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0" r:id="rId2"/>
    <p:sldMasterId id="2147483662" r:id="rId3"/>
  </p:sldMasterIdLst>
  <p:notesMasterIdLst>
    <p:notesMasterId r:id="rId12"/>
  </p:notesMasterIdLst>
  <p:sldIdLst>
    <p:sldId id="3228" r:id="rId4"/>
    <p:sldId id="3592" r:id="rId5"/>
    <p:sldId id="3589" r:id="rId6"/>
    <p:sldId id="3591" r:id="rId7"/>
    <p:sldId id="3593" r:id="rId8"/>
    <p:sldId id="3595" r:id="rId9"/>
    <p:sldId id="3590" r:id="rId10"/>
    <p:sldId id="19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1F70D"/>
    <a:srgbClr val="A50021"/>
    <a:srgbClr val="7F7F7F"/>
    <a:srgbClr val="8FFFB4"/>
    <a:srgbClr val="FF00FF"/>
    <a:srgbClr val="2738A6"/>
    <a:srgbClr val="FF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00B91D-E8A2-2A4C-BDCB-41F7CC42A39D}" v="17" dt="2024-12-09T20:33:11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88"/>
    <p:restoredTop sz="95945"/>
  </p:normalViewPr>
  <p:slideViewPr>
    <p:cSldViewPr snapToGrid="0">
      <p:cViewPr varScale="1">
        <p:scale>
          <a:sx n="147" d="100"/>
          <a:sy n="147" d="100"/>
        </p:scale>
        <p:origin x="216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40FA9-3B61-EE4D-9BEC-A9667F7EF513}" type="datetimeFigureOut">
              <a:rPr lang="en-US" smtClean="0"/>
              <a:t>12/9/24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85CA3-3863-AB4C-850E-85807CC4B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6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7863" y="1141413"/>
            <a:ext cx="5476875" cy="3081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05A41-1004-074A-9843-28E511B685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19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A8F61-DC3E-F4DB-DEC9-102EE8F31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176B6A-EC67-5313-A6C0-C1EF858991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60E1F4-A5C6-8B9F-FC39-98A95350C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AAD10-BBB8-B602-7D66-5BA0CF9FC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85CA3-3863-AB4C-850E-85807CC4BB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79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3A582-E219-529A-D698-BC670D665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A61695-FB9A-7841-6B62-D1A9180CB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1E9A83-BE7D-BC07-8056-BDE8AC611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632F1-4132-A2F1-ED5E-F9DF897EA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85CA3-3863-AB4C-850E-85807CC4BB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99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399CC-F21A-99AF-11AE-8B2005CF5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738AE7-267C-20CA-8373-796FA1888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585A5-E771-F08D-A058-EF10A89DC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4643B-F5DD-2A88-3334-3D2BB6695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85CA3-3863-AB4C-850E-85807CC4BB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9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F8F25-78F4-62C8-2498-467EB286F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147988-5C37-2CBF-54CA-757440BED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6F617D-1D01-3F97-9168-D98FD2542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7BA88-CC6D-8781-8EC1-B80E616BC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85CA3-3863-AB4C-850E-85807CC4BB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46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AA24C-EA69-3C59-7AA5-4DF7B91A0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5A6C2D-6623-468A-F165-D1193C4DF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790CD-FDC6-A639-A9A8-A723133BA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E9429-9597-B0AA-084E-B3A955B07F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85CA3-3863-AB4C-850E-85807CC4BB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90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7ADB-2E8B-264F-AD1D-E2BACC1A5B82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AF6B-8036-9E46-A8E3-62626CAED15C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FEEB-A536-FE49-9D61-F87407C65A76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41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17" y="266700"/>
            <a:ext cx="11580283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043263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4800" y="1005840"/>
            <a:ext cx="10972800" cy="4937760"/>
          </a:xfrm>
        </p:spPr>
        <p:txBody>
          <a:bodyPr>
            <a:normAutofit/>
          </a:bodyPr>
          <a:lstStyle>
            <a:lvl1pPr>
              <a:defRPr sz="1800">
                <a:latin typeface="Helvetica" pitchFamily="2" charset="0"/>
                <a:cs typeface="Calibri" pitchFamily="34" charset="0"/>
              </a:defRPr>
            </a:lvl1pPr>
            <a:lvl2pPr>
              <a:defRPr sz="1600">
                <a:latin typeface="Helvetica" pitchFamily="2" charset="0"/>
                <a:cs typeface="Calibri" pitchFamily="34" charset="0"/>
              </a:defRPr>
            </a:lvl2pPr>
            <a:lvl3pPr>
              <a:defRPr sz="1400">
                <a:latin typeface="Helvetica" pitchFamily="2" charset="0"/>
                <a:cs typeface="Calibri" pitchFamily="34" charset="0"/>
              </a:defRPr>
            </a:lvl3pPr>
            <a:lvl4pPr>
              <a:defRPr>
                <a:latin typeface="Helvetica" pitchFamily="2" charset="0"/>
                <a:cs typeface="Calibri" pitchFamily="34" charset="0"/>
              </a:defRPr>
            </a:lvl4pPr>
            <a:lvl5pPr>
              <a:defRPr>
                <a:latin typeface="Helvetica" pitchFamily="2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191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32" y="129733"/>
            <a:ext cx="10591819" cy="44442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4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6267553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21" y="1412876"/>
            <a:ext cx="11152680" cy="4830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>
                <a:solidFill>
                  <a:schemeClr val="accent1"/>
                </a:solidFill>
              </a:defRPr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89625"/>
            <a:ext cx="11074400" cy="640080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-1714499" y="671513"/>
            <a:ext cx="1714500" cy="5661881"/>
            <a:chOff x="-1285875" y="671512"/>
            <a:chExt cx="1285875" cy="5661881"/>
          </a:xfrm>
        </p:grpSpPr>
        <p:grpSp>
          <p:nvGrpSpPr>
            <p:cNvPr id="55" name="Group 54"/>
            <p:cNvGrpSpPr/>
            <p:nvPr userDrawn="1"/>
          </p:nvGrpSpPr>
          <p:grpSpPr>
            <a:xfrm>
              <a:off x="-781051" y="671512"/>
              <a:ext cx="733426" cy="180975"/>
              <a:chOff x="-781051" y="671512"/>
              <a:chExt cx="733426" cy="180975"/>
            </a:xfrm>
          </p:grpSpPr>
          <p:cxnSp>
            <p:nvCxnSpPr>
              <p:cNvPr id="67" name="Straight Arrow Connector 66"/>
              <p:cNvCxnSpPr/>
              <p:nvPr userDrawn="1"/>
            </p:nvCxnSpPr>
            <p:spPr>
              <a:xfrm>
                <a:off x="-361950" y="75247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 userDrawn="1"/>
            </p:nvSpPr>
            <p:spPr bwMode="auto">
              <a:xfrm>
                <a:off x="-781051" y="671512"/>
                <a:ext cx="357188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title </a:t>
                </a:r>
                <a:b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</a:b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line</a:t>
                </a:r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>
            <a:xfrm>
              <a:off x="-781051" y="992187"/>
              <a:ext cx="733426" cy="180975"/>
              <a:chOff x="-781051" y="992187"/>
              <a:chExt cx="733426" cy="180975"/>
            </a:xfrm>
          </p:grpSpPr>
          <p:cxnSp>
            <p:nvCxnSpPr>
              <p:cNvPr id="65" name="Straight Arrow Connector 64"/>
              <p:cNvCxnSpPr/>
              <p:nvPr userDrawn="1"/>
            </p:nvCxnSpPr>
            <p:spPr>
              <a:xfrm>
                <a:off x="-361950" y="1073150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 userDrawn="1"/>
            </p:nvSpPr>
            <p:spPr bwMode="auto">
              <a:xfrm>
                <a:off x="-781051" y="992187"/>
                <a:ext cx="357188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subtitle</a:t>
                </a:r>
                <a:b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</a:b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line</a:t>
                </a:r>
              </a:p>
            </p:txBody>
          </p:sp>
        </p:grpSp>
        <p:grpSp>
          <p:nvGrpSpPr>
            <p:cNvPr id="57" name="Group 56"/>
            <p:cNvGrpSpPr/>
            <p:nvPr userDrawn="1"/>
          </p:nvGrpSpPr>
          <p:grpSpPr>
            <a:xfrm>
              <a:off x="-1038225" y="1312862"/>
              <a:ext cx="990600" cy="180975"/>
              <a:chOff x="-1038225" y="1312862"/>
              <a:chExt cx="990600" cy="180975"/>
            </a:xfrm>
          </p:grpSpPr>
          <p:cxnSp>
            <p:nvCxnSpPr>
              <p:cNvPr id="63" name="Straight Arrow Connector 62"/>
              <p:cNvCxnSpPr/>
              <p:nvPr userDrawn="1"/>
            </p:nvCxnSpPr>
            <p:spPr>
              <a:xfrm>
                <a:off x="-361950" y="139382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 userDrawn="1"/>
            </p:nvSpPr>
            <p:spPr bwMode="auto">
              <a:xfrm>
                <a:off x="-1038225" y="1312862"/>
                <a:ext cx="614362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content top margin</a:t>
                </a:r>
              </a:p>
            </p:txBody>
          </p:sp>
        </p:grpSp>
        <p:cxnSp>
          <p:nvCxnSpPr>
            <p:cNvPr id="58" name="Straight Arrow Connector 57"/>
            <p:cNvCxnSpPr/>
            <p:nvPr userDrawn="1"/>
          </p:nvCxnSpPr>
          <p:spPr>
            <a:xfrm>
              <a:off x="-361950" y="3429000"/>
              <a:ext cx="361950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 userDrawn="1"/>
          </p:nvSpPr>
          <p:spPr bwMode="auto">
            <a:xfrm>
              <a:off x="-1038225" y="3338513"/>
              <a:ext cx="614362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center</a:t>
              </a:r>
            </a:p>
          </p:txBody>
        </p:sp>
        <p:grpSp>
          <p:nvGrpSpPr>
            <p:cNvPr id="60" name="Group 59"/>
            <p:cNvGrpSpPr/>
            <p:nvPr userDrawn="1"/>
          </p:nvGrpSpPr>
          <p:grpSpPr>
            <a:xfrm>
              <a:off x="-1285875" y="6152418"/>
              <a:ext cx="1238250" cy="180975"/>
              <a:chOff x="-1285875" y="6152418"/>
              <a:chExt cx="1238250" cy="180975"/>
            </a:xfrm>
          </p:grpSpPr>
          <p:cxnSp>
            <p:nvCxnSpPr>
              <p:cNvPr id="61" name="Straight Arrow Connector 60"/>
              <p:cNvCxnSpPr/>
              <p:nvPr userDrawn="1"/>
            </p:nvCxnSpPr>
            <p:spPr>
              <a:xfrm>
                <a:off x="-361950" y="6242906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 userDrawn="1"/>
            </p:nvSpPr>
            <p:spPr bwMode="auto">
              <a:xfrm>
                <a:off x="-1285875" y="6152418"/>
                <a:ext cx="862012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content bottom margin</a:t>
                </a:r>
              </a:p>
            </p:txBody>
          </p:sp>
        </p:grpSp>
      </p:grpSp>
      <p:grpSp>
        <p:nvGrpSpPr>
          <p:cNvPr id="69" name="Group 68"/>
          <p:cNvGrpSpPr/>
          <p:nvPr userDrawn="1"/>
        </p:nvGrpSpPr>
        <p:grpSpPr>
          <a:xfrm>
            <a:off x="12190672" y="671512"/>
            <a:ext cx="1724245" cy="5661880"/>
            <a:chOff x="9143004" y="671512"/>
            <a:chExt cx="1293184" cy="5661880"/>
          </a:xfrm>
        </p:grpSpPr>
        <p:grpSp>
          <p:nvGrpSpPr>
            <p:cNvPr id="70" name="Group 69"/>
            <p:cNvGrpSpPr/>
            <p:nvPr userDrawn="1"/>
          </p:nvGrpSpPr>
          <p:grpSpPr>
            <a:xfrm>
              <a:off x="9190629" y="671512"/>
              <a:ext cx="740735" cy="180975"/>
              <a:chOff x="9190629" y="671512"/>
              <a:chExt cx="740735" cy="180975"/>
            </a:xfrm>
          </p:grpSpPr>
          <p:sp>
            <p:nvSpPr>
              <p:cNvPr id="82" name="TextBox 81"/>
              <p:cNvSpPr txBox="1"/>
              <p:nvPr userDrawn="1"/>
            </p:nvSpPr>
            <p:spPr bwMode="auto">
              <a:xfrm>
                <a:off x="9574176" y="671512"/>
                <a:ext cx="357188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title </a:t>
                </a:r>
                <a:b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</a:b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line</a:t>
                </a:r>
              </a:p>
            </p:txBody>
          </p:sp>
          <p:cxnSp>
            <p:nvCxnSpPr>
              <p:cNvPr id="83" name="Straight Arrow Connector 82"/>
              <p:cNvCxnSpPr/>
              <p:nvPr userDrawn="1"/>
            </p:nvCxnSpPr>
            <p:spPr>
              <a:xfrm flipH="1">
                <a:off x="9190629" y="75247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 userDrawn="1"/>
          </p:nvGrpSpPr>
          <p:grpSpPr>
            <a:xfrm>
              <a:off x="9190629" y="992187"/>
              <a:ext cx="740735" cy="180975"/>
              <a:chOff x="9190629" y="992187"/>
              <a:chExt cx="740735" cy="180975"/>
            </a:xfrm>
          </p:grpSpPr>
          <p:sp>
            <p:nvSpPr>
              <p:cNvPr id="80" name="TextBox 79"/>
              <p:cNvSpPr txBox="1"/>
              <p:nvPr userDrawn="1"/>
            </p:nvSpPr>
            <p:spPr bwMode="auto">
              <a:xfrm>
                <a:off x="9574176" y="992187"/>
                <a:ext cx="357188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subtitle</a:t>
                </a:r>
                <a:b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</a:b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line</a:t>
                </a:r>
              </a:p>
            </p:txBody>
          </p:sp>
          <p:cxnSp>
            <p:nvCxnSpPr>
              <p:cNvPr id="81" name="Straight Arrow Connector 80"/>
              <p:cNvCxnSpPr/>
              <p:nvPr userDrawn="1"/>
            </p:nvCxnSpPr>
            <p:spPr>
              <a:xfrm flipH="1">
                <a:off x="9190629" y="1073150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 userDrawn="1"/>
          </p:nvGrpSpPr>
          <p:grpSpPr>
            <a:xfrm>
              <a:off x="9190629" y="1312862"/>
              <a:ext cx="997909" cy="180975"/>
              <a:chOff x="9190629" y="1312862"/>
              <a:chExt cx="997909" cy="180975"/>
            </a:xfrm>
          </p:grpSpPr>
          <p:sp>
            <p:nvSpPr>
              <p:cNvPr id="78" name="TextBox 77"/>
              <p:cNvSpPr txBox="1"/>
              <p:nvPr userDrawn="1"/>
            </p:nvSpPr>
            <p:spPr bwMode="auto">
              <a:xfrm>
                <a:off x="9574176" y="1312862"/>
                <a:ext cx="614362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content top margin</a:t>
                </a:r>
              </a:p>
            </p:txBody>
          </p:sp>
          <p:cxnSp>
            <p:nvCxnSpPr>
              <p:cNvPr id="79" name="Straight Arrow Connector 78"/>
              <p:cNvCxnSpPr/>
              <p:nvPr userDrawn="1"/>
            </p:nvCxnSpPr>
            <p:spPr>
              <a:xfrm flipH="1">
                <a:off x="9190629" y="139382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Arrow Connector 72"/>
            <p:cNvCxnSpPr/>
            <p:nvPr userDrawn="1"/>
          </p:nvCxnSpPr>
          <p:spPr>
            <a:xfrm flipH="1">
              <a:off x="9143004" y="3429000"/>
              <a:ext cx="361950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 userDrawn="1"/>
          </p:nvSpPr>
          <p:spPr bwMode="auto">
            <a:xfrm>
              <a:off x="9574176" y="3338513"/>
              <a:ext cx="614362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center</a:t>
              </a:r>
            </a:p>
          </p:txBody>
        </p:sp>
        <p:grpSp>
          <p:nvGrpSpPr>
            <p:cNvPr id="75" name="Group 74"/>
            <p:cNvGrpSpPr/>
            <p:nvPr userDrawn="1"/>
          </p:nvGrpSpPr>
          <p:grpSpPr>
            <a:xfrm>
              <a:off x="9190629" y="6152417"/>
              <a:ext cx="1245559" cy="180975"/>
              <a:chOff x="9190629" y="6152417"/>
              <a:chExt cx="1245559" cy="180975"/>
            </a:xfrm>
          </p:grpSpPr>
          <p:sp>
            <p:nvSpPr>
              <p:cNvPr id="76" name="TextBox 75"/>
              <p:cNvSpPr txBox="1"/>
              <p:nvPr userDrawn="1"/>
            </p:nvSpPr>
            <p:spPr bwMode="auto">
              <a:xfrm>
                <a:off x="9574176" y="6152417"/>
                <a:ext cx="862012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content bottom margin</a:t>
                </a:r>
              </a:p>
            </p:txBody>
          </p:sp>
          <p:cxnSp>
            <p:nvCxnSpPr>
              <p:cNvPr id="77" name="Straight Arrow Connector 76"/>
              <p:cNvCxnSpPr/>
              <p:nvPr userDrawn="1"/>
            </p:nvCxnSpPr>
            <p:spPr>
              <a:xfrm flipH="1">
                <a:off x="9190629" y="624290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29722" y="803274"/>
            <a:ext cx="11264439" cy="35877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19561" y="6273173"/>
            <a:ext cx="11162840" cy="304165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800"/>
            </a:lvl1pPr>
          </a:lstStyle>
          <a:p>
            <a:pPr lvl="0"/>
            <a:r>
              <a:rPr lang="en-US" dirty="0"/>
              <a:t>SOURCE: Click to add source information</a:t>
            </a:r>
          </a:p>
        </p:txBody>
      </p:sp>
      <p:grpSp>
        <p:nvGrpSpPr>
          <p:cNvPr id="84" name="Group 83"/>
          <p:cNvGrpSpPr/>
          <p:nvPr userDrawn="1"/>
        </p:nvGrpSpPr>
        <p:grpSpPr>
          <a:xfrm>
            <a:off x="133349" y="-540599"/>
            <a:ext cx="11941992" cy="504974"/>
            <a:chOff x="100012" y="-540599"/>
            <a:chExt cx="8956494" cy="504974"/>
          </a:xfrm>
        </p:grpSpPr>
        <p:cxnSp>
          <p:nvCxnSpPr>
            <p:cNvPr id="85" name="Straight Arrow Connector 84"/>
            <p:cNvCxnSpPr/>
            <p:nvPr userDrawn="1"/>
          </p:nvCxnSpPr>
          <p:spPr>
            <a:xfrm>
              <a:off x="453542" y="-292802"/>
              <a:ext cx="0" cy="257174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 userDrawn="1"/>
          </p:nvCxnSpPr>
          <p:spPr>
            <a:xfrm>
              <a:off x="8684687" y="-292802"/>
              <a:ext cx="0" cy="257173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 bwMode="auto">
            <a:xfrm>
              <a:off x="100012" y="-522212"/>
              <a:ext cx="7143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left </a:t>
              </a:r>
              <a:b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</a:b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margin</a:t>
              </a:r>
            </a:p>
          </p:txBody>
        </p:sp>
        <p:grpSp>
          <p:nvGrpSpPr>
            <p:cNvPr id="90" name="Group 89"/>
            <p:cNvGrpSpPr/>
            <p:nvPr userDrawn="1"/>
          </p:nvGrpSpPr>
          <p:grpSpPr>
            <a:xfrm>
              <a:off x="4205520" y="-510499"/>
              <a:ext cx="714375" cy="474874"/>
              <a:chOff x="4205520" y="-510499"/>
              <a:chExt cx="714375" cy="474874"/>
            </a:xfrm>
          </p:grpSpPr>
          <p:cxnSp>
            <p:nvCxnSpPr>
              <p:cNvPr id="92" name="Straight Arrow Connector 91"/>
              <p:cNvCxnSpPr/>
              <p:nvPr userDrawn="1"/>
            </p:nvCxnSpPr>
            <p:spPr>
              <a:xfrm>
                <a:off x="4567469" y="-292802"/>
                <a:ext cx="0" cy="257177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/>
              <p:cNvSpPr txBox="1"/>
              <p:nvPr userDrawn="1"/>
            </p:nvSpPr>
            <p:spPr bwMode="auto">
              <a:xfrm>
                <a:off x="4205520" y="-510499"/>
                <a:ext cx="714375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center</a:t>
                </a:r>
              </a:p>
            </p:txBody>
          </p:sp>
        </p:grpSp>
        <p:sp>
          <p:nvSpPr>
            <p:cNvPr id="91" name="TextBox 90"/>
            <p:cNvSpPr txBox="1"/>
            <p:nvPr userDrawn="1"/>
          </p:nvSpPr>
          <p:spPr bwMode="auto">
            <a:xfrm>
              <a:off x="8342131" y="-540599"/>
              <a:ext cx="7143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right </a:t>
              </a:r>
            </a:p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margin</a:t>
              </a:r>
            </a:p>
          </p:txBody>
        </p:sp>
      </p:grpSp>
      <p:grpSp>
        <p:nvGrpSpPr>
          <p:cNvPr id="94" name="Group 93"/>
          <p:cNvGrpSpPr/>
          <p:nvPr userDrawn="1"/>
        </p:nvGrpSpPr>
        <p:grpSpPr>
          <a:xfrm>
            <a:off x="133349" y="6899949"/>
            <a:ext cx="11941992" cy="531214"/>
            <a:chOff x="100012" y="-872451"/>
            <a:chExt cx="8956494" cy="531214"/>
          </a:xfrm>
        </p:grpSpPr>
        <p:cxnSp>
          <p:nvCxnSpPr>
            <p:cNvPr id="95" name="Straight Arrow Connector 94"/>
            <p:cNvCxnSpPr/>
            <p:nvPr userDrawn="1"/>
          </p:nvCxnSpPr>
          <p:spPr>
            <a:xfrm flipV="1">
              <a:off x="453542" y="-872451"/>
              <a:ext cx="0" cy="257174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 userDrawn="1"/>
          </p:nvCxnSpPr>
          <p:spPr>
            <a:xfrm flipV="1">
              <a:off x="8684687" y="-872451"/>
              <a:ext cx="0" cy="257173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 userDrawn="1"/>
          </p:nvSpPr>
          <p:spPr bwMode="auto">
            <a:xfrm>
              <a:off x="100012" y="-522212"/>
              <a:ext cx="7143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left </a:t>
              </a:r>
              <a:b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</a:b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margin</a:t>
              </a:r>
            </a:p>
          </p:txBody>
        </p:sp>
        <p:grpSp>
          <p:nvGrpSpPr>
            <p:cNvPr id="98" name="Group 97"/>
            <p:cNvGrpSpPr/>
            <p:nvPr userDrawn="1"/>
          </p:nvGrpSpPr>
          <p:grpSpPr>
            <a:xfrm>
              <a:off x="4205520" y="-872451"/>
              <a:ext cx="714375" cy="409577"/>
              <a:chOff x="4205520" y="-872451"/>
              <a:chExt cx="714375" cy="409577"/>
            </a:xfrm>
          </p:grpSpPr>
          <p:cxnSp>
            <p:nvCxnSpPr>
              <p:cNvPr id="100" name="Straight Arrow Connector 99"/>
              <p:cNvCxnSpPr/>
              <p:nvPr userDrawn="1"/>
            </p:nvCxnSpPr>
            <p:spPr>
              <a:xfrm flipV="1">
                <a:off x="4567469" y="-872451"/>
                <a:ext cx="0" cy="257177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/>
              <p:cNvSpPr txBox="1"/>
              <p:nvPr userDrawn="1"/>
            </p:nvSpPr>
            <p:spPr bwMode="auto">
              <a:xfrm>
                <a:off x="4205520" y="-643849"/>
                <a:ext cx="714375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center</a:t>
                </a:r>
              </a:p>
            </p:txBody>
          </p:sp>
        </p:grpSp>
        <p:sp>
          <p:nvSpPr>
            <p:cNvPr id="99" name="TextBox 98"/>
            <p:cNvSpPr txBox="1"/>
            <p:nvPr userDrawn="1"/>
          </p:nvSpPr>
          <p:spPr bwMode="auto">
            <a:xfrm>
              <a:off x="8342131" y="-540599"/>
              <a:ext cx="7143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right </a:t>
              </a:r>
            </a:p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margin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68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DAB4-8D55-8C44-A9C2-233BFE984F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A8A4-23C0-43AD-A649-0B06254362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88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8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6A922-0E6F-1B46-8B44-71835EC356A7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17" y="266700"/>
            <a:ext cx="11580283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020177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4800" y="1005840"/>
            <a:ext cx="10972800" cy="4937760"/>
          </a:xfrm>
        </p:spPr>
        <p:txBody>
          <a:bodyPr>
            <a:normAutofit/>
          </a:bodyPr>
          <a:lstStyle>
            <a:lvl1pPr>
              <a:defRPr sz="1800">
                <a:latin typeface="Helvetica" pitchFamily="2" charset="0"/>
                <a:cs typeface="Calibri" pitchFamily="34" charset="0"/>
              </a:defRPr>
            </a:lvl1pPr>
            <a:lvl2pPr>
              <a:defRPr sz="1600">
                <a:latin typeface="Helvetica" pitchFamily="2" charset="0"/>
                <a:cs typeface="Calibri" pitchFamily="34" charset="0"/>
              </a:defRPr>
            </a:lvl2pPr>
            <a:lvl3pPr>
              <a:defRPr sz="1400">
                <a:latin typeface="Helvetica" pitchFamily="2" charset="0"/>
                <a:cs typeface="Calibri" pitchFamily="34" charset="0"/>
              </a:defRPr>
            </a:lvl3pPr>
            <a:lvl4pPr>
              <a:defRPr>
                <a:latin typeface="Helvetica" pitchFamily="2" charset="0"/>
                <a:cs typeface="Calibri" pitchFamily="34" charset="0"/>
              </a:defRPr>
            </a:lvl4pPr>
            <a:lvl5pPr>
              <a:defRPr>
                <a:latin typeface="Helvetica" pitchFamily="2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627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32" y="129733"/>
            <a:ext cx="10591819" cy="44442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148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586503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21" y="1412876"/>
            <a:ext cx="11152680" cy="4830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>
                <a:solidFill>
                  <a:schemeClr val="accent1"/>
                </a:solidFill>
              </a:defRPr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89625"/>
            <a:ext cx="11074400" cy="640080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-1714499" y="671513"/>
            <a:ext cx="1714500" cy="5661881"/>
            <a:chOff x="-1285875" y="671512"/>
            <a:chExt cx="1285875" cy="5661881"/>
          </a:xfrm>
        </p:grpSpPr>
        <p:grpSp>
          <p:nvGrpSpPr>
            <p:cNvPr id="55" name="Group 54"/>
            <p:cNvGrpSpPr/>
            <p:nvPr userDrawn="1"/>
          </p:nvGrpSpPr>
          <p:grpSpPr>
            <a:xfrm>
              <a:off x="-781051" y="671512"/>
              <a:ext cx="733426" cy="180975"/>
              <a:chOff x="-781051" y="671512"/>
              <a:chExt cx="733426" cy="180975"/>
            </a:xfrm>
          </p:grpSpPr>
          <p:cxnSp>
            <p:nvCxnSpPr>
              <p:cNvPr id="67" name="Straight Arrow Connector 66"/>
              <p:cNvCxnSpPr/>
              <p:nvPr userDrawn="1"/>
            </p:nvCxnSpPr>
            <p:spPr>
              <a:xfrm>
                <a:off x="-361950" y="75247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 userDrawn="1"/>
            </p:nvSpPr>
            <p:spPr bwMode="auto">
              <a:xfrm>
                <a:off x="-781051" y="671512"/>
                <a:ext cx="357188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title </a:t>
                </a:r>
                <a:b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</a:b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line</a:t>
                </a:r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>
            <a:xfrm>
              <a:off x="-781051" y="992187"/>
              <a:ext cx="733426" cy="180975"/>
              <a:chOff x="-781051" y="992187"/>
              <a:chExt cx="733426" cy="180975"/>
            </a:xfrm>
          </p:grpSpPr>
          <p:cxnSp>
            <p:nvCxnSpPr>
              <p:cNvPr id="65" name="Straight Arrow Connector 64"/>
              <p:cNvCxnSpPr/>
              <p:nvPr userDrawn="1"/>
            </p:nvCxnSpPr>
            <p:spPr>
              <a:xfrm>
                <a:off x="-361950" y="1073150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 userDrawn="1"/>
            </p:nvSpPr>
            <p:spPr bwMode="auto">
              <a:xfrm>
                <a:off x="-781051" y="992187"/>
                <a:ext cx="357188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subtitle</a:t>
                </a:r>
                <a:b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</a:b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line</a:t>
                </a:r>
              </a:p>
            </p:txBody>
          </p:sp>
        </p:grpSp>
        <p:grpSp>
          <p:nvGrpSpPr>
            <p:cNvPr id="57" name="Group 56"/>
            <p:cNvGrpSpPr/>
            <p:nvPr userDrawn="1"/>
          </p:nvGrpSpPr>
          <p:grpSpPr>
            <a:xfrm>
              <a:off x="-1038225" y="1312862"/>
              <a:ext cx="990600" cy="180975"/>
              <a:chOff x="-1038225" y="1312862"/>
              <a:chExt cx="990600" cy="180975"/>
            </a:xfrm>
          </p:grpSpPr>
          <p:cxnSp>
            <p:nvCxnSpPr>
              <p:cNvPr id="63" name="Straight Arrow Connector 62"/>
              <p:cNvCxnSpPr/>
              <p:nvPr userDrawn="1"/>
            </p:nvCxnSpPr>
            <p:spPr>
              <a:xfrm>
                <a:off x="-361950" y="139382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 userDrawn="1"/>
            </p:nvSpPr>
            <p:spPr bwMode="auto">
              <a:xfrm>
                <a:off x="-1038225" y="1312862"/>
                <a:ext cx="614362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content top margin</a:t>
                </a:r>
              </a:p>
            </p:txBody>
          </p:sp>
        </p:grpSp>
        <p:cxnSp>
          <p:nvCxnSpPr>
            <p:cNvPr id="58" name="Straight Arrow Connector 57"/>
            <p:cNvCxnSpPr/>
            <p:nvPr userDrawn="1"/>
          </p:nvCxnSpPr>
          <p:spPr>
            <a:xfrm>
              <a:off x="-361950" y="3429000"/>
              <a:ext cx="361950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 userDrawn="1"/>
          </p:nvSpPr>
          <p:spPr bwMode="auto">
            <a:xfrm>
              <a:off x="-1038225" y="3338513"/>
              <a:ext cx="614362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center</a:t>
              </a:r>
            </a:p>
          </p:txBody>
        </p:sp>
        <p:grpSp>
          <p:nvGrpSpPr>
            <p:cNvPr id="60" name="Group 59"/>
            <p:cNvGrpSpPr/>
            <p:nvPr userDrawn="1"/>
          </p:nvGrpSpPr>
          <p:grpSpPr>
            <a:xfrm>
              <a:off x="-1285875" y="6152418"/>
              <a:ext cx="1238250" cy="180975"/>
              <a:chOff x="-1285875" y="6152418"/>
              <a:chExt cx="1238250" cy="180975"/>
            </a:xfrm>
          </p:grpSpPr>
          <p:cxnSp>
            <p:nvCxnSpPr>
              <p:cNvPr id="61" name="Straight Arrow Connector 60"/>
              <p:cNvCxnSpPr/>
              <p:nvPr userDrawn="1"/>
            </p:nvCxnSpPr>
            <p:spPr>
              <a:xfrm>
                <a:off x="-361950" y="6242906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 userDrawn="1"/>
            </p:nvSpPr>
            <p:spPr bwMode="auto">
              <a:xfrm>
                <a:off x="-1285875" y="6152418"/>
                <a:ext cx="862012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content bottom margin</a:t>
                </a:r>
              </a:p>
            </p:txBody>
          </p:sp>
        </p:grpSp>
      </p:grpSp>
      <p:grpSp>
        <p:nvGrpSpPr>
          <p:cNvPr id="69" name="Group 68"/>
          <p:cNvGrpSpPr/>
          <p:nvPr userDrawn="1"/>
        </p:nvGrpSpPr>
        <p:grpSpPr>
          <a:xfrm>
            <a:off x="12190672" y="671512"/>
            <a:ext cx="1724245" cy="5661880"/>
            <a:chOff x="9143004" y="671512"/>
            <a:chExt cx="1293184" cy="5661880"/>
          </a:xfrm>
        </p:grpSpPr>
        <p:grpSp>
          <p:nvGrpSpPr>
            <p:cNvPr id="70" name="Group 69"/>
            <p:cNvGrpSpPr/>
            <p:nvPr userDrawn="1"/>
          </p:nvGrpSpPr>
          <p:grpSpPr>
            <a:xfrm>
              <a:off x="9190629" y="671512"/>
              <a:ext cx="740735" cy="180975"/>
              <a:chOff x="9190629" y="671512"/>
              <a:chExt cx="740735" cy="180975"/>
            </a:xfrm>
          </p:grpSpPr>
          <p:sp>
            <p:nvSpPr>
              <p:cNvPr id="82" name="TextBox 81"/>
              <p:cNvSpPr txBox="1"/>
              <p:nvPr userDrawn="1"/>
            </p:nvSpPr>
            <p:spPr bwMode="auto">
              <a:xfrm>
                <a:off x="9574176" y="671512"/>
                <a:ext cx="357188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title </a:t>
                </a:r>
                <a:b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</a:b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line</a:t>
                </a:r>
              </a:p>
            </p:txBody>
          </p:sp>
          <p:cxnSp>
            <p:nvCxnSpPr>
              <p:cNvPr id="83" name="Straight Arrow Connector 82"/>
              <p:cNvCxnSpPr/>
              <p:nvPr userDrawn="1"/>
            </p:nvCxnSpPr>
            <p:spPr>
              <a:xfrm flipH="1">
                <a:off x="9190629" y="75247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 userDrawn="1"/>
          </p:nvGrpSpPr>
          <p:grpSpPr>
            <a:xfrm>
              <a:off x="9190629" y="992187"/>
              <a:ext cx="740735" cy="180975"/>
              <a:chOff x="9190629" y="992187"/>
              <a:chExt cx="740735" cy="180975"/>
            </a:xfrm>
          </p:grpSpPr>
          <p:sp>
            <p:nvSpPr>
              <p:cNvPr id="80" name="TextBox 79"/>
              <p:cNvSpPr txBox="1"/>
              <p:nvPr userDrawn="1"/>
            </p:nvSpPr>
            <p:spPr bwMode="auto">
              <a:xfrm>
                <a:off x="9574176" y="992187"/>
                <a:ext cx="357188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subtitle</a:t>
                </a:r>
                <a:b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</a:b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line</a:t>
                </a:r>
              </a:p>
            </p:txBody>
          </p:sp>
          <p:cxnSp>
            <p:nvCxnSpPr>
              <p:cNvPr id="81" name="Straight Arrow Connector 80"/>
              <p:cNvCxnSpPr/>
              <p:nvPr userDrawn="1"/>
            </p:nvCxnSpPr>
            <p:spPr>
              <a:xfrm flipH="1">
                <a:off x="9190629" y="1073150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 userDrawn="1"/>
          </p:nvGrpSpPr>
          <p:grpSpPr>
            <a:xfrm>
              <a:off x="9190629" y="1312862"/>
              <a:ext cx="997909" cy="180975"/>
              <a:chOff x="9190629" y="1312862"/>
              <a:chExt cx="997909" cy="180975"/>
            </a:xfrm>
          </p:grpSpPr>
          <p:sp>
            <p:nvSpPr>
              <p:cNvPr id="78" name="TextBox 77"/>
              <p:cNvSpPr txBox="1"/>
              <p:nvPr userDrawn="1"/>
            </p:nvSpPr>
            <p:spPr bwMode="auto">
              <a:xfrm>
                <a:off x="9574176" y="1312862"/>
                <a:ext cx="614362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content top margin</a:t>
                </a:r>
              </a:p>
            </p:txBody>
          </p:sp>
          <p:cxnSp>
            <p:nvCxnSpPr>
              <p:cNvPr id="79" name="Straight Arrow Connector 78"/>
              <p:cNvCxnSpPr/>
              <p:nvPr userDrawn="1"/>
            </p:nvCxnSpPr>
            <p:spPr>
              <a:xfrm flipH="1">
                <a:off x="9190629" y="139382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Arrow Connector 72"/>
            <p:cNvCxnSpPr/>
            <p:nvPr userDrawn="1"/>
          </p:nvCxnSpPr>
          <p:spPr>
            <a:xfrm flipH="1">
              <a:off x="9143004" y="3429000"/>
              <a:ext cx="361950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 userDrawn="1"/>
          </p:nvSpPr>
          <p:spPr bwMode="auto">
            <a:xfrm>
              <a:off x="9574176" y="3338513"/>
              <a:ext cx="614362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center</a:t>
              </a:r>
            </a:p>
          </p:txBody>
        </p:sp>
        <p:grpSp>
          <p:nvGrpSpPr>
            <p:cNvPr id="75" name="Group 74"/>
            <p:cNvGrpSpPr/>
            <p:nvPr userDrawn="1"/>
          </p:nvGrpSpPr>
          <p:grpSpPr>
            <a:xfrm>
              <a:off x="9190629" y="6152417"/>
              <a:ext cx="1245559" cy="180975"/>
              <a:chOff x="9190629" y="6152417"/>
              <a:chExt cx="1245559" cy="180975"/>
            </a:xfrm>
          </p:grpSpPr>
          <p:sp>
            <p:nvSpPr>
              <p:cNvPr id="76" name="TextBox 75"/>
              <p:cNvSpPr txBox="1"/>
              <p:nvPr userDrawn="1"/>
            </p:nvSpPr>
            <p:spPr bwMode="auto">
              <a:xfrm>
                <a:off x="9574176" y="6152417"/>
                <a:ext cx="862012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content bottom margin</a:t>
                </a:r>
              </a:p>
            </p:txBody>
          </p:sp>
          <p:cxnSp>
            <p:nvCxnSpPr>
              <p:cNvPr id="77" name="Straight Arrow Connector 76"/>
              <p:cNvCxnSpPr/>
              <p:nvPr userDrawn="1"/>
            </p:nvCxnSpPr>
            <p:spPr>
              <a:xfrm flipH="1">
                <a:off x="9190629" y="624290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29722" y="803274"/>
            <a:ext cx="11264439" cy="35877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19561" y="6273173"/>
            <a:ext cx="11162840" cy="304165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800"/>
            </a:lvl1pPr>
          </a:lstStyle>
          <a:p>
            <a:pPr lvl="0"/>
            <a:r>
              <a:rPr lang="en-US" dirty="0"/>
              <a:t>SOURCE: Click to add source information</a:t>
            </a:r>
          </a:p>
        </p:txBody>
      </p:sp>
      <p:grpSp>
        <p:nvGrpSpPr>
          <p:cNvPr id="84" name="Group 83"/>
          <p:cNvGrpSpPr/>
          <p:nvPr userDrawn="1"/>
        </p:nvGrpSpPr>
        <p:grpSpPr>
          <a:xfrm>
            <a:off x="133349" y="-540599"/>
            <a:ext cx="11941992" cy="504974"/>
            <a:chOff x="100012" y="-540599"/>
            <a:chExt cx="8956494" cy="504974"/>
          </a:xfrm>
        </p:grpSpPr>
        <p:cxnSp>
          <p:nvCxnSpPr>
            <p:cNvPr id="85" name="Straight Arrow Connector 84"/>
            <p:cNvCxnSpPr/>
            <p:nvPr userDrawn="1"/>
          </p:nvCxnSpPr>
          <p:spPr>
            <a:xfrm>
              <a:off x="453542" y="-292802"/>
              <a:ext cx="0" cy="257174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 userDrawn="1"/>
          </p:nvCxnSpPr>
          <p:spPr>
            <a:xfrm>
              <a:off x="8684687" y="-292802"/>
              <a:ext cx="0" cy="257173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 bwMode="auto">
            <a:xfrm>
              <a:off x="100012" y="-522212"/>
              <a:ext cx="7143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left </a:t>
              </a:r>
              <a:b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</a:b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margin</a:t>
              </a:r>
            </a:p>
          </p:txBody>
        </p:sp>
        <p:grpSp>
          <p:nvGrpSpPr>
            <p:cNvPr id="90" name="Group 89"/>
            <p:cNvGrpSpPr/>
            <p:nvPr userDrawn="1"/>
          </p:nvGrpSpPr>
          <p:grpSpPr>
            <a:xfrm>
              <a:off x="4205520" y="-510499"/>
              <a:ext cx="714375" cy="474874"/>
              <a:chOff x="4205520" y="-510499"/>
              <a:chExt cx="714375" cy="474874"/>
            </a:xfrm>
          </p:grpSpPr>
          <p:cxnSp>
            <p:nvCxnSpPr>
              <p:cNvPr id="92" name="Straight Arrow Connector 91"/>
              <p:cNvCxnSpPr/>
              <p:nvPr userDrawn="1"/>
            </p:nvCxnSpPr>
            <p:spPr>
              <a:xfrm>
                <a:off x="4567469" y="-292802"/>
                <a:ext cx="0" cy="257177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/>
              <p:cNvSpPr txBox="1"/>
              <p:nvPr userDrawn="1"/>
            </p:nvSpPr>
            <p:spPr bwMode="auto">
              <a:xfrm>
                <a:off x="4205520" y="-510499"/>
                <a:ext cx="714375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center</a:t>
                </a:r>
              </a:p>
            </p:txBody>
          </p:sp>
        </p:grpSp>
        <p:sp>
          <p:nvSpPr>
            <p:cNvPr id="91" name="TextBox 90"/>
            <p:cNvSpPr txBox="1"/>
            <p:nvPr userDrawn="1"/>
          </p:nvSpPr>
          <p:spPr bwMode="auto">
            <a:xfrm>
              <a:off x="8342131" y="-540599"/>
              <a:ext cx="7143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right </a:t>
              </a:r>
            </a:p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margin</a:t>
              </a:r>
            </a:p>
          </p:txBody>
        </p:sp>
      </p:grpSp>
      <p:grpSp>
        <p:nvGrpSpPr>
          <p:cNvPr id="94" name="Group 93"/>
          <p:cNvGrpSpPr/>
          <p:nvPr userDrawn="1"/>
        </p:nvGrpSpPr>
        <p:grpSpPr>
          <a:xfrm>
            <a:off x="133349" y="6899949"/>
            <a:ext cx="11941992" cy="531214"/>
            <a:chOff x="100012" y="-872451"/>
            <a:chExt cx="8956494" cy="531214"/>
          </a:xfrm>
        </p:grpSpPr>
        <p:cxnSp>
          <p:nvCxnSpPr>
            <p:cNvPr id="95" name="Straight Arrow Connector 94"/>
            <p:cNvCxnSpPr/>
            <p:nvPr userDrawn="1"/>
          </p:nvCxnSpPr>
          <p:spPr>
            <a:xfrm flipV="1">
              <a:off x="453542" y="-872451"/>
              <a:ext cx="0" cy="257174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 userDrawn="1"/>
          </p:nvCxnSpPr>
          <p:spPr>
            <a:xfrm flipV="1">
              <a:off x="8684687" y="-872451"/>
              <a:ext cx="0" cy="257173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 userDrawn="1"/>
          </p:nvSpPr>
          <p:spPr bwMode="auto">
            <a:xfrm>
              <a:off x="100012" y="-522212"/>
              <a:ext cx="7143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left </a:t>
              </a:r>
              <a:b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</a:b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margin</a:t>
              </a:r>
            </a:p>
          </p:txBody>
        </p:sp>
        <p:grpSp>
          <p:nvGrpSpPr>
            <p:cNvPr id="98" name="Group 97"/>
            <p:cNvGrpSpPr/>
            <p:nvPr userDrawn="1"/>
          </p:nvGrpSpPr>
          <p:grpSpPr>
            <a:xfrm>
              <a:off x="4205520" y="-872451"/>
              <a:ext cx="714375" cy="409577"/>
              <a:chOff x="4205520" y="-872451"/>
              <a:chExt cx="714375" cy="409577"/>
            </a:xfrm>
          </p:grpSpPr>
          <p:cxnSp>
            <p:nvCxnSpPr>
              <p:cNvPr id="100" name="Straight Arrow Connector 99"/>
              <p:cNvCxnSpPr/>
              <p:nvPr userDrawn="1"/>
            </p:nvCxnSpPr>
            <p:spPr>
              <a:xfrm flipV="1">
                <a:off x="4567469" y="-872451"/>
                <a:ext cx="0" cy="257177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/>
              <p:cNvSpPr txBox="1"/>
              <p:nvPr userDrawn="1"/>
            </p:nvSpPr>
            <p:spPr bwMode="auto">
              <a:xfrm>
                <a:off x="4205520" y="-643849"/>
                <a:ext cx="714375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center</a:t>
                </a:r>
              </a:p>
            </p:txBody>
          </p:sp>
        </p:grpSp>
        <p:sp>
          <p:nvSpPr>
            <p:cNvPr id="99" name="TextBox 98"/>
            <p:cNvSpPr txBox="1"/>
            <p:nvPr userDrawn="1"/>
          </p:nvSpPr>
          <p:spPr bwMode="auto">
            <a:xfrm>
              <a:off x="8342131" y="-540599"/>
              <a:ext cx="7143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right </a:t>
              </a:r>
            </a:p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margin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81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55B2E-4F88-1B46-B582-8142958895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A8A4-23C0-43AD-A649-0B06254362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3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1948-D47E-E24F-A3C0-0E281E3F5A11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AB80-3DDC-9B4C-ACBF-5C608C88AA5D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F5BA8-D2E0-B848-900B-9554A77AC7F8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F75F-747F-6744-B035-31E328560389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88A3-3941-BA45-A963-B04B78BE8726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438D-1B77-5947-BCBE-857FE1377E92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3602E-1E96-5A4B-A814-FE26403AD5C6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AF8C9-99B1-D74E-99C2-B2735EF9BFA4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39F4E1-6409-19F9-E0A7-401D1044A1F4}"/>
              </a:ext>
            </a:extLst>
          </p:cNvPr>
          <p:cNvCxnSpPr/>
          <p:nvPr userDrawn="1"/>
        </p:nvCxnSpPr>
        <p:spPr bwMode="auto">
          <a:xfrm>
            <a:off x="304800" y="762000"/>
            <a:ext cx="103632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0">
                  <a:srgbClr val="800000"/>
                </a:gs>
                <a:gs pos="100000">
                  <a:prstClr val="white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13" descr="NASA insigniaCMYK">
            <a:extLst>
              <a:ext uri="{FF2B5EF4-FFF2-40B4-BE49-F238E27FC236}">
                <a16:creationId xmlns:a16="http://schemas.microsoft.com/office/drawing/2014/main" id="{4BBDC761-4D93-7223-EDA1-F6D6FA75E45D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5503" y="76200"/>
            <a:ext cx="1160861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4241" y="0"/>
            <a:ext cx="1059181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12232" y="891731"/>
            <a:ext cx="11516501" cy="546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auto">
          <a:xfrm>
            <a:off x="304800" y="762000"/>
            <a:ext cx="103632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0">
                  <a:srgbClr val="800000"/>
                </a:gs>
                <a:gs pos="100000">
                  <a:prstClr val="white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9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5503" y="76200"/>
            <a:ext cx="1160861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 txBox="1">
            <a:spLocks noChangeArrowheads="1"/>
          </p:cNvSpPr>
          <p:nvPr userDrawn="1"/>
        </p:nvSpPr>
        <p:spPr bwMode="auto">
          <a:xfrm>
            <a:off x="11438468" y="6477000"/>
            <a:ext cx="753533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412" tIns="38206" rIns="76412" bIns="38206" anchor="b">
            <a:prstTxWarp prst="textNoShape">
              <a:avLst/>
            </a:prstTxWarp>
          </a:bodyPr>
          <a:lstStyle/>
          <a:p>
            <a:pPr algn="r" defTabSz="342900">
              <a:defRPr/>
            </a:pPr>
            <a:fld id="{85F47F51-C293-C340-8F74-DB005D0768D5}" type="slidenum">
              <a:rPr lang="en-US" sz="750" smtClean="0">
                <a:solidFill>
                  <a:srgbClr val="800000"/>
                </a:solidFill>
                <a:latin typeface="75 Helvetica Bold" charset="0"/>
                <a:ea typeface="ＭＳ Ｐゴシック" pitchFamily="1" charset="-128"/>
                <a:cs typeface="ＭＳ Ｐゴシック" pitchFamily="1" charset="-128"/>
              </a:rPr>
              <a:pPr algn="r" defTabSz="342900">
                <a:defRPr/>
              </a:pPr>
              <a:t>‹#›</a:t>
            </a:fld>
            <a:endParaRPr lang="en-US" sz="750" dirty="0">
              <a:solidFill>
                <a:srgbClr val="800000"/>
              </a:solidFill>
              <a:latin typeface="75 Helvetica Bold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089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hf hdr="0" ft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lang="en-US" sz="1800" b="1" kern="1200" dirty="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  <a:cs typeface="Helvetica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  <a:cs typeface="Helvetica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  <a:cs typeface="Helvetica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  <a:cs typeface="Helvetica" pitchFamily="34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15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12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12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12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12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4241" y="0"/>
            <a:ext cx="1059181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12232" y="891731"/>
            <a:ext cx="11516501" cy="546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auto">
          <a:xfrm>
            <a:off x="304800" y="762000"/>
            <a:ext cx="103632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0">
                  <a:srgbClr val="800000"/>
                </a:gs>
                <a:gs pos="100000">
                  <a:prstClr val="white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9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5503" y="76200"/>
            <a:ext cx="1160861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 txBox="1">
            <a:spLocks noChangeArrowheads="1"/>
          </p:cNvSpPr>
          <p:nvPr userDrawn="1"/>
        </p:nvSpPr>
        <p:spPr bwMode="auto">
          <a:xfrm>
            <a:off x="11438468" y="6477000"/>
            <a:ext cx="753533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412" tIns="38206" rIns="76412" bIns="38206" anchor="b">
            <a:prstTxWarp prst="textNoShape">
              <a:avLst/>
            </a:prstTxWarp>
          </a:bodyPr>
          <a:lstStyle/>
          <a:p>
            <a:pPr algn="r" defTabSz="342900">
              <a:defRPr/>
            </a:pPr>
            <a:fld id="{85F47F51-C293-C340-8F74-DB005D0768D5}" type="slidenum">
              <a:rPr lang="en-US" sz="750" smtClean="0">
                <a:solidFill>
                  <a:srgbClr val="800000"/>
                </a:solidFill>
                <a:latin typeface="75 Helvetica Bold" charset="0"/>
                <a:ea typeface="ＭＳ Ｐゴシック" pitchFamily="1" charset="-128"/>
                <a:cs typeface="ＭＳ Ｐゴシック" pitchFamily="1" charset="-128"/>
              </a:rPr>
              <a:pPr algn="r" defTabSz="342900">
                <a:defRPr/>
              </a:pPr>
              <a:t>‹#›</a:t>
            </a:fld>
            <a:endParaRPr lang="en-US" sz="750" dirty="0">
              <a:solidFill>
                <a:srgbClr val="800000"/>
              </a:solidFill>
              <a:latin typeface="75 Helvetica Bold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81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hf hdr="0" ft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lang="en-US" sz="1800" b="1" kern="1200" dirty="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  <a:cs typeface="Helvetica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  <a:cs typeface="Helvetica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  <a:cs typeface="Helvetica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  <a:cs typeface="Helvetica" pitchFamily="34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15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12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12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12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12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89594" y="1063885"/>
            <a:ext cx="241234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  <a:ea typeface="Arial" charset="0"/>
                <a:cs typeface="Arial" charset="0"/>
              </a:rPr>
              <a:t>National Aeronautics and Space Administration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F555DC-D6EB-F64E-93AF-B5C396E41D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373"/>
            <a:ext cx="12192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AE1D1F-8D5D-D94E-966B-B5C8F3398FC5}"/>
              </a:ext>
            </a:extLst>
          </p:cNvPr>
          <p:cNvSpPr txBox="1"/>
          <p:nvPr/>
        </p:nvSpPr>
        <p:spPr>
          <a:xfrm>
            <a:off x="-1" y="5411450"/>
            <a:ext cx="121260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NASA 2.7%-Scale High Lift Common Research Model (CRM-HL) Test in the National Transonic Facility (NTF)</a:t>
            </a:r>
          </a:p>
          <a:p>
            <a:br>
              <a:rPr lang="en-US" sz="16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1200" b="1" dirty="0">
                <a:solidFill>
                  <a:schemeClr val="bg1"/>
                </a:solidFill>
                <a:latin typeface="Helvetica" pitchFamily="2" charset="0"/>
              </a:rPr>
              <a:t>12/13/2024		High Lift Common Research Model Ecosystem Meeting</a:t>
            </a:r>
          </a:p>
          <a:p>
            <a:r>
              <a:rPr lang="en-US" sz="1200" b="1" dirty="0">
                <a:solidFill>
                  <a:schemeClr val="bg1"/>
                </a:solidFill>
                <a:latin typeface="Helvetica" pitchFamily="2" charset="0"/>
              </a:rPr>
              <a:t>			Courtney Winski, Melissa Rivers, Miranda </a:t>
            </a:r>
            <a:r>
              <a:rPr lang="en-US" sz="1200" b="1" dirty="0" err="1">
                <a:solidFill>
                  <a:schemeClr val="bg1"/>
                </a:solidFill>
                <a:latin typeface="Helvetica" pitchFamily="2" charset="0"/>
              </a:rPr>
              <a:t>Ertsgaard</a:t>
            </a:r>
            <a:r>
              <a:rPr lang="en-US" sz="1200" b="1" dirty="0">
                <a:solidFill>
                  <a:schemeClr val="bg1"/>
                </a:solidFill>
                <a:latin typeface="Helvetica" pitchFamily="2" charset="0"/>
              </a:rPr>
              <a:t>, NASA </a:t>
            </a:r>
            <a:r>
              <a:rPr lang="en-US" sz="1200" b="1" dirty="0" err="1">
                <a:solidFill>
                  <a:schemeClr val="bg1"/>
                </a:solidFill>
                <a:latin typeface="Helvetica" pitchFamily="2" charset="0"/>
              </a:rPr>
              <a:t>LaRC</a:t>
            </a:r>
            <a:endParaRPr lang="en-US" sz="2100" b="1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FA8731-6F0F-0CBA-D895-6BC92478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27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412A5-E369-AC29-2E5A-80320152B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7D363-FDA0-21B1-FD51-B39BB8DB2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31" y="0"/>
            <a:ext cx="10718334" cy="756167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Helvetica" pitchFamily="2" charset="0"/>
              </a:rPr>
              <a:t>NASA 2.7%-Scale CRM-HL Full-span NTF Test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7EB26-6053-7B8A-2127-FA89AC01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07F6E-4E9A-D6A2-64F6-1BEAC9BDF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989" y="884956"/>
            <a:ext cx="5180368" cy="553691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491DC0-90C1-1BC9-DCDA-4ADAA1D06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531531"/>
              </p:ext>
            </p:extLst>
          </p:nvPr>
        </p:nvGraphicFramePr>
        <p:xfrm>
          <a:off x="226331" y="3924886"/>
          <a:ext cx="5947102" cy="2398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7983">
                  <a:extLst>
                    <a:ext uri="{9D8B030D-6E8A-4147-A177-3AD203B41FA5}">
                      <a16:colId xmlns:a16="http://schemas.microsoft.com/office/drawing/2014/main" val="849181372"/>
                    </a:ext>
                  </a:extLst>
                </a:gridCol>
                <a:gridCol w="572355">
                  <a:extLst>
                    <a:ext uri="{9D8B030D-6E8A-4147-A177-3AD203B41FA5}">
                      <a16:colId xmlns:a16="http://schemas.microsoft.com/office/drawing/2014/main" val="1796162407"/>
                    </a:ext>
                  </a:extLst>
                </a:gridCol>
                <a:gridCol w="641917">
                  <a:extLst>
                    <a:ext uri="{9D8B030D-6E8A-4147-A177-3AD203B41FA5}">
                      <a16:colId xmlns:a16="http://schemas.microsoft.com/office/drawing/2014/main" val="2775360588"/>
                    </a:ext>
                  </a:extLst>
                </a:gridCol>
                <a:gridCol w="709999">
                  <a:extLst>
                    <a:ext uri="{9D8B030D-6E8A-4147-A177-3AD203B41FA5}">
                      <a16:colId xmlns:a16="http://schemas.microsoft.com/office/drawing/2014/main" val="1178763440"/>
                    </a:ext>
                  </a:extLst>
                </a:gridCol>
                <a:gridCol w="700272">
                  <a:extLst>
                    <a:ext uri="{9D8B030D-6E8A-4147-A177-3AD203B41FA5}">
                      <a16:colId xmlns:a16="http://schemas.microsoft.com/office/drawing/2014/main" val="982145527"/>
                    </a:ext>
                  </a:extLst>
                </a:gridCol>
                <a:gridCol w="1027288">
                  <a:extLst>
                    <a:ext uri="{9D8B030D-6E8A-4147-A177-3AD203B41FA5}">
                      <a16:colId xmlns:a16="http://schemas.microsoft.com/office/drawing/2014/main" val="1285955877"/>
                    </a:ext>
                  </a:extLst>
                </a:gridCol>
                <a:gridCol w="1027288">
                  <a:extLst>
                    <a:ext uri="{9D8B030D-6E8A-4147-A177-3AD203B41FA5}">
                      <a16:colId xmlns:a16="http://schemas.microsoft.com/office/drawing/2014/main" val="536163412"/>
                    </a:ext>
                  </a:extLst>
                </a:gridCol>
              </a:tblGrid>
              <a:tr h="580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Configuration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Slat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Flap IB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Flap OB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Nacelle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Tail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0301379"/>
                  </a:ext>
                </a:extLst>
              </a:tr>
              <a:tr h="348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0730191"/>
                  </a:ext>
                </a:extLst>
              </a:tr>
              <a:tr h="37279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Landing Icing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 shapes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344888"/>
                  </a:ext>
                </a:extLst>
              </a:tr>
              <a:tr h="382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Baseline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7344213"/>
                  </a:ext>
                </a:extLst>
              </a:tr>
              <a:tr h="355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Takeoff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4999700"/>
                  </a:ext>
                </a:extLst>
              </a:tr>
              <a:tr h="35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Takeoff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Baseline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53992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FCC4FA3-1710-0193-D610-5210C8074B77}"/>
              </a:ext>
            </a:extLst>
          </p:cNvPr>
          <p:cNvSpPr txBox="1"/>
          <p:nvPr/>
        </p:nvSpPr>
        <p:spPr>
          <a:xfrm>
            <a:off x="226331" y="969362"/>
            <a:ext cx="4627022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February 2024 entry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Forces and moments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Model pressures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Wing deformation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Takeoff and landing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Comparison runs with previous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Ice shapes</a:t>
            </a:r>
          </a:p>
        </p:txBody>
      </p:sp>
    </p:spTree>
    <p:extLst>
      <p:ext uri="{BB962C8B-B14F-4D97-AF65-F5344CB8AC3E}">
        <p14:creationId xmlns:p14="http://schemas.microsoft.com/office/powerpoint/2010/main" val="1199899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49D95-8290-5289-61A6-19DAA6EDA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CE35635-BA08-6B0D-34A0-05806A27A4BA}"/>
              </a:ext>
            </a:extLst>
          </p:cNvPr>
          <p:cNvSpPr txBox="1">
            <a:spLocks/>
          </p:cNvSpPr>
          <p:nvPr/>
        </p:nvSpPr>
        <p:spPr>
          <a:xfrm>
            <a:off x="211376" y="132149"/>
            <a:ext cx="10515600" cy="64008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NASA 2.7</a:t>
            </a:r>
            <a:r>
              <a:rPr lang="en-US" sz="3600" b="1" dirty="0">
                <a:latin typeface="Helvetica"/>
                <a:cs typeface="Helvetica"/>
              </a:rPr>
              <a:t>%-Scale CRM-HL Geometry</a:t>
            </a:r>
            <a:endParaRPr lang="en-US" sz="3600" b="1" dirty="0">
              <a:latin typeface="Helvetica" pitchFamily="2" charset="0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D91904-463C-D7BC-6686-F163B626180D}"/>
              </a:ext>
            </a:extLst>
          </p:cNvPr>
          <p:cNvSpPr txBox="1"/>
          <p:nvPr/>
        </p:nvSpPr>
        <p:spPr>
          <a:xfrm>
            <a:off x="307537" y="920294"/>
            <a:ext cx="5064714" cy="5478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2.7%-scale version of the High Lift Common Research Model (CRM-HL) reference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Baseline Ecosystem configurations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Landing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Takeoff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Full-span and Semispan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Designed for the National Transonic Facility (NTF)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Temperature: -250</a:t>
            </a:r>
            <a:r>
              <a:rPr lang="en-US" sz="1600" dirty="0">
                <a:ea typeface="Calibri"/>
                <a:cs typeface="Times New Roman"/>
                <a:sym typeface="Symbol" pitchFamily="2" charset="2"/>
              </a:rPr>
              <a:t>°</a:t>
            </a:r>
            <a:r>
              <a:rPr lang="en-US" sz="1600" dirty="0"/>
              <a:t>F to 120</a:t>
            </a:r>
            <a:r>
              <a:rPr lang="en-US" sz="1600" dirty="0">
                <a:ea typeface="Calibri"/>
                <a:cs typeface="Times New Roman"/>
                <a:sym typeface="Symbol" pitchFamily="2" charset="2"/>
              </a:rPr>
              <a:t>°</a:t>
            </a:r>
            <a:r>
              <a:rPr lang="en-US" sz="1600" dirty="0"/>
              <a:t>F</a:t>
            </a:r>
            <a:endParaRPr lang="en-US" sz="1600" dirty="0">
              <a:ea typeface="Calibri"/>
              <a:cs typeface="Calibri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Max dynamic pressure: 380 </a:t>
            </a:r>
            <a:r>
              <a:rPr lang="en-US" sz="1600" dirty="0" err="1"/>
              <a:t>psf</a:t>
            </a:r>
            <a:endParaRPr lang="en-US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Angle of attack: -4</a:t>
            </a:r>
            <a:r>
              <a:rPr lang="en-US" sz="1600" dirty="0">
                <a:ea typeface="Calibri"/>
                <a:cs typeface="Times New Roman"/>
                <a:sym typeface="Symbol" pitchFamily="2" charset="2"/>
              </a:rPr>
              <a:t>°</a:t>
            </a:r>
            <a:r>
              <a:rPr lang="en-US" sz="1600" dirty="0">
                <a:effectLst/>
                <a:ea typeface="Calibri"/>
                <a:cs typeface="Times New Roman"/>
                <a:sym typeface="Symbol" pitchFamily="2" charset="2"/>
              </a:rPr>
              <a:t> </a:t>
            </a:r>
            <a:r>
              <a:rPr lang="en-US" sz="1600" dirty="0"/>
              <a:t>to 22</a:t>
            </a:r>
            <a:r>
              <a:rPr lang="en-US" sz="1600" dirty="0">
                <a:ea typeface="Calibri"/>
                <a:cs typeface="Times New Roman"/>
                <a:sym typeface="Symbol" pitchFamily="2" charset="2"/>
              </a:rPr>
              <a:t>°</a:t>
            </a:r>
            <a:endParaRPr lang="en-US" sz="1600" dirty="0">
              <a:effectLst/>
              <a:ea typeface="Calibri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Modular design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Slat angle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Inboard and outboard flap angle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Nacelle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sz="1600" dirty="0"/>
              <a:t>Chine radial location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Landing gear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Allows testing of other nonoriginal parts</a:t>
            </a:r>
            <a:endParaRPr lang="en-US" sz="1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3D printed NASA nacelle and landing gear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8 pressure taps built into the port nacelle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C4A550-8604-2BB2-5F49-115D7E09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2B678-AD16-58BC-F9C4-E30E40A0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251" y="3812118"/>
            <a:ext cx="6011631" cy="2726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2EA32-32AC-4BE0-3E51-21C9B46EC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858" y="853618"/>
            <a:ext cx="2956482" cy="1917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32AA7D-FB15-E1C7-9855-50A089FB67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82"/>
          <a:stretch/>
        </p:blipFill>
        <p:spPr>
          <a:xfrm>
            <a:off x="8277042" y="920294"/>
            <a:ext cx="3471108" cy="2698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7B3992-A7E4-131B-4186-92FBBD68070C}"/>
              </a:ext>
            </a:extLst>
          </p:cNvPr>
          <p:cNvSpPr txBox="1"/>
          <p:nvPr/>
        </p:nvSpPr>
        <p:spPr>
          <a:xfrm>
            <a:off x="8923276" y="1588191"/>
            <a:ext cx="137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</a:t>
            </a:r>
            <a:r>
              <a:rPr lang="en-US" dirty="0" err="1"/>
              <a:t>Kulites</a:t>
            </a:r>
            <a:r>
              <a:rPr lang="en-US" dirty="0"/>
              <a:t> on each wing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7EC91-9166-7421-A8EC-26504CAD068A}"/>
              </a:ext>
            </a:extLst>
          </p:cNvPr>
          <p:cNvSpPr/>
          <p:nvPr/>
        </p:nvSpPr>
        <p:spPr>
          <a:xfrm>
            <a:off x="9292506" y="3369792"/>
            <a:ext cx="185737" cy="1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F33CB-2280-65CB-DAE3-5BC434891CCF}"/>
              </a:ext>
            </a:extLst>
          </p:cNvPr>
          <p:cNvSpPr txBox="1"/>
          <p:nvPr/>
        </p:nvSpPr>
        <p:spPr>
          <a:xfrm>
            <a:off x="9292505" y="3318152"/>
            <a:ext cx="185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A747D-564B-2099-9AF6-22E41A59AE5F}"/>
              </a:ext>
            </a:extLst>
          </p:cNvPr>
          <p:cNvSpPr txBox="1"/>
          <p:nvPr/>
        </p:nvSpPr>
        <p:spPr>
          <a:xfrm>
            <a:off x="5856225" y="2641003"/>
            <a:ext cx="170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pressure ports on port nacelle</a:t>
            </a:r>
          </a:p>
        </p:txBody>
      </p:sp>
    </p:spTree>
    <p:extLst>
      <p:ext uri="{BB962C8B-B14F-4D97-AF65-F5344CB8AC3E}">
        <p14:creationId xmlns:p14="http://schemas.microsoft.com/office/powerpoint/2010/main" val="1397517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B8620-7862-B826-7CBB-14CFCEB78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E4E5-E223-872F-4DD4-9FA27BACA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4" y="84267"/>
            <a:ext cx="9824138" cy="75616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Helvetica" pitchFamily="2" charset="0"/>
              </a:rPr>
              <a:t>NASA 2.7%-Scale CRM-HL Model Fabrication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F47EAE-1B62-B268-7604-F52EE10D6D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45" t="14417" r="5053" b="41827"/>
          <a:stretch/>
        </p:blipFill>
        <p:spPr>
          <a:xfrm>
            <a:off x="5507502" y="4427847"/>
            <a:ext cx="6566842" cy="23838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7BD827-974C-3021-65A6-688D2FF725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73" t="22633" r="4606" b="10458"/>
          <a:stretch/>
        </p:blipFill>
        <p:spPr>
          <a:xfrm>
            <a:off x="6743706" y="1098319"/>
            <a:ext cx="4903329" cy="292504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4DCB5-9156-1D68-1DAF-6684D4563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5119FA-7FB1-D4E6-7F0B-2BD407C9AD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57" t="22903" b="22148"/>
          <a:stretch/>
        </p:blipFill>
        <p:spPr>
          <a:xfrm>
            <a:off x="117656" y="4862945"/>
            <a:ext cx="4462252" cy="1910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0E90DE-BC7C-4D79-546F-87C264B493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460"/>
          <a:stretch/>
        </p:blipFill>
        <p:spPr>
          <a:xfrm>
            <a:off x="180474" y="826820"/>
            <a:ext cx="5222450" cy="3702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01AB3D-A8F2-FA8C-8A12-5B5C4EFAA773}"/>
              </a:ext>
            </a:extLst>
          </p:cNvPr>
          <p:cNvSpPr txBox="1"/>
          <p:nvPr/>
        </p:nvSpPr>
        <p:spPr>
          <a:xfrm>
            <a:off x="6789078" y="3746361"/>
            <a:ext cx="1437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NASA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40420F-BA2E-12A4-60F2-7CAA3C4642AA}"/>
              </a:ext>
            </a:extLst>
          </p:cNvPr>
          <p:cNvSpPr txBox="1"/>
          <p:nvPr/>
        </p:nvSpPr>
        <p:spPr>
          <a:xfrm>
            <a:off x="5507502" y="6581001"/>
            <a:ext cx="1437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NASA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F6122-DF2C-ECEB-5BF7-237ACFEDE1FC}"/>
              </a:ext>
            </a:extLst>
          </p:cNvPr>
          <p:cNvSpPr txBox="1"/>
          <p:nvPr/>
        </p:nvSpPr>
        <p:spPr>
          <a:xfrm>
            <a:off x="180474" y="4280872"/>
            <a:ext cx="1437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NASA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1E0794-09E3-74D5-33F0-546E3468AFD5}"/>
              </a:ext>
            </a:extLst>
          </p:cNvPr>
          <p:cNvSpPr txBox="1"/>
          <p:nvPr/>
        </p:nvSpPr>
        <p:spPr>
          <a:xfrm>
            <a:off x="117656" y="6516072"/>
            <a:ext cx="1437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NASA</a:t>
            </a:r>
          </a:p>
        </p:txBody>
      </p:sp>
    </p:spTree>
    <p:extLst>
      <p:ext uri="{BB962C8B-B14F-4D97-AF65-F5344CB8AC3E}">
        <p14:creationId xmlns:p14="http://schemas.microsoft.com/office/powerpoint/2010/main" val="253770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C8725-D1DB-9F87-FA14-A40B4C6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49497-92FF-E684-992C-C50E426E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31" y="92019"/>
            <a:ext cx="10001117" cy="75616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Helvetica" pitchFamily="2" charset="0"/>
              </a:rPr>
              <a:t>NASA 2.7%-Scale CRM-HL Model Fabrication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65CF3-4174-7323-49C2-C469030A5F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72" t="11361" b="3647"/>
          <a:stretch/>
        </p:blipFill>
        <p:spPr>
          <a:xfrm>
            <a:off x="226333" y="848186"/>
            <a:ext cx="6185370" cy="4197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FA6B2A-4C2D-9CB2-F395-C3D7C13DD7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51" t="8762" b="24040"/>
          <a:stretch/>
        </p:blipFill>
        <p:spPr>
          <a:xfrm>
            <a:off x="7161858" y="4056611"/>
            <a:ext cx="4803809" cy="26648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D5D598-FD78-FCE4-8A9F-515E4C49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B7D14B-945B-DA3B-E4E6-B332922C2C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638" r="2175" b="27273"/>
          <a:stretch/>
        </p:blipFill>
        <p:spPr>
          <a:xfrm>
            <a:off x="226332" y="5294600"/>
            <a:ext cx="6185370" cy="1426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5AC5AC-EAEA-F1DA-FC05-40B53FA05A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526" t="23814" r="998" b="16517"/>
          <a:stretch/>
        </p:blipFill>
        <p:spPr>
          <a:xfrm>
            <a:off x="7161858" y="971142"/>
            <a:ext cx="4803809" cy="2925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524D8D-8A53-9E32-B971-2CFF0686D076}"/>
              </a:ext>
            </a:extLst>
          </p:cNvPr>
          <p:cNvSpPr txBox="1"/>
          <p:nvPr/>
        </p:nvSpPr>
        <p:spPr>
          <a:xfrm>
            <a:off x="5061401" y="4768826"/>
            <a:ext cx="1437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NASA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F895E-FE77-8939-03BD-75D2F00E854B}"/>
              </a:ext>
            </a:extLst>
          </p:cNvPr>
          <p:cNvSpPr txBox="1"/>
          <p:nvPr/>
        </p:nvSpPr>
        <p:spPr>
          <a:xfrm>
            <a:off x="5061401" y="6444476"/>
            <a:ext cx="1437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NASA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45368F-41FE-9D11-22B1-35755C80A48B}"/>
              </a:ext>
            </a:extLst>
          </p:cNvPr>
          <p:cNvSpPr txBox="1"/>
          <p:nvPr/>
        </p:nvSpPr>
        <p:spPr>
          <a:xfrm>
            <a:off x="9263575" y="3619935"/>
            <a:ext cx="1437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NASA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271516-127C-DAF3-2994-A20540117360}"/>
              </a:ext>
            </a:extLst>
          </p:cNvPr>
          <p:cNvSpPr txBox="1"/>
          <p:nvPr/>
        </p:nvSpPr>
        <p:spPr>
          <a:xfrm>
            <a:off x="9563762" y="6444475"/>
            <a:ext cx="1437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NASA</a:t>
            </a:r>
          </a:p>
        </p:txBody>
      </p:sp>
    </p:spTree>
    <p:extLst>
      <p:ext uri="{BB962C8B-B14F-4D97-AF65-F5344CB8AC3E}">
        <p14:creationId xmlns:p14="http://schemas.microsoft.com/office/powerpoint/2010/main" val="121741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48216-9C4C-33D4-2499-10C58EB8F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AEEB67E-1610-EAE2-9B36-88F473984207}"/>
              </a:ext>
            </a:extLst>
          </p:cNvPr>
          <p:cNvSpPr txBox="1"/>
          <p:nvPr/>
        </p:nvSpPr>
        <p:spPr>
          <a:xfrm>
            <a:off x="6352571" y="2762853"/>
            <a:ext cx="30103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/>
              <a:t>High Reynolds number test at the NASA </a:t>
            </a:r>
            <a:r>
              <a:rPr lang="en-US" sz="1100" dirty="0" err="1"/>
              <a:t>LaRC</a:t>
            </a:r>
            <a:r>
              <a:rPr lang="en-US" sz="1100" dirty="0"/>
              <a:t> NTF</a:t>
            </a:r>
          </a:p>
          <a:p>
            <a:r>
              <a:rPr lang="en-US" sz="1100" dirty="0"/>
              <a:t>Jan. 3 through May 23,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559D6-74B0-FEAB-A611-8E079C88C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6" y="71822"/>
            <a:ext cx="10668328" cy="75616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Helvetica" pitchFamily="2" charset="0"/>
              </a:rPr>
              <a:t>NASA 5.2%-Scale CRM-HL Model Tests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EC80A9-6177-2581-DDE0-F7FBDB8A0947}"/>
              </a:ext>
            </a:extLst>
          </p:cNvPr>
          <p:cNvSpPr txBox="1"/>
          <p:nvPr/>
        </p:nvSpPr>
        <p:spPr>
          <a:xfrm>
            <a:off x="15601" y="5154129"/>
            <a:ext cx="2901109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/>
              <a:t>Model checkout test at the NASA </a:t>
            </a:r>
            <a:r>
              <a:rPr lang="en-US" sz="1100" dirty="0" err="1"/>
              <a:t>LaRC</a:t>
            </a:r>
            <a:r>
              <a:rPr lang="en-US" sz="1100" dirty="0"/>
              <a:t> 14x22 Aug. 15 through Sep. 8, 2022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701F4261-6BB0-49E1-91E7-C1929DA32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8" y="802466"/>
            <a:ext cx="2901108" cy="43516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F8DBA7-A18E-A634-6D4C-504D0FC6E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 descr="A metal piece of a machine&#10;&#10;Description automatically generated with medium confidence">
            <a:extLst>
              <a:ext uri="{FF2B5EF4-FFF2-40B4-BE49-F238E27FC236}">
                <a16:creationId xmlns:a16="http://schemas.microsoft.com/office/drawing/2014/main" id="{E282D401-377D-8529-F6E2-5A29AD188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025" y="802465"/>
            <a:ext cx="3276546" cy="4351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AEC572-744C-BE06-85D3-E0A9000F5C26}"/>
              </a:ext>
            </a:extLst>
          </p:cNvPr>
          <p:cNvSpPr txBox="1"/>
          <p:nvPr/>
        </p:nvSpPr>
        <p:spPr>
          <a:xfrm>
            <a:off x="3020606" y="4877130"/>
            <a:ext cx="129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DLR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C96D8A-21B7-6C4A-2D50-EA13A764AD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06" t="20287" r="4721" b="28924"/>
          <a:stretch/>
        </p:blipFill>
        <p:spPr>
          <a:xfrm>
            <a:off x="6407990" y="857679"/>
            <a:ext cx="4945810" cy="1904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0C1B5C-CC60-7A62-2C2A-BCD59E761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698268" y="3613112"/>
            <a:ext cx="3730036" cy="2486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C5F35B-CD19-E15D-5E4B-C58DE8666BC5}"/>
              </a:ext>
            </a:extLst>
          </p:cNvPr>
          <p:cNvSpPr txBox="1"/>
          <p:nvPr/>
        </p:nvSpPr>
        <p:spPr>
          <a:xfrm>
            <a:off x="3020606" y="5154129"/>
            <a:ext cx="3331965" cy="60016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/>
              <a:t>DLR test at the </a:t>
            </a:r>
            <a:r>
              <a:rPr lang="en-US" sz="1100" dirty="0">
                <a:effectLst/>
              </a:rPr>
              <a:t>Low-Speed Wind Tunnel at Braunschweig (NWB)</a:t>
            </a:r>
          </a:p>
          <a:p>
            <a:r>
              <a:rPr lang="en-US" sz="1100" dirty="0"/>
              <a:t>May 9 through July 6,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8C2805-D534-1856-1098-8907F017B5D8}"/>
              </a:ext>
            </a:extLst>
          </p:cNvPr>
          <p:cNvSpPr txBox="1"/>
          <p:nvPr/>
        </p:nvSpPr>
        <p:spPr>
          <a:xfrm>
            <a:off x="5452625" y="6307302"/>
            <a:ext cx="2867315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/>
              <a:t>Flow visualization test at the NASA </a:t>
            </a:r>
            <a:r>
              <a:rPr lang="en-US" sz="1100" dirty="0" err="1"/>
              <a:t>LaRC</a:t>
            </a:r>
            <a:r>
              <a:rPr lang="en-US" sz="1100" dirty="0"/>
              <a:t> 14x22</a:t>
            </a:r>
          </a:p>
          <a:p>
            <a:r>
              <a:rPr lang="en-US" sz="1100" dirty="0"/>
              <a:t>Sep. 23 through Sep. 26,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0EAB1A-5DA6-9A48-244A-851F315EE96C}"/>
              </a:ext>
            </a:extLst>
          </p:cNvPr>
          <p:cNvSpPr txBox="1"/>
          <p:nvPr/>
        </p:nvSpPr>
        <p:spPr>
          <a:xfrm>
            <a:off x="64079" y="4880502"/>
            <a:ext cx="1421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NASA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890A4B-0B5C-3069-ABCE-444F613BD01C}"/>
              </a:ext>
            </a:extLst>
          </p:cNvPr>
          <p:cNvSpPr txBox="1"/>
          <p:nvPr/>
        </p:nvSpPr>
        <p:spPr>
          <a:xfrm>
            <a:off x="9480054" y="6522745"/>
            <a:ext cx="1421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NASA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C1AB05-7AE8-9710-FA92-5DFB4303D531}"/>
              </a:ext>
            </a:extLst>
          </p:cNvPr>
          <p:cNvSpPr txBox="1"/>
          <p:nvPr/>
        </p:nvSpPr>
        <p:spPr>
          <a:xfrm>
            <a:off x="6352571" y="2528325"/>
            <a:ext cx="1421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NASA</a:t>
            </a:r>
          </a:p>
        </p:txBody>
      </p:sp>
    </p:spTree>
    <p:extLst>
      <p:ext uri="{BB962C8B-B14F-4D97-AF65-F5344CB8AC3E}">
        <p14:creationId xmlns:p14="http://schemas.microsoft.com/office/powerpoint/2010/main" val="1007467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C1BA8-1321-C01A-D882-2F0BBAF4B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67E03-CE36-CD5C-4DF5-AB5B6DC08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32" y="46299"/>
            <a:ext cx="7796514" cy="75616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Helvetica" pitchFamily="2" charset="0"/>
              </a:rPr>
              <a:t>Future NASA CRM-HL NTF Testing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1D71E4-6C1A-1D02-8909-F1465790CF8E}"/>
              </a:ext>
            </a:extLst>
          </p:cNvPr>
          <p:cNvSpPr txBox="1"/>
          <p:nvPr/>
        </p:nvSpPr>
        <p:spPr>
          <a:xfrm>
            <a:off x="226332" y="969362"/>
            <a:ext cx="4627022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NASA 2.7%-scale full-span model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February 2024 entry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sz="1600" dirty="0"/>
              <a:t>Forces and moments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sz="1600" dirty="0"/>
              <a:t>Model pressures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sz="1600" dirty="0"/>
              <a:t>Wing deformation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NASA 5.2%-scale semispan model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Second NTF entry in February 2026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sz="1600" dirty="0"/>
              <a:t>Surface and off-body flow field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NASA 2.7%-scale semispan model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August 2026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sz="1600" dirty="0"/>
              <a:t>Forces and moments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sz="1600" dirty="0"/>
              <a:t>Model pressures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sz="1600" dirty="0"/>
              <a:t>Wing deformation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A1FCE-1AC6-FC48-A402-B9A18CCB9D4F}"/>
              </a:ext>
            </a:extLst>
          </p:cNvPr>
          <p:cNvSpPr txBox="1"/>
          <p:nvPr/>
        </p:nvSpPr>
        <p:spPr>
          <a:xfrm>
            <a:off x="4744329" y="5387953"/>
            <a:ext cx="1437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NASA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FA363-7B4E-2577-C085-7926F6AF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 descr="A large metal object in a room&#10;&#10;Description automatically generated">
            <a:extLst>
              <a:ext uri="{FF2B5EF4-FFF2-40B4-BE49-F238E27FC236}">
                <a16:creationId xmlns:a16="http://schemas.microsoft.com/office/drawing/2014/main" id="{544C4A32-45C6-6354-3E43-1B8A418E6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51"/>
          <a:stretch/>
        </p:blipFill>
        <p:spPr>
          <a:xfrm>
            <a:off x="4804289" y="1018626"/>
            <a:ext cx="6549511" cy="43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55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C379E-15E6-4B8A-684D-A75C44A29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43" y="0"/>
            <a:ext cx="3085618" cy="90216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Helvetica" pitchFamily="2" charset="0"/>
              </a:rPr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86758-6C33-22EB-F00C-DA457D428E9E}"/>
              </a:ext>
            </a:extLst>
          </p:cNvPr>
          <p:cNvSpPr txBox="1"/>
          <p:nvPr/>
        </p:nvSpPr>
        <p:spPr>
          <a:xfrm>
            <a:off x="2135904" y="6023789"/>
            <a:ext cx="2197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NASA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AA830-DB9D-67B6-DBFE-801F240E272F}"/>
              </a:ext>
            </a:extLst>
          </p:cNvPr>
          <p:cNvSpPr txBox="1"/>
          <p:nvPr/>
        </p:nvSpPr>
        <p:spPr>
          <a:xfrm>
            <a:off x="7943675" y="6543980"/>
            <a:ext cx="2038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courtney.s.winski@nasa.gov</a:t>
            </a:r>
            <a:endParaRPr 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6A9099-7AB1-48F5-C99D-3CBAA1992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34211"/>
            <a:ext cx="7772400" cy="517973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13C5D-D755-5120-7FA0-93532BD4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865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42178</TotalTime>
  <Words>480</Words>
  <Application>Microsoft Macintosh PowerPoint</Application>
  <PresentationFormat>Widescreen</PresentationFormat>
  <Paragraphs>128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75 Helvetica Bold</vt:lpstr>
      <vt:lpstr>Arial</vt:lpstr>
      <vt:lpstr>Calibri</vt:lpstr>
      <vt:lpstr>Calibri Light</vt:lpstr>
      <vt:lpstr>Courier New</vt:lpstr>
      <vt:lpstr>Gill Sans MT</vt:lpstr>
      <vt:lpstr>Helvetica</vt:lpstr>
      <vt:lpstr>Wingdings</vt:lpstr>
      <vt:lpstr>Office Theme</vt:lpstr>
      <vt:lpstr>13_Office Theme</vt:lpstr>
      <vt:lpstr>12_Office Theme</vt:lpstr>
      <vt:lpstr>PowerPoint Presentation</vt:lpstr>
      <vt:lpstr>NASA 2.7%-Scale CRM-HL Full-span NTF Test</vt:lpstr>
      <vt:lpstr>PowerPoint Presentation</vt:lpstr>
      <vt:lpstr>NASA 2.7%-Scale CRM-HL Model Fabrication</vt:lpstr>
      <vt:lpstr>NASA 2.7%-Scale CRM-HL Model Fabrication</vt:lpstr>
      <vt:lpstr>NASA 5.2%-Scale CRM-HL Model Tests</vt:lpstr>
      <vt:lpstr>Future NASA CRM-HL NTF Testing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Lift Common Research Model (CRM-HL) Ecosystem Coordination Team (ECT) Meeting  Updated: 24 January 2022</dc:title>
  <dc:creator>Microsoft Office User</dc:creator>
  <cp:lastModifiedBy>Winski, Courtney Spells (LARC-D301)</cp:lastModifiedBy>
  <cp:revision>417</cp:revision>
  <dcterms:created xsi:type="dcterms:W3CDTF">2023-01-05T19:06:56Z</dcterms:created>
  <dcterms:modified xsi:type="dcterms:W3CDTF">2024-12-09T20:34:32Z</dcterms:modified>
</cp:coreProperties>
</file>