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8"/>
  </p:notesMasterIdLst>
  <p:sldIdLst>
    <p:sldId id="256" r:id="rId5"/>
    <p:sldId id="18480" r:id="rId6"/>
    <p:sldId id="18468" r:id="rId7"/>
    <p:sldId id="18469" r:id="rId8"/>
    <p:sldId id="18472" r:id="rId9"/>
    <p:sldId id="18476" r:id="rId10"/>
    <p:sldId id="18470" r:id="rId11"/>
    <p:sldId id="18471" r:id="rId12"/>
    <p:sldId id="18473" r:id="rId13"/>
    <p:sldId id="18474" r:id="rId14"/>
    <p:sldId id="18479" r:id="rId15"/>
    <p:sldId id="18477" r:id="rId16"/>
    <p:sldId id="1847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D9309E0-1BDF-6560-BA49-85E61438C201}" name="Go, Susie (ARC-AA)" initials="GS(A" userId="S::sgo@ndc.nasa.gov::d87e082f-18ae-4fba-b397-a0ef9948518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1" autoAdjust="0"/>
    <p:restoredTop sz="91456" autoAdjust="0"/>
  </p:normalViewPr>
  <p:slideViewPr>
    <p:cSldViewPr snapToGrid="0">
      <p:cViewPr varScale="1">
        <p:scale>
          <a:sx n="84" d="100"/>
          <a:sy n="84" d="100"/>
        </p:scale>
        <p:origin x="200" y="19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tgarten, Noah S. (ARC-AOX)" userId="e9bec44a-3251-48c7-b421-5456c5a34214" providerId="ADAL" clId="{B86472B6-D5F3-F841-8E16-DBCF05E8A9BF}"/>
    <pc:docChg chg="delSld">
      <pc:chgData name="Listgarten, Noah S. (ARC-AOX)" userId="e9bec44a-3251-48c7-b421-5456c5a34214" providerId="ADAL" clId="{B86472B6-D5F3-F841-8E16-DBCF05E8A9BF}" dt="2024-12-23T17:02:08.124" v="15" actId="2696"/>
      <pc:docMkLst>
        <pc:docMk/>
      </pc:docMkLst>
      <pc:sldChg chg="del">
        <pc:chgData name="Listgarten, Noah S. (ARC-AOX)" userId="e9bec44a-3251-48c7-b421-5456c5a34214" providerId="ADAL" clId="{B86472B6-D5F3-F841-8E16-DBCF05E8A9BF}" dt="2024-12-23T17:02:07.868" v="4" actId="2696"/>
        <pc:sldMkLst>
          <pc:docMk/>
          <pc:sldMk cId="2741677751" sldId="18442"/>
        </pc:sldMkLst>
      </pc:sldChg>
      <pc:sldChg chg="del">
        <pc:chgData name="Listgarten, Noah S. (ARC-AOX)" userId="e9bec44a-3251-48c7-b421-5456c5a34214" providerId="ADAL" clId="{B86472B6-D5F3-F841-8E16-DBCF05E8A9BF}" dt="2024-12-23T17:02:07.930" v="8" actId="2696"/>
        <pc:sldMkLst>
          <pc:docMk/>
          <pc:sldMk cId="1747515293" sldId="18443"/>
        </pc:sldMkLst>
      </pc:sldChg>
      <pc:sldChg chg="del">
        <pc:chgData name="Listgarten, Noah S. (ARC-AOX)" userId="e9bec44a-3251-48c7-b421-5456c5a34214" providerId="ADAL" clId="{B86472B6-D5F3-F841-8E16-DBCF05E8A9BF}" dt="2024-12-23T17:02:07.798" v="1" actId="2696"/>
        <pc:sldMkLst>
          <pc:docMk/>
          <pc:sldMk cId="2685304318" sldId="18452"/>
        </pc:sldMkLst>
      </pc:sldChg>
      <pc:sldChg chg="del">
        <pc:chgData name="Listgarten, Noah S. (ARC-AOX)" userId="e9bec44a-3251-48c7-b421-5456c5a34214" providerId="ADAL" clId="{B86472B6-D5F3-F841-8E16-DBCF05E8A9BF}" dt="2024-12-23T17:02:07.924" v="7" actId="2696"/>
        <pc:sldMkLst>
          <pc:docMk/>
          <pc:sldMk cId="2234393242" sldId="18455"/>
        </pc:sldMkLst>
      </pc:sldChg>
      <pc:sldChg chg="del">
        <pc:chgData name="Listgarten, Noah S. (ARC-AOX)" userId="e9bec44a-3251-48c7-b421-5456c5a34214" providerId="ADAL" clId="{B86472B6-D5F3-F841-8E16-DBCF05E8A9BF}" dt="2024-12-23T17:02:07.959" v="9" actId="2696"/>
        <pc:sldMkLst>
          <pc:docMk/>
          <pc:sldMk cId="1476015607" sldId="18456"/>
        </pc:sldMkLst>
      </pc:sldChg>
      <pc:sldChg chg="del">
        <pc:chgData name="Listgarten, Noah S. (ARC-AOX)" userId="e9bec44a-3251-48c7-b421-5456c5a34214" providerId="ADAL" clId="{B86472B6-D5F3-F841-8E16-DBCF05E8A9BF}" dt="2024-12-23T17:02:08.091" v="14" actId="2696"/>
        <pc:sldMkLst>
          <pc:docMk/>
          <pc:sldMk cId="154366788" sldId="18457"/>
        </pc:sldMkLst>
      </pc:sldChg>
      <pc:sldChg chg="del">
        <pc:chgData name="Listgarten, Noah S. (ARC-AOX)" userId="e9bec44a-3251-48c7-b421-5456c5a34214" providerId="ADAL" clId="{B86472B6-D5F3-F841-8E16-DBCF05E8A9BF}" dt="2024-12-23T17:02:07.923" v="6" actId="2696"/>
        <pc:sldMkLst>
          <pc:docMk/>
          <pc:sldMk cId="2863754236" sldId="18458"/>
        </pc:sldMkLst>
      </pc:sldChg>
      <pc:sldChg chg="del">
        <pc:chgData name="Listgarten, Noah S. (ARC-AOX)" userId="e9bec44a-3251-48c7-b421-5456c5a34214" providerId="ADAL" clId="{B86472B6-D5F3-F841-8E16-DBCF05E8A9BF}" dt="2024-12-23T17:02:07.991" v="10" actId="2696"/>
        <pc:sldMkLst>
          <pc:docMk/>
          <pc:sldMk cId="811603619" sldId="18459"/>
        </pc:sldMkLst>
      </pc:sldChg>
      <pc:sldChg chg="del">
        <pc:chgData name="Listgarten, Noah S. (ARC-AOX)" userId="e9bec44a-3251-48c7-b421-5456c5a34214" providerId="ADAL" clId="{B86472B6-D5F3-F841-8E16-DBCF05E8A9BF}" dt="2024-12-23T17:02:07.893" v="5" actId="2696"/>
        <pc:sldMkLst>
          <pc:docMk/>
          <pc:sldMk cId="2801268169" sldId="18460"/>
        </pc:sldMkLst>
      </pc:sldChg>
      <pc:sldChg chg="del">
        <pc:chgData name="Listgarten, Noah S. (ARC-AOX)" userId="e9bec44a-3251-48c7-b421-5456c5a34214" providerId="ADAL" clId="{B86472B6-D5F3-F841-8E16-DBCF05E8A9BF}" dt="2024-12-23T17:02:08.061" v="13" actId="2696"/>
        <pc:sldMkLst>
          <pc:docMk/>
          <pc:sldMk cId="650509762" sldId="18461"/>
        </pc:sldMkLst>
      </pc:sldChg>
      <pc:sldChg chg="del">
        <pc:chgData name="Listgarten, Noah S. (ARC-AOX)" userId="e9bec44a-3251-48c7-b421-5456c5a34214" providerId="ADAL" clId="{B86472B6-D5F3-F841-8E16-DBCF05E8A9BF}" dt="2024-12-23T17:02:08.038" v="12" actId="2696"/>
        <pc:sldMkLst>
          <pc:docMk/>
          <pc:sldMk cId="3393756177" sldId="18462"/>
        </pc:sldMkLst>
      </pc:sldChg>
      <pc:sldChg chg="del">
        <pc:chgData name="Listgarten, Noah S. (ARC-AOX)" userId="e9bec44a-3251-48c7-b421-5456c5a34214" providerId="ADAL" clId="{B86472B6-D5F3-F841-8E16-DBCF05E8A9BF}" dt="2024-12-23T17:02:08.015" v="11" actId="2696"/>
        <pc:sldMkLst>
          <pc:docMk/>
          <pc:sldMk cId="3536104464" sldId="18463"/>
        </pc:sldMkLst>
      </pc:sldChg>
      <pc:sldChg chg="del">
        <pc:chgData name="Listgarten, Noah S. (ARC-AOX)" userId="e9bec44a-3251-48c7-b421-5456c5a34214" providerId="ADAL" clId="{B86472B6-D5F3-F841-8E16-DBCF05E8A9BF}" dt="2024-12-23T17:02:08.124" v="15" actId="2696"/>
        <pc:sldMkLst>
          <pc:docMk/>
          <pc:sldMk cId="2097240714" sldId="18464"/>
        </pc:sldMkLst>
      </pc:sldChg>
      <pc:sldChg chg="del">
        <pc:chgData name="Listgarten, Noah S. (ARC-AOX)" userId="e9bec44a-3251-48c7-b421-5456c5a34214" providerId="ADAL" clId="{B86472B6-D5F3-F841-8E16-DBCF05E8A9BF}" dt="2024-12-23T17:02:07.861" v="3" actId="2696"/>
        <pc:sldMkLst>
          <pc:docMk/>
          <pc:sldMk cId="314193954" sldId="18466"/>
        </pc:sldMkLst>
      </pc:sldChg>
      <pc:sldChg chg="del">
        <pc:chgData name="Listgarten, Noah S. (ARC-AOX)" userId="e9bec44a-3251-48c7-b421-5456c5a34214" providerId="ADAL" clId="{B86472B6-D5F3-F841-8E16-DBCF05E8A9BF}" dt="2024-12-23T17:02:07.829" v="2" actId="2696"/>
        <pc:sldMkLst>
          <pc:docMk/>
          <pc:sldMk cId="77372496" sldId="18467"/>
        </pc:sldMkLst>
      </pc:sldChg>
      <pc:sldChg chg="del">
        <pc:chgData name="Listgarten, Noah S. (ARC-AOX)" userId="e9bec44a-3251-48c7-b421-5456c5a34214" providerId="ADAL" clId="{B86472B6-D5F3-F841-8E16-DBCF05E8A9BF}" dt="2024-12-23T17:02:07.768" v="0" actId="2696"/>
        <pc:sldMkLst>
          <pc:docMk/>
          <pc:sldMk cId="2813133930" sldId="1847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1EF82-9981-4F80-BCC0-DBD5E858A01F}" type="datetimeFigureOut">
              <a:rPr lang="en-US" smtClean="0"/>
              <a:t>12/19/24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F6FA1-31B5-4E43-B378-E48374325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58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F6FA1-31B5-4E43-B378-E483743258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840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721B6A-CDBB-4754-987F-646A9DD2D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294A0D-8F25-3B03-CF1A-ABEAD393B2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68B931-56F8-5927-1E3F-C066BE6E0A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DFA1A0-ECA4-4B15-DEFA-9689F5ACFA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F6FA1-31B5-4E43-B378-E483743258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28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F6FA1-31B5-4E43-B378-E483743258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05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F6FA1-31B5-4E43-B378-E483743258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97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F6FA1-31B5-4E43-B378-E483743258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21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38EE81-41E7-CDC0-E2E0-3577A231E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542446-49E9-D7FE-B12D-8434DBC625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B67305-DD4D-7064-4E16-DDF73D48A9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C7B906-6170-C59D-B7F0-65DB8DE0A5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F6FA1-31B5-4E43-B378-E483743258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57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0C947-65B9-58F3-4933-181D82194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64B475-183E-C157-D657-DB5B396115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187CBA-C07D-E789-47A0-E08E87D182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3CCE3D-F776-4BED-3ADF-1FA540BEE7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F6FA1-31B5-4E43-B378-E483743258E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22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C4AFB-9261-081B-4C2F-FA79003D1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EC6CAD-AC0F-36BE-3A1B-9C9B657D6B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C28BD7-7173-A0AB-6B70-DA2A820D5C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282209-886D-4527-1096-30FF3892B9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F6FA1-31B5-4E43-B378-E483743258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72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NASA Ames Research Center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09F7A-0B8B-4263-85FD-EC2CE71862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A0D784F-1F4C-43F5-84C9-E8CB76873C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8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AIAA SciTech 2025</a:t>
            </a:r>
          </a:p>
        </p:txBody>
      </p:sp>
    </p:spTree>
    <p:extLst>
      <p:ext uri="{BB962C8B-B14F-4D97-AF65-F5344CB8AC3E}">
        <p14:creationId xmlns:p14="http://schemas.microsoft.com/office/powerpoint/2010/main" val="55380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BABB00-B598-49E9-928A-019369EA5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AIAA SciTech 2025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9A0969C-C9DE-4ACB-834E-362553E7F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NASA Ames Research Center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AA184E4-0554-4F3C-B14D-1FE2043DA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09F7A-0B8B-4263-85FD-EC2CE71862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028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994297"/>
            <a:ext cx="2628900" cy="518266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994299"/>
            <a:ext cx="7734300" cy="51826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4581C-E657-46BF-9288-D20A2C05A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AIAA SciTech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0EB2E-279D-49FB-B57B-ACADAC079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NASA Ames Research Center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D621D0-8170-40EF-A713-86DC9A025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09F7A-0B8B-4263-85FD-EC2CE71862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223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E1EAA4-806E-4F63-A26F-8E0851724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AIAA SciTech 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B01185-4B85-4129-B187-FBDD89747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NASA Ames Research Center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04EFD7-35E0-4A50-A199-B7CCFDCBF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09F7A-0B8B-4263-85FD-EC2CE71862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9A98C6-992A-4192-AB7F-0ED6531DB290}"/>
              </a:ext>
            </a:extLst>
          </p:cNvPr>
          <p:cNvSpPr/>
          <p:nvPr userDrawn="1"/>
        </p:nvSpPr>
        <p:spPr>
          <a:xfrm>
            <a:off x="0" y="1"/>
            <a:ext cx="12191999" cy="763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5655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C64430-913D-442A-B0AC-773BBEE46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0907"/>
            <a:ext cx="10684381" cy="646331"/>
          </a:xfrm>
          <a:prstGeom prst="rect">
            <a:avLst/>
          </a:prstGeom>
          <a:ln>
            <a:noFill/>
          </a:ln>
        </p:spPr>
        <p:txBody>
          <a:bodyPr anchor="ctr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652526-07A5-4341-9B6D-FADA0CC13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AIAA SciTech 2025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4C04232-88A9-404B-85FE-E9B2CBCDC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NASA Ames Research Center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C22D0A-4388-40AD-9DE2-99451E877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09F7A-0B8B-4263-85FD-EC2CE71862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036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8B349-18D9-4999-97D2-75F163B0C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AIAA SciTech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C7F90-E88F-4D4C-9679-AF77107B5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NASA Ames Research Center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AB97DE-51AA-417F-A249-638619E62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09F7A-0B8B-4263-85FD-EC2CE71862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7477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No Sub-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8B349-18D9-4999-97D2-75F163B0C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AIAA SciTech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C7F90-E88F-4D4C-9679-AF77107B5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NASA Ames Research Center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AB97DE-51AA-417F-A249-638619E62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09F7A-0B8B-4263-85FD-EC2CE71862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111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964276"/>
            <a:ext cx="5181600" cy="5212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964276"/>
            <a:ext cx="5181600" cy="5212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AAB9AFB-33A9-4628-B11B-B7E93A738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0907"/>
            <a:ext cx="10684381" cy="646331"/>
          </a:xfrm>
          <a:prstGeom prst="rect">
            <a:avLst/>
          </a:prstGeom>
          <a:ln>
            <a:noFill/>
          </a:ln>
        </p:spPr>
        <p:txBody>
          <a:bodyPr anchor="ctr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139E62-0E8E-4776-9AC2-3490B9E96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AIAA SciTech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836C8-2452-436B-AD26-E765C55B8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NASA Ames Research Center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38F27-05B1-4EDD-AD3B-921151D31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09F7A-0B8B-4263-85FD-EC2CE71862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078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007831"/>
            <a:ext cx="5157787" cy="596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1604356"/>
            <a:ext cx="5157787" cy="46052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2" y="1007831"/>
            <a:ext cx="5183188" cy="596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1604356"/>
            <a:ext cx="5183188" cy="46052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E685829-028F-4BA3-91B7-9AE00F057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0907"/>
            <a:ext cx="10684381" cy="646331"/>
          </a:xfrm>
          <a:prstGeom prst="rect">
            <a:avLst/>
          </a:prstGeom>
          <a:ln>
            <a:noFill/>
          </a:ln>
        </p:spPr>
        <p:txBody>
          <a:bodyPr anchor="ctr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A26663-9BF0-4701-87F6-F8AD432FC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AIAA SciTech 2025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91CCB0F-A5D7-4BC1-A11C-3EAFE420B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NASA Ames Research Center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30A6A90-CB4A-43E2-845D-35626A376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09F7A-0B8B-4263-85FD-EC2CE71862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343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AC4DB71-134E-4973-98C8-F684B6C2C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0907"/>
            <a:ext cx="10684381" cy="646331"/>
          </a:xfrm>
          <a:prstGeom prst="rect">
            <a:avLst/>
          </a:prstGeom>
          <a:ln>
            <a:noFill/>
          </a:ln>
        </p:spPr>
        <p:txBody>
          <a:bodyPr anchor="ctr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64A64C-7136-451D-9305-086AC4BA8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AIAA SciTech 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DF0851-2B97-4908-B566-07673DE24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NASA Ames Research Center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1125E-D18E-4B00-B6C0-7417F7AB5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09F7A-0B8B-4263-85FD-EC2CE71862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344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10699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010700"/>
            <a:ext cx="6172200" cy="52581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080674"/>
            <a:ext cx="3932237" cy="41881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F57210-078A-455C-B08B-9DB3E7838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AIAA SciTech 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13F5CD-1847-4CB6-80D1-7342173DD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NASA Ames Research Center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AC4495C-9700-4406-B536-6B56D69A6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09F7A-0B8B-4263-85FD-EC2CE71862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004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98320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129832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36829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105C2E-6315-4B4F-9030-2235214C9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AIAA SciTech 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4D5009-4F81-4EAC-B729-3519399E1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NASA Ames Research Center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4E17309-FFAB-41D9-B5D3-E93276656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09F7A-0B8B-4263-85FD-EC2CE71862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4302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856211"/>
            <a:ext cx="10515600" cy="5428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98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AIAA SciTech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98812" y="6498398"/>
            <a:ext cx="6794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NASA Ames Research Center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8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09F7A-0B8B-4263-85FD-EC2CE71862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EF670C-E6FB-4729-95C3-77705819C9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t="16260" b="10925"/>
          <a:stretch/>
        </p:blipFill>
        <p:spPr>
          <a:xfrm>
            <a:off x="0" y="0"/>
            <a:ext cx="10025149" cy="7518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13A9DD-AD97-4182-AB5E-2FE72DDA7D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9476" t="16260" b="10925"/>
          <a:stretch/>
        </p:blipFill>
        <p:spPr>
          <a:xfrm>
            <a:off x="852253" y="-1496"/>
            <a:ext cx="594807" cy="7518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61263A-1F99-4D3A-B631-BF9535BA14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78386" t="16260" b="10925"/>
          <a:stretch/>
        </p:blipFill>
        <p:spPr>
          <a:xfrm>
            <a:off x="10025149" y="0"/>
            <a:ext cx="2166851" cy="75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56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238B2-36E6-4B42-BAD2-D872EFE5D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674" y="986972"/>
            <a:ext cx="11866651" cy="2387600"/>
          </a:xfrm>
        </p:spPr>
        <p:txBody>
          <a:bodyPr/>
          <a:lstStyle/>
          <a:p>
            <a:r>
              <a:rPr lang="en-US" sz="4400" b="1" dirty="0"/>
              <a:t>Parallel Hybrid Turboprop Performance</a:t>
            </a:r>
            <a:br>
              <a:rPr lang="en-US" sz="4400" b="1" dirty="0"/>
            </a:br>
            <a:r>
              <a:rPr lang="en-US" sz="4400" b="1" dirty="0"/>
              <a:t>Modeling and Optimization</a:t>
            </a:r>
            <a:br>
              <a:rPr lang="en-US" sz="4400" b="1" dirty="0"/>
            </a:b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FC0072-FA22-41F4-802B-F9B24187E0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68057"/>
            <a:ext cx="9144000" cy="2002971"/>
          </a:xfrm>
        </p:spPr>
        <p:txBody>
          <a:bodyPr>
            <a:normAutofit/>
          </a:bodyPr>
          <a:lstStyle/>
          <a:p>
            <a:r>
              <a:rPr lang="en-US" sz="2400" b="1" dirty="0"/>
              <a:t>Noah Listgarten*</a:t>
            </a:r>
          </a:p>
          <a:p>
            <a:r>
              <a:rPr lang="en-US" sz="2400" dirty="0"/>
              <a:t>Dahlia Pham*, Carlos Natividad*, Benjamin Margolis*, Kenneth Lyons*, Joseph Garcia*, Jefferey Bowles</a:t>
            </a:r>
            <a:r>
              <a:rPr lang="en-US" sz="2400" baseline="30000" dirty="0"/>
              <a:t>▴</a:t>
            </a:r>
            <a:r>
              <a:rPr lang="en-US" sz="2400" dirty="0"/>
              <a:t>, Catherine Russell</a:t>
            </a:r>
            <a:r>
              <a:rPr lang="en-US" sz="2400" baseline="30000" dirty="0"/>
              <a:t>★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07F442A-5A31-86B4-08EE-55B145C43A5A}"/>
              </a:ext>
            </a:extLst>
          </p:cNvPr>
          <p:cNvSpPr txBox="1">
            <a:spLocks/>
          </p:cNvSpPr>
          <p:nvPr/>
        </p:nvSpPr>
        <p:spPr>
          <a:xfrm>
            <a:off x="1524000" y="5783580"/>
            <a:ext cx="9144000" cy="1005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*  NASA Ames Research Center</a:t>
            </a:r>
          </a:p>
          <a:p>
            <a:pPr algn="l"/>
            <a:r>
              <a:rPr lang="en-US" sz="1600" baseline="30000" dirty="0"/>
              <a:t>▴</a:t>
            </a:r>
            <a:r>
              <a:rPr lang="en-US" sz="1600" dirty="0"/>
              <a:t>  Ames Associates</a:t>
            </a:r>
            <a:endParaRPr lang="en-US" sz="1600" baseline="30000" dirty="0"/>
          </a:p>
          <a:p>
            <a:pPr algn="l"/>
            <a:r>
              <a:rPr lang="en-US" sz="1600" baseline="30000" dirty="0"/>
              <a:t>★</a:t>
            </a:r>
            <a:r>
              <a:rPr lang="en-US" sz="1600" dirty="0"/>
              <a:t>  Rice University</a:t>
            </a:r>
            <a:endParaRPr lang="en-US" sz="1600" baseline="30000" dirty="0"/>
          </a:p>
        </p:txBody>
      </p:sp>
    </p:spTree>
    <p:extLst>
      <p:ext uri="{BB962C8B-B14F-4D97-AF65-F5344CB8AC3E}">
        <p14:creationId xmlns:p14="http://schemas.microsoft.com/office/powerpoint/2010/main" val="1817453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CDD817-E32F-5DA0-E9B2-CD8E064B4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0A8357A-3E5F-A135-75BF-7D309302E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555" y="856212"/>
            <a:ext cx="8155045" cy="28200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Optimal for maximum block fuel savings: 27,000 ft</a:t>
            </a:r>
          </a:p>
          <a:p>
            <a:pPr marL="0" indent="0">
              <a:buNone/>
            </a:pPr>
            <a:r>
              <a:rPr lang="en-US" dirty="0"/>
              <a:t>Optimal for minimum fuel burn metric: 25,000 ft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92E0FC-3A88-6766-CEE2-41E8C3441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0907"/>
            <a:ext cx="10684381" cy="646331"/>
          </a:xfrm>
        </p:spPr>
        <p:txBody>
          <a:bodyPr/>
          <a:lstStyle/>
          <a:p>
            <a:r>
              <a:rPr lang="en-US" dirty="0"/>
              <a:t>Mission 4: 750 NM mission optimal altitude (high)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F69C19-BB43-F522-5F6C-FD6D19542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8398"/>
            <a:ext cx="2743200" cy="365125"/>
          </a:xfrm>
        </p:spPr>
        <p:txBody>
          <a:bodyPr/>
          <a:lstStyle/>
          <a:p>
            <a:pPr lvl="0"/>
            <a:fld id="{70309F7A-0B8B-4263-85FD-EC2CE71862E3}" type="slidenum">
              <a:rPr lang="en-US" noProof="0" smtClean="0"/>
              <a:pPr lvl="0"/>
              <a:t>10</a:t>
            </a:fld>
            <a:endParaRPr lang="en-US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6CDDBF-282B-2E75-4B0D-AFAE9C60D7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017" y="2434260"/>
            <a:ext cx="5939685" cy="35675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8529B0-6EAC-6565-567E-E9D91D90ED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1298" y="2434260"/>
            <a:ext cx="5939685" cy="3598496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52411B2-F049-52B7-D87D-8EA059ED78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8398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AIAA SciTech 2025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12E4749-91ED-8E9E-399A-6B691BB8B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8812" y="6498398"/>
            <a:ext cx="6794376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NASA Ames Research Center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363633-C484-FAA8-9245-04DD281408F9}"/>
              </a:ext>
            </a:extLst>
          </p:cNvPr>
          <p:cNvSpPr/>
          <p:nvPr/>
        </p:nvSpPr>
        <p:spPr>
          <a:xfrm>
            <a:off x="6196754" y="1366629"/>
            <a:ext cx="1455420" cy="44196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95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72F4F-12DA-FA01-5780-E0C1D1BEF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B57D34-8234-7E95-70B7-E3334C09A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Mission optimization for parallel hybrid 82 passenger turboprop</a:t>
            </a:r>
          </a:p>
          <a:p>
            <a:pPr lvl="1"/>
            <a:r>
              <a:rPr lang="en-US" dirty="0"/>
              <a:t>20 passengers / 750 NM range: 20% block fuel savings</a:t>
            </a:r>
          </a:p>
          <a:p>
            <a:pPr lvl="1"/>
            <a:r>
              <a:rPr lang="en-US" dirty="0"/>
              <a:t>62 passengers / 300 NM range: 6% block fuel savings</a:t>
            </a:r>
          </a:p>
          <a:p>
            <a:r>
              <a:rPr lang="en-US" dirty="0"/>
              <a:t>Performance is sensitive to electrical charge management</a:t>
            </a:r>
          </a:p>
          <a:p>
            <a:pPr lvl="1"/>
            <a:r>
              <a:rPr lang="en-US" dirty="0"/>
              <a:t>Solutions: increased battery energy density; optimization of motor usage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E-Boost reduces time to climb and enables higher service ceiling</a:t>
            </a:r>
          </a:p>
          <a:p>
            <a:pPr lvl="1"/>
            <a:r>
              <a:rPr lang="en-US" dirty="0"/>
              <a:t>Increases power available and reduces power lapse rate</a:t>
            </a:r>
          </a:p>
          <a:p>
            <a:r>
              <a:rPr lang="en-US" dirty="0"/>
              <a:t>Hybridization in climb and cruise saves block fuel and closes the gap in fuel burn metric</a:t>
            </a:r>
          </a:p>
          <a:p>
            <a:pPr lvl="1"/>
            <a:r>
              <a:rPr lang="en-US" dirty="0"/>
              <a:t>Better optimization of hybridization scheme could improve this further</a:t>
            </a:r>
          </a:p>
          <a:p>
            <a:r>
              <a:rPr lang="en-US" dirty="0"/>
              <a:t>Retrofitting approach likely does not provide commercial benefit</a:t>
            </a:r>
          </a:p>
          <a:p>
            <a:pPr lvl="1"/>
            <a:r>
              <a:rPr lang="en-US" dirty="0"/>
              <a:t>Unless significant sacrifices in payload and/or range are acceptable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C8EC22-0225-7087-C167-32FFD464D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DE37B-BAD7-B67D-2134-0998544D8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AIAA SciTech 2025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62C12-2F42-DB5B-D369-84D19DA6C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NASA Ames Research Center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AE41F-CD07-882F-CA4C-AB50222D2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09F7A-0B8B-4263-85FD-EC2CE71862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12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BE95503-9901-076C-8064-9D9C75878B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Future Work On Q400 Concept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CA6790-912D-9D5F-AAAB-462ADA046FA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Expanded hybrid mission profile</a:t>
            </a:r>
          </a:p>
          <a:p>
            <a:pPr lvl="1"/>
            <a:r>
              <a:rPr lang="en-US" dirty="0"/>
              <a:t>E-taxi</a:t>
            </a:r>
          </a:p>
          <a:p>
            <a:pPr lvl="1"/>
            <a:r>
              <a:rPr lang="en-US" dirty="0"/>
              <a:t>In-air recharging</a:t>
            </a:r>
          </a:p>
          <a:p>
            <a:pPr lvl="1"/>
            <a:r>
              <a:rPr lang="en-US" dirty="0"/>
              <a:t>E-boost for takeoff and low-altitude climb</a:t>
            </a:r>
          </a:p>
          <a:p>
            <a:r>
              <a:rPr lang="en-US" dirty="0"/>
              <a:t>Improved technologies</a:t>
            </a:r>
          </a:p>
          <a:p>
            <a:pPr lvl="1"/>
            <a:r>
              <a:rPr lang="en-US" dirty="0"/>
              <a:t>Re-sizing conventional engines</a:t>
            </a:r>
          </a:p>
          <a:p>
            <a:pPr lvl="1"/>
            <a:r>
              <a:rPr lang="en-US" dirty="0"/>
              <a:t>Higher battery energy density</a:t>
            </a:r>
          </a:p>
          <a:p>
            <a:r>
              <a:rPr lang="en-US" dirty="0"/>
              <a:t>Network study</a:t>
            </a:r>
          </a:p>
          <a:p>
            <a:pPr lvl="1"/>
            <a:r>
              <a:rPr lang="en-US" dirty="0"/>
              <a:t>Find an acceptable range penalty for a more competitive design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DD507FD-20EC-EA1F-2F9B-231218B006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Expanded Future Work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879058A-4961-815A-E494-8A9146B55B1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Ground-up hybrid design</a:t>
            </a:r>
          </a:p>
          <a:p>
            <a:r>
              <a:rPr lang="en-US" dirty="0"/>
              <a:t>Range of turboprop sizes (14-150 passengers)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60BF95-8BDB-9391-A8F8-C441F9CF4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19859-9A77-BB6B-57D4-A67BE528A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AIAA SciTech 2025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969CAC-6073-D027-1350-FE9EC87A3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NASA Ames Research Center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2D292-AE14-B985-B74C-C7E963856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09F7A-0B8B-4263-85FD-EC2CE71862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447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60B8A-E1D0-D41D-69E3-FC140C83D3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78872F-89DC-1367-95A2-5F55FD88D3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39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89AECB-C81E-633B-F48D-E7E1E6417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014E445-AA7E-00B3-B75B-BBA7AD3CF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0907"/>
            <a:ext cx="10684381" cy="646331"/>
          </a:xfrm>
        </p:spPr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788B7-49E2-7D33-7B73-A328C306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8398"/>
            <a:ext cx="2743200" cy="365125"/>
          </a:xfrm>
        </p:spPr>
        <p:txBody>
          <a:bodyPr/>
          <a:lstStyle/>
          <a:p>
            <a:pPr lvl="0"/>
            <a:r>
              <a:rPr lang="en-US" noProof="0" dirty="0"/>
              <a:t>AIAA SciTech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29DEC-D501-A64A-46F1-807BC51B5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8398"/>
            <a:ext cx="2743200" cy="365125"/>
          </a:xfrm>
        </p:spPr>
        <p:txBody>
          <a:bodyPr/>
          <a:lstStyle/>
          <a:p>
            <a:pPr lvl="0"/>
            <a:fld id="{70309F7A-0B8B-4263-85FD-EC2CE71862E3}" type="slidenum">
              <a:rPr lang="en-US" noProof="0" smtClean="0"/>
              <a:pPr lvl="0"/>
              <a:t>2</a:t>
            </a:fld>
            <a:endParaRPr lang="en-US" noProof="0"/>
          </a:p>
        </p:txBody>
      </p:sp>
      <p:sp>
        <p:nvSpPr>
          <p:cNvPr id="48" name="Content Placeholder 47">
            <a:extLst>
              <a:ext uri="{FF2B5EF4-FFF2-40B4-BE49-F238E27FC236}">
                <a16:creationId xmlns:a16="http://schemas.microsoft.com/office/drawing/2014/main" id="{DDA860D0-62A7-1C5E-51FE-4C5D011CBB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0833" y="964276"/>
            <a:ext cx="11710333" cy="5534122"/>
          </a:xfrm>
        </p:spPr>
        <p:txBody>
          <a:bodyPr>
            <a:normAutofit/>
          </a:bodyPr>
          <a:lstStyle/>
          <a:p>
            <a:r>
              <a:rPr lang="en-US" dirty="0"/>
              <a:t>Goal: model conversion of conventional turboprop into hybrid turboprop</a:t>
            </a:r>
          </a:p>
          <a:p>
            <a:r>
              <a:rPr lang="en-US" dirty="0"/>
              <a:t>Motivation: Electrified aircraft reduce emissions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dirty="0"/>
              <a:t>Aircraft Selection: DHC-8-400 (Q400)</a:t>
            </a:r>
          </a:p>
          <a:p>
            <a:pPr lvl="1"/>
            <a:r>
              <a:rPr lang="en-US" dirty="0"/>
              <a:t>Until recently, only turboprop flown by major U.S. passenger airline</a:t>
            </a:r>
          </a:p>
          <a:p>
            <a:pPr lvl="1"/>
            <a:r>
              <a:rPr lang="en-US" dirty="0"/>
              <a:t>750nm max-payload mission selected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B98DBF7F-224D-5BB5-6FFB-5B720D6A3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8812" y="6498398"/>
            <a:ext cx="6794376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NASA Ames Research Center</a:t>
            </a:r>
          </a:p>
        </p:txBody>
      </p:sp>
    </p:spTree>
    <p:extLst>
      <p:ext uri="{BB962C8B-B14F-4D97-AF65-F5344CB8AC3E}">
        <p14:creationId xmlns:p14="http://schemas.microsoft.com/office/powerpoint/2010/main" val="2511558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73B6D1-FF54-500F-62C0-3817333DB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0907"/>
            <a:ext cx="10684381" cy="646331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03A16-EC7E-C80D-97CD-4C712622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8398"/>
            <a:ext cx="2743200" cy="365125"/>
          </a:xfrm>
        </p:spPr>
        <p:txBody>
          <a:bodyPr/>
          <a:lstStyle/>
          <a:p>
            <a:pPr lvl="0"/>
            <a:r>
              <a:rPr lang="en-US" noProof="0" dirty="0"/>
              <a:t>AIAA SciTech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D5DDB-A8E1-7413-3E5F-794D90F83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8398"/>
            <a:ext cx="2743200" cy="365125"/>
          </a:xfrm>
        </p:spPr>
        <p:txBody>
          <a:bodyPr/>
          <a:lstStyle/>
          <a:p>
            <a:pPr lvl="0"/>
            <a:fld id="{70309F7A-0B8B-4263-85FD-EC2CE71862E3}" type="slidenum">
              <a:rPr lang="en-US" noProof="0" smtClean="0"/>
              <a:pPr lvl="0"/>
              <a:t>3</a:t>
            </a:fld>
            <a:endParaRPr lang="en-US" noProof="0"/>
          </a:p>
        </p:txBody>
      </p:sp>
      <p:pic>
        <p:nvPicPr>
          <p:cNvPr id="21" name="Picture 20" descr="Diagram&#10;&#10;Description automatically generated with low confidence">
            <a:extLst>
              <a:ext uri="{FF2B5EF4-FFF2-40B4-BE49-F238E27FC236}">
                <a16:creationId xmlns:a16="http://schemas.microsoft.com/office/drawing/2014/main" id="{29F27843-8A5D-0953-FABF-4275A9B6C6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040" y="901236"/>
            <a:ext cx="2360960" cy="965390"/>
          </a:xfrm>
          <a:prstGeom prst="rect">
            <a:avLst/>
          </a:prstGeom>
        </p:spPr>
      </p:pic>
      <p:pic>
        <p:nvPicPr>
          <p:cNvPr id="23" name="Graphic 242538969">
            <a:extLst>
              <a:ext uri="{FF2B5EF4-FFF2-40B4-BE49-F238E27FC236}">
                <a16:creationId xmlns:a16="http://schemas.microsoft.com/office/drawing/2014/main" id="{A5FA7CBE-82F5-9B5F-F709-4EEBF8CC75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08190" y="901236"/>
            <a:ext cx="5342976" cy="2288528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FB34931D-AFE3-7A73-74DD-0A3A3E51BC14}"/>
              </a:ext>
            </a:extLst>
          </p:cNvPr>
          <p:cNvGrpSpPr/>
          <p:nvPr/>
        </p:nvGrpSpPr>
        <p:grpSpPr>
          <a:xfrm>
            <a:off x="6608190" y="3593814"/>
            <a:ext cx="4299253" cy="3224440"/>
            <a:chOff x="3967480" y="1832610"/>
            <a:chExt cx="4257040" cy="319278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816BFBB-DBEA-AAEB-9E86-414E71562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67480" y="1832610"/>
              <a:ext cx="4257040" cy="3192780"/>
            </a:xfrm>
            <a:prstGeom prst="rect">
              <a:avLst/>
            </a:prstGeom>
          </p:spPr>
        </p:pic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B6340F6-DCF9-8236-FAE1-10BA1F86DD6A}"/>
                </a:ext>
              </a:extLst>
            </p:cNvPr>
            <p:cNvGrpSpPr/>
            <p:nvPr/>
          </p:nvGrpSpPr>
          <p:grpSpPr>
            <a:xfrm>
              <a:off x="5826125" y="2911475"/>
              <a:ext cx="673100" cy="317500"/>
              <a:chOff x="0" y="0"/>
              <a:chExt cx="673100" cy="317500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817FF813-A2E5-418E-DF3F-CF7BDDC3F283}"/>
                  </a:ext>
                </a:extLst>
              </p:cNvPr>
              <p:cNvSpPr/>
              <p:nvPr/>
            </p:nvSpPr>
            <p:spPr>
              <a:xfrm>
                <a:off x="68458" y="53789"/>
                <a:ext cx="317500" cy="1333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8" name="Text Box 3">
                <a:extLst>
                  <a:ext uri="{FF2B5EF4-FFF2-40B4-BE49-F238E27FC236}">
                    <a16:creationId xmlns:a16="http://schemas.microsoft.com/office/drawing/2014/main" id="{DC04B232-9E38-864D-AAC1-F745F211EA45}"/>
                  </a:ext>
                </a:extLst>
              </p:cNvPr>
              <p:cNvSpPr txBox="1"/>
              <p:nvPr/>
            </p:nvSpPr>
            <p:spPr>
              <a:xfrm>
                <a:off x="0" y="0"/>
                <a:ext cx="673100" cy="31750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/>
                <a:r>
                  <a:rPr lang="en-US" sz="800" kern="100">
                    <a:ln>
                      <a:noFill/>
                    </a:ln>
                    <a:solidFill>
                      <a:srgbClr val="0070C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Aptos Display" panose="020B00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Hybrid</a:t>
                </a:r>
                <a:endParaRPr lang="en-US" sz="1000" kern="100"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C92D7B8-FE50-68BE-DE19-52498266577F}"/>
                </a:ext>
              </a:extLst>
            </p:cNvPr>
            <p:cNvGrpSpPr/>
            <p:nvPr/>
          </p:nvGrpSpPr>
          <p:grpSpPr>
            <a:xfrm>
              <a:off x="5811520" y="3737610"/>
              <a:ext cx="673100" cy="317500"/>
              <a:chOff x="0" y="0"/>
              <a:chExt cx="673100" cy="317500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1C86908-61E5-3336-4A50-7EBC95FC01C0}"/>
                  </a:ext>
                </a:extLst>
              </p:cNvPr>
              <p:cNvSpPr/>
              <p:nvPr/>
            </p:nvSpPr>
            <p:spPr>
              <a:xfrm>
                <a:off x="83127" y="53788"/>
                <a:ext cx="317500" cy="1333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6" name="Text Box 3">
                <a:extLst>
                  <a:ext uri="{FF2B5EF4-FFF2-40B4-BE49-F238E27FC236}">
                    <a16:creationId xmlns:a16="http://schemas.microsoft.com/office/drawing/2014/main" id="{7A2C4D02-B22C-18CD-11E5-772EE92D3220}"/>
                  </a:ext>
                </a:extLst>
              </p:cNvPr>
              <p:cNvSpPr txBox="1"/>
              <p:nvPr/>
            </p:nvSpPr>
            <p:spPr>
              <a:xfrm>
                <a:off x="0" y="0"/>
                <a:ext cx="673100" cy="31750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/>
                <a:r>
                  <a:rPr lang="en-US" sz="800" kern="100">
                    <a:ln>
                      <a:noFill/>
                    </a:ln>
                    <a:solidFill>
                      <a:srgbClr val="0070C0"/>
                    </a:solidFill>
                    <a:effectLst>
                      <a:outerShdw blurRad="38100" dist="19050" dir="2700000" algn="tl">
                        <a:schemeClr val="dk1">
                          <a:alpha val="40000"/>
                        </a:schemeClr>
                      </a:outerShdw>
                    </a:effectLst>
                    <a:latin typeface="Aptos Display" panose="020B0004020202020204" pitchFamily="34" charset="0"/>
                    <a:ea typeface="Aptos" panose="020B0004020202020204" pitchFamily="34" charset="0"/>
                    <a:cs typeface="Arial" panose="020B0604020202020204" pitchFamily="34" charset="0"/>
                  </a:rPr>
                  <a:t>Hybrid</a:t>
                </a:r>
                <a:endParaRPr lang="en-US" sz="1000" kern="100"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8" name="Content Placeholder 47">
            <a:extLst>
              <a:ext uri="{FF2B5EF4-FFF2-40B4-BE49-F238E27FC236}">
                <a16:creationId xmlns:a16="http://schemas.microsoft.com/office/drawing/2014/main" id="{9E4EC081-3DDD-2C3F-ECDC-0B71F59B6F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0833" y="964276"/>
            <a:ext cx="5920999" cy="553412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Electrified Powertrain Flight Demonstration (EPFD) project</a:t>
            </a:r>
          </a:p>
          <a:p>
            <a:pPr lvl="1"/>
            <a:r>
              <a:rPr lang="en-US" dirty="0"/>
              <a:t>Collaboration between NASA and U.S. industry partners</a:t>
            </a:r>
          </a:p>
          <a:p>
            <a:pPr lvl="1"/>
            <a:r>
              <a:rPr lang="en-US" dirty="0"/>
              <a:t>Enable a new generation of electrified aircraft propulsion (EAP) technologies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dirty="0"/>
              <a:t>Parallel Hybrid DHC-8-400 (Q400) concept development</a:t>
            </a:r>
          </a:p>
          <a:p>
            <a:pPr lvl="1"/>
            <a:r>
              <a:rPr lang="en-US" dirty="0"/>
              <a:t>Moderate hybridization (MW-class)</a:t>
            </a:r>
          </a:p>
          <a:p>
            <a:pPr lvl="1"/>
            <a:r>
              <a:rPr lang="en-US" dirty="0"/>
              <a:t>SOTA/near-term technology (300 </a:t>
            </a:r>
            <a:r>
              <a:rPr lang="en-US" dirty="0" err="1"/>
              <a:t>Wh</a:t>
            </a:r>
            <a:r>
              <a:rPr lang="en-US" dirty="0"/>
              <a:t>/kg)</a:t>
            </a:r>
          </a:p>
          <a:p>
            <a:pPr lvl="1"/>
            <a:r>
              <a:rPr lang="en-US" dirty="0"/>
              <a:t>Maintain 750 NM range at max payload</a:t>
            </a:r>
          </a:p>
          <a:p>
            <a:pPr lvl="1"/>
            <a:r>
              <a:rPr lang="en-US" dirty="0"/>
              <a:t>Trade-off payload (pax capacity) vs battery</a:t>
            </a:r>
            <a:endParaRPr lang="en-US" sz="2000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4088AB5-9E28-5D30-BD43-F5619054B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8812" y="6498398"/>
            <a:ext cx="6794376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NASA Ames Research Center</a:t>
            </a:r>
          </a:p>
        </p:txBody>
      </p:sp>
    </p:spTree>
    <p:extLst>
      <p:ext uri="{BB962C8B-B14F-4D97-AF65-F5344CB8AC3E}">
        <p14:creationId xmlns:p14="http://schemas.microsoft.com/office/powerpoint/2010/main" val="3722557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F14F4F-C157-621C-9EDE-307233DCD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6C8EAB-0F4F-7B63-7E96-4A4DCACB6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Conventional DHC-8-400 Model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F3AFE-99B5-8227-A2B0-94374E1FC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AIAA SciTech 2025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A573EDD4-5853-AAFD-7D2C-0B47456CF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NASA Ames Research Center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A570E-7989-B155-E52D-6B30E9A2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09F7A-0B8B-4263-85FD-EC2CE71862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B8D32B-BD99-7D00-F8CA-3E77BA574E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012" y="871231"/>
            <a:ext cx="5957687" cy="30137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B6326C-9409-283E-43B8-C312B5BB18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3"/>
          <a:stretch/>
        </p:blipFill>
        <p:spPr bwMode="auto">
          <a:xfrm>
            <a:off x="0" y="1748608"/>
            <a:ext cx="5867400" cy="42728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8" name="Content Placeholder 8">
            <a:extLst>
              <a:ext uri="{FF2B5EF4-FFF2-40B4-BE49-F238E27FC236}">
                <a16:creationId xmlns:a16="http://schemas.microsoft.com/office/drawing/2014/main" id="{6B6EA2B8-E305-D015-C28B-164729A36C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8914314"/>
              </p:ext>
            </p:extLst>
          </p:nvPr>
        </p:nvGraphicFramePr>
        <p:xfrm>
          <a:off x="6034012" y="3946965"/>
          <a:ext cx="5957687" cy="256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7508">
                  <a:extLst>
                    <a:ext uri="{9D8B030D-6E8A-4147-A177-3AD203B41FA5}">
                      <a16:colId xmlns:a16="http://schemas.microsoft.com/office/drawing/2014/main" val="4106850688"/>
                    </a:ext>
                  </a:extLst>
                </a:gridCol>
                <a:gridCol w="1147991">
                  <a:extLst>
                    <a:ext uri="{9D8B030D-6E8A-4147-A177-3AD203B41FA5}">
                      <a16:colId xmlns:a16="http://schemas.microsoft.com/office/drawing/2014/main" val="3296994242"/>
                    </a:ext>
                  </a:extLst>
                </a:gridCol>
                <a:gridCol w="1298601">
                  <a:extLst>
                    <a:ext uri="{9D8B030D-6E8A-4147-A177-3AD203B41FA5}">
                      <a16:colId xmlns:a16="http://schemas.microsoft.com/office/drawing/2014/main" val="3614903674"/>
                    </a:ext>
                  </a:extLst>
                </a:gridCol>
                <a:gridCol w="1193587">
                  <a:extLst>
                    <a:ext uri="{9D8B030D-6E8A-4147-A177-3AD203B41FA5}">
                      <a16:colId xmlns:a16="http://schemas.microsoft.com/office/drawing/2014/main" val="366925183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kern="0" dirty="0">
                          <a:effectLst/>
                        </a:rPr>
                        <a:t>Vehicle Parameter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kern="0" dirty="0">
                          <a:effectLst/>
                        </a:rPr>
                        <a:t>DHC-8-400 from APM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kern="0" dirty="0">
                          <a:effectLst/>
                        </a:rPr>
                        <a:t>Gascon DHC-8 Model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kern="0">
                          <a:effectLst/>
                        </a:rPr>
                        <a:t>Percent Difference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23668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kern="0" dirty="0">
                          <a:effectLst/>
                        </a:rPr>
                        <a:t>Gross Takeoff Weight, </a:t>
                      </a:r>
                      <a:r>
                        <a:rPr lang="en-US" sz="1200" kern="0" dirty="0" err="1">
                          <a:effectLst/>
                        </a:rPr>
                        <a:t>lbf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kern="0" dirty="0">
                          <a:effectLst/>
                        </a:rPr>
                        <a:t>63,750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kern="0">
                          <a:effectLst/>
                        </a:rPr>
                        <a:t>63,750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kern="0">
                          <a:effectLst/>
                        </a:rPr>
                        <a:t>0%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670278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kern="0" dirty="0">
                          <a:effectLst/>
                        </a:rPr>
                        <a:t>Operating Empty Weight, </a:t>
                      </a:r>
                      <a:r>
                        <a:rPr lang="en-US" sz="1200" kern="0" dirty="0" err="1">
                          <a:effectLst/>
                        </a:rPr>
                        <a:t>lbf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kern="0" dirty="0">
                          <a:effectLst/>
                        </a:rPr>
                        <a:t>37,804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kern="0" dirty="0">
                          <a:effectLst/>
                        </a:rPr>
                        <a:t>38,168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kern="0" dirty="0">
                          <a:effectLst/>
                        </a:rPr>
                        <a:t>0.95%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6403713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kern="0" dirty="0">
                          <a:effectLst/>
                        </a:rPr>
                        <a:t>Max. Payload Weight, </a:t>
                      </a:r>
                      <a:r>
                        <a:rPr lang="en-US" sz="1200" kern="0" dirty="0" err="1">
                          <a:effectLst/>
                        </a:rPr>
                        <a:t>lbf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kern="0" dirty="0">
                          <a:effectLst/>
                        </a:rPr>
                        <a:t>18,696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kern="0">
                          <a:effectLst/>
                        </a:rPr>
                        <a:t>18,532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kern="0">
                          <a:effectLst/>
                        </a:rPr>
                        <a:t>-0.88%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559626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kern="0">
                          <a:effectLst/>
                        </a:rPr>
                        <a:t>Engine Rated Power, shp</a:t>
                      </a:r>
                      <a:endParaRPr lang="en-US" sz="1200" kern="100">
                        <a:effectLst/>
                      </a:endParaRPr>
                    </a:p>
                    <a:p>
                      <a:pPr marL="0" marR="0" algn="ctr"/>
                      <a:r>
                        <a:rPr lang="en-US" sz="1200" kern="0">
                          <a:effectLst/>
                        </a:rPr>
                        <a:t>Max. Takeoff</a:t>
                      </a:r>
                      <a:endParaRPr lang="en-US" sz="1200" kern="100">
                        <a:effectLst/>
                      </a:endParaRPr>
                    </a:p>
                    <a:p>
                      <a:pPr marL="0" marR="0" algn="ctr"/>
                      <a:r>
                        <a:rPr lang="en-US" sz="1200" kern="0">
                          <a:effectLst/>
                        </a:rPr>
                        <a:t>Max. Continuous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kern="0" dirty="0">
                          <a:effectLst/>
                        </a:rPr>
                        <a:t> </a:t>
                      </a:r>
                      <a:endParaRPr lang="en-US" sz="1200" kern="100" dirty="0">
                        <a:effectLst/>
                      </a:endParaRPr>
                    </a:p>
                    <a:p>
                      <a:pPr marL="0" marR="0" algn="ctr"/>
                      <a:r>
                        <a:rPr lang="en-US" sz="1200" kern="0" dirty="0">
                          <a:effectLst/>
                        </a:rPr>
                        <a:t>5,071</a:t>
                      </a:r>
                      <a:endParaRPr lang="en-US" sz="1200" kern="100" dirty="0">
                        <a:effectLst/>
                      </a:endParaRPr>
                    </a:p>
                    <a:p>
                      <a:pPr marL="0" marR="0" algn="ctr"/>
                      <a:r>
                        <a:rPr lang="en-US" sz="1200" kern="0" dirty="0">
                          <a:effectLst/>
                        </a:rPr>
                        <a:t>5,071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kern="0">
                          <a:effectLst/>
                        </a:rPr>
                        <a:t> </a:t>
                      </a:r>
                      <a:endParaRPr lang="en-US" sz="1200" kern="100">
                        <a:effectLst/>
                      </a:endParaRPr>
                    </a:p>
                    <a:p>
                      <a:pPr marL="0" marR="0" algn="ctr"/>
                      <a:r>
                        <a:rPr lang="en-US" sz="1200" kern="0">
                          <a:effectLst/>
                        </a:rPr>
                        <a:t>5,071</a:t>
                      </a:r>
                      <a:endParaRPr lang="en-US" sz="1200" kern="100">
                        <a:effectLst/>
                      </a:endParaRPr>
                    </a:p>
                    <a:p>
                      <a:pPr marL="0" marR="0" algn="ctr"/>
                      <a:r>
                        <a:rPr lang="en-US" sz="1200" kern="0">
                          <a:effectLst/>
                        </a:rPr>
                        <a:t>5,071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kern="0">
                          <a:effectLst/>
                        </a:rPr>
                        <a:t> </a:t>
                      </a:r>
                      <a:endParaRPr lang="en-US" sz="1200" kern="100">
                        <a:effectLst/>
                      </a:endParaRPr>
                    </a:p>
                    <a:p>
                      <a:pPr marL="0" marR="0" algn="ctr"/>
                      <a:r>
                        <a:rPr lang="en-US" sz="1200" kern="0">
                          <a:effectLst/>
                        </a:rPr>
                        <a:t>0%</a:t>
                      </a:r>
                      <a:endParaRPr lang="en-US" sz="1200" kern="100">
                        <a:effectLst/>
                      </a:endParaRPr>
                    </a:p>
                    <a:p>
                      <a:pPr marL="0" marR="0" algn="ctr"/>
                      <a:r>
                        <a:rPr lang="en-US" sz="1200" kern="0">
                          <a:effectLst/>
                        </a:rPr>
                        <a:t>0%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9464583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kern="0">
                          <a:effectLst/>
                        </a:rPr>
                        <a:t>Wing Area, ft</a:t>
                      </a:r>
                      <a:r>
                        <a:rPr lang="en-US" sz="1200" kern="0" baseline="30000">
                          <a:effectLst/>
                        </a:rPr>
                        <a:t>2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kern="0" dirty="0">
                          <a:effectLst/>
                        </a:rPr>
                        <a:t>680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kern="0" dirty="0">
                          <a:effectLst/>
                        </a:rPr>
                        <a:t>680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kern="0">
                          <a:effectLst/>
                        </a:rPr>
                        <a:t>0%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7528694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kern="0" dirty="0">
                          <a:effectLst/>
                        </a:rPr>
                        <a:t>Wing Span, ft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kern="0">
                          <a:effectLst/>
                        </a:rPr>
                        <a:t>93.25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kern="0" dirty="0">
                          <a:effectLst/>
                        </a:rPr>
                        <a:t>93.30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kern="0">
                          <a:effectLst/>
                        </a:rPr>
                        <a:t>0.05%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76023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0" dirty="0">
                          <a:effectLst/>
                        </a:rPr>
                        <a:t>Total Loaded Fuel (750 NM), </a:t>
                      </a:r>
                      <a:r>
                        <a:rPr lang="en-US" sz="1200" kern="0" dirty="0" err="1">
                          <a:effectLst/>
                        </a:rPr>
                        <a:t>lbf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</a:pPr>
                      <a:r>
                        <a:rPr lang="en-US" sz="1200" kern="0">
                          <a:effectLst/>
                        </a:rPr>
                        <a:t>7,250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kern="0" dirty="0">
                          <a:effectLst/>
                        </a:rPr>
                        <a:t>7,038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kern="0" dirty="0">
                          <a:effectLst/>
                        </a:rPr>
                        <a:t>-2.92%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55160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7114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312964-C89B-E9FE-5770-D50CF1A08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DHC-8-400 Model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7C306-FCB3-AE34-719D-34B012AE6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AIAA SciTech 2025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4ABF4-5403-18B5-A3AF-6971C323F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NASA Ames Research Center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D0309E-0585-8CB8-0CB4-10ACE9CC8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09F7A-0B8B-4263-85FD-EC2CE71862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19932FE-37CD-4E06-4343-C043FA257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6211"/>
            <a:ext cx="5311987" cy="5428211"/>
          </a:xfrm>
        </p:spPr>
        <p:txBody>
          <a:bodyPr>
            <a:normAutofit/>
          </a:bodyPr>
          <a:lstStyle/>
          <a:p>
            <a:r>
              <a:rPr lang="en-US" dirty="0"/>
              <a:t>Preserve</a:t>
            </a:r>
          </a:p>
          <a:p>
            <a:pPr lvl="1"/>
            <a:r>
              <a:rPr lang="en-US" dirty="0"/>
              <a:t>Range capability</a:t>
            </a:r>
          </a:p>
          <a:p>
            <a:pPr lvl="1"/>
            <a:r>
              <a:rPr lang="en-US" dirty="0"/>
              <a:t>Fuel capacity</a:t>
            </a:r>
          </a:p>
          <a:p>
            <a:r>
              <a:rPr lang="en-US" dirty="0"/>
              <a:t>Study tradeoffs</a:t>
            </a:r>
          </a:p>
          <a:p>
            <a:pPr lvl="1"/>
            <a:r>
              <a:rPr lang="en-US" dirty="0"/>
              <a:t>Battery capacity</a:t>
            </a:r>
          </a:p>
          <a:p>
            <a:pPr lvl="1"/>
            <a:r>
              <a:rPr lang="en-US" dirty="0"/>
              <a:t>Payload weight</a:t>
            </a:r>
          </a:p>
          <a:p>
            <a:r>
              <a:rPr lang="en-US" dirty="0"/>
              <a:t>Assumptions</a:t>
            </a:r>
            <a:endParaRPr lang="en-US" sz="2400" dirty="0"/>
          </a:p>
          <a:p>
            <a:pPr lvl="1"/>
            <a:r>
              <a:rPr lang="en-US" dirty="0"/>
              <a:t>Technology levels (SOTA/near-term)</a:t>
            </a:r>
          </a:p>
          <a:p>
            <a:pPr lvl="1"/>
            <a:r>
              <a:rPr lang="en-US" dirty="0"/>
              <a:t>Retrofit-style approach (not new design)</a:t>
            </a:r>
          </a:p>
          <a:p>
            <a:pPr lvl="1"/>
            <a:r>
              <a:rPr lang="en-US" dirty="0"/>
              <a:t>Other assumptions are listed on the right</a:t>
            </a:r>
          </a:p>
        </p:txBody>
      </p:sp>
      <p:graphicFrame>
        <p:nvGraphicFramePr>
          <p:cNvPr id="12" name="Content Placeholder 8">
            <a:extLst>
              <a:ext uri="{FF2B5EF4-FFF2-40B4-BE49-F238E27FC236}">
                <a16:creationId xmlns:a16="http://schemas.microsoft.com/office/drawing/2014/main" id="{63815070-ECCD-2A43-8FC5-FA7EEF951A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8465766"/>
              </p:ext>
            </p:extLst>
          </p:nvPr>
        </p:nvGraphicFramePr>
        <p:xfrm>
          <a:off x="6150187" y="831702"/>
          <a:ext cx="5919894" cy="54860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7146">
                  <a:extLst>
                    <a:ext uri="{9D8B030D-6E8A-4147-A177-3AD203B41FA5}">
                      <a16:colId xmlns:a16="http://schemas.microsoft.com/office/drawing/2014/main" val="4106850688"/>
                    </a:ext>
                  </a:extLst>
                </a:gridCol>
                <a:gridCol w="1896534">
                  <a:extLst>
                    <a:ext uri="{9D8B030D-6E8A-4147-A177-3AD203B41FA5}">
                      <a16:colId xmlns:a16="http://schemas.microsoft.com/office/drawing/2014/main" val="3296994242"/>
                    </a:ext>
                  </a:extLst>
                </a:gridCol>
                <a:gridCol w="1876214">
                  <a:extLst>
                    <a:ext uri="{9D8B030D-6E8A-4147-A177-3AD203B41FA5}">
                      <a16:colId xmlns:a16="http://schemas.microsoft.com/office/drawing/2014/main" val="3614903674"/>
                    </a:ext>
                  </a:extLst>
                </a:gridCol>
              </a:tblGrid>
              <a:tr h="45439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Parameter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Conventional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Hybrid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72366801"/>
                  </a:ext>
                </a:extLst>
              </a:tr>
              <a:tr h="4543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Takeoff weight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63,750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lbm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63,750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lbm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16702781"/>
                  </a:ext>
                </a:extLst>
              </a:tr>
              <a:tr h="4543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Range at MTOW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750 NM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750 NM</a:t>
                      </a: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2369321185"/>
                  </a:ext>
                </a:extLst>
              </a:tr>
              <a:tr h="4543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Design payload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82 passengers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 passengers</a:t>
                      </a: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418922691"/>
                  </a:ext>
                </a:extLst>
              </a:tr>
              <a:tr h="4543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Battery specific energy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300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/kg</a:t>
                      </a: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3164037137"/>
                  </a:ext>
                </a:extLst>
              </a:tr>
              <a:tr h="4543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Motor size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950 kW (1274 hp)</a:t>
                      </a: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4255962655"/>
                  </a:ext>
                </a:extLst>
              </a:tr>
              <a:tr h="4543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E-boost on altitude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15,000 ft</a:t>
                      </a: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894645831"/>
                  </a:ext>
                </a:extLst>
              </a:tr>
              <a:tr h="4543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Cruise altitude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24,000 ft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21,000 ft (result)</a:t>
                      </a: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375286946"/>
                  </a:ext>
                </a:extLst>
              </a:tr>
              <a:tr h="4543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Cruise speed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M=0.4125 (250 KTAS)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M=0.406 (250 KTAS)</a:t>
                      </a: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466061033"/>
                  </a:ext>
                </a:extLst>
              </a:tr>
              <a:tr h="4543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Cruise power split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 (all power conv)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 (all power conv)</a:t>
                      </a: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866401203"/>
                  </a:ext>
                </a:extLst>
              </a:tr>
              <a:tr h="4543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E-taxi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263892505"/>
                  </a:ext>
                </a:extLst>
              </a:tr>
              <a:tr h="4543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In-air electrical generation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896942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9345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9AA7E1-9396-C4A1-DE86-7DF89A8FDA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Block Fuel (BF)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6CD68-AD0D-21BB-C020-6AF24DC3A5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Amount of fuel burned for the nominal mission (does not include reserve mission)</a:t>
            </a:r>
          </a:p>
          <a:p>
            <a:r>
              <a:rPr lang="en-US" sz="2400" dirty="0"/>
              <a:t>Units: </a:t>
            </a:r>
            <a:r>
              <a:rPr lang="en-US" sz="2400" dirty="0" err="1"/>
              <a:t>lb</a:t>
            </a:r>
            <a:r>
              <a:rPr lang="en-US" sz="2400" dirty="0"/>
              <a:t> fuel burned</a:t>
            </a:r>
          </a:p>
          <a:p>
            <a:endParaRPr lang="en-US" sz="2400" dirty="0"/>
          </a:p>
          <a:p>
            <a:r>
              <a:rPr lang="en-US" sz="2400" dirty="0"/>
              <a:t>Minimize Block Fuel if goal is to reduce amount of fuel burned, and payload weight capacity is less important (volume constrained cargo or lighter passenger route)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616045-9D86-EEEB-CB51-C885E1465F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Fuel Burn Metric (FBM)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52A6E48-B871-5F4C-DE7F-DE94E07C458C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Fuel burn normalized for payload and range</a:t>
                </a:r>
              </a:p>
              <a:p>
                <a:r>
                  <a:rPr lang="en-US" sz="2400" dirty="0"/>
                  <a:t>FBM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𝐵𝐹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𝑃𝐿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/(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𝑅𝑎𝑛𝑔𝑒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where</a:t>
                </a:r>
              </a:p>
              <a:p>
                <a:pPr lvl="1"/>
                <a:r>
                  <a:rPr lang="en-US" sz="2000" dirty="0"/>
                  <a:t>BF = block fuel</a:t>
                </a:r>
              </a:p>
              <a:p>
                <a:pPr lvl="1"/>
                <a:r>
                  <a:rPr lang="en-US" sz="2000" dirty="0"/>
                  <a:t>W</a:t>
                </a:r>
                <a:r>
                  <a:rPr lang="en-US" sz="2000" baseline="-25000" dirty="0"/>
                  <a:t>PL</a:t>
                </a:r>
                <a:r>
                  <a:rPr lang="en-US" sz="2000" dirty="0"/>
                  <a:t> = payload weight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Minimize Fuel Burn Metric if goal is to reduce fuel burn per </a:t>
                </a:r>
                <a:r>
                  <a:rPr lang="en-US" sz="2400" dirty="0" err="1"/>
                  <a:t>lb</a:t>
                </a:r>
                <a:r>
                  <a:rPr lang="en-US" sz="2400" dirty="0"/>
                  <a:t> of payload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52A6E48-B871-5F4C-DE7F-DE94E07C45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>
                <a:blip r:embed="rId2"/>
                <a:stretch>
                  <a:fillRect l="-1463" t="-1648" r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>
            <a:extLst>
              <a:ext uri="{FF2B5EF4-FFF2-40B4-BE49-F238E27FC236}">
                <a16:creationId xmlns:a16="http://schemas.microsoft.com/office/drawing/2014/main" id="{217BDEBB-5BFB-AFE4-6037-909941C01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Metrics of success: block fuel and fuel burn metric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315B87-0449-0485-58CE-2BA339BA4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AIAA SciTech 2025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EA967B-E3C3-7695-C59F-735C2B1F9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NASA Ames Research Center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1005F-2E42-A00A-C80B-6DF7D3E8E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09F7A-0B8B-4263-85FD-EC2CE71862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7826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281BC82-2544-B5D2-7607-86EEBA5E9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555" y="856212"/>
            <a:ext cx="8962765" cy="28200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Optimal for maximum block fuel savings: 27,000 ft</a:t>
            </a:r>
          </a:p>
          <a:p>
            <a:pPr marL="0" indent="0">
              <a:buNone/>
            </a:pPr>
            <a:r>
              <a:rPr lang="en-US" dirty="0"/>
              <a:t>Optimal for minimum fuel burn metric: 21,000 ft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0805AF-AF8C-EAE5-ABA5-AE2BE4C5C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0907"/>
            <a:ext cx="10684381" cy="646331"/>
          </a:xfrm>
        </p:spPr>
        <p:txBody>
          <a:bodyPr/>
          <a:lstStyle/>
          <a:p>
            <a:r>
              <a:rPr lang="en-US"/>
              <a:t>Mission 1: 750 NM mission optimal altitude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5FB8D-2AB0-6E07-B679-E22F80CDF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8398"/>
            <a:ext cx="2743200" cy="365125"/>
          </a:xfrm>
        </p:spPr>
        <p:txBody>
          <a:bodyPr/>
          <a:lstStyle/>
          <a:p>
            <a:pPr lvl="0"/>
            <a:fld id="{70309F7A-0B8B-4263-85FD-EC2CE71862E3}" type="slidenum">
              <a:rPr lang="en-US" noProof="0" smtClean="0"/>
              <a:pPr lvl="0"/>
              <a:t>7</a:t>
            </a:fld>
            <a:endParaRPr lang="en-US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608F63-C0E8-323A-1A4F-22112B07C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53" y="2433944"/>
            <a:ext cx="5940213" cy="35678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027AF9-09D6-60DB-4D46-AE6FC9F72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1034" y="2433944"/>
            <a:ext cx="5940213" cy="356784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4689F51-FAE8-244B-87E5-89AA7C76957B}"/>
              </a:ext>
            </a:extLst>
          </p:cNvPr>
          <p:cNvSpPr/>
          <p:nvPr/>
        </p:nvSpPr>
        <p:spPr>
          <a:xfrm>
            <a:off x="6196754" y="1366629"/>
            <a:ext cx="1455420" cy="44196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163525D-AFD3-327D-D4E4-79684F2721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8398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AIAA SciTech 2025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E76C2D2-0E75-EC45-D1A1-36A70D3F8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8812" y="6498398"/>
            <a:ext cx="6794376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NASA Ames Research Center</a:t>
            </a:r>
          </a:p>
        </p:txBody>
      </p:sp>
    </p:spTree>
    <p:extLst>
      <p:ext uri="{BB962C8B-B14F-4D97-AF65-F5344CB8AC3E}">
        <p14:creationId xmlns:p14="http://schemas.microsoft.com/office/powerpoint/2010/main" val="2839810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1B1FA9-9B55-FE26-4691-822A3409A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48452DC-FD1E-FA48-3D04-CFB093E34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555" y="856212"/>
            <a:ext cx="6447001" cy="28200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40/60 (electric/conventional) power split: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20% Block Fuel Savings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Small payload capacity (20 passengers)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43C432-B7D2-C398-2AB4-8E017774B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0907"/>
            <a:ext cx="10684381" cy="646331"/>
          </a:xfrm>
        </p:spPr>
        <p:txBody>
          <a:bodyPr/>
          <a:lstStyle/>
          <a:p>
            <a:r>
              <a:rPr lang="en-US" dirty="0"/>
              <a:t>Mission 2: 750 NM cruise power split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42721-5873-F7C8-39A7-2BA13CB01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8398"/>
            <a:ext cx="2743200" cy="365125"/>
          </a:xfrm>
        </p:spPr>
        <p:txBody>
          <a:bodyPr/>
          <a:lstStyle/>
          <a:p>
            <a:pPr lvl="0"/>
            <a:fld id="{70309F7A-0B8B-4263-85FD-EC2CE71862E3}" type="slidenum">
              <a:rPr lang="en-US" noProof="0" smtClean="0"/>
              <a:pPr lvl="0"/>
              <a:t>8</a:t>
            </a:fld>
            <a:endParaRPr lang="en-US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5835EA-F71D-2FC9-D1FB-806850C0D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391" y="2429749"/>
            <a:ext cx="5947196" cy="35720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355875-55B4-199C-016C-B1412E41E0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3415" y="2423548"/>
            <a:ext cx="5947196" cy="3578240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71A898C-D971-1061-CF65-3D2E501A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8398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AIAA SciTech 2025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E8C1D9C-51B9-0680-7FDE-70125073B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8812" y="6498398"/>
            <a:ext cx="6794376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NASA Ames Research Center</a:t>
            </a:r>
          </a:p>
        </p:txBody>
      </p:sp>
    </p:spTree>
    <p:extLst>
      <p:ext uri="{BB962C8B-B14F-4D97-AF65-F5344CB8AC3E}">
        <p14:creationId xmlns:p14="http://schemas.microsoft.com/office/powerpoint/2010/main" val="3554635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37B84E-3EBC-1766-4A6D-C928CD713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91B76A11-181C-8433-6D0E-EF1FD4BF0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555" y="856212"/>
            <a:ext cx="6447001" cy="28200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Block fuel savings: up to 6%</a:t>
            </a:r>
            <a:endParaRPr lang="en-US" sz="24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Conventional aircraft GTOW is allowed to fluctuate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39150E-E8A3-C3FA-41C8-D062F3A4B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0907"/>
            <a:ext cx="10684381" cy="646331"/>
          </a:xfrm>
        </p:spPr>
        <p:txBody>
          <a:bodyPr/>
          <a:lstStyle/>
          <a:p>
            <a:r>
              <a:rPr lang="en-US" dirty="0"/>
              <a:t>Mission 3: Off-design range sweep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38628-970E-5239-2092-BFDEE5975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8398"/>
            <a:ext cx="2743200" cy="365125"/>
          </a:xfrm>
        </p:spPr>
        <p:txBody>
          <a:bodyPr/>
          <a:lstStyle/>
          <a:p>
            <a:pPr lvl="0"/>
            <a:fld id="{70309F7A-0B8B-4263-85FD-EC2CE71862E3}" type="slidenum">
              <a:rPr lang="en-US" noProof="0" smtClean="0"/>
              <a:pPr lvl="0"/>
              <a:t>9</a:t>
            </a:fld>
            <a:endParaRPr lang="en-US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BDB2F5-23F1-E912-647F-5B632032FF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01" y="2424418"/>
            <a:ext cx="5945750" cy="35773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78A7F4-1E80-4B76-D63C-156C3076C0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4651" y="2430619"/>
            <a:ext cx="5945749" cy="3571169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73BEAF6-D348-367C-7B1B-E6796DA151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8398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AIAA SciTech 2025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9B531EF-D648-3B33-9589-E207277BE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8812" y="6498398"/>
            <a:ext cx="6794376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NASA Ames Research Center</a:t>
            </a:r>
          </a:p>
        </p:txBody>
      </p:sp>
    </p:spTree>
    <p:extLst>
      <p:ext uri="{BB962C8B-B14F-4D97-AF65-F5344CB8AC3E}">
        <p14:creationId xmlns:p14="http://schemas.microsoft.com/office/powerpoint/2010/main" val="150727232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Template.pptx" id="{834B3F80-D5CA-49E1-B442-87F9C7A3FF83}" vid="{C9E09E25-823B-45DC-A5E6-6A31F69F22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79B48BCB532F40BF651FFCB8BABD79" ma:contentTypeVersion="16" ma:contentTypeDescription="Create a new document." ma:contentTypeScope="" ma:versionID="ae1b22b0165710b1dba428b9c3a40339">
  <xsd:schema xmlns:xsd="http://www.w3.org/2001/XMLSchema" xmlns:xs="http://www.w3.org/2001/XMLSchema" xmlns:p="http://schemas.microsoft.com/office/2006/metadata/properties" xmlns:ns2="2273b3a9-11ce-43c7-842d-ee108eadf269" xmlns:ns3="04201422-3c0c-47b8-9965-f667ad0fded7" xmlns:ns4="d900e117-17a0-4b24-9e47-511ef1d02c43" targetNamespace="http://schemas.microsoft.com/office/2006/metadata/properties" ma:root="true" ma:fieldsID="d88a45ca95dbc4c20ed128ba468f61dd" ns2:_="" ns3:_="" ns4:_="">
    <xsd:import namespace="2273b3a9-11ce-43c7-842d-ee108eadf269"/>
    <xsd:import namespace="04201422-3c0c-47b8-9965-f667ad0fded7"/>
    <xsd:import namespace="d900e117-17a0-4b24-9e47-511ef1d02c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73b3a9-11ce-43c7-842d-ee108eadf2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0fb68aea-d2ee-4a6c-85e6-e4b5686e96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201422-3c0c-47b8-9965-f667ad0fded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00e117-17a0-4b24-9e47-511ef1d02c43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e34d4889-a549-4058-bcbd-b60b8c77fbf5}" ma:internalName="TaxCatchAll" ma:showField="CatchAllData" ma:web="04201422-3c0c-47b8-9965-f667ad0fde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900e117-17a0-4b24-9e47-511ef1d02c43" xsi:nil="true"/>
    <lcf76f155ced4ddcb4097134ff3c332f xmlns="2273b3a9-11ce-43c7-842d-ee108eadf269">
      <Terms xmlns="http://schemas.microsoft.com/office/infopath/2007/PartnerControls"/>
    </lcf76f155ced4ddcb4097134ff3c332f>
    <SharedWithUsers xmlns="04201422-3c0c-47b8-9965-f667ad0fded7">
      <UserInfo>
        <DisplayName>Meade, Andrew J. (ARC-AOX)</DisplayName>
        <AccountId>17</AccountId>
        <AccountType/>
      </UserInfo>
      <UserInfo>
        <DisplayName>Listgarten, Noah S. (ARC-AOX)</DisplayName>
        <AccountId>189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C73C4F7E-8ECF-4329-9170-5D5E779328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AED5C7-151C-4BEF-A512-B4EAB8A04F0C}">
  <ds:schemaRefs>
    <ds:schemaRef ds:uri="04201422-3c0c-47b8-9965-f667ad0fded7"/>
    <ds:schemaRef ds:uri="2273b3a9-11ce-43c7-842d-ee108eadf269"/>
    <ds:schemaRef ds:uri="d900e117-17a0-4b24-9e47-511ef1d02c4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E0BF508-4B24-4EAA-A807-3366CA8F3E81}">
  <ds:schemaRefs>
    <ds:schemaRef ds:uri="http://purl.org/dc/dcmitype/"/>
    <ds:schemaRef ds:uri="04201422-3c0c-47b8-9965-f667ad0fded7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d900e117-17a0-4b24-9e47-511ef1d02c43"/>
    <ds:schemaRef ds:uri="http://purl.org/dc/elements/1.1/"/>
    <ds:schemaRef ds:uri="http://schemas.microsoft.com/office/infopath/2007/PartnerControls"/>
    <ds:schemaRef ds:uri="2273b3a9-11ce-43c7-842d-ee108eadf269"/>
  </ds:schemaRefs>
</ds:datastoreItem>
</file>

<file path=docMetadata/LabelInfo.xml><?xml version="1.0" encoding="utf-8"?>
<clbl:labelList xmlns:clbl="http://schemas.microsoft.com/office/2020/mipLabelMetadata">
  <clbl:label id="{7005d458-45be-48ae-8140-d43da96dd17b}" enabled="0" method="" siteId="{7005d458-45be-48ae-8140-d43da96dd17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PPT-Template</Template>
  <TotalTime>65810</TotalTime>
  <Words>863</Words>
  <Application>Microsoft Macintosh PowerPoint</Application>
  <PresentationFormat>Widescreen</PresentationFormat>
  <Paragraphs>208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 Display</vt:lpstr>
      <vt:lpstr>Arial</vt:lpstr>
      <vt:lpstr>Calibri</vt:lpstr>
      <vt:lpstr>Cambria Math</vt:lpstr>
      <vt:lpstr>Times New Roman</vt:lpstr>
      <vt:lpstr>1_Office Theme</vt:lpstr>
      <vt:lpstr>Parallel Hybrid Turboprop Performance Modeling and Optimization </vt:lpstr>
      <vt:lpstr>Goals</vt:lpstr>
      <vt:lpstr>Introduction</vt:lpstr>
      <vt:lpstr>Conventional DHC-8-400 Model</vt:lpstr>
      <vt:lpstr>Hybrid DHC-8-400 Model</vt:lpstr>
      <vt:lpstr>Metrics of success: block fuel and fuel burn metric</vt:lpstr>
      <vt:lpstr>Mission 1: 750 NM mission optimal altitude</vt:lpstr>
      <vt:lpstr>Mission 2: 750 NM cruise power split</vt:lpstr>
      <vt:lpstr>Mission 3: Off-design range sweep</vt:lpstr>
      <vt:lpstr>Mission 4: 750 NM mission optimal altitude (high)</vt:lpstr>
      <vt:lpstr>Conclusions</vt:lpstr>
      <vt:lpstr>Future Work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Characteristics and Technology Sensitivities for 2030/35 True Parallel Hybrid Turboprop Vision Vehicle</dc:title>
  <dc:creator>Go, Susie (ARC-AA)</dc:creator>
  <cp:lastModifiedBy>Listgarten, Noah S. (ARC-AOX)</cp:lastModifiedBy>
  <cp:revision>28</cp:revision>
  <dcterms:created xsi:type="dcterms:W3CDTF">2023-05-19T19:11:37Z</dcterms:created>
  <dcterms:modified xsi:type="dcterms:W3CDTF">2024-12-23T17:02:17Z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0x0101006879B48BCB532F40BF651FFCB8BABD79</vt:lpwstr>
  </property>
  <property fmtid="{D5CDD505-2E9C-101B-9397-08002B2CF9AE}" pid="3" name="MediaServiceImageTags">
    <vt:lpwstr/>
  </property>
</Properties>
</file>