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  <p:sldMasterId id="2147483670" r:id="rId2"/>
    <p:sldMasterId id="2147483662" r:id="rId3"/>
  </p:sldMasterIdLst>
  <p:notesMasterIdLst>
    <p:notesMasterId r:id="rId21"/>
  </p:notesMasterIdLst>
  <p:sldIdLst>
    <p:sldId id="3228" r:id="rId4"/>
    <p:sldId id="3595" r:id="rId5"/>
    <p:sldId id="3596" r:id="rId6"/>
    <p:sldId id="3618" r:id="rId7"/>
    <p:sldId id="3619" r:id="rId8"/>
    <p:sldId id="3603" r:id="rId9"/>
    <p:sldId id="3604" r:id="rId10"/>
    <p:sldId id="3601" r:id="rId11"/>
    <p:sldId id="3612" r:id="rId12"/>
    <p:sldId id="3613" r:id="rId13"/>
    <p:sldId id="3614" r:id="rId14"/>
    <p:sldId id="3615" r:id="rId15"/>
    <p:sldId id="3616" r:id="rId16"/>
    <p:sldId id="3609" r:id="rId17"/>
    <p:sldId id="3610" r:id="rId18"/>
    <p:sldId id="3611" r:id="rId19"/>
    <p:sldId id="3599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  <a:srgbClr val="F1F70D"/>
    <a:srgbClr val="A50021"/>
    <a:srgbClr val="7F7F7F"/>
    <a:srgbClr val="8FFFB4"/>
    <a:srgbClr val="FF00FF"/>
    <a:srgbClr val="2738A6"/>
    <a:srgbClr val="FFFF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09C0F9-9073-484D-9B63-4DD418825B84}" v="1" dt="2024-12-17T19:21:14.8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97"/>
    <p:restoredTop sz="94613"/>
  </p:normalViewPr>
  <p:slideViewPr>
    <p:cSldViewPr snapToGrid="0">
      <p:cViewPr varScale="1">
        <p:scale>
          <a:sx n="129" d="100"/>
          <a:sy n="129" d="100"/>
        </p:scale>
        <p:origin x="922" y="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gston, Sarah L. (LARC-D301)" userId="d23d8f4d-6697-47c1-9d13-39f12d1303b9" providerId="ADAL" clId="{C509C0F9-9073-484D-9B63-4DD418825B84}"/>
    <pc:docChg chg="modSld">
      <pc:chgData name="Langston, Sarah L. (LARC-D301)" userId="d23d8f4d-6697-47c1-9d13-39f12d1303b9" providerId="ADAL" clId="{C509C0F9-9073-484D-9B63-4DD418825B84}" dt="2024-12-17T19:24:25.094" v="41" actId="20577"/>
      <pc:docMkLst>
        <pc:docMk/>
      </pc:docMkLst>
      <pc:sldChg chg="addSp modSp mod">
        <pc:chgData name="Langston, Sarah L. (LARC-D301)" userId="d23d8f4d-6697-47c1-9d13-39f12d1303b9" providerId="ADAL" clId="{C509C0F9-9073-484D-9B63-4DD418825B84}" dt="2024-12-17T19:21:32.559" v="7" actId="207"/>
        <pc:sldMkLst>
          <pc:docMk/>
          <pc:sldMk cId="3849098622" sldId="3599"/>
        </pc:sldMkLst>
        <pc:spChg chg="add mod">
          <ac:chgData name="Langston, Sarah L. (LARC-D301)" userId="d23d8f4d-6697-47c1-9d13-39f12d1303b9" providerId="ADAL" clId="{C509C0F9-9073-484D-9B63-4DD418825B84}" dt="2024-12-17T19:21:32.559" v="7" actId="207"/>
          <ac:spMkLst>
            <pc:docMk/>
            <pc:sldMk cId="3849098622" sldId="3599"/>
            <ac:spMk id="6" creationId="{E674DA27-DDFE-18A6-5B02-3FEB70F99C1D}"/>
          </ac:spMkLst>
        </pc:spChg>
      </pc:sldChg>
      <pc:sldChg chg="modSp mod">
        <pc:chgData name="Langston, Sarah L. (LARC-D301)" userId="d23d8f4d-6697-47c1-9d13-39f12d1303b9" providerId="ADAL" clId="{C509C0F9-9073-484D-9B63-4DD418825B84}" dt="2024-12-17T19:23:00.944" v="18" actId="20577"/>
        <pc:sldMkLst>
          <pc:docMk/>
          <pc:sldMk cId="1950355652" sldId="3609"/>
        </pc:sldMkLst>
        <pc:spChg chg="mod">
          <ac:chgData name="Langston, Sarah L. (LARC-D301)" userId="d23d8f4d-6697-47c1-9d13-39f12d1303b9" providerId="ADAL" clId="{C509C0F9-9073-484D-9B63-4DD418825B84}" dt="2024-12-17T19:23:00.944" v="18" actId="20577"/>
          <ac:spMkLst>
            <pc:docMk/>
            <pc:sldMk cId="1950355652" sldId="3609"/>
            <ac:spMk id="12" creationId="{CE438737-9EC5-6EE5-4DDC-A06EB534ED6D}"/>
          </ac:spMkLst>
        </pc:spChg>
      </pc:sldChg>
      <pc:sldChg chg="modSp mod">
        <pc:chgData name="Langston, Sarah L. (LARC-D301)" userId="d23d8f4d-6697-47c1-9d13-39f12d1303b9" providerId="ADAL" clId="{C509C0F9-9073-484D-9B63-4DD418825B84}" dt="2024-12-17T19:22:48.842" v="14" actId="20577"/>
        <pc:sldMkLst>
          <pc:docMk/>
          <pc:sldMk cId="1929825834" sldId="3610"/>
        </pc:sldMkLst>
        <pc:spChg chg="mod">
          <ac:chgData name="Langston, Sarah L. (LARC-D301)" userId="d23d8f4d-6697-47c1-9d13-39f12d1303b9" providerId="ADAL" clId="{C509C0F9-9073-484D-9B63-4DD418825B84}" dt="2024-12-17T19:22:35.221" v="10" actId="20577"/>
          <ac:spMkLst>
            <pc:docMk/>
            <pc:sldMk cId="1929825834" sldId="3610"/>
            <ac:spMk id="3" creationId="{5BDADBF5-FD52-386F-CA3C-7B1E2F5F13E4}"/>
          </ac:spMkLst>
        </pc:spChg>
        <pc:spChg chg="mod">
          <ac:chgData name="Langston, Sarah L. (LARC-D301)" userId="d23d8f4d-6697-47c1-9d13-39f12d1303b9" providerId="ADAL" clId="{C509C0F9-9073-484D-9B63-4DD418825B84}" dt="2024-12-17T19:22:48.842" v="14" actId="20577"/>
          <ac:spMkLst>
            <pc:docMk/>
            <pc:sldMk cId="1929825834" sldId="3610"/>
            <ac:spMk id="15" creationId="{4B2FED53-ABE3-AE85-62B9-50F36613CBB1}"/>
          </ac:spMkLst>
        </pc:spChg>
      </pc:sldChg>
      <pc:sldChg chg="modSp mod">
        <pc:chgData name="Langston, Sarah L. (LARC-D301)" userId="d23d8f4d-6697-47c1-9d13-39f12d1303b9" providerId="ADAL" clId="{C509C0F9-9073-484D-9B63-4DD418825B84}" dt="2024-12-17T19:24:25.094" v="41" actId="20577"/>
        <pc:sldMkLst>
          <pc:docMk/>
          <pc:sldMk cId="3789357982" sldId="3612"/>
        </pc:sldMkLst>
        <pc:spChg chg="mod">
          <ac:chgData name="Langston, Sarah L. (LARC-D301)" userId="d23d8f4d-6697-47c1-9d13-39f12d1303b9" providerId="ADAL" clId="{C509C0F9-9073-484D-9B63-4DD418825B84}" dt="2024-12-17T19:24:25.094" v="41" actId="20577"/>
          <ac:spMkLst>
            <pc:docMk/>
            <pc:sldMk cId="3789357982" sldId="3612"/>
            <ac:spMk id="16" creationId="{AA35D2A2-BDE1-D84D-EE30-727F3E8B4ED7}"/>
          </ac:spMkLst>
        </pc:spChg>
      </pc:sldChg>
      <pc:sldChg chg="modSp mod">
        <pc:chgData name="Langston, Sarah L. (LARC-D301)" userId="d23d8f4d-6697-47c1-9d13-39f12d1303b9" providerId="ADAL" clId="{C509C0F9-9073-484D-9B63-4DD418825B84}" dt="2024-12-17T19:24:15.643" v="37" actId="20577"/>
        <pc:sldMkLst>
          <pc:docMk/>
          <pc:sldMk cId="2711419300" sldId="3613"/>
        </pc:sldMkLst>
        <pc:spChg chg="mod">
          <ac:chgData name="Langston, Sarah L. (LARC-D301)" userId="d23d8f4d-6697-47c1-9d13-39f12d1303b9" providerId="ADAL" clId="{C509C0F9-9073-484D-9B63-4DD418825B84}" dt="2024-12-17T19:24:15.643" v="37" actId="20577"/>
          <ac:spMkLst>
            <pc:docMk/>
            <pc:sldMk cId="2711419300" sldId="3613"/>
            <ac:spMk id="14" creationId="{BD05A3B9-60CD-13A4-5458-23A87522F327}"/>
          </ac:spMkLst>
        </pc:spChg>
      </pc:sldChg>
      <pc:sldChg chg="modSp mod">
        <pc:chgData name="Langston, Sarah L. (LARC-D301)" userId="d23d8f4d-6697-47c1-9d13-39f12d1303b9" providerId="ADAL" clId="{C509C0F9-9073-484D-9B63-4DD418825B84}" dt="2024-12-17T19:23:54.636" v="33" actId="20577"/>
        <pc:sldMkLst>
          <pc:docMk/>
          <pc:sldMk cId="622180951" sldId="3614"/>
        </pc:sldMkLst>
        <pc:spChg chg="mod">
          <ac:chgData name="Langston, Sarah L. (LARC-D301)" userId="d23d8f4d-6697-47c1-9d13-39f12d1303b9" providerId="ADAL" clId="{C509C0F9-9073-484D-9B63-4DD418825B84}" dt="2024-12-17T19:23:54.636" v="33" actId="20577"/>
          <ac:spMkLst>
            <pc:docMk/>
            <pc:sldMk cId="622180951" sldId="3614"/>
            <ac:spMk id="16" creationId="{1A60BED2-A9EB-B5C3-8397-91636E89F312}"/>
          </ac:spMkLst>
        </pc:spChg>
      </pc:sldChg>
      <pc:sldChg chg="modSp mod">
        <pc:chgData name="Langston, Sarah L. (LARC-D301)" userId="d23d8f4d-6697-47c1-9d13-39f12d1303b9" providerId="ADAL" clId="{C509C0F9-9073-484D-9B63-4DD418825B84}" dt="2024-12-17T19:23:44.828" v="29" actId="20577"/>
        <pc:sldMkLst>
          <pc:docMk/>
          <pc:sldMk cId="4181842892" sldId="3615"/>
        </pc:sldMkLst>
        <pc:spChg chg="mod">
          <ac:chgData name="Langston, Sarah L. (LARC-D301)" userId="d23d8f4d-6697-47c1-9d13-39f12d1303b9" providerId="ADAL" clId="{C509C0F9-9073-484D-9B63-4DD418825B84}" dt="2024-12-17T19:23:44.828" v="29" actId="20577"/>
          <ac:spMkLst>
            <pc:docMk/>
            <pc:sldMk cId="4181842892" sldId="3615"/>
            <ac:spMk id="14" creationId="{8C785392-8EF1-3589-4B44-D8B72760763C}"/>
          </ac:spMkLst>
        </pc:spChg>
      </pc:sldChg>
      <pc:sldChg chg="modSp mod">
        <pc:chgData name="Langston, Sarah L. (LARC-D301)" userId="d23d8f4d-6697-47c1-9d13-39f12d1303b9" providerId="ADAL" clId="{C509C0F9-9073-484D-9B63-4DD418825B84}" dt="2024-12-17T19:23:26.636" v="23" actId="20577"/>
        <pc:sldMkLst>
          <pc:docMk/>
          <pc:sldMk cId="486467402" sldId="3616"/>
        </pc:sldMkLst>
        <pc:spChg chg="mod">
          <ac:chgData name="Langston, Sarah L. (LARC-D301)" userId="d23d8f4d-6697-47c1-9d13-39f12d1303b9" providerId="ADAL" clId="{C509C0F9-9073-484D-9B63-4DD418825B84}" dt="2024-12-17T19:23:26.636" v="23" actId="20577"/>
          <ac:spMkLst>
            <pc:docMk/>
            <pc:sldMk cId="486467402" sldId="3616"/>
            <ac:spMk id="14" creationId="{40F6552C-848F-1732-FEEB-CE16D882154E}"/>
          </ac:spMkLst>
        </pc:spChg>
        <pc:spChg chg="mod">
          <ac:chgData name="Langston, Sarah L. (LARC-D301)" userId="d23d8f4d-6697-47c1-9d13-39f12d1303b9" providerId="ADAL" clId="{C509C0F9-9073-484D-9B63-4DD418825B84}" dt="2024-12-17T19:23:18.831" v="19" actId="20577"/>
          <ac:spMkLst>
            <pc:docMk/>
            <pc:sldMk cId="486467402" sldId="3616"/>
            <ac:spMk id="19" creationId="{E3BF9229-C5DA-A141-4A16-91D4DA4F46A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40FA9-3B61-EE4D-9BEC-A9667F7EF513}" type="datetimeFigureOut">
              <a:rPr lang="en-US" smtClean="0"/>
              <a:t>12/17/2024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85CA3-3863-AB4C-850E-85807CC4B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6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77863" y="1141413"/>
            <a:ext cx="5476875" cy="30813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05A41-1004-074A-9843-28E511B685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619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Closed circuit, continuous, pressurized, cryogenic wind tunnel: inlet guide vanes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85CA3-3863-AB4C-850E-85807CC4BB8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908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presented here shows increasing Reynolds number and increasing dynamic pressure.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85CA3-3863-AB4C-850E-85807CC4BB8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60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0000"/>
                </a:solidFill>
              </a:rPr>
              <a:t>I would point out that the Rec 5.49M cases at the two different Qs compare well together here indicating aeroelastic effects on the wing at these specific conditions were likely small.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85CA3-3863-AB4C-850E-85807CC4BB8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265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75FA5-4466-4DEC-8B9A-FE6C52577153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18256"/>
            <a:ext cx="10515600" cy="75327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325" y="1072355"/>
            <a:ext cx="10515600" cy="4351338"/>
          </a:xfrm>
        </p:spPr>
        <p:txBody>
          <a:bodyPr>
            <a:normAutofit/>
          </a:bodyPr>
          <a:lstStyle>
            <a:lvl1pPr>
              <a:defRPr sz="2000" b="1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E050E-5C00-443F-9D71-919079D80051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C4043-F6CB-4763-9B87-E1119E9EB6DA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785B4-A028-4B2A-932B-87163E914A5D}" type="datetime1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4A972-08B2-4349-BBD5-F670714765EA}" type="datetime1">
              <a:rPr lang="en-US" smtClean="0"/>
              <a:t>12/17/2024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31A8D-F093-4A44-B270-BA179E31B85A}" type="datetime1">
              <a:rPr lang="en-US" smtClean="0"/>
              <a:t>12/17/2024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3B90-7DE3-4E73-B3D0-9BA7FC92DD64}" type="datetime1">
              <a:rPr lang="en-US" smtClean="0"/>
              <a:t>12/17/2024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2373-2266-47C0-B7F8-E44ECB44C59D}" type="datetime1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FC830-6BA7-4986-B1FF-DCD4A57425BC}" type="datetime1">
              <a:rPr lang="en-US" smtClean="0"/>
              <a:t>12/17/2024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F5439C-4B33-4DF8-9285-E6920F7DE16B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437FB-2C9F-4E82-858F-A0B118CFD1D0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3416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0432631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4800" y="1005840"/>
            <a:ext cx="10972800" cy="4937760"/>
          </a:xfrm>
        </p:spPr>
        <p:txBody>
          <a:bodyPr>
            <a:normAutofit/>
          </a:bodyPr>
          <a:lstStyle>
            <a:lvl1pPr>
              <a:defRPr sz="1800">
                <a:latin typeface="Helvetica" pitchFamily="2" charset="0"/>
                <a:cs typeface="Calibri" pitchFamily="34" charset="0"/>
              </a:defRPr>
            </a:lvl1pPr>
            <a:lvl2pPr>
              <a:defRPr sz="1600">
                <a:latin typeface="Helvetica" pitchFamily="2" charset="0"/>
                <a:cs typeface="Calibri" pitchFamily="34" charset="0"/>
              </a:defRPr>
            </a:lvl2pPr>
            <a:lvl3pPr>
              <a:defRPr sz="1400">
                <a:latin typeface="Helvetica" pitchFamily="2" charset="0"/>
                <a:cs typeface="Calibri" pitchFamily="34" charset="0"/>
              </a:defRPr>
            </a:lvl3pPr>
            <a:lvl4pPr>
              <a:defRPr>
                <a:latin typeface="Helvetica" pitchFamily="2" charset="0"/>
                <a:cs typeface="Calibri" pitchFamily="34" charset="0"/>
              </a:defRPr>
            </a:lvl4pPr>
            <a:lvl5pPr>
              <a:defRPr>
                <a:latin typeface="Helvetica" pitchFamily="2" charset="0"/>
                <a:cs typeface="Calibri" pitchFamily="34" charset="0"/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9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Gill Sans MT"/>
              </a:rPr>
              <a:t>AIAA SciTech 2025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191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2" y="129733"/>
            <a:ext cx="10591819" cy="444427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44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56267553"/>
      </p:ext>
    </p:extLst>
  </p:cSld>
  <p:clrMapOvr>
    <a:masterClrMapping/>
  </p:clrMapOvr>
  <p:transition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721" y="1412876"/>
            <a:ext cx="11152680" cy="483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>
                <a:solidFill>
                  <a:schemeClr val="accent1"/>
                </a:solidFill>
              </a:defRPr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189625"/>
            <a:ext cx="11074400" cy="640080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54" name="Group 53"/>
          <p:cNvGrpSpPr/>
          <p:nvPr userDrawn="1"/>
        </p:nvGrpSpPr>
        <p:grpSpPr>
          <a:xfrm>
            <a:off x="-1714499" y="671513"/>
            <a:ext cx="1714500" cy="5661881"/>
            <a:chOff x="-1285875" y="671512"/>
            <a:chExt cx="1285875" cy="5661881"/>
          </a:xfrm>
        </p:grpSpPr>
        <p:grpSp>
          <p:nvGrpSpPr>
            <p:cNvPr id="55" name="Group 54"/>
            <p:cNvGrpSpPr/>
            <p:nvPr userDrawn="1"/>
          </p:nvGrpSpPr>
          <p:grpSpPr>
            <a:xfrm>
              <a:off x="-781051" y="671512"/>
              <a:ext cx="733426" cy="180975"/>
              <a:chOff x="-781051" y="671512"/>
              <a:chExt cx="733426" cy="180975"/>
            </a:xfrm>
          </p:grpSpPr>
          <p:cxnSp>
            <p:nvCxnSpPr>
              <p:cNvPr id="67" name="Straight Arrow Connector 66"/>
              <p:cNvCxnSpPr/>
              <p:nvPr userDrawn="1"/>
            </p:nvCxnSpPr>
            <p:spPr>
              <a:xfrm>
                <a:off x="-361950" y="752475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 userDrawn="1"/>
            </p:nvSpPr>
            <p:spPr bwMode="auto">
              <a:xfrm>
                <a:off x="-781051" y="671512"/>
                <a:ext cx="357188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title </a:t>
                </a:r>
                <a:b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</a:b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line</a:t>
                </a:r>
              </a:p>
            </p:txBody>
          </p:sp>
        </p:grpSp>
        <p:grpSp>
          <p:nvGrpSpPr>
            <p:cNvPr id="56" name="Group 55"/>
            <p:cNvGrpSpPr/>
            <p:nvPr userDrawn="1"/>
          </p:nvGrpSpPr>
          <p:grpSpPr>
            <a:xfrm>
              <a:off x="-781051" y="992187"/>
              <a:ext cx="733426" cy="180975"/>
              <a:chOff x="-781051" y="992187"/>
              <a:chExt cx="733426" cy="180975"/>
            </a:xfrm>
          </p:grpSpPr>
          <p:cxnSp>
            <p:nvCxnSpPr>
              <p:cNvPr id="65" name="Straight Arrow Connector 64"/>
              <p:cNvCxnSpPr/>
              <p:nvPr userDrawn="1"/>
            </p:nvCxnSpPr>
            <p:spPr>
              <a:xfrm>
                <a:off x="-361950" y="1073150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 userDrawn="1"/>
            </p:nvSpPr>
            <p:spPr bwMode="auto">
              <a:xfrm>
                <a:off x="-781051" y="992187"/>
                <a:ext cx="357188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subtitle</a:t>
                </a:r>
                <a:b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</a:b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line</a:t>
                </a:r>
              </a:p>
            </p:txBody>
          </p:sp>
        </p:grpSp>
        <p:grpSp>
          <p:nvGrpSpPr>
            <p:cNvPr id="57" name="Group 56"/>
            <p:cNvGrpSpPr/>
            <p:nvPr userDrawn="1"/>
          </p:nvGrpSpPr>
          <p:grpSpPr>
            <a:xfrm>
              <a:off x="-1038225" y="1312862"/>
              <a:ext cx="990600" cy="180975"/>
              <a:chOff x="-1038225" y="1312862"/>
              <a:chExt cx="990600" cy="180975"/>
            </a:xfrm>
          </p:grpSpPr>
          <p:cxnSp>
            <p:nvCxnSpPr>
              <p:cNvPr id="63" name="Straight Arrow Connector 62"/>
              <p:cNvCxnSpPr/>
              <p:nvPr userDrawn="1"/>
            </p:nvCxnSpPr>
            <p:spPr>
              <a:xfrm>
                <a:off x="-361950" y="1393825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extBox 63"/>
              <p:cNvSpPr txBox="1"/>
              <p:nvPr userDrawn="1"/>
            </p:nvSpPr>
            <p:spPr bwMode="auto">
              <a:xfrm>
                <a:off x="-1038225" y="1312862"/>
                <a:ext cx="614362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content top margin</a:t>
                </a:r>
              </a:p>
            </p:txBody>
          </p:sp>
        </p:grpSp>
        <p:cxnSp>
          <p:nvCxnSpPr>
            <p:cNvPr id="58" name="Straight Arrow Connector 57"/>
            <p:cNvCxnSpPr/>
            <p:nvPr userDrawn="1"/>
          </p:nvCxnSpPr>
          <p:spPr>
            <a:xfrm>
              <a:off x="-361950" y="3429000"/>
              <a:ext cx="361950" cy="0"/>
            </a:xfrm>
            <a:prstGeom prst="straightConnector1">
              <a:avLst/>
            </a:prstGeom>
            <a:ln w="12700">
              <a:solidFill>
                <a:schemeClr val="accent6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 userDrawn="1"/>
          </p:nvSpPr>
          <p:spPr bwMode="auto">
            <a:xfrm>
              <a:off x="-1038225" y="3338513"/>
              <a:ext cx="614362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center</a:t>
              </a:r>
            </a:p>
          </p:txBody>
        </p:sp>
        <p:grpSp>
          <p:nvGrpSpPr>
            <p:cNvPr id="60" name="Group 59"/>
            <p:cNvGrpSpPr/>
            <p:nvPr userDrawn="1"/>
          </p:nvGrpSpPr>
          <p:grpSpPr>
            <a:xfrm>
              <a:off x="-1285875" y="6152418"/>
              <a:ext cx="1238250" cy="180975"/>
              <a:chOff x="-1285875" y="6152418"/>
              <a:chExt cx="1238250" cy="180975"/>
            </a:xfrm>
          </p:grpSpPr>
          <p:cxnSp>
            <p:nvCxnSpPr>
              <p:cNvPr id="61" name="Straight Arrow Connector 60"/>
              <p:cNvCxnSpPr/>
              <p:nvPr userDrawn="1"/>
            </p:nvCxnSpPr>
            <p:spPr>
              <a:xfrm>
                <a:off x="-361950" y="6242906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 userDrawn="1"/>
            </p:nvSpPr>
            <p:spPr bwMode="auto">
              <a:xfrm>
                <a:off x="-1285875" y="6152418"/>
                <a:ext cx="862012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content bottom margin</a:t>
                </a:r>
              </a:p>
            </p:txBody>
          </p:sp>
        </p:grpSp>
      </p:grpSp>
      <p:grpSp>
        <p:nvGrpSpPr>
          <p:cNvPr id="69" name="Group 68"/>
          <p:cNvGrpSpPr/>
          <p:nvPr userDrawn="1"/>
        </p:nvGrpSpPr>
        <p:grpSpPr>
          <a:xfrm>
            <a:off x="12190672" y="671512"/>
            <a:ext cx="1724245" cy="5661880"/>
            <a:chOff x="9143004" y="671512"/>
            <a:chExt cx="1293184" cy="5661880"/>
          </a:xfrm>
        </p:grpSpPr>
        <p:grpSp>
          <p:nvGrpSpPr>
            <p:cNvPr id="70" name="Group 69"/>
            <p:cNvGrpSpPr/>
            <p:nvPr userDrawn="1"/>
          </p:nvGrpSpPr>
          <p:grpSpPr>
            <a:xfrm>
              <a:off x="9190629" y="671512"/>
              <a:ext cx="740735" cy="180975"/>
              <a:chOff x="9190629" y="671512"/>
              <a:chExt cx="740735" cy="180975"/>
            </a:xfrm>
          </p:grpSpPr>
          <p:sp>
            <p:nvSpPr>
              <p:cNvPr id="82" name="TextBox 81"/>
              <p:cNvSpPr txBox="1"/>
              <p:nvPr userDrawn="1"/>
            </p:nvSpPr>
            <p:spPr bwMode="auto">
              <a:xfrm>
                <a:off x="9574176" y="671512"/>
                <a:ext cx="357188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title </a:t>
                </a:r>
                <a:b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</a:b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line</a:t>
                </a:r>
              </a:p>
            </p:txBody>
          </p:sp>
          <p:cxnSp>
            <p:nvCxnSpPr>
              <p:cNvPr id="83" name="Straight Arrow Connector 82"/>
              <p:cNvCxnSpPr/>
              <p:nvPr userDrawn="1"/>
            </p:nvCxnSpPr>
            <p:spPr>
              <a:xfrm flipH="1">
                <a:off x="9190629" y="752475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/>
            <p:cNvGrpSpPr/>
            <p:nvPr userDrawn="1"/>
          </p:nvGrpSpPr>
          <p:grpSpPr>
            <a:xfrm>
              <a:off x="9190629" y="992187"/>
              <a:ext cx="740735" cy="180975"/>
              <a:chOff x="9190629" y="992187"/>
              <a:chExt cx="740735" cy="180975"/>
            </a:xfrm>
          </p:grpSpPr>
          <p:sp>
            <p:nvSpPr>
              <p:cNvPr id="80" name="TextBox 79"/>
              <p:cNvSpPr txBox="1"/>
              <p:nvPr userDrawn="1"/>
            </p:nvSpPr>
            <p:spPr bwMode="auto">
              <a:xfrm>
                <a:off x="9574176" y="992187"/>
                <a:ext cx="357188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subtitle</a:t>
                </a:r>
                <a:b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</a:b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line</a:t>
                </a:r>
              </a:p>
            </p:txBody>
          </p:sp>
          <p:cxnSp>
            <p:nvCxnSpPr>
              <p:cNvPr id="81" name="Straight Arrow Connector 80"/>
              <p:cNvCxnSpPr/>
              <p:nvPr userDrawn="1"/>
            </p:nvCxnSpPr>
            <p:spPr>
              <a:xfrm flipH="1">
                <a:off x="9190629" y="1073150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/>
            <p:cNvGrpSpPr/>
            <p:nvPr userDrawn="1"/>
          </p:nvGrpSpPr>
          <p:grpSpPr>
            <a:xfrm>
              <a:off x="9190629" y="1312862"/>
              <a:ext cx="997909" cy="180975"/>
              <a:chOff x="9190629" y="1312862"/>
              <a:chExt cx="997909" cy="180975"/>
            </a:xfrm>
          </p:grpSpPr>
          <p:sp>
            <p:nvSpPr>
              <p:cNvPr id="78" name="TextBox 77"/>
              <p:cNvSpPr txBox="1"/>
              <p:nvPr userDrawn="1"/>
            </p:nvSpPr>
            <p:spPr bwMode="auto">
              <a:xfrm>
                <a:off x="9574176" y="1312862"/>
                <a:ext cx="614362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content top margin</a:t>
                </a:r>
              </a:p>
            </p:txBody>
          </p:sp>
          <p:cxnSp>
            <p:nvCxnSpPr>
              <p:cNvPr id="79" name="Straight Arrow Connector 78"/>
              <p:cNvCxnSpPr/>
              <p:nvPr userDrawn="1"/>
            </p:nvCxnSpPr>
            <p:spPr>
              <a:xfrm flipH="1">
                <a:off x="9190629" y="1393825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3" name="Straight Arrow Connector 72"/>
            <p:cNvCxnSpPr/>
            <p:nvPr userDrawn="1"/>
          </p:nvCxnSpPr>
          <p:spPr>
            <a:xfrm flipH="1">
              <a:off x="9143004" y="3429000"/>
              <a:ext cx="361950" cy="0"/>
            </a:xfrm>
            <a:prstGeom prst="straightConnector1">
              <a:avLst/>
            </a:prstGeom>
            <a:ln w="12700">
              <a:solidFill>
                <a:schemeClr val="accent6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 userDrawn="1"/>
          </p:nvSpPr>
          <p:spPr bwMode="auto">
            <a:xfrm>
              <a:off x="9574176" y="3338513"/>
              <a:ext cx="614362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center</a:t>
              </a:r>
            </a:p>
          </p:txBody>
        </p:sp>
        <p:grpSp>
          <p:nvGrpSpPr>
            <p:cNvPr id="75" name="Group 74"/>
            <p:cNvGrpSpPr/>
            <p:nvPr userDrawn="1"/>
          </p:nvGrpSpPr>
          <p:grpSpPr>
            <a:xfrm>
              <a:off x="9190629" y="6152417"/>
              <a:ext cx="1245559" cy="180975"/>
              <a:chOff x="9190629" y="6152417"/>
              <a:chExt cx="1245559" cy="180975"/>
            </a:xfrm>
          </p:grpSpPr>
          <p:sp>
            <p:nvSpPr>
              <p:cNvPr id="76" name="TextBox 75"/>
              <p:cNvSpPr txBox="1"/>
              <p:nvPr userDrawn="1"/>
            </p:nvSpPr>
            <p:spPr bwMode="auto">
              <a:xfrm>
                <a:off x="9574176" y="6152417"/>
                <a:ext cx="862012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content bottom margin</a:t>
                </a:r>
              </a:p>
            </p:txBody>
          </p:sp>
          <p:cxnSp>
            <p:nvCxnSpPr>
              <p:cNvPr id="77" name="Straight Arrow Connector 76"/>
              <p:cNvCxnSpPr/>
              <p:nvPr userDrawn="1"/>
            </p:nvCxnSpPr>
            <p:spPr>
              <a:xfrm flipH="1">
                <a:off x="9190629" y="6242905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29722" y="803274"/>
            <a:ext cx="11264439" cy="35877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8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19561" y="6273173"/>
            <a:ext cx="11162840" cy="304165"/>
          </a:xfrm>
        </p:spPr>
        <p:txBody>
          <a:bodyPr anchor="b">
            <a:noAutofit/>
          </a:bodyPr>
          <a:lstStyle>
            <a:lvl1pPr>
              <a:spcBef>
                <a:spcPts val="0"/>
              </a:spcBef>
              <a:defRPr sz="800"/>
            </a:lvl1pPr>
          </a:lstStyle>
          <a:p>
            <a:pPr lvl="0"/>
            <a:r>
              <a:rPr lang="en-US"/>
              <a:t>SOURCE: Click to add source information</a:t>
            </a:r>
          </a:p>
        </p:txBody>
      </p:sp>
      <p:grpSp>
        <p:nvGrpSpPr>
          <p:cNvPr id="84" name="Group 83"/>
          <p:cNvGrpSpPr/>
          <p:nvPr userDrawn="1"/>
        </p:nvGrpSpPr>
        <p:grpSpPr>
          <a:xfrm>
            <a:off x="133349" y="-540599"/>
            <a:ext cx="11941992" cy="504974"/>
            <a:chOff x="100012" y="-540599"/>
            <a:chExt cx="8956494" cy="504974"/>
          </a:xfrm>
        </p:grpSpPr>
        <p:cxnSp>
          <p:nvCxnSpPr>
            <p:cNvPr id="85" name="Straight Arrow Connector 84"/>
            <p:cNvCxnSpPr/>
            <p:nvPr userDrawn="1"/>
          </p:nvCxnSpPr>
          <p:spPr>
            <a:xfrm>
              <a:off x="453542" y="-292802"/>
              <a:ext cx="0" cy="257174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 userDrawn="1"/>
          </p:nvCxnSpPr>
          <p:spPr>
            <a:xfrm>
              <a:off x="8684687" y="-292802"/>
              <a:ext cx="0" cy="257173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 userDrawn="1"/>
          </p:nvSpPr>
          <p:spPr bwMode="auto">
            <a:xfrm>
              <a:off x="100012" y="-522212"/>
              <a:ext cx="714375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left </a:t>
              </a:r>
              <a:b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</a:b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margin</a:t>
              </a:r>
            </a:p>
          </p:txBody>
        </p:sp>
        <p:grpSp>
          <p:nvGrpSpPr>
            <p:cNvPr id="90" name="Group 89"/>
            <p:cNvGrpSpPr/>
            <p:nvPr userDrawn="1"/>
          </p:nvGrpSpPr>
          <p:grpSpPr>
            <a:xfrm>
              <a:off x="4205520" y="-510499"/>
              <a:ext cx="714375" cy="474874"/>
              <a:chOff x="4205520" y="-510499"/>
              <a:chExt cx="714375" cy="474874"/>
            </a:xfrm>
          </p:grpSpPr>
          <p:cxnSp>
            <p:nvCxnSpPr>
              <p:cNvPr id="92" name="Straight Arrow Connector 91"/>
              <p:cNvCxnSpPr/>
              <p:nvPr userDrawn="1"/>
            </p:nvCxnSpPr>
            <p:spPr>
              <a:xfrm>
                <a:off x="4567469" y="-292802"/>
                <a:ext cx="0" cy="257177"/>
              </a:xfrm>
              <a:prstGeom prst="straightConnector1">
                <a:avLst/>
              </a:prstGeom>
              <a:ln w="12700">
                <a:solidFill>
                  <a:schemeClr val="accent6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/>
              <p:cNvSpPr txBox="1"/>
              <p:nvPr userDrawn="1"/>
            </p:nvSpPr>
            <p:spPr bwMode="auto">
              <a:xfrm>
                <a:off x="4205520" y="-510499"/>
                <a:ext cx="714375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center</a:t>
                </a:r>
              </a:p>
            </p:txBody>
          </p:sp>
        </p:grpSp>
        <p:sp>
          <p:nvSpPr>
            <p:cNvPr id="91" name="TextBox 90"/>
            <p:cNvSpPr txBox="1"/>
            <p:nvPr userDrawn="1"/>
          </p:nvSpPr>
          <p:spPr bwMode="auto">
            <a:xfrm>
              <a:off x="8342131" y="-540599"/>
              <a:ext cx="714375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right </a:t>
              </a:r>
            </a:p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margin</a:t>
              </a:r>
            </a:p>
          </p:txBody>
        </p:sp>
      </p:grpSp>
      <p:grpSp>
        <p:nvGrpSpPr>
          <p:cNvPr id="94" name="Group 93"/>
          <p:cNvGrpSpPr/>
          <p:nvPr userDrawn="1"/>
        </p:nvGrpSpPr>
        <p:grpSpPr>
          <a:xfrm>
            <a:off x="133349" y="6899949"/>
            <a:ext cx="11941992" cy="531214"/>
            <a:chOff x="100012" y="-872451"/>
            <a:chExt cx="8956494" cy="531214"/>
          </a:xfrm>
        </p:grpSpPr>
        <p:cxnSp>
          <p:nvCxnSpPr>
            <p:cNvPr id="95" name="Straight Arrow Connector 94"/>
            <p:cNvCxnSpPr/>
            <p:nvPr userDrawn="1"/>
          </p:nvCxnSpPr>
          <p:spPr>
            <a:xfrm flipV="1">
              <a:off x="453542" y="-872451"/>
              <a:ext cx="0" cy="257174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 userDrawn="1"/>
          </p:nvCxnSpPr>
          <p:spPr>
            <a:xfrm flipV="1">
              <a:off x="8684687" y="-872451"/>
              <a:ext cx="0" cy="257173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 userDrawn="1"/>
          </p:nvSpPr>
          <p:spPr bwMode="auto">
            <a:xfrm>
              <a:off x="100012" y="-522212"/>
              <a:ext cx="714375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left </a:t>
              </a:r>
              <a:b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</a:b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margin</a:t>
              </a:r>
            </a:p>
          </p:txBody>
        </p:sp>
        <p:grpSp>
          <p:nvGrpSpPr>
            <p:cNvPr id="98" name="Group 97"/>
            <p:cNvGrpSpPr/>
            <p:nvPr userDrawn="1"/>
          </p:nvGrpSpPr>
          <p:grpSpPr>
            <a:xfrm>
              <a:off x="4205520" y="-872451"/>
              <a:ext cx="714375" cy="409577"/>
              <a:chOff x="4205520" y="-872451"/>
              <a:chExt cx="714375" cy="409577"/>
            </a:xfrm>
          </p:grpSpPr>
          <p:cxnSp>
            <p:nvCxnSpPr>
              <p:cNvPr id="100" name="Straight Arrow Connector 99"/>
              <p:cNvCxnSpPr/>
              <p:nvPr userDrawn="1"/>
            </p:nvCxnSpPr>
            <p:spPr>
              <a:xfrm flipV="1">
                <a:off x="4567469" y="-872451"/>
                <a:ext cx="0" cy="257177"/>
              </a:xfrm>
              <a:prstGeom prst="straightConnector1">
                <a:avLst/>
              </a:prstGeom>
              <a:ln w="12700">
                <a:solidFill>
                  <a:schemeClr val="accent6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/>
              <p:cNvSpPr txBox="1"/>
              <p:nvPr userDrawn="1"/>
            </p:nvSpPr>
            <p:spPr bwMode="auto">
              <a:xfrm>
                <a:off x="4205520" y="-643849"/>
                <a:ext cx="714375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center</a:t>
                </a:r>
              </a:p>
            </p:txBody>
          </p:sp>
        </p:grpSp>
        <p:sp>
          <p:nvSpPr>
            <p:cNvPr id="99" name="TextBox 98"/>
            <p:cNvSpPr txBox="1"/>
            <p:nvPr userDrawn="1"/>
          </p:nvSpPr>
          <p:spPr bwMode="auto">
            <a:xfrm>
              <a:off x="8342131" y="-540599"/>
              <a:ext cx="714375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right </a:t>
              </a:r>
            </a:p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margin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168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A75B-E457-4374-8410-68637648438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12/17/2024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AIAA SciTech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A8A4-23C0-43AD-A649-0B062543621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788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086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0201779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4800" y="1005840"/>
            <a:ext cx="10972800" cy="4937760"/>
          </a:xfrm>
        </p:spPr>
        <p:txBody>
          <a:bodyPr>
            <a:normAutofit/>
          </a:bodyPr>
          <a:lstStyle>
            <a:lvl1pPr>
              <a:defRPr sz="1800">
                <a:latin typeface="Helvetica" pitchFamily="2" charset="0"/>
                <a:cs typeface="Calibri" pitchFamily="34" charset="0"/>
              </a:defRPr>
            </a:lvl1pPr>
            <a:lvl2pPr>
              <a:defRPr sz="1600">
                <a:latin typeface="Helvetica" pitchFamily="2" charset="0"/>
                <a:cs typeface="Calibri" pitchFamily="34" charset="0"/>
              </a:defRPr>
            </a:lvl2pPr>
            <a:lvl3pPr>
              <a:defRPr sz="1400">
                <a:latin typeface="Helvetica" pitchFamily="2" charset="0"/>
                <a:cs typeface="Calibri" pitchFamily="34" charset="0"/>
              </a:defRPr>
            </a:lvl3pPr>
            <a:lvl4pPr>
              <a:defRPr>
                <a:latin typeface="Helvetica" pitchFamily="2" charset="0"/>
                <a:cs typeface="Calibri" pitchFamily="34" charset="0"/>
              </a:defRPr>
            </a:lvl4pPr>
            <a:lvl5pPr>
              <a:defRPr>
                <a:latin typeface="Helvetica" pitchFamily="2" charset="0"/>
                <a:cs typeface="Calibri" pitchFamily="34" charset="0"/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609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Gill Sans MT"/>
              </a:rPr>
              <a:t>AIAA SciTech 2025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6279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232" y="129733"/>
            <a:ext cx="10591819" cy="444427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3148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586503"/>
      </p:ext>
    </p:extLst>
  </p:cSld>
  <p:clrMapOvr>
    <a:masterClrMapping/>
  </p:clrMapOvr>
  <p:transition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721" y="1412876"/>
            <a:ext cx="11152680" cy="48300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>
                <a:solidFill>
                  <a:schemeClr val="accent1"/>
                </a:solidFill>
              </a:defRPr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189625"/>
            <a:ext cx="11074400" cy="640080"/>
          </a:xfr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US" dirty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grpSp>
        <p:nvGrpSpPr>
          <p:cNvPr id="54" name="Group 53"/>
          <p:cNvGrpSpPr/>
          <p:nvPr userDrawn="1"/>
        </p:nvGrpSpPr>
        <p:grpSpPr>
          <a:xfrm>
            <a:off x="-1714499" y="671513"/>
            <a:ext cx="1714500" cy="5661881"/>
            <a:chOff x="-1285875" y="671512"/>
            <a:chExt cx="1285875" cy="5661881"/>
          </a:xfrm>
        </p:grpSpPr>
        <p:grpSp>
          <p:nvGrpSpPr>
            <p:cNvPr id="55" name="Group 54"/>
            <p:cNvGrpSpPr/>
            <p:nvPr userDrawn="1"/>
          </p:nvGrpSpPr>
          <p:grpSpPr>
            <a:xfrm>
              <a:off x="-781051" y="671512"/>
              <a:ext cx="733426" cy="180975"/>
              <a:chOff x="-781051" y="671512"/>
              <a:chExt cx="733426" cy="180975"/>
            </a:xfrm>
          </p:grpSpPr>
          <p:cxnSp>
            <p:nvCxnSpPr>
              <p:cNvPr id="67" name="Straight Arrow Connector 66"/>
              <p:cNvCxnSpPr/>
              <p:nvPr userDrawn="1"/>
            </p:nvCxnSpPr>
            <p:spPr>
              <a:xfrm>
                <a:off x="-361950" y="752475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TextBox 67"/>
              <p:cNvSpPr txBox="1"/>
              <p:nvPr userDrawn="1"/>
            </p:nvSpPr>
            <p:spPr bwMode="auto">
              <a:xfrm>
                <a:off x="-781051" y="671512"/>
                <a:ext cx="357188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title </a:t>
                </a:r>
                <a:b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</a:b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line</a:t>
                </a:r>
              </a:p>
            </p:txBody>
          </p:sp>
        </p:grpSp>
        <p:grpSp>
          <p:nvGrpSpPr>
            <p:cNvPr id="56" name="Group 55"/>
            <p:cNvGrpSpPr/>
            <p:nvPr userDrawn="1"/>
          </p:nvGrpSpPr>
          <p:grpSpPr>
            <a:xfrm>
              <a:off x="-781051" y="992187"/>
              <a:ext cx="733426" cy="180975"/>
              <a:chOff x="-781051" y="992187"/>
              <a:chExt cx="733426" cy="180975"/>
            </a:xfrm>
          </p:grpSpPr>
          <p:cxnSp>
            <p:nvCxnSpPr>
              <p:cNvPr id="65" name="Straight Arrow Connector 64"/>
              <p:cNvCxnSpPr/>
              <p:nvPr userDrawn="1"/>
            </p:nvCxnSpPr>
            <p:spPr>
              <a:xfrm>
                <a:off x="-361950" y="1073150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TextBox 65"/>
              <p:cNvSpPr txBox="1"/>
              <p:nvPr userDrawn="1"/>
            </p:nvSpPr>
            <p:spPr bwMode="auto">
              <a:xfrm>
                <a:off x="-781051" y="992187"/>
                <a:ext cx="357188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subtitle</a:t>
                </a:r>
                <a:b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</a:b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line</a:t>
                </a:r>
              </a:p>
            </p:txBody>
          </p:sp>
        </p:grpSp>
        <p:grpSp>
          <p:nvGrpSpPr>
            <p:cNvPr id="57" name="Group 56"/>
            <p:cNvGrpSpPr/>
            <p:nvPr userDrawn="1"/>
          </p:nvGrpSpPr>
          <p:grpSpPr>
            <a:xfrm>
              <a:off x="-1038225" y="1312862"/>
              <a:ext cx="990600" cy="180975"/>
              <a:chOff x="-1038225" y="1312862"/>
              <a:chExt cx="990600" cy="180975"/>
            </a:xfrm>
          </p:grpSpPr>
          <p:cxnSp>
            <p:nvCxnSpPr>
              <p:cNvPr id="63" name="Straight Arrow Connector 62"/>
              <p:cNvCxnSpPr/>
              <p:nvPr userDrawn="1"/>
            </p:nvCxnSpPr>
            <p:spPr>
              <a:xfrm>
                <a:off x="-361950" y="1393825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4" name="TextBox 63"/>
              <p:cNvSpPr txBox="1"/>
              <p:nvPr userDrawn="1"/>
            </p:nvSpPr>
            <p:spPr bwMode="auto">
              <a:xfrm>
                <a:off x="-1038225" y="1312862"/>
                <a:ext cx="614362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content top margin</a:t>
                </a:r>
              </a:p>
            </p:txBody>
          </p:sp>
        </p:grpSp>
        <p:cxnSp>
          <p:nvCxnSpPr>
            <p:cNvPr id="58" name="Straight Arrow Connector 57"/>
            <p:cNvCxnSpPr/>
            <p:nvPr userDrawn="1"/>
          </p:nvCxnSpPr>
          <p:spPr>
            <a:xfrm>
              <a:off x="-361950" y="3429000"/>
              <a:ext cx="361950" cy="0"/>
            </a:xfrm>
            <a:prstGeom prst="straightConnector1">
              <a:avLst/>
            </a:prstGeom>
            <a:ln w="12700">
              <a:solidFill>
                <a:schemeClr val="accent6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 userDrawn="1"/>
          </p:nvSpPr>
          <p:spPr bwMode="auto">
            <a:xfrm>
              <a:off x="-1038225" y="3338513"/>
              <a:ext cx="614362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 algn="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center</a:t>
              </a:r>
            </a:p>
          </p:txBody>
        </p:sp>
        <p:grpSp>
          <p:nvGrpSpPr>
            <p:cNvPr id="60" name="Group 59"/>
            <p:cNvGrpSpPr/>
            <p:nvPr userDrawn="1"/>
          </p:nvGrpSpPr>
          <p:grpSpPr>
            <a:xfrm>
              <a:off x="-1285875" y="6152418"/>
              <a:ext cx="1238250" cy="180975"/>
              <a:chOff x="-1285875" y="6152418"/>
              <a:chExt cx="1238250" cy="180975"/>
            </a:xfrm>
          </p:grpSpPr>
          <p:cxnSp>
            <p:nvCxnSpPr>
              <p:cNvPr id="61" name="Straight Arrow Connector 60"/>
              <p:cNvCxnSpPr/>
              <p:nvPr userDrawn="1"/>
            </p:nvCxnSpPr>
            <p:spPr>
              <a:xfrm>
                <a:off x="-361950" y="6242906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TextBox 61"/>
              <p:cNvSpPr txBox="1"/>
              <p:nvPr userDrawn="1"/>
            </p:nvSpPr>
            <p:spPr bwMode="auto">
              <a:xfrm>
                <a:off x="-1285875" y="6152418"/>
                <a:ext cx="862012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algn="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content bottom margin</a:t>
                </a:r>
              </a:p>
            </p:txBody>
          </p:sp>
        </p:grpSp>
      </p:grpSp>
      <p:grpSp>
        <p:nvGrpSpPr>
          <p:cNvPr id="69" name="Group 68"/>
          <p:cNvGrpSpPr/>
          <p:nvPr userDrawn="1"/>
        </p:nvGrpSpPr>
        <p:grpSpPr>
          <a:xfrm>
            <a:off x="12190672" y="671512"/>
            <a:ext cx="1724245" cy="5661880"/>
            <a:chOff x="9143004" y="671512"/>
            <a:chExt cx="1293184" cy="5661880"/>
          </a:xfrm>
        </p:grpSpPr>
        <p:grpSp>
          <p:nvGrpSpPr>
            <p:cNvPr id="70" name="Group 69"/>
            <p:cNvGrpSpPr/>
            <p:nvPr userDrawn="1"/>
          </p:nvGrpSpPr>
          <p:grpSpPr>
            <a:xfrm>
              <a:off x="9190629" y="671512"/>
              <a:ext cx="740735" cy="180975"/>
              <a:chOff x="9190629" y="671512"/>
              <a:chExt cx="740735" cy="180975"/>
            </a:xfrm>
          </p:grpSpPr>
          <p:sp>
            <p:nvSpPr>
              <p:cNvPr id="82" name="TextBox 81"/>
              <p:cNvSpPr txBox="1"/>
              <p:nvPr userDrawn="1"/>
            </p:nvSpPr>
            <p:spPr bwMode="auto">
              <a:xfrm>
                <a:off x="9574176" y="671512"/>
                <a:ext cx="357188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title </a:t>
                </a:r>
                <a:b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</a:b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line</a:t>
                </a:r>
              </a:p>
            </p:txBody>
          </p:sp>
          <p:cxnSp>
            <p:nvCxnSpPr>
              <p:cNvPr id="83" name="Straight Arrow Connector 82"/>
              <p:cNvCxnSpPr/>
              <p:nvPr userDrawn="1"/>
            </p:nvCxnSpPr>
            <p:spPr>
              <a:xfrm flipH="1">
                <a:off x="9190629" y="752475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Group 70"/>
            <p:cNvGrpSpPr/>
            <p:nvPr userDrawn="1"/>
          </p:nvGrpSpPr>
          <p:grpSpPr>
            <a:xfrm>
              <a:off x="9190629" y="992187"/>
              <a:ext cx="740735" cy="180975"/>
              <a:chOff x="9190629" y="992187"/>
              <a:chExt cx="740735" cy="180975"/>
            </a:xfrm>
          </p:grpSpPr>
          <p:sp>
            <p:nvSpPr>
              <p:cNvPr id="80" name="TextBox 79"/>
              <p:cNvSpPr txBox="1"/>
              <p:nvPr userDrawn="1"/>
            </p:nvSpPr>
            <p:spPr bwMode="auto">
              <a:xfrm>
                <a:off x="9574176" y="992187"/>
                <a:ext cx="357188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subtitle</a:t>
                </a:r>
                <a:b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</a:b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line</a:t>
                </a:r>
              </a:p>
            </p:txBody>
          </p:sp>
          <p:cxnSp>
            <p:nvCxnSpPr>
              <p:cNvPr id="81" name="Straight Arrow Connector 80"/>
              <p:cNvCxnSpPr/>
              <p:nvPr userDrawn="1"/>
            </p:nvCxnSpPr>
            <p:spPr>
              <a:xfrm flipH="1">
                <a:off x="9190629" y="1073150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/>
            <p:cNvGrpSpPr/>
            <p:nvPr userDrawn="1"/>
          </p:nvGrpSpPr>
          <p:grpSpPr>
            <a:xfrm>
              <a:off x="9190629" y="1312862"/>
              <a:ext cx="997909" cy="180975"/>
              <a:chOff x="9190629" y="1312862"/>
              <a:chExt cx="997909" cy="180975"/>
            </a:xfrm>
          </p:grpSpPr>
          <p:sp>
            <p:nvSpPr>
              <p:cNvPr id="78" name="TextBox 77"/>
              <p:cNvSpPr txBox="1"/>
              <p:nvPr userDrawn="1"/>
            </p:nvSpPr>
            <p:spPr bwMode="auto">
              <a:xfrm>
                <a:off x="9574176" y="1312862"/>
                <a:ext cx="614362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content top margin</a:t>
                </a:r>
              </a:p>
            </p:txBody>
          </p:sp>
          <p:cxnSp>
            <p:nvCxnSpPr>
              <p:cNvPr id="79" name="Straight Arrow Connector 78"/>
              <p:cNvCxnSpPr/>
              <p:nvPr userDrawn="1"/>
            </p:nvCxnSpPr>
            <p:spPr>
              <a:xfrm flipH="1">
                <a:off x="9190629" y="1393825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73" name="Straight Arrow Connector 72"/>
            <p:cNvCxnSpPr/>
            <p:nvPr userDrawn="1"/>
          </p:nvCxnSpPr>
          <p:spPr>
            <a:xfrm flipH="1">
              <a:off x="9143004" y="3429000"/>
              <a:ext cx="361950" cy="0"/>
            </a:xfrm>
            <a:prstGeom prst="straightConnector1">
              <a:avLst/>
            </a:prstGeom>
            <a:ln w="12700">
              <a:solidFill>
                <a:schemeClr val="accent6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TextBox 73"/>
            <p:cNvSpPr txBox="1"/>
            <p:nvPr userDrawn="1"/>
          </p:nvSpPr>
          <p:spPr bwMode="auto">
            <a:xfrm>
              <a:off x="9574176" y="3338513"/>
              <a:ext cx="614362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ctr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center</a:t>
              </a:r>
            </a:p>
          </p:txBody>
        </p:sp>
        <p:grpSp>
          <p:nvGrpSpPr>
            <p:cNvPr id="75" name="Group 74"/>
            <p:cNvGrpSpPr/>
            <p:nvPr userDrawn="1"/>
          </p:nvGrpSpPr>
          <p:grpSpPr>
            <a:xfrm>
              <a:off x="9190629" y="6152417"/>
              <a:ext cx="1245559" cy="180975"/>
              <a:chOff x="9190629" y="6152417"/>
              <a:chExt cx="1245559" cy="180975"/>
            </a:xfrm>
          </p:grpSpPr>
          <p:sp>
            <p:nvSpPr>
              <p:cNvPr id="76" name="TextBox 75"/>
              <p:cNvSpPr txBox="1"/>
              <p:nvPr userDrawn="1"/>
            </p:nvSpPr>
            <p:spPr bwMode="auto">
              <a:xfrm>
                <a:off x="9574176" y="6152417"/>
                <a:ext cx="862012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content bottom margin</a:t>
                </a:r>
              </a:p>
            </p:txBody>
          </p:sp>
          <p:cxnSp>
            <p:nvCxnSpPr>
              <p:cNvPr id="77" name="Straight Arrow Connector 76"/>
              <p:cNvCxnSpPr/>
              <p:nvPr userDrawn="1"/>
            </p:nvCxnSpPr>
            <p:spPr>
              <a:xfrm flipH="1">
                <a:off x="9190629" y="6242905"/>
                <a:ext cx="314325" cy="0"/>
              </a:xfrm>
              <a:prstGeom prst="straightConnector1">
                <a:avLst/>
              </a:prstGeom>
              <a:ln w="12700">
                <a:solidFill>
                  <a:schemeClr val="accent2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429722" y="803274"/>
            <a:ext cx="11264439" cy="358775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defRPr/>
            </a:lvl1pPr>
          </a:lstStyle>
          <a:p>
            <a:pPr lvl="0"/>
            <a:r>
              <a:rPr lang="en-US"/>
              <a:t>Click to edit subtitle</a:t>
            </a:r>
          </a:p>
        </p:txBody>
      </p:sp>
      <p:sp>
        <p:nvSpPr>
          <p:cNvPr id="8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19561" y="6273173"/>
            <a:ext cx="11162840" cy="304165"/>
          </a:xfrm>
        </p:spPr>
        <p:txBody>
          <a:bodyPr anchor="b">
            <a:noAutofit/>
          </a:bodyPr>
          <a:lstStyle>
            <a:lvl1pPr>
              <a:spcBef>
                <a:spcPts val="0"/>
              </a:spcBef>
              <a:defRPr sz="800"/>
            </a:lvl1pPr>
          </a:lstStyle>
          <a:p>
            <a:pPr lvl="0"/>
            <a:r>
              <a:rPr lang="en-US"/>
              <a:t>SOURCE: Click to add source information</a:t>
            </a:r>
          </a:p>
        </p:txBody>
      </p:sp>
      <p:grpSp>
        <p:nvGrpSpPr>
          <p:cNvPr id="84" name="Group 83"/>
          <p:cNvGrpSpPr/>
          <p:nvPr userDrawn="1"/>
        </p:nvGrpSpPr>
        <p:grpSpPr>
          <a:xfrm>
            <a:off x="133349" y="-540599"/>
            <a:ext cx="11941992" cy="504974"/>
            <a:chOff x="100012" y="-540599"/>
            <a:chExt cx="8956494" cy="504974"/>
          </a:xfrm>
        </p:grpSpPr>
        <p:cxnSp>
          <p:nvCxnSpPr>
            <p:cNvPr id="85" name="Straight Arrow Connector 84"/>
            <p:cNvCxnSpPr/>
            <p:nvPr userDrawn="1"/>
          </p:nvCxnSpPr>
          <p:spPr>
            <a:xfrm>
              <a:off x="453542" y="-292802"/>
              <a:ext cx="0" cy="257174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/>
            <p:nvPr userDrawn="1"/>
          </p:nvCxnSpPr>
          <p:spPr>
            <a:xfrm>
              <a:off x="8684687" y="-292802"/>
              <a:ext cx="0" cy="257173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 userDrawn="1"/>
          </p:nvSpPr>
          <p:spPr bwMode="auto">
            <a:xfrm>
              <a:off x="100012" y="-522212"/>
              <a:ext cx="714375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left </a:t>
              </a:r>
              <a:b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</a:b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margin</a:t>
              </a:r>
            </a:p>
          </p:txBody>
        </p:sp>
        <p:grpSp>
          <p:nvGrpSpPr>
            <p:cNvPr id="90" name="Group 89"/>
            <p:cNvGrpSpPr/>
            <p:nvPr userDrawn="1"/>
          </p:nvGrpSpPr>
          <p:grpSpPr>
            <a:xfrm>
              <a:off x="4205520" y="-510499"/>
              <a:ext cx="714375" cy="474874"/>
              <a:chOff x="4205520" y="-510499"/>
              <a:chExt cx="714375" cy="474874"/>
            </a:xfrm>
          </p:grpSpPr>
          <p:cxnSp>
            <p:nvCxnSpPr>
              <p:cNvPr id="92" name="Straight Arrow Connector 91"/>
              <p:cNvCxnSpPr/>
              <p:nvPr userDrawn="1"/>
            </p:nvCxnSpPr>
            <p:spPr>
              <a:xfrm>
                <a:off x="4567469" y="-292802"/>
                <a:ext cx="0" cy="257177"/>
              </a:xfrm>
              <a:prstGeom prst="straightConnector1">
                <a:avLst/>
              </a:prstGeom>
              <a:ln w="12700">
                <a:solidFill>
                  <a:schemeClr val="accent6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/>
              <p:cNvSpPr txBox="1"/>
              <p:nvPr userDrawn="1"/>
            </p:nvSpPr>
            <p:spPr bwMode="auto">
              <a:xfrm>
                <a:off x="4205520" y="-510499"/>
                <a:ext cx="714375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center</a:t>
                </a:r>
              </a:p>
            </p:txBody>
          </p:sp>
        </p:grpSp>
        <p:sp>
          <p:nvSpPr>
            <p:cNvPr id="91" name="TextBox 90"/>
            <p:cNvSpPr txBox="1"/>
            <p:nvPr userDrawn="1"/>
          </p:nvSpPr>
          <p:spPr bwMode="auto">
            <a:xfrm>
              <a:off x="8342131" y="-540599"/>
              <a:ext cx="714375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right </a:t>
              </a:r>
            </a:p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margin</a:t>
              </a:r>
            </a:p>
          </p:txBody>
        </p:sp>
      </p:grpSp>
      <p:grpSp>
        <p:nvGrpSpPr>
          <p:cNvPr id="94" name="Group 93"/>
          <p:cNvGrpSpPr/>
          <p:nvPr userDrawn="1"/>
        </p:nvGrpSpPr>
        <p:grpSpPr>
          <a:xfrm>
            <a:off x="133349" y="6899949"/>
            <a:ext cx="11941992" cy="531214"/>
            <a:chOff x="100012" y="-872451"/>
            <a:chExt cx="8956494" cy="531214"/>
          </a:xfrm>
        </p:grpSpPr>
        <p:cxnSp>
          <p:nvCxnSpPr>
            <p:cNvPr id="95" name="Straight Arrow Connector 94"/>
            <p:cNvCxnSpPr/>
            <p:nvPr userDrawn="1"/>
          </p:nvCxnSpPr>
          <p:spPr>
            <a:xfrm flipV="1">
              <a:off x="453542" y="-872451"/>
              <a:ext cx="0" cy="257174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/>
            <p:cNvCxnSpPr/>
            <p:nvPr userDrawn="1"/>
          </p:nvCxnSpPr>
          <p:spPr>
            <a:xfrm flipV="1">
              <a:off x="8684687" y="-872451"/>
              <a:ext cx="0" cy="257173"/>
            </a:xfrm>
            <a:prstGeom prst="straightConnector1">
              <a:avLst/>
            </a:prstGeom>
            <a:ln w="12700">
              <a:solidFill>
                <a:schemeClr val="accent2"/>
              </a:solidFill>
              <a:tailEnd type="stealth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TextBox 96"/>
            <p:cNvSpPr txBox="1"/>
            <p:nvPr userDrawn="1"/>
          </p:nvSpPr>
          <p:spPr bwMode="auto">
            <a:xfrm>
              <a:off x="100012" y="-522212"/>
              <a:ext cx="714375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left </a:t>
              </a:r>
              <a:b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</a:b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margin</a:t>
              </a:r>
            </a:p>
          </p:txBody>
        </p:sp>
        <p:grpSp>
          <p:nvGrpSpPr>
            <p:cNvPr id="98" name="Group 97"/>
            <p:cNvGrpSpPr/>
            <p:nvPr userDrawn="1"/>
          </p:nvGrpSpPr>
          <p:grpSpPr>
            <a:xfrm>
              <a:off x="4205520" y="-872451"/>
              <a:ext cx="714375" cy="409577"/>
              <a:chOff x="4205520" y="-872451"/>
              <a:chExt cx="714375" cy="409577"/>
            </a:xfrm>
          </p:grpSpPr>
          <p:cxnSp>
            <p:nvCxnSpPr>
              <p:cNvPr id="100" name="Straight Arrow Connector 99"/>
              <p:cNvCxnSpPr/>
              <p:nvPr userDrawn="1"/>
            </p:nvCxnSpPr>
            <p:spPr>
              <a:xfrm flipV="1">
                <a:off x="4567469" y="-872451"/>
                <a:ext cx="0" cy="257177"/>
              </a:xfrm>
              <a:prstGeom prst="straightConnector1">
                <a:avLst/>
              </a:prstGeom>
              <a:ln w="12700">
                <a:solidFill>
                  <a:schemeClr val="accent6"/>
                </a:solidFill>
                <a:tailEnd type="stealth" w="med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/>
              <p:cNvSpPr txBox="1"/>
              <p:nvPr userDrawn="1"/>
            </p:nvSpPr>
            <p:spPr bwMode="auto">
              <a:xfrm>
                <a:off x="4205520" y="-643849"/>
                <a:ext cx="714375" cy="1809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b" anchorCtr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800">
                    <a:solidFill>
                      <a:srgbClr val="6A6A6A"/>
                    </a:solidFill>
                    <a:latin typeface="Arial"/>
                    <a:cs typeface="Arial" pitchFamily="34" charset="0"/>
                  </a:rPr>
                  <a:t>center</a:t>
                </a:r>
              </a:p>
            </p:txBody>
          </p:sp>
        </p:grpSp>
        <p:sp>
          <p:nvSpPr>
            <p:cNvPr id="99" name="TextBox 98"/>
            <p:cNvSpPr txBox="1"/>
            <p:nvPr userDrawn="1"/>
          </p:nvSpPr>
          <p:spPr bwMode="auto">
            <a:xfrm>
              <a:off x="8342131" y="-540599"/>
              <a:ext cx="714375" cy="180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rtlCol="0" anchor="b" anchorCtr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right </a:t>
              </a:r>
            </a:p>
            <a:p>
              <a:pPr algn="ctr">
                <a:lnSpc>
                  <a:spcPct val="80000"/>
                </a:lnSpc>
              </a:pPr>
              <a:r>
                <a:rPr lang="en-US" sz="800">
                  <a:solidFill>
                    <a:srgbClr val="6A6A6A"/>
                  </a:solidFill>
                  <a:latin typeface="Arial"/>
                  <a:cs typeface="Arial" pitchFamily="34" charset="0"/>
                </a:rPr>
                <a:t>margin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818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92127-0744-40DE-9CB5-DE358CE87E9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12/17/2024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prstClr val="black">
                    <a:tint val="75000"/>
                  </a:prstClr>
                </a:solidFill>
              </a:rPr>
              <a:t>AIAA SciTech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2A8A4-23C0-43AD-A649-0B062543621E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938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96CAE5-30A4-AD80-6896-D99DB43F3A8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5640" y="19249"/>
            <a:ext cx="1100586" cy="92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57084-3727-4529-8D82-875A174785B3}" type="datetime1">
              <a:rPr lang="en-US" smtClean="0"/>
              <a:t>12/17/2024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AIAA SciTech 2025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39F4E1-6409-19F9-E0A7-401D1044A1F4}"/>
              </a:ext>
            </a:extLst>
          </p:cNvPr>
          <p:cNvCxnSpPr/>
          <p:nvPr userDrawn="1"/>
        </p:nvCxnSpPr>
        <p:spPr bwMode="auto">
          <a:xfrm>
            <a:off x="304800" y="762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24241" y="0"/>
            <a:ext cx="1059181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12232" y="891731"/>
            <a:ext cx="11516501" cy="546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0" name="Straight Connector 19"/>
          <p:cNvCxnSpPr/>
          <p:nvPr userDrawn="1"/>
        </p:nvCxnSpPr>
        <p:spPr bwMode="auto">
          <a:xfrm>
            <a:off x="304800" y="762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9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5503" y="76200"/>
            <a:ext cx="1160861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 txBox="1">
            <a:spLocks noChangeArrowheads="1"/>
          </p:cNvSpPr>
          <p:nvPr userDrawn="1"/>
        </p:nvSpPr>
        <p:spPr bwMode="auto">
          <a:xfrm>
            <a:off x="11438468" y="6477000"/>
            <a:ext cx="75353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412" tIns="38206" rIns="76412" bIns="38206" anchor="b">
            <a:prstTxWarp prst="textNoShape">
              <a:avLst/>
            </a:prstTxWarp>
          </a:bodyPr>
          <a:lstStyle/>
          <a:p>
            <a:pPr algn="r" defTabSz="342900">
              <a:defRPr/>
            </a:pPr>
            <a:fld id="{85F47F51-C293-C340-8F74-DB005D0768D5}" type="slidenum">
              <a:rPr lang="en-US" sz="750" smtClean="0">
                <a:solidFill>
                  <a:srgbClr val="800000"/>
                </a:solidFill>
                <a:latin typeface="75 Helvetica Bold" charset="0"/>
                <a:ea typeface="ＭＳ Ｐゴシック" pitchFamily="1" charset="-128"/>
                <a:cs typeface="ＭＳ Ｐゴシック" pitchFamily="1" charset="-128"/>
              </a:rPr>
              <a:pPr algn="r" defTabSz="342900">
                <a:defRPr/>
              </a:pPr>
              <a:t>‹#›</a:t>
            </a:fld>
            <a:endParaRPr lang="en-US" sz="750">
              <a:solidFill>
                <a:srgbClr val="800000"/>
              </a:solidFill>
              <a:latin typeface="75 Helvetica Bold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089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dt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lang="en-US" sz="2400" b="1" kern="1200" dirty="0">
          <a:solidFill>
            <a:schemeClr val="tx1"/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2000" kern="1200">
          <a:solidFill>
            <a:schemeClr val="tx1"/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»"/>
        <a:defRPr sz="2000" kern="1200">
          <a:solidFill>
            <a:schemeClr val="tx1"/>
          </a:solidFill>
          <a:latin typeface="Calibri" panose="020F0502020204030204" pitchFamily="34" charset="0"/>
          <a:ea typeface="ＭＳ Ｐゴシック" charset="-128"/>
          <a:cs typeface="Calibri" panose="020F0502020204030204" pitchFamily="34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24241" y="0"/>
            <a:ext cx="10591819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12232" y="891731"/>
            <a:ext cx="11516501" cy="5464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0" name="Straight Connector 19"/>
          <p:cNvCxnSpPr/>
          <p:nvPr userDrawn="1"/>
        </p:nvCxnSpPr>
        <p:spPr bwMode="auto">
          <a:xfrm>
            <a:off x="304800" y="762000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9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35503" y="76200"/>
            <a:ext cx="1160861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15"/>
          <p:cNvSpPr txBox="1">
            <a:spLocks noChangeArrowheads="1"/>
          </p:cNvSpPr>
          <p:nvPr userDrawn="1"/>
        </p:nvSpPr>
        <p:spPr bwMode="auto">
          <a:xfrm>
            <a:off x="11438468" y="6477000"/>
            <a:ext cx="753533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6412" tIns="38206" rIns="76412" bIns="38206" anchor="b">
            <a:prstTxWarp prst="textNoShape">
              <a:avLst/>
            </a:prstTxWarp>
          </a:bodyPr>
          <a:lstStyle/>
          <a:p>
            <a:pPr algn="r" defTabSz="342900">
              <a:defRPr/>
            </a:pPr>
            <a:fld id="{85F47F51-C293-C340-8F74-DB005D0768D5}" type="slidenum">
              <a:rPr lang="en-US" sz="750" smtClean="0">
                <a:solidFill>
                  <a:srgbClr val="800000"/>
                </a:solidFill>
                <a:latin typeface="75 Helvetica Bold" charset="0"/>
                <a:ea typeface="ＭＳ Ｐゴシック" pitchFamily="1" charset="-128"/>
                <a:cs typeface="ＭＳ Ｐゴシック" pitchFamily="1" charset="-128"/>
              </a:rPr>
              <a:pPr algn="r" defTabSz="342900">
                <a:defRPr/>
              </a:pPr>
              <a:t>‹#›</a:t>
            </a:fld>
            <a:endParaRPr lang="en-US" sz="750">
              <a:solidFill>
                <a:srgbClr val="800000"/>
              </a:solidFill>
              <a:latin typeface="75 Helvetica Bold" charset="0"/>
              <a:ea typeface="ＭＳ Ｐゴシック" pitchFamily="1" charset="-128"/>
              <a:cs typeface="ＭＳ Ｐゴシック" pitchFamily="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819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dt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lang="en-US" sz="1800" b="1" kern="1200" dirty="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  <a:cs typeface="Helvetica" pitchFamily="34" charset="0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2100" b="1">
          <a:solidFill>
            <a:schemeClr val="tx1"/>
          </a:solidFill>
          <a:latin typeface="Helvetica" charset="0"/>
          <a:ea typeface="ＭＳ Ｐゴシック" charset="-128"/>
        </a:defRPr>
      </a:lvl9pPr>
    </p:titleStyle>
    <p:bodyStyle>
      <a:lvl1pPr marL="257175" indent="-257175" algn="l" defTabSz="3429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15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1pPr>
      <a:lvl2pPr marL="557213" indent="-214313" algn="l" defTabSz="3429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12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•"/>
        <a:defRPr sz="12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–"/>
        <a:defRPr sz="12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pitchFamily="1" charset="0"/>
        <a:buChar char="»"/>
        <a:defRPr sz="1200" kern="1200">
          <a:solidFill>
            <a:schemeClr val="tx1"/>
          </a:solidFill>
          <a:latin typeface="Helvetica"/>
          <a:ea typeface="ＭＳ Ｐゴシック" charset="-128"/>
          <a:cs typeface="Helvetica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sv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89594" y="1063885"/>
            <a:ext cx="2412347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>
                <a:solidFill>
                  <a:schemeClr val="bg1"/>
                </a:solidFill>
                <a:ea typeface="Arial" charset="0"/>
                <a:cs typeface="Arial" charset="0"/>
              </a:rPr>
              <a:t>National Aeronautics and Space Administration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4F555DC-D6EB-F64E-93AF-B5C396E41DC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4AE1D1F-8D5D-D94E-966B-B5C8F3398FC5}"/>
              </a:ext>
            </a:extLst>
          </p:cNvPr>
          <p:cNvSpPr txBox="1"/>
          <p:nvPr/>
        </p:nvSpPr>
        <p:spPr>
          <a:xfrm>
            <a:off x="0" y="4599791"/>
            <a:ext cx="8404261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Reynolds Number Effects on a 5.2%-Scale High Lift Common Research Model</a:t>
            </a:r>
          </a:p>
          <a:p>
            <a:r>
              <a:rPr lang="en-US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Sarah L. Langston, Courtney S. Winski, Melissa B. Rivers</a:t>
            </a:r>
          </a:p>
          <a:p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NASA Langley Research Center</a:t>
            </a:r>
          </a:p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AIAA SciTech | Orlando, FL | Jan 6</a:t>
            </a:r>
            <a:r>
              <a:rPr lang="en-US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10</a:t>
            </a:r>
            <a:r>
              <a:rPr lang="en-US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, 2025</a:t>
            </a:r>
          </a:p>
          <a:p>
            <a:br>
              <a:rPr lang="en-US" sz="1600" dirty="0">
                <a:solidFill>
                  <a:schemeClr val="bg1"/>
                </a:solidFill>
                <a:latin typeface="Helvetica" pitchFamily="2" charset="0"/>
              </a:rPr>
            </a:br>
            <a:endParaRPr lang="en-US" sz="2100" b="1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FA8731-6F0F-0CBA-D895-6BC92478E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B526227-6447-5F2A-262E-A1F363697A90}"/>
              </a:ext>
            </a:extLst>
          </p:cNvPr>
          <p:cNvSpPr txBox="1"/>
          <p:nvPr/>
        </p:nvSpPr>
        <p:spPr>
          <a:xfrm>
            <a:off x="8940800" y="5987018"/>
            <a:ext cx="33543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This material is a work of the U.S. Government and is not subject to copyright protection in the United States.</a:t>
            </a:r>
          </a:p>
        </p:txBody>
      </p:sp>
    </p:spTree>
    <p:extLst>
      <p:ext uri="{BB962C8B-B14F-4D97-AF65-F5344CB8AC3E}">
        <p14:creationId xmlns:p14="http://schemas.microsoft.com/office/powerpoint/2010/main" val="59027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49D57-37D4-CDA6-9880-FC597D5A6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Outline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0DB3B-CF25-06D3-3DB5-A78D987FEC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4" y="1072355"/>
            <a:ext cx="11542053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800" dirty="0"/>
              <a:t>Common Research Model (CRM) Ecosystem Overview</a:t>
            </a:r>
            <a:endParaRPr lang="en-US" sz="2800" dirty="0"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2800" dirty="0"/>
              <a:t>5.2%-Scale High Lift Common Research Model (CRM-HL) Wind Tunnel Model</a:t>
            </a:r>
            <a:endParaRPr lang="en-US" sz="2800" dirty="0"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2800" dirty="0"/>
              <a:t>National Transonic Facility Overview and Test Conditions</a:t>
            </a:r>
            <a:endParaRPr lang="en-US" sz="2800" dirty="0">
              <a:ea typeface="Calibri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2800" dirty="0"/>
              <a:t>Force and Moment Results</a:t>
            </a:r>
          </a:p>
          <a:p>
            <a:pPr lvl="1">
              <a:lnSpc>
                <a:spcPct val="100000"/>
              </a:lnSpc>
            </a:pPr>
            <a:r>
              <a:rPr lang="en-US" sz="2800" dirty="0">
                <a:ea typeface="Calibri"/>
                <a:cs typeface="Calibri"/>
              </a:rPr>
              <a:t>Landing configuration presented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Effects of the nacelle, landing gear, and horizontal tail included in paper</a:t>
            </a:r>
            <a:r>
              <a:rPr lang="en-US" sz="2800" dirty="0">
                <a:ea typeface="Calibri"/>
                <a:cs typeface="Calibri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2800" dirty="0"/>
              <a:t>Concluding Remarks</a:t>
            </a:r>
            <a:endParaRPr lang="en-US" sz="280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6DF10-63BD-9712-F164-EB4D8DFFE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C31DC-4E12-AF2D-D65B-877D995C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</p:spTree>
    <p:extLst>
      <p:ext uri="{BB962C8B-B14F-4D97-AF65-F5344CB8AC3E}">
        <p14:creationId xmlns:p14="http://schemas.microsoft.com/office/powerpoint/2010/main" val="696799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AA06D-24CD-2280-59D4-727BB85A0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CRM ecosystem has existed for over 15 years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6E345-E1B7-1E91-8486-13F7BEE34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lvl="0">
              <a:defRPr/>
            </a:pPr>
            <a:r>
              <a:rPr lang="en-US" sz="2400" dirty="0">
                <a:solidFill>
                  <a:srgbClr val="0432FF"/>
                </a:solidFill>
              </a:rPr>
              <a:t>Problem:</a:t>
            </a:r>
            <a:r>
              <a:rPr lang="en-US" sz="2400" dirty="0">
                <a:solidFill>
                  <a:prstClr val="black"/>
                </a:solidFill>
              </a:rPr>
              <a:t> Need for open-source data that could be used for Computational Fluid Dynamics (CFD) validation and to increase the state-of-the-art in the CFD and applied aerodynamic disciplines</a:t>
            </a:r>
            <a:endParaRPr lang="en-US" sz="2400" dirty="0">
              <a:solidFill>
                <a:prstClr val="black"/>
              </a:solidFill>
              <a:latin typeface="Helvetica" pitchFamily="2" charset="0"/>
              <a:cs typeface="Helvetica"/>
            </a:endParaRPr>
          </a:p>
          <a:p>
            <a:r>
              <a:rPr lang="en-US" sz="2400" dirty="0">
                <a:solidFill>
                  <a:srgbClr val="0432FF"/>
                </a:solidFill>
              </a:rPr>
              <a:t>Objective:</a:t>
            </a:r>
            <a:r>
              <a:rPr lang="en-US" sz="2400" dirty="0"/>
              <a:t> Create a modern and relevant civil transport aircraft geometry suitable for applied CFD validation</a:t>
            </a:r>
            <a:endParaRPr lang="en-US" sz="2400" dirty="0">
              <a:ea typeface="Calibri"/>
              <a:cs typeface="Calibri"/>
            </a:endParaRPr>
          </a:p>
          <a:p>
            <a:r>
              <a:rPr lang="en-US" sz="2400" dirty="0">
                <a:solidFill>
                  <a:srgbClr val="0432FF"/>
                </a:solidFill>
              </a:rPr>
              <a:t>Approach:</a:t>
            </a:r>
            <a:r>
              <a:rPr lang="en-US" sz="2400" dirty="0"/>
              <a:t> Design a contemporary supercritical transonic wing and a fuselage that is representative of a wide-body commercial transport aircraft</a:t>
            </a:r>
            <a:endParaRPr lang="en-US" sz="2400" dirty="0">
              <a:ea typeface="Calibri"/>
              <a:cs typeface="Calibri"/>
            </a:endParaRPr>
          </a:p>
          <a:p>
            <a:pPr lvl="1"/>
            <a:r>
              <a:rPr lang="en-US" sz="2400" dirty="0"/>
              <a:t>Geometry would be open-source with publicly accessible data</a:t>
            </a:r>
            <a:endParaRPr lang="en-US" sz="2400" dirty="0">
              <a:ea typeface="Calibri"/>
              <a:cs typeface="Calibri"/>
            </a:endParaRPr>
          </a:p>
          <a:p>
            <a:pPr lvl="1"/>
            <a:r>
              <a:rPr lang="en-US" sz="2400" dirty="0"/>
              <a:t>Design would allow for traditional and detailed flow measurements</a:t>
            </a:r>
            <a:endParaRPr lang="en-US" sz="2400" dirty="0">
              <a:ea typeface="Calibri"/>
              <a:cs typeface="Calibri"/>
            </a:endParaRPr>
          </a:p>
          <a:p>
            <a:pPr>
              <a:defRPr/>
            </a:pPr>
            <a:r>
              <a:rPr lang="en-US" sz="2400" dirty="0"/>
              <a:t>CRM design has been tested in wind tunnels across the world</a:t>
            </a:r>
            <a:endParaRPr lang="en-US" sz="2400" dirty="0">
              <a:ea typeface="Calibri"/>
              <a:cs typeface="Calibri"/>
            </a:endParaRPr>
          </a:p>
          <a:p>
            <a:pPr>
              <a:defRPr/>
            </a:pPr>
            <a:r>
              <a:rPr lang="en-US" sz="2400" dirty="0"/>
              <a:t>Spawned multiple derivatives</a:t>
            </a:r>
            <a:endParaRPr lang="en-US" sz="2400" dirty="0">
              <a:ea typeface="Calibri"/>
              <a:cs typeface="Calibri"/>
            </a:endParaRPr>
          </a:p>
          <a:p>
            <a:pPr>
              <a:defRPr/>
            </a:pPr>
            <a:r>
              <a:rPr lang="en-US" sz="2400" dirty="0"/>
              <a:t>Public website with data</a:t>
            </a:r>
            <a:endParaRPr lang="en-US" sz="2400" dirty="0">
              <a:ea typeface="Calibri"/>
              <a:cs typeface="Calibri"/>
            </a:endParaRPr>
          </a:p>
          <a:p>
            <a:pPr lvl="1">
              <a:defRPr/>
            </a:pPr>
            <a:r>
              <a:rPr lang="en-US" sz="2400" u="sng" dirty="0">
                <a:ea typeface="ヒラギノ角ゴ Pro W3"/>
                <a:cs typeface="ヒラギノ角ゴ Pro W3" pitchFamily="28" charset="-128"/>
              </a:rPr>
              <a:t>http://commonresearchmodel.larc.nasa.gov/</a:t>
            </a:r>
            <a:endParaRPr lang="en-US" sz="2400" dirty="0">
              <a:ea typeface="ヒラギノ角ゴ Pro W3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A909B-F0F7-995B-0280-631BC58C5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CAB54-A7BF-19F4-52B8-5AF4FCEC4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</p:spTree>
    <p:extLst>
      <p:ext uri="{BB962C8B-B14F-4D97-AF65-F5344CB8AC3E}">
        <p14:creationId xmlns:p14="http://schemas.microsoft.com/office/powerpoint/2010/main" val="1862935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7864-A0F7-8EB0-A1B1-5153BB1CA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High Lift CRM (CRM-HL) is one CRM derivative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D80BCB-BA38-03A6-06E6-C8A261B73B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4" y="1072354"/>
            <a:ext cx="11877675" cy="52839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432FF"/>
                </a:solidFill>
              </a:rPr>
              <a:t>Problem:</a:t>
            </a:r>
            <a:r>
              <a:rPr lang="en-US" dirty="0"/>
              <a:t> Need to explore the modeling and analysis of high-lift devices used in takeoff and landing situations</a:t>
            </a:r>
          </a:p>
          <a:p>
            <a:r>
              <a:rPr lang="en-US" dirty="0">
                <a:solidFill>
                  <a:srgbClr val="0432FF"/>
                </a:solidFill>
              </a:rPr>
              <a:t>Objectives:</a:t>
            </a:r>
          </a:p>
          <a:p>
            <a:pPr lvl="1"/>
            <a:r>
              <a:rPr lang="en-US" dirty="0"/>
              <a:t>Generate high-quality wind tunnel data for use in CFD verification/validation studies</a:t>
            </a:r>
          </a:p>
          <a:p>
            <a:pPr lvl="1"/>
            <a:r>
              <a:rPr lang="en-US" dirty="0"/>
              <a:t>Utilize and improve advanced wind tunnel test and measurement techniques</a:t>
            </a:r>
          </a:p>
          <a:p>
            <a:pPr lvl="1"/>
            <a:r>
              <a:rPr lang="en-US" dirty="0"/>
              <a:t>Support research activities in low-speed aerodynamic design, performance enhancement, noise reduction, and/or high-lift system simplification</a:t>
            </a:r>
          </a:p>
          <a:p>
            <a:r>
              <a:rPr lang="en-US" dirty="0">
                <a:solidFill>
                  <a:srgbClr val="0432FF"/>
                </a:solidFill>
              </a:rPr>
              <a:t>Approach:</a:t>
            </a:r>
            <a:r>
              <a:rPr lang="en-US" dirty="0"/>
              <a:t> Derivative of CRM was designed that had the ability to support interchangeable high-lift devices</a:t>
            </a:r>
          </a:p>
          <a:p>
            <a:r>
              <a:rPr lang="en-US" dirty="0"/>
              <a:t>NASA contributions to the CRM-HL ecosystem include: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NASA 5.2%-scale semispan cryogenic capable model </a:t>
            </a:r>
            <a:r>
              <a:rPr lang="en-US" dirty="0"/>
              <a:t>&lt;- Focus of this presentation </a:t>
            </a:r>
          </a:p>
          <a:p>
            <a:pPr lvl="1"/>
            <a:r>
              <a:rPr lang="en-US" dirty="0"/>
              <a:t>NASA 2.7%-scale semispan and full-span cryogenic capable models</a:t>
            </a:r>
          </a:p>
          <a:p>
            <a:pPr lvl="1"/>
            <a:r>
              <a:rPr lang="en-US" dirty="0"/>
              <a:t>NASA 10%-scale semispan model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BE0B56-FC5C-F2EF-E8B9-E1643AF66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92F37F-581E-C80E-8AF6-485AE3791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4</a:t>
            </a:fld>
            <a:endParaRPr lang="en-US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F5310BE-BA0A-C281-13C1-F779EA836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458" y="5281532"/>
            <a:ext cx="5121084" cy="823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82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53B22-105F-9A53-CD64-58307AA09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5985D-5CC5-97CE-5147-216614509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NASA 5.2%-Scale CRM-HL Wind Tunnel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BA293-A425-2A70-64C7-F26E1A6F6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72354"/>
            <a:ext cx="4903848" cy="5530919"/>
          </a:xfrm>
        </p:spPr>
        <p:txBody>
          <a:bodyPr>
            <a:normAutofit/>
          </a:bodyPr>
          <a:lstStyle/>
          <a:p>
            <a:r>
              <a:rPr lang="en-US" dirty="0"/>
              <a:t>Cryogenically rated semispan model</a:t>
            </a:r>
          </a:p>
          <a:p>
            <a:pPr lvl="1"/>
            <a:r>
              <a:rPr lang="en-US" dirty="0"/>
              <a:t>60.15-inch semispan wingspan</a:t>
            </a:r>
          </a:p>
          <a:p>
            <a:pPr lvl="1"/>
            <a:r>
              <a:rPr lang="en-US" dirty="0"/>
              <a:t>14.34-inch reference chord</a:t>
            </a:r>
          </a:p>
          <a:p>
            <a:r>
              <a:rPr lang="en-US" dirty="0"/>
              <a:t>Newly designed and fabricated wing</a:t>
            </a:r>
          </a:p>
          <a:p>
            <a:pPr lvl="1"/>
            <a:r>
              <a:rPr lang="en-US" dirty="0"/>
              <a:t>Uses existing fuselage with minor modifications</a:t>
            </a:r>
          </a:p>
          <a:p>
            <a:r>
              <a:rPr lang="en-US" dirty="0"/>
              <a:t>Landing and takeoff configurations tested</a:t>
            </a:r>
          </a:p>
          <a:p>
            <a:pPr lvl="1"/>
            <a:r>
              <a:rPr lang="en-US" dirty="0"/>
              <a:t>Landing was primary configuration of interest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C7C4E4-CE6B-BAE5-5DCF-D7D3F0112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00FC58-D2F0-78C2-D480-95836F2DA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/>
          </a:p>
        </p:txBody>
      </p:sp>
      <p:pic>
        <p:nvPicPr>
          <p:cNvPr id="6" name="Content Placeholder 7" descr="Diagram&#10;&#10;Description automatically generated">
            <a:extLst>
              <a:ext uri="{FF2B5EF4-FFF2-40B4-BE49-F238E27FC236}">
                <a16:creationId xmlns:a16="http://schemas.microsoft.com/office/drawing/2014/main" id="{1A2D21A4-37A6-F658-63D6-1429162450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97" r="2576"/>
          <a:stretch/>
        </p:blipFill>
        <p:spPr>
          <a:xfrm>
            <a:off x="5218173" y="956378"/>
            <a:ext cx="6672943" cy="3221885"/>
          </a:xfrm>
          <a:prstGeom prst="rect">
            <a:avLst/>
          </a:prstGeom>
        </p:spPr>
      </p:pic>
      <p:graphicFrame>
        <p:nvGraphicFramePr>
          <p:cNvPr id="43" name="Table 8">
            <a:extLst>
              <a:ext uri="{FF2B5EF4-FFF2-40B4-BE49-F238E27FC236}">
                <a16:creationId xmlns:a16="http://schemas.microsoft.com/office/drawing/2014/main" id="{0E32D04A-6D98-63E3-5EFA-5A5F10B0B1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1195783"/>
              </p:ext>
            </p:extLst>
          </p:nvPr>
        </p:nvGraphicFramePr>
        <p:xfrm>
          <a:off x="3902013" y="4479091"/>
          <a:ext cx="395008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937">
                  <a:extLst>
                    <a:ext uri="{9D8B030D-6E8A-4147-A177-3AD203B41FA5}">
                      <a16:colId xmlns:a16="http://schemas.microsoft.com/office/drawing/2014/main" val="3692155542"/>
                    </a:ext>
                  </a:extLst>
                </a:gridCol>
                <a:gridCol w="588772">
                  <a:extLst>
                    <a:ext uri="{9D8B030D-6E8A-4147-A177-3AD203B41FA5}">
                      <a16:colId xmlns:a16="http://schemas.microsoft.com/office/drawing/2014/main" val="218410983"/>
                    </a:ext>
                  </a:extLst>
                </a:gridCol>
                <a:gridCol w="871855">
                  <a:extLst>
                    <a:ext uri="{9D8B030D-6E8A-4147-A177-3AD203B41FA5}">
                      <a16:colId xmlns:a16="http://schemas.microsoft.com/office/drawing/2014/main" val="1190512793"/>
                    </a:ext>
                  </a:extLst>
                </a:gridCol>
                <a:gridCol w="965518">
                  <a:extLst>
                    <a:ext uri="{9D8B030D-6E8A-4147-A177-3AD203B41FA5}">
                      <a16:colId xmlns:a16="http://schemas.microsoft.com/office/drawing/2014/main" val="2589712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Configuration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Slat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IB Flap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OB Flap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961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Landing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30°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40°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37°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67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Takeoff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22°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25°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25°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371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31922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D3F0-70B1-B79E-D8CB-E5249CD4F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NASA 5.2%-Scale CRM-HL Wind Tunnel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8ED81-97C4-9AF6-8A9F-383CB3D12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72354"/>
            <a:ext cx="8376110" cy="5530919"/>
          </a:xfrm>
        </p:spPr>
        <p:txBody>
          <a:bodyPr>
            <a:normAutofit/>
          </a:bodyPr>
          <a:lstStyle/>
          <a:p>
            <a:r>
              <a:rPr lang="en-US"/>
              <a:t>Modular design</a:t>
            </a:r>
          </a:p>
          <a:p>
            <a:pPr lvl="1"/>
            <a:r>
              <a:rPr lang="en-US"/>
              <a:t>Adjustable slat and inboard (IB) and outboard (OB) flap angles</a:t>
            </a:r>
          </a:p>
          <a:p>
            <a:pPr lvl="1"/>
            <a:r>
              <a:rPr lang="en-US"/>
              <a:t>Removable nacelle-pylon (adjustable chine), landing gear, and horizontal tail</a:t>
            </a:r>
          </a:p>
          <a:p>
            <a:r>
              <a:rPr lang="en-US"/>
              <a:t>Heavily instrumented</a:t>
            </a:r>
          </a:p>
          <a:p>
            <a:pPr lvl="1"/>
            <a:r>
              <a:rPr lang="en-US"/>
              <a:t>309 static pressure ports on slat, main element, flap, and nacelle</a:t>
            </a:r>
          </a:p>
          <a:p>
            <a:pPr lvl="1"/>
            <a:r>
              <a:rPr lang="en-US"/>
              <a:t>12 unsteady pressure transducers on main element and pylon</a:t>
            </a:r>
          </a:p>
          <a:p>
            <a:pPr lvl="1"/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F515BB-7B16-796A-1205-3088453FF3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BE3944-DEC4-705F-0EAA-1311DE4F2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4413DDF-316D-B8CB-EB39-BC74A53E3F36}"/>
              </a:ext>
            </a:extLst>
          </p:cNvPr>
          <p:cNvGrpSpPr/>
          <p:nvPr/>
        </p:nvGrpSpPr>
        <p:grpSpPr>
          <a:xfrm>
            <a:off x="3807817" y="3540794"/>
            <a:ext cx="3502474" cy="2904892"/>
            <a:chOff x="8635193" y="945300"/>
            <a:chExt cx="3502474" cy="290489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EBCF109-BC52-FE06-2FEE-D1DAD3F0C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529" b="95392" l="2358" r="94634">
                          <a14:foregroundMark x1="3415" y1="23529" x2="8130" y2="10784"/>
                          <a14:foregroundMark x1="8130" y1="10784" x2="2520" y2="21961"/>
                          <a14:foregroundMark x1="2520" y1="21961" x2="2846" y2="24804"/>
                          <a14:foregroundMark x1="3333" y1="3725" x2="5935" y2="5980"/>
                          <a14:foregroundMark x1="2683" y1="32745" x2="2846" y2="43137"/>
                          <a14:foregroundMark x1="86911" y1="90098" x2="96260" y2="95294"/>
                          <a14:foregroundMark x1="96260" y1="95294" x2="90569" y2="83922"/>
                          <a14:foregroundMark x1="90569" y1="83922" x2="94715" y2="87059"/>
                          <a14:foregroundMark x1="93496" y1="95392" x2="94553" y2="948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5193" y="945300"/>
              <a:ext cx="3502474" cy="29048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D17E4DD-52F8-6B3A-A36C-65CABA44074B}"/>
                </a:ext>
              </a:extLst>
            </p:cNvPr>
            <p:cNvSpPr txBox="1"/>
            <p:nvPr/>
          </p:nvSpPr>
          <p:spPr>
            <a:xfrm>
              <a:off x="10316644" y="1405918"/>
              <a:ext cx="15066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Nacelle-Pylon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D4F5D4-3176-FC22-0E55-BB3B355A409F}"/>
                </a:ext>
              </a:extLst>
            </p:cNvPr>
            <p:cNvSpPr txBox="1"/>
            <p:nvPr/>
          </p:nvSpPr>
          <p:spPr>
            <a:xfrm>
              <a:off x="9251755" y="2998480"/>
              <a:ext cx="1714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Landing Gear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C389A48-9191-0CB5-3DE2-ED5EE74627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041775" y="1525363"/>
              <a:ext cx="274869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9AED15B2-2954-8D74-3479-CE370692283A}"/>
                </a:ext>
              </a:extLst>
            </p:cNvPr>
            <p:cNvCxnSpPr>
              <a:cxnSpLocks/>
              <a:stCxn id="20" idx="0"/>
            </p:cNvCxnSpPr>
            <p:nvPr/>
          </p:nvCxnSpPr>
          <p:spPr>
            <a:xfrm flipH="1" flipV="1">
              <a:off x="9310854" y="2206344"/>
              <a:ext cx="798072" cy="79213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0A56473-D343-952F-4395-9DBD0BFCA935}"/>
              </a:ext>
            </a:extLst>
          </p:cNvPr>
          <p:cNvGrpSpPr/>
          <p:nvPr/>
        </p:nvGrpSpPr>
        <p:grpSpPr>
          <a:xfrm>
            <a:off x="7596784" y="1700796"/>
            <a:ext cx="4473351" cy="4459032"/>
            <a:chOff x="4043862" y="1865103"/>
            <a:chExt cx="4473351" cy="445903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957EB803-20DA-3911-61EB-8DE6FD1BF6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899" b="98263" l="5669" r="94525">
                          <a14:foregroundMark x1="8741" y1="86546" x2="7481" y2="93381"/>
                          <a14:foregroundMark x1="7481" y1="93381" x2="14287" y2="94165"/>
                          <a14:foregroundMark x1="14891" y1="93786" x2="13877" y2="87315"/>
                          <a14:foregroundMark x1="13877" y1="87315" x2="8000" y2="90979"/>
                          <a14:foregroundMark x1="8000" y1="90979" x2="6961" y2="87661"/>
                          <a14:foregroundMark x1="7309" y1="98091" x2="13037" y2="94735"/>
                          <a14:foregroundMark x1="13037" y1="94735" x2="7086" y2="93781"/>
                          <a14:foregroundMark x1="7086" y1="93781" x2="6864" y2="98368"/>
                          <a14:foregroundMark x1="93698" y1="24317" x2="94074" y2="23183"/>
                          <a14:foregroundMark x1="92329" y1="28444" x2="93698" y2="24317"/>
                          <a14:foregroundMark x1="94074" y1="23183" x2="93407" y2="24687"/>
                          <a14:foregroundMark x1="91235" y1="29587" x2="90790" y2="36053"/>
                          <a14:foregroundMark x1="93951" y1="31824" x2="93951" y2="34975"/>
                          <a14:foregroundMark x1="93951" y1="28485" x2="93951" y2="32366"/>
                          <a14:foregroundMark x1="93951" y1="24687" x2="93951" y2="28485"/>
                          <a14:foregroundMark x1="93951" y1="20135" x2="93951" y2="24687"/>
                          <a14:foregroundMark x1="69809" y1="64242" x2="69971" y2="63879"/>
                          <a14:foregroundMark x1="94461" y1="32040" x2="94525" y2="32525"/>
                          <a14:backgroundMark x1="6511" y1="88525" x2="7872" y2="82788"/>
                          <a14:backgroundMark x1="5086" y1="90465" x2="5863" y2="89778"/>
                          <a14:backgroundMark x1="7094" y1="85495" x2="7742" y2="82626"/>
                          <a14:backgroundMark x1="7289" y1="86424" x2="6997" y2="86505"/>
                          <a14:backgroundMark x1="6770" y1="88242" x2="6868" y2="87394"/>
                          <a14:backgroundMark x1="6835" y1="87677" x2="7224" y2="87717"/>
                          <a14:backgroundMark x1="6932" y1="88081" x2="6965" y2="88081"/>
                          <a14:backgroundMark x1="6900" y1="88000" x2="7127" y2="88040"/>
                          <a14:backgroundMark x1="14512" y1="94465" x2="15031" y2="94141"/>
                          <a14:backgroundMark x1="14156" y1="94384" x2="14869" y2="94586"/>
                          <a14:backgroundMark x1="89602" y1="20768" x2="89569" y2="20646"/>
                          <a14:backgroundMark x1="91902" y1="20768" x2="91642" y2="20687"/>
                          <a14:backgroundMark x1="93878" y1="20687" x2="93975" y2="20808"/>
                          <a14:backgroundMark x1="94007" y1="20687" x2="94007" y2="20848"/>
                          <a14:backgroundMark x1="91740" y1="22869" x2="91740" y2="22869"/>
                          <a14:backgroundMark x1="91837" y1="24566" x2="91837" y2="24566"/>
                          <a14:backgroundMark x1="93780" y1="24687" x2="93780" y2="24687"/>
                          <a14:backgroundMark x1="89764" y1="24525" x2="89764" y2="24525"/>
                          <a14:backgroundMark x1="94007" y1="24525" x2="94007" y2="24525"/>
                          <a14:backgroundMark x1="94072" y1="28485" x2="94072" y2="28485"/>
                          <a14:backgroundMark x1="93813" y1="28525" x2="93813" y2="28525"/>
                          <a14:backgroundMark x1="91740" y1="28444" x2="91740" y2="28444"/>
                          <a14:backgroundMark x1="91740" y1="28444" x2="91804" y2="28242"/>
                          <a14:backgroundMark x1="89764" y1="28404" x2="89537" y2="28687"/>
                          <a14:backgroundMark x1="89634" y1="32121" x2="89666" y2="32485"/>
                          <a14:backgroundMark x1="91772" y1="32242" x2="91642" y2="32364"/>
                          <a14:backgroundMark x1="93780" y1="32323" x2="93748" y2="32525"/>
                          <a14:backgroundMark x1="93910" y1="35030" x2="94169" y2="34667"/>
                          <a14:backgroundMark x1="93748" y1="20687" x2="93942" y2="20727"/>
                          <a14:backgroundMark x1="93910" y1="24970" x2="93780" y2="24768"/>
                          <a14:backgroundMark x1="93780" y1="28121" x2="93813" y2="28727"/>
                          <a14:backgroundMark x1="91578" y1="34343" x2="91804" y2="3434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7693" y="2483324"/>
              <a:ext cx="4139520" cy="33196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EAC16B9-2BC2-9837-04D0-DF162128F881}"/>
                </a:ext>
              </a:extLst>
            </p:cNvPr>
            <p:cNvSpPr txBox="1"/>
            <p:nvPr/>
          </p:nvSpPr>
          <p:spPr>
            <a:xfrm>
              <a:off x="4759383" y="4184643"/>
              <a:ext cx="115794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Main Spar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926C508-E3F9-3A95-01BF-BC7410AA24D4}"/>
                </a:ext>
              </a:extLst>
            </p:cNvPr>
            <p:cNvSpPr txBox="1"/>
            <p:nvPr/>
          </p:nvSpPr>
          <p:spPr>
            <a:xfrm>
              <a:off x="4204016" y="5954803"/>
              <a:ext cx="10918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Wing Tip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E105416-DA54-D1BE-498F-BD436E0267D0}"/>
                </a:ext>
              </a:extLst>
            </p:cNvPr>
            <p:cNvSpPr txBox="1"/>
            <p:nvPr/>
          </p:nvSpPr>
          <p:spPr>
            <a:xfrm>
              <a:off x="4929565" y="5675708"/>
              <a:ext cx="8603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Aileron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A0779EF-8088-B0A9-D73E-1FEB27651AD2}"/>
                </a:ext>
              </a:extLst>
            </p:cNvPr>
            <p:cNvSpPr txBox="1"/>
            <p:nvPr/>
          </p:nvSpPr>
          <p:spPr>
            <a:xfrm>
              <a:off x="6190363" y="5029021"/>
              <a:ext cx="9702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OB Flap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69DC54-4AAD-D0DB-9E79-F52AE9CE8877}"/>
                </a:ext>
              </a:extLst>
            </p:cNvPr>
            <p:cNvSpPr txBox="1"/>
            <p:nvPr/>
          </p:nvSpPr>
          <p:spPr>
            <a:xfrm>
              <a:off x="7050225" y="4616713"/>
              <a:ext cx="809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IB Flap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38DA14-A2B4-6DD7-2F07-8CD9A07D8EAD}"/>
                </a:ext>
              </a:extLst>
            </p:cNvPr>
            <p:cNvSpPr txBox="1"/>
            <p:nvPr/>
          </p:nvSpPr>
          <p:spPr>
            <a:xfrm>
              <a:off x="6641396" y="5415976"/>
              <a:ext cx="14310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Trailing Edge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6599941-647A-F743-164A-146778755983}"/>
                </a:ext>
              </a:extLst>
            </p:cNvPr>
            <p:cNvSpPr txBox="1"/>
            <p:nvPr/>
          </p:nvSpPr>
          <p:spPr>
            <a:xfrm>
              <a:off x="4611538" y="2289842"/>
              <a:ext cx="14439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Leading Edge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040FCA3-DAD5-3617-14BE-D0992925E0C4}"/>
                </a:ext>
              </a:extLst>
            </p:cNvPr>
            <p:cNvSpPr txBox="1"/>
            <p:nvPr/>
          </p:nvSpPr>
          <p:spPr>
            <a:xfrm>
              <a:off x="5731359" y="3767217"/>
              <a:ext cx="5696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Slat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065AE06-6783-FEE1-6F9D-C7FA37AA322D}"/>
                </a:ext>
              </a:extLst>
            </p:cNvPr>
            <p:cNvSpPr txBox="1"/>
            <p:nvPr/>
          </p:nvSpPr>
          <p:spPr>
            <a:xfrm>
              <a:off x="6102348" y="2486167"/>
              <a:ext cx="18276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Chine Cover Plate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30FD82D5-8D08-5EF0-1ADF-E58FF459B62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13153" y="2748032"/>
              <a:ext cx="8094" cy="33608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CC0C348-CE18-2B3D-31E8-DFBD218CAD31}"/>
                </a:ext>
              </a:extLst>
            </p:cNvPr>
            <p:cNvCxnSpPr>
              <a:cxnSpLocks/>
            </p:cNvCxnSpPr>
            <p:nvPr/>
          </p:nvCxnSpPr>
          <p:spPr>
            <a:xfrm>
              <a:off x="6091378" y="4057431"/>
              <a:ext cx="98985" cy="10863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1412C48-6975-8A80-3435-EC493B37CFE6}"/>
                </a:ext>
              </a:extLst>
            </p:cNvPr>
            <p:cNvCxnSpPr>
              <a:cxnSpLocks/>
            </p:cNvCxnSpPr>
            <p:nvPr/>
          </p:nvCxnSpPr>
          <p:spPr>
            <a:xfrm>
              <a:off x="5685690" y="4488930"/>
              <a:ext cx="283665" cy="22701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4AD0FB09-7BBD-4B81-C2BA-6AFDF467AB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96573" y="5663384"/>
              <a:ext cx="168458" cy="28558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1A99BB0-75DC-D982-1895-E63A293372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95890" y="5509293"/>
              <a:ext cx="0" cy="17994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B9FD0A7F-5A8A-E94A-63F0-2FA88BA6E1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88287" y="4896458"/>
              <a:ext cx="0" cy="17994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0BE6529-45DB-2E3F-A5B6-38C4E7139E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44721" y="4526740"/>
              <a:ext cx="0" cy="179946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C18620B6-36D6-E2D6-FE15-B542177783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03464" y="4889976"/>
              <a:ext cx="2003017" cy="79333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E34ADB3-1895-76AE-B76B-B9AFFE254E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976531" y="4513209"/>
              <a:ext cx="29950" cy="376767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8264BC8B-5A68-4D1A-3201-8991142E77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19817" y="5302284"/>
              <a:ext cx="290719" cy="381026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7055B6D3-1B45-7CD3-7DC1-A58C177EC556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 flipH="1" flipV="1">
              <a:off x="7153561" y="5230870"/>
              <a:ext cx="203385" cy="18510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9C5C336-BC27-C533-E807-6282DC52C17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43862" y="1867130"/>
              <a:ext cx="3338427" cy="19459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1C8C781-0600-4791-743E-B666D35110C2}"/>
                </a:ext>
              </a:extLst>
            </p:cNvPr>
            <p:cNvCxnSpPr>
              <a:cxnSpLocks/>
            </p:cNvCxnSpPr>
            <p:nvPr/>
          </p:nvCxnSpPr>
          <p:spPr>
            <a:xfrm>
              <a:off x="4054361" y="3813071"/>
              <a:ext cx="619365" cy="1510353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9C21A5F-5AF3-7E9F-9AC2-8B2920830D9C}"/>
                </a:ext>
              </a:extLst>
            </p:cNvPr>
            <p:cNvCxnSpPr>
              <a:cxnSpLocks/>
            </p:cNvCxnSpPr>
            <p:nvPr/>
          </p:nvCxnSpPr>
          <p:spPr>
            <a:xfrm>
              <a:off x="7382289" y="1865103"/>
              <a:ext cx="538154" cy="925487"/>
            </a:xfrm>
            <a:prstGeom prst="line">
              <a:avLst/>
            </a:prstGeom>
            <a:ln w="127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44329EA-3AE0-3C5B-0981-97EED43818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86415" y="2563105"/>
              <a:ext cx="4836" cy="40567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B196A00-51CB-36BD-3C84-C4AAF498A2A0}"/>
              </a:ext>
            </a:extLst>
          </p:cNvPr>
          <p:cNvGrpSpPr/>
          <p:nvPr/>
        </p:nvGrpSpPr>
        <p:grpSpPr>
          <a:xfrm>
            <a:off x="357225" y="4229340"/>
            <a:ext cx="2690893" cy="1343817"/>
            <a:chOff x="9336892" y="4824424"/>
            <a:chExt cx="2690893" cy="1343817"/>
          </a:xfrm>
        </p:grpSpPr>
        <p:pic>
          <p:nvPicPr>
            <p:cNvPr id="7" name="Picture 6" descr="Diagram&#10;&#10;Description automatically generated">
              <a:extLst>
                <a:ext uri="{FF2B5EF4-FFF2-40B4-BE49-F238E27FC236}">
                  <a16:creationId xmlns:a16="http://schemas.microsoft.com/office/drawing/2014/main" id="{D9C49FE6-DDC7-7716-0677-2FE63833B5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9327" b="80577" l="26354" r="61250">
                          <a14:foregroundMark x1="29740" y1="36442" x2="28542" y2="44327"/>
                          <a14:foregroundMark x1="28229" y1="37885" x2="35938" y2="30673"/>
                          <a14:foregroundMark x1="35938" y1="30673" x2="30990" y2="44712"/>
                          <a14:foregroundMark x1="30990" y1="44712" x2="37344" y2="33558"/>
                          <a14:foregroundMark x1="37344" y1="33558" x2="28802" y2="29519"/>
                          <a14:foregroundMark x1="28802" y1="29519" x2="30052" y2="36923"/>
                          <a14:foregroundMark x1="27969" y1="32788" x2="30938" y2="29808"/>
                          <a14:foregroundMark x1="41094" y1="46154" x2="45260" y2="50481"/>
                          <a14:foregroundMark x1="50104" y1="46346" x2="49427" y2="48173"/>
                          <a14:foregroundMark x1="47813" y1="76346" x2="56406" y2="78654"/>
                          <a14:foregroundMark x1="56406" y1="78654" x2="61302" y2="64135"/>
                          <a14:foregroundMark x1="61302" y1="64135" x2="60313" y2="54423"/>
                          <a14:foregroundMark x1="52448" y1="80673" x2="51563" y2="78558"/>
                          <a14:foregroundMark x1="39479" y1="30769" x2="51771" y2="42788"/>
                          <a14:foregroundMark x1="47917" y1="38269" x2="40833" y2="30000"/>
                          <a14:foregroundMark x1="40833" y1="30000" x2="40781" y2="29519"/>
                          <a14:foregroundMark x1="27500" y1="45192" x2="20938" y2="35000"/>
                          <a14:foregroundMark x1="20938" y1="35000" x2="29375" y2="21731"/>
                          <a14:foregroundMark x1="29375" y1="21731" x2="33021" y2="19519"/>
                          <a14:foregroundMark x1="27656" y1="42692" x2="27917" y2="41827"/>
                          <a14:foregroundMark x1="26354" y1="44519" x2="27031" y2="32212"/>
                          <a14:foregroundMark x1="38802" y1="45385" x2="44010" y2="58269"/>
                          <a14:foregroundMark x1="44010" y1="58269" x2="39323" y2="44231"/>
                          <a14:foregroundMark x1="39323" y1="44231" x2="38646" y2="53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25" t="29067" r="35865" b="15719"/>
            <a:stretch/>
          </p:blipFill>
          <p:spPr>
            <a:xfrm>
              <a:off x="10479917" y="4824424"/>
              <a:ext cx="1547868" cy="1267964"/>
            </a:xfrm>
            <a:prstGeom prst="rect">
              <a:avLst/>
            </a:prstGeom>
          </p:spPr>
        </p:pic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3F7BBE2-7503-4D87-DDC7-4995BD3CD34B}"/>
                </a:ext>
              </a:extLst>
            </p:cNvPr>
            <p:cNvCxnSpPr>
              <a:cxnSpLocks/>
              <a:stCxn id="39" idx="0"/>
            </p:cNvCxnSpPr>
            <p:nvPr/>
          </p:nvCxnSpPr>
          <p:spPr>
            <a:xfrm flipV="1">
              <a:off x="10370572" y="5400600"/>
              <a:ext cx="710348" cy="49437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518A139-58E8-8F67-CD48-3B7DE2C8EA3F}"/>
                </a:ext>
              </a:extLst>
            </p:cNvPr>
            <p:cNvSpPr txBox="1"/>
            <p:nvPr/>
          </p:nvSpPr>
          <p:spPr>
            <a:xfrm>
              <a:off x="9336892" y="5894978"/>
              <a:ext cx="2067360" cy="273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3 Optional Chine Locations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820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F0F48-36D7-3ACC-8583-EE921258C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National Transonic Facility (NTF)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25149C-127B-9AA7-9022-A5CAC0625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930841"/>
            <a:ext cx="10223046" cy="4351338"/>
          </a:xfrm>
        </p:spPr>
        <p:txBody>
          <a:bodyPr/>
          <a:lstStyle/>
          <a:p>
            <a:r>
              <a:rPr lang="en-US" dirty="0"/>
              <a:t>5.2%-Scale model was designed for testing at the NTF</a:t>
            </a:r>
          </a:p>
          <a:p>
            <a:pPr lvl="1"/>
            <a:r>
              <a:rPr lang="en-US" dirty="0"/>
              <a:t>Tested in both air and gaseous nitrogen</a:t>
            </a:r>
          </a:p>
          <a:p>
            <a:pPr lvl="1"/>
            <a:r>
              <a:rPr lang="en-US" dirty="0"/>
              <a:t>Temperatures ranged from -250°F – 120°F</a:t>
            </a:r>
          </a:p>
          <a:p>
            <a:pPr lvl="1"/>
            <a:r>
              <a:rPr lang="en-US" dirty="0"/>
              <a:t>Dynamic pressure (Q) ranged from 61 – 295 </a:t>
            </a:r>
            <a:r>
              <a:rPr lang="en-US" dirty="0" err="1"/>
              <a:t>psf</a:t>
            </a:r>
            <a:endParaRPr lang="en-US" dirty="0"/>
          </a:p>
          <a:p>
            <a:pPr lvl="1"/>
            <a:r>
              <a:rPr lang="en-US" dirty="0"/>
              <a:t>Mach number ranged from 0.20 – 0.26</a:t>
            </a:r>
          </a:p>
          <a:p>
            <a:pPr lvl="1"/>
            <a:r>
              <a:rPr lang="en-US" dirty="0"/>
              <a:t>Chord Reynolds numbers (CREYN) tested ranged from 1.61 – 30 million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D603CD-90E3-C42C-A8F4-7C3BCBD71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2494E3-1153-88D9-63B5-74AD1C676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0218BCA-ABBB-7993-2BD7-EEE8ECE8EF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7995908"/>
              </p:ext>
            </p:extLst>
          </p:nvPr>
        </p:nvGraphicFramePr>
        <p:xfrm>
          <a:off x="2146741" y="3107237"/>
          <a:ext cx="7898517" cy="324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584405" imgH="1885950" progId="AcroExch.Document.2020">
                  <p:embed/>
                </p:oleObj>
              </mc:Choice>
              <mc:Fallback>
                <p:oleObj name="Acrobat Document" r:id="rId3" imgW="4584405" imgH="1885950" progId="AcroExch.Document.20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50218BCA-ABBB-7993-2BD7-EEE8ECE8EF2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46741" y="3107237"/>
                        <a:ext cx="7898517" cy="3249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B21A7F9-286E-CAE8-FFA2-AEE490E3A3BA}"/>
              </a:ext>
            </a:extLst>
          </p:cNvPr>
          <p:cNvSpPr txBox="1"/>
          <p:nvPr/>
        </p:nvSpPr>
        <p:spPr>
          <a:xfrm>
            <a:off x="8763617" y="6231135"/>
            <a:ext cx="1218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Photos: NASA</a:t>
            </a:r>
          </a:p>
        </p:txBody>
      </p:sp>
    </p:spTree>
    <p:extLst>
      <p:ext uri="{BB962C8B-B14F-4D97-AF65-F5344CB8AC3E}">
        <p14:creationId xmlns:p14="http://schemas.microsoft.com/office/powerpoint/2010/main" val="2206524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9B6C4-F561-83A8-8128-45BCE4BDA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Effect of CREYN on Lift Curves in Air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E946D-B604-C962-2EC9-E4F3B5F1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BE2A96-9064-FD1E-4152-0553B43C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E3BF9229-C5DA-A141-4A16-91D4DA4F4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72354"/>
            <a:ext cx="3848100" cy="5550695"/>
          </a:xfrm>
        </p:spPr>
        <p:txBody>
          <a:bodyPr>
            <a:normAutofit/>
          </a:bodyPr>
          <a:lstStyle/>
          <a:p>
            <a:r>
              <a:rPr lang="en-US" dirty="0"/>
              <a:t>All results presented have classical wall corrections applied</a:t>
            </a:r>
          </a:p>
          <a:p>
            <a:r>
              <a:rPr lang="en-US" dirty="0"/>
              <a:t>In air, lift increased with increasing Reynolds number</a:t>
            </a:r>
          </a:p>
          <a:p>
            <a:pPr lvl="1"/>
            <a:r>
              <a:rPr lang="en-US" dirty="0"/>
              <a:t>Expected trend</a:t>
            </a:r>
          </a:p>
          <a:p>
            <a:r>
              <a:rPr lang="en-US" dirty="0"/>
              <a:t>1.6 million chord Reynolds number matched prior testing of the 5.2%-scale model in two atmospheric tunnels (results not shown here)</a:t>
            </a:r>
          </a:p>
          <a:p>
            <a:pPr lvl="1"/>
            <a:r>
              <a:rPr lang="en-US" dirty="0"/>
              <a:t>Lift and drag had excellent agreement with prior testing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7918EE-9B04-F7EB-DFCA-965333B74B39}"/>
              </a:ext>
            </a:extLst>
          </p:cNvPr>
          <p:cNvSpPr txBox="1"/>
          <p:nvPr/>
        </p:nvSpPr>
        <p:spPr>
          <a:xfrm>
            <a:off x="4803508" y="6071616"/>
            <a:ext cx="1687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Entire Lift Curve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0E6C3E-0242-FAAB-C4EE-549EA2DA5B72}"/>
              </a:ext>
            </a:extLst>
          </p:cNvPr>
          <p:cNvSpPr txBox="1"/>
          <p:nvPr/>
        </p:nvSpPr>
        <p:spPr>
          <a:xfrm>
            <a:off x="7563859" y="6071616"/>
            <a:ext cx="145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Region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54E5F6-5A29-5189-42DF-43E1B72AB86E}"/>
              </a:ext>
            </a:extLst>
          </p:cNvPr>
          <p:cNvSpPr txBox="1"/>
          <p:nvPr/>
        </p:nvSpPr>
        <p:spPr>
          <a:xfrm>
            <a:off x="10491691" y="6072980"/>
            <a:ext cx="676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C</a:t>
            </a:r>
            <a:r>
              <a:rPr lang="en-US" i="1" baseline="-25000" dirty="0" err="1"/>
              <a:t>L,max</a:t>
            </a:r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726164A7-DF87-7B87-70B3-A2BE78B77E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759"/>
          <a:stretch/>
        </p:blipFill>
        <p:spPr>
          <a:xfrm>
            <a:off x="4160520" y="2007909"/>
            <a:ext cx="7715250" cy="40625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3530961-0E5C-45A9-3E1B-D49A7372C0E5}"/>
              </a:ext>
            </a:extLst>
          </p:cNvPr>
          <p:cNvSpPr txBox="1"/>
          <p:nvPr/>
        </p:nvSpPr>
        <p:spPr>
          <a:xfrm>
            <a:off x="4836556" y="1056260"/>
            <a:ext cx="2518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Mach = 0.2</a:t>
            </a:r>
          </a:p>
          <a:p>
            <a:r>
              <a:rPr lang="en-US" sz="1600" dirty="0"/>
              <a:t>Landing config: Slat = 30°</a:t>
            </a:r>
          </a:p>
          <a:p>
            <a:r>
              <a:rPr lang="en-US" sz="1600" dirty="0"/>
              <a:t>IB Flap = 40°, OB Flap = 37°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0AB80D9-7EF8-3B4A-407D-1A9CB0E81A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3537" r="24409" b="83382"/>
          <a:stretch/>
        </p:blipFill>
        <p:spPr>
          <a:xfrm>
            <a:off x="8631133" y="1067342"/>
            <a:ext cx="324463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76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9B6C4-F561-83A8-8128-45BCE4BDA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Effect of CREYN on Drag Curves in Air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E946D-B604-C962-2EC9-E4F3B5F1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BE2A96-9064-FD1E-4152-0553B43C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E3BF9229-C5DA-A141-4A16-91D4DA4F4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72355"/>
            <a:ext cx="3848100" cy="5000624"/>
          </a:xfrm>
        </p:spPr>
        <p:txBody>
          <a:bodyPr/>
          <a:lstStyle/>
          <a:p>
            <a:r>
              <a:rPr lang="en-US" dirty="0"/>
              <a:t>In air, drag decreased with increasing Reynolds number at negative and high (positive) angles of attack</a:t>
            </a:r>
          </a:p>
          <a:p>
            <a:r>
              <a:rPr lang="en-US" dirty="0"/>
              <a:t>Lower (positive) angles of attack did not show strong trends between chord Reynolds numbers tested in air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6019197C-54EE-F700-95F7-5113998DFDCC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8F63A3B-78C7-47BE-AE5E-E10140E0464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958EE-6EA5-0CAE-E2C1-E315FE0F21ED}"/>
              </a:ext>
            </a:extLst>
          </p:cNvPr>
          <p:cNvSpPr txBox="1"/>
          <p:nvPr/>
        </p:nvSpPr>
        <p:spPr>
          <a:xfrm>
            <a:off x="4803508" y="6071616"/>
            <a:ext cx="1827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Entire Drag Curve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83679B-AB9F-9E85-0123-C563A2AD4723}"/>
              </a:ext>
            </a:extLst>
          </p:cNvPr>
          <p:cNvSpPr txBox="1"/>
          <p:nvPr/>
        </p:nvSpPr>
        <p:spPr>
          <a:xfrm>
            <a:off x="7563859" y="6071616"/>
            <a:ext cx="145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Region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548A79-93B0-3794-C3DE-302DD03C78A8}"/>
              </a:ext>
            </a:extLst>
          </p:cNvPr>
          <p:cNvSpPr txBox="1"/>
          <p:nvPr/>
        </p:nvSpPr>
        <p:spPr>
          <a:xfrm>
            <a:off x="10145058" y="6072979"/>
            <a:ext cx="1369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C</a:t>
            </a:r>
            <a:r>
              <a:rPr lang="en-US" i="1" baseline="-25000" dirty="0" err="1"/>
              <a:t>L,max</a:t>
            </a:r>
            <a:r>
              <a:rPr lang="en-US" i="1" dirty="0"/>
              <a:t> </a:t>
            </a:r>
            <a:r>
              <a:rPr lang="en-US" dirty="0"/>
              <a:t>Region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FCA82D1-B144-2051-D1C7-AE41FE179A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947"/>
          <a:stretch/>
        </p:blipFill>
        <p:spPr>
          <a:xfrm>
            <a:off x="4160520" y="2017336"/>
            <a:ext cx="7715250" cy="405313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3F63787-DC48-D74F-7342-40F41F5D7B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3537" r="24409" b="83382"/>
          <a:stretch/>
        </p:blipFill>
        <p:spPr>
          <a:xfrm>
            <a:off x="8631133" y="1067342"/>
            <a:ext cx="3244637" cy="83099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A35D2A2-BDE1-D84D-EE30-727F3E8B4ED7}"/>
              </a:ext>
            </a:extLst>
          </p:cNvPr>
          <p:cNvSpPr txBox="1"/>
          <p:nvPr/>
        </p:nvSpPr>
        <p:spPr>
          <a:xfrm>
            <a:off x="4836556" y="1056260"/>
            <a:ext cx="2518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Mach = 0.2</a:t>
            </a:r>
          </a:p>
          <a:p>
            <a:r>
              <a:rPr lang="en-US" sz="1600" dirty="0"/>
              <a:t>Landing config: Slat = 30°</a:t>
            </a:r>
          </a:p>
          <a:p>
            <a:r>
              <a:rPr lang="en-US" sz="1600" dirty="0"/>
              <a:t>IB </a:t>
            </a:r>
            <a:r>
              <a:rPr lang="en-US" sz="1600"/>
              <a:t>Flap = 40°, </a:t>
            </a:r>
            <a:r>
              <a:rPr lang="en-US" sz="1600" dirty="0"/>
              <a:t>OB Flap </a:t>
            </a:r>
            <a:r>
              <a:rPr lang="en-US" sz="1600"/>
              <a:t>= 37°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89357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9B6C4-F561-83A8-8128-45BCE4BD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604" y="72410"/>
            <a:ext cx="11514792" cy="753270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4000" dirty="0"/>
              <a:t>Effect of CREYN on Pitching Moment Curves in Air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E946D-B604-C962-2EC9-E4F3B5F1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BE2A96-9064-FD1E-4152-0553B43C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E3BF9229-C5DA-A141-4A16-91D4DA4F4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72355"/>
            <a:ext cx="3848100" cy="5000624"/>
          </a:xfrm>
        </p:spPr>
        <p:txBody>
          <a:bodyPr/>
          <a:lstStyle/>
          <a:p>
            <a:r>
              <a:rPr lang="en-US" dirty="0"/>
              <a:t>In air, pitching moment decreased with increasing Reynolds number for entire angle of attack range</a:t>
            </a:r>
          </a:p>
          <a:p>
            <a:r>
              <a:rPr lang="en-US" dirty="0"/>
              <a:t>Clear difference in pitching moment after </a:t>
            </a:r>
            <a:r>
              <a:rPr lang="en-US" i="1" dirty="0" err="1"/>
              <a:t>C</a:t>
            </a:r>
            <a:r>
              <a:rPr lang="en-US" i="1" baseline="-25000" dirty="0" err="1"/>
              <a:t>L,max</a:t>
            </a:r>
            <a:r>
              <a:rPr lang="en-US" i="1" baseline="-25000" dirty="0"/>
              <a:t> </a:t>
            </a:r>
            <a:r>
              <a:rPr lang="en-US" dirty="0"/>
              <a:t>between 1.6 million and 3.32 and 5.49 million chord Reynolds numbers</a:t>
            </a:r>
          </a:p>
          <a:p>
            <a:pPr lvl="1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56011A-F9CC-F5D4-3773-93D4D18ED32B}"/>
              </a:ext>
            </a:extLst>
          </p:cNvPr>
          <p:cNvSpPr txBox="1"/>
          <p:nvPr/>
        </p:nvSpPr>
        <p:spPr>
          <a:xfrm>
            <a:off x="4187952" y="6072979"/>
            <a:ext cx="3006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Entire Pitching Moment Curve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8C2CD7-FC08-3DF0-EA2F-494C4330E026}"/>
              </a:ext>
            </a:extLst>
          </p:cNvPr>
          <p:cNvSpPr txBox="1"/>
          <p:nvPr/>
        </p:nvSpPr>
        <p:spPr>
          <a:xfrm>
            <a:off x="7563859" y="6071616"/>
            <a:ext cx="145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Region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C4A75F-4A85-D3AA-534D-B309B7330F1C}"/>
              </a:ext>
            </a:extLst>
          </p:cNvPr>
          <p:cNvSpPr txBox="1"/>
          <p:nvPr/>
        </p:nvSpPr>
        <p:spPr>
          <a:xfrm>
            <a:off x="10145058" y="6072979"/>
            <a:ext cx="1369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C</a:t>
            </a:r>
            <a:r>
              <a:rPr lang="en-US" i="1" baseline="-25000" dirty="0" err="1"/>
              <a:t>L,max</a:t>
            </a:r>
            <a:r>
              <a:rPr lang="en-US" i="1" dirty="0"/>
              <a:t> </a:t>
            </a:r>
            <a:r>
              <a:rPr lang="en-US" dirty="0"/>
              <a:t>Region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5F7D0E4-70CB-C87B-1AD9-6135CE5C2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759"/>
          <a:stretch/>
        </p:blipFill>
        <p:spPr>
          <a:xfrm>
            <a:off x="4160520" y="2007909"/>
            <a:ext cx="7715250" cy="406256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548F3D35-3BDB-DF72-053A-216623B4B9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3537" r="24409" b="83382"/>
          <a:stretch/>
        </p:blipFill>
        <p:spPr>
          <a:xfrm>
            <a:off x="8631133" y="1067342"/>
            <a:ext cx="3244637" cy="8309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D05A3B9-60CD-13A4-5458-23A87522F327}"/>
              </a:ext>
            </a:extLst>
          </p:cNvPr>
          <p:cNvSpPr txBox="1"/>
          <p:nvPr/>
        </p:nvSpPr>
        <p:spPr>
          <a:xfrm>
            <a:off x="4836556" y="1056260"/>
            <a:ext cx="2518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Mach = 0.2</a:t>
            </a:r>
          </a:p>
          <a:p>
            <a:r>
              <a:rPr lang="en-US" sz="1600" dirty="0"/>
              <a:t>Landing config: Slat = 30°</a:t>
            </a:r>
          </a:p>
          <a:p>
            <a:r>
              <a:rPr lang="en-US" sz="1600" dirty="0"/>
              <a:t>IB Flap = 40°, OB Flap = 37°</a:t>
            </a:r>
          </a:p>
        </p:txBody>
      </p:sp>
    </p:spTree>
    <p:extLst>
      <p:ext uri="{BB962C8B-B14F-4D97-AF65-F5344CB8AC3E}">
        <p14:creationId xmlns:p14="http://schemas.microsoft.com/office/powerpoint/2010/main" val="2711419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9B6C4-F561-83A8-8128-45BCE4BDA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117863"/>
            <a:ext cx="10515600" cy="753270"/>
          </a:xfrm>
        </p:spPr>
        <p:txBody>
          <a:bodyPr>
            <a:normAutofit/>
          </a:bodyPr>
          <a:lstStyle/>
          <a:p>
            <a:pPr>
              <a:lnSpc>
                <a:spcPct val="60000"/>
              </a:lnSpc>
            </a:pPr>
            <a:r>
              <a:rPr lang="en-US" sz="4000" dirty="0"/>
              <a:t>Effect of CREYN on Lift Curves in N</a:t>
            </a:r>
            <a:r>
              <a:rPr lang="en-US" sz="4000" baseline="-25000" dirty="0"/>
              <a:t>2</a:t>
            </a:r>
            <a:r>
              <a:rPr lang="en-US" sz="4000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E946D-B604-C962-2EC9-E4F3B5F1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BE2A96-9064-FD1E-4152-0553B43C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E3BF9229-C5DA-A141-4A16-91D4DA4F4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72355"/>
            <a:ext cx="3848100" cy="5000624"/>
          </a:xfrm>
        </p:spPr>
        <p:txBody>
          <a:bodyPr/>
          <a:lstStyle/>
          <a:p>
            <a:r>
              <a:rPr lang="en-US" dirty="0"/>
              <a:t>In N</a:t>
            </a:r>
            <a:r>
              <a:rPr lang="en-US" baseline="-25000" dirty="0"/>
              <a:t>2</a:t>
            </a:r>
            <a:r>
              <a:rPr lang="en-US" dirty="0"/>
              <a:t>, lift curves did not follow the expected trends</a:t>
            </a:r>
          </a:p>
          <a:p>
            <a:r>
              <a:rPr lang="en-US" dirty="0"/>
              <a:t>At the higher angles of attack, lift increased with increasing Reynolds number</a:t>
            </a:r>
          </a:p>
          <a:p>
            <a:r>
              <a:rPr lang="en-US" dirty="0"/>
              <a:t>In the linear range, the 5.49 million chord Reynolds number curve was higher than both the 16 and 30 million chord Reynolds number curves</a:t>
            </a:r>
          </a:p>
          <a:p>
            <a:pPr lvl="1"/>
            <a:r>
              <a:rPr lang="en-US" dirty="0"/>
              <a:t>Unexpected and merits further investigation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8C02AE-C742-A6C9-74FC-6EE20DEFC928}"/>
              </a:ext>
            </a:extLst>
          </p:cNvPr>
          <p:cNvSpPr txBox="1"/>
          <p:nvPr/>
        </p:nvSpPr>
        <p:spPr>
          <a:xfrm>
            <a:off x="4803508" y="6071616"/>
            <a:ext cx="1687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Entire Lift Curve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893455-7C65-06E0-CD39-DA639A664B2C}"/>
              </a:ext>
            </a:extLst>
          </p:cNvPr>
          <p:cNvSpPr txBox="1"/>
          <p:nvPr/>
        </p:nvSpPr>
        <p:spPr>
          <a:xfrm>
            <a:off x="7563859" y="6071616"/>
            <a:ext cx="145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Region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40F463-44D3-77EE-AC54-0A900441CE5C}"/>
              </a:ext>
            </a:extLst>
          </p:cNvPr>
          <p:cNvSpPr txBox="1"/>
          <p:nvPr/>
        </p:nvSpPr>
        <p:spPr>
          <a:xfrm>
            <a:off x="10491691" y="6072980"/>
            <a:ext cx="676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C</a:t>
            </a:r>
            <a:r>
              <a:rPr lang="en-US" i="1" baseline="-25000"/>
              <a:t>L,max</a:t>
            </a:r>
            <a:endParaRPr lang="en-US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DAA09811-6D44-6C5E-D41D-0F0E4B1E78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597"/>
          <a:stretch/>
        </p:blipFill>
        <p:spPr>
          <a:xfrm>
            <a:off x="4160520" y="1999821"/>
            <a:ext cx="7715250" cy="4070652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1F10CA2F-E96B-2B1D-940D-F482444C10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3067" r="24603" b="83610"/>
          <a:stretch/>
        </p:blipFill>
        <p:spPr>
          <a:xfrm>
            <a:off x="8609944" y="1069848"/>
            <a:ext cx="3265826" cy="81961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A60BED2-A9EB-B5C3-8397-91636E89F312}"/>
              </a:ext>
            </a:extLst>
          </p:cNvPr>
          <p:cNvSpPr txBox="1"/>
          <p:nvPr/>
        </p:nvSpPr>
        <p:spPr>
          <a:xfrm>
            <a:off x="4836556" y="1056260"/>
            <a:ext cx="2518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Mach = 0.2</a:t>
            </a:r>
          </a:p>
          <a:p>
            <a:r>
              <a:rPr lang="en-US" sz="1600" dirty="0"/>
              <a:t>Landing config: Slat = 30°</a:t>
            </a:r>
          </a:p>
          <a:p>
            <a:r>
              <a:rPr lang="en-US" sz="1600" dirty="0"/>
              <a:t>IB Flap = 40°, OB Flap = 37°</a:t>
            </a:r>
          </a:p>
        </p:txBody>
      </p:sp>
    </p:spTree>
    <p:extLst>
      <p:ext uri="{BB962C8B-B14F-4D97-AF65-F5344CB8AC3E}">
        <p14:creationId xmlns:p14="http://schemas.microsoft.com/office/powerpoint/2010/main" val="622180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E946D-B604-C962-2EC9-E4F3B5F1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BE2A96-9064-FD1E-4152-0553B43C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E3BF9229-C5DA-A141-4A16-91D4DA4F4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72355"/>
            <a:ext cx="3848100" cy="5000624"/>
          </a:xfrm>
        </p:spPr>
        <p:txBody>
          <a:bodyPr/>
          <a:lstStyle/>
          <a:p>
            <a:r>
              <a:rPr lang="en-US" dirty="0"/>
              <a:t>In N</a:t>
            </a:r>
            <a:r>
              <a:rPr lang="en-US" baseline="-25000" dirty="0"/>
              <a:t>2</a:t>
            </a:r>
            <a:r>
              <a:rPr lang="en-US" dirty="0"/>
              <a:t>, 5.49 million chord Reynolds number run had lowest drag over almost entire angle of attack range</a:t>
            </a:r>
          </a:p>
          <a:p>
            <a:r>
              <a:rPr lang="en-US" dirty="0"/>
              <a:t>16 and 30 million chord Reynolds number runs have inconsistent behavior over the angle of attack range 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67F17C8-35F3-3D50-69E8-37D5A6A49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117863"/>
            <a:ext cx="10515600" cy="753270"/>
          </a:xfrm>
        </p:spPr>
        <p:txBody>
          <a:bodyPr>
            <a:normAutofit/>
          </a:bodyPr>
          <a:lstStyle/>
          <a:p>
            <a:pPr>
              <a:lnSpc>
                <a:spcPct val="60000"/>
              </a:lnSpc>
            </a:pPr>
            <a:r>
              <a:rPr lang="en-US" sz="4000" dirty="0"/>
              <a:t>Effect of CREYN on Drag Curves in N</a:t>
            </a:r>
            <a:r>
              <a:rPr lang="en-US" sz="4000" baseline="-25000" dirty="0"/>
              <a:t>2</a:t>
            </a:r>
            <a:r>
              <a:rPr lang="en-US" sz="4000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D78BDB-BA35-537C-63B3-2B491A37C54E}"/>
              </a:ext>
            </a:extLst>
          </p:cNvPr>
          <p:cNvSpPr txBox="1"/>
          <p:nvPr/>
        </p:nvSpPr>
        <p:spPr>
          <a:xfrm>
            <a:off x="4803508" y="6071616"/>
            <a:ext cx="1827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Entire Drag Curve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351BC2-3B97-F23B-0675-2A8C183B22FD}"/>
              </a:ext>
            </a:extLst>
          </p:cNvPr>
          <p:cNvSpPr txBox="1"/>
          <p:nvPr/>
        </p:nvSpPr>
        <p:spPr>
          <a:xfrm>
            <a:off x="7563859" y="6071616"/>
            <a:ext cx="145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Region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72153C-F88E-8FA2-D657-B96639EC0820}"/>
              </a:ext>
            </a:extLst>
          </p:cNvPr>
          <p:cNvSpPr txBox="1"/>
          <p:nvPr/>
        </p:nvSpPr>
        <p:spPr>
          <a:xfrm>
            <a:off x="10145058" y="6072979"/>
            <a:ext cx="1369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C</a:t>
            </a:r>
            <a:r>
              <a:rPr lang="en-US" i="1" baseline="-25000" dirty="0" err="1"/>
              <a:t>L,max</a:t>
            </a:r>
            <a:r>
              <a:rPr lang="en-US" i="1" dirty="0"/>
              <a:t> </a:t>
            </a:r>
            <a:r>
              <a:rPr lang="en-US" dirty="0"/>
              <a:t>Region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FD7E5CA-5CD5-0742-7B72-DCBF72C774E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597"/>
          <a:stretch/>
        </p:blipFill>
        <p:spPr>
          <a:xfrm>
            <a:off x="4160520" y="1999821"/>
            <a:ext cx="7715250" cy="4070652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3717EBC3-2F68-00FF-E27B-66FE8D49580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33067" r="24603" b="83610"/>
          <a:stretch/>
        </p:blipFill>
        <p:spPr>
          <a:xfrm>
            <a:off x="8609944" y="1069848"/>
            <a:ext cx="3265826" cy="8196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C785392-8EF1-3589-4B44-D8B72760763C}"/>
              </a:ext>
            </a:extLst>
          </p:cNvPr>
          <p:cNvSpPr txBox="1"/>
          <p:nvPr/>
        </p:nvSpPr>
        <p:spPr>
          <a:xfrm>
            <a:off x="4836556" y="1056260"/>
            <a:ext cx="2518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Mach = 0.2</a:t>
            </a:r>
          </a:p>
          <a:p>
            <a:r>
              <a:rPr lang="en-US" sz="1600" dirty="0"/>
              <a:t>Landing config: Slat = 30°</a:t>
            </a:r>
          </a:p>
          <a:p>
            <a:r>
              <a:rPr lang="en-US" sz="1600" dirty="0"/>
              <a:t>IB Flap = 40°, OB Flap = 37°</a:t>
            </a:r>
          </a:p>
        </p:txBody>
      </p:sp>
    </p:spTree>
    <p:extLst>
      <p:ext uri="{BB962C8B-B14F-4D97-AF65-F5344CB8AC3E}">
        <p14:creationId xmlns:p14="http://schemas.microsoft.com/office/powerpoint/2010/main" val="41818428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E946D-B604-C962-2EC9-E4F3B5F19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BE2A96-9064-FD1E-4152-0553B43C7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13</a:t>
            </a:fld>
            <a:endParaRPr lang="en-US"/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E3BF9229-C5DA-A141-4A16-91D4DA4F4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72354"/>
            <a:ext cx="3848100" cy="5347495"/>
          </a:xfrm>
        </p:spPr>
        <p:txBody>
          <a:bodyPr>
            <a:normAutofit/>
          </a:bodyPr>
          <a:lstStyle/>
          <a:p>
            <a:r>
              <a:rPr lang="en-US" dirty="0"/>
              <a:t>In N</a:t>
            </a:r>
            <a:r>
              <a:rPr lang="en-US" baseline="-25000" dirty="0"/>
              <a:t>2</a:t>
            </a:r>
            <a:r>
              <a:rPr lang="en-US" dirty="0"/>
              <a:t>, pitching moment had larger differences over the angle of attack range</a:t>
            </a:r>
          </a:p>
          <a:p>
            <a:r>
              <a:rPr lang="en-US" dirty="0"/>
              <a:t>Inconsistent trends with Reynolds number over the entire angle of attack range</a:t>
            </a:r>
          </a:p>
          <a:p>
            <a:r>
              <a:rPr lang="en-US" dirty="0"/>
              <a:t>Unexpected and merits further investigation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In prior CRM testing aeroelastic effects have canceled out Reynolds number effects – possible to explain some of the anomalies seen here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9FD4138-0C09-AFAF-AABF-9C162DC71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117863"/>
            <a:ext cx="10515600" cy="753270"/>
          </a:xfrm>
        </p:spPr>
        <p:txBody>
          <a:bodyPr>
            <a:normAutofit fontScale="90000"/>
          </a:bodyPr>
          <a:lstStyle/>
          <a:p>
            <a:pPr>
              <a:lnSpc>
                <a:spcPct val="60000"/>
              </a:lnSpc>
            </a:pPr>
            <a:r>
              <a:rPr lang="en-US" dirty="0"/>
              <a:t>Effect of CREYN on Pitching Moment Curves in N</a:t>
            </a:r>
            <a:r>
              <a:rPr lang="en-US" baseline="-25000" dirty="0"/>
              <a:t>2</a:t>
            </a:r>
            <a:r>
              <a:rPr lang="en-US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8568CE-1BD8-4430-C182-3DA90FC7B5B1}"/>
              </a:ext>
            </a:extLst>
          </p:cNvPr>
          <p:cNvSpPr txBox="1"/>
          <p:nvPr/>
        </p:nvSpPr>
        <p:spPr>
          <a:xfrm>
            <a:off x="4183004" y="6070473"/>
            <a:ext cx="3037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Entire Pitching Moment Curve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FA3367-3DC7-7C96-9CF3-DE2A607B90C7}"/>
              </a:ext>
            </a:extLst>
          </p:cNvPr>
          <p:cNvSpPr txBox="1"/>
          <p:nvPr/>
        </p:nvSpPr>
        <p:spPr>
          <a:xfrm>
            <a:off x="7563859" y="6071616"/>
            <a:ext cx="145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Region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B5EBD6-B5EA-CCAB-04E1-A1FE67F69AFA}"/>
              </a:ext>
            </a:extLst>
          </p:cNvPr>
          <p:cNvSpPr txBox="1"/>
          <p:nvPr/>
        </p:nvSpPr>
        <p:spPr>
          <a:xfrm>
            <a:off x="10145058" y="6072979"/>
            <a:ext cx="1369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 err="1"/>
              <a:t>C</a:t>
            </a:r>
            <a:r>
              <a:rPr lang="en-US" i="1" baseline="-25000" dirty="0" err="1"/>
              <a:t>L,max</a:t>
            </a:r>
            <a:r>
              <a:rPr lang="en-US" i="1" dirty="0"/>
              <a:t> </a:t>
            </a:r>
            <a:r>
              <a:rPr lang="en-US" dirty="0"/>
              <a:t>Region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5BF752F-F35C-EA66-9F9C-A5B2D1B29B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7004"/>
          <a:stretch/>
        </p:blipFill>
        <p:spPr>
          <a:xfrm>
            <a:off x="4160520" y="1920137"/>
            <a:ext cx="7715250" cy="4150336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C00E0AC-AEDF-2D1E-2F72-2EEA8DA7DD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3067" r="24603" b="83610"/>
          <a:stretch/>
        </p:blipFill>
        <p:spPr>
          <a:xfrm>
            <a:off x="8609944" y="1069848"/>
            <a:ext cx="3265826" cy="8196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0F6552C-848F-1732-FEEB-CE16D882154E}"/>
              </a:ext>
            </a:extLst>
          </p:cNvPr>
          <p:cNvSpPr txBox="1"/>
          <p:nvPr/>
        </p:nvSpPr>
        <p:spPr>
          <a:xfrm>
            <a:off x="4836556" y="1056260"/>
            <a:ext cx="2518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Mach = 0.2</a:t>
            </a:r>
          </a:p>
          <a:p>
            <a:r>
              <a:rPr lang="en-US" sz="1600" dirty="0"/>
              <a:t>Landing config: Slat = 30°</a:t>
            </a:r>
          </a:p>
          <a:p>
            <a:r>
              <a:rPr lang="en-US" sz="1600" dirty="0"/>
              <a:t>IB Flap = 40°, OB Flap = 37°</a:t>
            </a:r>
          </a:p>
        </p:txBody>
      </p:sp>
    </p:spTree>
    <p:extLst>
      <p:ext uri="{BB962C8B-B14F-4D97-AF65-F5344CB8AC3E}">
        <p14:creationId xmlns:p14="http://schemas.microsoft.com/office/powerpoint/2010/main" val="486467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0FA61-9245-36D3-C80A-E83ED134E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i="1" dirty="0" err="1"/>
              <a:t>C</a:t>
            </a:r>
            <a:r>
              <a:rPr lang="en-US" sz="4000" i="1" baseline="-25000" dirty="0" err="1"/>
              <a:t>L,max</a:t>
            </a:r>
            <a:r>
              <a:rPr lang="en-US" sz="4000" i="1" baseline="-25000" dirty="0"/>
              <a:t> </a:t>
            </a:r>
            <a:r>
              <a:rPr lang="en-US" sz="4000" dirty="0"/>
              <a:t>Trends for All CREYN Tested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43954-8430-1784-2689-66EB32F4F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4" y="1072355"/>
            <a:ext cx="4448175" cy="4351338"/>
          </a:xfrm>
        </p:spPr>
        <p:txBody>
          <a:bodyPr/>
          <a:lstStyle/>
          <a:p>
            <a:r>
              <a:rPr lang="en-US" i="1" dirty="0" err="1"/>
              <a:t>C</a:t>
            </a:r>
            <a:r>
              <a:rPr lang="en-US" i="1" baseline="-25000" dirty="0" err="1"/>
              <a:t>L,max</a:t>
            </a:r>
            <a:r>
              <a:rPr lang="en-US" i="1" baseline="-25000" dirty="0"/>
              <a:t> </a:t>
            </a:r>
            <a:r>
              <a:rPr lang="en-US" dirty="0"/>
              <a:t>increased with increasing Reynolds number</a:t>
            </a:r>
          </a:p>
          <a:p>
            <a:pPr lvl="1"/>
            <a:r>
              <a:rPr lang="en-US" dirty="0"/>
              <a:t>Expected trend</a:t>
            </a:r>
          </a:p>
          <a:p>
            <a:r>
              <a:rPr lang="en-US" dirty="0"/>
              <a:t>Different dynamic pressures at 5.49 million chord Reynolds number had similar </a:t>
            </a:r>
            <a:r>
              <a:rPr lang="en-US" i="1" dirty="0" err="1"/>
              <a:t>C</a:t>
            </a:r>
            <a:r>
              <a:rPr lang="en-US" i="1" baseline="-25000" dirty="0" err="1"/>
              <a:t>L,max</a:t>
            </a:r>
            <a:r>
              <a:rPr lang="en-US" i="1" baseline="-25000" dirty="0"/>
              <a:t> </a:t>
            </a:r>
            <a:r>
              <a:rPr lang="en-US" dirty="0"/>
              <a:t>values</a:t>
            </a:r>
          </a:p>
          <a:p>
            <a:pPr lvl="1"/>
            <a:r>
              <a:rPr lang="en-US" dirty="0"/>
              <a:t>These runs were also in different test mediums (air vs N</a:t>
            </a:r>
            <a:r>
              <a:rPr lang="en-US" baseline="-25000" dirty="0"/>
              <a:t>2</a:t>
            </a:r>
            <a:r>
              <a:rPr lang="en-US" dirty="0"/>
              <a:t>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E74D26-01A0-F9D1-66BA-34E8F24E5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2F423A-B825-FA59-F8A7-46F31EDF4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14</a:t>
            </a:fld>
            <a:endParaRPr lang="en-US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4FC82972-A25B-ACF5-2F80-8B016E801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4464" y="1072355"/>
            <a:ext cx="7717536" cy="499639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E438737-9EC5-6EE5-4DDC-A06EB534ED6D}"/>
              </a:ext>
            </a:extLst>
          </p:cNvPr>
          <p:cNvSpPr txBox="1"/>
          <p:nvPr/>
        </p:nvSpPr>
        <p:spPr>
          <a:xfrm>
            <a:off x="5418480" y="808238"/>
            <a:ext cx="47530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Mach = 0.2</a:t>
            </a:r>
          </a:p>
          <a:p>
            <a:r>
              <a:rPr lang="en-US" sz="1600" dirty="0"/>
              <a:t>Landing config: Slat = 30°, IB Flap = 40°, OB Flap = 37°</a:t>
            </a:r>
          </a:p>
        </p:txBody>
      </p:sp>
    </p:spTree>
    <p:extLst>
      <p:ext uri="{BB962C8B-B14F-4D97-AF65-F5344CB8AC3E}">
        <p14:creationId xmlns:p14="http://schemas.microsoft.com/office/powerpoint/2010/main" val="19503556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E71F684-55A5-7770-9685-0E32AEB722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3947"/>
          <a:stretch/>
        </p:blipFill>
        <p:spPr>
          <a:xfrm>
            <a:off x="4160520" y="2767402"/>
            <a:ext cx="7715250" cy="33030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6E47C7-E5FE-5F8B-265A-FEA527D5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Lift Curves for All CREYN Tested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ADBF5-FD52-386F-CA3C-7B1E2F5F1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72354"/>
            <a:ext cx="3846195" cy="564912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Comparing lift curves of all Reynolds numbers tested:</a:t>
            </a:r>
          </a:p>
          <a:p>
            <a:pPr lvl="1"/>
            <a:r>
              <a:rPr lang="en-US" dirty="0"/>
              <a:t>Lift curves for both 5.49 million chord Reynolds number runs compare well indicating aeroelastic effects likely small at this condition</a:t>
            </a:r>
          </a:p>
          <a:p>
            <a:pPr lvl="1"/>
            <a:r>
              <a:rPr lang="en-US" dirty="0"/>
              <a:t>Increasing </a:t>
            </a:r>
            <a:r>
              <a:rPr lang="en-US" dirty="0" err="1"/>
              <a:t>C</a:t>
            </a:r>
            <a:r>
              <a:rPr lang="en-US" baseline="-25000" dirty="0" err="1"/>
              <a:t>L,max</a:t>
            </a:r>
            <a:r>
              <a:rPr lang="en-US" baseline="-25000" dirty="0"/>
              <a:t> </a:t>
            </a:r>
            <a:r>
              <a:rPr lang="en-US" dirty="0"/>
              <a:t>with increasing Reynolds number</a:t>
            </a:r>
          </a:p>
          <a:p>
            <a:pPr lvl="1"/>
            <a:r>
              <a:rPr lang="en-US" dirty="0"/>
              <a:t>5.49 million chord Reynolds number runs higher than both 16 and 30 million chord Reynolds number runs in linear range shown</a:t>
            </a:r>
          </a:p>
          <a:p>
            <a:r>
              <a:rPr lang="en-US" dirty="0"/>
              <a:t>Aerodynamic phenomena that would cause the unexpected trends in lift not yet identified</a:t>
            </a:r>
          </a:p>
          <a:p>
            <a:pPr lvl="1"/>
            <a:r>
              <a:rPr lang="en-US" dirty="0"/>
              <a:t>Preliminary surface pressure results analyzed in paper </a:t>
            </a:r>
          </a:p>
          <a:p>
            <a:pPr lvl="1"/>
            <a:r>
              <a:rPr lang="en-US" dirty="0"/>
              <a:t>Warrants further study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AD84A-B249-49A6-7710-A9DFC37DB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F6573B-001D-B89C-D1B3-EDFE0119E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A367A4-B1F3-8CE2-B99C-F7E72BC2BB5C}"/>
              </a:ext>
            </a:extLst>
          </p:cNvPr>
          <p:cNvSpPr txBox="1"/>
          <p:nvPr/>
        </p:nvSpPr>
        <p:spPr>
          <a:xfrm>
            <a:off x="4803508" y="6071616"/>
            <a:ext cx="1687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Entire Lift Curve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99AAC4-7669-7DE6-CB30-6401DD96EBC4}"/>
              </a:ext>
            </a:extLst>
          </p:cNvPr>
          <p:cNvSpPr txBox="1"/>
          <p:nvPr/>
        </p:nvSpPr>
        <p:spPr>
          <a:xfrm>
            <a:off x="7563859" y="6071616"/>
            <a:ext cx="145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Linear Region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E1153F-B698-B9ED-3175-F6B4CE6C38CB}"/>
              </a:ext>
            </a:extLst>
          </p:cNvPr>
          <p:cNvSpPr txBox="1"/>
          <p:nvPr/>
        </p:nvSpPr>
        <p:spPr>
          <a:xfrm>
            <a:off x="10491691" y="6072980"/>
            <a:ext cx="6764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C</a:t>
            </a:r>
            <a:r>
              <a:rPr lang="en-US" i="1" baseline="-25000"/>
              <a:t>L,max</a:t>
            </a:r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CE660317-E0F0-3AA0-85BB-323D07D117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6196" r="19915" b="66003"/>
          <a:stretch/>
        </p:blipFill>
        <p:spPr>
          <a:xfrm>
            <a:off x="7718165" y="1067341"/>
            <a:ext cx="4157605" cy="17000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B2FED53-ABE3-AE85-62B9-50F36613CBB1}"/>
              </a:ext>
            </a:extLst>
          </p:cNvPr>
          <p:cNvSpPr txBox="1"/>
          <p:nvPr/>
        </p:nvSpPr>
        <p:spPr>
          <a:xfrm>
            <a:off x="4836556" y="1056260"/>
            <a:ext cx="2518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Mach = 0.2</a:t>
            </a:r>
          </a:p>
          <a:p>
            <a:r>
              <a:rPr lang="en-US" sz="1600" dirty="0"/>
              <a:t>Landing config: Slat = 30°</a:t>
            </a:r>
          </a:p>
          <a:p>
            <a:r>
              <a:rPr lang="en-US" sz="1600" dirty="0"/>
              <a:t>IB Flap = 40°, OB Flap = 37°</a:t>
            </a:r>
          </a:p>
        </p:txBody>
      </p:sp>
    </p:spTree>
    <p:extLst>
      <p:ext uri="{BB962C8B-B14F-4D97-AF65-F5344CB8AC3E}">
        <p14:creationId xmlns:p14="http://schemas.microsoft.com/office/powerpoint/2010/main" val="1929825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A3BB8-A361-9C48-0C60-28617071F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Concluding Remarks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231934-F6B9-9A34-F55F-BDEC60383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4" y="1072354"/>
            <a:ext cx="11382375" cy="5137945"/>
          </a:xfrm>
        </p:spPr>
        <p:txBody>
          <a:bodyPr>
            <a:normAutofit/>
          </a:bodyPr>
          <a:lstStyle/>
          <a:p>
            <a:r>
              <a:rPr lang="en-US" dirty="0"/>
              <a:t>5.2%-Scale CRM-HL model was tested at the NTF </a:t>
            </a:r>
          </a:p>
          <a:p>
            <a:r>
              <a:rPr lang="en-US" dirty="0"/>
              <a:t>Effect of chord Reynolds number on the force and moment data studied</a:t>
            </a:r>
          </a:p>
          <a:p>
            <a:pPr lvl="1"/>
            <a:r>
              <a:rPr lang="en-US" dirty="0"/>
              <a:t>Lift curves increased with increasing Reynolds number near </a:t>
            </a:r>
            <a:r>
              <a:rPr lang="en-US" i="1" dirty="0" err="1"/>
              <a:t>C</a:t>
            </a:r>
            <a:r>
              <a:rPr lang="en-US" i="1" baseline="-25000" dirty="0" err="1"/>
              <a:t>L,max</a:t>
            </a:r>
            <a:endParaRPr lang="en-US" i="1" baseline="-25000" dirty="0"/>
          </a:p>
          <a:p>
            <a:pPr lvl="1"/>
            <a:r>
              <a:rPr lang="en-US" dirty="0"/>
              <a:t>Up to a chord Reynolds number of 16 million, lift increased and pitching moment decreased with increasing chord Reynolds number</a:t>
            </a:r>
          </a:p>
          <a:p>
            <a:pPr lvl="1"/>
            <a:r>
              <a:rPr lang="en-US" dirty="0"/>
              <a:t>Lift curves do not follow expected trends in the linear region for chord Reynolds numbers of 16 and 30 million</a:t>
            </a:r>
          </a:p>
          <a:p>
            <a:pPr lvl="2"/>
            <a:r>
              <a:rPr lang="en-US" dirty="0"/>
              <a:t>Merits further investigation</a:t>
            </a:r>
          </a:p>
          <a:p>
            <a:r>
              <a:rPr lang="en-US" dirty="0"/>
              <a:t>Effects of the nacelle, landing gear, and horizontal tail included in paper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Preliminary surface pressure results for the landing configuration included in paper </a:t>
            </a:r>
          </a:p>
          <a:p>
            <a:r>
              <a:rPr lang="en-US" dirty="0"/>
              <a:t>Future work</a:t>
            </a:r>
          </a:p>
          <a:p>
            <a:pPr lvl="1"/>
            <a:r>
              <a:rPr lang="en-US" dirty="0"/>
              <a:t>Comparison of force and moment results with final tunnel wall interference corrections</a:t>
            </a:r>
          </a:p>
          <a:p>
            <a:pPr lvl="1"/>
            <a:r>
              <a:rPr lang="en-US" dirty="0"/>
              <a:t>Detailed study of surface pressure results</a:t>
            </a:r>
          </a:p>
          <a:p>
            <a:pPr lvl="1"/>
            <a:r>
              <a:rPr lang="en-US" dirty="0"/>
              <a:t>Additional wind tunnel entry of 5.2% CRM-HL in NTF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43AE6F-074B-E5CC-BB7E-565FE5236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D36544-5A1D-3B69-D47C-A14108107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38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4BA29-186B-B05B-3D6E-38ACDAECD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43C54-E327-F4E4-E0B3-6E6AC565B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325" y="1072355"/>
            <a:ext cx="11391292" cy="4351338"/>
          </a:xfrm>
        </p:spPr>
        <p:txBody>
          <a:bodyPr/>
          <a:lstStyle/>
          <a:p>
            <a:r>
              <a:rPr lang="en-US" dirty="0"/>
              <a:t>Thank you to the NASA Transformational Tools and Technologies (TTT) project of the Transformative Aeronautics Concepts Program and the </a:t>
            </a:r>
            <a:r>
              <a:rPr lang="en-US" dirty="0" err="1"/>
              <a:t>Aerosciences</a:t>
            </a:r>
            <a:r>
              <a:rPr lang="en-US" dirty="0"/>
              <a:t> Evaluation and Test Capabilities (AETC) office for their funding and support of this 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D79485-A28A-D226-FC86-C407CE771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AIAA SciTech 2025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D7163-CD38-06B7-6CD2-2A95D83F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17</a:t>
            </a:fld>
            <a:endParaRPr lang="en-US" dirty="0"/>
          </a:p>
        </p:txBody>
      </p:sp>
      <p:pic>
        <p:nvPicPr>
          <p:cNvPr id="7" name="Picture 6" descr="A picture containing black, old&#10;&#10;Description automatically generated">
            <a:extLst>
              <a:ext uri="{FF2B5EF4-FFF2-40B4-BE49-F238E27FC236}">
                <a16:creationId xmlns:a16="http://schemas.microsoft.com/office/drawing/2014/main" id="{01CE4C68-A676-8D4C-FDD4-1C168D900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722" y="2101610"/>
            <a:ext cx="6382555" cy="42547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74DA27-DDFE-18A6-5B02-3FEB70F99C1D}"/>
              </a:ext>
            </a:extLst>
          </p:cNvPr>
          <p:cNvSpPr txBox="1"/>
          <p:nvPr/>
        </p:nvSpPr>
        <p:spPr>
          <a:xfrm>
            <a:off x="8068694" y="6048573"/>
            <a:ext cx="12185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chemeClr val="bg1"/>
                </a:solidFill>
              </a:rPr>
              <a:t>Photo: NASA</a:t>
            </a:r>
          </a:p>
        </p:txBody>
      </p:sp>
    </p:spTree>
    <p:extLst>
      <p:ext uri="{BB962C8B-B14F-4D97-AF65-F5344CB8AC3E}">
        <p14:creationId xmlns:p14="http://schemas.microsoft.com/office/powerpoint/2010/main" val="3849098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8607</TotalTime>
  <Words>1565</Words>
  <Application>Microsoft Office PowerPoint</Application>
  <PresentationFormat>Widescreen</PresentationFormat>
  <Paragraphs>222</Paragraphs>
  <Slides>17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75 Helvetica Bold</vt:lpstr>
      <vt:lpstr>Arial</vt:lpstr>
      <vt:lpstr>Calibri</vt:lpstr>
      <vt:lpstr>Calibri Light</vt:lpstr>
      <vt:lpstr>Gill Sans MT</vt:lpstr>
      <vt:lpstr>Helvetica</vt:lpstr>
      <vt:lpstr>Office Theme</vt:lpstr>
      <vt:lpstr>13_Office Theme</vt:lpstr>
      <vt:lpstr>12_Office Theme</vt:lpstr>
      <vt:lpstr>Acrobat Document</vt:lpstr>
      <vt:lpstr>PowerPoint Presentation</vt:lpstr>
      <vt:lpstr>Outline</vt:lpstr>
      <vt:lpstr>CRM ecosystem has existed for over 15 years</vt:lpstr>
      <vt:lpstr>High Lift CRM (CRM-HL) is one CRM derivative</vt:lpstr>
      <vt:lpstr>NASA 5.2%-Scale CRM-HL Wind Tunnel Model</vt:lpstr>
      <vt:lpstr>NASA 5.2%-Scale CRM-HL Wind Tunnel Model</vt:lpstr>
      <vt:lpstr>National Transonic Facility (NTF) Test</vt:lpstr>
      <vt:lpstr>Effect of CREYN on Lift Curves in Air</vt:lpstr>
      <vt:lpstr>Effect of CREYN on Drag Curves in Air</vt:lpstr>
      <vt:lpstr>Effect of CREYN on Pitching Moment Curves in Air</vt:lpstr>
      <vt:lpstr>Effect of CREYN on Lift Curves in N2 </vt:lpstr>
      <vt:lpstr>Effect of CREYN on Drag Curves in N2 </vt:lpstr>
      <vt:lpstr>Effect of CREYN on Pitching Moment Curves in N2 </vt:lpstr>
      <vt:lpstr>CL,max Trends for All CREYN Tested</vt:lpstr>
      <vt:lpstr>Lift Curves for All CREYN Tested</vt:lpstr>
      <vt:lpstr>Concluding Remarks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Lift Common Research Model (CRM-HL) Ecosystem Coordination Team (ECT) Meeting  Updated: 24 January 2022</dc:title>
  <dc:creator>Microsoft Office User</dc:creator>
  <cp:lastModifiedBy>Langston, Sarah L. (LARC-D312)</cp:lastModifiedBy>
  <cp:revision>22</cp:revision>
  <dcterms:created xsi:type="dcterms:W3CDTF">2023-01-05T19:06:56Z</dcterms:created>
  <dcterms:modified xsi:type="dcterms:W3CDTF">2024-12-17T19:24:35Z</dcterms:modified>
</cp:coreProperties>
</file>