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6"/>
  </p:notesMasterIdLst>
  <p:sldIdLst>
    <p:sldId id="262" r:id="rId5"/>
  </p:sldIdLst>
  <p:sldSz cx="43891200" cy="3657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3C3E"/>
    <a:srgbClr val="2142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 d="100"/>
          <a:sy n="15" d="100"/>
        </p:scale>
        <p:origin x="1709" y="19"/>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27C63-4807-4C70-9B38-B93626A133A3}" type="datetimeFigureOut">
              <a:rPr lang="en-US" smtClean="0"/>
              <a:t>12/11/2024</a:t>
            </a:fld>
            <a:endParaRPr lang="en-US"/>
          </a:p>
        </p:txBody>
      </p:sp>
      <p:sp>
        <p:nvSpPr>
          <p:cNvPr id="4" name="Slide Image Placeholder 3"/>
          <p:cNvSpPr>
            <a:spLocks noGrp="1" noRot="1" noChangeAspect="1"/>
          </p:cNvSpPr>
          <p:nvPr>
            <p:ph type="sldImg" idx="2"/>
          </p:nvPr>
        </p:nvSpPr>
        <p:spPr>
          <a:xfrm>
            <a:off x="1577975" y="1143000"/>
            <a:ext cx="37020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0E1460-C81E-4B54-AF45-717CC3DDE42C}" type="slidenum">
              <a:rPr lang="en-US" smtClean="0"/>
              <a:t>‹#›</a:t>
            </a:fld>
            <a:endParaRPr lang="en-US"/>
          </a:p>
        </p:txBody>
      </p:sp>
    </p:spTree>
    <p:extLst>
      <p:ext uri="{BB962C8B-B14F-4D97-AF65-F5344CB8AC3E}">
        <p14:creationId xmlns:p14="http://schemas.microsoft.com/office/powerpoint/2010/main" val="2743375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985936"/>
            <a:ext cx="37307520" cy="12733867"/>
          </a:xfrm>
        </p:spPr>
        <p:txBody>
          <a:bodyPr anchor="b"/>
          <a:lstStyle>
            <a:lvl1pPr algn="ctr">
              <a:defRPr sz="28800"/>
            </a:lvl1pPr>
          </a:lstStyle>
          <a:p>
            <a:r>
              <a:rPr lang="en-US"/>
              <a:t>Click to edit Master title style</a:t>
            </a:r>
          </a:p>
        </p:txBody>
      </p:sp>
      <p:sp>
        <p:nvSpPr>
          <p:cNvPr id="3" name="Subtitle 2"/>
          <p:cNvSpPr>
            <a:spLocks noGrp="1"/>
          </p:cNvSpPr>
          <p:nvPr>
            <p:ph type="subTitle" idx="1"/>
          </p:nvPr>
        </p:nvSpPr>
        <p:spPr>
          <a:xfrm>
            <a:off x="5486400" y="19210869"/>
            <a:ext cx="32918400" cy="8830731"/>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p>
        </p:txBody>
      </p:sp>
      <p:sp>
        <p:nvSpPr>
          <p:cNvPr id="4" name="Date Placeholder 3"/>
          <p:cNvSpPr>
            <a:spLocks noGrp="1"/>
          </p:cNvSpPr>
          <p:nvPr>
            <p:ph type="dt" sz="half" idx="10"/>
          </p:nvPr>
        </p:nvSpPr>
        <p:spPr/>
        <p:txBody>
          <a:bodyPr/>
          <a:lstStyle/>
          <a:p>
            <a:fld id="{56F9BD54-E9D1-4A9A-8998-F9B462159719}" type="datetimeFigureOut">
              <a:rPr lang="en-US" smtClean="0"/>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ACD65-4BE8-43BC-9986-4DDCEB77BDEE}" type="slidenum">
              <a:rPr lang="en-US" smtClean="0"/>
              <a:t>‹#›</a:t>
            </a:fld>
            <a:endParaRPr lang="en-US"/>
          </a:p>
        </p:txBody>
      </p:sp>
    </p:spTree>
    <p:extLst>
      <p:ext uri="{BB962C8B-B14F-4D97-AF65-F5344CB8AC3E}">
        <p14:creationId xmlns:p14="http://schemas.microsoft.com/office/powerpoint/2010/main" val="2460158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F9BD54-E9D1-4A9A-8998-F9B462159719}" type="datetimeFigureOut">
              <a:rPr lang="en-US" smtClean="0"/>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ACD65-4BE8-43BC-9986-4DDCEB77BDEE}" type="slidenum">
              <a:rPr lang="en-US" smtClean="0"/>
              <a:t>‹#›</a:t>
            </a:fld>
            <a:endParaRPr lang="en-US"/>
          </a:p>
        </p:txBody>
      </p:sp>
    </p:spTree>
    <p:extLst>
      <p:ext uri="{BB962C8B-B14F-4D97-AF65-F5344CB8AC3E}">
        <p14:creationId xmlns:p14="http://schemas.microsoft.com/office/powerpoint/2010/main" val="3143099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9118611"/>
            <a:ext cx="37856160" cy="15214597"/>
          </a:xfrm>
        </p:spPr>
        <p:txBody>
          <a:bodyPr anchor="b"/>
          <a:lstStyle>
            <a:lvl1pPr>
              <a:defRPr sz="28800"/>
            </a:lvl1pPr>
          </a:lstStyle>
          <a:p>
            <a:r>
              <a:rPr lang="en-US"/>
              <a:t>Click to edit Master title style</a:t>
            </a:r>
          </a:p>
        </p:txBody>
      </p:sp>
      <p:sp>
        <p:nvSpPr>
          <p:cNvPr id="3" name="Text Placeholder 2"/>
          <p:cNvSpPr>
            <a:spLocks noGrp="1"/>
          </p:cNvSpPr>
          <p:nvPr>
            <p:ph type="body" idx="1"/>
          </p:nvPr>
        </p:nvSpPr>
        <p:spPr>
          <a:xfrm>
            <a:off x="2994662" y="24477144"/>
            <a:ext cx="37856160" cy="8000997"/>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F9BD54-E9D1-4A9A-8998-F9B462159719}" type="datetimeFigureOut">
              <a:rPr lang="en-US" smtClean="0"/>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ACD65-4BE8-43BC-9986-4DDCEB77BDEE}" type="slidenum">
              <a:rPr lang="en-US" smtClean="0"/>
              <a:t>‹#›</a:t>
            </a:fld>
            <a:endParaRPr lang="en-US"/>
          </a:p>
        </p:txBody>
      </p:sp>
    </p:spTree>
    <p:extLst>
      <p:ext uri="{BB962C8B-B14F-4D97-AF65-F5344CB8AC3E}">
        <p14:creationId xmlns:p14="http://schemas.microsoft.com/office/powerpoint/2010/main" val="3799797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17520" y="9736667"/>
            <a:ext cx="18653760" cy="232071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219920" y="9736667"/>
            <a:ext cx="18653760" cy="232071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6F9BD54-E9D1-4A9A-8998-F9B462159719}" type="datetimeFigureOut">
              <a:rPr lang="en-US" smtClean="0"/>
              <a:t>12/11/2024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AACD65-4BE8-43BC-9986-4DDCEB77BDEE}" type="slidenum">
              <a:rPr lang="en-US" smtClean="0"/>
              <a:t>‹#›</a:t>
            </a:fld>
            <a:endParaRPr lang="en-US"/>
          </a:p>
        </p:txBody>
      </p:sp>
    </p:spTree>
    <p:extLst>
      <p:ext uri="{BB962C8B-B14F-4D97-AF65-F5344CB8AC3E}">
        <p14:creationId xmlns:p14="http://schemas.microsoft.com/office/powerpoint/2010/main" val="285991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947342"/>
            <a:ext cx="37856160" cy="7069669"/>
          </a:xfrm>
        </p:spPr>
        <p:txBody>
          <a:bodyPr/>
          <a:lstStyle/>
          <a:p>
            <a:r>
              <a:rPr lang="en-US"/>
              <a:t>Click to edit Master title style</a:t>
            </a:r>
          </a:p>
        </p:txBody>
      </p:sp>
      <p:sp>
        <p:nvSpPr>
          <p:cNvPr id="3" name="Text Placeholder 2"/>
          <p:cNvSpPr>
            <a:spLocks noGrp="1"/>
          </p:cNvSpPr>
          <p:nvPr>
            <p:ph type="body" idx="1"/>
          </p:nvPr>
        </p:nvSpPr>
        <p:spPr>
          <a:xfrm>
            <a:off x="3023242" y="8966203"/>
            <a:ext cx="18568032" cy="4394197"/>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3360400"/>
            <a:ext cx="18568032" cy="196511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19922" y="8966203"/>
            <a:ext cx="18659477" cy="4394197"/>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3360400"/>
            <a:ext cx="18659477" cy="196511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6F9BD54-E9D1-4A9A-8998-F9B462159719}" type="datetimeFigureOut">
              <a:rPr lang="en-US" smtClean="0"/>
              <a:t>12/11/2024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AACD65-4BE8-43BC-9986-4DDCEB77BDEE}" type="slidenum">
              <a:rPr lang="en-US" smtClean="0"/>
              <a:t>‹#›</a:t>
            </a:fld>
            <a:endParaRPr lang="en-US"/>
          </a:p>
        </p:txBody>
      </p:sp>
    </p:spTree>
    <p:extLst>
      <p:ext uri="{BB962C8B-B14F-4D97-AF65-F5344CB8AC3E}">
        <p14:creationId xmlns:p14="http://schemas.microsoft.com/office/powerpoint/2010/main" val="461828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6F9BD54-E9D1-4A9A-8998-F9B462159719}" type="datetimeFigureOut">
              <a:rPr lang="en-US" smtClean="0"/>
              <a:t>12/11/2024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AACD65-4BE8-43BC-9986-4DDCEB77BDEE}" type="slidenum">
              <a:rPr lang="en-US" smtClean="0"/>
              <a:t>‹#›</a:t>
            </a:fld>
            <a:endParaRPr lang="en-US"/>
          </a:p>
        </p:txBody>
      </p:sp>
    </p:spTree>
    <p:extLst>
      <p:ext uri="{BB962C8B-B14F-4D97-AF65-F5344CB8AC3E}">
        <p14:creationId xmlns:p14="http://schemas.microsoft.com/office/powerpoint/2010/main" val="4202699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F9BD54-E9D1-4A9A-8998-F9B462159719}" type="datetimeFigureOut">
              <a:rPr lang="en-US" smtClean="0"/>
              <a:t>12/11/2024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AACD65-4BE8-43BC-9986-4DDCEB77BDEE}" type="slidenum">
              <a:rPr lang="en-US" smtClean="0"/>
              <a:t>‹#›</a:t>
            </a:fld>
            <a:endParaRPr lang="en-US"/>
          </a:p>
        </p:txBody>
      </p:sp>
    </p:spTree>
    <p:extLst>
      <p:ext uri="{BB962C8B-B14F-4D97-AF65-F5344CB8AC3E}">
        <p14:creationId xmlns:p14="http://schemas.microsoft.com/office/powerpoint/2010/main" val="101732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438400"/>
            <a:ext cx="14156054" cy="8534400"/>
          </a:xfrm>
        </p:spPr>
        <p:txBody>
          <a:bodyPr anchor="b"/>
          <a:lstStyle>
            <a:lvl1pPr>
              <a:defRPr sz="15360"/>
            </a:lvl1pPr>
          </a:lstStyle>
          <a:p>
            <a:r>
              <a:rPr lang="en-US"/>
              <a:t>Click to edit Master title style</a:t>
            </a:r>
          </a:p>
        </p:txBody>
      </p:sp>
      <p:sp>
        <p:nvSpPr>
          <p:cNvPr id="3" name="Content Placeholder 2"/>
          <p:cNvSpPr>
            <a:spLocks noGrp="1"/>
          </p:cNvSpPr>
          <p:nvPr>
            <p:ph idx="1"/>
          </p:nvPr>
        </p:nvSpPr>
        <p:spPr>
          <a:xfrm>
            <a:off x="18659477" y="5266275"/>
            <a:ext cx="22219920" cy="25992667"/>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23237" y="10972800"/>
            <a:ext cx="14156054" cy="20328469"/>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56F9BD54-E9D1-4A9A-8998-F9B462159719}" type="datetimeFigureOut">
              <a:rPr lang="en-US" smtClean="0"/>
              <a:t>12/11/2024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AACD65-4BE8-43BC-9986-4DDCEB77BDEE}" type="slidenum">
              <a:rPr lang="en-US" smtClean="0"/>
              <a:t>‹#›</a:t>
            </a:fld>
            <a:endParaRPr lang="en-US"/>
          </a:p>
        </p:txBody>
      </p:sp>
    </p:spTree>
    <p:extLst>
      <p:ext uri="{BB962C8B-B14F-4D97-AF65-F5344CB8AC3E}">
        <p14:creationId xmlns:p14="http://schemas.microsoft.com/office/powerpoint/2010/main" val="1091960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438400"/>
            <a:ext cx="14156054" cy="8534400"/>
          </a:xfrm>
        </p:spPr>
        <p:txBody>
          <a:bodyPr anchor="b"/>
          <a:lstStyle>
            <a:lvl1pPr>
              <a:defRPr sz="15360"/>
            </a:lvl1pPr>
          </a:lstStyle>
          <a:p>
            <a:r>
              <a:rPr lang="en-US"/>
              <a:t>Click to edit Master title style</a:t>
            </a:r>
          </a:p>
        </p:txBody>
      </p:sp>
      <p:sp>
        <p:nvSpPr>
          <p:cNvPr id="3" name="Picture Placeholder 2"/>
          <p:cNvSpPr>
            <a:spLocks noGrp="1" noChangeAspect="1"/>
          </p:cNvSpPr>
          <p:nvPr>
            <p:ph type="pic" idx="1"/>
          </p:nvPr>
        </p:nvSpPr>
        <p:spPr>
          <a:xfrm>
            <a:off x="18659477" y="5266275"/>
            <a:ext cx="22219920" cy="25992667"/>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p>
        </p:txBody>
      </p:sp>
      <p:sp>
        <p:nvSpPr>
          <p:cNvPr id="4" name="Text Placeholder 3"/>
          <p:cNvSpPr>
            <a:spLocks noGrp="1"/>
          </p:cNvSpPr>
          <p:nvPr>
            <p:ph type="body" sz="half" idx="2"/>
          </p:nvPr>
        </p:nvSpPr>
        <p:spPr>
          <a:xfrm>
            <a:off x="3023237" y="10972800"/>
            <a:ext cx="14156054" cy="20328469"/>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56F9BD54-E9D1-4A9A-8998-F9B462159719}" type="datetimeFigureOut">
              <a:rPr lang="en-US" smtClean="0"/>
              <a:t>12/11/2024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AACD65-4BE8-43BC-9986-4DDCEB77BDEE}" type="slidenum">
              <a:rPr lang="en-US" smtClean="0"/>
              <a:t>‹#›</a:t>
            </a:fld>
            <a:endParaRPr lang="en-US"/>
          </a:p>
        </p:txBody>
      </p:sp>
    </p:spTree>
    <p:extLst>
      <p:ext uri="{BB962C8B-B14F-4D97-AF65-F5344CB8AC3E}">
        <p14:creationId xmlns:p14="http://schemas.microsoft.com/office/powerpoint/2010/main" val="490947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F9BD54-E9D1-4A9A-8998-F9B462159719}" type="datetimeFigureOut">
              <a:rPr lang="en-US" smtClean="0"/>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ACD65-4BE8-43BC-9986-4DDCEB77BDEE}" type="slidenum">
              <a:rPr lang="en-US" smtClean="0"/>
              <a:t>‹#›</a:t>
            </a:fld>
            <a:endParaRPr lang="en-US"/>
          </a:p>
        </p:txBody>
      </p:sp>
    </p:spTree>
    <p:extLst>
      <p:ext uri="{BB962C8B-B14F-4D97-AF65-F5344CB8AC3E}">
        <p14:creationId xmlns:p14="http://schemas.microsoft.com/office/powerpoint/2010/main" val="124559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947334"/>
            <a:ext cx="9464040" cy="3099646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7522" y="1947334"/>
            <a:ext cx="27843480" cy="3099646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F9BD54-E9D1-4A9A-8998-F9B462159719}" type="datetimeFigureOut">
              <a:rPr lang="en-US" smtClean="0"/>
              <a:t>12/11/2024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AACD65-4BE8-43BC-9986-4DDCEB77BDEE}" type="slidenum">
              <a:rPr lang="en-US" smtClean="0"/>
              <a:t>‹#›</a:t>
            </a:fld>
            <a:endParaRPr lang="en-US"/>
          </a:p>
        </p:txBody>
      </p:sp>
    </p:spTree>
    <p:extLst>
      <p:ext uri="{BB962C8B-B14F-4D97-AF65-F5344CB8AC3E}">
        <p14:creationId xmlns:p14="http://schemas.microsoft.com/office/powerpoint/2010/main" val="2090815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947342"/>
            <a:ext cx="37856160" cy="706966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17520" y="9736667"/>
            <a:ext cx="37856160" cy="23207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17520" y="33900542"/>
            <a:ext cx="9875520" cy="1947333"/>
          </a:xfrm>
          <a:prstGeom prst="rect">
            <a:avLst/>
          </a:prstGeom>
        </p:spPr>
        <p:txBody>
          <a:bodyPr vert="horz" lIns="91440" tIns="45720" rIns="91440" bIns="45720" rtlCol="0" anchor="ctr"/>
          <a:lstStyle>
            <a:lvl1pPr algn="l">
              <a:defRPr sz="5760">
                <a:solidFill>
                  <a:schemeClr val="tx1">
                    <a:tint val="75000"/>
                  </a:schemeClr>
                </a:solidFill>
              </a:defRPr>
            </a:lvl1pPr>
          </a:lstStyle>
          <a:p>
            <a:fld id="{56F9BD54-E9D1-4A9A-8998-F9B462159719}" type="datetimeFigureOut">
              <a:rPr lang="en-US" smtClean="0"/>
              <a:t>12/11/2024</a:t>
            </a:fld>
            <a:endParaRPr lang="en-US"/>
          </a:p>
        </p:txBody>
      </p:sp>
      <p:sp>
        <p:nvSpPr>
          <p:cNvPr id="5" name="Footer Placeholder 4"/>
          <p:cNvSpPr>
            <a:spLocks noGrp="1"/>
          </p:cNvSpPr>
          <p:nvPr>
            <p:ph type="ftr" sz="quarter" idx="3"/>
          </p:nvPr>
        </p:nvSpPr>
        <p:spPr>
          <a:xfrm>
            <a:off x="14538960" y="33900542"/>
            <a:ext cx="14813280" cy="1947333"/>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3900542"/>
            <a:ext cx="9875520" cy="1947333"/>
          </a:xfrm>
          <a:prstGeom prst="rect">
            <a:avLst/>
          </a:prstGeom>
        </p:spPr>
        <p:txBody>
          <a:bodyPr vert="horz" lIns="91440" tIns="45720" rIns="91440" bIns="45720" rtlCol="0" anchor="ctr"/>
          <a:lstStyle>
            <a:lvl1pPr algn="r">
              <a:defRPr sz="5760">
                <a:solidFill>
                  <a:schemeClr val="tx1">
                    <a:tint val="75000"/>
                  </a:schemeClr>
                </a:solidFill>
              </a:defRPr>
            </a:lvl1pPr>
          </a:lstStyle>
          <a:p>
            <a:fld id="{20AACD65-4BE8-43BC-9986-4DDCEB77BDEE}" type="slidenum">
              <a:rPr lang="en-US" smtClean="0"/>
              <a:t>‹#›</a:t>
            </a:fld>
            <a:endParaRPr lang="en-US"/>
          </a:p>
        </p:txBody>
      </p:sp>
    </p:spTree>
    <p:extLst>
      <p:ext uri="{BB962C8B-B14F-4D97-AF65-F5344CB8AC3E}">
        <p14:creationId xmlns:p14="http://schemas.microsoft.com/office/powerpoint/2010/main" val="191637418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cid:9085f63b-e343-42cf-afdc-82b195a2d22e@namprd09.prod.outlook.com" TargetMode="External"/><Relationship Id="rId13" Type="http://schemas.microsoft.com/office/2007/relationships/hdphoto" Target="../media/hdphoto1.wdp"/><Relationship Id="rId18" Type="http://schemas.openxmlformats.org/officeDocument/2006/relationships/image" Target="../media/image11.png"/><Relationship Id="rId3" Type="http://schemas.openxmlformats.org/officeDocument/2006/relationships/image" Target="../media/image2.jpeg"/><Relationship Id="rId21" Type="http://schemas.openxmlformats.org/officeDocument/2006/relationships/image" Target="../media/image13.png"/><Relationship Id="rId7" Type="http://schemas.openxmlformats.org/officeDocument/2006/relationships/image" Target="../media/image4.jpeg"/><Relationship Id="rId12" Type="http://schemas.openxmlformats.org/officeDocument/2006/relationships/image" Target="../media/image8.png"/><Relationship Id="rId17" Type="http://schemas.microsoft.com/office/2007/relationships/hdphoto" Target="../media/hdphoto3.wdp"/><Relationship Id="rId2" Type="http://schemas.openxmlformats.org/officeDocument/2006/relationships/image" Target="../media/image1.png"/><Relationship Id="rId16" Type="http://schemas.openxmlformats.org/officeDocument/2006/relationships/image" Target="../media/image10.png"/><Relationship Id="rId20"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cid:b830fdeb-085f-46ff-a2f3-f1d3b147b5eb@namprd09.prod.outlook.com" TargetMode="External"/><Relationship Id="rId11" Type="http://schemas.openxmlformats.org/officeDocument/2006/relationships/image" Target="../media/image7.png"/><Relationship Id="rId5" Type="http://schemas.openxmlformats.org/officeDocument/2006/relationships/image" Target="../media/image3.jpeg"/><Relationship Id="rId15" Type="http://schemas.microsoft.com/office/2007/relationships/hdphoto" Target="../media/hdphoto2.wdp"/><Relationship Id="rId23" Type="http://schemas.openxmlformats.org/officeDocument/2006/relationships/image" Target="../media/image15.jpg"/><Relationship Id="rId10" Type="http://schemas.openxmlformats.org/officeDocument/2006/relationships/image" Target="../media/image6.png"/><Relationship Id="rId19" Type="http://schemas.microsoft.com/office/2007/relationships/hdphoto" Target="../media/hdphoto4.wdp"/><Relationship Id="rId4" Type="http://schemas.openxmlformats.org/officeDocument/2006/relationships/image" Target="cid:f72b7ea3-6e7b-49d0-8bab-9ed6f7c86ddf@namprd09.prod.outlook.com" TargetMode="External"/><Relationship Id="rId9" Type="http://schemas.openxmlformats.org/officeDocument/2006/relationships/image" Target="../media/image5.png"/><Relationship Id="rId14" Type="http://schemas.openxmlformats.org/officeDocument/2006/relationships/image" Target="../media/image9.png"/><Relationship Id="rId22"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4A680E2-DC80-D80E-6CD8-B9EB72888C21}"/>
              </a:ext>
            </a:extLst>
          </p:cNvPr>
          <p:cNvSpPr/>
          <p:nvPr/>
        </p:nvSpPr>
        <p:spPr>
          <a:xfrm>
            <a:off x="1" y="-95394"/>
            <a:ext cx="43891200" cy="542070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24A30EC5-81E3-B87D-9060-830F01302AD4}"/>
              </a:ext>
            </a:extLst>
          </p:cNvPr>
          <p:cNvSpPr/>
          <p:nvPr/>
        </p:nvSpPr>
        <p:spPr>
          <a:xfrm>
            <a:off x="-1" y="6159086"/>
            <a:ext cx="43891202" cy="3058198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7D05EBB-B739-47DE-984D-9C4A9972471A}"/>
              </a:ext>
            </a:extLst>
          </p:cNvPr>
          <p:cNvSpPr txBox="1"/>
          <p:nvPr/>
        </p:nvSpPr>
        <p:spPr>
          <a:xfrm>
            <a:off x="5321157" y="704055"/>
            <a:ext cx="27232223" cy="3493264"/>
          </a:xfrm>
          <a:prstGeom prst="rect">
            <a:avLst/>
          </a:prstGeom>
          <a:noFill/>
        </p:spPr>
        <p:txBody>
          <a:bodyPr wrap="square" rtlCol="0">
            <a:spAutoFit/>
          </a:bodyPr>
          <a:lstStyle/>
          <a:p>
            <a:r>
              <a:rPr lang="en-US" sz="13300" b="1" dirty="0">
                <a:solidFill>
                  <a:schemeClr val="bg1"/>
                </a:solidFill>
                <a:latin typeface="Arial Narrow" panose="020B0606020202030204" pitchFamily="34" charset="0"/>
              </a:rPr>
              <a:t>PRIME ISS Ground Prototype</a:t>
            </a:r>
            <a:endParaRPr lang="en-US" sz="13300" b="1" i="0" u="none" strike="noStrike" baseline="0" dirty="0">
              <a:solidFill>
                <a:schemeClr val="bg1"/>
              </a:solidFill>
              <a:latin typeface="Arial Narrow" panose="020B0606020202030204" pitchFamily="34" charset="0"/>
            </a:endParaRPr>
          </a:p>
          <a:p>
            <a:r>
              <a:rPr lang="en-US" sz="8800" dirty="0">
                <a:solidFill>
                  <a:schemeClr val="bg1"/>
                </a:solidFill>
                <a:latin typeface="Arial Narrow" panose="020B0606020202030204" pitchFamily="34" charset="0"/>
              </a:rPr>
              <a:t>Powder Removal in Microgravity Environments Project</a:t>
            </a:r>
            <a:r>
              <a:rPr lang="en-US" sz="8800" b="0" i="0" u="none" strike="noStrike" baseline="0" dirty="0">
                <a:solidFill>
                  <a:schemeClr val="bg1"/>
                </a:solidFill>
                <a:latin typeface="Arial Narrow" panose="020B0606020202030204" pitchFamily="34" charset="0"/>
              </a:rPr>
              <a:t> </a:t>
            </a:r>
          </a:p>
        </p:txBody>
      </p:sp>
      <p:pic>
        <p:nvPicPr>
          <p:cNvPr id="19" name="Picture 18" descr="A logo of a space program&#10;&#10;Description automatically generated">
            <a:extLst>
              <a:ext uri="{FF2B5EF4-FFF2-40B4-BE49-F238E27FC236}">
                <a16:creationId xmlns:a16="http://schemas.microsoft.com/office/drawing/2014/main" id="{9F810A0F-5661-D5CD-337D-0A56545EFD65}"/>
              </a:ext>
            </a:extLst>
          </p:cNvPr>
          <p:cNvPicPr>
            <a:picLocks noChangeAspect="1"/>
          </p:cNvPicPr>
          <p:nvPr/>
        </p:nvPicPr>
        <p:blipFill>
          <a:blip r:embed="rId2"/>
          <a:stretch>
            <a:fillRect/>
          </a:stretch>
        </p:blipFill>
        <p:spPr>
          <a:xfrm>
            <a:off x="31476016" y="480017"/>
            <a:ext cx="3061577" cy="3575648"/>
          </a:xfrm>
          <a:prstGeom prst="rect">
            <a:avLst/>
          </a:prstGeom>
        </p:spPr>
      </p:pic>
      <p:sp>
        <p:nvSpPr>
          <p:cNvPr id="129" name="Rectangle 128">
            <a:extLst>
              <a:ext uri="{FF2B5EF4-FFF2-40B4-BE49-F238E27FC236}">
                <a16:creationId xmlns:a16="http://schemas.microsoft.com/office/drawing/2014/main" id="{40EC44D0-08C7-FC44-1074-5820A5885BD3}"/>
              </a:ext>
            </a:extLst>
          </p:cNvPr>
          <p:cNvSpPr/>
          <p:nvPr/>
        </p:nvSpPr>
        <p:spPr>
          <a:xfrm flipV="1">
            <a:off x="18019672" y="38246143"/>
            <a:ext cx="28655493" cy="1828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600">
              <a:latin typeface="Arial Narrow" panose="020B0606020202030204" pitchFamily="34" charset="0"/>
            </a:endParaRPr>
          </a:p>
        </p:txBody>
      </p:sp>
      <p:sp>
        <p:nvSpPr>
          <p:cNvPr id="40" name="TextBox 39">
            <a:extLst>
              <a:ext uri="{FF2B5EF4-FFF2-40B4-BE49-F238E27FC236}">
                <a16:creationId xmlns:a16="http://schemas.microsoft.com/office/drawing/2014/main" id="{EAED7AD5-F2D2-2FC0-668B-AF3C69169419}"/>
              </a:ext>
            </a:extLst>
          </p:cNvPr>
          <p:cNvSpPr txBox="1"/>
          <p:nvPr/>
        </p:nvSpPr>
        <p:spPr>
          <a:xfrm>
            <a:off x="283456" y="23465336"/>
            <a:ext cx="12527280" cy="12893040"/>
          </a:xfrm>
          <a:prstGeom prst="rect">
            <a:avLst/>
          </a:prstGeom>
          <a:noFill/>
          <a:ln>
            <a:solidFill>
              <a:srgbClr val="B23C3E"/>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731543" indent="-731543">
              <a:buFont typeface="Arial" panose="020B0604020202020204" pitchFamily="34" charset="0"/>
              <a:buChar char="•"/>
            </a:pPr>
            <a:endParaRPr lang="en-US" sz="5120">
              <a:solidFill>
                <a:srgbClr val="B23C3E">
                  <a:alpha val="0"/>
                </a:srgbClr>
              </a:solidFill>
              <a:latin typeface="Arial" panose="020B0604020202020204" pitchFamily="34" charset="0"/>
              <a:cs typeface="Arial" panose="020B0604020202020204" pitchFamily="34" charset="0"/>
            </a:endParaRPr>
          </a:p>
          <a:p>
            <a:pPr marL="585234" lvl="1"/>
            <a:endParaRPr lang="en-US" sz="5120">
              <a:solidFill>
                <a:srgbClr val="B23C3E">
                  <a:alpha val="0"/>
                </a:srgbClr>
              </a:solidFill>
              <a:latin typeface="Arial" panose="020B0604020202020204" pitchFamily="34" charset="0"/>
              <a:cs typeface="Arial" panose="020B0604020202020204" pitchFamily="34" charset="0"/>
            </a:endParaRPr>
          </a:p>
          <a:p>
            <a:pPr marL="585234" lvl="1"/>
            <a:endParaRPr lang="en-US" sz="5120">
              <a:solidFill>
                <a:srgbClr val="B23C3E">
                  <a:alpha val="0"/>
                </a:srgbClr>
              </a:solidFill>
              <a:latin typeface="Arial" panose="020B0604020202020204" pitchFamily="34" charset="0"/>
              <a:cs typeface="Arial" panose="020B0604020202020204" pitchFamily="34" charset="0"/>
            </a:endParaRPr>
          </a:p>
          <a:p>
            <a:pPr marL="585234" lvl="1"/>
            <a:endParaRPr lang="en-US" sz="5120">
              <a:solidFill>
                <a:srgbClr val="B23C3E">
                  <a:alpha val="0"/>
                </a:srgbClr>
              </a:solidFill>
              <a:latin typeface="Arial" panose="020B0604020202020204" pitchFamily="34" charset="0"/>
              <a:cs typeface="Arial" panose="020B0604020202020204" pitchFamily="34" charset="0"/>
            </a:endParaRPr>
          </a:p>
          <a:p>
            <a:pPr marL="585234" lvl="1"/>
            <a:endParaRPr lang="en-US" sz="5120">
              <a:solidFill>
                <a:srgbClr val="B23C3E">
                  <a:alpha val="0"/>
                </a:srgbClr>
              </a:solidFill>
              <a:latin typeface="Arial" panose="020B0604020202020204" pitchFamily="34" charset="0"/>
              <a:cs typeface="Arial" panose="020B0604020202020204" pitchFamily="34" charset="0"/>
            </a:endParaRPr>
          </a:p>
          <a:p>
            <a:pPr marL="585234" lvl="1"/>
            <a:endParaRPr lang="en-US" sz="5120">
              <a:solidFill>
                <a:srgbClr val="B23C3E">
                  <a:alpha val="0"/>
                </a:srgbClr>
              </a:solidFill>
              <a:latin typeface="Arial" panose="020B0604020202020204" pitchFamily="34" charset="0"/>
              <a:cs typeface="Arial" panose="020B0604020202020204" pitchFamily="34" charset="0"/>
            </a:endParaRPr>
          </a:p>
          <a:p>
            <a:pPr marL="585234" lvl="1"/>
            <a:endParaRPr lang="en-US" sz="5120">
              <a:solidFill>
                <a:srgbClr val="B23C3E">
                  <a:alpha val="0"/>
                </a:srgbClr>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alpha val="0"/>
                </a:srgbClr>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alpha val="0"/>
                </a:srgbClr>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alpha val="0"/>
                </a:srgbClr>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alpha val="0"/>
                </a:srgbClr>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alpha val="0"/>
                </a:srgbClr>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alpha val="0"/>
                </a:srgbClr>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alpha val="0"/>
                </a:srgbClr>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alpha val="0"/>
                </a:srgbClr>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alpha val="0"/>
                </a:srgbClr>
              </a:solidFill>
              <a:latin typeface="Arial" panose="020B0604020202020204" pitchFamily="34" charset="0"/>
              <a:cs typeface="Arial" panose="020B0604020202020204" pitchFamily="34" charset="0"/>
            </a:endParaRPr>
          </a:p>
        </p:txBody>
      </p:sp>
      <p:sp>
        <p:nvSpPr>
          <p:cNvPr id="133" name="Rectangle 132">
            <a:extLst>
              <a:ext uri="{FF2B5EF4-FFF2-40B4-BE49-F238E27FC236}">
                <a16:creationId xmlns:a16="http://schemas.microsoft.com/office/drawing/2014/main" id="{CF749889-C732-8F59-6867-FB25324365A6}"/>
              </a:ext>
            </a:extLst>
          </p:cNvPr>
          <p:cNvSpPr/>
          <p:nvPr/>
        </p:nvSpPr>
        <p:spPr>
          <a:xfrm rot="5400000" flipV="1">
            <a:off x="-1952510" y="21532235"/>
            <a:ext cx="30581985" cy="18288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600">
              <a:latin typeface="Arial Narrow" panose="020B0606020202030204" pitchFamily="34" charset="0"/>
            </a:endParaRPr>
          </a:p>
        </p:txBody>
      </p:sp>
      <p:grpSp>
        <p:nvGrpSpPr>
          <p:cNvPr id="20" name="Group 19">
            <a:extLst>
              <a:ext uri="{FF2B5EF4-FFF2-40B4-BE49-F238E27FC236}">
                <a16:creationId xmlns:a16="http://schemas.microsoft.com/office/drawing/2014/main" id="{6AE77235-7D1E-ED8C-60DB-47CD4E5C9693}"/>
              </a:ext>
            </a:extLst>
          </p:cNvPr>
          <p:cNvGrpSpPr/>
          <p:nvPr/>
        </p:nvGrpSpPr>
        <p:grpSpPr>
          <a:xfrm>
            <a:off x="287423" y="6716486"/>
            <a:ext cx="12527280" cy="10065711"/>
            <a:chOff x="1099709" y="7625352"/>
            <a:chExt cx="13437766" cy="11509926"/>
          </a:xfrm>
          <a:noFill/>
        </p:grpSpPr>
        <p:sp>
          <p:nvSpPr>
            <p:cNvPr id="21" name="TextBox 20">
              <a:extLst>
                <a:ext uri="{FF2B5EF4-FFF2-40B4-BE49-F238E27FC236}">
                  <a16:creationId xmlns:a16="http://schemas.microsoft.com/office/drawing/2014/main" id="{C1A711BB-5370-A683-1B85-2B2120515A0F}"/>
                </a:ext>
              </a:extLst>
            </p:cNvPr>
            <p:cNvSpPr txBox="1"/>
            <p:nvPr/>
          </p:nvSpPr>
          <p:spPr>
            <a:xfrm>
              <a:off x="1099709" y="8545525"/>
              <a:ext cx="13437766" cy="10589753"/>
            </a:xfrm>
            <a:prstGeom prst="rect">
              <a:avLst/>
            </a:prstGeom>
            <a:grpFill/>
            <a:ln>
              <a:solidFill>
                <a:srgbClr val="B23C3E"/>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731543" indent="-731543">
                <a:buFont typeface="Arial" panose="020B0604020202020204" pitchFamily="34" charset="0"/>
                <a:buChar char="•"/>
              </a:pPr>
              <a:endParaRPr lang="en-US" sz="5120">
                <a:solidFill>
                  <a:schemeClr val="bg1"/>
                </a:solidFill>
                <a:latin typeface="Arial" panose="020B0604020202020204" pitchFamily="34" charset="0"/>
                <a:cs typeface="Arial" panose="020B0604020202020204" pitchFamily="34" charset="0"/>
              </a:endParaRPr>
            </a:p>
            <a:p>
              <a:pPr marL="685800" indent="-685800">
                <a:buFont typeface="Wingdings" panose="05000000000000000000" pitchFamily="2" charset="2"/>
                <a:buChar char="§"/>
              </a:pPr>
              <a:r>
                <a:rPr lang="en-US" sz="4500">
                  <a:solidFill>
                    <a:schemeClr val="bg1"/>
                  </a:solidFill>
                </a:rPr>
                <a:t>In Additive Manufacturing (AM) with metal powders, remnant powder can be trapped and must be removed</a:t>
              </a:r>
              <a:endParaRPr lang="en-US" sz="4500">
                <a:solidFill>
                  <a:schemeClr val="bg1"/>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EB8E499C-DC4D-4FA6-0BB7-AF98419CFB4F}"/>
                </a:ext>
              </a:extLst>
            </p:cNvPr>
            <p:cNvSpPr/>
            <p:nvPr/>
          </p:nvSpPr>
          <p:spPr>
            <a:xfrm>
              <a:off x="1580327" y="7625352"/>
              <a:ext cx="5792440" cy="1664096"/>
            </a:xfrm>
            <a:prstGeom prst="rect">
              <a:avLst/>
            </a:prstGeom>
            <a:solidFill>
              <a:schemeClr val="tx1"/>
            </a:solidFill>
            <a:ln>
              <a:solidFill>
                <a:srgbClr val="B23C3E"/>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8800">
                  <a:solidFill>
                    <a:srgbClr val="B23C3E"/>
                  </a:solidFill>
                  <a:latin typeface="Arial Narrow" panose="020B0606020202030204" pitchFamily="34" charset="0"/>
                </a:rPr>
                <a:t>Introduction</a:t>
              </a:r>
            </a:p>
          </p:txBody>
        </p:sp>
      </p:grpSp>
      <p:grpSp>
        <p:nvGrpSpPr>
          <p:cNvPr id="23" name="Group 22">
            <a:extLst>
              <a:ext uri="{FF2B5EF4-FFF2-40B4-BE49-F238E27FC236}">
                <a16:creationId xmlns:a16="http://schemas.microsoft.com/office/drawing/2014/main" id="{1556FE31-69C5-7244-5219-0ADF221F18E7}"/>
              </a:ext>
            </a:extLst>
          </p:cNvPr>
          <p:cNvGrpSpPr/>
          <p:nvPr/>
        </p:nvGrpSpPr>
        <p:grpSpPr>
          <a:xfrm>
            <a:off x="283456" y="17029230"/>
            <a:ext cx="12527280" cy="5471975"/>
            <a:chOff x="15715432" y="9484652"/>
            <a:chExt cx="13907362" cy="5471971"/>
          </a:xfrm>
          <a:noFill/>
        </p:grpSpPr>
        <p:sp>
          <p:nvSpPr>
            <p:cNvPr id="24" name="TextBox 23">
              <a:extLst>
                <a:ext uri="{FF2B5EF4-FFF2-40B4-BE49-F238E27FC236}">
                  <a16:creationId xmlns:a16="http://schemas.microsoft.com/office/drawing/2014/main" id="{2705E817-6C0B-1F72-B1D8-B117CF837BEA}"/>
                </a:ext>
              </a:extLst>
            </p:cNvPr>
            <p:cNvSpPr txBox="1"/>
            <p:nvPr/>
          </p:nvSpPr>
          <p:spPr>
            <a:xfrm>
              <a:off x="15715432" y="10201748"/>
              <a:ext cx="13907362" cy="4754875"/>
            </a:xfrm>
            <a:prstGeom prst="rect">
              <a:avLst/>
            </a:prstGeom>
            <a:grpFill/>
            <a:ln>
              <a:solidFill>
                <a:srgbClr val="B23C3E"/>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731543" indent="-731543">
                <a:buFont typeface="Arial" panose="020B0604020202020204" pitchFamily="34" charset="0"/>
                <a:buChar char="•"/>
              </a:pPr>
              <a:endParaRPr lang="en-US" sz="5120" dirty="0">
                <a:solidFill>
                  <a:schemeClr val="bg1"/>
                </a:solidFill>
                <a:latin typeface="Arial" panose="020B0604020202020204" pitchFamily="34" charset="0"/>
                <a:cs typeface="Arial" panose="020B0604020202020204" pitchFamily="34" charset="0"/>
              </a:endParaRPr>
            </a:p>
            <a:p>
              <a:pPr marL="685800" indent="-685800">
                <a:buFont typeface="Wingdings" panose="05000000000000000000" pitchFamily="2" charset="2"/>
                <a:buChar char="§"/>
              </a:pPr>
              <a:r>
                <a:rPr lang="en-US" sz="4500" dirty="0">
                  <a:solidFill>
                    <a:schemeClr val="bg1"/>
                  </a:solidFill>
                </a:rPr>
                <a:t>Research in cleaning these AM parts for reducing contamination is limited in space habitats</a:t>
              </a:r>
            </a:p>
            <a:p>
              <a:pPr marL="685800" indent="-685800">
                <a:buFont typeface="Wingdings" panose="05000000000000000000" pitchFamily="2" charset="2"/>
                <a:buChar char="§"/>
              </a:pPr>
              <a:r>
                <a:rPr lang="en-US" sz="4500" dirty="0">
                  <a:solidFill>
                    <a:schemeClr val="bg1"/>
                  </a:solidFill>
                </a:rPr>
                <a:t>If tested in microgravity, the capability to clean AM parts can further In-Space Manufacturing (ISM)</a:t>
              </a:r>
              <a:endParaRPr lang="en-US" sz="4500" dirty="0">
                <a:solidFill>
                  <a:schemeClr val="bg1"/>
                </a:solidFill>
                <a:latin typeface="Arial" panose="020B06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292BAF39-A61B-1C7B-2E8F-D7BA01270D6A}"/>
                </a:ext>
              </a:extLst>
            </p:cNvPr>
            <p:cNvSpPr/>
            <p:nvPr/>
          </p:nvSpPr>
          <p:spPr>
            <a:xfrm>
              <a:off x="16217249" y="9484652"/>
              <a:ext cx="4516751" cy="1427378"/>
            </a:xfrm>
            <a:prstGeom prst="rect">
              <a:avLst/>
            </a:prstGeom>
            <a:solidFill>
              <a:schemeClr val="tx1"/>
            </a:solidFill>
            <a:ln>
              <a:solidFill>
                <a:srgbClr val="B23C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a:solidFill>
                    <a:srgbClr val="B23C3E"/>
                  </a:solidFill>
                  <a:latin typeface="Arial Narrow" panose="020B0606020202030204" pitchFamily="34" charset="0"/>
                </a:rPr>
                <a:t>Purpose</a:t>
              </a:r>
            </a:p>
          </p:txBody>
        </p:sp>
      </p:grpSp>
      <p:sp>
        <p:nvSpPr>
          <p:cNvPr id="41" name="Rectangle 40">
            <a:extLst>
              <a:ext uri="{FF2B5EF4-FFF2-40B4-BE49-F238E27FC236}">
                <a16:creationId xmlns:a16="http://schemas.microsoft.com/office/drawing/2014/main" id="{EF66CA0A-1B7F-839E-FA50-53EC60EAC96C}"/>
              </a:ext>
            </a:extLst>
          </p:cNvPr>
          <p:cNvSpPr/>
          <p:nvPr/>
        </p:nvSpPr>
        <p:spPr>
          <a:xfrm>
            <a:off x="735476" y="22748237"/>
            <a:ext cx="6484190" cy="1434198"/>
          </a:xfrm>
          <a:prstGeom prst="rect">
            <a:avLst/>
          </a:prstGeom>
          <a:solidFill>
            <a:schemeClr val="tx1"/>
          </a:solidFill>
          <a:ln>
            <a:solidFill>
              <a:srgbClr val="B23C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a:solidFill>
                  <a:srgbClr val="B23C3E"/>
                </a:solidFill>
                <a:latin typeface="Arial Narrow" panose="020B0606020202030204" pitchFamily="34" charset="0"/>
              </a:rPr>
              <a:t>CAD Modeling</a:t>
            </a:r>
          </a:p>
        </p:txBody>
      </p:sp>
      <p:grpSp>
        <p:nvGrpSpPr>
          <p:cNvPr id="45" name="Group 44">
            <a:extLst>
              <a:ext uri="{FF2B5EF4-FFF2-40B4-BE49-F238E27FC236}">
                <a16:creationId xmlns:a16="http://schemas.microsoft.com/office/drawing/2014/main" id="{0A0E9DD0-6602-271F-E6EC-D3D48CBDC1D2}"/>
              </a:ext>
            </a:extLst>
          </p:cNvPr>
          <p:cNvGrpSpPr/>
          <p:nvPr/>
        </p:nvGrpSpPr>
        <p:grpSpPr>
          <a:xfrm>
            <a:off x="13766282" y="6719290"/>
            <a:ext cx="18013679" cy="16739268"/>
            <a:chOff x="22174199" y="27558034"/>
            <a:chExt cx="6503713" cy="8383111"/>
          </a:xfrm>
          <a:noFill/>
        </p:grpSpPr>
        <p:sp>
          <p:nvSpPr>
            <p:cNvPr id="46" name="TextBox 45">
              <a:extLst>
                <a:ext uri="{FF2B5EF4-FFF2-40B4-BE49-F238E27FC236}">
                  <a16:creationId xmlns:a16="http://schemas.microsoft.com/office/drawing/2014/main" id="{0A0F0B5E-DD08-BBBC-3C50-FB8A2FF091CB}"/>
                </a:ext>
              </a:extLst>
            </p:cNvPr>
            <p:cNvSpPr txBox="1"/>
            <p:nvPr/>
          </p:nvSpPr>
          <p:spPr>
            <a:xfrm>
              <a:off x="22174199" y="27973055"/>
              <a:ext cx="6503713" cy="7968090"/>
            </a:xfrm>
            <a:prstGeom prst="rect">
              <a:avLst/>
            </a:prstGeom>
            <a:grpFill/>
            <a:ln>
              <a:solidFill>
                <a:srgbClr val="B23C3E"/>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731543"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585234" lvl="1"/>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EE2BC6B5-51FE-D4FA-8426-E36756742551}"/>
                </a:ext>
              </a:extLst>
            </p:cNvPr>
            <p:cNvSpPr/>
            <p:nvPr/>
          </p:nvSpPr>
          <p:spPr>
            <a:xfrm>
              <a:off x="22322282" y="27558034"/>
              <a:ext cx="2055344" cy="773309"/>
            </a:xfrm>
            <a:prstGeom prst="rect">
              <a:avLst/>
            </a:prstGeom>
            <a:solidFill>
              <a:schemeClr val="tx1"/>
            </a:solidFill>
            <a:ln>
              <a:solidFill>
                <a:srgbClr val="B23C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a:solidFill>
                    <a:srgbClr val="B23C3E"/>
                  </a:solidFill>
                  <a:latin typeface="Arial Narrow" panose="020B0606020202030204" pitchFamily="34" charset="0"/>
                </a:rPr>
                <a:t> Methodology</a:t>
              </a:r>
            </a:p>
          </p:txBody>
        </p:sp>
      </p:grpSp>
      <p:pic>
        <p:nvPicPr>
          <p:cNvPr id="49" name="Picture 3">
            <a:extLst>
              <a:ext uri="{FF2B5EF4-FFF2-40B4-BE49-F238E27FC236}">
                <a16:creationId xmlns:a16="http://schemas.microsoft.com/office/drawing/2014/main" id="{D94B71B0-71AA-CDF1-C6C1-E86CF6B81EF2}"/>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4230301" y="8410981"/>
            <a:ext cx="7171092" cy="9561456"/>
          </a:xfrm>
          <a:prstGeom prst="rect">
            <a:avLst/>
          </a:prstGeom>
          <a:noFill/>
        </p:spPr>
      </p:pic>
      <p:grpSp>
        <p:nvGrpSpPr>
          <p:cNvPr id="50" name="Group 49">
            <a:extLst>
              <a:ext uri="{FF2B5EF4-FFF2-40B4-BE49-F238E27FC236}">
                <a16:creationId xmlns:a16="http://schemas.microsoft.com/office/drawing/2014/main" id="{79795D59-140A-E837-BD94-1CC171A5A28B}"/>
              </a:ext>
            </a:extLst>
          </p:cNvPr>
          <p:cNvGrpSpPr/>
          <p:nvPr/>
        </p:nvGrpSpPr>
        <p:grpSpPr>
          <a:xfrm>
            <a:off x="32630977" y="6749134"/>
            <a:ext cx="10972800" cy="9897171"/>
            <a:chOff x="13719497" y="16618103"/>
            <a:chExt cx="12634654" cy="12269037"/>
          </a:xfrm>
          <a:noFill/>
        </p:grpSpPr>
        <p:grpSp>
          <p:nvGrpSpPr>
            <p:cNvPr id="51" name="Group 50">
              <a:extLst>
                <a:ext uri="{FF2B5EF4-FFF2-40B4-BE49-F238E27FC236}">
                  <a16:creationId xmlns:a16="http://schemas.microsoft.com/office/drawing/2014/main" id="{8F4EE723-8917-7F43-F252-B833ABC61488}"/>
                </a:ext>
              </a:extLst>
            </p:cNvPr>
            <p:cNvGrpSpPr/>
            <p:nvPr/>
          </p:nvGrpSpPr>
          <p:grpSpPr>
            <a:xfrm>
              <a:off x="13719497" y="16618103"/>
              <a:ext cx="12634654" cy="12269037"/>
              <a:chOff x="13719496" y="16231634"/>
              <a:chExt cx="12634654" cy="12269037"/>
            </a:xfrm>
            <a:grpFill/>
          </p:grpSpPr>
          <p:sp>
            <p:nvSpPr>
              <p:cNvPr id="54" name="TextBox 53">
                <a:extLst>
                  <a:ext uri="{FF2B5EF4-FFF2-40B4-BE49-F238E27FC236}">
                    <a16:creationId xmlns:a16="http://schemas.microsoft.com/office/drawing/2014/main" id="{883090B7-6F3F-017A-6F6A-ECB25B9F0B22}"/>
                  </a:ext>
                </a:extLst>
              </p:cNvPr>
              <p:cNvSpPr txBox="1"/>
              <p:nvPr/>
            </p:nvSpPr>
            <p:spPr>
              <a:xfrm>
                <a:off x="13719496" y="17165303"/>
                <a:ext cx="12634654" cy="11335368"/>
              </a:xfrm>
              <a:prstGeom prst="rect">
                <a:avLst/>
              </a:prstGeom>
              <a:grpFill/>
              <a:ln>
                <a:solidFill>
                  <a:srgbClr val="B23C3E"/>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731543"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1316777" lvl="1"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a:p>
                <a:pPr marL="585234" lvl="1"/>
                <a:endParaRPr lang="en-US" sz="4000">
                  <a:solidFill>
                    <a:schemeClr val="tx1"/>
                  </a:solidFill>
                  <a:cs typeface="Arial" panose="020B0604020202020204" pitchFamily="34" charset="0"/>
                </a:endParaRPr>
              </a:p>
              <a:p>
                <a:pPr marL="585234" lvl="1"/>
                <a:endParaRPr lang="en-US" sz="4000">
                  <a:solidFill>
                    <a:schemeClr val="tx1"/>
                  </a:solidFill>
                  <a:cs typeface="Arial" panose="020B0604020202020204" pitchFamily="34" charset="0"/>
                </a:endParaRPr>
              </a:p>
            </p:txBody>
          </p:sp>
          <p:sp>
            <p:nvSpPr>
              <p:cNvPr id="55" name="Rectangle 54">
                <a:extLst>
                  <a:ext uri="{FF2B5EF4-FFF2-40B4-BE49-F238E27FC236}">
                    <a16:creationId xmlns:a16="http://schemas.microsoft.com/office/drawing/2014/main" id="{CE0B551D-13B4-3FDA-11FC-5E3034A8561A}"/>
                  </a:ext>
                </a:extLst>
              </p:cNvPr>
              <p:cNvSpPr/>
              <p:nvPr/>
            </p:nvSpPr>
            <p:spPr>
              <a:xfrm>
                <a:off x="14212503" y="16231634"/>
                <a:ext cx="4141012" cy="1877187"/>
              </a:xfrm>
              <a:prstGeom prst="rect">
                <a:avLst/>
              </a:prstGeom>
              <a:solidFill>
                <a:schemeClr val="tx1"/>
              </a:solidFill>
              <a:ln>
                <a:solidFill>
                  <a:srgbClr val="B23C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a:solidFill>
                      <a:srgbClr val="B23C3E"/>
                    </a:solidFill>
                    <a:latin typeface="Arial Narrow" panose="020B0606020202030204" pitchFamily="34" charset="0"/>
                  </a:rPr>
                  <a:t>Testing</a:t>
                </a:r>
              </a:p>
            </p:txBody>
          </p:sp>
        </p:grpSp>
        <p:pic>
          <p:nvPicPr>
            <p:cNvPr id="52" name="Picture 51">
              <a:extLst>
                <a:ext uri="{FF2B5EF4-FFF2-40B4-BE49-F238E27FC236}">
                  <a16:creationId xmlns:a16="http://schemas.microsoft.com/office/drawing/2014/main" id="{A1958F8C-2E16-6147-B1E7-77C595B04435}"/>
                </a:ext>
              </a:extLst>
            </p:cNvPr>
            <p:cNvPicPr>
              <a:picLocks noChangeAspect="1"/>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14056674" y="18693774"/>
              <a:ext cx="5848189" cy="7795417"/>
            </a:xfrm>
            <a:prstGeom prst="rect">
              <a:avLst/>
            </a:prstGeom>
            <a:grpFill/>
            <a:ln>
              <a:noFill/>
            </a:ln>
          </p:spPr>
        </p:pic>
        <p:pic>
          <p:nvPicPr>
            <p:cNvPr id="53" name="Picture 52">
              <a:extLst>
                <a:ext uri="{FF2B5EF4-FFF2-40B4-BE49-F238E27FC236}">
                  <a16:creationId xmlns:a16="http://schemas.microsoft.com/office/drawing/2014/main" id="{9736F751-E8D8-CDB2-D361-5606AC67764C}"/>
                </a:ext>
              </a:extLst>
            </p:cNvPr>
            <p:cNvPicPr>
              <a:picLocks noChangeAspect="1"/>
            </p:cNvPicPr>
            <p:nvPr/>
          </p:nvPicPr>
          <p:blipFill>
            <a:blip r:embed="rId7" r:link="rId8" cstate="print">
              <a:extLst>
                <a:ext uri="{28A0092B-C50C-407E-A947-70E740481C1C}">
                  <a14:useLocalDpi xmlns:a14="http://schemas.microsoft.com/office/drawing/2010/main" val="0"/>
                </a:ext>
              </a:extLst>
            </a:blip>
            <a:srcRect/>
            <a:stretch>
              <a:fillRect/>
            </a:stretch>
          </p:blipFill>
          <p:spPr bwMode="auto">
            <a:xfrm>
              <a:off x="20080752" y="18691610"/>
              <a:ext cx="5848187" cy="7797580"/>
            </a:xfrm>
            <a:prstGeom prst="rect">
              <a:avLst/>
            </a:prstGeom>
            <a:grpFill/>
            <a:ln>
              <a:noFill/>
            </a:ln>
          </p:spPr>
        </p:pic>
      </p:grpSp>
      <p:grpSp>
        <p:nvGrpSpPr>
          <p:cNvPr id="56" name="Group 55">
            <a:extLst>
              <a:ext uri="{FF2B5EF4-FFF2-40B4-BE49-F238E27FC236}">
                <a16:creationId xmlns:a16="http://schemas.microsoft.com/office/drawing/2014/main" id="{39F1FF1D-1A93-D1A8-58B9-4128F442D428}"/>
              </a:ext>
            </a:extLst>
          </p:cNvPr>
          <p:cNvGrpSpPr>
            <a:grpSpLocks noChangeAspect="1"/>
          </p:cNvGrpSpPr>
          <p:nvPr/>
        </p:nvGrpSpPr>
        <p:grpSpPr>
          <a:xfrm>
            <a:off x="13821443" y="23714579"/>
            <a:ext cx="18013680" cy="12587794"/>
            <a:chOff x="840325" y="16827701"/>
            <a:chExt cx="13595721" cy="8956752"/>
          </a:xfrm>
          <a:noFill/>
        </p:grpSpPr>
        <p:sp>
          <p:nvSpPr>
            <p:cNvPr id="57" name="TextBox 56">
              <a:extLst>
                <a:ext uri="{FF2B5EF4-FFF2-40B4-BE49-F238E27FC236}">
                  <a16:creationId xmlns:a16="http://schemas.microsoft.com/office/drawing/2014/main" id="{09152181-B883-2F05-6C8A-C3BDF2194B84}"/>
                </a:ext>
              </a:extLst>
            </p:cNvPr>
            <p:cNvSpPr txBox="1"/>
            <p:nvPr/>
          </p:nvSpPr>
          <p:spPr>
            <a:xfrm>
              <a:off x="840325" y="17371973"/>
              <a:ext cx="13595721" cy="8412480"/>
            </a:xfrm>
            <a:prstGeom prst="rect">
              <a:avLst/>
            </a:prstGeom>
            <a:grpFill/>
            <a:ln w="28575">
              <a:solidFill>
                <a:srgbClr val="B23C3E"/>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731543" indent="-731543">
                <a:buFont typeface="Arial" panose="020B0604020202020204" pitchFamily="34" charset="0"/>
                <a:buChar char="•"/>
              </a:pPr>
              <a:endParaRPr lang="en-US" sz="5400">
                <a:solidFill>
                  <a:schemeClr val="tx1"/>
                </a:solidFill>
                <a:cs typeface="Arial" panose="020B0604020202020204" pitchFamily="34" charset="0"/>
              </a:endParaRPr>
            </a:p>
            <a:p>
              <a:pPr marL="585234" lvl="1"/>
              <a:endParaRPr lang="en-US" sz="5400">
                <a:solidFill>
                  <a:schemeClr val="tx1"/>
                </a:solidFill>
                <a:cs typeface="Arial" panose="020B0604020202020204" pitchFamily="34" charset="0"/>
              </a:endParaRPr>
            </a:p>
            <a:p>
              <a:pPr marL="1316777" lvl="1" indent="-731543">
                <a:buFont typeface="Arial" panose="020B0604020202020204" pitchFamily="34" charset="0"/>
                <a:buChar char="•"/>
              </a:pPr>
              <a:endParaRPr lang="en-US" sz="5400">
                <a:solidFill>
                  <a:schemeClr val="tx1"/>
                </a:solidFill>
                <a:cs typeface="Arial" panose="020B0604020202020204" pitchFamily="34" charset="0"/>
              </a:endParaRPr>
            </a:p>
            <a:p>
              <a:pPr marL="1316777" lvl="1" indent="-731543">
                <a:buFont typeface="Arial" panose="020B0604020202020204" pitchFamily="34" charset="0"/>
                <a:buChar char="•"/>
              </a:pPr>
              <a:endParaRPr lang="en-US" sz="5400">
                <a:solidFill>
                  <a:schemeClr val="tx1"/>
                </a:solidFill>
                <a:cs typeface="Arial" panose="020B0604020202020204" pitchFamily="34" charset="0"/>
              </a:endParaRPr>
            </a:p>
            <a:p>
              <a:pPr marL="1316777" lvl="1" indent="-731543">
                <a:buFont typeface="Arial" panose="020B0604020202020204" pitchFamily="34" charset="0"/>
                <a:buChar char="•"/>
              </a:pPr>
              <a:endParaRPr lang="en-US" sz="5400">
                <a:solidFill>
                  <a:schemeClr val="tx1"/>
                </a:solidFill>
                <a:cs typeface="Arial" panose="020B0604020202020204" pitchFamily="34" charset="0"/>
              </a:endParaRPr>
            </a:p>
            <a:p>
              <a:pPr marL="1316777" lvl="1" indent="-731543">
                <a:buFont typeface="Arial" panose="020B0604020202020204" pitchFamily="34" charset="0"/>
                <a:buChar char="•"/>
              </a:pPr>
              <a:endParaRPr lang="en-US" sz="5400">
                <a:solidFill>
                  <a:schemeClr val="tx1"/>
                </a:solidFill>
                <a:cs typeface="Arial" panose="020B0604020202020204" pitchFamily="34" charset="0"/>
              </a:endParaRPr>
            </a:p>
            <a:p>
              <a:pPr marL="1316777" lvl="1" indent="-731543">
                <a:buFont typeface="Arial" panose="020B0604020202020204" pitchFamily="34" charset="0"/>
                <a:buChar char="•"/>
              </a:pPr>
              <a:endParaRPr lang="en-US" sz="5400">
                <a:solidFill>
                  <a:schemeClr val="tx1"/>
                </a:solidFill>
                <a:cs typeface="Arial" panose="020B0604020202020204" pitchFamily="34" charset="0"/>
              </a:endParaRPr>
            </a:p>
            <a:p>
              <a:pPr marL="1316777" lvl="1" indent="-731543">
                <a:buFont typeface="Arial" panose="020B0604020202020204" pitchFamily="34" charset="0"/>
                <a:buChar char="•"/>
              </a:pPr>
              <a:endParaRPr lang="en-US" sz="5400">
                <a:solidFill>
                  <a:schemeClr val="tx1"/>
                </a:solidFill>
                <a:cs typeface="Arial" panose="020B0604020202020204" pitchFamily="34" charset="0"/>
              </a:endParaRPr>
            </a:p>
            <a:p>
              <a:pPr marL="1316777" lvl="1" indent="-731543">
                <a:buFont typeface="Arial" panose="020B0604020202020204" pitchFamily="34" charset="0"/>
                <a:buChar char="•"/>
              </a:pPr>
              <a:endParaRPr lang="en-US" sz="5400">
                <a:solidFill>
                  <a:schemeClr val="tx1"/>
                </a:solidFill>
                <a:cs typeface="Arial" panose="020B0604020202020204" pitchFamily="34" charset="0"/>
              </a:endParaRPr>
            </a:p>
            <a:p>
              <a:pPr marL="1316777" lvl="1" indent="-731543">
                <a:buFont typeface="Arial" panose="020B0604020202020204" pitchFamily="34" charset="0"/>
                <a:buChar char="•"/>
              </a:pPr>
              <a:endParaRPr lang="en-US" sz="5400">
                <a:solidFill>
                  <a:schemeClr val="tx1"/>
                </a:solidFill>
                <a:cs typeface="Arial" panose="020B0604020202020204" pitchFamily="34" charset="0"/>
              </a:endParaRPr>
            </a:p>
          </p:txBody>
        </p:sp>
        <p:sp>
          <p:nvSpPr>
            <p:cNvPr id="58" name="Rectangle 57">
              <a:extLst>
                <a:ext uri="{FF2B5EF4-FFF2-40B4-BE49-F238E27FC236}">
                  <a16:creationId xmlns:a16="http://schemas.microsoft.com/office/drawing/2014/main" id="{E8555037-0E5D-6C0D-BE17-7CA86E211832}"/>
                </a:ext>
              </a:extLst>
            </p:cNvPr>
            <p:cNvSpPr/>
            <p:nvPr/>
          </p:nvSpPr>
          <p:spPr>
            <a:xfrm>
              <a:off x="1148908" y="16827701"/>
              <a:ext cx="5155936" cy="1027643"/>
            </a:xfrm>
            <a:prstGeom prst="rect">
              <a:avLst/>
            </a:prstGeom>
            <a:solidFill>
              <a:schemeClr val="tx1"/>
            </a:solidFill>
            <a:ln>
              <a:solidFill>
                <a:srgbClr val="B23C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a:solidFill>
                    <a:srgbClr val="B23C3E"/>
                  </a:solidFill>
                  <a:latin typeface="Arial Narrow" panose="020B0606020202030204" pitchFamily="34" charset="0"/>
                </a:rPr>
                <a:t>System Design</a:t>
              </a:r>
            </a:p>
          </p:txBody>
        </p:sp>
      </p:grpSp>
      <p:pic>
        <p:nvPicPr>
          <p:cNvPr id="60" name="Picture 59">
            <a:extLst>
              <a:ext uri="{FF2B5EF4-FFF2-40B4-BE49-F238E27FC236}">
                <a16:creationId xmlns:a16="http://schemas.microsoft.com/office/drawing/2014/main" id="{8D4DF91B-515B-764F-1543-B1A2C16A8F2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74364" y="53718"/>
            <a:ext cx="8694030" cy="4364473"/>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21D1AE60-7BD1-3956-B381-2DB0C151C1CF}"/>
              </a:ext>
            </a:extLst>
          </p:cNvPr>
          <p:cNvSpPr txBox="1"/>
          <p:nvPr/>
        </p:nvSpPr>
        <p:spPr>
          <a:xfrm>
            <a:off x="14230301" y="18595788"/>
            <a:ext cx="16570314" cy="452431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685800" indent="-685800">
              <a:buFont typeface="Wingdings" panose="05000000000000000000" pitchFamily="2" charset="2"/>
              <a:buChar char="§"/>
            </a:pPr>
            <a:r>
              <a:rPr lang="en-US" sz="4800" dirty="0">
                <a:solidFill>
                  <a:schemeClr val="bg1"/>
                </a:solidFill>
                <a:cs typeface="Arial" panose="020B0604020202020204" pitchFamily="34" charset="0"/>
              </a:rPr>
              <a:t>Ultrasonic cleaning paired with a spinning plate was the selected solution for a prototype capsule</a:t>
            </a:r>
          </a:p>
          <a:p>
            <a:pPr marL="685800" indent="-685800">
              <a:buFont typeface="Wingdings" panose="05000000000000000000" pitchFamily="2" charset="2"/>
              <a:buChar char="§"/>
            </a:pPr>
            <a:r>
              <a:rPr lang="en-US" sz="4800" dirty="0">
                <a:solidFill>
                  <a:schemeClr val="bg1"/>
                </a:solidFill>
                <a:cs typeface="Arial" panose="020B0604020202020204" pitchFamily="34" charset="0"/>
              </a:rPr>
              <a:t>Housing will enclose cleaning operations to mimic ISS payload handled in the Microgravity Science Glovebox (MSG)</a:t>
            </a:r>
          </a:p>
          <a:p>
            <a:pPr marL="685800" indent="-685800">
              <a:buFont typeface="Wingdings" panose="05000000000000000000" pitchFamily="2" charset="2"/>
              <a:buChar char="§"/>
            </a:pPr>
            <a:r>
              <a:rPr lang="en-US" sz="4800" dirty="0">
                <a:solidFill>
                  <a:schemeClr val="bg1"/>
                </a:solidFill>
                <a:cs typeface="Arial" panose="020B0604020202020204" pitchFamily="34" charset="0"/>
              </a:rPr>
              <a:t>A functioning ground prototype and testbed was developed during Fall 2024</a:t>
            </a:r>
            <a:endParaRPr lang="en-US" sz="4800" dirty="0">
              <a:solidFill>
                <a:schemeClr val="bg1"/>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1BFEC1D7-F285-9D38-A531-3F04F6385C3F}"/>
              </a:ext>
            </a:extLst>
          </p:cNvPr>
          <p:cNvPicPr>
            <a:picLocks noChangeAspect="1"/>
          </p:cNvPicPr>
          <p:nvPr/>
        </p:nvPicPr>
        <p:blipFill>
          <a:blip r:embed="rId10"/>
          <a:stretch>
            <a:fillRect/>
          </a:stretch>
        </p:blipFill>
        <p:spPr>
          <a:xfrm>
            <a:off x="21829193" y="8409339"/>
            <a:ext cx="9640265" cy="9520510"/>
          </a:xfrm>
          <a:prstGeom prst="rect">
            <a:avLst/>
          </a:prstGeom>
          <a:noFill/>
        </p:spPr>
      </p:pic>
      <p:pic>
        <p:nvPicPr>
          <p:cNvPr id="2" name="Picture 1">
            <a:extLst>
              <a:ext uri="{FF2B5EF4-FFF2-40B4-BE49-F238E27FC236}">
                <a16:creationId xmlns:a16="http://schemas.microsoft.com/office/drawing/2014/main" id="{7769D3AB-3AA2-9F26-E879-FFEE496B2416}"/>
              </a:ext>
            </a:extLst>
          </p:cNvPr>
          <p:cNvPicPr>
            <a:picLocks noChangeAspect="1"/>
          </p:cNvPicPr>
          <p:nvPr/>
        </p:nvPicPr>
        <p:blipFill>
          <a:blip r:embed="rId11"/>
          <a:stretch>
            <a:fillRect/>
          </a:stretch>
        </p:blipFill>
        <p:spPr>
          <a:xfrm>
            <a:off x="637671" y="10698109"/>
            <a:ext cx="6465859" cy="5681729"/>
          </a:xfrm>
          <a:prstGeom prst="rect">
            <a:avLst/>
          </a:prstGeom>
          <a:noFill/>
        </p:spPr>
      </p:pic>
      <p:pic>
        <p:nvPicPr>
          <p:cNvPr id="5" name="Picture 4">
            <a:extLst>
              <a:ext uri="{FF2B5EF4-FFF2-40B4-BE49-F238E27FC236}">
                <a16:creationId xmlns:a16="http://schemas.microsoft.com/office/drawing/2014/main" id="{8745B1B4-5A08-B59A-41D0-8FEB2F1EE81B}"/>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3215" b="97631" l="3829" r="97523">
                        <a14:foregroundMark x1="25676" y1="84433" x2="15090" y2="70051"/>
                        <a14:foregroundMark x1="15090" y1="70051" x2="35586" y2="33503"/>
                        <a14:foregroundMark x1="35586" y1="33503" x2="34910" y2="9983"/>
                        <a14:foregroundMark x1="34910" y1="9983" x2="53604" y2="5753"/>
                        <a14:foregroundMark x1="53604" y1="5753" x2="64414" y2="9475"/>
                        <a14:foregroundMark x1="64414" y1="9475" x2="69369" y2="20135"/>
                        <a14:foregroundMark x1="69369" y1="20135" x2="65090" y2="52115"/>
                        <a14:foregroundMark x1="65090" y1="52115" x2="79730" y2="60914"/>
                        <a14:foregroundMark x1="79730" y1="60914" x2="91892" y2="63621"/>
                        <a14:foregroundMark x1="91892" y1="63621" x2="92342" y2="89509"/>
                        <a14:foregroundMark x1="92342" y1="89509" x2="77252" y2="90863"/>
                        <a14:foregroundMark x1="77252" y1="90863" x2="71171" y2="78680"/>
                        <a14:foregroundMark x1="72973" y1="95093" x2="85135" y2="96108"/>
                        <a14:foregroundMark x1="85135" y1="96108" x2="97523" y2="90525"/>
                        <a14:foregroundMark x1="97523" y1="90525" x2="95721" y2="59391"/>
                        <a14:foregroundMark x1="74550" y1="94416" x2="91667" y2="94078"/>
                        <a14:foregroundMark x1="91667" y1="94078" x2="92793" y2="94247"/>
                        <a14:foregroundMark x1="9234" y1="56684" x2="4054" y2="68697"/>
                        <a14:foregroundMark x1="4054" y1="68697" x2="4279" y2="85110"/>
                        <a14:foregroundMark x1="29955" y1="8968" x2="45495" y2="4399"/>
                        <a14:foregroundMark x1="45495" y1="4399" x2="60360" y2="5245"/>
                        <a14:foregroundMark x1="60360" y1="5245" x2="65315" y2="8122"/>
                        <a14:foregroundMark x1="39640" y1="3892" x2="50901" y2="3215"/>
                        <a14:foregroundMark x1="50901" y1="3215" x2="52703" y2="3215"/>
                        <a14:foregroundMark x1="89189" y1="97124" x2="94595" y2="97631"/>
                      </a14:backgroundRemoval>
                    </a14:imgEffect>
                  </a14:imgLayer>
                </a14:imgProps>
              </a:ext>
            </a:extLst>
          </a:blip>
          <a:stretch>
            <a:fillRect/>
          </a:stretch>
        </p:blipFill>
        <p:spPr>
          <a:xfrm>
            <a:off x="8066622" y="10731568"/>
            <a:ext cx="4268507" cy="5681729"/>
          </a:xfrm>
          <a:prstGeom prst="rect">
            <a:avLst/>
          </a:prstGeom>
          <a:noFill/>
        </p:spPr>
      </p:pic>
      <p:sp>
        <p:nvSpPr>
          <p:cNvPr id="12" name="TextBox 11">
            <a:extLst>
              <a:ext uri="{FF2B5EF4-FFF2-40B4-BE49-F238E27FC236}">
                <a16:creationId xmlns:a16="http://schemas.microsoft.com/office/drawing/2014/main" id="{3E9863EF-9AF6-9DE3-FA62-F0CC07A3CAAE}"/>
              </a:ext>
            </a:extLst>
          </p:cNvPr>
          <p:cNvSpPr txBox="1"/>
          <p:nvPr/>
        </p:nvSpPr>
        <p:spPr>
          <a:xfrm>
            <a:off x="32847439" y="14935969"/>
            <a:ext cx="10616176" cy="147732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685800" indent="-685800">
              <a:buFont typeface="Wingdings" panose="05000000000000000000" pitchFamily="2" charset="2"/>
              <a:buChar char="§"/>
            </a:pPr>
            <a:r>
              <a:rPr lang="en-US" sz="4500">
                <a:solidFill>
                  <a:schemeClr val="bg1"/>
                </a:solidFill>
                <a:cs typeface="Arial" panose="020B0604020202020204" pitchFamily="34" charset="0"/>
              </a:rPr>
              <a:t>Initial testing performed on springs contaminated with NU-LHT-4M simulant</a:t>
            </a:r>
          </a:p>
        </p:txBody>
      </p:sp>
      <p:grpSp>
        <p:nvGrpSpPr>
          <p:cNvPr id="14" name="Group 13">
            <a:extLst>
              <a:ext uri="{FF2B5EF4-FFF2-40B4-BE49-F238E27FC236}">
                <a16:creationId xmlns:a16="http://schemas.microsoft.com/office/drawing/2014/main" id="{79DAA8F0-4D73-416F-20B0-F203E2C13A50}"/>
              </a:ext>
            </a:extLst>
          </p:cNvPr>
          <p:cNvGrpSpPr/>
          <p:nvPr/>
        </p:nvGrpSpPr>
        <p:grpSpPr>
          <a:xfrm>
            <a:off x="32630977" y="31008947"/>
            <a:ext cx="10972800" cy="5302823"/>
            <a:chOff x="32630977" y="29520150"/>
            <a:chExt cx="10972800" cy="5302823"/>
          </a:xfrm>
          <a:noFill/>
        </p:grpSpPr>
        <p:grpSp>
          <p:nvGrpSpPr>
            <p:cNvPr id="36" name="Group 35">
              <a:extLst>
                <a:ext uri="{FF2B5EF4-FFF2-40B4-BE49-F238E27FC236}">
                  <a16:creationId xmlns:a16="http://schemas.microsoft.com/office/drawing/2014/main" id="{61922103-A3AA-8DDF-FEE3-3070B818687D}"/>
                </a:ext>
              </a:extLst>
            </p:cNvPr>
            <p:cNvGrpSpPr/>
            <p:nvPr/>
          </p:nvGrpSpPr>
          <p:grpSpPr>
            <a:xfrm>
              <a:off x="32630977" y="29520150"/>
              <a:ext cx="10972800" cy="5302823"/>
              <a:chOff x="17981015" y="17327808"/>
              <a:chExt cx="13396909" cy="5260494"/>
            </a:xfrm>
            <a:grpFill/>
          </p:grpSpPr>
          <p:sp>
            <p:nvSpPr>
              <p:cNvPr id="37" name="TextBox 36">
                <a:extLst>
                  <a:ext uri="{FF2B5EF4-FFF2-40B4-BE49-F238E27FC236}">
                    <a16:creationId xmlns:a16="http://schemas.microsoft.com/office/drawing/2014/main" id="{3AA1AE4B-DD22-DE24-CB16-DD2560BA9A31}"/>
                  </a:ext>
                </a:extLst>
              </p:cNvPr>
              <p:cNvSpPr txBox="1"/>
              <p:nvPr/>
            </p:nvSpPr>
            <p:spPr>
              <a:xfrm>
                <a:off x="17981015" y="18143507"/>
                <a:ext cx="13396909" cy="4444795"/>
              </a:xfrm>
              <a:prstGeom prst="rect">
                <a:avLst/>
              </a:prstGeom>
              <a:grpFill/>
              <a:ln>
                <a:solidFill>
                  <a:srgbClr val="B23C3E"/>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731543" indent="-731543">
                  <a:buFont typeface="Arial" panose="020B0604020202020204" pitchFamily="34" charset="0"/>
                  <a:buChar char="•"/>
                </a:pPr>
                <a:endParaRPr lang="en-US" sz="5400">
                  <a:solidFill>
                    <a:schemeClr val="tx1"/>
                  </a:solidFill>
                  <a:cs typeface="Arial" panose="020B0604020202020204" pitchFamily="34" charset="0"/>
                </a:endParaRPr>
              </a:p>
            </p:txBody>
          </p:sp>
          <p:sp>
            <p:nvSpPr>
              <p:cNvPr id="38" name="Rectangle 37">
                <a:extLst>
                  <a:ext uri="{FF2B5EF4-FFF2-40B4-BE49-F238E27FC236}">
                    <a16:creationId xmlns:a16="http://schemas.microsoft.com/office/drawing/2014/main" id="{E37582E7-C912-49CB-3F7A-555D7C6551A4}"/>
                  </a:ext>
                </a:extLst>
              </p:cNvPr>
              <p:cNvSpPr/>
              <p:nvPr/>
            </p:nvSpPr>
            <p:spPr>
              <a:xfrm>
                <a:off x="18503765" y="17327808"/>
                <a:ext cx="10802775" cy="1373294"/>
              </a:xfrm>
              <a:prstGeom prst="rect">
                <a:avLst/>
              </a:prstGeom>
              <a:solidFill>
                <a:schemeClr val="tx1"/>
              </a:solidFill>
              <a:ln>
                <a:solidFill>
                  <a:srgbClr val="B23C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a:solidFill>
                      <a:srgbClr val="B23C3E"/>
                    </a:solidFill>
                    <a:latin typeface="Arial Narrow" panose="020B0606020202030204" pitchFamily="34" charset="0"/>
                  </a:rPr>
                  <a:t>Acknowledgements</a:t>
                </a:r>
              </a:p>
            </p:txBody>
          </p:sp>
        </p:grpSp>
        <p:sp>
          <p:nvSpPr>
            <p:cNvPr id="13" name="TextBox 12">
              <a:extLst>
                <a:ext uri="{FF2B5EF4-FFF2-40B4-BE49-F238E27FC236}">
                  <a16:creationId xmlns:a16="http://schemas.microsoft.com/office/drawing/2014/main" id="{0E7D5116-5262-78E6-11DC-A3750E769AA0}"/>
                </a:ext>
              </a:extLst>
            </p:cNvPr>
            <p:cNvSpPr txBox="1"/>
            <p:nvPr/>
          </p:nvSpPr>
          <p:spPr>
            <a:xfrm>
              <a:off x="32847439" y="30940692"/>
              <a:ext cx="10515600" cy="3785652"/>
            </a:xfrm>
            <a:prstGeom prst="rect">
              <a:avLst/>
            </a:prstGeom>
            <a:grp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4000">
                  <a:solidFill>
                    <a:schemeClr val="bg1"/>
                  </a:solidFill>
                  <a:effectLst/>
                  <a:ea typeface="Times New Roman" panose="02020603050405020304" pitchFamily="18" charset="0"/>
                  <a:cs typeface="Times New Roman" panose="02020603050405020304" pitchFamily="18" charset="0"/>
                </a:rPr>
                <a:t>The PRIME team would like to thank the EM42 Additive Manufacturing team for funding support, the Iowa Space Grant Consortium for intern placement, Mike Fiske for project guidance, and all of NASA MSFC’s Contamination Control team for continued support</a:t>
              </a:r>
              <a:r>
                <a:rPr lang="en-US" sz="3600">
                  <a:solidFill>
                    <a:schemeClr val="bg1"/>
                  </a:solidFill>
                  <a:effectLst/>
                  <a:ea typeface="Times New Roman" panose="02020603050405020304" pitchFamily="18" charset="0"/>
                  <a:cs typeface="Times New Roman" panose="02020603050405020304" pitchFamily="18" charset="0"/>
                </a:rPr>
                <a:t>. </a:t>
              </a:r>
            </a:p>
          </p:txBody>
        </p:sp>
      </p:grpSp>
      <p:grpSp>
        <p:nvGrpSpPr>
          <p:cNvPr id="16" name="Group 15">
            <a:extLst>
              <a:ext uri="{FF2B5EF4-FFF2-40B4-BE49-F238E27FC236}">
                <a16:creationId xmlns:a16="http://schemas.microsoft.com/office/drawing/2014/main" id="{1FB08B77-97DD-63C0-F9DD-4CB0A3C736BC}"/>
              </a:ext>
            </a:extLst>
          </p:cNvPr>
          <p:cNvGrpSpPr/>
          <p:nvPr/>
        </p:nvGrpSpPr>
        <p:grpSpPr>
          <a:xfrm>
            <a:off x="32630977" y="16853338"/>
            <a:ext cx="10972800" cy="8549796"/>
            <a:chOff x="32630977" y="16925105"/>
            <a:chExt cx="10972800" cy="8549796"/>
          </a:xfrm>
          <a:noFill/>
        </p:grpSpPr>
        <p:grpSp>
          <p:nvGrpSpPr>
            <p:cNvPr id="32" name="Group 31">
              <a:extLst>
                <a:ext uri="{FF2B5EF4-FFF2-40B4-BE49-F238E27FC236}">
                  <a16:creationId xmlns:a16="http://schemas.microsoft.com/office/drawing/2014/main" id="{69B3B947-CF80-7187-0BBE-BBFF8AC82177}"/>
                </a:ext>
              </a:extLst>
            </p:cNvPr>
            <p:cNvGrpSpPr/>
            <p:nvPr/>
          </p:nvGrpSpPr>
          <p:grpSpPr>
            <a:xfrm>
              <a:off x="32630977" y="16925105"/>
              <a:ext cx="10972800" cy="8549796"/>
              <a:chOff x="47641703" y="8410595"/>
              <a:chExt cx="13498025" cy="5917434"/>
            </a:xfrm>
            <a:grpFill/>
          </p:grpSpPr>
          <p:sp>
            <p:nvSpPr>
              <p:cNvPr id="33" name="TextBox 32">
                <a:extLst>
                  <a:ext uri="{FF2B5EF4-FFF2-40B4-BE49-F238E27FC236}">
                    <a16:creationId xmlns:a16="http://schemas.microsoft.com/office/drawing/2014/main" id="{5AE61AB5-AC4B-3989-2BDE-D1E653E363D8}"/>
                  </a:ext>
                </a:extLst>
              </p:cNvPr>
              <p:cNvSpPr txBox="1"/>
              <p:nvPr/>
            </p:nvSpPr>
            <p:spPr>
              <a:xfrm>
                <a:off x="47641703" y="8885355"/>
                <a:ext cx="13498025" cy="5442674"/>
              </a:xfrm>
              <a:prstGeom prst="rect">
                <a:avLst/>
              </a:prstGeom>
              <a:grpFill/>
              <a:ln>
                <a:solidFill>
                  <a:srgbClr val="B23C3E"/>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731543" indent="-731543">
                  <a:buFont typeface="Arial" panose="020B0604020202020204" pitchFamily="34" charset="0"/>
                  <a:buChar char="•"/>
                </a:pPr>
                <a:endParaRPr lang="en-US" sz="5120">
                  <a:solidFill>
                    <a:srgbClr val="B23C3E"/>
                  </a:solidFill>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0B15F659-F46C-4DB8-6E1D-855DFFBE0DAD}"/>
                  </a:ext>
                </a:extLst>
              </p:cNvPr>
              <p:cNvSpPr/>
              <p:nvPr/>
            </p:nvSpPr>
            <p:spPr>
              <a:xfrm>
                <a:off x="48168399" y="8410595"/>
                <a:ext cx="7969338" cy="856006"/>
              </a:xfrm>
              <a:prstGeom prst="rect">
                <a:avLst/>
              </a:prstGeom>
              <a:solidFill>
                <a:schemeClr val="tx1"/>
              </a:solidFill>
              <a:ln>
                <a:solidFill>
                  <a:srgbClr val="B23C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a:solidFill>
                      <a:srgbClr val="B23C3E"/>
                    </a:solidFill>
                    <a:latin typeface="Arial Narrow" panose="020B0606020202030204" pitchFamily="34" charset="0"/>
                  </a:rPr>
                  <a:t>Forward Work</a:t>
                </a:r>
              </a:p>
            </p:txBody>
          </p:sp>
        </p:grpSp>
        <p:sp>
          <p:nvSpPr>
            <p:cNvPr id="15" name="TextBox 14">
              <a:extLst>
                <a:ext uri="{FF2B5EF4-FFF2-40B4-BE49-F238E27FC236}">
                  <a16:creationId xmlns:a16="http://schemas.microsoft.com/office/drawing/2014/main" id="{D62EF81E-DDBD-D47B-E49A-8586EEF18E97}"/>
                </a:ext>
              </a:extLst>
            </p:cNvPr>
            <p:cNvSpPr txBox="1"/>
            <p:nvPr/>
          </p:nvSpPr>
          <p:spPr>
            <a:xfrm>
              <a:off x="32759308" y="18051725"/>
              <a:ext cx="10639813" cy="7017306"/>
            </a:xfrm>
            <a:prstGeom prst="rect">
              <a:avLst/>
            </a:prstGeom>
            <a:grp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334963" indent="-334963">
                <a:buFont typeface="Wingdings" panose="05000000000000000000" pitchFamily="2" charset="2"/>
                <a:buChar char="§"/>
              </a:pPr>
              <a:r>
                <a:rPr lang="en-US" sz="4500" dirty="0">
                  <a:solidFill>
                    <a:schemeClr val="bg1"/>
                  </a:solidFill>
                </a:rPr>
                <a:t>Continue development of flight ready model</a:t>
              </a:r>
            </a:p>
            <a:p>
              <a:pPr lvl="1">
                <a:buFont typeface="Wingdings" panose="05000000000000000000" pitchFamily="2" charset="2"/>
                <a:buChar char="§"/>
              </a:pPr>
              <a:r>
                <a:rPr lang="en-US" sz="4500" dirty="0">
                  <a:solidFill>
                    <a:schemeClr val="bg1"/>
                  </a:solidFill>
                </a:rPr>
                <a:t>Parabolic Test Flight</a:t>
              </a:r>
            </a:p>
            <a:p>
              <a:pPr marL="731838" lvl="1" indent="-274638">
                <a:buFont typeface="Wingdings" panose="05000000000000000000" pitchFamily="2" charset="2"/>
                <a:buChar char="§"/>
              </a:pPr>
              <a:r>
                <a:rPr lang="en-US" sz="4500" dirty="0">
                  <a:solidFill>
                    <a:schemeClr val="bg1"/>
                  </a:solidFill>
                </a:rPr>
                <a:t>ISS Microgravity Science Glovebox (MSG) Experiment </a:t>
              </a:r>
            </a:p>
            <a:p>
              <a:pPr>
                <a:buFont typeface="Wingdings" panose="05000000000000000000" pitchFamily="2" charset="2"/>
                <a:buChar char="§"/>
              </a:pPr>
              <a:r>
                <a:rPr lang="en-US" sz="4500" dirty="0">
                  <a:solidFill>
                    <a:schemeClr val="bg1"/>
                  </a:solidFill>
                </a:rPr>
                <a:t>Continue testing on more complex geometries </a:t>
              </a:r>
            </a:p>
            <a:p>
              <a:pPr lvl="1">
                <a:buFont typeface="Wingdings" panose="05000000000000000000" pitchFamily="2" charset="2"/>
                <a:buChar char="§"/>
              </a:pPr>
              <a:r>
                <a:rPr lang="en-US" sz="4500" dirty="0">
                  <a:solidFill>
                    <a:schemeClr val="bg1"/>
                  </a:solidFill>
                </a:rPr>
                <a:t>Partnering with ER13 (Engine Components &amp; Technology Branch) to procure test parts</a:t>
              </a:r>
              <a:endParaRPr lang="en-US" sz="4500" dirty="0">
                <a:solidFill>
                  <a:schemeClr val="bg1"/>
                </a:solidFill>
                <a:latin typeface="Arial" panose="020B0604020202020204" pitchFamily="34" charset="0"/>
                <a:cs typeface="Arial" panose="020B0604020202020204" pitchFamily="34" charset="0"/>
              </a:endParaRPr>
            </a:p>
          </p:txBody>
        </p:sp>
      </p:grpSp>
      <p:sp>
        <p:nvSpPr>
          <p:cNvPr id="8" name="Rectangle 7">
            <a:extLst>
              <a:ext uri="{FF2B5EF4-FFF2-40B4-BE49-F238E27FC236}">
                <a16:creationId xmlns:a16="http://schemas.microsoft.com/office/drawing/2014/main" id="{1B16B6C8-D2C2-C9A6-E946-DDC0AD0A3021}"/>
              </a:ext>
            </a:extLst>
          </p:cNvPr>
          <p:cNvSpPr/>
          <p:nvPr/>
        </p:nvSpPr>
        <p:spPr>
          <a:xfrm rot="5400000" flipV="1">
            <a:off x="16964391" y="21499276"/>
            <a:ext cx="30522678" cy="189493"/>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600">
              <a:latin typeface="Arial Narrow" panose="020B0606020202030204" pitchFamily="34" charset="0"/>
            </a:endParaRPr>
          </a:p>
        </p:txBody>
      </p:sp>
      <p:pic>
        <p:nvPicPr>
          <p:cNvPr id="9" name="Picture 8">
            <a:extLst>
              <a:ext uri="{FF2B5EF4-FFF2-40B4-BE49-F238E27FC236}">
                <a16:creationId xmlns:a16="http://schemas.microsoft.com/office/drawing/2014/main" id="{E9BD2120-F5F2-2D5F-66C3-C4BCAAAE3BDF}"/>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9944" b="90617" l="9972" r="89934">
                        <a14:foregroundMark x1="47131" y1="89896" x2="57385" y2="90617"/>
                        <a14:foregroundMark x1="57385" y1="90617" x2="59266" y2="89334"/>
                        <a14:foregroundMark x1="39511" y1="9944" x2="47789" y2="10265"/>
                      </a14:backgroundRemoval>
                    </a14:imgEffect>
                  </a14:imgLayer>
                </a14:imgProps>
              </a:ext>
            </a:extLst>
          </a:blip>
          <a:stretch>
            <a:fillRect/>
          </a:stretch>
        </p:blipFill>
        <p:spPr>
          <a:xfrm>
            <a:off x="7524290" y="29054800"/>
            <a:ext cx="5574822" cy="6710594"/>
          </a:xfrm>
          <a:prstGeom prst="rect">
            <a:avLst/>
          </a:prstGeom>
          <a:noFill/>
        </p:spPr>
      </p:pic>
      <p:pic>
        <p:nvPicPr>
          <p:cNvPr id="17" name="Picture 16" descr="Icon&#10;&#10;Description automatically generated">
            <a:extLst>
              <a:ext uri="{FF2B5EF4-FFF2-40B4-BE49-F238E27FC236}">
                <a16:creationId xmlns:a16="http://schemas.microsoft.com/office/drawing/2014/main" id="{0162E516-1AF7-4454-6DAD-907DFCB2A704}"/>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6555" b="99238" l="9728" r="89883">
                        <a14:foregroundMark x1="22179" y1="87195" x2="42996" y2="95884"/>
                        <a14:foregroundMark x1="42996" y1="95884" x2="64008" y2="89482"/>
                        <a14:foregroundMark x1="43385" y1="99238" x2="44942" y2="99238"/>
                        <a14:foregroundMark x1="14786" y1="13720" x2="20817" y2="7317"/>
                        <a14:foregroundMark x1="20817" y1="7317" x2="35214" y2="5640"/>
                        <a14:foregroundMark x1="35214" y1="5640" x2="43969" y2="6707"/>
                        <a14:foregroundMark x1="43969" y1="6707" x2="47082" y2="9146"/>
                        <a14:foregroundMark x1="89883" y1="83384" x2="88911" y2="80945"/>
                      </a14:backgroundRemoval>
                    </a14:imgEffect>
                  </a14:imgLayer>
                </a14:imgProps>
              </a:ext>
              <a:ext uri="{28A0092B-C50C-407E-A947-70E740481C1C}">
                <a14:useLocalDpi xmlns:a14="http://schemas.microsoft.com/office/drawing/2010/main" val="0"/>
              </a:ext>
            </a:extLst>
          </a:blip>
          <a:stretch>
            <a:fillRect/>
          </a:stretch>
        </p:blipFill>
        <p:spPr>
          <a:xfrm>
            <a:off x="166420" y="26650104"/>
            <a:ext cx="6818420" cy="8713639"/>
          </a:xfrm>
          <a:prstGeom prst="rect">
            <a:avLst/>
          </a:prstGeom>
          <a:noFill/>
        </p:spPr>
      </p:pic>
      <p:pic>
        <p:nvPicPr>
          <p:cNvPr id="10" name="Content Placeholder 3">
            <a:extLst>
              <a:ext uri="{FF2B5EF4-FFF2-40B4-BE49-F238E27FC236}">
                <a16:creationId xmlns:a16="http://schemas.microsoft.com/office/drawing/2014/main" id="{F1835E94-DA38-5167-2381-78EF2B378970}"/>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5228" b="96121" l="9751" r="89796">
                        <a14:foregroundMark x1="52458" y1="84643" x2="54195" y2="88196"/>
                        <a14:foregroundMark x1="50340" y1="93086" x2="54195" y2="93086"/>
                        <a14:foregroundMark x1="57003" y1="5473" x2="57596" y2="5396"/>
                        <a14:foregroundMark x1="47676" y1="6688" x2="55370" y2="5686"/>
                        <a14:foregroundMark x1="33846" y1="8490" x2="38421" y2="7894"/>
                        <a14:foregroundMark x1="18823" y1="10446" x2="23400" y2="9850"/>
                        <a14:foregroundMark x1="18276" y1="10518" x2="18449" y2="10495"/>
                        <a14:foregroundMark x1="59393" y1="5396" x2="62585" y2="5396"/>
                        <a14:foregroundMark x1="57596" y1="5396" x2="59034" y2="5396"/>
                        <a14:foregroundMark x1="60091" y1="6914" x2="68481" y2="6408"/>
                        <a14:foregroundMark x1="52834" y1="96121" x2="55556" y2="95616"/>
                        <a14:foregroundMark x1="51440" y1="82543" x2="53288" y2="82293"/>
                        <a14:foregroundMark x1="50686" y1="82553" x2="52154" y2="82462"/>
                        <a14:foregroundMark x1="47953" y1="82722" x2="48862" y2="82666"/>
                        <a14:foregroundMark x1="46712" y1="82799" x2="47713" y2="82737"/>
                        <a14:foregroundMark x1="49206" y1="82293" x2="49206" y2="82293"/>
                        <a14:foregroundMark x1="51247" y1="81956" x2="51020" y2="81956"/>
                        <a14:foregroundMark x1="51247" y1="49916" x2="51927" y2="53794"/>
                        <a14:foregroundMark x1="49660" y1="46712" x2="51474" y2="49073"/>
                        <a14:foregroundMark x1="50340" y1="82125" x2="51020" y2="82125"/>
                        <a14:foregroundMark x1="53174" y1="38111" x2="53288" y2="38280"/>
                        <a14:foregroundMark x1="52608" y1="37268" x2="53174" y2="38111"/>
                        <a14:backgroundMark x1="41270" y1="8432" x2="41270" y2="8432"/>
                        <a14:backgroundMark x1="41270" y1="8432" x2="41950" y2="8432"/>
                        <a14:backgroundMark x1="40590" y1="8432" x2="43991" y2="8432"/>
                        <a14:backgroundMark x1="25850" y1="12648" x2="27664" y2="12648"/>
                        <a14:backgroundMark x1="27664" y1="12648" x2="27664" y2="12648"/>
                        <a14:backgroundMark x1="27211" y1="8432" x2="31066" y2="9612"/>
                        <a14:backgroundMark x1="25850" y1="8938" x2="25624" y2="9612"/>
                        <a14:backgroundMark x1="25397" y1="9444" x2="24943" y2="10287"/>
                        <a14:backgroundMark x1="31519" y1="8094" x2="32653" y2="9106"/>
                        <a14:backgroundMark x1="39229" y1="8432" x2="41723" y2="7083"/>
                        <a14:backgroundMark x1="40136" y1="7589" x2="39456" y2="8094"/>
                        <a14:backgroundMark x1="45805" y1="6577" x2="46712" y2="7251"/>
                        <a14:backgroundMark x1="39229" y1="7757" x2="39002" y2="8094"/>
                        <a14:backgroundMark x1="18141" y1="10793" x2="17687" y2="10793"/>
                        <a14:backgroundMark x1="18141" y1="10961" x2="18594" y2="10793"/>
                        <a14:backgroundMark x1="60771" y1="8094" x2="59637" y2="6577"/>
                        <a14:backgroundMark x1="57370" y1="5902" x2="55556" y2="5902"/>
                        <a14:backgroundMark x1="66667" y1="8600" x2="67120" y2="9781"/>
                        <a14:backgroundMark x1="58503" y1="21079" x2="58277" y2="22766"/>
                        <a14:backgroundMark x1="50794" y1="22428" x2="51247" y2="23272"/>
                        <a14:backgroundMark x1="61678" y1="37268" x2="61678" y2="35245"/>
                        <a14:backgroundMark x1="64626" y1="51602" x2="64853" y2="50253"/>
                        <a14:backgroundMark x1="48526" y1="81788" x2="48753" y2="81788"/>
                        <a14:backgroundMark x1="49887" y1="81619" x2="49433" y2="81619"/>
                        <a14:backgroundMark x1="50794" y1="81619" x2="50794" y2="81619"/>
                        <a14:backgroundMark x1="51474" y1="81619" x2="51474" y2="81619"/>
                        <a14:backgroundMark x1="53741" y1="37268" x2="53741" y2="37268"/>
                        <a14:backgroundMark x1="53741" y1="38111" x2="53741" y2="38111"/>
                        <a14:backgroundMark x1="53968" y1="38449" x2="53968" y2="38449"/>
                        <a14:backgroundMark x1="18141" y1="10624" x2="18141" y2="10624"/>
                        <a14:backgroundMark x1="18367" y1="10624" x2="18141" y2="10624"/>
                        <a14:backgroundMark x1="18367" y1="10455" x2="18367" y2="10455"/>
                      </a14:backgroundRemoval>
                    </a14:imgEffect>
                  </a14:imgLayer>
                </a14:imgProps>
              </a:ext>
              <a:ext uri="{28A0092B-C50C-407E-A947-70E740481C1C}">
                <a14:useLocalDpi xmlns:a14="http://schemas.microsoft.com/office/drawing/2010/main" val="0"/>
              </a:ext>
            </a:extLst>
          </a:blip>
          <a:stretch>
            <a:fillRect/>
          </a:stretch>
        </p:blipFill>
        <p:spPr>
          <a:xfrm>
            <a:off x="4494029" y="24576702"/>
            <a:ext cx="4720617" cy="5770064"/>
          </a:xfrm>
          <a:prstGeom prst="rect">
            <a:avLst/>
          </a:prstGeom>
          <a:noFill/>
        </p:spPr>
      </p:pic>
      <p:pic>
        <p:nvPicPr>
          <p:cNvPr id="30" name="Picture 29">
            <a:extLst>
              <a:ext uri="{FF2B5EF4-FFF2-40B4-BE49-F238E27FC236}">
                <a16:creationId xmlns:a16="http://schemas.microsoft.com/office/drawing/2014/main" id="{B6BE494B-6E2D-E082-C7A9-770A2466A571}"/>
              </a:ext>
            </a:extLst>
          </p:cNvPr>
          <p:cNvPicPr>
            <a:picLocks noChangeAspect="1"/>
          </p:cNvPicPr>
          <p:nvPr/>
        </p:nvPicPr>
        <p:blipFill>
          <a:blip r:embed="rId20"/>
          <a:stretch>
            <a:fillRect/>
          </a:stretch>
        </p:blipFill>
        <p:spPr>
          <a:xfrm>
            <a:off x="13992780" y="25414847"/>
            <a:ext cx="17807392" cy="10799007"/>
          </a:xfrm>
          <a:prstGeom prst="rect">
            <a:avLst/>
          </a:prstGeom>
        </p:spPr>
      </p:pic>
      <p:pic>
        <p:nvPicPr>
          <p:cNvPr id="3076" name="Picture 4">
            <a:extLst>
              <a:ext uri="{FF2B5EF4-FFF2-40B4-BE49-F238E27FC236}">
                <a16:creationId xmlns:a16="http://schemas.microsoft.com/office/drawing/2014/main" id="{3113C229-3C5E-64B8-AD55-ED0EB89B9A5C}"/>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5015521" y="407782"/>
            <a:ext cx="3720118" cy="372011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4CB3906-22AF-7BF2-69CA-A8FB2C8824C6}"/>
              </a:ext>
            </a:extLst>
          </p:cNvPr>
          <p:cNvSpPr/>
          <p:nvPr/>
        </p:nvSpPr>
        <p:spPr>
          <a:xfrm>
            <a:off x="0" y="4975592"/>
            <a:ext cx="43982640" cy="148616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600" dirty="0">
                <a:latin typeface="Arial Narrow" panose="020B0606020202030204" pitchFamily="34" charset="0"/>
              </a:rPr>
              <a:t>EM22 – Contamination Control Team: Justin McElderry</a:t>
            </a:r>
            <a:r>
              <a:rPr lang="en-US" sz="4600" baseline="30000" dirty="0">
                <a:latin typeface="Arial Narrow" panose="020B0606020202030204" pitchFamily="34" charset="0"/>
              </a:rPr>
              <a:t>1</a:t>
            </a:r>
            <a:r>
              <a:rPr lang="en-US" sz="4600" dirty="0">
                <a:latin typeface="Arial Narrow" panose="020B0606020202030204" pitchFamily="34" charset="0"/>
              </a:rPr>
              <a:t>, Gabriel Holden</a:t>
            </a:r>
            <a:r>
              <a:rPr lang="en-US" sz="4600" baseline="30000" dirty="0">
                <a:latin typeface="Arial Narrow" panose="020B0606020202030204" pitchFamily="34" charset="0"/>
              </a:rPr>
              <a:t>2</a:t>
            </a:r>
            <a:r>
              <a:rPr lang="en-US" sz="4600" dirty="0">
                <a:latin typeface="Arial Narrow" panose="020B0606020202030204" pitchFamily="34" charset="0"/>
              </a:rPr>
              <a:t>, Henry Kaplan</a:t>
            </a:r>
            <a:r>
              <a:rPr lang="en-US" sz="4600" baseline="30000" dirty="0">
                <a:latin typeface="Arial Narrow" panose="020B0606020202030204" pitchFamily="34" charset="0"/>
              </a:rPr>
              <a:t>3</a:t>
            </a:r>
            <a:r>
              <a:rPr lang="en-US" sz="4600" dirty="0">
                <a:latin typeface="Arial Narrow" panose="020B0606020202030204" pitchFamily="34" charset="0"/>
              </a:rPr>
              <a:t>, Julian Turner</a:t>
            </a:r>
            <a:r>
              <a:rPr lang="en-US" sz="4600" baseline="30000" dirty="0">
                <a:latin typeface="Arial Narrow" panose="020B0606020202030204" pitchFamily="34" charset="0"/>
              </a:rPr>
              <a:t>4</a:t>
            </a:r>
          </a:p>
          <a:p>
            <a:pPr algn="ctr"/>
            <a:r>
              <a:rPr lang="en-US" sz="4000" baseline="30000" dirty="0">
                <a:latin typeface="Arial Narrow" panose="020B0606020202030204" pitchFamily="34" charset="0"/>
              </a:rPr>
              <a:t>1</a:t>
            </a:r>
            <a:r>
              <a:rPr lang="en-US" sz="4000" dirty="0">
                <a:latin typeface="Arial Narrow" panose="020B0606020202030204" pitchFamily="34" charset="0"/>
              </a:rPr>
              <a:t>NASA Marshall Space Flight Center, </a:t>
            </a:r>
            <a:r>
              <a:rPr lang="en-US" sz="4000" baseline="30000" dirty="0">
                <a:latin typeface="Arial Narrow" panose="020B0606020202030204" pitchFamily="34" charset="0"/>
              </a:rPr>
              <a:t>2</a:t>
            </a:r>
            <a:r>
              <a:rPr lang="en-US" sz="4000" dirty="0">
                <a:latin typeface="Arial Narrow" panose="020B0606020202030204" pitchFamily="34" charset="0"/>
              </a:rPr>
              <a:t>Iowa State University, </a:t>
            </a:r>
            <a:r>
              <a:rPr lang="en-US" sz="4000" baseline="30000" dirty="0">
                <a:latin typeface="Arial Narrow" panose="020B0606020202030204" pitchFamily="34" charset="0"/>
              </a:rPr>
              <a:t>3</a:t>
            </a:r>
            <a:r>
              <a:rPr lang="en-US" sz="4000" dirty="0">
                <a:latin typeface="Arial Narrow" panose="020B0606020202030204" pitchFamily="34" charset="0"/>
              </a:rPr>
              <a:t>Yale University, </a:t>
            </a:r>
            <a:r>
              <a:rPr lang="en-US" sz="4000" baseline="30000" dirty="0">
                <a:latin typeface="Arial Narrow" panose="020B0606020202030204" pitchFamily="34" charset="0"/>
              </a:rPr>
              <a:t>4</a:t>
            </a:r>
            <a:r>
              <a:rPr lang="en-US" sz="4000" dirty="0">
                <a:latin typeface="Arial Narrow" panose="020B0606020202030204" pitchFamily="34" charset="0"/>
              </a:rPr>
              <a:t>Embry-Riddle Aeronautical University - Prescott</a:t>
            </a:r>
          </a:p>
        </p:txBody>
      </p:sp>
      <p:pic>
        <p:nvPicPr>
          <p:cNvPr id="29" name="Picture 28" descr="A picture containing text, outdoor, sign, room&#10;&#10;Description automatically generated">
            <a:extLst>
              <a:ext uri="{FF2B5EF4-FFF2-40B4-BE49-F238E27FC236}">
                <a16:creationId xmlns:a16="http://schemas.microsoft.com/office/drawing/2014/main" id="{CA920FE0-D993-1647-1033-09FB864E80BC}"/>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9213568" y="630865"/>
            <a:ext cx="3388736" cy="3388736"/>
          </a:xfrm>
          <a:prstGeom prst="rect">
            <a:avLst/>
          </a:prstGeom>
        </p:spPr>
      </p:pic>
      <p:pic>
        <p:nvPicPr>
          <p:cNvPr id="31" name="Picture 30">
            <a:extLst>
              <a:ext uri="{FF2B5EF4-FFF2-40B4-BE49-F238E27FC236}">
                <a16:creationId xmlns:a16="http://schemas.microsoft.com/office/drawing/2014/main" id="{08C0DA79-0678-A875-54C0-BEA1B46FA426}"/>
              </a:ext>
            </a:extLst>
          </p:cNvPr>
          <p:cNvPicPr>
            <a:picLocks noChangeAspect="1"/>
          </p:cNvPicPr>
          <p:nvPr/>
        </p:nvPicPr>
        <p:blipFill rotWithShape="1">
          <a:blip r:embed="rId23">
            <a:extLst>
              <a:ext uri="{28A0092B-C50C-407E-A947-70E740481C1C}">
                <a14:useLocalDpi xmlns:a14="http://schemas.microsoft.com/office/drawing/2010/main" val="0"/>
              </a:ext>
            </a:extLst>
          </a:blip>
          <a:srcRect l="7944" r="8401"/>
          <a:stretch/>
        </p:blipFill>
        <p:spPr>
          <a:xfrm>
            <a:off x="33264320" y="26089090"/>
            <a:ext cx="8036080" cy="4443646"/>
          </a:xfrm>
          <a:prstGeom prst="rect">
            <a:avLst/>
          </a:prstGeom>
        </p:spPr>
      </p:pic>
      <p:sp>
        <p:nvSpPr>
          <p:cNvPr id="39" name="TextBox 38">
            <a:extLst>
              <a:ext uri="{FF2B5EF4-FFF2-40B4-BE49-F238E27FC236}">
                <a16:creationId xmlns:a16="http://schemas.microsoft.com/office/drawing/2014/main" id="{3A1088BD-8D1A-B40F-9776-851632722CE6}"/>
              </a:ext>
            </a:extLst>
          </p:cNvPr>
          <p:cNvSpPr txBox="1"/>
          <p:nvPr/>
        </p:nvSpPr>
        <p:spPr>
          <a:xfrm>
            <a:off x="7219666" y="34757833"/>
            <a:ext cx="3338464" cy="369332"/>
          </a:xfrm>
          <a:prstGeom prst="rect">
            <a:avLst/>
          </a:prstGeom>
          <a:noFill/>
        </p:spPr>
        <p:txBody>
          <a:bodyPr wrap="square" rtlCol="0">
            <a:spAutoFit/>
          </a:bodyPr>
          <a:lstStyle/>
          <a:p>
            <a:endParaRPr lang="en-US">
              <a:solidFill>
                <a:schemeClr val="bg1"/>
              </a:solidFill>
            </a:endParaRPr>
          </a:p>
        </p:txBody>
      </p:sp>
      <p:sp>
        <p:nvSpPr>
          <p:cNvPr id="7" name="TextBox 6">
            <a:extLst>
              <a:ext uri="{FF2B5EF4-FFF2-40B4-BE49-F238E27FC236}">
                <a16:creationId xmlns:a16="http://schemas.microsoft.com/office/drawing/2014/main" id="{4E0A399D-5813-FB51-9EEA-280B2F582CA6}"/>
              </a:ext>
            </a:extLst>
          </p:cNvPr>
          <p:cNvSpPr txBox="1"/>
          <p:nvPr/>
        </p:nvSpPr>
        <p:spPr>
          <a:xfrm>
            <a:off x="1821522" y="35663027"/>
            <a:ext cx="3227875" cy="461665"/>
          </a:xfrm>
          <a:prstGeom prst="rect">
            <a:avLst/>
          </a:prstGeom>
          <a:noFill/>
        </p:spPr>
        <p:txBody>
          <a:bodyPr wrap="square" rtlCol="0">
            <a:spAutoFit/>
          </a:bodyPr>
          <a:lstStyle/>
          <a:p>
            <a:pPr algn="ctr"/>
            <a:r>
              <a:rPr lang="en-US" sz="2400">
                <a:solidFill>
                  <a:schemeClr val="bg1"/>
                </a:solidFill>
              </a:rPr>
              <a:t>Outer Drum Assembly</a:t>
            </a:r>
          </a:p>
        </p:txBody>
      </p:sp>
      <p:sp>
        <p:nvSpPr>
          <p:cNvPr id="18" name="TextBox 17">
            <a:extLst>
              <a:ext uri="{FF2B5EF4-FFF2-40B4-BE49-F238E27FC236}">
                <a16:creationId xmlns:a16="http://schemas.microsoft.com/office/drawing/2014/main" id="{ECCC5489-8BD9-8DD1-77FE-1C069543D5F7}"/>
              </a:ext>
            </a:extLst>
          </p:cNvPr>
          <p:cNvSpPr txBox="1"/>
          <p:nvPr/>
        </p:nvSpPr>
        <p:spPr>
          <a:xfrm>
            <a:off x="8898925" y="35693131"/>
            <a:ext cx="3114739" cy="461665"/>
          </a:xfrm>
          <a:prstGeom prst="rect">
            <a:avLst/>
          </a:prstGeom>
          <a:noFill/>
        </p:spPr>
        <p:txBody>
          <a:bodyPr wrap="square" rtlCol="0">
            <a:spAutoFit/>
          </a:bodyPr>
          <a:lstStyle/>
          <a:p>
            <a:pPr algn="ctr"/>
            <a:r>
              <a:rPr lang="en-US" sz="2400">
                <a:solidFill>
                  <a:schemeClr val="bg1"/>
                </a:solidFill>
              </a:rPr>
              <a:t>Main Base Assembly</a:t>
            </a:r>
          </a:p>
        </p:txBody>
      </p:sp>
      <p:sp>
        <p:nvSpPr>
          <p:cNvPr id="28" name="TextBox 27">
            <a:extLst>
              <a:ext uri="{FF2B5EF4-FFF2-40B4-BE49-F238E27FC236}">
                <a16:creationId xmlns:a16="http://schemas.microsoft.com/office/drawing/2014/main" id="{8A1486AB-77EC-7DEC-DB7C-3F2C4CEED197}"/>
              </a:ext>
            </a:extLst>
          </p:cNvPr>
          <p:cNvSpPr txBox="1"/>
          <p:nvPr/>
        </p:nvSpPr>
        <p:spPr>
          <a:xfrm>
            <a:off x="5587465" y="30546873"/>
            <a:ext cx="2794750" cy="830997"/>
          </a:xfrm>
          <a:prstGeom prst="rect">
            <a:avLst/>
          </a:prstGeom>
          <a:noFill/>
        </p:spPr>
        <p:txBody>
          <a:bodyPr wrap="square" rtlCol="0">
            <a:spAutoFit/>
          </a:bodyPr>
          <a:lstStyle/>
          <a:p>
            <a:pPr algn="ctr"/>
            <a:r>
              <a:rPr lang="en-US" sz="2400">
                <a:solidFill>
                  <a:schemeClr val="bg1"/>
                </a:solidFill>
              </a:rPr>
              <a:t>Inner Drum Assembly</a:t>
            </a:r>
          </a:p>
        </p:txBody>
      </p:sp>
    </p:spTree>
    <p:extLst>
      <p:ext uri="{BB962C8B-B14F-4D97-AF65-F5344CB8AC3E}">
        <p14:creationId xmlns:p14="http://schemas.microsoft.com/office/powerpoint/2010/main" val="42776829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1C645D6682EDA48B487CD3B2B402515" ma:contentTypeVersion="10" ma:contentTypeDescription="Create a new document." ma:contentTypeScope="" ma:versionID="b562299a5c55442d4450a7302c528a0f">
  <xsd:schema xmlns:xsd="http://www.w3.org/2001/XMLSchema" xmlns:xs="http://www.w3.org/2001/XMLSchema" xmlns:p="http://schemas.microsoft.com/office/2006/metadata/properties" xmlns:ns3="13aae317-4898-4156-b7f6-c992229055f6" targetNamespace="http://schemas.microsoft.com/office/2006/metadata/properties" ma:root="true" ma:fieldsID="5175930caab2380080e6eeced47d3821" ns3:_="">
    <xsd:import namespace="13aae317-4898-4156-b7f6-c992229055f6"/>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GenerationTime" minOccurs="0"/>
                <xsd:element ref="ns3:MediaServiceEventHashCode" minOccurs="0"/>
                <xsd:element ref="ns3:MediaServiceSystem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aae317-4898-4156-b7f6-c992229055f6"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SystemTags" ma:index="16" nillable="true" ma:displayName="MediaServiceSystemTags" ma:hidden="true" ma:internalName="MediaServiceSystemTags" ma:readOnly="true">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13aae317-4898-4156-b7f6-c992229055f6" xsi:nil="true"/>
  </documentManagement>
</p:properties>
</file>

<file path=customXml/itemProps1.xml><?xml version="1.0" encoding="utf-8"?>
<ds:datastoreItem xmlns:ds="http://schemas.openxmlformats.org/officeDocument/2006/customXml" ds:itemID="{F85A0CF7-0EE1-4191-BAD2-181ACFDAF2D7}">
  <ds:schemaRefs>
    <ds:schemaRef ds:uri="http://schemas.microsoft.com/sharepoint/v3/contenttype/forms"/>
  </ds:schemaRefs>
</ds:datastoreItem>
</file>

<file path=customXml/itemProps2.xml><?xml version="1.0" encoding="utf-8"?>
<ds:datastoreItem xmlns:ds="http://schemas.openxmlformats.org/officeDocument/2006/customXml" ds:itemID="{4CA9641E-F3DA-42E4-8755-33335D840350}">
  <ds:schemaRefs>
    <ds:schemaRef ds:uri="13aae317-4898-4156-b7f6-c992229055f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10850AC-D3A4-47A4-92F3-0DB2D19758B8}">
  <ds:schemaRefs>
    <ds:schemaRef ds:uri="http://purl.org/dc/terms/"/>
    <ds:schemaRef ds:uri="http://schemas.microsoft.com/office/2006/documentManagement/types"/>
    <ds:schemaRef ds:uri="http://www.w3.org/XML/1998/namespace"/>
    <ds:schemaRef ds:uri="http://purl.org/dc/dcmitype/"/>
    <ds:schemaRef ds:uri="http://schemas.microsoft.com/office/infopath/2007/PartnerControls"/>
    <ds:schemaRef ds:uri="http://schemas.openxmlformats.org/package/2006/metadata/core-properties"/>
    <ds:schemaRef ds:uri="13aae317-4898-4156-b7f6-c992229055f6"/>
    <ds:schemaRef ds:uri="http://schemas.microsoft.com/office/2006/metadata/properties"/>
    <ds:schemaRef ds:uri="http://purl.org/dc/elements/1.1/"/>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 2013 - 2022</Template>
  <TotalTime>18</TotalTime>
  <Words>250</Words>
  <Application>Microsoft Office PowerPoint</Application>
  <PresentationFormat>Custom</PresentationFormat>
  <Paragraphs>75</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 Narrow</vt:lpstr>
      <vt:lpstr>Calibri</vt:lpstr>
      <vt:lpstr>Calibri Light</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Mcelderry, Justin R. (MSFC-EM22)</dc:creator>
  <cp:lastModifiedBy>McElderry, Justin R (MSFC-EM22)</cp:lastModifiedBy>
  <cp:revision>3</cp:revision>
  <dcterms:created xsi:type="dcterms:W3CDTF">2023-05-10T18:19:18Z</dcterms:created>
  <dcterms:modified xsi:type="dcterms:W3CDTF">2024-12-11T20:57:01Z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0x01010091C645D6682EDA48B487CD3B2B402515</vt:lpwstr>
  </property>
</Properties>
</file>