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8" r:id="rId4"/>
    <p:sldId id="263" r:id="rId5"/>
    <p:sldId id="260" r:id="rId6"/>
    <p:sldId id="261" r:id="rId7"/>
    <p:sldId id="265"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F6000"/>
    <a:srgbClr val="472D7B"/>
    <a:srgbClr val="B12221"/>
    <a:srgbClr val="1A0082"/>
    <a:srgbClr val="627980"/>
    <a:srgbClr val="365180"/>
    <a:srgbClr val="95B5C0"/>
    <a:srgbClr val="D81943"/>
    <a:srgbClr val="749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6" autoAdjust="0"/>
    <p:restoredTop sz="94660"/>
  </p:normalViewPr>
  <p:slideViewPr>
    <p:cSldViewPr snapToGrid="0">
      <p:cViewPr varScale="1">
        <p:scale>
          <a:sx n="124" d="100"/>
          <a:sy n="124" d="100"/>
        </p:scale>
        <p:origin x="6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rPr>
              <a:pPr marL="0" marR="0" lvl="0" indent="0" algn="l" defTabSz="914400" rtl="0" eaLnBrk="1" fontAlgn="base" latinLnBrk="0" hangingPunct="1">
                <a:lnSpc>
                  <a:spcPct val="100000"/>
                </a:lnSpc>
                <a:spcBef>
                  <a:spcPct val="20000"/>
                </a:spcBef>
                <a:spcAft>
                  <a:spcPct val="0"/>
                </a:spcAft>
                <a:buClrTx/>
                <a:buSzTx/>
                <a:buFontTx/>
                <a:buNone/>
                <a:tabLst/>
                <a:defRPr/>
              </a:pPr>
              <a:t>12/18/24</a:t>
            </a:fld>
            <a:endPar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6" name="Holder 6"/>
          <p:cNvSpPr>
            <a:spLocks noGrp="1"/>
          </p:cNvSpPr>
          <p:nvPr>
            <p:ph type="sldNum" sz="quarter" idx="7"/>
          </p:nvPr>
        </p:nvSpPr>
        <p:spPr/>
        <p:txBody>
          <a:bodyPr lIns="0" tIns="0" rIns="0" bIns="0"/>
          <a:lstStyle>
            <a:lvl1pPr>
              <a:defRPr sz="900" b="0" i="0">
                <a:solidFill>
                  <a:srgbClr val="7F7F7F"/>
                </a:solidFill>
                <a:latin typeface="Arial"/>
                <a:cs typeface="Arial"/>
              </a:defRPr>
            </a:lvl1pPr>
          </a:lstStyle>
          <a:p>
            <a:pPr marL="101600" marR="0" lvl="0" indent="0" algn="ctr" defTabSz="914400" rtl="0" eaLnBrk="1" fontAlgn="base" latinLnBrk="0" hangingPunct="1">
              <a:lnSpc>
                <a:spcPct val="100000"/>
              </a:lnSpc>
              <a:spcBef>
                <a:spcPts val="15"/>
              </a:spcBef>
              <a:spcAft>
                <a:spcPct val="0"/>
              </a:spcAft>
              <a:buClrTx/>
              <a:buSzTx/>
              <a:buFontTx/>
              <a:buNone/>
              <a:tabLst/>
              <a:defRPr/>
            </a:pPr>
            <a:fld id="{81D60167-4931-47E6-BA6A-407CBD079E47}" type="slidenum">
              <a:rPr kumimoji="0" sz="900" b="0" i="0" u="none" strike="noStrike" kern="1200" cap="none" spc="0" normalizeH="0" baseline="0" noProof="0" dirty="0">
                <a:ln>
                  <a:noFill/>
                </a:ln>
                <a:solidFill>
                  <a:srgbClr val="7F7F7F"/>
                </a:solidFill>
                <a:effectLst/>
                <a:uLnTx/>
                <a:uFillTx/>
                <a:latin typeface="Arial"/>
                <a:ea typeface="+mn-ea"/>
                <a:cs typeface="Arial"/>
              </a:rPr>
              <a:pPr marL="101600" marR="0" lvl="0" indent="0" algn="ctr" defTabSz="914400" rtl="0" eaLnBrk="1" fontAlgn="base" latinLnBrk="0" hangingPunct="1">
                <a:lnSpc>
                  <a:spcPct val="100000"/>
                </a:lnSpc>
                <a:spcBef>
                  <a:spcPts val="15"/>
                </a:spcBef>
                <a:spcAft>
                  <a:spcPct val="0"/>
                </a:spcAft>
                <a:buClrTx/>
                <a:buSzTx/>
                <a:buFontTx/>
                <a:buNone/>
                <a:tabLst/>
                <a:defRPr/>
              </a:pPr>
              <a:t>‹#›</a:t>
            </a:fld>
            <a:endParaRPr kumimoji="0" sz="900" b="0" i="0" u="none" strike="noStrike" kern="1200" cap="none" spc="0" normalizeH="0" baseline="0" noProof="0" dirty="0">
              <a:ln>
                <a:noFill/>
              </a:ln>
              <a:solidFill>
                <a:srgbClr val="7F7F7F"/>
              </a:solidFill>
              <a:effectLst/>
              <a:uLnTx/>
              <a:uFillTx/>
              <a:latin typeface="Arial"/>
              <a:ea typeface="+mn-ea"/>
              <a:cs typeface="Arial"/>
            </a:endParaRPr>
          </a:p>
        </p:txBody>
      </p:sp>
    </p:spTree>
    <p:extLst>
      <p:ext uri="{BB962C8B-B14F-4D97-AF65-F5344CB8AC3E}">
        <p14:creationId xmlns:p14="http://schemas.microsoft.com/office/powerpoint/2010/main" val="336357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65026" y="370839"/>
            <a:ext cx="9230847" cy="748030"/>
          </a:xfrm>
        </p:spPr>
        <p:txBody>
          <a:bodyPr lIns="0" tIns="0" rIns="0" bIns="0"/>
          <a:lstStyle>
            <a:lvl1pPr>
              <a:defRPr sz="2500" b="1" i="0">
                <a:solidFill>
                  <a:schemeClr val="bg1"/>
                </a:solidFill>
                <a:latin typeface="Arial"/>
                <a:cs typeface="Arial"/>
              </a:defRPr>
            </a:lvl1pPr>
          </a:lstStyle>
          <a:p>
            <a:endParaRPr/>
          </a:p>
        </p:txBody>
      </p:sp>
      <p:sp>
        <p:nvSpPr>
          <p:cNvPr id="3" name="Holder 3"/>
          <p:cNvSpPr>
            <a:spLocks noGrp="1"/>
          </p:cNvSpPr>
          <p:nvPr>
            <p:ph type="body" idx="1"/>
          </p:nvPr>
        </p:nvSpPr>
        <p:spPr>
          <a:xfrm>
            <a:off x="609600" y="1767016"/>
            <a:ext cx="10104621" cy="4276659"/>
          </a:xfrm>
        </p:spPr>
        <p:txBody>
          <a:bodyPr lIns="0" tIns="0" rIns="0" bIns="0"/>
          <a:lstStyle>
            <a:lvl1pPr>
              <a:defRPr sz="15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rPr>
              <a:pPr marL="0" marR="0" lvl="0" indent="0" algn="l" defTabSz="914400" rtl="0" eaLnBrk="1" fontAlgn="base" latinLnBrk="0" hangingPunct="1">
                <a:lnSpc>
                  <a:spcPct val="100000"/>
                </a:lnSpc>
                <a:spcBef>
                  <a:spcPct val="20000"/>
                </a:spcBef>
                <a:spcAft>
                  <a:spcPct val="0"/>
                </a:spcAft>
                <a:buClrTx/>
                <a:buSzTx/>
                <a:buFontTx/>
                <a:buNone/>
                <a:tabLst/>
                <a:defRPr/>
              </a:pPr>
              <a:t>12/18/24</a:t>
            </a:fld>
            <a:endPar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6" name="Holder 6"/>
          <p:cNvSpPr>
            <a:spLocks noGrp="1"/>
          </p:cNvSpPr>
          <p:nvPr>
            <p:ph type="sldNum" sz="quarter" idx="7"/>
          </p:nvPr>
        </p:nvSpPr>
        <p:spPr/>
        <p:txBody>
          <a:bodyPr lIns="0" tIns="0" rIns="0" bIns="0"/>
          <a:lstStyle>
            <a:lvl1pPr>
              <a:defRPr sz="900" b="0" i="0">
                <a:solidFill>
                  <a:srgbClr val="7F7F7F"/>
                </a:solidFill>
                <a:latin typeface="Arial"/>
                <a:cs typeface="Arial"/>
              </a:defRPr>
            </a:lvl1pPr>
          </a:lstStyle>
          <a:p>
            <a:pPr marL="101600" marR="0" lvl="0" indent="0" algn="ctr" defTabSz="914400" rtl="0" eaLnBrk="1" fontAlgn="base" latinLnBrk="0" hangingPunct="1">
              <a:lnSpc>
                <a:spcPct val="100000"/>
              </a:lnSpc>
              <a:spcBef>
                <a:spcPts val="15"/>
              </a:spcBef>
              <a:spcAft>
                <a:spcPct val="0"/>
              </a:spcAft>
              <a:buClrTx/>
              <a:buSzTx/>
              <a:buFontTx/>
              <a:buNone/>
              <a:tabLst/>
              <a:defRPr/>
            </a:pPr>
            <a:fld id="{81D60167-4931-47E6-BA6A-407CBD079E47}" type="slidenum">
              <a:rPr kumimoji="0" sz="900" b="0" i="0" u="none" strike="noStrike" kern="1200" cap="none" spc="0" normalizeH="0" baseline="0" noProof="0" dirty="0">
                <a:ln>
                  <a:noFill/>
                </a:ln>
                <a:solidFill>
                  <a:srgbClr val="7F7F7F"/>
                </a:solidFill>
                <a:effectLst/>
                <a:uLnTx/>
                <a:uFillTx/>
                <a:latin typeface="Arial"/>
                <a:ea typeface="+mn-ea"/>
                <a:cs typeface="Arial"/>
              </a:rPr>
              <a:pPr marL="101600" marR="0" lvl="0" indent="0" algn="ctr" defTabSz="914400" rtl="0" eaLnBrk="1" fontAlgn="base" latinLnBrk="0" hangingPunct="1">
                <a:lnSpc>
                  <a:spcPct val="100000"/>
                </a:lnSpc>
                <a:spcBef>
                  <a:spcPts val="15"/>
                </a:spcBef>
                <a:spcAft>
                  <a:spcPct val="0"/>
                </a:spcAft>
                <a:buClrTx/>
                <a:buSzTx/>
                <a:buFontTx/>
                <a:buNone/>
                <a:tabLst/>
                <a:defRPr/>
              </a:pPr>
              <a:t>‹#›</a:t>
            </a:fld>
            <a:endParaRPr kumimoji="0" sz="900" b="0" i="0" u="none" strike="noStrike" kern="1200" cap="none" spc="0" normalizeH="0" baseline="0" noProof="0" dirty="0">
              <a:ln>
                <a:noFill/>
              </a:ln>
              <a:solidFill>
                <a:srgbClr val="7F7F7F"/>
              </a:solidFill>
              <a:effectLst/>
              <a:uLnTx/>
              <a:uFillTx/>
              <a:latin typeface="Arial"/>
              <a:ea typeface="+mn-ea"/>
              <a:cs typeface="Arial"/>
            </a:endParaRPr>
          </a:p>
        </p:txBody>
      </p:sp>
    </p:spTree>
    <p:extLst>
      <p:ext uri="{BB962C8B-B14F-4D97-AF65-F5344CB8AC3E}">
        <p14:creationId xmlns:p14="http://schemas.microsoft.com/office/powerpoint/2010/main" val="124238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918832" y="2232152"/>
            <a:ext cx="3458209" cy="3454400"/>
          </a:xfrm>
          <a:prstGeom prst="rect">
            <a:avLst/>
          </a:prstGeom>
        </p:spPr>
        <p:txBody>
          <a:bodyPr wrap="square" lIns="0" tIns="0" rIns="0" bIns="0">
            <a:spAutoFit/>
          </a:bodyPr>
          <a:lstStyle>
            <a:lvl1pPr>
              <a:defRPr sz="15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rPr>
              <a:pPr marL="0" marR="0" lvl="0" indent="0" algn="l" defTabSz="914400" rtl="0" eaLnBrk="1" fontAlgn="base" latinLnBrk="0" hangingPunct="1">
                <a:lnSpc>
                  <a:spcPct val="100000"/>
                </a:lnSpc>
                <a:spcBef>
                  <a:spcPct val="20000"/>
                </a:spcBef>
                <a:spcAft>
                  <a:spcPct val="0"/>
                </a:spcAft>
                <a:buClrTx/>
                <a:buSzTx/>
                <a:buFontTx/>
                <a:buNone/>
                <a:tabLst/>
                <a:defRPr/>
              </a:pPr>
              <a:t>12/18/24</a:t>
            </a:fld>
            <a:endPar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7" name="Holder 7"/>
          <p:cNvSpPr>
            <a:spLocks noGrp="1"/>
          </p:cNvSpPr>
          <p:nvPr>
            <p:ph type="sldNum" sz="quarter" idx="7"/>
          </p:nvPr>
        </p:nvSpPr>
        <p:spPr/>
        <p:txBody>
          <a:bodyPr lIns="0" tIns="0" rIns="0" bIns="0"/>
          <a:lstStyle>
            <a:lvl1pPr>
              <a:defRPr sz="900" b="0" i="0">
                <a:solidFill>
                  <a:srgbClr val="7F7F7F"/>
                </a:solidFill>
                <a:latin typeface="Arial"/>
                <a:cs typeface="Arial"/>
              </a:defRPr>
            </a:lvl1pPr>
          </a:lstStyle>
          <a:p>
            <a:pPr marL="101600" marR="0" lvl="0" indent="0" algn="ctr" defTabSz="914400" rtl="0" eaLnBrk="1" fontAlgn="base" latinLnBrk="0" hangingPunct="1">
              <a:lnSpc>
                <a:spcPct val="100000"/>
              </a:lnSpc>
              <a:spcBef>
                <a:spcPts val="15"/>
              </a:spcBef>
              <a:spcAft>
                <a:spcPct val="0"/>
              </a:spcAft>
              <a:buClrTx/>
              <a:buSzTx/>
              <a:buFontTx/>
              <a:buNone/>
              <a:tabLst/>
              <a:defRPr/>
            </a:pPr>
            <a:fld id="{81D60167-4931-47E6-BA6A-407CBD079E47}" type="slidenum">
              <a:rPr kumimoji="0" sz="900" b="0" i="0" u="none" strike="noStrike" kern="1200" cap="none" spc="0" normalizeH="0" baseline="0" noProof="0" dirty="0">
                <a:ln>
                  <a:noFill/>
                </a:ln>
                <a:solidFill>
                  <a:srgbClr val="7F7F7F"/>
                </a:solidFill>
                <a:effectLst/>
                <a:uLnTx/>
                <a:uFillTx/>
                <a:latin typeface="Arial"/>
                <a:ea typeface="+mn-ea"/>
                <a:cs typeface="Arial"/>
              </a:rPr>
              <a:pPr marL="101600" marR="0" lvl="0" indent="0" algn="ctr" defTabSz="914400" rtl="0" eaLnBrk="1" fontAlgn="base" latinLnBrk="0" hangingPunct="1">
                <a:lnSpc>
                  <a:spcPct val="100000"/>
                </a:lnSpc>
                <a:spcBef>
                  <a:spcPts val="15"/>
                </a:spcBef>
                <a:spcAft>
                  <a:spcPct val="0"/>
                </a:spcAft>
                <a:buClrTx/>
                <a:buSzTx/>
                <a:buFontTx/>
                <a:buNone/>
                <a:tabLst/>
                <a:defRPr/>
              </a:pPr>
              <a:t>‹#›</a:t>
            </a:fld>
            <a:endParaRPr kumimoji="0" sz="900" b="0" i="0" u="none" strike="noStrike" kern="1200" cap="none" spc="0" normalizeH="0" baseline="0" noProof="0" dirty="0">
              <a:ln>
                <a:noFill/>
              </a:ln>
              <a:solidFill>
                <a:srgbClr val="7F7F7F"/>
              </a:solidFill>
              <a:effectLst/>
              <a:uLnTx/>
              <a:uFillTx/>
              <a:latin typeface="Arial"/>
              <a:ea typeface="+mn-ea"/>
              <a:cs typeface="Arial"/>
            </a:endParaRPr>
          </a:p>
        </p:txBody>
      </p:sp>
    </p:spTree>
    <p:extLst>
      <p:ext uri="{BB962C8B-B14F-4D97-AF65-F5344CB8AC3E}">
        <p14:creationId xmlns:p14="http://schemas.microsoft.com/office/powerpoint/2010/main" val="37403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rPr>
              <a:pPr marL="0" marR="0" lvl="0" indent="0" algn="l" defTabSz="914400" rtl="0" eaLnBrk="1" fontAlgn="base" latinLnBrk="0" hangingPunct="1">
                <a:lnSpc>
                  <a:spcPct val="100000"/>
                </a:lnSpc>
                <a:spcBef>
                  <a:spcPct val="20000"/>
                </a:spcBef>
                <a:spcAft>
                  <a:spcPct val="0"/>
                </a:spcAft>
                <a:buClrTx/>
                <a:buSzTx/>
                <a:buFontTx/>
                <a:buNone/>
                <a:tabLst/>
                <a:defRPr/>
              </a:pPr>
              <a:t>12/18/24</a:t>
            </a:fld>
            <a:endPar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5" name="Holder 5"/>
          <p:cNvSpPr>
            <a:spLocks noGrp="1"/>
          </p:cNvSpPr>
          <p:nvPr>
            <p:ph type="sldNum" sz="quarter" idx="7"/>
          </p:nvPr>
        </p:nvSpPr>
        <p:spPr/>
        <p:txBody>
          <a:bodyPr lIns="0" tIns="0" rIns="0" bIns="0"/>
          <a:lstStyle>
            <a:lvl1pPr>
              <a:defRPr sz="900" b="0" i="0">
                <a:solidFill>
                  <a:srgbClr val="7F7F7F"/>
                </a:solidFill>
                <a:latin typeface="Arial"/>
                <a:cs typeface="Arial"/>
              </a:defRPr>
            </a:lvl1pPr>
          </a:lstStyle>
          <a:p>
            <a:pPr marL="101600" marR="0" lvl="0" indent="0" algn="ctr" defTabSz="914400" rtl="0" eaLnBrk="1" fontAlgn="base" latinLnBrk="0" hangingPunct="1">
              <a:lnSpc>
                <a:spcPct val="100000"/>
              </a:lnSpc>
              <a:spcBef>
                <a:spcPts val="15"/>
              </a:spcBef>
              <a:spcAft>
                <a:spcPct val="0"/>
              </a:spcAft>
              <a:buClrTx/>
              <a:buSzTx/>
              <a:buFontTx/>
              <a:buNone/>
              <a:tabLst/>
              <a:defRPr/>
            </a:pPr>
            <a:fld id="{81D60167-4931-47E6-BA6A-407CBD079E47}" type="slidenum">
              <a:rPr kumimoji="0" sz="900" b="0" i="0" u="none" strike="noStrike" kern="1200" cap="none" spc="0" normalizeH="0" baseline="0" noProof="0" dirty="0">
                <a:ln>
                  <a:noFill/>
                </a:ln>
                <a:solidFill>
                  <a:srgbClr val="7F7F7F"/>
                </a:solidFill>
                <a:effectLst/>
                <a:uLnTx/>
                <a:uFillTx/>
                <a:latin typeface="Arial"/>
                <a:ea typeface="+mn-ea"/>
                <a:cs typeface="Arial"/>
              </a:rPr>
              <a:pPr marL="101600" marR="0" lvl="0" indent="0" algn="ctr" defTabSz="914400" rtl="0" eaLnBrk="1" fontAlgn="base" latinLnBrk="0" hangingPunct="1">
                <a:lnSpc>
                  <a:spcPct val="100000"/>
                </a:lnSpc>
                <a:spcBef>
                  <a:spcPts val="15"/>
                </a:spcBef>
                <a:spcAft>
                  <a:spcPct val="0"/>
                </a:spcAft>
                <a:buClrTx/>
                <a:buSzTx/>
                <a:buFontTx/>
                <a:buNone/>
                <a:tabLst/>
                <a:defRPr/>
              </a:pPr>
              <a:t>‹#›</a:t>
            </a:fld>
            <a:endParaRPr kumimoji="0" sz="900" b="0" i="0" u="none" strike="noStrike" kern="1200" cap="none" spc="0" normalizeH="0" baseline="0" noProof="0" dirty="0">
              <a:ln>
                <a:noFill/>
              </a:ln>
              <a:solidFill>
                <a:srgbClr val="7F7F7F"/>
              </a:solidFill>
              <a:effectLst/>
              <a:uLnTx/>
              <a:uFillTx/>
              <a:latin typeface="Arial"/>
              <a:ea typeface="+mn-ea"/>
              <a:cs typeface="Arial"/>
            </a:endParaRPr>
          </a:p>
        </p:txBody>
      </p:sp>
    </p:spTree>
    <p:extLst>
      <p:ext uri="{BB962C8B-B14F-4D97-AF65-F5344CB8AC3E}">
        <p14:creationId xmlns:p14="http://schemas.microsoft.com/office/powerpoint/2010/main" val="358090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rPr>
              <a:pPr marL="0" marR="0" lvl="0" indent="0" algn="l" defTabSz="914400" rtl="0" eaLnBrk="1" fontAlgn="base" latinLnBrk="0" hangingPunct="1">
                <a:lnSpc>
                  <a:spcPct val="100000"/>
                </a:lnSpc>
                <a:spcBef>
                  <a:spcPct val="20000"/>
                </a:spcBef>
                <a:spcAft>
                  <a:spcPct val="0"/>
                </a:spcAft>
                <a:buClrTx/>
                <a:buSzTx/>
                <a:buFontTx/>
                <a:buNone/>
                <a:tabLst/>
                <a:defRPr/>
              </a:pPr>
              <a:t>12/18/24</a:t>
            </a:fld>
            <a:endPar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4" name="Holder 4"/>
          <p:cNvSpPr>
            <a:spLocks noGrp="1"/>
          </p:cNvSpPr>
          <p:nvPr>
            <p:ph type="sldNum" sz="quarter" idx="7"/>
          </p:nvPr>
        </p:nvSpPr>
        <p:spPr/>
        <p:txBody>
          <a:bodyPr lIns="0" tIns="0" rIns="0" bIns="0"/>
          <a:lstStyle>
            <a:lvl1pPr>
              <a:defRPr sz="900" b="0" i="0">
                <a:solidFill>
                  <a:srgbClr val="7F7F7F"/>
                </a:solidFill>
                <a:latin typeface="Arial"/>
                <a:cs typeface="Arial"/>
              </a:defRPr>
            </a:lvl1pPr>
          </a:lstStyle>
          <a:p>
            <a:pPr marL="101600" marR="0" lvl="0" indent="0" algn="ctr" defTabSz="914400" rtl="0" eaLnBrk="1" fontAlgn="base" latinLnBrk="0" hangingPunct="1">
              <a:lnSpc>
                <a:spcPct val="100000"/>
              </a:lnSpc>
              <a:spcBef>
                <a:spcPts val="15"/>
              </a:spcBef>
              <a:spcAft>
                <a:spcPct val="0"/>
              </a:spcAft>
              <a:buClrTx/>
              <a:buSzTx/>
              <a:buFontTx/>
              <a:buNone/>
              <a:tabLst/>
              <a:defRPr/>
            </a:pPr>
            <a:fld id="{81D60167-4931-47E6-BA6A-407CBD079E47}" type="slidenum">
              <a:rPr kumimoji="0" sz="900" b="0" i="0" u="none" strike="noStrike" kern="1200" cap="none" spc="0" normalizeH="0" baseline="0" noProof="0" dirty="0">
                <a:ln>
                  <a:noFill/>
                </a:ln>
                <a:solidFill>
                  <a:srgbClr val="7F7F7F"/>
                </a:solidFill>
                <a:effectLst/>
                <a:uLnTx/>
                <a:uFillTx/>
                <a:latin typeface="Arial"/>
                <a:ea typeface="+mn-ea"/>
                <a:cs typeface="Arial"/>
              </a:rPr>
              <a:pPr marL="101600" marR="0" lvl="0" indent="0" algn="ctr" defTabSz="914400" rtl="0" eaLnBrk="1" fontAlgn="base" latinLnBrk="0" hangingPunct="1">
                <a:lnSpc>
                  <a:spcPct val="100000"/>
                </a:lnSpc>
                <a:spcBef>
                  <a:spcPts val="15"/>
                </a:spcBef>
                <a:spcAft>
                  <a:spcPct val="0"/>
                </a:spcAft>
                <a:buClrTx/>
                <a:buSzTx/>
                <a:buFontTx/>
                <a:buNone/>
                <a:tabLst/>
                <a:defRPr/>
              </a:pPr>
              <a:t>‹#›</a:t>
            </a:fld>
            <a:endParaRPr kumimoji="0" sz="900" b="0" i="0" u="none" strike="noStrike" kern="1200" cap="none" spc="0" normalizeH="0" baseline="0" noProof="0" dirty="0">
              <a:ln>
                <a:noFill/>
              </a:ln>
              <a:solidFill>
                <a:srgbClr val="7F7F7F"/>
              </a:solidFill>
              <a:effectLst/>
              <a:uLnTx/>
              <a:uFillTx/>
              <a:latin typeface="Arial"/>
              <a:ea typeface="+mn-ea"/>
              <a:cs typeface="Arial"/>
            </a:endParaRPr>
          </a:p>
        </p:txBody>
      </p:sp>
    </p:spTree>
    <p:extLst>
      <p:ext uri="{BB962C8B-B14F-4D97-AF65-F5344CB8AC3E}">
        <p14:creationId xmlns:p14="http://schemas.microsoft.com/office/powerpoint/2010/main" val="39333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8172-0795-4990-89C7-A502E7346C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5C3C6A-B175-4A51-B194-24383F9F81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4A1EC-E95C-4DE3-8A9A-F5E349FBC2AB}"/>
              </a:ext>
            </a:extLst>
          </p:cNvPr>
          <p:cNvSpPr>
            <a:spLocks noGrp="1"/>
          </p:cNvSpPr>
          <p:nvPr>
            <p:ph type="dt" sz="half" idx="10"/>
          </p:nvPr>
        </p:nvSpPr>
        <p:spPr/>
        <p:txBody>
          <a:bodyPr/>
          <a:lstStyle/>
          <a:p>
            <a:fld id="{A637A9DB-14E9-458E-9CB7-533222A22049}" type="datetimeFigureOut">
              <a:rPr lang="en-US" smtClean="0"/>
              <a:t>12/18/24</a:t>
            </a:fld>
            <a:endParaRPr lang="en-US"/>
          </a:p>
        </p:txBody>
      </p:sp>
      <p:sp>
        <p:nvSpPr>
          <p:cNvPr id="5" name="Footer Placeholder 4">
            <a:extLst>
              <a:ext uri="{FF2B5EF4-FFF2-40B4-BE49-F238E27FC236}">
                <a16:creationId xmlns:a16="http://schemas.microsoft.com/office/drawing/2014/main" id="{E7FD51EA-01A4-4DE4-9AD0-9438949DD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6FFC-A825-4DEE-943D-115DE1D92FB1}"/>
              </a:ext>
            </a:extLst>
          </p:cNvPr>
          <p:cNvSpPr>
            <a:spLocks noGrp="1"/>
          </p:cNvSpPr>
          <p:nvPr>
            <p:ph type="sldNum" sz="quarter" idx="12"/>
          </p:nvPr>
        </p:nvSpPr>
        <p:spPr/>
        <p:txBody>
          <a:bodyPr/>
          <a:lstStyle/>
          <a:p>
            <a:fld id="{D0CBFF99-72F4-4B7F-A206-34F5C24C9B2F}" type="slidenum">
              <a:rPr lang="en-US" smtClean="0"/>
              <a:t>‹#›</a:t>
            </a:fld>
            <a:endParaRPr lang="en-US"/>
          </a:p>
        </p:txBody>
      </p:sp>
    </p:spTree>
    <p:extLst>
      <p:ext uri="{BB962C8B-B14F-4D97-AF65-F5344CB8AC3E}">
        <p14:creationId xmlns:p14="http://schemas.microsoft.com/office/powerpoint/2010/main" val="376900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1463039"/>
          </a:xfrm>
          <a:prstGeom prst="rect">
            <a:avLst/>
          </a:prstGeom>
          <a:blipFill>
            <a:blip r:embed="rId8" cstate="print"/>
            <a:stretch>
              <a:fillRect/>
            </a:stretch>
          </a:blipFill>
        </p:spPr>
        <p:txBody>
          <a:bodyPr wrap="square" lIns="0" tIns="0" rIns="0" bIns="0" rtlCol="0"/>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itchFamily="28" charset="0"/>
              <a:ea typeface="+mn-ea"/>
              <a:cs typeface="+mn-cs"/>
            </a:endParaRPr>
          </a:p>
        </p:txBody>
      </p:sp>
      <p:sp>
        <p:nvSpPr>
          <p:cNvPr id="2" name="Holder 2"/>
          <p:cNvSpPr>
            <a:spLocks noGrp="1"/>
          </p:cNvSpPr>
          <p:nvPr>
            <p:ph type="title"/>
          </p:nvPr>
        </p:nvSpPr>
        <p:spPr>
          <a:xfrm>
            <a:off x="1480576" y="370839"/>
            <a:ext cx="9230847" cy="748030"/>
          </a:xfrm>
          <a:prstGeom prst="rect">
            <a:avLst/>
          </a:prstGeom>
          <a:gradFill flip="none" rotWithShape="1">
            <a:gsLst>
              <a:gs pos="0">
                <a:schemeClr val="tx1"/>
              </a:gs>
              <a:gs pos="56000">
                <a:srgbClr val="000000">
                  <a:alpha val="76863"/>
                </a:srgbClr>
              </a:gs>
              <a:gs pos="100000">
                <a:srgbClr val="000000">
                  <a:alpha val="0"/>
                </a:srgbClr>
              </a:gs>
            </a:gsLst>
            <a:lin ang="0" scaled="1"/>
            <a:tileRect/>
          </a:gradFill>
        </p:spPr>
        <p:txBody>
          <a:bodyPr wrap="square" lIns="0" tIns="0" rIns="0" bIns="0">
            <a:spAutoFit/>
          </a:bodyPr>
          <a:lstStyle>
            <a:lvl1pPr>
              <a:defRPr sz="2500" b="1" i="0">
                <a:solidFill>
                  <a:schemeClr val="bg1"/>
                </a:solidFill>
                <a:latin typeface="Arial"/>
                <a:cs typeface="Arial"/>
              </a:defRPr>
            </a:lvl1pPr>
          </a:lstStyle>
          <a:p>
            <a:endParaRPr dirty="0"/>
          </a:p>
        </p:txBody>
      </p:sp>
      <p:sp>
        <p:nvSpPr>
          <p:cNvPr id="3" name="Holder 3"/>
          <p:cNvSpPr>
            <a:spLocks noGrp="1"/>
          </p:cNvSpPr>
          <p:nvPr>
            <p:ph type="body" idx="1"/>
          </p:nvPr>
        </p:nvSpPr>
        <p:spPr>
          <a:xfrm>
            <a:off x="1477778" y="2393696"/>
            <a:ext cx="9236443" cy="3649979"/>
          </a:xfrm>
          <a:prstGeom prst="rect">
            <a:avLst/>
          </a:prstGeom>
        </p:spPr>
        <p:txBody>
          <a:bodyPr wrap="square" lIns="0" tIns="0" rIns="0" bIns="0">
            <a:spAutoFit/>
          </a:bodyPr>
          <a:lstStyle>
            <a:lvl1pPr>
              <a:defRPr sz="15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rPr>
              <a:pPr marL="0" marR="0" lvl="0" indent="0" algn="l" defTabSz="914400" rtl="0" eaLnBrk="1" fontAlgn="base" latinLnBrk="0" hangingPunct="1">
                <a:lnSpc>
                  <a:spcPct val="100000"/>
                </a:lnSpc>
                <a:spcBef>
                  <a:spcPct val="20000"/>
                </a:spcBef>
                <a:spcAft>
                  <a:spcPct val="0"/>
                </a:spcAft>
                <a:buClrTx/>
                <a:buSzTx/>
                <a:buFontTx/>
                <a:buNone/>
                <a:tabLst/>
                <a:defRPr/>
              </a:pPr>
              <a:t>12/18/24</a:t>
            </a:fld>
            <a:endParaRPr kumimoji="0" lang="en-US" sz="1800" b="0" i="0" u="none" strike="noStrike" kern="1200" cap="none" spc="0" normalizeH="0" baseline="0" noProof="0">
              <a:ln>
                <a:noFill/>
              </a:ln>
              <a:solidFill>
                <a:prstClr val="black">
                  <a:tint val="75000"/>
                </a:prstClr>
              </a:solidFill>
              <a:effectLst/>
              <a:uLnTx/>
              <a:uFillTx/>
              <a:latin typeface="Arial" pitchFamily="28" charset="0"/>
              <a:ea typeface="+mn-ea"/>
              <a:cs typeface="+mn-cs"/>
            </a:endParaRPr>
          </a:p>
        </p:txBody>
      </p:sp>
      <p:sp>
        <p:nvSpPr>
          <p:cNvPr id="6" name="Holder 6"/>
          <p:cNvSpPr>
            <a:spLocks noGrp="1"/>
          </p:cNvSpPr>
          <p:nvPr>
            <p:ph type="sldNum" sz="quarter" idx="7"/>
          </p:nvPr>
        </p:nvSpPr>
        <p:spPr>
          <a:xfrm>
            <a:off x="11901240" y="6635146"/>
            <a:ext cx="203834" cy="153670"/>
          </a:xfrm>
          <a:prstGeom prst="rect">
            <a:avLst/>
          </a:prstGeom>
        </p:spPr>
        <p:txBody>
          <a:bodyPr wrap="square" lIns="0" tIns="0" rIns="0" bIns="0">
            <a:spAutoFit/>
          </a:bodyPr>
          <a:lstStyle>
            <a:lvl1pPr>
              <a:defRPr sz="900" b="0" i="0">
                <a:solidFill>
                  <a:srgbClr val="7F7F7F"/>
                </a:solidFill>
                <a:latin typeface="Arial"/>
                <a:cs typeface="Arial"/>
              </a:defRPr>
            </a:lvl1pPr>
          </a:lstStyle>
          <a:p>
            <a:pPr marL="101600" marR="0" lvl="0" indent="0" algn="ctr" defTabSz="914400" rtl="0" eaLnBrk="1" fontAlgn="base" latinLnBrk="0" hangingPunct="1">
              <a:lnSpc>
                <a:spcPct val="100000"/>
              </a:lnSpc>
              <a:spcBef>
                <a:spcPts val="15"/>
              </a:spcBef>
              <a:spcAft>
                <a:spcPct val="0"/>
              </a:spcAft>
              <a:buClrTx/>
              <a:buSzTx/>
              <a:buFontTx/>
              <a:buNone/>
              <a:tabLst/>
              <a:defRPr/>
            </a:pPr>
            <a:fld id="{81D60167-4931-47E6-BA6A-407CBD079E47}" type="slidenum">
              <a:rPr kumimoji="0" sz="900" b="0" i="0" u="none" strike="noStrike" kern="1200" cap="none" spc="0" normalizeH="0" baseline="0" noProof="0" dirty="0">
                <a:ln>
                  <a:noFill/>
                </a:ln>
                <a:solidFill>
                  <a:srgbClr val="7F7F7F"/>
                </a:solidFill>
                <a:effectLst/>
                <a:uLnTx/>
                <a:uFillTx/>
                <a:latin typeface="Arial"/>
                <a:ea typeface="+mn-ea"/>
                <a:cs typeface="Arial"/>
              </a:rPr>
              <a:pPr marL="101600" marR="0" lvl="0" indent="0" algn="ctr" defTabSz="914400" rtl="0" eaLnBrk="1" fontAlgn="base" latinLnBrk="0" hangingPunct="1">
                <a:lnSpc>
                  <a:spcPct val="100000"/>
                </a:lnSpc>
                <a:spcBef>
                  <a:spcPts val="15"/>
                </a:spcBef>
                <a:spcAft>
                  <a:spcPct val="0"/>
                </a:spcAft>
                <a:buClrTx/>
                <a:buSzTx/>
                <a:buFontTx/>
                <a:buNone/>
                <a:tabLst/>
                <a:defRPr/>
              </a:pPr>
              <a:t>‹#›</a:t>
            </a:fld>
            <a:endParaRPr kumimoji="0" sz="900" b="0" i="0" u="none" strike="noStrike" kern="1200" cap="none" spc="0" normalizeH="0" baseline="0" noProof="0" dirty="0">
              <a:ln>
                <a:noFill/>
              </a:ln>
              <a:solidFill>
                <a:srgbClr val="7F7F7F"/>
              </a:solidFill>
              <a:effectLst/>
              <a:uLnTx/>
              <a:uFillTx/>
              <a:latin typeface="Arial"/>
              <a:ea typeface="+mn-ea"/>
              <a:cs typeface="Arial"/>
            </a:endParaRPr>
          </a:p>
        </p:txBody>
      </p:sp>
      <p:pic>
        <p:nvPicPr>
          <p:cNvPr id="8" name="Picture 7">
            <a:extLst>
              <a:ext uri="{FF2B5EF4-FFF2-40B4-BE49-F238E27FC236}">
                <a16:creationId xmlns:a16="http://schemas.microsoft.com/office/drawing/2014/main" id="{DD90CD60-B92F-B177-FB9F-24ECA3B7DAF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24634" y="105988"/>
            <a:ext cx="1465289" cy="1214811"/>
          </a:xfrm>
          <a:prstGeom prst="rect">
            <a:avLst/>
          </a:prstGeom>
        </p:spPr>
      </p:pic>
    </p:spTree>
    <p:extLst>
      <p:ext uri="{BB962C8B-B14F-4D97-AF65-F5344CB8AC3E}">
        <p14:creationId xmlns:p14="http://schemas.microsoft.com/office/powerpoint/2010/main" val="2604688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119C-83C5-431C-8E08-4815B5A9AD46}"/>
              </a:ext>
            </a:extLst>
          </p:cNvPr>
          <p:cNvSpPr>
            <a:spLocks noGrp="1"/>
          </p:cNvSpPr>
          <p:nvPr>
            <p:ph type="ctrTitle"/>
          </p:nvPr>
        </p:nvSpPr>
        <p:spPr>
          <a:xfrm>
            <a:off x="126031" y="2061984"/>
            <a:ext cx="11838244" cy="923330"/>
          </a:xfrm>
          <a:noFill/>
        </p:spPr>
        <p:txBody>
          <a:bodyPr/>
          <a:lstStyle/>
          <a:p>
            <a:r>
              <a:rPr lang="en-US" sz="3200" u="sng" dirty="0">
                <a:solidFill>
                  <a:schemeClr val="tx1"/>
                </a:solidFill>
              </a:rPr>
              <a:t>The Return of the ICPS: </a:t>
            </a:r>
            <a:br>
              <a:rPr lang="en-US" sz="3200" dirty="0">
                <a:solidFill>
                  <a:schemeClr val="tx1"/>
                </a:solidFill>
              </a:rPr>
            </a:br>
            <a:r>
              <a:rPr lang="en-US" sz="2800" dirty="0">
                <a:solidFill>
                  <a:schemeClr val="tx1"/>
                </a:solidFill>
              </a:rPr>
              <a:t>A Statistical Perspective on Artemis Upper Stage Disposal</a:t>
            </a:r>
            <a:endParaRPr lang="en-US" sz="3200" dirty="0">
              <a:solidFill>
                <a:schemeClr val="tx1"/>
              </a:solidFill>
            </a:endParaRPr>
          </a:p>
        </p:txBody>
      </p:sp>
      <p:sp>
        <p:nvSpPr>
          <p:cNvPr id="3" name="Subtitle 2">
            <a:extLst>
              <a:ext uri="{FF2B5EF4-FFF2-40B4-BE49-F238E27FC236}">
                <a16:creationId xmlns:a16="http://schemas.microsoft.com/office/drawing/2014/main" id="{0A40052B-DCE6-4567-A89C-D65F2308FB4B}"/>
              </a:ext>
            </a:extLst>
          </p:cNvPr>
          <p:cNvSpPr>
            <a:spLocks noGrp="1"/>
          </p:cNvSpPr>
          <p:nvPr>
            <p:ph type="subTitle" idx="1"/>
          </p:nvPr>
        </p:nvSpPr>
        <p:spPr>
          <a:xfrm>
            <a:off x="1524000" y="3602038"/>
            <a:ext cx="9144000" cy="369332"/>
          </a:xfrm>
        </p:spPr>
        <p:txBody>
          <a:bodyPr/>
          <a:lstStyle/>
          <a:p>
            <a:r>
              <a:rPr lang="en-US" dirty="0"/>
              <a:t> </a:t>
            </a:r>
          </a:p>
        </p:txBody>
      </p:sp>
      <p:sp>
        <p:nvSpPr>
          <p:cNvPr id="4" name="TextBox 3">
            <a:extLst>
              <a:ext uri="{FF2B5EF4-FFF2-40B4-BE49-F238E27FC236}">
                <a16:creationId xmlns:a16="http://schemas.microsoft.com/office/drawing/2014/main" id="{17F730B2-C549-4966-87FC-675630304FDC}"/>
              </a:ext>
            </a:extLst>
          </p:cNvPr>
          <p:cNvSpPr txBox="1"/>
          <p:nvPr/>
        </p:nvSpPr>
        <p:spPr>
          <a:xfrm>
            <a:off x="1598951" y="4335502"/>
            <a:ext cx="8994098" cy="2339102"/>
          </a:xfrm>
          <a:prstGeom prst="rect">
            <a:avLst/>
          </a:prstGeom>
          <a:noFill/>
        </p:spPr>
        <p:txBody>
          <a:bodyPr wrap="square" rtlCol="0">
            <a:spAutoFit/>
          </a:bodyPr>
          <a:lstStyle/>
          <a:p>
            <a:pPr algn="ctr"/>
            <a:r>
              <a:rPr lang="en-US" b="1" dirty="0"/>
              <a:t>W.B. Stein,</a:t>
            </a:r>
            <a:r>
              <a:rPr lang="en-US" dirty="0"/>
              <a:t> </a:t>
            </a:r>
            <a:r>
              <a:rPr lang="en-US" i="1" dirty="0"/>
              <a:t>Amentum Space Exploration Division</a:t>
            </a:r>
            <a:r>
              <a:rPr lang="en-US" dirty="0"/>
              <a:t> </a:t>
            </a:r>
          </a:p>
          <a:p>
            <a:pPr algn="ctr"/>
            <a:r>
              <a:rPr lang="en-US" b="1" dirty="0"/>
              <a:t>A.J. </a:t>
            </a:r>
            <a:r>
              <a:rPr lang="en-US" b="1" dirty="0" err="1"/>
              <a:t>Houin</a:t>
            </a:r>
            <a:r>
              <a:rPr lang="en-US" b="1" dirty="0"/>
              <a:t>, </a:t>
            </a:r>
            <a:r>
              <a:rPr lang="en-US" i="1" dirty="0"/>
              <a:t>NASA George C. Marshall Space Flight Center</a:t>
            </a:r>
            <a:r>
              <a:rPr lang="en-US" b="1" dirty="0"/>
              <a:t> </a:t>
            </a:r>
          </a:p>
          <a:p>
            <a:pPr algn="ctr"/>
            <a:r>
              <a:rPr lang="en-US" b="1" dirty="0"/>
              <a:t> S.B. Thompson, </a:t>
            </a:r>
            <a:r>
              <a:rPr lang="en-US" i="1" dirty="0"/>
              <a:t>Troy 7</a:t>
            </a:r>
          </a:p>
          <a:p>
            <a:pPr algn="ctr"/>
            <a:r>
              <a:rPr lang="en-US" b="1" dirty="0"/>
              <a:t>H.M. Koehler, </a:t>
            </a:r>
            <a:r>
              <a:rPr lang="en-US" i="1" dirty="0"/>
              <a:t>NASA Langley Research Center</a:t>
            </a:r>
          </a:p>
          <a:p>
            <a:pPr algn="ctr"/>
            <a:endParaRPr lang="en-US" i="1" dirty="0"/>
          </a:p>
          <a:p>
            <a:pPr algn="ctr"/>
            <a:endParaRPr lang="en-US" i="1" dirty="0"/>
          </a:p>
          <a:p>
            <a:pPr algn="ctr"/>
            <a:endParaRPr lang="en-US" i="1" dirty="0"/>
          </a:p>
          <a:p>
            <a:pPr algn="ctr"/>
            <a:r>
              <a:rPr lang="en-US" sz="2000" dirty="0"/>
              <a:t>1/19/25</a:t>
            </a:r>
          </a:p>
        </p:txBody>
      </p:sp>
    </p:spTree>
    <p:extLst>
      <p:ext uri="{BB962C8B-B14F-4D97-AF65-F5344CB8AC3E}">
        <p14:creationId xmlns:p14="http://schemas.microsoft.com/office/powerpoint/2010/main" val="89359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03F58-3623-9247-A51C-5B5B832C72F2}"/>
              </a:ext>
            </a:extLst>
          </p:cNvPr>
          <p:cNvPicPr>
            <a:picLocks noChangeAspect="1"/>
          </p:cNvPicPr>
          <p:nvPr/>
        </p:nvPicPr>
        <p:blipFill>
          <a:blip r:embed="rId2"/>
          <a:stretch>
            <a:fillRect/>
          </a:stretch>
        </p:blipFill>
        <p:spPr>
          <a:xfrm>
            <a:off x="1" y="1"/>
            <a:ext cx="12192000" cy="6853766"/>
          </a:xfrm>
          <a:prstGeom prst="rect">
            <a:avLst/>
          </a:prstGeom>
        </p:spPr>
      </p:pic>
      <p:sp>
        <p:nvSpPr>
          <p:cNvPr id="6" name="Oval 5">
            <a:extLst>
              <a:ext uri="{FF2B5EF4-FFF2-40B4-BE49-F238E27FC236}">
                <a16:creationId xmlns:a16="http://schemas.microsoft.com/office/drawing/2014/main" id="{B74662E7-B45A-CF6A-AC47-007134E0F623}"/>
              </a:ext>
            </a:extLst>
          </p:cNvPr>
          <p:cNvSpPr/>
          <p:nvPr/>
        </p:nvSpPr>
        <p:spPr bwMode="auto">
          <a:xfrm>
            <a:off x="8948917" y="1336937"/>
            <a:ext cx="818147" cy="81814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Lucida Grande" pitchFamily="80" charset="0"/>
            </a:endParaRPr>
          </a:p>
        </p:txBody>
      </p:sp>
      <p:sp>
        <p:nvSpPr>
          <p:cNvPr id="7" name="Oval 6">
            <a:extLst>
              <a:ext uri="{FF2B5EF4-FFF2-40B4-BE49-F238E27FC236}">
                <a16:creationId xmlns:a16="http://schemas.microsoft.com/office/drawing/2014/main" id="{8759A3F5-AAD6-72FA-29DF-584929E63CED}"/>
              </a:ext>
            </a:extLst>
          </p:cNvPr>
          <p:cNvSpPr/>
          <p:nvPr/>
        </p:nvSpPr>
        <p:spPr bwMode="auto">
          <a:xfrm>
            <a:off x="2311496" y="2995434"/>
            <a:ext cx="818147" cy="81814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Lucida Grande" pitchFamily="80" charset="0"/>
            </a:endParaRPr>
          </a:p>
        </p:txBody>
      </p:sp>
      <p:cxnSp>
        <p:nvCxnSpPr>
          <p:cNvPr id="8" name="Straight Arrow Connector 7">
            <a:extLst>
              <a:ext uri="{FF2B5EF4-FFF2-40B4-BE49-F238E27FC236}">
                <a16:creationId xmlns:a16="http://schemas.microsoft.com/office/drawing/2014/main" id="{7A53968D-4EAA-8D36-0246-F8446EA8AE84}"/>
              </a:ext>
            </a:extLst>
          </p:cNvPr>
          <p:cNvCxnSpPr>
            <a:cxnSpLocks/>
          </p:cNvCxnSpPr>
          <p:nvPr/>
        </p:nvCxnSpPr>
        <p:spPr bwMode="auto">
          <a:xfrm flipH="1" flipV="1">
            <a:off x="3020786" y="3755571"/>
            <a:ext cx="684940" cy="108112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A3293C67-C1B9-D437-E101-48AEAA6F33DD}"/>
              </a:ext>
            </a:extLst>
          </p:cNvPr>
          <p:cNvSpPr txBox="1"/>
          <p:nvPr/>
        </p:nvSpPr>
        <p:spPr>
          <a:xfrm>
            <a:off x="521085" y="2349103"/>
            <a:ext cx="4398968" cy="646331"/>
          </a:xfrm>
          <a:prstGeom prst="rect">
            <a:avLst/>
          </a:prstGeom>
          <a:solidFill>
            <a:srgbClr val="1F2042">
              <a:alpha val="90342"/>
            </a:srgbClr>
          </a:solidFill>
        </p:spPr>
        <p:txBody>
          <a:bodyPr wrap="square" rtlCol="0">
            <a:spAutoFit/>
          </a:bodyPr>
          <a:lstStyle/>
          <a:p>
            <a:pPr algn="ctr"/>
            <a:r>
              <a:rPr lang="en-US" dirty="0">
                <a:solidFill>
                  <a:srgbClr val="FF0000"/>
                </a:solidFill>
              </a:rPr>
              <a:t>ICPS propulsion capability ends @ TLI, batteries become depleted a few hours after.</a:t>
            </a:r>
            <a:endParaRPr lang="en-US" sz="700" dirty="0">
              <a:solidFill>
                <a:srgbClr val="FF0000"/>
              </a:solidFill>
            </a:endParaRPr>
          </a:p>
        </p:txBody>
      </p:sp>
      <p:sp>
        <p:nvSpPr>
          <p:cNvPr id="10" name="TextBox 9">
            <a:extLst>
              <a:ext uri="{FF2B5EF4-FFF2-40B4-BE49-F238E27FC236}">
                <a16:creationId xmlns:a16="http://schemas.microsoft.com/office/drawing/2014/main" id="{B2FA2659-B45E-8D53-E02B-0E72DA30C0A6}"/>
              </a:ext>
            </a:extLst>
          </p:cNvPr>
          <p:cNvSpPr txBox="1"/>
          <p:nvPr/>
        </p:nvSpPr>
        <p:spPr>
          <a:xfrm>
            <a:off x="8138159" y="927258"/>
            <a:ext cx="1501025" cy="369332"/>
          </a:xfrm>
          <a:prstGeom prst="rect">
            <a:avLst/>
          </a:prstGeom>
          <a:solidFill>
            <a:srgbClr val="1F2042"/>
          </a:solidFill>
        </p:spPr>
        <p:txBody>
          <a:bodyPr wrap="square" rtlCol="0">
            <a:spAutoFit/>
          </a:bodyPr>
          <a:lstStyle/>
          <a:p>
            <a:pPr algn="ctr"/>
            <a:r>
              <a:rPr lang="en-US" sz="1800" dirty="0">
                <a:solidFill>
                  <a:srgbClr val="FF0000"/>
                </a:solidFill>
              </a:rPr>
              <a:t>ICPS Disposal </a:t>
            </a:r>
          </a:p>
        </p:txBody>
      </p:sp>
      <p:sp>
        <p:nvSpPr>
          <p:cNvPr id="11" name="TextBox 10">
            <a:extLst>
              <a:ext uri="{FF2B5EF4-FFF2-40B4-BE49-F238E27FC236}">
                <a16:creationId xmlns:a16="http://schemas.microsoft.com/office/drawing/2014/main" id="{CB20003C-F6E6-7F06-C10E-3D7778C6D94F}"/>
              </a:ext>
            </a:extLst>
          </p:cNvPr>
          <p:cNvSpPr txBox="1"/>
          <p:nvPr/>
        </p:nvSpPr>
        <p:spPr>
          <a:xfrm>
            <a:off x="9639185" y="3492020"/>
            <a:ext cx="1598791" cy="923330"/>
          </a:xfrm>
          <a:prstGeom prst="rect">
            <a:avLst/>
          </a:prstGeom>
          <a:solidFill>
            <a:srgbClr val="1F2042">
              <a:alpha val="89859"/>
            </a:srgbClr>
          </a:solidFill>
        </p:spPr>
        <p:txBody>
          <a:bodyPr wrap="square" rtlCol="0">
            <a:spAutoFit/>
          </a:bodyPr>
          <a:lstStyle/>
          <a:p>
            <a:pPr algn="ctr"/>
            <a:r>
              <a:rPr lang="en-US" sz="1800" dirty="0">
                <a:solidFill>
                  <a:srgbClr val="FF0000"/>
                </a:solidFill>
              </a:rPr>
              <a:t>Lunar Closest Approach (LCA)</a:t>
            </a:r>
            <a:endParaRPr lang="en-US" sz="700" dirty="0">
              <a:solidFill>
                <a:srgbClr val="FF0000"/>
              </a:solidFill>
            </a:endParaRPr>
          </a:p>
        </p:txBody>
      </p:sp>
      <p:sp>
        <p:nvSpPr>
          <p:cNvPr id="12" name="TextBox 11">
            <a:extLst>
              <a:ext uri="{FF2B5EF4-FFF2-40B4-BE49-F238E27FC236}">
                <a16:creationId xmlns:a16="http://schemas.microsoft.com/office/drawing/2014/main" id="{5905B89F-E251-38ED-588B-953818E68A2C}"/>
              </a:ext>
            </a:extLst>
          </p:cNvPr>
          <p:cNvSpPr txBox="1"/>
          <p:nvPr/>
        </p:nvSpPr>
        <p:spPr>
          <a:xfrm>
            <a:off x="7483701" y="5055894"/>
            <a:ext cx="4578503" cy="1597230"/>
          </a:xfrm>
          <a:prstGeom prst="rect">
            <a:avLst/>
          </a:prstGeom>
          <a:solidFill>
            <a:srgbClr val="0F173D"/>
          </a:solidFill>
        </p:spPr>
        <p:txBody>
          <a:bodyPr wrap="square" lIns="91440" tIns="91440" rtlCol="0" anchor="ctr">
            <a:noAutofit/>
          </a:bodyPr>
          <a:lstStyle/>
          <a:p>
            <a:r>
              <a:rPr lang="en-US" sz="1600" b="1" dirty="0">
                <a:solidFill>
                  <a:schemeClr val="bg1"/>
                </a:solidFill>
              </a:rPr>
              <a:t>SLS Requirements to Ensure Heliocentric Disposal: </a:t>
            </a:r>
          </a:p>
          <a:p>
            <a:r>
              <a:rPr lang="en-US" sz="1600" dirty="0">
                <a:solidFill>
                  <a:schemeClr val="bg1"/>
                </a:solidFill>
              </a:rPr>
              <a:t>10 days after LCA, Earth relative C3 &gt; 0 km2/s2 </a:t>
            </a:r>
          </a:p>
        </p:txBody>
      </p:sp>
    </p:spTree>
    <p:extLst>
      <p:ext uri="{BB962C8B-B14F-4D97-AF65-F5344CB8AC3E}">
        <p14:creationId xmlns:p14="http://schemas.microsoft.com/office/powerpoint/2010/main" val="397088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F8EC-0795-48DD-A3A8-1F099B13DE13}"/>
              </a:ext>
            </a:extLst>
          </p:cNvPr>
          <p:cNvSpPr>
            <a:spLocks noGrp="1"/>
          </p:cNvSpPr>
          <p:nvPr>
            <p:ph type="title"/>
          </p:nvPr>
        </p:nvSpPr>
        <p:spPr>
          <a:xfrm>
            <a:off x="665027" y="370839"/>
            <a:ext cx="5430974" cy="384721"/>
          </a:xfrm>
          <a:gradFill>
            <a:gsLst>
              <a:gs pos="0">
                <a:schemeClr val="tx1"/>
              </a:gs>
              <a:gs pos="56000">
                <a:srgbClr val="000000">
                  <a:alpha val="76863"/>
                </a:srgbClr>
              </a:gs>
              <a:gs pos="100000">
                <a:srgbClr val="000000">
                  <a:alpha val="0"/>
                </a:srgbClr>
              </a:gs>
            </a:gsLst>
            <a:lin ang="0" scaled="1"/>
          </a:gradFill>
        </p:spPr>
        <p:txBody>
          <a:bodyPr/>
          <a:lstStyle/>
          <a:p>
            <a:r>
              <a:rPr lang="en-US" kern="0" dirty="0"/>
              <a:t>Review of Artemis I Return Data</a:t>
            </a:r>
            <a:endParaRPr lang="en-US" dirty="0"/>
          </a:p>
        </p:txBody>
      </p:sp>
      <p:sp>
        <p:nvSpPr>
          <p:cNvPr id="4" name="TextBox 3">
            <a:extLst>
              <a:ext uri="{FF2B5EF4-FFF2-40B4-BE49-F238E27FC236}">
                <a16:creationId xmlns:a16="http://schemas.microsoft.com/office/drawing/2014/main" id="{F67E95A1-0067-CA69-97C3-E2D30E8FBEF5}"/>
              </a:ext>
            </a:extLst>
          </p:cNvPr>
          <p:cNvSpPr txBox="1"/>
          <p:nvPr/>
        </p:nvSpPr>
        <p:spPr>
          <a:xfrm>
            <a:off x="78369" y="2849151"/>
            <a:ext cx="6258424" cy="39184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bIns="0" rtlCol="0" anchor="t" anchorCtr="0">
            <a:normAutofit fontScale="85000" lnSpcReduction="20000"/>
          </a:bodyPr>
          <a:lstStyle/>
          <a:p>
            <a:pPr marL="285750" lvl="1" algn="ctr">
              <a:lnSpc>
                <a:spcPct val="140000"/>
              </a:lnSpc>
            </a:pPr>
            <a:r>
              <a:rPr lang="en-US" sz="2100" b="1" u="sng" dirty="0">
                <a:latin typeface="+mn-lt"/>
              </a:rPr>
              <a:t>What is a Return?:</a:t>
            </a:r>
          </a:p>
          <a:p>
            <a:pPr marL="346075" lvl="1" indent="-223838">
              <a:lnSpc>
                <a:spcPct val="140000"/>
              </a:lnSpc>
              <a:buFont typeface="Arial" panose="020B0604020202020204" pitchFamily="34" charset="0"/>
              <a:buChar char="•"/>
            </a:pPr>
            <a:r>
              <a:rPr lang="en-US" sz="1900" i="1" kern="0" dirty="0">
                <a:latin typeface="+mn-lt"/>
              </a:rPr>
              <a:t>A </a:t>
            </a:r>
            <a:r>
              <a:rPr lang="en-US" sz="1900" b="1" i="1" u="sng" kern="0" dirty="0">
                <a:latin typeface="+mn-lt"/>
              </a:rPr>
              <a:t>Return</a:t>
            </a:r>
            <a:r>
              <a:rPr lang="en-US" sz="1900" kern="0" dirty="0">
                <a:latin typeface="+mn-lt"/>
              </a:rPr>
              <a:t> is defined when the ICPS disposal trajectory intersects an Earth-Centered sphere with a radius of 500,000 km. </a:t>
            </a:r>
          </a:p>
          <a:p>
            <a:pPr marL="574675" lvl="2" indent="-228600">
              <a:lnSpc>
                <a:spcPct val="140000"/>
              </a:lnSpc>
              <a:buFont typeface="Arial" panose="020B0604020202020204" pitchFamily="34" charset="0"/>
              <a:buChar char="•"/>
            </a:pPr>
            <a:r>
              <a:rPr lang="en-US" sz="1500" kern="0" dirty="0">
                <a:latin typeface="+mn-lt"/>
              </a:rPr>
              <a:t>This is outside the distance to the Moon but simplifies filtering since the distance between the Moon and Earth changes.</a:t>
            </a:r>
          </a:p>
          <a:p>
            <a:pPr marL="460375" lvl="1" indent="-338138">
              <a:lnSpc>
                <a:spcPct val="140000"/>
              </a:lnSpc>
              <a:buFont typeface="Arial" panose="020B0604020202020204" pitchFamily="34" charset="0"/>
              <a:buChar char="•"/>
            </a:pPr>
            <a:endParaRPr lang="en-US" sz="1900" b="1" u="sng" dirty="0"/>
          </a:p>
          <a:p>
            <a:pPr algn="ctr">
              <a:lnSpc>
                <a:spcPct val="140000"/>
              </a:lnSpc>
            </a:pPr>
            <a:r>
              <a:rPr lang="en-US" sz="2100" b="1" u="sng" dirty="0">
                <a:latin typeface="+mn-lt"/>
              </a:rPr>
              <a:t>Observations about</a:t>
            </a:r>
            <a:r>
              <a:rPr lang="en-US" sz="2100" b="1" u="sng" dirty="0">
                <a:solidFill>
                  <a:schemeClr val="accent2">
                    <a:lumMod val="50000"/>
                  </a:schemeClr>
                </a:solidFill>
                <a:latin typeface="+mn-lt"/>
              </a:rPr>
              <a:t> Nominally Returning Days</a:t>
            </a:r>
            <a:r>
              <a:rPr lang="en-US" sz="2100" b="1" u="sng" dirty="0">
                <a:latin typeface="+mn-lt"/>
              </a:rPr>
              <a:t>:</a:t>
            </a:r>
          </a:p>
          <a:p>
            <a:pPr marL="346075" lvl="1" indent="-223838">
              <a:lnSpc>
                <a:spcPct val="140000"/>
              </a:lnSpc>
              <a:buFont typeface="Arial" panose="020B0604020202020204" pitchFamily="34" charset="0"/>
              <a:buChar char="•"/>
            </a:pPr>
            <a:r>
              <a:rPr lang="en-US" sz="1900" dirty="0"/>
              <a:t>A</a:t>
            </a:r>
            <a:r>
              <a:rPr lang="en-US" sz="1900" b="1" dirty="0"/>
              <a:t> </a:t>
            </a:r>
            <a:r>
              <a:rPr lang="en-US" sz="1900" b="1" dirty="0">
                <a:solidFill>
                  <a:schemeClr val="accent2">
                    <a:lumMod val="50000"/>
                  </a:schemeClr>
                </a:solidFill>
              </a:rPr>
              <a:t>Quick </a:t>
            </a:r>
            <a:r>
              <a:rPr lang="en-US" sz="1900" b="1" dirty="0">
                <a:solidFill>
                  <a:schemeClr val="accent2">
                    <a:lumMod val="50000"/>
                  </a:schemeClr>
                </a:solidFill>
                <a:latin typeface="+mn-lt"/>
              </a:rPr>
              <a:t>Returning</a:t>
            </a:r>
            <a:r>
              <a:rPr lang="en-US" sz="1900" dirty="0">
                <a:latin typeface="+mn-lt"/>
              </a:rPr>
              <a:t> trajectory is where ICPS returns in less than a year.</a:t>
            </a:r>
          </a:p>
          <a:p>
            <a:pPr marL="346075" lvl="1" indent="-223838">
              <a:lnSpc>
                <a:spcPct val="140000"/>
              </a:lnSpc>
              <a:buFont typeface="Arial" panose="020B0604020202020204" pitchFamily="34" charset="0"/>
              <a:buChar char="•"/>
            </a:pPr>
            <a:r>
              <a:rPr lang="en-US" sz="1900" b="1" dirty="0">
                <a:solidFill>
                  <a:schemeClr val="accent2">
                    <a:lumMod val="50000"/>
                  </a:schemeClr>
                </a:solidFill>
                <a:latin typeface="+mn-lt"/>
              </a:rPr>
              <a:t>Nominally Returning Days </a:t>
            </a:r>
            <a:r>
              <a:rPr lang="en-US" sz="1900" dirty="0">
                <a:latin typeface="+mn-lt"/>
              </a:rPr>
              <a:t>occur when a substantial amount of the Nominal Launch Window quickly return. </a:t>
            </a:r>
          </a:p>
          <a:p>
            <a:pPr marL="574675" lvl="2" indent="-228600">
              <a:lnSpc>
                <a:spcPct val="140000"/>
              </a:lnSpc>
              <a:buFont typeface="Arial" panose="020B0604020202020204" pitchFamily="34" charset="0"/>
              <a:buChar char="•"/>
            </a:pPr>
            <a:r>
              <a:rPr lang="en-US" sz="1500" dirty="0">
                <a:latin typeface="+mn-lt"/>
              </a:rPr>
              <a:t>These occur with a rough cadence a Lunar Synodic Month. Exceptions are between  LP27 and LP28 (half month)  and LP22 (no nominal returns).</a:t>
            </a:r>
          </a:p>
          <a:p>
            <a:pPr marL="574675" lvl="2" indent="-228600">
              <a:lnSpc>
                <a:spcPct val="140000"/>
              </a:lnSpc>
              <a:buFont typeface="Arial" panose="020B0604020202020204" pitchFamily="34" charset="0"/>
              <a:buChar char="•"/>
            </a:pPr>
            <a:r>
              <a:rPr lang="en-US" sz="1500" dirty="0">
                <a:latin typeface="+mn-lt"/>
              </a:rPr>
              <a:t>The Monte Carlo cases return on days adjacent to </a:t>
            </a:r>
            <a:r>
              <a:rPr lang="en-US" sz="1500" b="1" dirty="0">
                <a:solidFill>
                  <a:schemeClr val="accent2">
                    <a:lumMod val="50000"/>
                  </a:schemeClr>
                </a:solidFill>
                <a:latin typeface="+mn-lt"/>
              </a:rPr>
              <a:t>Nominall</a:t>
            </a:r>
            <a:r>
              <a:rPr lang="en-US" sz="1500" b="1" dirty="0">
                <a:solidFill>
                  <a:schemeClr val="accent2">
                    <a:lumMod val="50000"/>
                  </a:schemeClr>
                </a:solidFill>
              </a:rPr>
              <a:t>y Returning Days</a:t>
            </a:r>
            <a:r>
              <a:rPr lang="en-US" sz="1500" dirty="0"/>
              <a:t> even when nominal cases do not. </a:t>
            </a:r>
            <a:endParaRPr lang="en-US" sz="1500" dirty="0">
              <a:latin typeface="+mn-lt"/>
            </a:endParaRPr>
          </a:p>
        </p:txBody>
      </p:sp>
      <p:graphicFrame>
        <p:nvGraphicFramePr>
          <p:cNvPr id="5" name="Table 4">
            <a:extLst>
              <a:ext uri="{FF2B5EF4-FFF2-40B4-BE49-F238E27FC236}">
                <a16:creationId xmlns:a16="http://schemas.microsoft.com/office/drawing/2014/main" id="{8F170C6F-E885-C711-C3BC-55CA7755D0B3}"/>
              </a:ext>
            </a:extLst>
          </p:cNvPr>
          <p:cNvGraphicFramePr>
            <a:graphicFrameLocks noGrp="1"/>
          </p:cNvGraphicFramePr>
          <p:nvPr>
            <p:extLst>
              <p:ext uri="{D42A27DB-BD31-4B8C-83A1-F6EECF244321}">
                <p14:modId xmlns:p14="http://schemas.microsoft.com/office/powerpoint/2010/main" val="2236628274"/>
              </p:ext>
            </p:extLst>
          </p:nvPr>
        </p:nvGraphicFramePr>
        <p:xfrm>
          <a:off x="78368" y="1515433"/>
          <a:ext cx="11982454" cy="1219200"/>
        </p:xfrm>
        <a:graphic>
          <a:graphicData uri="http://schemas.openxmlformats.org/drawingml/2006/table">
            <a:tbl>
              <a:tblPr firstRow="1" bandRow="1">
                <a:tableStyleId>{5940675A-B579-460E-94D1-54222C63F5DA}</a:tableStyleId>
              </a:tblPr>
              <a:tblGrid>
                <a:gridCol w="1174916">
                  <a:extLst>
                    <a:ext uri="{9D8B030D-6E8A-4147-A177-3AD203B41FA5}">
                      <a16:colId xmlns:a16="http://schemas.microsoft.com/office/drawing/2014/main" val="1644273235"/>
                    </a:ext>
                  </a:extLst>
                </a:gridCol>
                <a:gridCol w="519429">
                  <a:extLst>
                    <a:ext uri="{9D8B030D-6E8A-4147-A177-3AD203B41FA5}">
                      <a16:colId xmlns:a16="http://schemas.microsoft.com/office/drawing/2014/main" val="3741763386"/>
                    </a:ext>
                  </a:extLst>
                </a:gridCol>
                <a:gridCol w="627496">
                  <a:extLst>
                    <a:ext uri="{9D8B030D-6E8A-4147-A177-3AD203B41FA5}">
                      <a16:colId xmlns:a16="http://schemas.microsoft.com/office/drawing/2014/main" val="3880599473"/>
                    </a:ext>
                  </a:extLst>
                </a:gridCol>
                <a:gridCol w="520988">
                  <a:extLst>
                    <a:ext uri="{9D8B030D-6E8A-4147-A177-3AD203B41FA5}">
                      <a16:colId xmlns:a16="http://schemas.microsoft.com/office/drawing/2014/main" val="917336166"/>
                    </a:ext>
                  </a:extLst>
                </a:gridCol>
                <a:gridCol w="487541">
                  <a:extLst>
                    <a:ext uri="{9D8B030D-6E8A-4147-A177-3AD203B41FA5}">
                      <a16:colId xmlns:a16="http://schemas.microsoft.com/office/drawing/2014/main" val="1115890285"/>
                    </a:ext>
                  </a:extLst>
                </a:gridCol>
                <a:gridCol w="627496">
                  <a:extLst>
                    <a:ext uri="{9D8B030D-6E8A-4147-A177-3AD203B41FA5}">
                      <a16:colId xmlns:a16="http://schemas.microsoft.com/office/drawing/2014/main" val="3643754188"/>
                    </a:ext>
                  </a:extLst>
                </a:gridCol>
                <a:gridCol w="627496">
                  <a:extLst>
                    <a:ext uri="{9D8B030D-6E8A-4147-A177-3AD203B41FA5}">
                      <a16:colId xmlns:a16="http://schemas.microsoft.com/office/drawing/2014/main" val="261794329"/>
                    </a:ext>
                  </a:extLst>
                </a:gridCol>
                <a:gridCol w="581434">
                  <a:extLst>
                    <a:ext uri="{9D8B030D-6E8A-4147-A177-3AD203B41FA5}">
                      <a16:colId xmlns:a16="http://schemas.microsoft.com/office/drawing/2014/main" val="3146416949"/>
                    </a:ext>
                  </a:extLst>
                </a:gridCol>
                <a:gridCol w="533602">
                  <a:extLst>
                    <a:ext uri="{9D8B030D-6E8A-4147-A177-3AD203B41FA5}">
                      <a16:colId xmlns:a16="http://schemas.microsoft.com/office/drawing/2014/main" val="3164711556"/>
                    </a:ext>
                  </a:extLst>
                </a:gridCol>
                <a:gridCol w="627496">
                  <a:extLst>
                    <a:ext uri="{9D8B030D-6E8A-4147-A177-3AD203B41FA5}">
                      <a16:colId xmlns:a16="http://schemas.microsoft.com/office/drawing/2014/main" val="1574149107"/>
                    </a:ext>
                  </a:extLst>
                </a:gridCol>
                <a:gridCol w="487541">
                  <a:extLst>
                    <a:ext uri="{9D8B030D-6E8A-4147-A177-3AD203B41FA5}">
                      <a16:colId xmlns:a16="http://schemas.microsoft.com/office/drawing/2014/main" val="756131543"/>
                    </a:ext>
                  </a:extLst>
                </a:gridCol>
                <a:gridCol w="581434">
                  <a:extLst>
                    <a:ext uri="{9D8B030D-6E8A-4147-A177-3AD203B41FA5}">
                      <a16:colId xmlns:a16="http://schemas.microsoft.com/office/drawing/2014/main" val="2000401187"/>
                    </a:ext>
                  </a:extLst>
                </a:gridCol>
                <a:gridCol w="627496">
                  <a:extLst>
                    <a:ext uri="{9D8B030D-6E8A-4147-A177-3AD203B41FA5}">
                      <a16:colId xmlns:a16="http://schemas.microsoft.com/office/drawing/2014/main" val="5179432"/>
                    </a:ext>
                  </a:extLst>
                </a:gridCol>
                <a:gridCol w="581434">
                  <a:extLst>
                    <a:ext uri="{9D8B030D-6E8A-4147-A177-3AD203B41FA5}">
                      <a16:colId xmlns:a16="http://schemas.microsoft.com/office/drawing/2014/main" val="4242807815"/>
                    </a:ext>
                  </a:extLst>
                </a:gridCol>
                <a:gridCol w="675331">
                  <a:extLst>
                    <a:ext uri="{9D8B030D-6E8A-4147-A177-3AD203B41FA5}">
                      <a16:colId xmlns:a16="http://schemas.microsoft.com/office/drawing/2014/main" val="1350543924"/>
                    </a:ext>
                  </a:extLst>
                </a:gridCol>
                <a:gridCol w="675331">
                  <a:extLst>
                    <a:ext uri="{9D8B030D-6E8A-4147-A177-3AD203B41FA5}">
                      <a16:colId xmlns:a16="http://schemas.microsoft.com/office/drawing/2014/main" val="2568901150"/>
                    </a:ext>
                  </a:extLst>
                </a:gridCol>
                <a:gridCol w="675331">
                  <a:extLst>
                    <a:ext uri="{9D8B030D-6E8A-4147-A177-3AD203B41FA5}">
                      <a16:colId xmlns:a16="http://schemas.microsoft.com/office/drawing/2014/main" val="573929695"/>
                    </a:ext>
                  </a:extLst>
                </a:gridCol>
                <a:gridCol w="675331">
                  <a:extLst>
                    <a:ext uri="{9D8B030D-6E8A-4147-A177-3AD203B41FA5}">
                      <a16:colId xmlns:a16="http://schemas.microsoft.com/office/drawing/2014/main" val="1845203141"/>
                    </a:ext>
                  </a:extLst>
                </a:gridCol>
                <a:gridCol w="675331">
                  <a:extLst>
                    <a:ext uri="{9D8B030D-6E8A-4147-A177-3AD203B41FA5}">
                      <a16:colId xmlns:a16="http://schemas.microsoft.com/office/drawing/2014/main" val="3697488885"/>
                    </a:ext>
                  </a:extLst>
                </a:gridCol>
              </a:tblGrid>
              <a:tr h="138723">
                <a:tc>
                  <a:txBody>
                    <a:bodyPr/>
                    <a:lstStyle/>
                    <a:p>
                      <a:r>
                        <a:rPr lang="en-US" sz="1400" dirty="0">
                          <a:solidFill>
                            <a:schemeClr val="bg1">
                              <a:lumMod val="95000"/>
                            </a:schemeClr>
                          </a:solidFill>
                        </a:rPr>
                        <a:t>LP</a:t>
                      </a:r>
                    </a:p>
                  </a:txBody>
                  <a:tcPr>
                    <a:solidFill>
                      <a:schemeClr val="bg2">
                        <a:lumMod val="25000"/>
                      </a:schemeClr>
                    </a:solidFill>
                  </a:tcPr>
                </a:tc>
                <a:tc>
                  <a:txBody>
                    <a:bodyPr/>
                    <a:lstStyle/>
                    <a:p>
                      <a:pPr algn="ctr"/>
                      <a:r>
                        <a:rPr lang="en-US" sz="1400" dirty="0">
                          <a:solidFill>
                            <a:schemeClr val="bg1">
                              <a:lumMod val="95000"/>
                            </a:schemeClr>
                          </a:solidFill>
                        </a:rPr>
                        <a:t>22</a:t>
                      </a:r>
                    </a:p>
                  </a:txBody>
                  <a:tcPr>
                    <a:solidFill>
                      <a:schemeClr val="bg2">
                        <a:lumMod val="25000"/>
                      </a:schemeClr>
                    </a:solidFill>
                  </a:tcPr>
                </a:tc>
                <a:tc gridSpan="2">
                  <a:txBody>
                    <a:bodyPr/>
                    <a:lstStyle/>
                    <a:p>
                      <a:pPr algn="ctr"/>
                      <a:r>
                        <a:rPr lang="en-US" sz="1400" dirty="0">
                          <a:solidFill>
                            <a:schemeClr val="bg1">
                              <a:lumMod val="95000"/>
                            </a:schemeClr>
                          </a:solidFill>
                        </a:rPr>
                        <a:t>23</a:t>
                      </a:r>
                    </a:p>
                  </a:txBody>
                  <a:tcPr>
                    <a:solidFill>
                      <a:schemeClr val="bg2">
                        <a:lumMod val="25000"/>
                      </a:schemeClr>
                    </a:solidFill>
                  </a:tcPr>
                </a:tc>
                <a:tc hMerge="1">
                  <a:txBody>
                    <a:bodyPr/>
                    <a:lstStyle/>
                    <a:p>
                      <a:r>
                        <a:rPr lang="en-US" sz="1400"/>
                        <a:t>23</a:t>
                      </a:r>
                    </a:p>
                  </a:txBody>
                  <a:tcPr/>
                </a:tc>
                <a:tc gridSpan="3">
                  <a:txBody>
                    <a:bodyPr/>
                    <a:lstStyle/>
                    <a:p>
                      <a:pPr algn="ctr"/>
                      <a:r>
                        <a:rPr lang="en-US" sz="1400" dirty="0">
                          <a:solidFill>
                            <a:schemeClr val="bg1">
                              <a:lumMod val="95000"/>
                            </a:schemeClr>
                          </a:solidFill>
                        </a:rPr>
                        <a:t>24</a:t>
                      </a:r>
                    </a:p>
                  </a:txBody>
                  <a:tcPr>
                    <a:solidFill>
                      <a:schemeClr val="bg2">
                        <a:lumMod val="25000"/>
                      </a:schemeClr>
                    </a:solidFill>
                  </a:tcPr>
                </a:tc>
                <a:tc hMerge="1">
                  <a:txBody>
                    <a:bodyPr/>
                    <a:lstStyle/>
                    <a:p>
                      <a:r>
                        <a:rPr lang="en-US" sz="1400"/>
                        <a:t>24</a:t>
                      </a:r>
                    </a:p>
                  </a:txBody>
                  <a:tcPr/>
                </a:tc>
                <a:tc hMerge="1">
                  <a:txBody>
                    <a:bodyPr/>
                    <a:lstStyle/>
                    <a:p>
                      <a:r>
                        <a:rPr lang="en-US" sz="1400"/>
                        <a:t>24</a:t>
                      </a:r>
                    </a:p>
                  </a:txBody>
                  <a:tcPr/>
                </a:tc>
                <a:tc gridSpan="4">
                  <a:txBody>
                    <a:bodyPr/>
                    <a:lstStyle/>
                    <a:p>
                      <a:pPr algn="ctr"/>
                      <a:r>
                        <a:rPr lang="en-US" sz="1400" dirty="0">
                          <a:solidFill>
                            <a:schemeClr val="bg1">
                              <a:lumMod val="95000"/>
                            </a:schemeClr>
                          </a:solidFill>
                        </a:rPr>
                        <a:t>25</a:t>
                      </a:r>
                    </a:p>
                  </a:txBody>
                  <a:tcPr>
                    <a:solidFill>
                      <a:schemeClr val="bg2">
                        <a:lumMod val="25000"/>
                      </a:schemeClr>
                    </a:solidFill>
                  </a:tcPr>
                </a:tc>
                <a:tc hMerge="1">
                  <a:txBody>
                    <a:bodyPr/>
                    <a:lstStyle/>
                    <a:p>
                      <a:r>
                        <a:rPr lang="en-US" sz="1400"/>
                        <a:t>25</a:t>
                      </a:r>
                    </a:p>
                  </a:txBody>
                  <a:tcPr/>
                </a:tc>
                <a:tc hMerge="1">
                  <a:txBody>
                    <a:bodyPr/>
                    <a:lstStyle/>
                    <a:p>
                      <a:r>
                        <a:rPr lang="en-US" sz="1400"/>
                        <a:t>25</a:t>
                      </a:r>
                    </a:p>
                  </a:txBody>
                  <a:tcPr/>
                </a:tc>
                <a:tc hMerge="1">
                  <a:txBody>
                    <a:bodyPr/>
                    <a:lstStyle/>
                    <a:p>
                      <a:r>
                        <a:rPr lang="en-US" sz="1400"/>
                        <a:t>25</a:t>
                      </a:r>
                    </a:p>
                  </a:txBody>
                  <a:tcPr/>
                </a:tc>
                <a:tc gridSpan="3">
                  <a:txBody>
                    <a:bodyPr/>
                    <a:lstStyle/>
                    <a:p>
                      <a:pPr algn="ctr"/>
                      <a:r>
                        <a:rPr lang="en-US" sz="1400" dirty="0">
                          <a:solidFill>
                            <a:schemeClr val="bg1">
                              <a:lumMod val="95000"/>
                            </a:schemeClr>
                          </a:solidFill>
                        </a:rPr>
                        <a:t>26</a:t>
                      </a:r>
                    </a:p>
                  </a:txBody>
                  <a:tcPr>
                    <a:solidFill>
                      <a:schemeClr val="bg2">
                        <a:lumMod val="25000"/>
                      </a:schemeClr>
                    </a:solidFill>
                  </a:tcPr>
                </a:tc>
                <a:tc hMerge="1">
                  <a:txBody>
                    <a:bodyPr/>
                    <a:lstStyle/>
                    <a:p>
                      <a:r>
                        <a:rPr lang="en-US" sz="1400"/>
                        <a:t>26</a:t>
                      </a:r>
                    </a:p>
                  </a:txBody>
                  <a:tcPr/>
                </a:tc>
                <a:tc hMerge="1">
                  <a:txBody>
                    <a:bodyPr/>
                    <a:lstStyle/>
                    <a:p>
                      <a:r>
                        <a:rPr lang="en-US" sz="1400"/>
                        <a:t>26</a:t>
                      </a: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27</a:t>
                      </a:r>
                    </a:p>
                  </a:txBody>
                  <a:tcPr>
                    <a:solidFill>
                      <a:schemeClr val="bg2">
                        <a:lumMod val="25000"/>
                      </a:schemeClr>
                    </a:solidFill>
                  </a:tcPr>
                </a:tc>
                <a:tc hMerge="1">
                  <a:txBody>
                    <a:bodyPr/>
                    <a:lstStyle/>
                    <a:p>
                      <a:pPr algn="ctr"/>
                      <a:endParaRPr lang="en-US" sz="1600"/>
                    </a:p>
                  </a:txBody>
                  <a:tcPr>
                    <a:solidFill>
                      <a:schemeClr val="bg2">
                        <a:lumMod val="60000"/>
                        <a:lumOff val="40000"/>
                      </a:schemeClr>
                    </a:solidFill>
                  </a:tcPr>
                </a:tc>
                <a:tc hMerge="1">
                  <a:txBody>
                    <a:bodyPr/>
                    <a:lstStyle/>
                    <a:p>
                      <a:pPr algn="ctr"/>
                      <a:endParaRPr lang="en-US" sz="1600"/>
                    </a:p>
                  </a:txBody>
                  <a:tcPr>
                    <a:solidFill>
                      <a:schemeClr val="bg2">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2">
                              <a:lumMod val="75000"/>
                            </a:schemeClr>
                          </a:solidFill>
                        </a:rPr>
                        <a:t>28</a:t>
                      </a:r>
                    </a:p>
                  </a:txBody>
                  <a:tcPr>
                    <a:solidFill>
                      <a:schemeClr val="bg2">
                        <a:lumMod val="2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solidFill>
                      <a:schemeClr val="bg2">
                        <a:lumMod val="60000"/>
                        <a:lumOff val="40000"/>
                      </a:schemeClr>
                    </a:solidFill>
                  </a:tcPr>
                </a:tc>
                <a:extLst>
                  <a:ext uri="{0D108BD9-81ED-4DB2-BD59-A6C34878D82A}">
                    <a16:rowId xmlns:a16="http://schemas.microsoft.com/office/drawing/2014/main" val="3035542811"/>
                  </a:ext>
                </a:extLst>
              </a:tr>
              <a:tr h="204242">
                <a:tc>
                  <a:txBody>
                    <a:bodyPr/>
                    <a:lstStyle/>
                    <a:p>
                      <a:r>
                        <a:rPr lang="en-US" sz="1400" b="1" dirty="0"/>
                        <a:t>Date (2022)</a:t>
                      </a:r>
                    </a:p>
                  </a:txBody>
                  <a:tcPr>
                    <a:solidFill>
                      <a:schemeClr val="bg2">
                        <a:lumMod val="75000"/>
                      </a:schemeClr>
                    </a:solidFill>
                  </a:tcPr>
                </a:tc>
                <a:tc>
                  <a:txBody>
                    <a:bodyPr/>
                    <a:lstStyle/>
                    <a:p>
                      <a:pPr algn="ctr"/>
                      <a:r>
                        <a:rPr lang="en-US" sz="1400" b="1" dirty="0"/>
                        <a:t>6/6</a:t>
                      </a:r>
                    </a:p>
                  </a:txBody>
                  <a:tcPr>
                    <a:solidFill>
                      <a:schemeClr val="bg2">
                        <a:lumMod val="75000"/>
                      </a:schemeClr>
                    </a:solidFill>
                  </a:tcPr>
                </a:tc>
                <a:tc>
                  <a:txBody>
                    <a:bodyPr/>
                    <a:lstStyle/>
                    <a:p>
                      <a:pPr algn="ctr"/>
                      <a:r>
                        <a:rPr lang="en-US" sz="1400" b="1" i="1" dirty="0">
                          <a:solidFill>
                            <a:schemeClr val="accent2">
                              <a:lumMod val="50000"/>
                            </a:schemeClr>
                          </a:solidFill>
                        </a:rPr>
                        <a:t>7/5</a:t>
                      </a:r>
                    </a:p>
                  </a:txBody>
                  <a:tcPr>
                    <a:solidFill>
                      <a:schemeClr val="bg2">
                        <a:lumMod val="75000"/>
                      </a:schemeClr>
                    </a:solidFill>
                  </a:tcPr>
                </a:tc>
                <a:tc>
                  <a:txBody>
                    <a:bodyPr/>
                    <a:lstStyle/>
                    <a:p>
                      <a:pPr algn="ctr"/>
                      <a:r>
                        <a:rPr lang="en-US" sz="1400" b="1" dirty="0"/>
                        <a:t>7/6</a:t>
                      </a:r>
                    </a:p>
                  </a:txBody>
                  <a:tcPr>
                    <a:solidFill>
                      <a:schemeClr val="bg2">
                        <a:lumMod val="75000"/>
                      </a:schemeClr>
                    </a:solidFill>
                  </a:tcPr>
                </a:tc>
                <a:tc>
                  <a:txBody>
                    <a:bodyPr/>
                    <a:lstStyle/>
                    <a:p>
                      <a:pPr algn="ctr"/>
                      <a:r>
                        <a:rPr lang="en-US" sz="1400" b="1" dirty="0"/>
                        <a:t>8/2</a:t>
                      </a:r>
                    </a:p>
                  </a:txBody>
                  <a:tcPr>
                    <a:solidFill>
                      <a:schemeClr val="bg2">
                        <a:lumMod val="75000"/>
                      </a:schemeClr>
                    </a:solidFill>
                  </a:tcPr>
                </a:tc>
                <a:tc>
                  <a:txBody>
                    <a:bodyPr/>
                    <a:lstStyle/>
                    <a:p>
                      <a:pPr algn="ctr"/>
                      <a:r>
                        <a:rPr lang="en-US" sz="1400" b="1" i="1" dirty="0">
                          <a:solidFill>
                            <a:schemeClr val="accent2">
                              <a:lumMod val="50000"/>
                            </a:schemeClr>
                          </a:solidFill>
                        </a:rPr>
                        <a:t>8/3</a:t>
                      </a:r>
                    </a:p>
                  </a:txBody>
                  <a:tcPr>
                    <a:solidFill>
                      <a:schemeClr val="bg2">
                        <a:lumMod val="75000"/>
                      </a:schemeClr>
                    </a:solidFill>
                  </a:tcPr>
                </a:tc>
                <a:tc>
                  <a:txBody>
                    <a:bodyPr/>
                    <a:lstStyle/>
                    <a:p>
                      <a:pPr algn="ctr"/>
                      <a:r>
                        <a:rPr lang="en-US" sz="1400" b="1" dirty="0"/>
                        <a:t>8/4</a:t>
                      </a:r>
                    </a:p>
                  </a:txBody>
                  <a:tcPr>
                    <a:solidFill>
                      <a:schemeClr val="bg2">
                        <a:lumMod val="75000"/>
                      </a:schemeClr>
                    </a:solidFill>
                  </a:tcPr>
                </a:tc>
                <a:tc>
                  <a:txBody>
                    <a:bodyPr/>
                    <a:lstStyle/>
                    <a:p>
                      <a:pPr algn="ctr"/>
                      <a:r>
                        <a:rPr lang="en-US" sz="1400" b="1" dirty="0"/>
                        <a:t>8/28</a:t>
                      </a:r>
                    </a:p>
                  </a:txBody>
                  <a:tcPr>
                    <a:solidFill>
                      <a:schemeClr val="bg2">
                        <a:lumMod val="75000"/>
                      </a:schemeClr>
                    </a:solidFill>
                  </a:tcPr>
                </a:tc>
                <a:tc>
                  <a:txBody>
                    <a:bodyPr/>
                    <a:lstStyle/>
                    <a:p>
                      <a:pPr algn="ctr"/>
                      <a:r>
                        <a:rPr lang="en-US" sz="1400" b="1" dirty="0"/>
                        <a:t>9/1</a:t>
                      </a:r>
                    </a:p>
                  </a:txBody>
                  <a:tcPr>
                    <a:solidFill>
                      <a:schemeClr val="bg2">
                        <a:lumMod val="75000"/>
                      </a:schemeClr>
                    </a:solidFill>
                  </a:tcPr>
                </a:tc>
                <a:tc>
                  <a:txBody>
                    <a:bodyPr/>
                    <a:lstStyle/>
                    <a:p>
                      <a:pPr algn="ctr"/>
                      <a:r>
                        <a:rPr lang="en-US" sz="1400" b="1" i="1" dirty="0">
                          <a:solidFill>
                            <a:schemeClr val="accent2">
                              <a:lumMod val="50000"/>
                            </a:schemeClr>
                          </a:solidFill>
                        </a:rPr>
                        <a:t>9/2</a:t>
                      </a:r>
                    </a:p>
                  </a:txBody>
                  <a:tcPr>
                    <a:solidFill>
                      <a:schemeClr val="bg2">
                        <a:lumMod val="75000"/>
                      </a:schemeClr>
                    </a:solidFill>
                  </a:tcPr>
                </a:tc>
                <a:tc>
                  <a:txBody>
                    <a:bodyPr/>
                    <a:lstStyle/>
                    <a:p>
                      <a:pPr algn="ctr"/>
                      <a:r>
                        <a:rPr lang="en-US" sz="1400" b="1" dirty="0"/>
                        <a:t>9/3</a:t>
                      </a:r>
                    </a:p>
                  </a:txBody>
                  <a:tcPr>
                    <a:solidFill>
                      <a:schemeClr val="bg2">
                        <a:lumMod val="75000"/>
                      </a:schemeClr>
                    </a:solidFill>
                  </a:tcPr>
                </a:tc>
                <a:tc>
                  <a:txBody>
                    <a:bodyPr/>
                    <a:lstStyle/>
                    <a:p>
                      <a:pPr algn="ctr"/>
                      <a:r>
                        <a:rPr lang="en-US" sz="1400" b="1" dirty="0"/>
                        <a:t>9/30</a:t>
                      </a:r>
                    </a:p>
                  </a:txBody>
                  <a:tcPr>
                    <a:solidFill>
                      <a:schemeClr val="bg2">
                        <a:lumMod val="75000"/>
                      </a:schemeClr>
                    </a:solidFill>
                  </a:tcPr>
                </a:tc>
                <a:tc>
                  <a:txBody>
                    <a:bodyPr/>
                    <a:lstStyle/>
                    <a:p>
                      <a:pPr algn="ctr"/>
                      <a:r>
                        <a:rPr lang="en-US" sz="1400" b="1" i="1" dirty="0">
                          <a:solidFill>
                            <a:schemeClr val="accent2">
                              <a:lumMod val="50000"/>
                            </a:schemeClr>
                          </a:solidFill>
                        </a:rPr>
                        <a:t>10/1</a:t>
                      </a:r>
                    </a:p>
                  </a:txBody>
                  <a:tcPr>
                    <a:solidFill>
                      <a:schemeClr val="bg2">
                        <a:lumMod val="75000"/>
                      </a:schemeClr>
                    </a:solidFill>
                  </a:tcPr>
                </a:tc>
                <a:tc>
                  <a:txBody>
                    <a:bodyPr/>
                    <a:lstStyle/>
                    <a:p>
                      <a:pPr algn="ctr"/>
                      <a:r>
                        <a:rPr lang="en-US" sz="1400" b="1" dirty="0"/>
                        <a:t>10/2</a:t>
                      </a:r>
                    </a:p>
                  </a:txBody>
                  <a:tcPr>
                    <a:solidFill>
                      <a:schemeClr val="bg2">
                        <a:lumMod val="75000"/>
                      </a:schemeClr>
                    </a:solidFill>
                  </a:tcPr>
                </a:tc>
                <a:tc>
                  <a:txBody>
                    <a:bodyPr/>
                    <a:lstStyle/>
                    <a:p>
                      <a:pPr algn="ctr"/>
                      <a:r>
                        <a:rPr lang="en-US" sz="1400" b="1" dirty="0"/>
                        <a:t>10/29</a:t>
                      </a:r>
                    </a:p>
                  </a:txBody>
                  <a:tcPr>
                    <a:solidFill>
                      <a:schemeClr val="bg2">
                        <a:lumMod val="75000"/>
                      </a:schemeClr>
                    </a:solidFill>
                  </a:tcPr>
                </a:tc>
                <a:tc>
                  <a:txBody>
                    <a:bodyPr/>
                    <a:lstStyle/>
                    <a:p>
                      <a:pPr algn="ctr"/>
                      <a:r>
                        <a:rPr lang="en-US" sz="1400" b="1" i="1" dirty="0">
                          <a:solidFill>
                            <a:schemeClr val="accent2">
                              <a:lumMod val="50000"/>
                            </a:schemeClr>
                          </a:solidFill>
                        </a:rPr>
                        <a:t>10/30</a:t>
                      </a:r>
                    </a:p>
                  </a:txBody>
                  <a:tcPr>
                    <a:solidFill>
                      <a:schemeClr val="bg2">
                        <a:lumMod val="75000"/>
                      </a:schemeClr>
                    </a:solidFill>
                  </a:tcPr>
                </a:tc>
                <a:tc>
                  <a:txBody>
                    <a:bodyPr/>
                    <a:lstStyle/>
                    <a:p>
                      <a:pPr algn="ctr"/>
                      <a:r>
                        <a:rPr lang="en-US" sz="1400" b="1" dirty="0"/>
                        <a:t>10/31</a:t>
                      </a:r>
                    </a:p>
                  </a:txBody>
                  <a:tcPr>
                    <a:solidFill>
                      <a:schemeClr val="bg2">
                        <a:lumMod val="75000"/>
                      </a:schemeClr>
                    </a:solidFill>
                  </a:tcPr>
                </a:tc>
                <a:tc>
                  <a:txBody>
                    <a:bodyPr/>
                    <a:lstStyle/>
                    <a:p>
                      <a:pPr algn="ctr"/>
                      <a:r>
                        <a:rPr lang="en-US" sz="1400" b="1" i="1" dirty="0">
                          <a:solidFill>
                            <a:schemeClr val="accent2">
                              <a:lumMod val="50000"/>
                            </a:schemeClr>
                          </a:solidFill>
                        </a:rPr>
                        <a:t>11/14</a:t>
                      </a:r>
                    </a:p>
                  </a:txBody>
                  <a:tcPr>
                    <a:solidFill>
                      <a:schemeClr val="bg2">
                        <a:lumMod val="75000"/>
                      </a:schemeClr>
                    </a:solidFill>
                  </a:tcPr>
                </a:tc>
                <a:tc>
                  <a:txBody>
                    <a:bodyPr/>
                    <a:lstStyle/>
                    <a:p>
                      <a:pPr algn="ctr"/>
                      <a:r>
                        <a:rPr lang="en-US" sz="1400" b="1" dirty="0">
                          <a:solidFill>
                            <a:schemeClr val="tx1"/>
                          </a:solidFill>
                        </a:rPr>
                        <a:t>11/15</a:t>
                      </a:r>
                    </a:p>
                  </a:txBody>
                  <a:tcPr>
                    <a:solidFill>
                      <a:schemeClr val="bg2">
                        <a:lumMod val="75000"/>
                      </a:schemeClr>
                    </a:solidFill>
                  </a:tcPr>
                </a:tc>
                <a:extLst>
                  <a:ext uri="{0D108BD9-81ED-4DB2-BD59-A6C34878D82A}">
                    <a16:rowId xmlns:a16="http://schemas.microsoft.com/office/drawing/2014/main" val="1968525711"/>
                  </a:ext>
                </a:extLst>
              </a:tr>
              <a:tr h="204242">
                <a:tc>
                  <a:txBody>
                    <a:bodyPr/>
                    <a:lstStyle/>
                    <a:p>
                      <a:r>
                        <a:rPr lang="en-US" sz="1400"/>
                        <a:t>Nominal</a:t>
                      </a:r>
                    </a:p>
                  </a:txBody>
                  <a:tcPr/>
                </a:tc>
                <a:tc>
                  <a:txBody>
                    <a:bodyPr/>
                    <a:lstStyle/>
                    <a:p>
                      <a:pPr algn="ctr"/>
                      <a:r>
                        <a:rPr lang="en-US" sz="1400"/>
                        <a:t>0</a:t>
                      </a:r>
                    </a:p>
                  </a:txBody>
                  <a:tcPr/>
                </a:tc>
                <a:tc>
                  <a:txBody>
                    <a:bodyPr/>
                    <a:lstStyle/>
                    <a:p>
                      <a:pPr algn="ctr"/>
                      <a:r>
                        <a:rPr lang="en-US" sz="1400" b="1" i="1" dirty="0">
                          <a:solidFill>
                            <a:schemeClr val="accent2">
                              <a:lumMod val="50000"/>
                            </a:schemeClr>
                          </a:solidFill>
                        </a:rPr>
                        <a:t>82</a:t>
                      </a:r>
                    </a:p>
                  </a:txBody>
                  <a:tcPr/>
                </a:tc>
                <a:tc>
                  <a:txBody>
                    <a:bodyPr/>
                    <a:lstStyle/>
                    <a:p>
                      <a:pPr algn="ctr"/>
                      <a:r>
                        <a:rPr lang="en-US" sz="1400"/>
                        <a:t>0</a:t>
                      </a:r>
                    </a:p>
                  </a:txBody>
                  <a:tcPr/>
                </a:tc>
                <a:tc>
                  <a:txBody>
                    <a:bodyPr/>
                    <a:lstStyle/>
                    <a:p>
                      <a:pPr algn="ctr"/>
                      <a:r>
                        <a:rPr lang="en-US" sz="1400"/>
                        <a:t>0</a:t>
                      </a:r>
                    </a:p>
                  </a:txBody>
                  <a:tcPr/>
                </a:tc>
                <a:tc>
                  <a:txBody>
                    <a:bodyPr/>
                    <a:lstStyle/>
                    <a:p>
                      <a:pPr algn="ctr"/>
                      <a:r>
                        <a:rPr lang="en-US" sz="1400" b="1" i="1" dirty="0">
                          <a:solidFill>
                            <a:schemeClr val="accent2">
                              <a:lumMod val="50000"/>
                            </a:schemeClr>
                          </a:solidFill>
                        </a:rPr>
                        <a:t>67</a:t>
                      </a:r>
                    </a:p>
                  </a:txBody>
                  <a:tcPr/>
                </a:tc>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b="1" i="1" dirty="0">
                          <a:solidFill>
                            <a:schemeClr val="accent2">
                              <a:lumMod val="50000"/>
                            </a:schemeClr>
                          </a:solidFill>
                        </a:rPr>
                        <a:t>32</a:t>
                      </a:r>
                    </a:p>
                  </a:txBody>
                  <a:tcPr/>
                </a:tc>
                <a:tc>
                  <a:txBody>
                    <a:bodyPr/>
                    <a:lstStyle/>
                    <a:p>
                      <a:pPr algn="ctr"/>
                      <a:r>
                        <a:rPr lang="en-US" sz="1400"/>
                        <a:t>0</a:t>
                      </a:r>
                    </a:p>
                  </a:txBody>
                  <a:tcPr/>
                </a:tc>
                <a:tc>
                  <a:txBody>
                    <a:bodyPr/>
                    <a:lstStyle/>
                    <a:p>
                      <a:pPr algn="ctr"/>
                      <a:r>
                        <a:rPr lang="en-US" sz="1400"/>
                        <a:t>0</a:t>
                      </a:r>
                    </a:p>
                  </a:txBody>
                  <a:tcPr/>
                </a:tc>
                <a:tc>
                  <a:txBody>
                    <a:bodyPr/>
                    <a:lstStyle/>
                    <a:p>
                      <a:pPr algn="ctr"/>
                      <a:r>
                        <a:rPr lang="en-US" sz="1400" b="1" i="1" dirty="0">
                          <a:solidFill>
                            <a:schemeClr val="accent2">
                              <a:lumMod val="50000"/>
                            </a:schemeClr>
                          </a:solidFill>
                        </a:rPr>
                        <a:t>46</a:t>
                      </a:r>
                    </a:p>
                  </a:txBody>
                  <a:tcPr/>
                </a:tc>
                <a:tc>
                  <a:txBody>
                    <a:bodyPr/>
                    <a:lstStyle/>
                    <a:p>
                      <a:pPr algn="ctr"/>
                      <a:r>
                        <a:rPr lang="en-US" sz="1400"/>
                        <a:t>0</a:t>
                      </a:r>
                    </a:p>
                  </a:txBody>
                  <a:tcPr/>
                </a:tc>
                <a:tc>
                  <a:txBody>
                    <a:bodyPr/>
                    <a:lstStyle/>
                    <a:p>
                      <a:pPr algn="ctr"/>
                      <a:r>
                        <a:rPr lang="en-US" sz="1400"/>
                        <a:t>0</a:t>
                      </a:r>
                    </a:p>
                  </a:txBody>
                  <a:tcPr/>
                </a:tc>
                <a:tc>
                  <a:txBody>
                    <a:bodyPr/>
                    <a:lstStyle/>
                    <a:p>
                      <a:pPr algn="ctr"/>
                      <a:r>
                        <a:rPr lang="en-US" sz="1400" b="1" i="1" dirty="0">
                          <a:solidFill>
                            <a:schemeClr val="accent2">
                              <a:lumMod val="50000"/>
                            </a:schemeClr>
                          </a:solidFill>
                        </a:rPr>
                        <a:t>6</a:t>
                      </a:r>
                    </a:p>
                  </a:txBody>
                  <a:tcPr/>
                </a:tc>
                <a:tc>
                  <a:txBody>
                    <a:bodyPr/>
                    <a:lstStyle/>
                    <a:p>
                      <a:pPr algn="ctr"/>
                      <a:r>
                        <a:rPr lang="en-US" sz="1400" dirty="0"/>
                        <a:t>0</a:t>
                      </a:r>
                    </a:p>
                  </a:txBody>
                  <a:tcPr/>
                </a:tc>
                <a:tc>
                  <a:txBody>
                    <a:bodyPr/>
                    <a:lstStyle/>
                    <a:p>
                      <a:pPr algn="ctr"/>
                      <a:r>
                        <a:rPr lang="en-US" sz="1400" b="1" i="1" dirty="0">
                          <a:solidFill>
                            <a:schemeClr val="accent2">
                              <a:lumMod val="50000"/>
                            </a:schemeClr>
                          </a:solidFill>
                        </a:rPr>
                        <a:t>15</a:t>
                      </a:r>
                    </a:p>
                  </a:txBody>
                  <a:tcPr/>
                </a:tc>
                <a:tc>
                  <a:txBody>
                    <a:bodyPr/>
                    <a:lstStyle/>
                    <a:p>
                      <a:pPr algn="ctr"/>
                      <a:r>
                        <a:rPr lang="en-US" sz="1400" dirty="0">
                          <a:solidFill>
                            <a:schemeClr val="tx1"/>
                          </a:solidFill>
                        </a:rPr>
                        <a:t>0</a:t>
                      </a:r>
                    </a:p>
                  </a:txBody>
                  <a:tcPr/>
                </a:tc>
                <a:extLst>
                  <a:ext uri="{0D108BD9-81ED-4DB2-BD59-A6C34878D82A}">
                    <a16:rowId xmlns:a16="http://schemas.microsoft.com/office/drawing/2014/main" val="2400262031"/>
                  </a:ext>
                </a:extLst>
              </a:tr>
              <a:tr h="204242">
                <a:tc>
                  <a:txBody>
                    <a:bodyPr/>
                    <a:lstStyle/>
                    <a:p>
                      <a:r>
                        <a:rPr lang="en-US" sz="1400"/>
                        <a:t>Monte Carlo</a:t>
                      </a:r>
                    </a:p>
                  </a:txBody>
                  <a:tcPr/>
                </a:tc>
                <a:tc>
                  <a:txBody>
                    <a:bodyPr/>
                    <a:lstStyle/>
                    <a:p>
                      <a:pPr algn="ctr"/>
                      <a:r>
                        <a:rPr lang="en-US" sz="1400"/>
                        <a:t>73</a:t>
                      </a:r>
                    </a:p>
                  </a:txBody>
                  <a:tcPr/>
                </a:tc>
                <a:tc>
                  <a:txBody>
                    <a:bodyPr/>
                    <a:lstStyle/>
                    <a:p>
                      <a:pPr algn="ctr"/>
                      <a:r>
                        <a:rPr lang="en-US" sz="1400" b="1" i="1" dirty="0">
                          <a:solidFill>
                            <a:schemeClr val="accent2">
                              <a:lumMod val="50000"/>
                            </a:schemeClr>
                          </a:solidFill>
                        </a:rPr>
                        <a:t>4383</a:t>
                      </a:r>
                    </a:p>
                  </a:txBody>
                  <a:tcPr/>
                </a:tc>
                <a:tc>
                  <a:txBody>
                    <a:bodyPr/>
                    <a:lstStyle/>
                    <a:p>
                      <a:pPr algn="ctr"/>
                      <a:r>
                        <a:rPr lang="en-US" sz="1400"/>
                        <a:t>115</a:t>
                      </a:r>
                    </a:p>
                  </a:txBody>
                  <a:tcPr/>
                </a:tc>
                <a:tc>
                  <a:txBody>
                    <a:bodyPr/>
                    <a:lstStyle/>
                    <a:p>
                      <a:pPr algn="ctr"/>
                      <a:r>
                        <a:rPr lang="en-US" sz="1400"/>
                        <a:t>5</a:t>
                      </a:r>
                    </a:p>
                  </a:txBody>
                  <a:tcPr/>
                </a:tc>
                <a:tc>
                  <a:txBody>
                    <a:bodyPr/>
                    <a:lstStyle/>
                    <a:p>
                      <a:pPr algn="ctr"/>
                      <a:r>
                        <a:rPr lang="en-US" sz="1400" b="1" i="1" dirty="0">
                          <a:solidFill>
                            <a:schemeClr val="accent2">
                              <a:lumMod val="50000"/>
                            </a:schemeClr>
                          </a:solidFill>
                        </a:rPr>
                        <a:t>3795</a:t>
                      </a:r>
                    </a:p>
                  </a:txBody>
                  <a:tcPr/>
                </a:tc>
                <a:tc>
                  <a:txBody>
                    <a:bodyPr/>
                    <a:lstStyle/>
                    <a:p>
                      <a:pPr algn="ctr"/>
                      <a:r>
                        <a:rPr lang="en-US" sz="1400"/>
                        <a:t>1942</a:t>
                      </a:r>
                    </a:p>
                  </a:txBody>
                  <a:tcPr/>
                </a:tc>
                <a:tc>
                  <a:txBody>
                    <a:bodyPr/>
                    <a:lstStyle/>
                    <a:p>
                      <a:pPr algn="ctr"/>
                      <a:r>
                        <a:rPr lang="en-US" sz="1400"/>
                        <a:t>1</a:t>
                      </a:r>
                    </a:p>
                  </a:txBody>
                  <a:tcPr/>
                </a:tc>
                <a:tc>
                  <a:txBody>
                    <a:bodyPr/>
                    <a:lstStyle/>
                    <a:p>
                      <a:pPr algn="ctr"/>
                      <a:r>
                        <a:rPr lang="en-US" sz="1400" dirty="0"/>
                        <a:t>368</a:t>
                      </a:r>
                    </a:p>
                  </a:txBody>
                  <a:tcPr/>
                </a:tc>
                <a:tc>
                  <a:txBody>
                    <a:bodyPr/>
                    <a:lstStyle/>
                    <a:p>
                      <a:pPr algn="ctr"/>
                      <a:r>
                        <a:rPr lang="en-US" sz="1400" b="1" i="1" dirty="0">
                          <a:solidFill>
                            <a:schemeClr val="accent2">
                              <a:lumMod val="50000"/>
                            </a:schemeClr>
                          </a:solidFill>
                        </a:rPr>
                        <a:t>2248</a:t>
                      </a:r>
                    </a:p>
                  </a:txBody>
                  <a:tcPr/>
                </a:tc>
                <a:tc>
                  <a:txBody>
                    <a:bodyPr/>
                    <a:lstStyle/>
                    <a:p>
                      <a:pPr algn="ctr"/>
                      <a:r>
                        <a:rPr lang="en-US" sz="1400" dirty="0"/>
                        <a:t>1</a:t>
                      </a:r>
                    </a:p>
                  </a:txBody>
                  <a:tcPr/>
                </a:tc>
                <a:tc>
                  <a:txBody>
                    <a:bodyPr/>
                    <a:lstStyle/>
                    <a:p>
                      <a:pPr algn="ctr"/>
                      <a:r>
                        <a:rPr lang="en-US" sz="1400" dirty="0"/>
                        <a:t>166</a:t>
                      </a:r>
                    </a:p>
                  </a:txBody>
                  <a:tcPr/>
                </a:tc>
                <a:tc>
                  <a:txBody>
                    <a:bodyPr/>
                    <a:lstStyle/>
                    <a:p>
                      <a:pPr algn="ctr"/>
                      <a:r>
                        <a:rPr lang="en-US" sz="1400" b="1" i="1" dirty="0">
                          <a:solidFill>
                            <a:schemeClr val="accent2">
                              <a:lumMod val="50000"/>
                            </a:schemeClr>
                          </a:solidFill>
                        </a:rPr>
                        <a:t>2775</a:t>
                      </a:r>
                    </a:p>
                  </a:txBody>
                  <a:tcPr/>
                </a:tc>
                <a:tc>
                  <a:txBody>
                    <a:bodyPr/>
                    <a:lstStyle/>
                    <a:p>
                      <a:pPr algn="ctr"/>
                      <a:r>
                        <a:rPr lang="en-US" sz="1400" dirty="0"/>
                        <a:t>52</a:t>
                      </a:r>
                    </a:p>
                  </a:txBody>
                  <a:tcPr/>
                </a:tc>
                <a:tc>
                  <a:txBody>
                    <a:bodyPr/>
                    <a:lstStyle/>
                    <a:p>
                      <a:pPr algn="ctr"/>
                      <a:r>
                        <a:rPr lang="en-US" sz="1400" dirty="0"/>
                        <a:t>53</a:t>
                      </a:r>
                    </a:p>
                  </a:txBody>
                  <a:tcPr/>
                </a:tc>
                <a:tc>
                  <a:txBody>
                    <a:bodyPr/>
                    <a:lstStyle/>
                    <a:p>
                      <a:pPr algn="ctr"/>
                      <a:r>
                        <a:rPr lang="en-US" sz="1400" b="1" i="1" dirty="0">
                          <a:solidFill>
                            <a:schemeClr val="accent2">
                              <a:lumMod val="50000"/>
                            </a:schemeClr>
                          </a:solidFill>
                        </a:rPr>
                        <a:t>2084</a:t>
                      </a:r>
                    </a:p>
                  </a:txBody>
                  <a:tcPr/>
                </a:tc>
                <a:tc>
                  <a:txBody>
                    <a:bodyPr/>
                    <a:lstStyle/>
                    <a:p>
                      <a:pPr algn="ctr"/>
                      <a:r>
                        <a:rPr lang="en-US" sz="1400" dirty="0"/>
                        <a:t>126</a:t>
                      </a:r>
                    </a:p>
                  </a:txBody>
                  <a:tcPr/>
                </a:tc>
                <a:tc>
                  <a:txBody>
                    <a:bodyPr/>
                    <a:lstStyle/>
                    <a:p>
                      <a:pPr algn="ctr"/>
                      <a:r>
                        <a:rPr lang="en-US" sz="1400" b="1" i="1" dirty="0">
                          <a:solidFill>
                            <a:schemeClr val="accent2">
                              <a:lumMod val="50000"/>
                            </a:schemeClr>
                          </a:solidFill>
                        </a:rPr>
                        <a:t>3092</a:t>
                      </a:r>
                    </a:p>
                  </a:txBody>
                  <a:tcPr/>
                </a:tc>
                <a:tc>
                  <a:txBody>
                    <a:bodyPr/>
                    <a:lstStyle/>
                    <a:p>
                      <a:pPr algn="ctr"/>
                      <a:r>
                        <a:rPr lang="en-US" sz="1400" dirty="0">
                          <a:solidFill>
                            <a:schemeClr val="tx1"/>
                          </a:solidFill>
                        </a:rPr>
                        <a:t>198</a:t>
                      </a:r>
                    </a:p>
                  </a:txBody>
                  <a:tcPr/>
                </a:tc>
                <a:extLst>
                  <a:ext uri="{0D108BD9-81ED-4DB2-BD59-A6C34878D82A}">
                    <a16:rowId xmlns:a16="http://schemas.microsoft.com/office/drawing/2014/main" val="2727493223"/>
                  </a:ext>
                </a:extLst>
              </a:tr>
            </a:tbl>
          </a:graphicData>
        </a:graphic>
      </p:graphicFrame>
      <p:graphicFrame>
        <p:nvGraphicFramePr>
          <p:cNvPr id="6" name="Table 5">
            <a:extLst>
              <a:ext uri="{FF2B5EF4-FFF2-40B4-BE49-F238E27FC236}">
                <a16:creationId xmlns:a16="http://schemas.microsoft.com/office/drawing/2014/main" id="{A69BFD7B-E0EC-CD3C-4066-684A9B406EBC}"/>
              </a:ext>
            </a:extLst>
          </p:cNvPr>
          <p:cNvGraphicFramePr>
            <a:graphicFrameLocks noGrp="1"/>
          </p:cNvGraphicFramePr>
          <p:nvPr>
            <p:extLst>
              <p:ext uri="{D42A27DB-BD31-4B8C-83A1-F6EECF244321}">
                <p14:modId xmlns:p14="http://schemas.microsoft.com/office/powerpoint/2010/main" val="779613289"/>
              </p:ext>
            </p:extLst>
          </p:nvPr>
        </p:nvGraphicFramePr>
        <p:xfrm>
          <a:off x="6687117" y="2849151"/>
          <a:ext cx="5373705" cy="1219200"/>
        </p:xfrm>
        <a:graphic>
          <a:graphicData uri="http://schemas.openxmlformats.org/drawingml/2006/table">
            <a:tbl>
              <a:tblPr firstRow="1" bandRow="1">
                <a:tableStyleId>{5940675A-B579-460E-94D1-54222C63F5DA}</a:tableStyleId>
              </a:tblPr>
              <a:tblGrid>
                <a:gridCol w="1102136">
                  <a:extLst>
                    <a:ext uri="{9D8B030D-6E8A-4147-A177-3AD203B41FA5}">
                      <a16:colId xmlns:a16="http://schemas.microsoft.com/office/drawing/2014/main" val="1644273235"/>
                    </a:ext>
                  </a:extLst>
                </a:gridCol>
                <a:gridCol w="640448">
                  <a:extLst>
                    <a:ext uri="{9D8B030D-6E8A-4147-A177-3AD203B41FA5}">
                      <a16:colId xmlns:a16="http://schemas.microsoft.com/office/drawing/2014/main" val="261794329"/>
                    </a:ext>
                  </a:extLst>
                </a:gridCol>
                <a:gridCol w="640448">
                  <a:extLst>
                    <a:ext uri="{9D8B030D-6E8A-4147-A177-3AD203B41FA5}">
                      <a16:colId xmlns:a16="http://schemas.microsoft.com/office/drawing/2014/main" val="3146416949"/>
                    </a:ext>
                  </a:extLst>
                </a:gridCol>
                <a:gridCol w="640448">
                  <a:extLst>
                    <a:ext uri="{9D8B030D-6E8A-4147-A177-3AD203B41FA5}">
                      <a16:colId xmlns:a16="http://schemas.microsoft.com/office/drawing/2014/main" val="3164711556"/>
                    </a:ext>
                  </a:extLst>
                </a:gridCol>
                <a:gridCol w="640448">
                  <a:extLst>
                    <a:ext uri="{9D8B030D-6E8A-4147-A177-3AD203B41FA5}">
                      <a16:colId xmlns:a16="http://schemas.microsoft.com/office/drawing/2014/main" val="1574149107"/>
                    </a:ext>
                  </a:extLst>
                </a:gridCol>
                <a:gridCol w="588261">
                  <a:extLst>
                    <a:ext uri="{9D8B030D-6E8A-4147-A177-3AD203B41FA5}">
                      <a16:colId xmlns:a16="http://schemas.microsoft.com/office/drawing/2014/main" val="756131543"/>
                    </a:ext>
                  </a:extLst>
                </a:gridCol>
                <a:gridCol w="576436">
                  <a:extLst>
                    <a:ext uri="{9D8B030D-6E8A-4147-A177-3AD203B41FA5}">
                      <a16:colId xmlns:a16="http://schemas.microsoft.com/office/drawing/2014/main" val="2000401187"/>
                    </a:ext>
                  </a:extLst>
                </a:gridCol>
                <a:gridCol w="545080">
                  <a:extLst>
                    <a:ext uri="{9D8B030D-6E8A-4147-A177-3AD203B41FA5}">
                      <a16:colId xmlns:a16="http://schemas.microsoft.com/office/drawing/2014/main" val="5179432"/>
                    </a:ext>
                  </a:extLst>
                </a:gridCol>
              </a:tblGrid>
              <a:tr h="138723">
                <a:tc>
                  <a:txBody>
                    <a:bodyPr/>
                    <a:lstStyle/>
                    <a:p>
                      <a:r>
                        <a:rPr lang="en-US" sz="1400" dirty="0">
                          <a:solidFill>
                            <a:schemeClr val="bg1">
                              <a:lumMod val="95000"/>
                            </a:schemeClr>
                          </a:solidFill>
                        </a:rPr>
                        <a:t>LP</a:t>
                      </a:r>
                    </a:p>
                  </a:txBody>
                  <a:tcPr>
                    <a:solidFill>
                      <a:schemeClr val="bg2">
                        <a:lumMod val="25000"/>
                      </a:schemeClr>
                    </a:solidFill>
                  </a:tcPr>
                </a:tc>
                <a:tc gridSpan="4">
                  <a:txBody>
                    <a:bodyPr/>
                    <a:lstStyle/>
                    <a:p>
                      <a:pPr algn="ctr"/>
                      <a:r>
                        <a:rPr lang="en-US" sz="1400" dirty="0">
                          <a:solidFill>
                            <a:schemeClr val="bg1">
                              <a:lumMod val="95000"/>
                            </a:schemeClr>
                          </a:solidFill>
                        </a:rPr>
                        <a:t>29</a:t>
                      </a:r>
                    </a:p>
                  </a:txBody>
                  <a:tcPr>
                    <a:solidFill>
                      <a:schemeClr val="bg2">
                        <a:lumMod val="25000"/>
                      </a:schemeClr>
                    </a:solidFill>
                  </a:tcPr>
                </a:tc>
                <a:tc hMerge="1">
                  <a:txBody>
                    <a:bodyPr/>
                    <a:lstStyle/>
                    <a:p>
                      <a:r>
                        <a:rPr lang="en-US" sz="1400"/>
                        <a:t>29</a:t>
                      </a:r>
                    </a:p>
                  </a:txBody>
                  <a:tcPr/>
                </a:tc>
                <a:tc hMerge="1">
                  <a:txBody>
                    <a:bodyPr/>
                    <a:lstStyle/>
                    <a:p>
                      <a:r>
                        <a:rPr lang="en-US" sz="1400"/>
                        <a:t>29</a:t>
                      </a:r>
                    </a:p>
                  </a:txBody>
                  <a:tcPr/>
                </a:tc>
                <a:tc hMerge="1">
                  <a:txBody>
                    <a:bodyPr/>
                    <a:lstStyle/>
                    <a:p>
                      <a:r>
                        <a:rPr lang="en-US" sz="1400"/>
                        <a:t>29</a:t>
                      </a:r>
                    </a:p>
                  </a:txBody>
                  <a:tcPr/>
                </a:tc>
                <a:tc gridSpan="3">
                  <a:txBody>
                    <a:bodyPr/>
                    <a:lstStyle/>
                    <a:p>
                      <a:pPr algn="ctr"/>
                      <a:r>
                        <a:rPr lang="en-US" sz="1400" dirty="0">
                          <a:solidFill>
                            <a:schemeClr val="bg1">
                              <a:lumMod val="95000"/>
                            </a:schemeClr>
                          </a:solidFill>
                        </a:rPr>
                        <a:t>30</a:t>
                      </a:r>
                    </a:p>
                  </a:txBody>
                  <a:tcPr>
                    <a:solidFill>
                      <a:schemeClr val="bg2">
                        <a:lumMod val="25000"/>
                      </a:schemeClr>
                    </a:solidFill>
                  </a:tcPr>
                </a:tc>
                <a:tc hMerge="1">
                  <a:txBody>
                    <a:bodyPr/>
                    <a:lstStyle/>
                    <a:p>
                      <a:r>
                        <a:rPr lang="en-US" sz="1400"/>
                        <a:t>30</a:t>
                      </a:r>
                    </a:p>
                  </a:txBody>
                  <a:tcPr/>
                </a:tc>
                <a:tc hMerge="1">
                  <a:txBody>
                    <a:bodyPr/>
                    <a:lstStyle/>
                    <a:p>
                      <a:r>
                        <a:rPr lang="en-US" sz="1400"/>
                        <a:t>30</a:t>
                      </a:r>
                    </a:p>
                  </a:txBody>
                  <a:tcPr/>
                </a:tc>
                <a:extLst>
                  <a:ext uri="{0D108BD9-81ED-4DB2-BD59-A6C34878D82A}">
                    <a16:rowId xmlns:a16="http://schemas.microsoft.com/office/drawing/2014/main" val="3035542811"/>
                  </a:ext>
                </a:extLst>
              </a:tr>
              <a:tr h="204242">
                <a:tc>
                  <a:txBody>
                    <a:bodyPr/>
                    <a:lstStyle/>
                    <a:p>
                      <a:r>
                        <a:rPr lang="en-US" sz="1400" b="1" dirty="0"/>
                        <a:t>Date</a:t>
                      </a:r>
                    </a:p>
                  </a:txBody>
                  <a:tcPr>
                    <a:solidFill>
                      <a:schemeClr val="bg2">
                        <a:lumMod val="75000"/>
                      </a:schemeClr>
                    </a:solidFill>
                  </a:tcPr>
                </a:tc>
                <a:tc>
                  <a:txBody>
                    <a:bodyPr/>
                    <a:lstStyle/>
                    <a:p>
                      <a:pPr algn="ctr"/>
                      <a:r>
                        <a:rPr lang="en-US" sz="1400" b="1" dirty="0"/>
                        <a:t>12/12</a:t>
                      </a:r>
                    </a:p>
                  </a:txBody>
                  <a:tcPr>
                    <a:solidFill>
                      <a:schemeClr val="bg2">
                        <a:lumMod val="75000"/>
                      </a:schemeClr>
                    </a:solidFill>
                  </a:tcPr>
                </a:tc>
                <a:tc>
                  <a:txBody>
                    <a:bodyPr/>
                    <a:lstStyle/>
                    <a:p>
                      <a:pPr algn="ctr"/>
                      <a:r>
                        <a:rPr lang="en-US" sz="1400" b="1" i="1" dirty="0">
                          <a:solidFill>
                            <a:schemeClr val="accent2">
                              <a:lumMod val="50000"/>
                            </a:schemeClr>
                          </a:solidFill>
                        </a:rPr>
                        <a:t>12/13</a:t>
                      </a:r>
                    </a:p>
                  </a:txBody>
                  <a:tcPr>
                    <a:solidFill>
                      <a:schemeClr val="bg2">
                        <a:lumMod val="75000"/>
                      </a:schemeClr>
                    </a:solidFill>
                  </a:tcPr>
                </a:tc>
                <a:tc>
                  <a:txBody>
                    <a:bodyPr/>
                    <a:lstStyle/>
                    <a:p>
                      <a:pPr algn="ctr"/>
                      <a:r>
                        <a:rPr lang="en-US" sz="1400" b="1" dirty="0"/>
                        <a:t>12/14</a:t>
                      </a:r>
                    </a:p>
                  </a:txBody>
                  <a:tcPr>
                    <a:solidFill>
                      <a:schemeClr val="bg2">
                        <a:lumMod val="75000"/>
                      </a:schemeClr>
                    </a:solidFill>
                  </a:tcPr>
                </a:tc>
                <a:tc>
                  <a:txBody>
                    <a:bodyPr/>
                    <a:lstStyle/>
                    <a:p>
                      <a:pPr algn="ctr"/>
                      <a:r>
                        <a:rPr lang="en-US" sz="1400" b="1" dirty="0"/>
                        <a:t>12/15</a:t>
                      </a:r>
                    </a:p>
                  </a:txBody>
                  <a:tcPr>
                    <a:solidFill>
                      <a:schemeClr val="bg2">
                        <a:lumMod val="75000"/>
                      </a:schemeClr>
                    </a:solidFill>
                  </a:tcPr>
                </a:tc>
                <a:tc>
                  <a:txBody>
                    <a:bodyPr/>
                    <a:lstStyle/>
                    <a:p>
                      <a:pPr algn="ctr"/>
                      <a:r>
                        <a:rPr lang="en-US" sz="1400" b="1" dirty="0"/>
                        <a:t>1/12</a:t>
                      </a:r>
                    </a:p>
                  </a:txBody>
                  <a:tcPr>
                    <a:solidFill>
                      <a:schemeClr val="bg2">
                        <a:lumMod val="75000"/>
                      </a:schemeClr>
                    </a:solidFill>
                  </a:tcPr>
                </a:tc>
                <a:tc>
                  <a:txBody>
                    <a:bodyPr/>
                    <a:lstStyle/>
                    <a:p>
                      <a:pPr algn="ctr"/>
                      <a:r>
                        <a:rPr lang="en-US" sz="1400" b="1" i="1" dirty="0">
                          <a:solidFill>
                            <a:schemeClr val="accent2">
                              <a:lumMod val="50000"/>
                            </a:schemeClr>
                          </a:solidFill>
                        </a:rPr>
                        <a:t>1/13</a:t>
                      </a:r>
                    </a:p>
                  </a:txBody>
                  <a:tcPr>
                    <a:solidFill>
                      <a:schemeClr val="bg2">
                        <a:lumMod val="75000"/>
                      </a:schemeClr>
                    </a:solidFill>
                  </a:tcPr>
                </a:tc>
                <a:tc>
                  <a:txBody>
                    <a:bodyPr/>
                    <a:lstStyle/>
                    <a:p>
                      <a:pPr algn="ctr"/>
                      <a:r>
                        <a:rPr lang="en-US" sz="1400" b="1" dirty="0"/>
                        <a:t>1/14</a:t>
                      </a:r>
                    </a:p>
                  </a:txBody>
                  <a:tcPr>
                    <a:solidFill>
                      <a:schemeClr val="bg2">
                        <a:lumMod val="75000"/>
                      </a:schemeClr>
                    </a:solidFill>
                  </a:tcPr>
                </a:tc>
                <a:extLst>
                  <a:ext uri="{0D108BD9-81ED-4DB2-BD59-A6C34878D82A}">
                    <a16:rowId xmlns:a16="http://schemas.microsoft.com/office/drawing/2014/main" val="1968525711"/>
                  </a:ext>
                </a:extLst>
              </a:tr>
              <a:tr h="204242">
                <a:tc>
                  <a:txBody>
                    <a:bodyPr/>
                    <a:lstStyle/>
                    <a:p>
                      <a:r>
                        <a:rPr lang="en-US" sz="1400"/>
                        <a:t>Nominal</a:t>
                      </a:r>
                    </a:p>
                  </a:txBody>
                  <a:tcPr/>
                </a:tc>
                <a:tc>
                  <a:txBody>
                    <a:bodyPr/>
                    <a:lstStyle/>
                    <a:p>
                      <a:pPr algn="ctr"/>
                      <a:r>
                        <a:rPr lang="en-US" sz="1400"/>
                        <a:t>0</a:t>
                      </a:r>
                    </a:p>
                  </a:txBody>
                  <a:tcPr/>
                </a:tc>
                <a:tc>
                  <a:txBody>
                    <a:bodyPr/>
                    <a:lstStyle/>
                    <a:p>
                      <a:pPr algn="ctr"/>
                      <a:r>
                        <a:rPr lang="en-US" sz="1400" b="1" i="1" dirty="0">
                          <a:solidFill>
                            <a:schemeClr val="accent2">
                              <a:lumMod val="50000"/>
                            </a:schemeClr>
                          </a:solidFill>
                        </a:rPr>
                        <a:t>67</a:t>
                      </a:r>
                    </a:p>
                  </a:txBody>
                  <a:tcPr/>
                </a:tc>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b="1" i="1" dirty="0">
                          <a:solidFill>
                            <a:schemeClr val="accent2">
                              <a:lumMod val="50000"/>
                            </a:schemeClr>
                          </a:solidFill>
                        </a:rPr>
                        <a:t>67</a:t>
                      </a:r>
                    </a:p>
                  </a:txBody>
                  <a:tcPr/>
                </a:tc>
                <a:tc>
                  <a:txBody>
                    <a:bodyPr/>
                    <a:lstStyle/>
                    <a:p>
                      <a:pPr algn="ctr"/>
                      <a:r>
                        <a:rPr lang="en-US" sz="1400"/>
                        <a:t>0</a:t>
                      </a:r>
                    </a:p>
                  </a:txBody>
                  <a:tcPr/>
                </a:tc>
                <a:extLst>
                  <a:ext uri="{0D108BD9-81ED-4DB2-BD59-A6C34878D82A}">
                    <a16:rowId xmlns:a16="http://schemas.microsoft.com/office/drawing/2014/main" val="2400262031"/>
                  </a:ext>
                </a:extLst>
              </a:tr>
              <a:tr h="204242">
                <a:tc>
                  <a:txBody>
                    <a:bodyPr/>
                    <a:lstStyle/>
                    <a:p>
                      <a:r>
                        <a:rPr lang="en-US" sz="1400"/>
                        <a:t>Monte Carlo</a:t>
                      </a:r>
                    </a:p>
                  </a:txBody>
                  <a:tcPr/>
                </a:tc>
                <a:tc>
                  <a:txBody>
                    <a:bodyPr/>
                    <a:lstStyle/>
                    <a:p>
                      <a:pPr algn="ctr"/>
                      <a:r>
                        <a:rPr lang="en-US" sz="1400"/>
                        <a:t>29</a:t>
                      </a:r>
                    </a:p>
                  </a:txBody>
                  <a:tcPr/>
                </a:tc>
                <a:tc>
                  <a:txBody>
                    <a:bodyPr/>
                    <a:lstStyle/>
                    <a:p>
                      <a:pPr algn="ctr"/>
                      <a:r>
                        <a:rPr lang="en-US" sz="1400" b="1" i="1" dirty="0">
                          <a:solidFill>
                            <a:schemeClr val="accent2">
                              <a:lumMod val="50000"/>
                            </a:schemeClr>
                          </a:solidFill>
                        </a:rPr>
                        <a:t>6244</a:t>
                      </a:r>
                    </a:p>
                  </a:txBody>
                  <a:tcPr/>
                </a:tc>
                <a:tc>
                  <a:txBody>
                    <a:bodyPr/>
                    <a:lstStyle/>
                    <a:p>
                      <a:pPr algn="ctr"/>
                      <a:r>
                        <a:rPr lang="en-US" sz="1400"/>
                        <a:t>849</a:t>
                      </a:r>
                    </a:p>
                  </a:txBody>
                  <a:tcPr/>
                </a:tc>
                <a:tc>
                  <a:txBody>
                    <a:bodyPr/>
                    <a:lstStyle/>
                    <a:p>
                      <a:pPr algn="ctr"/>
                      <a:r>
                        <a:rPr lang="en-US" sz="1400"/>
                        <a:t>13</a:t>
                      </a:r>
                    </a:p>
                  </a:txBody>
                  <a:tcPr/>
                </a:tc>
                <a:tc>
                  <a:txBody>
                    <a:bodyPr/>
                    <a:lstStyle/>
                    <a:p>
                      <a:pPr algn="ctr"/>
                      <a:r>
                        <a:rPr lang="en-US" sz="1400" dirty="0"/>
                        <a:t>1019</a:t>
                      </a:r>
                    </a:p>
                  </a:txBody>
                  <a:tcPr/>
                </a:tc>
                <a:tc>
                  <a:txBody>
                    <a:bodyPr/>
                    <a:lstStyle/>
                    <a:p>
                      <a:pPr algn="ctr"/>
                      <a:r>
                        <a:rPr lang="en-US" sz="1400" b="1" i="1" dirty="0">
                          <a:solidFill>
                            <a:schemeClr val="accent2">
                              <a:lumMod val="50000"/>
                            </a:schemeClr>
                          </a:solidFill>
                        </a:rPr>
                        <a:t>5611</a:t>
                      </a:r>
                    </a:p>
                  </a:txBody>
                  <a:tcPr/>
                </a:tc>
                <a:tc>
                  <a:txBody>
                    <a:bodyPr/>
                    <a:lstStyle/>
                    <a:p>
                      <a:pPr algn="ctr"/>
                      <a:r>
                        <a:rPr lang="en-US" sz="1400" dirty="0"/>
                        <a:t>584</a:t>
                      </a:r>
                    </a:p>
                  </a:txBody>
                  <a:tcPr/>
                </a:tc>
                <a:extLst>
                  <a:ext uri="{0D108BD9-81ED-4DB2-BD59-A6C34878D82A}">
                    <a16:rowId xmlns:a16="http://schemas.microsoft.com/office/drawing/2014/main" val="2727493223"/>
                  </a:ext>
                </a:extLst>
              </a:tr>
            </a:tbl>
          </a:graphicData>
        </a:graphic>
      </p:graphicFrame>
      <p:sp>
        <p:nvSpPr>
          <p:cNvPr id="7" name="TextBox 6">
            <a:extLst>
              <a:ext uri="{FF2B5EF4-FFF2-40B4-BE49-F238E27FC236}">
                <a16:creationId xmlns:a16="http://schemas.microsoft.com/office/drawing/2014/main" id="{B4456CE6-7C75-2948-70AA-C6622E4DFC18}"/>
              </a:ext>
            </a:extLst>
          </p:cNvPr>
          <p:cNvSpPr txBox="1"/>
          <p:nvPr/>
        </p:nvSpPr>
        <p:spPr>
          <a:xfrm>
            <a:off x="8075327" y="4366527"/>
            <a:ext cx="3985495" cy="2123658"/>
          </a:xfrm>
          <a:prstGeom prst="rect">
            <a:avLst/>
          </a:prstGeom>
          <a:noFill/>
          <a:ln>
            <a:solidFill>
              <a:schemeClr val="tx1"/>
            </a:solidFill>
          </a:ln>
        </p:spPr>
        <p:txBody>
          <a:bodyPr wrap="square">
            <a:spAutoFit/>
          </a:bodyPr>
          <a:lstStyle/>
          <a:p>
            <a:r>
              <a:rPr lang="en-US" sz="1200" i="1" u="sng" dirty="0">
                <a:latin typeface="+mj-lt"/>
              </a:rPr>
              <a:t>Nominal Cases</a:t>
            </a:r>
          </a:p>
          <a:p>
            <a:r>
              <a:rPr lang="en-US" sz="1200" dirty="0">
                <a:latin typeface="+mj-lt"/>
              </a:rPr>
              <a:t>United Launch Alliance (ULA) provides ~120 </a:t>
            </a:r>
            <a:r>
              <a:rPr lang="en-US" sz="1200" i="1" dirty="0">
                <a:latin typeface="+mj-lt"/>
              </a:rPr>
              <a:t>1-minute check cases </a:t>
            </a:r>
            <a:r>
              <a:rPr lang="en-US" sz="1200" dirty="0">
                <a:latin typeface="+mj-lt"/>
              </a:rPr>
              <a:t>that represent the nominal trajectory throughout the mission. Each nominal case starts at a different minute of each LW. </a:t>
            </a:r>
          </a:p>
          <a:p>
            <a:endParaRPr lang="en-US" sz="1200" i="1" u="sng" dirty="0">
              <a:latin typeface="+mj-lt"/>
            </a:endParaRPr>
          </a:p>
          <a:p>
            <a:r>
              <a:rPr lang="en-US" sz="1200" i="1" u="sng" dirty="0">
                <a:latin typeface="+mj-lt"/>
              </a:rPr>
              <a:t>Monte Carlo Cases</a:t>
            </a:r>
          </a:p>
          <a:p>
            <a:r>
              <a:rPr lang="en-US" sz="1200" dirty="0">
                <a:latin typeface="+mj-lt"/>
              </a:rPr>
              <a:t>ULA also provides ~10,000 Variable Time Monte Carlo cases. These represent an analysis on the mission incorporating various uncertainties like Navigation uncertainties and lunar flyby uncertainties. Initial time in the LW is also sampled. </a:t>
            </a:r>
          </a:p>
        </p:txBody>
      </p:sp>
    </p:spTree>
    <p:extLst>
      <p:ext uri="{BB962C8B-B14F-4D97-AF65-F5344CB8AC3E}">
        <p14:creationId xmlns:p14="http://schemas.microsoft.com/office/powerpoint/2010/main" val="341398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2524C-902C-F58B-2E0D-23C449FAE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418" y="2640457"/>
            <a:ext cx="5196582" cy="4026735"/>
          </a:xfrm>
          <a:prstGeom prst="rect">
            <a:avLst/>
          </a:prstGeom>
        </p:spPr>
      </p:pic>
      <p:sp>
        <p:nvSpPr>
          <p:cNvPr id="2" name="Title 1">
            <a:extLst>
              <a:ext uri="{FF2B5EF4-FFF2-40B4-BE49-F238E27FC236}">
                <a16:creationId xmlns:a16="http://schemas.microsoft.com/office/drawing/2014/main" id="{0A1AE2FD-E4FA-3CDE-8E05-CAC6362A7323}"/>
              </a:ext>
            </a:extLst>
          </p:cNvPr>
          <p:cNvSpPr>
            <a:spLocks noGrp="1"/>
          </p:cNvSpPr>
          <p:nvPr>
            <p:ph type="title"/>
          </p:nvPr>
        </p:nvSpPr>
        <p:spPr>
          <a:xfrm>
            <a:off x="665027" y="370839"/>
            <a:ext cx="7544026" cy="384721"/>
          </a:xfrm>
          <a:solidFill>
            <a:srgbClr val="000000">
              <a:alpha val="67843"/>
            </a:srgbClr>
          </a:solidFill>
        </p:spPr>
        <p:txBody>
          <a:bodyPr/>
          <a:lstStyle/>
          <a:p>
            <a:r>
              <a:rPr lang="en-US" kern="0" dirty="0"/>
              <a:t>A Statistical Overview of Artemis I Propagations</a:t>
            </a:r>
            <a:endParaRPr lang="en-US" dirty="0"/>
          </a:p>
        </p:txBody>
      </p:sp>
      <p:sp>
        <p:nvSpPr>
          <p:cNvPr id="3" name="Text Placeholder 2">
            <a:extLst>
              <a:ext uri="{FF2B5EF4-FFF2-40B4-BE49-F238E27FC236}">
                <a16:creationId xmlns:a16="http://schemas.microsoft.com/office/drawing/2014/main" id="{EF39C3E7-CFF5-CF49-5D0C-231316C65340}"/>
              </a:ext>
            </a:extLst>
          </p:cNvPr>
          <p:cNvSpPr>
            <a:spLocks noGrp="1"/>
          </p:cNvSpPr>
          <p:nvPr>
            <p:ph type="body" idx="1"/>
          </p:nvPr>
        </p:nvSpPr>
        <p:spPr>
          <a:xfrm>
            <a:off x="138896" y="1454501"/>
            <a:ext cx="11435788" cy="5415650"/>
          </a:xfrm>
        </p:spPr>
        <p:txBody>
          <a:bodyPr/>
          <a:lstStyle/>
          <a:p>
            <a:pPr marL="285750" indent="-285750">
              <a:lnSpc>
                <a:spcPct val="130000"/>
              </a:lnSpc>
              <a:buFont typeface="Arial" panose="020B0604020202020204" pitchFamily="34" charset="0"/>
              <a:buChar char="•"/>
            </a:pPr>
            <a:r>
              <a:rPr lang="en-US" sz="1600" b="1" dirty="0">
                <a:latin typeface="+mn-lt"/>
              </a:rPr>
              <a:t>Initial conditions of Artemis I were propagated 20 years using Astrodynamics and Space Science Enabling Toolkit (ASSET).</a:t>
            </a:r>
          </a:p>
          <a:p>
            <a:pPr marL="742950" lvl="1" indent="-285750">
              <a:lnSpc>
                <a:spcPct val="130000"/>
              </a:lnSpc>
              <a:buFont typeface="Arial" panose="020B0604020202020204" pitchFamily="34" charset="0"/>
              <a:buChar char="•"/>
            </a:pPr>
            <a:r>
              <a:rPr lang="en-US" sz="1600" dirty="0"/>
              <a:t>Used to create general statistics of Artemis I trajectories that are representative of the problem.</a:t>
            </a:r>
          </a:p>
          <a:p>
            <a:pPr marL="742950" lvl="1" indent="-285750">
              <a:lnSpc>
                <a:spcPct val="130000"/>
              </a:lnSpc>
              <a:buFont typeface="Arial" panose="020B0604020202020204" pitchFamily="34" charset="0"/>
              <a:buChar char="•"/>
            </a:pPr>
            <a:r>
              <a:rPr lang="en-US" sz="1600" dirty="0"/>
              <a:t>ASSET developed by University of Alabama.</a:t>
            </a:r>
          </a:p>
          <a:p>
            <a:pPr marL="742950" lvl="1" indent="-285750">
              <a:lnSpc>
                <a:spcPct val="130000"/>
              </a:lnSpc>
              <a:buFont typeface="Arial" panose="020B0604020202020204" pitchFamily="34" charset="0"/>
              <a:buChar char="•"/>
            </a:pPr>
            <a:r>
              <a:rPr lang="en-US" sz="1600" dirty="0">
                <a:latin typeface="+mj-lt"/>
              </a:rPr>
              <a:t>Total 12,885 cases across all Launch Periods.</a:t>
            </a:r>
            <a:endParaRPr lang="en-US" sz="1600" dirty="0"/>
          </a:p>
          <a:p>
            <a:pPr marL="285750" indent="-285750">
              <a:lnSpc>
                <a:spcPct val="130000"/>
              </a:lnSpc>
              <a:buFont typeface="Arial" panose="020B0604020202020204" pitchFamily="34" charset="0"/>
              <a:buChar char="•"/>
            </a:pPr>
            <a:r>
              <a:rPr lang="en-US" sz="1600" b="1" dirty="0">
                <a:latin typeface="+mn-lt"/>
              </a:rPr>
              <a:t>Three types of return trajectories: </a:t>
            </a:r>
          </a:p>
          <a:p>
            <a:pPr marL="742950" lvl="1" indent="-285750">
              <a:lnSpc>
                <a:spcPct val="130000"/>
              </a:lnSpc>
              <a:buFont typeface="Arial,Sans-Serif" panose="020B0604020202020204" pitchFamily="34" charset="0"/>
              <a:buChar char="•"/>
            </a:pPr>
            <a:r>
              <a:rPr lang="en-US" sz="1600" b="1" u="sng" dirty="0">
                <a:solidFill>
                  <a:srgbClr val="7490C1"/>
                </a:solidFill>
                <a:cs typeface="Arial"/>
              </a:rPr>
              <a:t>Desired Heliocentric Orbits:</a:t>
            </a:r>
            <a:endParaRPr lang="en-US" sz="1600" b="1" dirty="0">
              <a:solidFill>
                <a:srgbClr val="7490C1"/>
              </a:solidFill>
              <a:cs typeface="Arial"/>
            </a:endParaRPr>
          </a:p>
          <a:p>
            <a:pPr marL="1200150" lvl="2" indent="-285750">
              <a:lnSpc>
                <a:spcPct val="130000"/>
              </a:lnSpc>
              <a:buFont typeface="Arial,Sans-Serif" panose="020B0604020202020204" pitchFamily="34" charset="0"/>
              <a:buChar char="•"/>
            </a:pPr>
            <a:r>
              <a:rPr lang="en-US" sz="1600" dirty="0">
                <a:cs typeface="Arial"/>
              </a:rPr>
              <a:t>Returns greater than 10 years</a:t>
            </a:r>
          </a:p>
          <a:p>
            <a:pPr marL="1200150" lvl="2" indent="-285750">
              <a:lnSpc>
                <a:spcPct val="130000"/>
              </a:lnSpc>
              <a:buFont typeface="Arial,Sans-Serif" panose="020B0604020202020204" pitchFamily="34" charset="0"/>
              <a:buChar char="•"/>
            </a:pPr>
            <a:r>
              <a:rPr lang="en-US" sz="1600" dirty="0">
                <a:cs typeface="Arial"/>
              </a:rPr>
              <a:t>ICPS always returns since the disposal orbit crosses Earth’s orbit.</a:t>
            </a:r>
          </a:p>
          <a:p>
            <a:pPr marL="742950" lvl="1" indent="-285750">
              <a:lnSpc>
                <a:spcPct val="130000"/>
              </a:lnSpc>
              <a:buFont typeface="Arial" panose="020B0604020202020204" pitchFamily="34" charset="0"/>
              <a:buChar char="•"/>
            </a:pPr>
            <a:r>
              <a:rPr lang="en-US" sz="1600" b="1" u="sng" dirty="0">
                <a:solidFill>
                  <a:schemeClr val="tx2">
                    <a:lumMod val="50000"/>
                  </a:schemeClr>
                </a:solidFill>
                <a:cs typeface="Arial"/>
              </a:rPr>
              <a:t>Quick Returning:</a:t>
            </a:r>
            <a:endParaRPr lang="en-US" sz="1600" b="1" dirty="0">
              <a:solidFill>
                <a:schemeClr val="tx2">
                  <a:lumMod val="50000"/>
                </a:schemeClr>
              </a:solidFill>
              <a:cs typeface="Arial"/>
            </a:endParaRPr>
          </a:p>
          <a:p>
            <a:pPr marL="1200150" lvl="2" indent="-285750">
              <a:lnSpc>
                <a:spcPct val="130000"/>
              </a:lnSpc>
              <a:buFont typeface="Arial,Sans-Serif" panose="020B0604020202020204" pitchFamily="34" charset="0"/>
              <a:buChar char="•"/>
            </a:pPr>
            <a:r>
              <a:rPr lang="en-US" sz="1600" dirty="0">
                <a:cs typeface="Arial"/>
              </a:rPr>
              <a:t>Returns in less than 1.5 years</a:t>
            </a:r>
          </a:p>
          <a:p>
            <a:pPr marL="1200150" lvl="2" indent="-285750">
              <a:lnSpc>
                <a:spcPct val="130000"/>
              </a:lnSpc>
              <a:buFont typeface="Arial,Sans-Serif" panose="020B0604020202020204" pitchFamily="34" charset="0"/>
              <a:buChar char="•"/>
            </a:pPr>
            <a:r>
              <a:rPr lang="en-US" sz="1600" dirty="0">
                <a:cs typeface="Arial"/>
              </a:rPr>
              <a:t>Trajectories resemble the behavior of Three-body Periodic Orbits.</a:t>
            </a:r>
          </a:p>
          <a:p>
            <a:pPr marL="1200150" lvl="2" indent="-285750">
              <a:lnSpc>
                <a:spcPct val="130000"/>
              </a:lnSpc>
              <a:buFont typeface="Arial,Sans-Serif" panose="020B0604020202020204" pitchFamily="34" charset="0"/>
              <a:buChar char="•"/>
            </a:pPr>
            <a:r>
              <a:rPr lang="en-US" sz="1600" b="1" dirty="0">
                <a:cs typeface="Arial"/>
              </a:rPr>
              <a:t>Primary focus of this paper</a:t>
            </a:r>
          </a:p>
          <a:p>
            <a:pPr marL="742950" lvl="1" indent="-285750">
              <a:lnSpc>
                <a:spcPct val="130000"/>
              </a:lnSpc>
              <a:buFont typeface="Arial" panose="020B0604020202020204" pitchFamily="34" charset="0"/>
              <a:buChar char="•"/>
            </a:pPr>
            <a:r>
              <a:rPr lang="en-US" sz="1600" b="1" u="sng" dirty="0">
                <a:solidFill>
                  <a:srgbClr val="7490C1"/>
                </a:solidFill>
              </a:rPr>
              <a:t>Other Trajectories:</a:t>
            </a:r>
            <a:endParaRPr lang="en-US" sz="1600" b="1" dirty="0">
              <a:solidFill>
                <a:srgbClr val="7490C1"/>
              </a:solidFill>
              <a:cs typeface="Arial"/>
            </a:endParaRPr>
          </a:p>
          <a:p>
            <a:pPr marL="1200150" lvl="2" indent="-285750">
              <a:lnSpc>
                <a:spcPct val="130000"/>
              </a:lnSpc>
              <a:buFont typeface="Arial" panose="020B0604020202020204" pitchFamily="34" charset="0"/>
              <a:buChar char="•"/>
            </a:pPr>
            <a:r>
              <a:rPr lang="en-US" sz="1600" dirty="0"/>
              <a:t>Returns between 1.5 and 4.5 years.</a:t>
            </a:r>
            <a:endParaRPr lang="en-US" sz="1600" dirty="0">
              <a:cs typeface="Arial"/>
            </a:endParaRPr>
          </a:p>
          <a:p>
            <a:pPr marL="1200150" lvl="2" indent="-285750">
              <a:lnSpc>
                <a:spcPct val="130000"/>
              </a:lnSpc>
              <a:buFont typeface="Arial" panose="020B0604020202020204" pitchFamily="34" charset="0"/>
              <a:buChar char="•"/>
            </a:pPr>
            <a:r>
              <a:rPr lang="en-US" sz="1600" dirty="0"/>
              <a:t>Begins like a Quick Returning trajectory but loiters outside the </a:t>
            </a:r>
            <a:br>
              <a:rPr lang="en-US" sz="1600" dirty="0"/>
            </a:br>
            <a:r>
              <a:rPr lang="en-US" sz="1600" dirty="0"/>
              <a:t>Earth-Moon system before eventually returning.</a:t>
            </a:r>
            <a:endParaRPr lang="en-US" sz="1600" dirty="0">
              <a:cs typeface="Arial"/>
            </a:endParaRPr>
          </a:p>
          <a:p>
            <a:pPr marL="1200150" lvl="2" indent="-285750">
              <a:lnSpc>
                <a:spcPct val="130000"/>
              </a:lnSpc>
              <a:buFont typeface="Arial" panose="020B0604020202020204" pitchFamily="34" charset="0"/>
              <a:buChar char="•"/>
            </a:pPr>
            <a:r>
              <a:rPr lang="en-US" sz="1600" dirty="0"/>
              <a:t>Do not occur frequently</a:t>
            </a:r>
            <a:endParaRPr lang="en-US" sz="1600" dirty="0">
              <a:cs typeface="Arial"/>
            </a:endParaRPr>
          </a:p>
        </p:txBody>
      </p:sp>
      <p:sp>
        <p:nvSpPr>
          <p:cNvPr id="5" name="TextBox 4">
            <a:extLst>
              <a:ext uri="{FF2B5EF4-FFF2-40B4-BE49-F238E27FC236}">
                <a16:creationId xmlns:a16="http://schemas.microsoft.com/office/drawing/2014/main" id="{EC176A8D-8A13-1446-02E5-F875B4031A88}"/>
              </a:ext>
            </a:extLst>
          </p:cNvPr>
          <p:cNvSpPr txBox="1"/>
          <p:nvPr/>
        </p:nvSpPr>
        <p:spPr>
          <a:xfrm>
            <a:off x="11633666" y="6054446"/>
            <a:ext cx="558334" cy="338554"/>
          </a:xfrm>
          <a:prstGeom prst="rect">
            <a:avLst/>
          </a:prstGeom>
          <a:solidFill>
            <a:schemeClr val="bg1"/>
          </a:solidFill>
        </p:spPr>
        <p:txBody>
          <a:bodyPr wrap="square" rtlCol="0">
            <a:spAutoFit/>
          </a:bodyPr>
          <a:lstStyle/>
          <a:p>
            <a:r>
              <a:rPr lang="en-US" sz="1600" dirty="0">
                <a:solidFill>
                  <a:srgbClr val="404040"/>
                </a:solidFill>
                <a:latin typeface="NEWCOMPUTERMODERN10-BOOK" pitchFamily="2" charset="77"/>
              </a:rPr>
              <a:t>&gt;20</a:t>
            </a:r>
          </a:p>
        </p:txBody>
      </p:sp>
    </p:spTree>
    <p:extLst>
      <p:ext uri="{BB962C8B-B14F-4D97-AF65-F5344CB8AC3E}">
        <p14:creationId xmlns:p14="http://schemas.microsoft.com/office/powerpoint/2010/main" val="107803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67333-5FAB-F5F9-0A12-9A21D06AF44B}"/>
              </a:ext>
            </a:extLst>
          </p:cNvPr>
          <p:cNvSpPr/>
          <p:nvPr/>
        </p:nvSpPr>
        <p:spPr>
          <a:xfrm>
            <a:off x="4857005" y="1125006"/>
            <a:ext cx="2676278" cy="6711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7210D42-6013-C447-B298-9EF09C9D3FC1}"/>
              </a:ext>
            </a:extLst>
          </p:cNvPr>
          <p:cNvSpPr>
            <a:spLocks noGrp="1"/>
          </p:cNvSpPr>
          <p:nvPr>
            <p:ph type="title"/>
          </p:nvPr>
        </p:nvSpPr>
        <p:spPr>
          <a:xfrm>
            <a:off x="665026" y="370839"/>
            <a:ext cx="5430974" cy="384721"/>
          </a:xfrm>
        </p:spPr>
        <p:txBody>
          <a:bodyPr/>
          <a:lstStyle/>
          <a:p>
            <a:r>
              <a:rPr lang="en-US" kern="0" dirty="0"/>
              <a:t>Quick Returning Examples</a:t>
            </a:r>
            <a:endParaRPr lang="en-US" dirty="0"/>
          </a:p>
        </p:txBody>
      </p:sp>
      <p:pic>
        <p:nvPicPr>
          <p:cNvPr id="4" name="Picture 3">
            <a:extLst>
              <a:ext uri="{FF2B5EF4-FFF2-40B4-BE49-F238E27FC236}">
                <a16:creationId xmlns:a16="http://schemas.microsoft.com/office/drawing/2014/main" id="{45D433A3-47DA-DB4F-7C87-05ADF89CD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504" y="1125006"/>
            <a:ext cx="4777495" cy="5732994"/>
          </a:xfrm>
          <a:prstGeom prst="rect">
            <a:avLst/>
          </a:prstGeom>
        </p:spPr>
      </p:pic>
      <p:pic>
        <p:nvPicPr>
          <p:cNvPr id="5" name="Picture 4">
            <a:extLst>
              <a:ext uri="{FF2B5EF4-FFF2-40B4-BE49-F238E27FC236}">
                <a16:creationId xmlns:a16="http://schemas.microsoft.com/office/drawing/2014/main" id="{D33C1E4E-683B-B166-FFA0-FE769E350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0" y="1125006"/>
            <a:ext cx="4777495" cy="5732994"/>
          </a:xfrm>
          <a:prstGeom prst="rect">
            <a:avLst/>
          </a:prstGeom>
        </p:spPr>
      </p:pic>
      <p:sp>
        <p:nvSpPr>
          <p:cNvPr id="6" name="TextBox 5">
            <a:extLst>
              <a:ext uri="{FF2B5EF4-FFF2-40B4-BE49-F238E27FC236}">
                <a16:creationId xmlns:a16="http://schemas.microsoft.com/office/drawing/2014/main" id="{C987D0F2-1344-9D82-C902-422AB473EBB3}"/>
              </a:ext>
            </a:extLst>
          </p:cNvPr>
          <p:cNvSpPr txBox="1"/>
          <p:nvPr/>
        </p:nvSpPr>
        <p:spPr>
          <a:xfrm>
            <a:off x="731520" y="5792028"/>
            <a:ext cx="1178918"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r"/>
            <a:r>
              <a:rPr lang="en-US" sz="1600" b="1" dirty="0">
                <a:latin typeface="+mn-lt"/>
              </a:rPr>
              <a:t>Oct. 1</a:t>
            </a:r>
            <a:r>
              <a:rPr lang="en-US" sz="1600" b="1" baseline="30000" dirty="0">
                <a:latin typeface="+mn-lt"/>
              </a:rPr>
              <a:t>st</a:t>
            </a:r>
            <a:r>
              <a:rPr lang="en-US" sz="1600" b="1" dirty="0">
                <a:latin typeface="+mn-lt"/>
              </a:rPr>
              <a:t>, </a:t>
            </a:r>
            <a:br>
              <a:rPr lang="en-US" sz="1600" b="1" dirty="0">
                <a:latin typeface="+mn-lt"/>
              </a:rPr>
            </a:br>
            <a:r>
              <a:rPr lang="en-US" sz="1600" b="1" dirty="0">
                <a:latin typeface="+mn-lt"/>
              </a:rPr>
              <a:t>38</a:t>
            </a:r>
            <a:r>
              <a:rPr lang="en-US" sz="1600" b="1" baseline="30000" dirty="0">
                <a:latin typeface="+mn-lt"/>
              </a:rPr>
              <a:t>th</a:t>
            </a:r>
            <a:r>
              <a:rPr lang="en-US" sz="1600" b="1" dirty="0">
                <a:latin typeface="+mn-lt"/>
              </a:rPr>
              <a:t> Minute</a:t>
            </a:r>
          </a:p>
        </p:txBody>
      </p:sp>
      <p:sp>
        <p:nvSpPr>
          <p:cNvPr id="7" name="TextBox 6">
            <a:extLst>
              <a:ext uri="{FF2B5EF4-FFF2-40B4-BE49-F238E27FC236}">
                <a16:creationId xmlns:a16="http://schemas.microsoft.com/office/drawing/2014/main" id="{D3B759BF-449E-A680-F381-63D3975F2979}"/>
              </a:ext>
            </a:extLst>
          </p:cNvPr>
          <p:cNvSpPr txBox="1"/>
          <p:nvPr/>
        </p:nvSpPr>
        <p:spPr>
          <a:xfrm>
            <a:off x="10642796" y="5732994"/>
            <a:ext cx="1296486" cy="584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dirty="0">
                <a:latin typeface="+mn-lt"/>
              </a:rPr>
              <a:t>Oct. 1</a:t>
            </a:r>
            <a:r>
              <a:rPr lang="en-US" sz="1600" b="1" baseline="30000" dirty="0">
                <a:latin typeface="+mn-lt"/>
              </a:rPr>
              <a:t>st</a:t>
            </a:r>
            <a:r>
              <a:rPr lang="en-US" sz="1600" b="1" dirty="0">
                <a:latin typeface="+mn-lt"/>
              </a:rPr>
              <a:t>, </a:t>
            </a:r>
            <a:br>
              <a:rPr lang="en-US" sz="1600" b="1" dirty="0">
                <a:latin typeface="+mn-lt"/>
              </a:rPr>
            </a:br>
            <a:r>
              <a:rPr lang="en-US" sz="1600" b="1" dirty="0">
                <a:latin typeface="+mn-lt"/>
              </a:rPr>
              <a:t>105</a:t>
            </a:r>
            <a:r>
              <a:rPr lang="en-US" sz="1600" b="1" baseline="30000" dirty="0">
                <a:latin typeface="+mn-lt"/>
              </a:rPr>
              <a:t>th</a:t>
            </a:r>
            <a:r>
              <a:rPr lang="en-US" sz="1600" b="1" dirty="0">
                <a:latin typeface="+mn-lt"/>
              </a:rPr>
              <a:t> Minute</a:t>
            </a:r>
          </a:p>
        </p:txBody>
      </p:sp>
      <p:sp>
        <p:nvSpPr>
          <p:cNvPr id="8" name="TextBox 7">
            <a:extLst>
              <a:ext uri="{FF2B5EF4-FFF2-40B4-BE49-F238E27FC236}">
                <a16:creationId xmlns:a16="http://schemas.microsoft.com/office/drawing/2014/main" id="{7DF0AE1E-7786-55D3-262D-6831798DE240}"/>
              </a:ext>
            </a:extLst>
          </p:cNvPr>
          <p:cNvSpPr txBox="1"/>
          <p:nvPr/>
        </p:nvSpPr>
        <p:spPr>
          <a:xfrm>
            <a:off x="3979959" y="2906120"/>
            <a:ext cx="3281886" cy="2062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kern="0" dirty="0">
                <a:latin typeface="+mn-lt"/>
              </a:rPr>
              <a:t>The ICPS disposal trajectories can mimic the natural behavior of </a:t>
            </a:r>
            <a:r>
              <a:rPr lang="en-US" sz="1600" b="1" kern="0" dirty="0"/>
              <a:t>either</a:t>
            </a:r>
            <a:r>
              <a:rPr lang="en-US" sz="1600" b="1" kern="0" dirty="0">
                <a:latin typeface="+mn-lt"/>
              </a:rPr>
              <a:t> a Distant Prograde Orbit (left) or a Lyapunov Orbit (right).</a:t>
            </a:r>
            <a:br>
              <a:rPr lang="en-US" sz="1600" b="1" kern="0" dirty="0">
                <a:latin typeface="+mn-lt"/>
              </a:rPr>
            </a:br>
            <a:br>
              <a:rPr lang="en-US" sz="1600" b="1" kern="0" dirty="0">
                <a:latin typeface="+mn-lt"/>
              </a:rPr>
            </a:br>
            <a:r>
              <a:rPr lang="en-US" sz="1600" b="1" kern="0" dirty="0"/>
              <a:t>Disposal trajectories</a:t>
            </a:r>
            <a:r>
              <a:rPr lang="en-US" sz="1600" b="1" kern="0" dirty="0">
                <a:latin typeface="+mn-lt"/>
              </a:rPr>
              <a:t> can also transition between both within the same Launch Window.</a:t>
            </a:r>
          </a:p>
        </p:txBody>
      </p:sp>
      <p:sp>
        <p:nvSpPr>
          <p:cNvPr id="9" name="TextBox 8">
            <a:extLst>
              <a:ext uri="{FF2B5EF4-FFF2-40B4-BE49-F238E27FC236}">
                <a16:creationId xmlns:a16="http://schemas.microsoft.com/office/drawing/2014/main" id="{A199266C-280F-7E6E-92BD-B2E4E26393EC}"/>
              </a:ext>
            </a:extLst>
          </p:cNvPr>
          <p:cNvSpPr txBox="1"/>
          <p:nvPr/>
        </p:nvSpPr>
        <p:spPr>
          <a:xfrm>
            <a:off x="6729984" y="5200847"/>
            <a:ext cx="1807765" cy="861774"/>
          </a:xfrm>
          <a:prstGeom prst="rect">
            <a:avLst/>
          </a:prstGeom>
          <a:solidFill>
            <a:schemeClr val="bg1"/>
          </a:solidFill>
          <a:ln w="1905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400" b="1" u="sng" dirty="0">
                <a:solidFill>
                  <a:srgbClr val="1B7901"/>
                </a:solidFill>
                <a:latin typeface="+mn-lt"/>
              </a:rPr>
              <a:t>CR3BP (Green:) </a:t>
            </a:r>
          </a:p>
          <a:p>
            <a:r>
              <a:rPr lang="en-US" sz="1200" b="1" dirty="0">
                <a:solidFill>
                  <a:srgbClr val="1B7901"/>
                </a:solidFill>
                <a:latin typeface="+mn-lt"/>
              </a:rPr>
              <a:t>Three-Body Periodic Orbit corresponding to ICPS initial state.</a:t>
            </a:r>
          </a:p>
        </p:txBody>
      </p:sp>
      <p:sp>
        <p:nvSpPr>
          <p:cNvPr id="10" name="TextBox 9">
            <a:extLst>
              <a:ext uri="{FF2B5EF4-FFF2-40B4-BE49-F238E27FC236}">
                <a16:creationId xmlns:a16="http://schemas.microsoft.com/office/drawing/2014/main" id="{90459F7B-A526-166E-DFA6-2181BA1EF2FB}"/>
              </a:ext>
            </a:extLst>
          </p:cNvPr>
          <p:cNvSpPr txBox="1"/>
          <p:nvPr/>
        </p:nvSpPr>
        <p:spPr>
          <a:xfrm>
            <a:off x="6528816" y="1627056"/>
            <a:ext cx="2008933" cy="104644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b="1" u="sng" dirty="0">
                <a:latin typeface="+mn-lt"/>
              </a:rPr>
              <a:t>EPPR (Black): </a:t>
            </a:r>
            <a:br>
              <a:rPr lang="en-US" sz="1100" b="1" dirty="0">
                <a:latin typeface="+mn-lt"/>
              </a:rPr>
            </a:br>
            <a:r>
              <a:rPr lang="en-US" sz="1200" b="1" dirty="0"/>
              <a:t>D</a:t>
            </a:r>
            <a:r>
              <a:rPr lang="en-US" sz="1200" b="1" dirty="0">
                <a:latin typeface="+mn-lt"/>
              </a:rPr>
              <a:t>epiction of </a:t>
            </a:r>
            <a:r>
              <a:rPr lang="en-US" sz="1200" b="1" dirty="0"/>
              <a:t>ICPS propagation with additional gravitational bodies and ephemeris. </a:t>
            </a:r>
            <a:r>
              <a:rPr lang="en-US" sz="1200" b="1" dirty="0">
                <a:latin typeface="+mn-lt"/>
              </a:rPr>
              <a:t> </a:t>
            </a:r>
          </a:p>
        </p:txBody>
      </p:sp>
      <p:cxnSp>
        <p:nvCxnSpPr>
          <p:cNvPr id="11" name="Straight Arrow Connector 10">
            <a:extLst>
              <a:ext uri="{FF2B5EF4-FFF2-40B4-BE49-F238E27FC236}">
                <a16:creationId xmlns:a16="http://schemas.microsoft.com/office/drawing/2014/main" id="{CDBFA3C5-FB69-A62B-ABB1-EA12553461B5}"/>
              </a:ext>
            </a:extLst>
          </p:cNvPr>
          <p:cNvCxnSpPr>
            <a:cxnSpLocks/>
            <a:stCxn id="10" idx="2"/>
          </p:cNvCxnSpPr>
          <p:nvPr/>
        </p:nvCxnSpPr>
        <p:spPr bwMode="auto">
          <a:xfrm>
            <a:off x="7533283" y="2673496"/>
            <a:ext cx="1611863" cy="53258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F08F92D6-6650-5398-0FD1-7409D68F179E}"/>
              </a:ext>
            </a:extLst>
          </p:cNvPr>
          <p:cNvCxnSpPr>
            <a:cxnSpLocks/>
            <a:stCxn id="9" idx="3"/>
          </p:cNvCxnSpPr>
          <p:nvPr/>
        </p:nvCxnSpPr>
        <p:spPr bwMode="auto">
          <a:xfrm>
            <a:off x="8537749" y="5631734"/>
            <a:ext cx="607397" cy="0"/>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247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37FE-6480-1A77-B8A9-33F226BA9E29}"/>
              </a:ext>
            </a:extLst>
          </p:cNvPr>
          <p:cNvSpPr>
            <a:spLocks noGrp="1"/>
          </p:cNvSpPr>
          <p:nvPr>
            <p:ph type="title"/>
          </p:nvPr>
        </p:nvSpPr>
        <p:spPr>
          <a:xfrm>
            <a:off x="665027" y="370839"/>
            <a:ext cx="8191298" cy="769441"/>
          </a:xfrm>
          <a:solidFill>
            <a:srgbClr val="000000">
              <a:alpha val="58039"/>
            </a:srgbClr>
          </a:solidFill>
        </p:spPr>
        <p:txBody>
          <a:bodyPr/>
          <a:lstStyle/>
          <a:p>
            <a:r>
              <a:rPr lang="en-US" dirty="0"/>
              <a:t>Quick </a:t>
            </a:r>
            <a:r>
              <a:rPr lang="en-US" kern="0" dirty="0"/>
              <a:t>Returning Trajectories Favor Certain Directions</a:t>
            </a:r>
            <a:br>
              <a:rPr lang="en-US" kern="0" dirty="0"/>
            </a:br>
            <a:endParaRPr lang="en-US" dirty="0"/>
          </a:p>
        </p:txBody>
      </p:sp>
      <p:pic>
        <p:nvPicPr>
          <p:cNvPr id="4" name="Picture 3">
            <a:extLst>
              <a:ext uri="{FF2B5EF4-FFF2-40B4-BE49-F238E27FC236}">
                <a16:creationId xmlns:a16="http://schemas.microsoft.com/office/drawing/2014/main" id="{53355B4A-9844-73BB-F424-B030155D2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161" y="803422"/>
            <a:ext cx="6457656" cy="6054577"/>
          </a:xfrm>
          <a:prstGeom prst="rect">
            <a:avLst/>
          </a:prstGeom>
        </p:spPr>
      </p:pic>
      <p:pic>
        <p:nvPicPr>
          <p:cNvPr id="5" name="Picture 4">
            <a:extLst>
              <a:ext uri="{FF2B5EF4-FFF2-40B4-BE49-F238E27FC236}">
                <a16:creationId xmlns:a16="http://schemas.microsoft.com/office/drawing/2014/main" id="{C7AFD2AE-BC1B-7C1D-DAE7-A18F44DB4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 y="803423"/>
            <a:ext cx="5057363" cy="6068835"/>
          </a:xfrm>
          <a:prstGeom prst="rect">
            <a:avLst/>
          </a:prstGeom>
        </p:spPr>
      </p:pic>
      <p:sp>
        <p:nvSpPr>
          <p:cNvPr id="6" name="TextBox 5">
            <a:extLst>
              <a:ext uri="{FF2B5EF4-FFF2-40B4-BE49-F238E27FC236}">
                <a16:creationId xmlns:a16="http://schemas.microsoft.com/office/drawing/2014/main" id="{1DA63E52-0178-B107-6293-202F806BE3FC}"/>
              </a:ext>
            </a:extLst>
          </p:cNvPr>
          <p:cNvSpPr txBox="1"/>
          <p:nvPr/>
        </p:nvSpPr>
        <p:spPr>
          <a:xfrm>
            <a:off x="1861949" y="2204225"/>
            <a:ext cx="681022"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365180"/>
                </a:solidFill>
                <a:latin typeface="+mn-lt"/>
              </a:rPr>
              <a:t>Oct. 1</a:t>
            </a:r>
          </a:p>
        </p:txBody>
      </p:sp>
      <p:sp>
        <p:nvSpPr>
          <p:cNvPr id="7" name="TextBox 6">
            <a:extLst>
              <a:ext uri="{FF2B5EF4-FFF2-40B4-BE49-F238E27FC236}">
                <a16:creationId xmlns:a16="http://schemas.microsoft.com/office/drawing/2014/main" id="{4E34692F-7652-8806-EDFD-404693D18921}"/>
              </a:ext>
            </a:extLst>
          </p:cNvPr>
          <p:cNvSpPr txBox="1"/>
          <p:nvPr/>
        </p:nvSpPr>
        <p:spPr>
          <a:xfrm>
            <a:off x="857948" y="1240948"/>
            <a:ext cx="680295"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627980"/>
                </a:solidFill>
                <a:latin typeface="+mn-lt"/>
              </a:rPr>
              <a:t>Oct. 2</a:t>
            </a:r>
          </a:p>
        </p:txBody>
      </p:sp>
      <p:sp>
        <p:nvSpPr>
          <p:cNvPr id="8" name="TextBox 7">
            <a:extLst>
              <a:ext uri="{FF2B5EF4-FFF2-40B4-BE49-F238E27FC236}">
                <a16:creationId xmlns:a16="http://schemas.microsoft.com/office/drawing/2014/main" id="{B187AC29-0272-8CC5-90CE-4936623796DF}"/>
              </a:ext>
            </a:extLst>
          </p:cNvPr>
          <p:cNvSpPr txBox="1"/>
          <p:nvPr/>
        </p:nvSpPr>
        <p:spPr>
          <a:xfrm>
            <a:off x="1947672" y="5900688"/>
            <a:ext cx="890133"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1A0082"/>
                </a:solidFill>
                <a:latin typeface="+mn-lt"/>
              </a:rPr>
              <a:t>Sept. 30</a:t>
            </a:r>
          </a:p>
        </p:txBody>
      </p:sp>
      <p:cxnSp>
        <p:nvCxnSpPr>
          <p:cNvPr id="9" name="Straight Arrow Connector 8">
            <a:extLst>
              <a:ext uri="{FF2B5EF4-FFF2-40B4-BE49-F238E27FC236}">
                <a16:creationId xmlns:a16="http://schemas.microsoft.com/office/drawing/2014/main" id="{A24F60D8-CE1A-D913-5C0C-A6F8BE565F43}"/>
              </a:ext>
            </a:extLst>
          </p:cNvPr>
          <p:cNvCxnSpPr>
            <a:cxnSpLocks/>
            <a:stCxn id="14" idx="2"/>
          </p:cNvCxnSpPr>
          <p:nvPr/>
        </p:nvCxnSpPr>
        <p:spPr bwMode="auto">
          <a:xfrm flipH="1">
            <a:off x="2726125" y="2931082"/>
            <a:ext cx="1664869" cy="24363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D2BCFBA8-1F94-1DA4-C7FB-6EC823B768C8}"/>
              </a:ext>
            </a:extLst>
          </p:cNvPr>
          <p:cNvCxnSpPr>
            <a:cxnSpLocks/>
            <a:stCxn id="14" idx="2"/>
          </p:cNvCxnSpPr>
          <p:nvPr/>
        </p:nvCxnSpPr>
        <p:spPr bwMode="auto">
          <a:xfrm flipH="1">
            <a:off x="3139256" y="2931082"/>
            <a:ext cx="1251738" cy="115803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7BCE15D9-4AC5-42B0-9AB6-1E6746BC6F2A}"/>
              </a:ext>
            </a:extLst>
          </p:cNvPr>
          <p:cNvSpPr txBox="1"/>
          <p:nvPr/>
        </p:nvSpPr>
        <p:spPr>
          <a:xfrm>
            <a:off x="4351526" y="5422080"/>
            <a:ext cx="3488949" cy="9233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b="1" kern="0" dirty="0">
                <a:latin typeface="+mj-lt"/>
              </a:rPr>
              <a:t>The orientation of the Quick Returns point in the same two directions in the Sun-Earth frame.</a:t>
            </a:r>
          </a:p>
        </p:txBody>
      </p:sp>
      <p:sp>
        <p:nvSpPr>
          <p:cNvPr id="12" name="TextBox 11">
            <a:extLst>
              <a:ext uri="{FF2B5EF4-FFF2-40B4-BE49-F238E27FC236}">
                <a16:creationId xmlns:a16="http://schemas.microsoft.com/office/drawing/2014/main" id="{76A75D07-0B8B-B094-7B34-30873ABCC441}"/>
              </a:ext>
            </a:extLst>
          </p:cNvPr>
          <p:cNvSpPr txBox="1"/>
          <p:nvPr/>
        </p:nvSpPr>
        <p:spPr>
          <a:xfrm>
            <a:off x="9859495" y="2542779"/>
            <a:ext cx="2280365" cy="214327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nSpc>
                <a:spcPct val="120000"/>
              </a:lnSpc>
            </a:pPr>
            <a:r>
              <a:rPr lang="en-US" sz="1400" b="1" dirty="0">
                <a:latin typeface="+mn-lt"/>
              </a:rPr>
              <a:t>Artemis I Propagations:</a:t>
            </a:r>
          </a:p>
          <a:p>
            <a:pPr marL="114300" indent="-114300">
              <a:lnSpc>
                <a:spcPct val="120000"/>
              </a:lnSpc>
              <a:buFont typeface="Arial" panose="020B0604020202020204" pitchFamily="34" charset="0"/>
              <a:buChar char="•"/>
            </a:pPr>
            <a:r>
              <a:rPr lang="en-US" sz="1400" dirty="0">
                <a:latin typeface="+mn-lt"/>
              </a:rPr>
              <a:t>Locations of </a:t>
            </a:r>
            <a:r>
              <a:rPr lang="en-US" sz="1400" dirty="0"/>
              <a:t>all </a:t>
            </a:r>
            <a:r>
              <a:rPr lang="en-US" sz="1400" dirty="0">
                <a:latin typeface="+mn-lt"/>
              </a:rPr>
              <a:t>Initial Conditions at LCA+10 days.</a:t>
            </a:r>
          </a:p>
          <a:p>
            <a:pPr marL="114300" indent="-114300">
              <a:lnSpc>
                <a:spcPct val="120000"/>
              </a:lnSpc>
              <a:buFont typeface="Arial" panose="020B0604020202020204" pitchFamily="34" charset="0"/>
              <a:buChar char="•"/>
            </a:pPr>
            <a:r>
              <a:rPr lang="en-US" sz="1400" dirty="0">
                <a:latin typeface="+mn-lt"/>
              </a:rPr>
              <a:t>LP22-LP30.</a:t>
            </a:r>
          </a:p>
          <a:p>
            <a:pPr marL="115888" indent="-115888">
              <a:lnSpc>
                <a:spcPct val="120000"/>
              </a:lnSpc>
              <a:buFont typeface="Arial" panose="020B0604020202020204" pitchFamily="34" charset="0"/>
              <a:buChar char="•"/>
            </a:pPr>
            <a:r>
              <a:rPr lang="en-US" sz="1400" dirty="0">
                <a:latin typeface="+mn-lt"/>
              </a:rPr>
              <a:t>Roughly 1.3 million cases.</a:t>
            </a:r>
          </a:p>
          <a:p>
            <a:pPr marL="115888" indent="-115888">
              <a:lnSpc>
                <a:spcPct val="120000"/>
              </a:lnSpc>
              <a:buFont typeface="Arial" panose="020B0604020202020204" pitchFamily="34" charset="0"/>
              <a:buChar char="•"/>
            </a:pPr>
            <a:r>
              <a:rPr lang="en-US" sz="1400" dirty="0"/>
              <a:t>Coloring </a:t>
            </a:r>
            <a:r>
              <a:rPr lang="en-US" sz="1400" dirty="0">
                <a:latin typeface="+mn-lt"/>
              </a:rPr>
              <a:t>indicates each LP, </a:t>
            </a:r>
            <a:r>
              <a:rPr lang="en-US" sz="1400" b="1" dirty="0">
                <a:solidFill>
                  <a:srgbClr val="B12221"/>
                </a:solidFill>
                <a:latin typeface="+mn-lt"/>
              </a:rPr>
              <a:t>crimson</a:t>
            </a:r>
            <a:r>
              <a:rPr lang="en-US" sz="1400" dirty="0">
                <a:latin typeface="+mn-lt"/>
              </a:rPr>
              <a:t> demarking cases that return within a year.</a:t>
            </a:r>
          </a:p>
        </p:txBody>
      </p:sp>
      <p:sp>
        <p:nvSpPr>
          <p:cNvPr id="17" name="TextBox 16">
            <a:extLst>
              <a:ext uri="{FF2B5EF4-FFF2-40B4-BE49-F238E27FC236}">
                <a16:creationId xmlns:a16="http://schemas.microsoft.com/office/drawing/2014/main" id="{B3B3CD6A-AFE9-BC8F-78F6-4A5BB572DDEA}"/>
              </a:ext>
            </a:extLst>
          </p:cNvPr>
          <p:cNvSpPr txBox="1"/>
          <p:nvPr/>
        </p:nvSpPr>
        <p:spPr>
          <a:xfrm>
            <a:off x="7455694" y="3622380"/>
            <a:ext cx="636746" cy="261610"/>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pPr algn="ctr"/>
            <a:r>
              <a:rPr lang="en-US" sz="1100" b="1" kern="0" dirty="0">
                <a:solidFill>
                  <a:srgbClr val="7F6000"/>
                </a:solidFill>
              </a:rPr>
              <a:t>To Sun</a:t>
            </a:r>
            <a:endParaRPr lang="en-US" sz="1100" b="1" kern="0" dirty="0">
              <a:solidFill>
                <a:srgbClr val="7F6000"/>
              </a:solidFill>
              <a:latin typeface="+mn-lt"/>
            </a:endParaRPr>
          </a:p>
        </p:txBody>
      </p:sp>
      <p:cxnSp>
        <p:nvCxnSpPr>
          <p:cNvPr id="18" name="Straight Arrow Connector 17">
            <a:extLst>
              <a:ext uri="{FF2B5EF4-FFF2-40B4-BE49-F238E27FC236}">
                <a16:creationId xmlns:a16="http://schemas.microsoft.com/office/drawing/2014/main" id="{D598DD05-8EF8-7F71-42E8-FB5E3FF5957B}"/>
              </a:ext>
            </a:extLst>
          </p:cNvPr>
          <p:cNvCxnSpPr>
            <a:cxnSpLocks/>
          </p:cNvCxnSpPr>
          <p:nvPr/>
        </p:nvCxnSpPr>
        <p:spPr bwMode="auto">
          <a:xfrm flipH="1">
            <a:off x="6421348" y="3753185"/>
            <a:ext cx="564668"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6" name="Rectangle 15">
            <a:extLst>
              <a:ext uri="{FF2B5EF4-FFF2-40B4-BE49-F238E27FC236}">
                <a16:creationId xmlns:a16="http://schemas.microsoft.com/office/drawing/2014/main" id="{4766AC85-DD03-4395-C045-C1CF615F2A2B}"/>
              </a:ext>
            </a:extLst>
          </p:cNvPr>
          <p:cNvSpPr/>
          <p:nvPr/>
        </p:nvSpPr>
        <p:spPr>
          <a:xfrm>
            <a:off x="5057602" y="803422"/>
            <a:ext cx="763208" cy="6711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F17B7143-EC88-D759-17E9-AC72ED0BFD75}"/>
              </a:ext>
            </a:extLst>
          </p:cNvPr>
          <p:cNvSpPr txBox="1"/>
          <p:nvPr/>
        </p:nvSpPr>
        <p:spPr>
          <a:xfrm>
            <a:off x="2866676" y="1115200"/>
            <a:ext cx="3048635" cy="181588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u="sng" kern="0" dirty="0">
                <a:latin typeface="+mn-lt"/>
              </a:rPr>
              <a:t>Notice Banding:</a:t>
            </a:r>
            <a:r>
              <a:rPr lang="en-US" sz="1400" kern="0" dirty="0">
                <a:latin typeface="+mn-lt"/>
              </a:rPr>
              <a:t> </a:t>
            </a:r>
          </a:p>
          <a:p>
            <a:r>
              <a:rPr lang="en-US" sz="1400" kern="0" dirty="0">
                <a:latin typeface="+mn-lt"/>
              </a:rPr>
              <a:t>ICPS returns at different times. </a:t>
            </a:r>
          </a:p>
          <a:p>
            <a:r>
              <a:rPr lang="en-US" sz="1400" kern="0" dirty="0">
                <a:latin typeface="+mn-lt"/>
              </a:rPr>
              <a:t>The upper band follows a </a:t>
            </a:r>
            <a:r>
              <a:rPr lang="en-US" sz="1400" b="1" kern="0" dirty="0">
                <a:solidFill>
                  <a:srgbClr val="D81943"/>
                </a:solidFill>
                <a:latin typeface="+mn-lt"/>
              </a:rPr>
              <a:t>DPO</a:t>
            </a:r>
            <a:r>
              <a:rPr lang="en-US" sz="1400" kern="0" dirty="0">
                <a:latin typeface="+mn-lt"/>
              </a:rPr>
              <a:t> whereas the lower mimics a </a:t>
            </a:r>
            <a:r>
              <a:rPr lang="en-US" sz="1400" b="1" kern="0" dirty="0">
                <a:solidFill>
                  <a:srgbClr val="D81943"/>
                </a:solidFill>
                <a:latin typeface="+mn-lt"/>
              </a:rPr>
              <a:t>Lyapunov</a:t>
            </a:r>
            <a:r>
              <a:rPr lang="en-US" sz="1400" kern="0" dirty="0">
                <a:latin typeface="+mn-lt"/>
              </a:rPr>
              <a:t>.</a:t>
            </a:r>
          </a:p>
          <a:p>
            <a:endParaRPr lang="en-US" sz="1400" kern="0" dirty="0">
              <a:latin typeface="+mn-lt"/>
            </a:endParaRPr>
          </a:p>
          <a:p>
            <a:r>
              <a:rPr lang="en-US" sz="1400" dirty="0">
                <a:effectLst/>
                <a:latin typeface="+mn-lt"/>
                <a:ea typeface="Times New Roman" panose="02020603050405020304" pitchFamily="18" charset="0"/>
              </a:rPr>
              <a:t>Each line is a single minute of a LW for a given day.</a:t>
            </a:r>
            <a:r>
              <a:rPr lang="en-US" sz="1400" dirty="0">
                <a:ea typeface="Times New Roman" panose="02020603050405020304" pitchFamily="18" charset="0"/>
              </a:rPr>
              <a:t> </a:t>
            </a:r>
            <a:r>
              <a:rPr lang="en-US" sz="1400" b="1" dirty="0">
                <a:solidFill>
                  <a:srgbClr val="D81943"/>
                </a:solidFill>
                <a:effectLst/>
                <a:latin typeface="+mn-lt"/>
                <a:ea typeface="Times New Roman" panose="02020603050405020304" pitchFamily="18" charset="0"/>
              </a:rPr>
              <a:t>Crimson</a:t>
            </a:r>
            <a:r>
              <a:rPr lang="en-US" sz="1400" dirty="0">
                <a:effectLst/>
                <a:latin typeface="+mn-lt"/>
                <a:ea typeface="Times New Roman" panose="02020603050405020304" pitchFamily="18" charset="0"/>
              </a:rPr>
              <a:t> color indicates cases that return.</a:t>
            </a:r>
            <a:endParaRPr lang="en-US" sz="1600" dirty="0">
              <a:effectLst/>
              <a:latin typeface="+mn-lt"/>
              <a:ea typeface="Times New Roman" panose="02020603050405020304" pitchFamily="18" charset="0"/>
            </a:endParaRPr>
          </a:p>
        </p:txBody>
      </p:sp>
      <p:sp>
        <p:nvSpPr>
          <p:cNvPr id="26" name="TextBox 25">
            <a:extLst>
              <a:ext uri="{FF2B5EF4-FFF2-40B4-BE49-F238E27FC236}">
                <a16:creationId xmlns:a16="http://schemas.microsoft.com/office/drawing/2014/main" id="{B42B0C29-E247-81B9-6584-3917D68FC103}"/>
              </a:ext>
            </a:extLst>
          </p:cNvPr>
          <p:cNvSpPr txBox="1"/>
          <p:nvPr/>
        </p:nvSpPr>
        <p:spPr>
          <a:xfrm>
            <a:off x="716225" y="4185746"/>
            <a:ext cx="582223" cy="261610"/>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pPr algn="ctr"/>
            <a:r>
              <a:rPr lang="en-US" sz="1100" b="1" kern="0" dirty="0">
                <a:solidFill>
                  <a:srgbClr val="7F6000"/>
                </a:solidFill>
              </a:rPr>
              <a:t>To Sun</a:t>
            </a:r>
            <a:endParaRPr lang="en-US" sz="1100" b="1" kern="0" dirty="0">
              <a:solidFill>
                <a:srgbClr val="7F6000"/>
              </a:solidFill>
              <a:latin typeface="+mn-lt"/>
            </a:endParaRPr>
          </a:p>
        </p:txBody>
      </p:sp>
      <p:cxnSp>
        <p:nvCxnSpPr>
          <p:cNvPr id="27" name="Straight Arrow Connector 26">
            <a:extLst>
              <a:ext uri="{FF2B5EF4-FFF2-40B4-BE49-F238E27FC236}">
                <a16:creationId xmlns:a16="http://schemas.microsoft.com/office/drawing/2014/main" id="{34F31FD1-EB41-55BC-DD42-FBCEBF32931A}"/>
              </a:ext>
            </a:extLst>
          </p:cNvPr>
          <p:cNvCxnSpPr>
            <a:cxnSpLocks/>
          </p:cNvCxnSpPr>
          <p:nvPr/>
        </p:nvCxnSpPr>
        <p:spPr bwMode="auto">
          <a:xfrm flipH="1">
            <a:off x="195209" y="4316551"/>
            <a:ext cx="298567"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59312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4E91-EC5A-C15A-B7EF-7880B7CC5126}"/>
              </a:ext>
            </a:extLst>
          </p:cNvPr>
          <p:cNvSpPr>
            <a:spLocks noGrp="1"/>
          </p:cNvSpPr>
          <p:nvPr>
            <p:ph type="title"/>
          </p:nvPr>
        </p:nvSpPr>
        <p:spPr>
          <a:xfrm>
            <a:off x="665026" y="370839"/>
            <a:ext cx="9230847" cy="384721"/>
          </a:xfrm>
        </p:spPr>
        <p:txBody>
          <a:bodyPr/>
          <a:lstStyle/>
          <a:p>
            <a:r>
              <a:rPr lang="en-US" dirty="0"/>
              <a:t>Cadence of Nominally Returning Days</a:t>
            </a:r>
          </a:p>
        </p:txBody>
      </p:sp>
      <p:pic>
        <p:nvPicPr>
          <p:cNvPr id="5" name="Picture 4">
            <a:extLst>
              <a:ext uri="{FF2B5EF4-FFF2-40B4-BE49-F238E27FC236}">
                <a16:creationId xmlns:a16="http://schemas.microsoft.com/office/drawing/2014/main" id="{3B559161-49D7-23D0-6982-22AF9BBE5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81" y="1571466"/>
            <a:ext cx="5732449" cy="4678205"/>
          </a:xfrm>
          <a:prstGeom prst="rect">
            <a:avLst/>
          </a:prstGeom>
          <a:ln>
            <a:noFill/>
          </a:ln>
          <a:effectLst/>
        </p:spPr>
      </p:pic>
      <p:pic>
        <p:nvPicPr>
          <p:cNvPr id="7" name="Picture 6">
            <a:extLst>
              <a:ext uri="{FF2B5EF4-FFF2-40B4-BE49-F238E27FC236}">
                <a16:creationId xmlns:a16="http://schemas.microsoft.com/office/drawing/2014/main" id="{0FA06C30-0D4F-1551-8C1B-4CE8A0427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029" y="2523744"/>
            <a:ext cx="2843076" cy="4163661"/>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B93ED47B-A447-7640-A76C-7403F9871B63}"/>
              </a:ext>
            </a:extLst>
          </p:cNvPr>
          <p:cNvSpPr txBox="1"/>
          <p:nvPr/>
        </p:nvSpPr>
        <p:spPr>
          <a:xfrm>
            <a:off x="8129016" y="1560848"/>
            <a:ext cx="3917603" cy="38164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173038" indent="-173038">
              <a:buFont typeface="Arial" panose="020B0604020202020204" pitchFamily="34" charset="0"/>
              <a:buChar char="•"/>
            </a:pPr>
            <a:r>
              <a:rPr lang="en-US" sz="1600" kern="0" dirty="0">
                <a:latin typeface="+mj-lt"/>
              </a:rPr>
              <a:t>Launch Periods overlap return corridors, dictating which days have nominal returns.</a:t>
            </a:r>
          </a:p>
          <a:p>
            <a:pPr marL="574675" lvl="1" indent="-228600">
              <a:buFont typeface="Arial" panose="020B0604020202020204" pitchFamily="34" charset="0"/>
              <a:buChar char="•"/>
            </a:pPr>
            <a:r>
              <a:rPr lang="en-US" sz="1200" kern="0" dirty="0">
                <a:latin typeface="+mj-lt"/>
              </a:rPr>
              <a:t>Return corridors are fixed in the Sun-Earth frame.</a:t>
            </a:r>
          </a:p>
          <a:p>
            <a:pPr marL="574675" lvl="1" indent="-228600">
              <a:buFont typeface="Arial" panose="020B0604020202020204" pitchFamily="34" charset="0"/>
              <a:buChar char="•"/>
            </a:pPr>
            <a:r>
              <a:rPr lang="en-US" sz="1200" kern="0" dirty="0">
                <a:latin typeface="+mj-lt"/>
              </a:rPr>
              <a:t>Artemis I mission “fixes” ICPS relative to the Moon. </a:t>
            </a:r>
          </a:p>
          <a:p>
            <a:pPr marL="574675" lvl="1" indent="-228600">
              <a:buFont typeface="Arial" panose="020B0604020202020204" pitchFamily="34" charset="0"/>
              <a:buChar char="•"/>
            </a:pPr>
            <a:r>
              <a:rPr lang="en-US" sz="1200" kern="0" dirty="0">
                <a:latin typeface="+mj-lt"/>
              </a:rPr>
              <a:t>Thus, ICPS LCA follows the motion of the Moon.</a:t>
            </a:r>
          </a:p>
          <a:p>
            <a:pPr marL="285750" indent="-285750">
              <a:buFont typeface="Arial" panose="020B0604020202020204" pitchFamily="34" charset="0"/>
              <a:buChar char="•"/>
            </a:pPr>
            <a:endParaRPr lang="en-US" sz="1400" kern="0" dirty="0">
              <a:latin typeface="+mj-lt"/>
            </a:endParaRPr>
          </a:p>
          <a:p>
            <a:pPr marL="236538" indent="-236538">
              <a:buFont typeface="Arial" panose="020B0604020202020204" pitchFamily="34" charset="0"/>
              <a:buChar char="•"/>
            </a:pPr>
            <a:r>
              <a:rPr lang="en-US" sz="1600" kern="0" dirty="0">
                <a:latin typeface="+mj-lt"/>
              </a:rPr>
              <a:t>Days Repeat with the Lunar Synodic Month (~29.5 days)</a:t>
            </a:r>
          </a:p>
          <a:p>
            <a:pPr marL="285750" indent="-285750">
              <a:buFont typeface="Arial" panose="020B0604020202020204" pitchFamily="34" charset="0"/>
              <a:buChar char="•"/>
            </a:pPr>
            <a:endParaRPr lang="en-US" sz="1400" kern="0" dirty="0">
              <a:latin typeface="+mj-lt"/>
            </a:endParaRPr>
          </a:p>
          <a:p>
            <a:pPr marL="236538" indent="-236538">
              <a:buFont typeface="Arial" panose="020B0604020202020204" pitchFamily="34" charset="0"/>
              <a:buChar char="•"/>
            </a:pPr>
            <a:r>
              <a:rPr lang="en-US" sz="1600" kern="0" dirty="0">
                <a:latin typeface="+mj-lt"/>
              </a:rPr>
              <a:t>Artemis I Launch Periods had only one day with Nominal Returns (except </a:t>
            </a:r>
            <a:r>
              <a:rPr lang="en-US" sz="1600" b="1" kern="0" dirty="0">
                <a:solidFill>
                  <a:srgbClr val="472D7B"/>
                </a:solidFill>
                <a:latin typeface="+mj-lt"/>
              </a:rPr>
              <a:t>LP22</a:t>
            </a:r>
            <a:r>
              <a:rPr lang="en-US" sz="1600" kern="0" dirty="0">
                <a:latin typeface="+mj-lt"/>
              </a:rPr>
              <a:t>).</a:t>
            </a:r>
          </a:p>
          <a:p>
            <a:pPr marL="574675" lvl="1" indent="-282575">
              <a:buFont typeface="Arial" panose="020B0604020202020204" pitchFamily="34" charset="0"/>
              <a:buChar char="•"/>
            </a:pPr>
            <a:r>
              <a:rPr lang="en-US" sz="1200" kern="0" dirty="0">
                <a:latin typeface="+mj-lt"/>
              </a:rPr>
              <a:t>Launch Periods vary in width due to mission constraints.</a:t>
            </a:r>
          </a:p>
          <a:p>
            <a:pPr marL="742950" lvl="1" indent="-285750">
              <a:buFont typeface="Arial" panose="020B0604020202020204" pitchFamily="34" charset="0"/>
              <a:buChar char="•"/>
            </a:pPr>
            <a:endParaRPr lang="en-US" sz="1400" kern="0" dirty="0">
              <a:latin typeface="+mj-lt"/>
            </a:endParaRPr>
          </a:p>
          <a:p>
            <a:pPr marL="236538" indent="-236538">
              <a:buFont typeface="Arial" panose="020B0604020202020204" pitchFamily="34" charset="0"/>
              <a:buChar char="•"/>
            </a:pPr>
            <a:r>
              <a:rPr lang="en-US" sz="1600" kern="0" dirty="0">
                <a:latin typeface="+mj-lt"/>
              </a:rPr>
              <a:t>Future missions could have more days that return (or less).</a:t>
            </a:r>
          </a:p>
        </p:txBody>
      </p:sp>
      <p:sp>
        <p:nvSpPr>
          <p:cNvPr id="4" name="TextBox 3">
            <a:extLst>
              <a:ext uri="{FF2B5EF4-FFF2-40B4-BE49-F238E27FC236}">
                <a16:creationId xmlns:a16="http://schemas.microsoft.com/office/drawing/2014/main" id="{EDF4ECDC-E3DD-3321-F679-5530F8EA4BE9}"/>
              </a:ext>
            </a:extLst>
          </p:cNvPr>
          <p:cNvSpPr txBox="1"/>
          <p:nvPr/>
        </p:nvSpPr>
        <p:spPr>
          <a:xfrm>
            <a:off x="452352" y="6310935"/>
            <a:ext cx="4095354" cy="4770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u="sng" kern="0" dirty="0">
                <a:latin typeface="+mn-lt"/>
              </a:rPr>
              <a:t>Position of the Moon @ LCA in Sun-Earth Frame.</a:t>
            </a:r>
          </a:p>
          <a:p>
            <a:pPr algn="ctr"/>
            <a:r>
              <a:rPr lang="en-US" sz="1100" kern="0" dirty="0">
                <a:effectLst/>
                <a:ea typeface="Times New Roman" panose="02020603050405020304" pitchFamily="18" charset="0"/>
              </a:rPr>
              <a:t>Note: This is rotated from previous Figure which shows LCA+10 days.</a:t>
            </a:r>
            <a:endParaRPr lang="en-US" sz="1200" dirty="0">
              <a:effectLst/>
              <a:latin typeface="+mn-lt"/>
              <a:ea typeface="Times New Roman" panose="02020603050405020304" pitchFamily="18" charset="0"/>
            </a:endParaRPr>
          </a:p>
        </p:txBody>
      </p:sp>
      <p:sp>
        <p:nvSpPr>
          <p:cNvPr id="6" name="TextBox 5">
            <a:extLst>
              <a:ext uri="{FF2B5EF4-FFF2-40B4-BE49-F238E27FC236}">
                <a16:creationId xmlns:a16="http://schemas.microsoft.com/office/drawing/2014/main" id="{5F4CEC37-7591-1383-A47E-8EBD047518F7}"/>
              </a:ext>
            </a:extLst>
          </p:cNvPr>
          <p:cNvSpPr txBox="1"/>
          <p:nvPr/>
        </p:nvSpPr>
        <p:spPr>
          <a:xfrm>
            <a:off x="669677" y="3548787"/>
            <a:ext cx="651268" cy="261610"/>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pPr algn="ctr"/>
            <a:r>
              <a:rPr lang="en-US" sz="1100" b="1" kern="0" dirty="0">
                <a:solidFill>
                  <a:srgbClr val="7F6000"/>
                </a:solidFill>
              </a:rPr>
              <a:t>To Sun</a:t>
            </a:r>
            <a:endParaRPr lang="en-US" sz="1100" b="1" kern="0" dirty="0">
              <a:solidFill>
                <a:srgbClr val="7F6000"/>
              </a:solidFill>
              <a:latin typeface="+mn-lt"/>
            </a:endParaRPr>
          </a:p>
        </p:txBody>
      </p:sp>
      <p:cxnSp>
        <p:nvCxnSpPr>
          <p:cNvPr id="8" name="Straight Arrow Connector 7">
            <a:extLst>
              <a:ext uri="{FF2B5EF4-FFF2-40B4-BE49-F238E27FC236}">
                <a16:creationId xmlns:a16="http://schemas.microsoft.com/office/drawing/2014/main" id="{8C16CAA9-993B-E3EA-09F1-4AEF43A2363B}"/>
              </a:ext>
            </a:extLst>
          </p:cNvPr>
          <p:cNvCxnSpPr>
            <a:cxnSpLocks/>
          </p:cNvCxnSpPr>
          <p:nvPr/>
        </p:nvCxnSpPr>
        <p:spPr bwMode="auto">
          <a:xfrm flipH="1">
            <a:off x="581254" y="3910568"/>
            <a:ext cx="1114506"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30979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9A0B-3D0D-A493-DBDD-65F954C955C7}"/>
              </a:ext>
            </a:extLst>
          </p:cNvPr>
          <p:cNvSpPr>
            <a:spLocks noGrp="1"/>
          </p:cNvSpPr>
          <p:nvPr>
            <p:ph type="title"/>
          </p:nvPr>
        </p:nvSpPr>
        <p:spPr>
          <a:xfrm>
            <a:off x="665026" y="370839"/>
            <a:ext cx="9230847" cy="384721"/>
          </a:xfrm>
        </p:spPr>
        <p:txBody>
          <a:bodyPr/>
          <a:lstStyle/>
          <a:p>
            <a:r>
              <a:rPr lang="en-US" dirty="0"/>
              <a:t>Summary</a:t>
            </a:r>
          </a:p>
        </p:txBody>
      </p:sp>
      <p:sp>
        <p:nvSpPr>
          <p:cNvPr id="3" name="Text Placeholder 2">
            <a:extLst>
              <a:ext uri="{FF2B5EF4-FFF2-40B4-BE49-F238E27FC236}">
                <a16:creationId xmlns:a16="http://schemas.microsoft.com/office/drawing/2014/main" id="{7727E261-86E3-1D55-E65F-F20A3E94DF6F}"/>
              </a:ext>
            </a:extLst>
          </p:cNvPr>
          <p:cNvSpPr>
            <a:spLocks noGrp="1"/>
          </p:cNvSpPr>
          <p:nvPr>
            <p:ph type="body" idx="1"/>
          </p:nvPr>
        </p:nvSpPr>
        <p:spPr>
          <a:xfrm>
            <a:off x="609600" y="1767016"/>
            <a:ext cx="11307580" cy="3323987"/>
          </a:xfrm>
        </p:spPr>
        <p:txBody>
          <a:bodyPr/>
          <a:lstStyle/>
          <a:p>
            <a:r>
              <a:rPr lang="en-US" sz="2400" dirty="0"/>
              <a:t>The opportunity exists for ICPS to return within a year in certain Sun-Earth-Moon geometries.</a:t>
            </a:r>
          </a:p>
          <a:p>
            <a:endParaRPr lang="en-US" sz="2400" dirty="0"/>
          </a:p>
          <a:p>
            <a:r>
              <a:rPr lang="en-US" sz="2400" dirty="0"/>
              <a:t>Trajectories that return in Earth-Moon system within a year mimic Lyapunov and Distant Prograde Orbit families.</a:t>
            </a:r>
          </a:p>
          <a:p>
            <a:endParaRPr lang="en-US" sz="2400" dirty="0"/>
          </a:p>
          <a:p>
            <a:r>
              <a:rPr lang="en-US" sz="2400" dirty="0"/>
              <a:t>The Lunar Synodic Month and the width of the Launch Period dictates which days have a substantial portion of the nominal Launch Window return. </a:t>
            </a:r>
            <a:endParaRPr lang="en-US" dirty="0"/>
          </a:p>
        </p:txBody>
      </p:sp>
      <p:sp>
        <p:nvSpPr>
          <p:cNvPr id="5" name="TextBox 4">
            <a:extLst>
              <a:ext uri="{FF2B5EF4-FFF2-40B4-BE49-F238E27FC236}">
                <a16:creationId xmlns:a16="http://schemas.microsoft.com/office/drawing/2014/main" id="{6ABD8783-A9A0-4262-CCC0-6548E4039C65}"/>
              </a:ext>
            </a:extLst>
          </p:cNvPr>
          <p:cNvSpPr txBox="1"/>
          <p:nvPr/>
        </p:nvSpPr>
        <p:spPr>
          <a:xfrm>
            <a:off x="428945" y="6102459"/>
            <a:ext cx="11488235" cy="646331"/>
          </a:xfrm>
          <a:prstGeom prst="rect">
            <a:avLst/>
          </a:prstGeom>
          <a:noFill/>
        </p:spPr>
        <p:txBody>
          <a:bodyPr wrap="square">
            <a:spAutoFit/>
          </a:bodyPr>
          <a:lstStyle/>
          <a:p>
            <a:pPr algn="ctr"/>
            <a:r>
              <a:rPr lang="en-US" dirty="0"/>
              <a:t>Our team would like to thank the NASA Engineering and Safety Center for sponsoring this work. </a:t>
            </a:r>
            <a:br>
              <a:rPr lang="en-US" dirty="0"/>
            </a:br>
            <a:r>
              <a:rPr lang="en-US" dirty="0"/>
              <a:t>We would also like to thank the Office of the </a:t>
            </a:r>
            <a:r>
              <a:rPr lang="en-US"/>
              <a:t>Chief Engineer </a:t>
            </a:r>
            <a:r>
              <a:rPr lang="en-US" dirty="0"/>
              <a:t>for their continued support.</a:t>
            </a:r>
          </a:p>
        </p:txBody>
      </p:sp>
    </p:spTree>
    <p:extLst>
      <p:ext uri="{BB962C8B-B14F-4D97-AF65-F5344CB8AC3E}">
        <p14:creationId xmlns:p14="http://schemas.microsoft.com/office/powerpoint/2010/main" val="420217693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13448</TotalTime>
  <Words>970</Words>
  <Application>Microsoft Macintosh PowerPoint</Application>
  <PresentationFormat>Widescreen</PresentationFormat>
  <Paragraphs>186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Arial,Sans-Serif</vt:lpstr>
      <vt:lpstr>Lucida Grande</vt:lpstr>
      <vt:lpstr>NEWCOMPUTERMODERN10-BOOK</vt:lpstr>
      <vt:lpstr>Times New Roman</vt:lpstr>
      <vt:lpstr>2_Office Theme</vt:lpstr>
      <vt:lpstr>The Return of the ICPS:  A Statistical Perspective on Artemis Upper Stage Disposal</vt:lpstr>
      <vt:lpstr>PowerPoint Presentation</vt:lpstr>
      <vt:lpstr>Review of Artemis I Return Data</vt:lpstr>
      <vt:lpstr>A Statistical Overview of Artemis I Propagations</vt:lpstr>
      <vt:lpstr>Quick Returning Examples</vt:lpstr>
      <vt:lpstr>Quick Returning Trajectories Favor Certain Directions </vt:lpstr>
      <vt:lpstr>Cadence of Nominally Returning Days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Koehler</dc:creator>
  <cp:lastModifiedBy>Stein, William B. (MSFC-EV42)[ESSCA]</cp:lastModifiedBy>
  <cp:revision>257</cp:revision>
  <dcterms:created xsi:type="dcterms:W3CDTF">2023-04-04T16:10:45Z</dcterms:created>
  <dcterms:modified xsi:type="dcterms:W3CDTF">2024-12-18T19:09:14Z</dcterms:modified>
</cp:coreProperties>
</file>