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sldIdLst>
    <p:sldId id="37318" r:id="rId6"/>
    <p:sldId id="37320" r:id="rId7"/>
    <p:sldId id="37321" r:id="rId8"/>
    <p:sldId id="2072579029" r:id="rId9"/>
    <p:sldId id="37319" r:id="rId10"/>
    <p:sldId id="2072579025" r:id="rId11"/>
    <p:sldId id="37322" r:id="rId12"/>
    <p:sldId id="37326" r:id="rId13"/>
    <p:sldId id="37327" r:id="rId14"/>
    <p:sldId id="2072579030" r:id="rId15"/>
    <p:sldId id="2072579028" r:id="rId16"/>
    <p:sldId id="37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C2645-252A-C74B-A447-8200DAA3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D4178-F511-A440-AB2B-04F94F15581E}"/>
              </a:ext>
            </a:extLst>
          </p:cNvPr>
          <p:cNvSpPr txBox="1"/>
          <p:nvPr userDrawn="1"/>
        </p:nvSpPr>
        <p:spPr>
          <a:xfrm>
            <a:off x="9337400" y="555511"/>
            <a:ext cx="153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 and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860FE-F3DB-FB41-BC77-487EF2292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705" y="338876"/>
            <a:ext cx="931059" cy="7723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453466-8EA0-6A4C-B954-72C1603EC788}"/>
              </a:ext>
            </a:extLst>
          </p:cNvPr>
          <p:cNvCxnSpPr>
            <a:cxnSpLocks/>
          </p:cNvCxnSpPr>
          <p:nvPr userDrawn="1"/>
        </p:nvCxnSpPr>
        <p:spPr>
          <a:xfrm>
            <a:off x="10900061" y="307703"/>
            <a:ext cx="0" cy="845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2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Content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961-0B9E-4CAA-832A-571D579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9254"/>
            <a:ext cx="9907858" cy="5787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90FD-AFFC-44B1-A255-2C02F0BF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74157"/>
            <a:ext cx="9907859" cy="4602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C9E2-889E-4C77-9475-3A868D7E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565FD2-9EDD-3545-B456-CE2C186B4332}" type="datetime1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DB7F-69E9-4E19-B231-F97EB66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179E-7C30-412C-A368-400FC8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24EE9-E6CC-2F45-AAD2-8F2B1AD18879}"/>
              </a:ext>
            </a:extLst>
          </p:cNvPr>
          <p:cNvSpPr/>
          <p:nvPr userDrawn="1"/>
        </p:nvSpPr>
        <p:spPr>
          <a:xfrm>
            <a:off x="11172092" y="0"/>
            <a:ext cx="1019908" cy="2046514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062A6D-94B1-5A43-9B66-ED165FEE7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356" y="200226"/>
            <a:ext cx="906811" cy="7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C065FE-9FF9-0D4E-B9A8-3813CEDEB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3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4E4D3-4108-7A4C-A89C-096F7B0C1B57}"/>
              </a:ext>
            </a:extLst>
          </p:cNvPr>
          <p:cNvSpPr/>
          <p:nvPr userDrawn="1"/>
        </p:nvSpPr>
        <p:spPr>
          <a:xfrm>
            <a:off x="0" y="2243138"/>
            <a:ext cx="12192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E7828-364C-BA48-92F6-1BD8F8B9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968"/>
            <a:ext cx="11277600" cy="910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3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rk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961-0B9E-4CAA-832A-571D579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35" y="259254"/>
            <a:ext cx="10058153" cy="5787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90FD-AFFC-44B1-A255-2C02F0BF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7"/>
            <a:ext cx="9879957" cy="4602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C9E2-889E-4C77-9475-3A868D7E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DB7F-69E9-4E19-B231-F97EB66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179E-7C30-412C-A368-400FC8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3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5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223098"/>
            <a:ext cx="11552729" cy="5158776"/>
          </a:xfrm>
          <a:prstGeom prst="rect">
            <a:avLst/>
          </a:prstGeom>
        </p:spPr>
        <p:txBody>
          <a:bodyPr>
            <a:normAutofit/>
          </a:bodyPr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  <a:lvl4pPr marL="1600200" indent="-228600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415345" y="54695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03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28414"/>
            <a:ext cx="5181600" cy="53456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28412"/>
            <a:ext cx="5181600" cy="534562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416732" y="7992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14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3715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1065"/>
            <a:ext cx="5157787" cy="44867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3715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1065"/>
            <a:ext cx="5183188" cy="448672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  <p:pic>
        <p:nvPicPr>
          <p:cNvPr id="21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415345" y="18723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  <p:pic>
        <p:nvPicPr>
          <p:cNvPr id="17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16732" y="19416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77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223098"/>
            <a:ext cx="11552729" cy="5158776"/>
          </a:xfrm>
          <a:prstGeom prst="rect">
            <a:avLst/>
          </a:prstGeom>
        </p:spPr>
        <p:txBody>
          <a:bodyPr>
            <a:normAutofit/>
          </a:bodyPr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  <a:lvl4pPr marL="1600200" indent="-228600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416732" y="72863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0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4E4D3-4108-7A4C-A89C-096F7B0C1B57}"/>
              </a:ext>
            </a:extLst>
          </p:cNvPr>
          <p:cNvSpPr/>
          <p:nvPr userDrawn="1"/>
        </p:nvSpPr>
        <p:spPr>
          <a:xfrm>
            <a:off x="0" y="2243138"/>
            <a:ext cx="12192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E7828-364C-BA48-92F6-1BD8F8B9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968"/>
            <a:ext cx="11277600" cy="910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9511"/>
            <a:ext cx="3932237" cy="15197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28414"/>
            <a:ext cx="6172200" cy="5334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59285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  <p:pic>
        <p:nvPicPr>
          <p:cNvPr id="19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Placeholder 1"/>
          <p:cNvSpPr txBox="1">
            <a:spLocks/>
          </p:cNvSpPr>
          <p:nvPr userDrawn="1"/>
        </p:nvSpPr>
        <p:spPr>
          <a:xfrm>
            <a:off x="1416732" y="12902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7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CE1B0-7DE2-874D-81C6-CE542E920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F489B-64E8-3A45-8163-7DE51ACDEE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6724-0093-4F23-A5C4-465C127CBE3F}" type="datetime1">
              <a:rPr lang="en-US" smtClean="0"/>
              <a:t>12/20/2024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D74E-F856-4EE0-90C7-D89A460F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41B24D0-9C73-47E7-9B2B-05E34A07A4F9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595671-FBB7-4427-A49E-2B8F820F5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8E2961-0B9E-4CAA-832A-571D579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036"/>
            <a:ext cx="10441259" cy="5787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90FD-AFFC-44B1-A255-2C02F0BF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179E-7C30-412C-A368-400FC8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150B89-1EB0-4B41-8AF8-9D4C3D13B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356" y="200226"/>
            <a:ext cx="906811" cy="7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464F-70C9-CD4B-BD13-20B3490C3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EFFBB-AED2-E34D-AF65-C16BFE70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A3AD-85F1-6B49-B7F7-16AB8BE2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CB9-2448-F64C-B621-36D7E0C87996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357B-D319-4C4F-8424-0D0D44C4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99E76-4263-D846-8F23-1EA72975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B8A3-E2F9-E942-A001-6A7E29057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  <a:latin typeface="Helvetica" pitchFamily="2" charset="0"/>
              </a:defRPr>
            </a:lvl1pPr>
          </a:lstStyle>
          <a:p>
            <a:fld id="{B5AD37D0-1C64-3342-BF81-1BC3096283AF}" type="datetime1">
              <a:rPr lang="en-US" smtClean="0"/>
              <a:pPr/>
              <a:t>12/20/2024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Embargoed until 10am EDT June 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29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961-0B9E-4CAA-832A-571D579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35" y="259254"/>
            <a:ext cx="10058153" cy="5787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90FD-AFFC-44B1-A255-2C02F0BF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7"/>
            <a:ext cx="9879957" cy="4602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C9E2-889E-4C77-9475-3A868D7E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DB7F-69E9-4E19-B231-F97EB66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179E-7C30-412C-A368-400FC8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4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rk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961-0B9E-4CAA-832A-571D579C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19" y="259254"/>
            <a:ext cx="10049969" cy="5787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90FD-AFFC-44B1-A255-2C02F0BF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7"/>
            <a:ext cx="9879957" cy="4602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C9E2-889E-4C77-9475-3A868D7E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DB7F-69E9-4E19-B231-F97EB66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179E-7C30-412C-A368-400FC8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7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4E4D3-4108-7A4C-A89C-096F7B0C1B57}"/>
              </a:ext>
            </a:extLst>
          </p:cNvPr>
          <p:cNvSpPr/>
          <p:nvPr userDrawn="1"/>
        </p:nvSpPr>
        <p:spPr>
          <a:xfrm>
            <a:off x="0" y="2243138"/>
            <a:ext cx="12192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E7828-364C-BA48-92F6-1BD8F8B9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968"/>
            <a:ext cx="11277600" cy="910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5AC2F9-CD41-F944-8315-419FBB176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9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7C4B4-03B9-4910-88A6-839EC5E3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9254"/>
            <a:ext cx="10441260" cy="57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C3FB8-0F5E-42F6-9F7E-0EDBD33F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38246"/>
            <a:ext cx="10972800" cy="483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C78B9-661F-4DAB-89D2-DF2D88898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192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9A6FC3-8F56-4157-ABDC-B4F43D71E4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CF2CDB-9D4D-6A41-9443-B7B07FEE5F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356" y="200226"/>
            <a:ext cx="906811" cy="7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>
          <p15:clr>
            <a:srgbClr val="F26B43"/>
          </p15:clr>
        </p15:guide>
        <p15:guide id="2" pos="7296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6732" y="19416"/>
            <a:ext cx="9326880" cy="10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5" descr="https://re.grc.nasa.gov/compass/wp-content/uploads/sites/4/COMPASS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1" r="42828"/>
          <a:stretch/>
        </p:blipFill>
        <p:spPr bwMode="auto">
          <a:xfrm>
            <a:off x="10743612" y="83915"/>
            <a:ext cx="1267082" cy="9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nasa.gov/sites/default/files/thumbnails/image/nasa-logo-web-rgb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7" y="84948"/>
            <a:ext cx="1102078" cy="9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9616440" y="6573092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AAD6C08-2D15-4A67-A626-B03446D62D48}" type="slidenum">
              <a:rPr lang="en-US" sz="1200" smtClean="0"/>
              <a:pPr algn="r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73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F07E5-CB02-8442-4D9E-5495053BDD1B}"/>
              </a:ext>
            </a:extLst>
          </p:cNvPr>
          <p:cNvSpPr txBox="1"/>
          <p:nvPr/>
        </p:nvSpPr>
        <p:spPr>
          <a:xfrm>
            <a:off x="164385" y="1397285"/>
            <a:ext cx="8075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Comparative Assessment of Evolvable Martian ISRU Propellant Production for Future Human 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3C6A9-171F-F93D-9AC1-C8BC767CC58F}"/>
              </a:ext>
            </a:extLst>
          </p:cNvPr>
          <p:cNvSpPr txBox="1"/>
          <p:nvPr/>
        </p:nvSpPr>
        <p:spPr>
          <a:xfrm>
            <a:off x="500008" y="3378484"/>
            <a:ext cx="8075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J. Hoffman, Ph.D. 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Aerospace Corporation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B. Chappell  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Marshall Space Flight Center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R. Oleson  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Glenn Research Center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R. Turnbull  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Glenn Research Center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Jared F. Congiardo 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Kennedy Space Center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27FCB5-C47A-3D8E-DB04-6F61B339BF4D}"/>
              </a:ext>
            </a:extLst>
          </p:cNvPr>
          <p:cNvGrpSpPr/>
          <p:nvPr/>
        </p:nvGrpSpPr>
        <p:grpSpPr>
          <a:xfrm>
            <a:off x="263704" y="6254754"/>
            <a:ext cx="11765621" cy="461665"/>
            <a:chOff x="263704" y="6254754"/>
            <a:chExt cx="11765621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02CE8D-707B-F6F6-074D-5701FD8CC089}"/>
                </a:ext>
              </a:extLst>
            </p:cNvPr>
            <p:cNvSpPr txBox="1"/>
            <p:nvPr/>
          </p:nvSpPr>
          <p:spPr>
            <a:xfrm>
              <a:off x="263704" y="6254754"/>
              <a:ext cx="3301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AIAA SciTech Forum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07F0C2-1805-F340-8E96-5DDCBC1F2560}"/>
                </a:ext>
              </a:extLst>
            </p:cNvPr>
            <p:cNvSpPr txBox="1"/>
            <p:nvPr/>
          </p:nvSpPr>
          <p:spPr>
            <a:xfrm>
              <a:off x="5180744" y="6254754"/>
              <a:ext cx="1931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Orlando, FL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AF89E8-D41F-6CCD-D1A7-FB2D69A24DCF}"/>
                </a:ext>
              </a:extLst>
            </p:cNvPr>
            <p:cNvSpPr txBox="1"/>
            <p:nvPr/>
          </p:nvSpPr>
          <p:spPr>
            <a:xfrm>
              <a:off x="8943654" y="6254754"/>
              <a:ext cx="3085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6 - 10 January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99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1883-1235-87DA-53B8-2F376D0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4D8D-86F5-3E91-B150-A59A2D0D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246"/>
            <a:ext cx="10972800" cy="521971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Capability Evolution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Several potential evolutionary paths (from simpler to more complex capabilities) emerged if infrastructure used for more than one crew.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Spreads surface infrastructure development cost over a longer period of time.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Builds confidence in complex infrastructure operations in an incremental fashion.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No reliability assessment was performed during these assessment, so additional lifetime work is needed.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 example: Case 1 has the least amount of surface ISRU infrastructure, but the elements used are common across all the other cases.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Another example: Case 3 has all propellant production and cryogenic cooling infrastructure needed for Cases 3, 4, and 5, allowing the ultimate choice of water source to be deferred.</a:t>
            </a:r>
          </a:p>
          <a:p>
            <a:pPr lvl="2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General Observation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 single case emerged as “better” in all aspects when compared to the others.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Distinct advantages and disadvantages emerged, some tied to the common assumptions.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Specific mission objectives may determine if these advantages or disadvantages are important for choosing among the cases.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C4429-0014-B1E6-D33B-FEBE9B2B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2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C4429-0014-B1E6-D33B-FEBE9B2B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41883-1235-87DA-53B8-2F376D0A5B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363" y="300038"/>
            <a:ext cx="10440988" cy="579437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54053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03535-D5C4-F3DD-1765-2CFE9AB8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D5BE4-3530-0578-4153-34D82E0751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495" y="300038"/>
            <a:ext cx="10440988" cy="579437"/>
          </a:xfrm>
        </p:spPr>
        <p:txBody>
          <a:bodyPr/>
          <a:lstStyle/>
          <a:p>
            <a:r>
              <a:rPr lang="en-US" dirty="0"/>
              <a:t>Summary of Results: Table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691F2-203F-E861-B3BD-C6B3889B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" y="1084754"/>
            <a:ext cx="121554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5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1883-1235-87DA-53B8-2F376D0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4D8D-86F5-3E91-B150-A59A2D0D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246"/>
            <a:ext cx="10972800" cy="49392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NASA’s “Moon to Mars Strategy and Objectives Development” calls for the demonstration of “…Mars in situ resource utilization (ISRU) capabilities to support an initial human Mars exploration campaign”</a:t>
            </a:r>
          </a:p>
          <a:p>
            <a:r>
              <a:rPr lang="en-US" dirty="0"/>
              <a:t>One of the highest leverage and potentially early ISRU applications is making ascent vehicle propellant</a:t>
            </a:r>
          </a:p>
          <a:p>
            <a:r>
              <a:rPr lang="en-US" dirty="0"/>
              <a:t>Surface infrastructure on Mars is needed before this leverage is attainable</a:t>
            </a:r>
          </a:p>
          <a:p>
            <a:pPr lvl="1"/>
            <a:r>
              <a:rPr lang="en-US" dirty="0"/>
              <a:t>The infrastructure scope and complexity needs to be better understood</a:t>
            </a:r>
          </a:p>
          <a:p>
            <a:pPr lvl="1"/>
            <a:r>
              <a:rPr lang="en-US" dirty="0"/>
              <a:t>Advantages may not be apparent until use on multiple missions</a:t>
            </a:r>
          </a:p>
          <a:p>
            <a:r>
              <a:rPr lang="en-US" dirty="0"/>
              <a:t>Five Case studies examined and compared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Deliver all CH</a:t>
            </a:r>
            <a:r>
              <a:rPr lang="en-US" baseline="-25000" dirty="0"/>
              <a:t>4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propellant (for the Mars ascent vehicle) as cargo from Earth.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Deliver CH</a:t>
            </a:r>
            <a:r>
              <a:rPr lang="en-US" baseline="-25000" dirty="0"/>
              <a:t>4</a:t>
            </a:r>
            <a:r>
              <a:rPr lang="en-US" dirty="0"/>
              <a:t> propellant as cargo from Earth; make O</a:t>
            </a:r>
            <a:r>
              <a:rPr lang="en-US" baseline="-25000" dirty="0"/>
              <a:t>2</a:t>
            </a:r>
            <a:r>
              <a:rPr lang="en-US" dirty="0"/>
              <a:t> propellant from Martian atmosphere.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Deliver water as cargo from Earth; combine with CO</a:t>
            </a:r>
            <a:r>
              <a:rPr lang="en-US" baseline="-25000" dirty="0"/>
              <a:t>2</a:t>
            </a:r>
            <a:r>
              <a:rPr lang="en-US" dirty="0"/>
              <a:t> from Martian atmosphere to make CH</a:t>
            </a:r>
            <a:r>
              <a:rPr lang="en-US" baseline="-25000" dirty="0"/>
              <a:t>4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propellant.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Water is mined from buried Martian ice; combine with CO</a:t>
            </a:r>
            <a:r>
              <a:rPr lang="en-US" baseline="-25000" dirty="0"/>
              <a:t>2</a:t>
            </a:r>
            <a:r>
              <a:rPr lang="en-US" dirty="0"/>
              <a:t> from Martian atmosphere to make CH</a:t>
            </a:r>
            <a:r>
              <a:rPr lang="en-US" baseline="-25000" dirty="0"/>
              <a:t>4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propellant.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Water is mined from “average” Martian regolith; combine with CO</a:t>
            </a:r>
            <a:r>
              <a:rPr lang="en-US" baseline="-25000" dirty="0"/>
              <a:t>2</a:t>
            </a:r>
            <a:r>
              <a:rPr lang="en-US" dirty="0"/>
              <a:t> from Martian atmosphere to make CH</a:t>
            </a:r>
            <a:r>
              <a:rPr lang="en-US" baseline="-25000" dirty="0"/>
              <a:t>4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propellant.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C4429-0014-B1E6-D33B-FEBE9B2B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1883-1235-87DA-53B8-2F376D0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Common Assumptions across Case Studies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4D8D-86F5-3E91-B150-A59A2D0D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assumptions</a:t>
            </a:r>
          </a:p>
          <a:p>
            <a:pPr lvl="1"/>
            <a:r>
              <a:rPr lang="en-US" dirty="0"/>
              <a:t>The Mars Ascent/Lander Vehicle (MALV) is the common vehicle delivering crew and cargo to the Martian surface. This is also the crew ascent vehicle.</a:t>
            </a:r>
          </a:p>
          <a:p>
            <a:pPr lvl="1"/>
            <a:r>
              <a:rPr lang="en-US" dirty="0"/>
              <a:t>One MALV launch per Mars trajectory opportunity (approximately once every 26 months).</a:t>
            </a:r>
          </a:p>
          <a:p>
            <a:pPr lvl="1"/>
            <a:r>
              <a:rPr lang="en-US" dirty="0"/>
              <a:t>The ascent vehicle is fully loaded with propellant before the crew lands.</a:t>
            </a:r>
          </a:p>
          <a:p>
            <a:pPr lvl="2"/>
            <a:r>
              <a:rPr lang="en-US" dirty="0"/>
              <a:t>Consequently, two crew-capable MALVs are required for each crew’s mission.</a:t>
            </a:r>
          </a:p>
          <a:p>
            <a:pPr lvl="1"/>
            <a:r>
              <a:rPr lang="en-US" dirty="0"/>
              <a:t>Surface infrastructure is deployed, integrated, operated, and maintained entirely by robotic means.</a:t>
            </a:r>
          </a:p>
          <a:p>
            <a:pPr lvl="1"/>
            <a:r>
              <a:rPr lang="en-US" dirty="0"/>
              <a:t>ISRU infrastructure elements are sized using typical characteristics of the Martian feedstock material; no assumptions about use of a specific surface 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C4429-0014-B1E6-D33B-FEBE9B2B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8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1883-1235-87DA-53B8-2F376D0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Common Assumptions across Case Studies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4D8D-86F5-3E91-B150-A59A2D0D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Infrastructure assumptions</a:t>
            </a:r>
          </a:p>
          <a:p>
            <a:pPr lvl="1"/>
            <a:r>
              <a:rPr lang="en-US" dirty="0"/>
              <a:t>Surface infrastructure divided into four general categories</a:t>
            </a:r>
          </a:p>
          <a:p>
            <a:pPr lvl="2"/>
            <a:r>
              <a:rPr lang="en-US" dirty="0"/>
              <a:t>Mobility</a:t>
            </a:r>
          </a:p>
          <a:p>
            <a:pPr lvl="2"/>
            <a:r>
              <a:rPr lang="en-US" dirty="0"/>
              <a:t>Power</a:t>
            </a:r>
          </a:p>
          <a:p>
            <a:pPr lvl="2"/>
            <a:r>
              <a:rPr lang="en-US" dirty="0"/>
              <a:t>Propellant production</a:t>
            </a:r>
          </a:p>
          <a:p>
            <a:pPr lvl="2"/>
            <a:r>
              <a:rPr lang="en-US" dirty="0"/>
              <a:t>Cryogenic liquefaction and maintenance</a:t>
            </a:r>
          </a:p>
          <a:p>
            <a:pPr lvl="1"/>
            <a:r>
              <a:rPr lang="en-US" dirty="0"/>
              <a:t>Common infrastructure elements used wherever possible with multiple units used to meet the individual Case Study need</a:t>
            </a:r>
          </a:p>
          <a:p>
            <a:pPr lvl="1"/>
            <a:r>
              <a:rPr lang="en-US" dirty="0"/>
              <a:t>Infrastructure elements separated by at least 1000 m from the nearest MALV (protection from exhaust plume debris)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C4429-0014-B1E6-D33B-FEBE9B2B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6521-590B-AFC0-312A-8C90D0F9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EC3B1-7A3C-F012-54BF-0026E8E2B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465" y="258763"/>
            <a:ext cx="10058400" cy="579437"/>
          </a:xfrm>
        </p:spPr>
        <p:txBody>
          <a:bodyPr/>
          <a:lstStyle/>
          <a:p>
            <a:r>
              <a:rPr lang="en-US" dirty="0"/>
              <a:t>Infrastructure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BCAE4-E661-358A-277E-BBC09BBB2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r="5484"/>
          <a:stretch/>
        </p:blipFill>
        <p:spPr bwMode="auto">
          <a:xfrm>
            <a:off x="626727" y="1266077"/>
            <a:ext cx="2589088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CBC4B-8744-A270-5141-9EFBE75BD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45"/>
          <a:stretch/>
        </p:blipFill>
        <p:spPr bwMode="auto">
          <a:xfrm>
            <a:off x="3736633" y="1266077"/>
            <a:ext cx="4219504" cy="23402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715CF-68C2-FE2E-2315-FD9A6C7FA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54" y="1266077"/>
            <a:ext cx="3105446" cy="2555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070C9-3B7A-E8C1-7C58-5843DA144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/>
          <a:stretch/>
        </p:blipFill>
        <p:spPr bwMode="auto">
          <a:xfrm>
            <a:off x="9143999" y="4551452"/>
            <a:ext cx="2164685" cy="1551911"/>
          </a:xfrm>
          <a:prstGeom prst="rect">
            <a:avLst/>
          </a:prstGeom>
          <a:noFill/>
        </p:spPr>
      </p:pic>
      <p:pic>
        <p:nvPicPr>
          <p:cNvPr id="9" name="Picture 8" descr="A metal frame with a large object&#10;&#10;Description automatically generated">
            <a:extLst>
              <a:ext uri="{FF2B5EF4-FFF2-40B4-BE49-F238E27FC236}">
                <a16:creationId xmlns:a16="http://schemas.microsoft.com/office/drawing/2014/main" id="{2B768FBC-A7CB-BB2E-2346-9E478D9D9B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352">
            <a:off x="6646283" y="4381735"/>
            <a:ext cx="2166620" cy="1828800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E883D3-BB75-5D98-21CE-2993669D35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13506"/>
          <a:stretch/>
        </p:blipFill>
        <p:spPr>
          <a:xfrm>
            <a:off x="3949928" y="4155909"/>
            <a:ext cx="2166620" cy="1920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F6CCA-B07C-5BC2-2D79-18003A85C48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65" y="3925244"/>
            <a:ext cx="1051560" cy="237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2D82E2-C3B2-DB02-F680-F6C2BF5590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r="23375"/>
          <a:stretch/>
        </p:blipFill>
        <p:spPr bwMode="auto">
          <a:xfrm>
            <a:off x="2259630" y="4780143"/>
            <a:ext cx="109728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F3078-E4CE-CC40-EF31-01859418928A}"/>
              </a:ext>
            </a:extLst>
          </p:cNvPr>
          <p:cNvSpPr txBox="1"/>
          <p:nvPr/>
        </p:nvSpPr>
        <p:spPr>
          <a:xfrm flipH="1">
            <a:off x="1589152" y="3742577"/>
            <a:ext cx="75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B4FC4-5432-A5BC-E319-515ED173171E}"/>
              </a:ext>
            </a:extLst>
          </p:cNvPr>
          <p:cNvSpPr txBox="1"/>
          <p:nvPr/>
        </p:nvSpPr>
        <p:spPr>
          <a:xfrm flipH="1">
            <a:off x="4633630" y="3626515"/>
            <a:ext cx="267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Mobility Transport Chassis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59BB9-4770-F5DE-9413-DC927C00C8BE}"/>
              </a:ext>
            </a:extLst>
          </p:cNvPr>
          <p:cNvSpPr txBox="1"/>
          <p:nvPr/>
        </p:nvSpPr>
        <p:spPr>
          <a:xfrm flipH="1">
            <a:off x="8667802" y="3821988"/>
            <a:ext cx="278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Liquid Transportation Pallet</a:t>
            </a:r>
          </a:p>
          <a:p>
            <a:pPr algn="ctr"/>
            <a:r>
              <a:rPr lang="en-US" sz="1400" dirty="0"/>
              <a:t>(cryogenic version shown)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1EF322-D49D-116D-FCEB-0F431E23883B}"/>
              </a:ext>
            </a:extLst>
          </p:cNvPr>
          <p:cNvSpPr txBox="1"/>
          <p:nvPr/>
        </p:nvSpPr>
        <p:spPr>
          <a:xfrm flipH="1">
            <a:off x="9198274" y="6121187"/>
            <a:ext cx="215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Excavator (RASSORX)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FD339-CCF3-0886-72FD-895BD2FB7D94}"/>
              </a:ext>
            </a:extLst>
          </p:cNvPr>
          <p:cNvSpPr txBox="1"/>
          <p:nvPr/>
        </p:nvSpPr>
        <p:spPr>
          <a:xfrm flipH="1">
            <a:off x="6536791" y="6085789"/>
            <a:ext cx="228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Surface Mining Water Production Pallet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4434C-1394-E2BD-CD0E-3CF68AA52DDA}"/>
              </a:ext>
            </a:extLst>
          </p:cNvPr>
          <p:cNvSpPr txBox="1"/>
          <p:nvPr/>
        </p:nvSpPr>
        <p:spPr>
          <a:xfrm flipH="1">
            <a:off x="3875982" y="6085789"/>
            <a:ext cx="228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Borehole Water Production Pallet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8CE1E7-54D9-CA45-B05E-8B5D82D07460}"/>
              </a:ext>
            </a:extLst>
          </p:cNvPr>
          <p:cNvSpPr txBox="1"/>
          <p:nvPr/>
        </p:nvSpPr>
        <p:spPr>
          <a:xfrm flipH="1">
            <a:off x="574065" y="6145307"/>
            <a:ext cx="278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Cryocooler and Propellant Production Pallet Examples</a:t>
            </a:r>
          </a:p>
        </p:txBody>
      </p:sp>
    </p:spTree>
    <p:extLst>
      <p:ext uri="{BB962C8B-B14F-4D97-AF65-F5344CB8AC3E}">
        <p14:creationId xmlns:p14="http://schemas.microsoft.com/office/powerpoint/2010/main" val="166358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E3660-5B66-BE86-A56D-7A726F1E68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5400000">
            <a:off x="7689850" y="4454525"/>
            <a:ext cx="4502150" cy="2841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Title 2">
            <a:extLst>
              <a:ext uri="{FF2B5EF4-FFF2-40B4-BE49-F238E27FC236}">
                <a16:creationId xmlns:a16="http://schemas.microsoft.com/office/drawing/2014/main" id="{AA943BA7-46B1-88E6-D332-C16F890B35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8940995" cy="1055688"/>
          </a:xfrm>
        </p:spPr>
        <p:txBody>
          <a:bodyPr>
            <a:noAutofit/>
          </a:bodyPr>
          <a:lstStyle/>
          <a:p>
            <a:r>
              <a:rPr lang="en-US" sz="3200" dirty="0"/>
              <a:t>Example: Case 4 “Borehole Mining” Surface Infrastructure</a:t>
            </a:r>
          </a:p>
        </p:txBody>
      </p:sp>
      <p:pic>
        <p:nvPicPr>
          <p:cNvPr id="40" name="Picture 39" descr="Chart, box and whisker chart&#10;&#10;Description automatically generated">
            <a:extLst>
              <a:ext uri="{FF2B5EF4-FFF2-40B4-BE49-F238E27FC236}">
                <a16:creationId xmlns:a16="http://schemas.microsoft.com/office/drawing/2014/main" id="{BC2304D8-F52C-22C8-972A-21B735C13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7" t="2721" r="35905" b="2947"/>
          <a:stretch/>
        </p:blipFill>
        <p:spPr>
          <a:xfrm>
            <a:off x="29145" y="2087290"/>
            <a:ext cx="1835410" cy="4754880"/>
          </a:xfrm>
          <a:prstGeom prst="rect">
            <a:avLst/>
          </a:prstGeom>
        </p:spPr>
      </p:pic>
      <p:pic>
        <p:nvPicPr>
          <p:cNvPr id="54" name="Picture 53" descr="A picture containing table&#10;&#10;Description automatically generated">
            <a:extLst>
              <a:ext uri="{FF2B5EF4-FFF2-40B4-BE49-F238E27FC236}">
                <a16:creationId xmlns:a16="http://schemas.microsoft.com/office/drawing/2014/main" id="{97CA2C3A-3F98-E2A9-B274-0412C6F49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5" r="41846"/>
          <a:stretch/>
        </p:blipFill>
        <p:spPr>
          <a:xfrm>
            <a:off x="8945505" y="227348"/>
            <a:ext cx="1797851" cy="6612911"/>
          </a:xfrm>
          <a:prstGeom prst="rect">
            <a:avLst/>
          </a:prstGeom>
        </p:spPr>
      </p:pic>
      <p:pic>
        <p:nvPicPr>
          <p:cNvPr id="70" name="Picture 69" descr="Diagram&#10;&#10;Description automatically generated with low confidence">
            <a:extLst>
              <a:ext uri="{FF2B5EF4-FFF2-40B4-BE49-F238E27FC236}">
                <a16:creationId xmlns:a16="http://schemas.microsoft.com/office/drawing/2014/main" id="{97D36045-E48A-8511-C437-E142073E5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0" r="36280"/>
          <a:stretch/>
        </p:blipFill>
        <p:spPr>
          <a:xfrm>
            <a:off x="7268175" y="4245441"/>
            <a:ext cx="1187890" cy="2612087"/>
          </a:xfrm>
          <a:prstGeom prst="rect">
            <a:avLst/>
          </a:prstGeom>
        </p:spPr>
      </p:pic>
      <p:pic>
        <p:nvPicPr>
          <p:cNvPr id="85" name="Picture 8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033923-9168-DAD1-91F3-5E18F4A04B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2" r="30434"/>
          <a:stretch/>
        </p:blipFill>
        <p:spPr>
          <a:xfrm>
            <a:off x="10946444" y="5525434"/>
            <a:ext cx="846777" cy="1316736"/>
          </a:xfrm>
          <a:prstGeom prst="rect">
            <a:avLst/>
          </a:prstGeom>
        </p:spPr>
      </p:pic>
      <p:pic>
        <p:nvPicPr>
          <p:cNvPr id="100" name="Picture 99" descr="Chart, box and whisker chart&#10;&#10;Description automatically generated">
            <a:extLst>
              <a:ext uri="{FF2B5EF4-FFF2-40B4-BE49-F238E27FC236}">
                <a16:creationId xmlns:a16="http://schemas.microsoft.com/office/drawing/2014/main" id="{F9628EA7-9DD6-9008-A16B-923449B02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1" r="31322"/>
          <a:stretch/>
        </p:blipFill>
        <p:spPr>
          <a:xfrm>
            <a:off x="1980430" y="2352466"/>
            <a:ext cx="1819084" cy="4489704"/>
          </a:xfrm>
          <a:prstGeom prst="rect">
            <a:avLst/>
          </a:prstGeom>
        </p:spPr>
      </p:pic>
      <p:pic>
        <p:nvPicPr>
          <p:cNvPr id="5" name="Picture 4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B20F2BB3-2F74-447A-5EF9-37F32D5B16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949"/>
          <a:stretch/>
        </p:blipFill>
        <p:spPr>
          <a:xfrm>
            <a:off x="4946597" y="5870634"/>
            <a:ext cx="1747793" cy="97699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09FE641D-B8B7-9FC2-BBA3-98255FB36E8C}"/>
              </a:ext>
            </a:extLst>
          </p:cNvPr>
          <p:cNvSpPr txBox="1"/>
          <p:nvPr/>
        </p:nvSpPr>
        <p:spPr>
          <a:xfrm>
            <a:off x="3981976" y="4464730"/>
            <a:ext cx="3394822" cy="1200329"/>
          </a:xfrm>
          <a:prstGeom prst="rect">
            <a:avLst/>
          </a:prstGeom>
          <a:solidFill>
            <a:srgbClr val="E5D3CA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Borehole Mining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Total Mass: ~1.9 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Peak Power Need: ~27.5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kWe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(only 1 pulls power)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Qty for 300t system: 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(for redundancy)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7D51E9-53E8-5147-6959-968D74F84DEF}"/>
              </a:ext>
            </a:extLst>
          </p:cNvPr>
          <p:cNvSpPr txBox="1"/>
          <p:nvPr/>
        </p:nvSpPr>
        <p:spPr>
          <a:xfrm>
            <a:off x="113534" y="1016639"/>
            <a:ext cx="3052859" cy="1200329"/>
          </a:xfrm>
          <a:prstGeom prst="rect">
            <a:avLst/>
          </a:prstGeom>
          <a:solidFill>
            <a:srgbClr val="E5D3CA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ISRU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Total Mass: 5.5 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Peak Power Need: ~62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kWe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Qty for 300t system: 3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8415884-3E9B-18EA-26C5-B9F645F2561D}"/>
              </a:ext>
            </a:extLst>
          </p:cNvPr>
          <p:cNvSpPr txBox="1"/>
          <p:nvPr/>
        </p:nvSpPr>
        <p:spPr>
          <a:xfrm>
            <a:off x="2889972" y="2527383"/>
            <a:ext cx="3048815" cy="1200329"/>
          </a:xfrm>
          <a:prstGeom prst="rect">
            <a:avLst/>
          </a:prstGeom>
          <a:solidFill>
            <a:srgbClr val="E5D3CA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Cryocooler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Total Mass: 3.5 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Peak Power Need: ~20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kWe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Qty for 300t system: 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D481B92-7CB2-4E30-E415-F89898DF6874}"/>
              </a:ext>
            </a:extLst>
          </p:cNvPr>
          <p:cNvSpPr txBox="1"/>
          <p:nvPr/>
        </p:nvSpPr>
        <p:spPr>
          <a:xfrm>
            <a:off x="8700476" y="1047461"/>
            <a:ext cx="2965344" cy="1384995"/>
          </a:xfrm>
          <a:prstGeom prst="rect">
            <a:avLst/>
          </a:prstGeom>
          <a:solidFill>
            <a:srgbClr val="E5D3CA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Fission Surface Power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Total Mass: 10 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                            (including auxiliary pallets)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Power Provided: 40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kWe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Qty for 300t system: 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8BF4340-D1BC-6B8B-019D-07AD9240F54D}"/>
              </a:ext>
            </a:extLst>
          </p:cNvPr>
          <p:cNvSpPr txBox="1"/>
          <p:nvPr/>
        </p:nvSpPr>
        <p:spPr>
          <a:xfrm>
            <a:off x="3258859" y="1118333"/>
            <a:ext cx="5518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Note: This image only shows elements designed by the Compass team. Additional items including the Surface Water Transport, Autonomous Chassis and Water Storage on the MALV are also needed. 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B6E7391-4FFC-D5A8-4E21-8B29C7578C14}"/>
              </a:ext>
            </a:extLst>
          </p:cNvPr>
          <p:cNvGrpSpPr/>
          <p:nvPr/>
        </p:nvGrpSpPr>
        <p:grpSpPr>
          <a:xfrm>
            <a:off x="3752934" y="5611355"/>
            <a:ext cx="552503" cy="1323439"/>
            <a:chOff x="5246014" y="4221939"/>
            <a:chExt cx="552503" cy="1323439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E7215A8E-C196-2D80-9FE6-277E041D1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566" r="35011"/>
            <a:stretch/>
          </p:blipFill>
          <p:spPr>
            <a:xfrm>
              <a:off x="5579128" y="4810734"/>
              <a:ext cx="219389" cy="676656"/>
            </a:xfrm>
            <a:prstGeom prst="rect">
              <a:avLst/>
            </a:prstGeom>
          </p:spPr>
        </p:pic>
        <p:sp>
          <p:nvSpPr>
            <p:cNvPr id="121" name="Left Brace 120">
              <a:extLst>
                <a:ext uri="{FF2B5EF4-FFF2-40B4-BE49-F238E27FC236}">
                  <a16:creationId xmlns:a16="http://schemas.microsoft.com/office/drawing/2014/main" id="{D49A96AD-3813-D3E7-DA65-B775B2C02336}"/>
                </a:ext>
              </a:extLst>
            </p:cNvPr>
            <p:cNvSpPr/>
            <p:nvPr/>
          </p:nvSpPr>
          <p:spPr>
            <a:xfrm>
              <a:off x="5467152" y="4810734"/>
              <a:ext cx="194733" cy="63752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C00EDEA-D819-469A-E6DB-7F5528220CE7}"/>
                </a:ext>
              </a:extLst>
            </p:cNvPr>
            <p:cNvSpPr txBox="1"/>
            <p:nvPr/>
          </p:nvSpPr>
          <p:spPr>
            <a:xfrm rot="16200000">
              <a:off x="4715099" y="4752854"/>
              <a:ext cx="13234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Approx. 6 ft (1.8 m)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171C8E2-E090-11B0-681A-2B71381F9E6C}"/>
              </a:ext>
            </a:extLst>
          </p:cNvPr>
          <p:cNvSpPr txBox="1"/>
          <p:nvPr/>
        </p:nvSpPr>
        <p:spPr>
          <a:xfrm rot="16200000">
            <a:off x="6773755" y="5013907"/>
            <a:ext cx="199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FSP Control System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F06C82-5EAD-94B5-FE4A-25908A711245}"/>
              </a:ext>
            </a:extLst>
          </p:cNvPr>
          <p:cNvSpPr txBox="1"/>
          <p:nvPr/>
        </p:nvSpPr>
        <p:spPr>
          <a:xfrm rot="16200000">
            <a:off x="10074587" y="4999234"/>
            <a:ext cx="235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FSP User Power System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6522094-E74D-3989-CC74-DA0766D15991}"/>
              </a:ext>
            </a:extLst>
          </p:cNvPr>
          <p:cNvGrpSpPr/>
          <p:nvPr/>
        </p:nvGrpSpPr>
        <p:grpSpPr>
          <a:xfrm>
            <a:off x="8412543" y="5613938"/>
            <a:ext cx="552503" cy="1323439"/>
            <a:chOff x="5246014" y="4221939"/>
            <a:chExt cx="552503" cy="1323439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BDA6AF1-E1CD-0E2F-62EB-4B8759F75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566" r="35011"/>
            <a:stretch/>
          </p:blipFill>
          <p:spPr>
            <a:xfrm>
              <a:off x="5579128" y="4810734"/>
              <a:ext cx="219389" cy="676656"/>
            </a:xfrm>
            <a:prstGeom prst="rect">
              <a:avLst/>
            </a:prstGeom>
          </p:spPr>
        </p:pic>
        <p:sp>
          <p:nvSpPr>
            <p:cNvPr id="128" name="Left Brace 127">
              <a:extLst>
                <a:ext uri="{FF2B5EF4-FFF2-40B4-BE49-F238E27FC236}">
                  <a16:creationId xmlns:a16="http://schemas.microsoft.com/office/drawing/2014/main" id="{909C5FAC-A8C8-E355-0E7D-66DAFD0FDA5F}"/>
                </a:ext>
              </a:extLst>
            </p:cNvPr>
            <p:cNvSpPr/>
            <p:nvPr/>
          </p:nvSpPr>
          <p:spPr>
            <a:xfrm>
              <a:off x="5467152" y="4810734"/>
              <a:ext cx="194733" cy="63752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D25367B-8F0D-1E40-6B1A-7DBE808C8521}"/>
                </a:ext>
              </a:extLst>
            </p:cNvPr>
            <p:cNvSpPr txBox="1"/>
            <p:nvPr/>
          </p:nvSpPr>
          <p:spPr>
            <a:xfrm rot="16200000">
              <a:off x="4715099" y="4752854"/>
              <a:ext cx="13234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Approx. 6 ft (1.8 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4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03535-D5C4-F3DD-1765-2CFE9AB8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D5BE4-3530-0578-4153-34D82E0751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495" y="300038"/>
            <a:ext cx="10440988" cy="579437"/>
          </a:xfrm>
        </p:spPr>
        <p:txBody>
          <a:bodyPr/>
          <a:lstStyle/>
          <a:p>
            <a:r>
              <a:rPr lang="en-US" dirty="0"/>
              <a:t>Example: Case 5 “Surface Mining” Surface Infrastructure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6E3788-E468-2674-ABDD-2E039383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13" y="1163272"/>
            <a:ext cx="9581465" cy="53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03535-D5C4-F3DD-1765-2CFE9AB8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D5BE4-3530-0578-4153-34D82E0751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495" y="300038"/>
            <a:ext cx="10440988" cy="579437"/>
          </a:xfrm>
        </p:spPr>
        <p:txBody>
          <a:bodyPr/>
          <a:lstStyle/>
          <a:p>
            <a:r>
              <a:rPr lang="en-US" dirty="0"/>
              <a:t>Summary of Results: Table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7D708-DD75-F73C-546F-11B469B5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" y="1092097"/>
            <a:ext cx="121800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1883-1235-87DA-53B8-2F376D0A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Individual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4D8D-86F5-3E91-B150-A59A2D0D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1942"/>
            <a:ext cx="10972800" cy="550434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Case 1 </a:t>
            </a:r>
            <a:r>
              <a:rPr lang="en-US" sz="1700" dirty="0"/>
              <a:t>(“</a:t>
            </a:r>
            <a:r>
              <a:rPr lang="en-US" sz="1700" i="1" dirty="0"/>
              <a:t>Send All Return Propellant</a:t>
            </a:r>
            <a:r>
              <a:rPr lang="en-US" sz="1700" dirty="0"/>
              <a:t>”)</a:t>
            </a:r>
            <a:endParaRPr lang="en-US" sz="2000" dirty="0"/>
          </a:p>
          <a:p>
            <a:pPr lvl="1"/>
            <a:r>
              <a:rPr lang="en-US" sz="1600" dirty="0"/>
              <a:t>Requires the least amount of surface infrastructure – essentially no ISRU propellant production infrastructure.</a:t>
            </a:r>
          </a:p>
          <a:p>
            <a:pPr lvl="1"/>
            <a:r>
              <a:rPr lang="en-US" sz="1600" dirty="0"/>
              <a:t>Requires the most cargo MALVs to deliver the ascent propellant.</a:t>
            </a:r>
          </a:p>
          <a:p>
            <a:r>
              <a:rPr lang="en-US" sz="2000" dirty="0"/>
              <a:t>Case 2 </a:t>
            </a:r>
            <a:r>
              <a:rPr lang="en-US" sz="1700" dirty="0"/>
              <a:t>(“</a:t>
            </a:r>
            <a:r>
              <a:rPr lang="en-US" sz="1700" i="1" dirty="0"/>
              <a:t>Send All Methane to Mars</a:t>
            </a:r>
            <a:r>
              <a:rPr lang="en-US" sz="1700" dirty="0"/>
              <a:t>”)</a:t>
            </a:r>
          </a:p>
          <a:p>
            <a:pPr lvl="1"/>
            <a:r>
              <a:rPr lang="en-US" sz="1600" dirty="0"/>
              <a:t>Cuts the number of cargo MALVs needed by more than half (compared to Case 1).</a:t>
            </a:r>
          </a:p>
          <a:p>
            <a:pPr lvl="1"/>
            <a:r>
              <a:rPr lang="en-US" sz="1600" dirty="0"/>
              <a:t>Cuts the time to establish this capability by more than half (compared to Case 1).</a:t>
            </a:r>
          </a:p>
          <a:p>
            <a:pPr lvl="1"/>
            <a:r>
              <a:rPr lang="en-US" sz="1600" dirty="0"/>
              <a:t>One of two options requiring the least number of cargo MALVs, therefore one of the shortest amounts of time to establish an ISRU capability.</a:t>
            </a:r>
          </a:p>
          <a:p>
            <a:r>
              <a:rPr lang="en-US" sz="2000" dirty="0"/>
              <a:t>Case 3, 4, and 5</a:t>
            </a:r>
          </a:p>
          <a:p>
            <a:pPr lvl="1"/>
            <a:r>
              <a:rPr lang="en-US" sz="1600" dirty="0"/>
              <a:t>All use the same surface infrastructure to convert water and atmospheric CO</a:t>
            </a:r>
            <a:r>
              <a:rPr lang="en-US" sz="1600" baseline="-25000" dirty="0"/>
              <a:t>2</a:t>
            </a:r>
            <a:r>
              <a:rPr lang="en-US" sz="1600" dirty="0"/>
              <a:t> into CH</a:t>
            </a:r>
            <a:r>
              <a:rPr lang="en-US" sz="1600" baseline="-25000" dirty="0"/>
              <a:t>4</a:t>
            </a:r>
            <a:r>
              <a:rPr lang="en-US" sz="1600" dirty="0"/>
              <a:t> and O</a:t>
            </a:r>
            <a:r>
              <a:rPr lang="en-US" sz="1600" baseline="-25000" dirty="0"/>
              <a:t>2.</a:t>
            </a:r>
            <a:endParaRPr lang="en-US" sz="1600" dirty="0"/>
          </a:p>
          <a:p>
            <a:pPr lvl="1"/>
            <a:r>
              <a:rPr lang="en-US" sz="1600" dirty="0"/>
              <a:t>The only difference is the source of the water and the means to collect it.</a:t>
            </a:r>
          </a:p>
          <a:p>
            <a:r>
              <a:rPr lang="en-US" sz="2000" dirty="0"/>
              <a:t>Case 3 </a:t>
            </a:r>
            <a:r>
              <a:rPr lang="en-US" sz="1700" dirty="0"/>
              <a:t>(“</a:t>
            </a:r>
            <a:r>
              <a:rPr lang="en-US" sz="1700" i="1" dirty="0"/>
              <a:t>Send 150t of Water to Mars</a:t>
            </a:r>
            <a:r>
              <a:rPr lang="en-US" sz="1700" dirty="0"/>
              <a:t>”)</a:t>
            </a:r>
          </a:p>
          <a:p>
            <a:pPr lvl="1"/>
            <a:r>
              <a:rPr lang="en-US" sz="1600" dirty="0"/>
              <a:t>At least two cargo MALVs needed for each ascent, if infrastructure is reused.</a:t>
            </a:r>
          </a:p>
          <a:p>
            <a:r>
              <a:rPr lang="en-US" sz="2000" dirty="0"/>
              <a:t>Case 4 </a:t>
            </a:r>
            <a:r>
              <a:rPr lang="en-US" sz="1700" dirty="0"/>
              <a:t>(“</a:t>
            </a:r>
            <a:r>
              <a:rPr lang="en-US" sz="1700" i="1" dirty="0"/>
              <a:t>Borehole Ice Mining</a:t>
            </a:r>
            <a:r>
              <a:rPr lang="en-US" sz="1700" dirty="0"/>
              <a:t>”)</a:t>
            </a:r>
          </a:p>
          <a:p>
            <a:pPr lvl="1"/>
            <a:r>
              <a:rPr lang="en-US" sz="1600" dirty="0"/>
              <a:t>One of two options requiring the least number of cargo MALVs, therefore one of the shortest amounts of time to establish an ISRU capability.</a:t>
            </a:r>
          </a:p>
          <a:p>
            <a:pPr lvl="1"/>
            <a:r>
              <a:rPr lang="en-US" sz="1600" dirty="0"/>
              <a:t>Constrained to surface sites with access to buried ice.</a:t>
            </a:r>
          </a:p>
          <a:p>
            <a:r>
              <a:rPr lang="en-US" sz="2000" dirty="0"/>
              <a:t>Case 5 </a:t>
            </a:r>
            <a:r>
              <a:rPr lang="en-US" sz="1700" dirty="0"/>
              <a:t>(“</a:t>
            </a:r>
            <a:r>
              <a:rPr lang="en-US" sz="1700" i="1" dirty="0"/>
              <a:t>Surface Regolith Mining</a:t>
            </a:r>
            <a:r>
              <a:rPr lang="en-US" sz="1700" dirty="0"/>
              <a:t>”)</a:t>
            </a:r>
          </a:p>
          <a:p>
            <a:pPr lvl="1"/>
            <a:r>
              <a:rPr lang="en-US" sz="1600" dirty="0"/>
              <a:t>Significant surface operational complexity; regolith mass gathered and processed is likely a minimum of ~100 times the water mass needed</a:t>
            </a:r>
          </a:p>
          <a:p>
            <a:pPr lvl="1"/>
            <a:r>
              <a:rPr lang="en-US" sz="1600" dirty="0"/>
              <a:t>Surface site location is unconstrained (if sufficient loose regolith is available)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C4429-0014-B1E6-D33B-FEBE9B2B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FC3-8F56-4157-ABDC-B4F43D71E4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34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Tech25 Hoffman Comparative Assessment ISRU v2" id="{D151AC38-C468-4A68-85DC-C50C88BC9198}" vid="{EB2533E4-14FE-440D-827A-3AA2C081EE4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Tech25 Hoffman Comparative Assessment ISRU v2" id="{D151AC38-C468-4A68-85DC-C50C88BC9198}" vid="{2617AE40-FD74-47AB-8082-BDF9C6C3A2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4b132e50-9b55-4360-8132-9ec9a09dce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3A0857FA46A4E8EE259C9A25F06A0" ma:contentTypeVersion="15" ma:contentTypeDescription="Create a new document." ma:contentTypeScope="" ma:versionID="e29d994d737b2d1f298a99d2b5d63635">
  <xsd:schema xmlns:xsd="http://www.w3.org/2001/XMLSchema" xmlns:xs="http://www.w3.org/2001/XMLSchema" xmlns:p="http://schemas.microsoft.com/office/2006/metadata/properties" xmlns:ns2="4b132e50-9b55-4360-8132-9ec9a09dce51" xmlns:ns3="bb760c47-df69-4433-aae3-7bdb8caf736b" xmlns:ns4="d900e117-17a0-4b24-9e47-511ef1d02c43" targetNamespace="http://schemas.microsoft.com/office/2006/metadata/properties" ma:root="true" ma:fieldsID="c6340ae72f2618d2cef8ae9f92f788fe" ns2:_="" ns3:_="" ns4:_="">
    <xsd:import namespace="4b132e50-9b55-4360-8132-9ec9a09dce51"/>
    <xsd:import namespace="bb760c47-df69-4433-aae3-7bdb8caf736b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32e50-9b55-4360-8132-9ec9a09dc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60c47-df69-4433-aae3-7bdb8caf73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936343-2bec-46cc-ac1a-9dbf914196ef}" ma:internalName="TaxCatchAll" ma:showField="CatchAllData" ma:web="bb760c47-df69-4433-aae3-7bdb8caf7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F01F2-6F06-4314-A71F-482747FD3F28}">
  <ds:schemaRefs>
    <ds:schemaRef ds:uri="http://purl.org/dc/elements/1.1/"/>
    <ds:schemaRef ds:uri="http://purl.org/dc/terms/"/>
    <ds:schemaRef ds:uri="bb760c47-df69-4433-aae3-7bdb8caf736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900e117-17a0-4b24-9e47-511ef1d02c43"/>
    <ds:schemaRef ds:uri="4b132e50-9b55-4360-8132-9ec9a09dce5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C7A2A2-17BB-4919-B36B-3EED33617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A5F01-7242-40FF-85DD-309732A32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32e50-9b55-4360-8132-9ec9a09dce51"/>
    <ds:schemaRef ds:uri="bb760c47-df69-4433-aae3-7bdb8caf736b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SciTech25 Hoffman Comparative Assessment ISRU v2</Template>
  <TotalTime>10</TotalTime>
  <Words>1106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Master Template</vt:lpstr>
      <vt:lpstr>1_Office Theme</vt:lpstr>
      <vt:lpstr>PowerPoint Presentation</vt:lpstr>
      <vt:lpstr>Introduction and Background</vt:lpstr>
      <vt:lpstr>Common Assumptions across Case Studies (1 of 2)</vt:lpstr>
      <vt:lpstr>Common Assumptions across Case Studies (2 of 2)</vt:lpstr>
      <vt:lpstr>Infrastructure Elements</vt:lpstr>
      <vt:lpstr>Example: Case 4 “Borehole Mining” Surface Infrastructure</vt:lpstr>
      <vt:lpstr>Example: Case 5 “Surface Mining” Surface Infrastructure</vt:lpstr>
      <vt:lpstr>Summary of Results: Table 1</vt:lpstr>
      <vt:lpstr>Conclusions: Individual Case Studies</vt:lpstr>
      <vt:lpstr>Conclusions</vt:lpstr>
      <vt:lpstr>Backup</vt:lpstr>
      <vt:lpstr>Summary of Results: Table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ROSS</dc:creator>
  <cp:lastModifiedBy>Meggyesy, Erin K. (LARC-B713)[eMITS]</cp:lastModifiedBy>
  <cp:revision>2</cp:revision>
  <dcterms:created xsi:type="dcterms:W3CDTF">2024-12-20T18:58:38Z</dcterms:created>
  <dcterms:modified xsi:type="dcterms:W3CDTF">2024-12-20T19:21:57Z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0x0101004093A0857FA46A4E8EE259C9A25F06A0</vt:lpwstr>
  </property>
  <property fmtid="{D5CDD505-2E9C-101B-9397-08002B2CF9AE}" pid="3" name="Order">
    <vt:r8>783800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Author0">
    <vt:lpwstr/>
  </property>
</Properties>
</file>