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84" r:id="rId2"/>
  </p:sldMasterIdLst>
  <p:notesMasterIdLst>
    <p:notesMasterId r:id="rId29"/>
  </p:notesMasterIdLst>
  <p:sldIdLst>
    <p:sldId id="289" r:id="rId3"/>
    <p:sldId id="311" r:id="rId4"/>
    <p:sldId id="291" r:id="rId5"/>
    <p:sldId id="293" r:id="rId6"/>
    <p:sldId id="294" r:id="rId7"/>
    <p:sldId id="295" r:id="rId8"/>
    <p:sldId id="312" r:id="rId9"/>
    <p:sldId id="296" r:id="rId10"/>
    <p:sldId id="297" r:id="rId11"/>
    <p:sldId id="298" r:id="rId12"/>
    <p:sldId id="299" r:id="rId13"/>
    <p:sldId id="313" r:id="rId14"/>
    <p:sldId id="314" r:id="rId15"/>
    <p:sldId id="300" r:id="rId16"/>
    <p:sldId id="301" r:id="rId17"/>
    <p:sldId id="302" r:id="rId18"/>
    <p:sldId id="309" r:id="rId19"/>
    <p:sldId id="303" r:id="rId20"/>
    <p:sldId id="310" r:id="rId21"/>
    <p:sldId id="305" r:id="rId22"/>
    <p:sldId id="304" r:id="rId23"/>
    <p:sldId id="307" r:id="rId24"/>
    <p:sldId id="308" r:id="rId25"/>
    <p:sldId id="281" r:id="rId26"/>
    <p:sldId id="292" r:id="rId27"/>
    <p:sldId id="30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A929D87-215A-E9C6-FB54-BCD32D8DB9B8}" name="McFadden, Evan J. (GRC-LTN0)" initials="MEJ(L" userId="S::ejmcfadd@ndc.nasa.gov::98ed2683-ce49-4e96-bf8d-cfb457ade6e1" providerId="AD"/>
  <p188:author id="{B16E31CF-296D-05C9-4715-BCE025B7E9D4}" name="McFadden, Evan" initials="EM" userId="S::mcfadden.197@buckeyemail.osu.edu::6f2d4142-9e61-4e14-b7c2-c4fcca872f2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7958D"/>
    <a:srgbClr val="BA0C2F"/>
    <a:srgbClr val="0000FF"/>
    <a:srgbClr val="717171"/>
    <a:srgbClr val="D9D9D9"/>
    <a:srgbClr val="A2AA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2" autoAdjust="0"/>
    <p:restoredTop sz="96327" autoAdjust="0"/>
  </p:normalViewPr>
  <p:slideViewPr>
    <p:cSldViewPr snapToGrid="0">
      <p:cViewPr>
        <p:scale>
          <a:sx n="110" d="100"/>
          <a:sy n="110" d="100"/>
        </p:scale>
        <p:origin x="78" y="-36"/>
      </p:cViewPr>
      <p:guideLst/>
    </p:cSldViewPr>
  </p:slideViewPr>
  <p:outlineViewPr>
    <p:cViewPr>
      <p:scale>
        <a:sx n="33" d="100"/>
        <a:sy n="33" d="100"/>
      </p:scale>
      <p:origin x="0" y="-222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548DD-AF31-45BA-A26D-7AC4939564ED}" type="datetimeFigureOut">
              <a:rPr lang="en-US" smtClean="0"/>
              <a:t>12/13/2024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58C05-38F5-46EB-BECD-5394A7777B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86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ackgrou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5" descr="Seal on the Oval. Used as a background picture.">
            <a:extLst>
              <a:ext uri="{FF2B5EF4-FFF2-40B4-BE49-F238E27FC236}">
                <a16:creationId xmlns:a16="http://schemas.microsoft.com/office/drawing/2014/main" id="{C4E00CA3-028B-4946-BBB4-5C31154E32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942" b="11942"/>
          <a:stretch/>
        </p:blipFill>
        <p:spPr>
          <a:xfrm>
            <a:off x="400279" y="374573"/>
            <a:ext cx="11391441" cy="57728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E9F839D-17A6-464E-BE22-E9B747DF33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0279" y="1912072"/>
            <a:ext cx="11390045" cy="2387600"/>
          </a:xfrm>
          <a:solidFill>
            <a:srgbClr val="FFFFFF">
              <a:alpha val="69804"/>
            </a:srgbClr>
          </a:solidFill>
        </p:spPr>
        <p:txBody>
          <a:bodyPr lIns="365760" anchor="ctr">
            <a:normAutofit/>
          </a:bodyPr>
          <a:lstStyle>
            <a:lvl1pPr algn="l">
              <a:defRPr sz="5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8FA3-A642-4E78-8E7B-809942D8C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71CDF-2BA0-4B12-BAB3-F078D4D10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702ADA-344D-4C5C-97AD-978608FF7B5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8136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001C-171D-4E3E-B5D6-BCADE39B6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b">
            <a:normAutofit/>
          </a:bodyPr>
          <a:lstStyle>
            <a:lvl1pPr>
              <a:defRPr sz="5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934708-1F7D-4A7D-990D-4B0285713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699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descr="Red background with notch.">
            <a:extLst>
              <a:ext uri="{FF2B5EF4-FFF2-40B4-BE49-F238E27FC236}">
                <a16:creationId xmlns:a16="http://schemas.microsoft.com/office/drawing/2014/main" id="{221065E6-A38E-4F0C-8A91-83E3ADB9FE2D}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BA0C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42AE5508-873C-8C4C-A88E-C1B4E571D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b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C83112E-B440-C046-B221-F7DBDB8A76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4653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- Gra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221065E6-A38E-4F0C-8A91-83E3ADB9FE2D}"/>
              </a:ext>
            </a:extLst>
          </p:cNvPr>
          <p:cNvSpPr/>
          <p:nvPr userDrawn="1"/>
        </p:nvSpPr>
        <p:spPr>
          <a:xfrm>
            <a:off x="400280" y="374573"/>
            <a:ext cx="11391441" cy="5772839"/>
          </a:xfrm>
          <a:custGeom>
            <a:avLst/>
            <a:gdLst>
              <a:gd name="connsiteX0" fmla="*/ 0 w 11391441"/>
              <a:gd name="connsiteY0" fmla="*/ 11017 h 5772839"/>
              <a:gd name="connsiteX1" fmla="*/ 0 w 11391441"/>
              <a:gd name="connsiteY1" fmla="*/ 5772839 h 5772839"/>
              <a:gd name="connsiteX2" fmla="*/ 10796530 w 11391441"/>
              <a:gd name="connsiteY2" fmla="*/ 5772839 h 5772839"/>
              <a:gd name="connsiteX3" fmla="*/ 11391441 w 11391441"/>
              <a:gd name="connsiteY3" fmla="*/ 5177928 h 5772839"/>
              <a:gd name="connsiteX4" fmla="*/ 11391441 w 11391441"/>
              <a:gd name="connsiteY4" fmla="*/ 0 h 5772839"/>
              <a:gd name="connsiteX5" fmla="*/ 0 w 11391441"/>
              <a:gd name="connsiteY5" fmla="*/ 11017 h 57728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391441" h="5772839">
                <a:moveTo>
                  <a:pt x="0" y="11017"/>
                </a:moveTo>
                <a:lnTo>
                  <a:pt x="0" y="5772839"/>
                </a:lnTo>
                <a:lnTo>
                  <a:pt x="10796530" y="5772839"/>
                </a:lnTo>
                <a:lnTo>
                  <a:pt x="11391441" y="5177928"/>
                </a:lnTo>
                <a:lnTo>
                  <a:pt x="11391441" y="0"/>
                </a:lnTo>
                <a:lnTo>
                  <a:pt x="0" y="11017"/>
                </a:lnTo>
                <a:close/>
              </a:path>
            </a:pathLst>
          </a:custGeom>
          <a:solidFill>
            <a:srgbClr val="A2A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94FE8C-BFE3-EA46-9F67-FCF68481C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b">
            <a:normAutofit/>
          </a:bodyPr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668173B2-180C-2442-AB23-1F3D56096C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4750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17FDA-A121-4B28-8DDF-D450DD471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99B5A-7DCC-4693-81DE-0BE66B97B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D4E7D8D-3CE6-BC4E-BA91-C825C3B7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609603"/>
            <a:ext cx="10515600" cy="819397"/>
          </a:xfrm>
        </p:spPr>
        <p:txBody>
          <a:bodyPr anchor="b">
            <a:normAutofit/>
          </a:bodyPr>
          <a:lstStyle>
            <a:lvl1pPr>
              <a:defRPr sz="55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9BB5AB9-FC6F-7F4D-885C-DFDA822904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457508"/>
            <a:ext cx="10515600" cy="496976"/>
          </a:xfrm>
        </p:spPr>
        <p:txBody>
          <a:bodyPr>
            <a:normAutofit/>
          </a:bodyPr>
          <a:lstStyle>
            <a:lvl1pPr marL="0" indent="0">
              <a:buNone/>
              <a:defRPr sz="2600" b="0" i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8004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7AA6A-DE3E-452A-8765-F4A9FE447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452"/>
            <a:ext cx="10972800" cy="838854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92BB6-0EC3-47A0-964A-91B4EAB22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10972800" cy="40154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7748A89-EDD3-4E47-AFE7-62C61C34960B}"/>
              </a:ext>
            </a:extLst>
          </p:cNvPr>
          <p:cNvCxnSpPr>
            <a:cxnSpLocks/>
          </p:cNvCxnSpPr>
          <p:nvPr userDrawn="1"/>
        </p:nvCxnSpPr>
        <p:spPr>
          <a:xfrm>
            <a:off x="518161" y="88153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1450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110778-4DA8-45B3-97ED-ECBE5C608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83038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06950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4800EDF-F600-4ABA-9A26-740C4D40C6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151812" y="1883038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15DC47ED-65AF-468C-B064-C602467FDF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51812" y="2706950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1A0CF29B-96BC-43D9-8AB6-6FADA9A928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75124" y="1894991"/>
            <a:ext cx="32004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F19B7547-6851-4E06-A147-72DEB3E2565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475124" y="2718903"/>
            <a:ext cx="3200400" cy="306072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240F89D-2F52-4A06-A26B-F81A4CCA049C}"/>
              </a:ext>
            </a:extLst>
          </p:cNvPr>
          <p:cNvCxnSpPr>
            <a:cxnSpLocks/>
          </p:cNvCxnSpPr>
          <p:nvPr userDrawn="1"/>
        </p:nvCxnSpPr>
        <p:spPr>
          <a:xfrm flipV="1">
            <a:off x="4246764" y="2377658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615C9D-EE6C-4B25-8C7B-BD41495EDEDC}"/>
              </a:ext>
            </a:extLst>
          </p:cNvPr>
          <p:cNvCxnSpPr>
            <a:cxnSpLocks/>
          </p:cNvCxnSpPr>
          <p:nvPr userDrawn="1"/>
        </p:nvCxnSpPr>
        <p:spPr>
          <a:xfrm flipV="1">
            <a:off x="7915362" y="2377658"/>
            <a:ext cx="0" cy="340197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>
            <a:extLst>
              <a:ext uri="{FF2B5EF4-FFF2-40B4-BE49-F238E27FC236}">
                <a16:creationId xmlns:a16="http://schemas.microsoft.com/office/drawing/2014/main" id="{670F325A-C820-6347-A10B-9DD63E3B7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4D95B3B-5BE2-F245-A653-7ABF52BA55BB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283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105580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233CD8-5E31-4581-814D-DA09D49C1F86}"/>
              </a:ext>
            </a:extLst>
          </p:cNvPr>
          <p:cNvCxnSpPr>
            <a:cxnSpLocks/>
          </p:cNvCxnSpPr>
          <p:nvPr userDrawn="1"/>
        </p:nvCxnSpPr>
        <p:spPr>
          <a:xfrm flipV="1">
            <a:off x="4982055" y="1355651"/>
            <a:ext cx="0" cy="470578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95829" y="1186651"/>
            <a:ext cx="9144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61823" y="1197473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561816" y="1494459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3B784B6F-C536-4BE2-9F68-EFD22C48A77E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495822" y="2625206"/>
            <a:ext cx="9144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98CA5EED-CA8D-41CE-A9A2-2D0FD1FFEA2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61816" y="2636028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6A62EE4C-12CF-4CD9-A03E-75610F65D462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6561809" y="2933014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2" name="Picture Placeholder 4">
            <a:extLst>
              <a:ext uri="{FF2B5EF4-FFF2-40B4-BE49-F238E27FC236}">
                <a16:creationId xmlns:a16="http://schemas.microsoft.com/office/drawing/2014/main" id="{1EDC020B-92DF-44EE-8F61-D1F57159382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495822" y="3984098"/>
            <a:ext cx="914400" cy="914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6EC31054-F323-447E-A250-00C70D0332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561816" y="3994920"/>
            <a:ext cx="4524097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2A0E534F-F82F-491F-A155-625F7F13DD81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561809" y="4291906"/>
            <a:ext cx="4524097" cy="754756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63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7D5D7-B1FE-44D4-9552-B7681E39C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899665-9022-4763-9F34-BC62AC635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5C1AF12-65D7-4CCC-B876-272178DEF7B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975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978A9C5-0FEF-4CDF-8E0D-77B2B3787EB1}"/>
              </a:ext>
            </a:extLst>
          </p:cNvPr>
          <p:cNvCxnSpPr>
            <a:cxnSpLocks/>
          </p:cNvCxnSpPr>
          <p:nvPr userDrawn="1"/>
        </p:nvCxnSpPr>
        <p:spPr>
          <a:xfrm>
            <a:off x="2117969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31E8251-4870-40ED-8F84-F3F4065F8BE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5983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921F103-A52D-4BF8-A426-261D45BC06E9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15976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47B445D7-04D9-4518-A91A-395D959AA5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62024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F2A72AE-B0BA-451A-A298-6F08D46BE149}"/>
              </a:ext>
            </a:extLst>
          </p:cNvPr>
          <p:cNvCxnSpPr>
            <a:cxnSpLocks/>
          </p:cNvCxnSpPr>
          <p:nvPr userDrawn="1"/>
        </p:nvCxnSpPr>
        <p:spPr>
          <a:xfrm>
            <a:off x="5720579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544B66B5-8A11-414B-BD6A-3CA8D49CDAC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62032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Content Placeholder 3">
            <a:extLst>
              <a:ext uri="{FF2B5EF4-FFF2-40B4-BE49-F238E27FC236}">
                <a16:creationId xmlns:a16="http://schemas.microsoft.com/office/drawing/2014/main" id="{9B83ED64-7985-4721-920B-54BC42A5E1D7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4362025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48CFB95A-0D9D-453A-9CB2-BF05EF3E7A0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908066" y="2178050"/>
            <a:ext cx="3200400" cy="1555750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7500"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F95B02B-287E-4902-9AF6-04C885FA6DD1}"/>
              </a:ext>
            </a:extLst>
          </p:cNvPr>
          <p:cNvCxnSpPr>
            <a:cxnSpLocks/>
          </p:cNvCxnSpPr>
          <p:nvPr userDrawn="1"/>
        </p:nvCxnSpPr>
        <p:spPr>
          <a:xfrm>
            <a:off x="9276048" y="3771508"/>
            <a:ext cx="548640" cy="0"/>
          </a:xfrm>
          <a:prstGeom prst="line">
            <a:avLst/>
          </a:prstGeom>
          <a:ln w="79375">
            <a:solidFill>
              <a:srgbClr val="BA0C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4">
            <a:extLst>
              <a:ext uri="{FF2B5EF4-FFF2-40B4-BE49-F238E27FC236}">
                <a16:creationId xmlns:a16="http://schemas.microsoft.com/office/drawing/2014/main" id="{D79EC675-E9A3-4C03-B61F-A49031FA500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908074" y="4133426"/>
            <a:ext cx="3200400" cy="296986"/>
          </a:xfrm>
        </p:spPr>
        <p:txBody>
          <a:bodyPr anchor="b">
            <a:normAutofit/>
          </a:bodyPr>
          <a:lstStyle>
            <a:lvl1pPr marL="0" indent="0" algn="ctr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8429F79-518E-407C-8FF2-83D7C7D801F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7908067" y="4430412"/>
            <a:ext cx="3200400" cy="7547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 algn="ctr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784EC54A-1238-054A-B123-4E089148A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FB88219-839E-554B-B72F-F7177AF5404C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297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s and Figures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 descr="Title ornament - do not edit.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AB3712-421D-4D44-A208-FCFD9F142B33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79938" y="2332038"/>
            <a:ext cx="6608762" cy="3814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a chart or table</a:t>
            </a:r>
          </a:p>
        </p:txBody>
      </p:sp>
    </p:spTree>
    <p:extLst>
      <p:ext uri="{BB962C8B-B14F-4D97-AF65-F5344CB8AC3E}">
        <p14:creationId xmlns:p14="http://schemas.microsoft.com/office/powerpoint/2010/main" val="3755932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8BB7286-594A-4C7F-91C3-90AF74F810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56551" y="3242821"/>
            <a:ext cx="5441197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C3CEE6-576D-4A25-8B6C-C2373DA1C88A}"/>
              </a:ext>
            </a:extLst>
          </p:cNvPr>
          <p:cNvCxnSpPr>
            <a:cxnSpLocks/>
          </p:cNvCxnSpPr>
          <p:nvPr userDrawn="1"/>
        </p:nvCxnSpPr>
        <p:spPr>
          <a:xfrm>
            <a:off x="5856552" y="1541935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5763" y="403767"/>
            <a:ext cx="4629150" cy="574364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78E9976-AB2A-4D33-BDD3-3DD819648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551" y="1806160"/>
            <a:ext cx="5441196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36749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F8BB7286-594A-4C7F-91C3-90AF74F810B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856551" y="3242821"/>
            <a:ext cx="5441197" cy="242836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BC3CEE6-576D-4A25-8B6C-C2373DA1C88A}"/>
              </a:ext>
            </a:extLst>
          </p:cNvPr>
          <p:cNvCxnSpPr>
            <a:cxnSpLocks/>
          </p:cNvCxnSpPr>
          <p:nvPr userDrawn="1"/>
        </p:nvCxnSpPr>
        <p:spPr>
          <a:xfrm>
            <a:off x="5856552" y="1541935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105C42B-C8C5-451C-A726-855DF2E4862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96873" y="427519"/>
            <a:ext cx="4572000" cy="2961495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6F2A46D0-0103-4ABC-91D6-429E0656159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873" y="3389014"/>
            <a:ext cx="228600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FAFE350-DAC2-4FA1-8058-2BB689DE6DE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682873" y="3389014"/>
            <a:ext cx="2286000" cy="27432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E79F3245-5C19-491B-A3C7-0953BE94E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551" y="1806160"/>
            <a:ext cx="5441196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58974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r Tea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9CF42-CFB0-4813-AFA8-72E0DF893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2332273"/>
            <a:ext cx="3637944" cy="1325563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96339C-BF56-4C01-9057-10C1041C78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3761295"/>
            <a:ext cx="3637944" cy="105580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642A6F-A411-470F-BD04-ADA91E6F6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5785E62-F2BF-47B7-BB10-92F9FFA0F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F33B443-BC15-456F-A843-6F23BCE2348A}"/>
              </a:ext>
            </a:extLst>
          </p:cNvPr>
          <p:cNvCxnSpPr>
            <a:cxnSpLocks/>
          </p:cNvCxnSpPr>
          <p:nvPr userDrawn="1"/>
        </p:nvCxnSpPr>
        <p:spPr>
          <a:xfrm>
            <a:off x="839789" y="2060409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E19BD27-A5AE-4AED-A944-00ED745F24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57203" y="696457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5B9DF506-FA73-4B69-BFF8-9508CCD1B34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7204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D3C25E06-F692-49FF-AE8E-D1AB6FF3AAB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5057204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16" name="Picture Placeholder 4">
            <a:extLst>
              <a:ext uri="{FF2B5EF4-FFF2-40B4-BE49-F238E27FC236}">
                <a16:creationId xmlns:a16="http://schemas.microsoft.com/office/drawing/2014/main" id="{11ED6439-33AD-49C2-871A-58168B09AD8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7374140" y="696457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D724A983-E2D4-411D-8E9C-28DDCC5FAF6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374141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42A31C1D-8F1D-4CB6-9F05-8D8BB079EB90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7374141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E32EFC8D-798E-4678-A87B-C90DCCB5A99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691076" y="696457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8B1DD5E6-B902-4C2D-9D16-3F59B4BCBA1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691077" y="2453541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52D6015B-E243-493B-AEF7-C9745236520A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9691077" y="2763582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3" name="Picture Placeholder 4">
            <a:extLst>
              <a:ext uri="{FF2B5EF4-FFF2-40B4-BE49-F238E27FC236}">
                <a16:creationId xmlns:a16="http://schemas.microsoft.com/office/drawing/2014/main" id="{A5B97012-2868-43C2-9206-9E4FE0F4F61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078858" y="3386275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4">
            <a:extLst>
              <a:ext uri="{FF2B5EF4-FFF2-40B4-BE49-F238E27FC236}">
                <a16:creationId xmlns:a16="http://schemas.microsoft.com/office/drawing/2014/main" id="{48454760-D7F3-475D-A20B-0C0BCB057E7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78859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6D393514-D249-454A-BB12-08A04E74C5AB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5078859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D278255C-18BA-474E-96F6-62A50AF41CA1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7395795" y="3386275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4F57BC1-C0AE-424B-9367-C3705C88E57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7395796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>
            <a:extLst>
              <a:ext uri="{FF2B5EF4-FFF2-40B4-BE49-F238E27FC236}">
                <a16:creationId xmlns:a16="http://schemas.microsoft.com/office/drawing/2014/main" id="{B8CE1909-D1B0-4CED-A8A6-86452D79637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7395796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  <p:sp>
        <p:nvSpPr>
          <p:cNvPr id="35" name="Picture Placeholder 4">
            <a:extLst>
              <a:ext uri="{FF2B5EF4-FFF2-40B4-BE49-F238E27FC236}">
                <a16:creationId xmlns:a16="http://schemas.microsoft.com/office/drawing/2014/main" id="{7844A874-C4B9-4320-AE76-AA222CA8567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712731" y="3386275"/>
            <a:ext cx="2077591" cy="167674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FCF80027-C4C4-4FAC-8656-046DDF8D9C8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712732" y="5143359"/>
            <a:ext cx="2077592" cy="296986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5AC34476-3C87-41CC-8284-D6A31C7F741D}"/>
              </a:ext>
            </a:extLst>
          </p:cNvPr>
          <p:cNvSpPr>
            <a:spLocks noGrp="1"/>
          </p:cNvSpPr>
          <p:nvPr>
            <p:ph sz="half" idx="34"/>
          </p:nvPr>
        </p:nvSpPr>
        <p:spPr>
          <a:xfrm>
            <a:off x="9712732" y="5453400"/>
            <a:ext cx="2077592" cy="30175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4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67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8A03F2-9CC5-4C7D-98F8-9957C8092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1A53CF-A8C8-4BBA-B9A9-B09B86593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F50D38-5438-F344-9475-34794C4004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6042"/>
            <a:ext cx="10515600" cy="838854"/>
          </a:xfrm>
        </p:spPr>
        <p:txBody>
          <a:bodyPr anchor="t"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A08DB35-EBE4-7D47-B3CA-C94ADD2F76D2}"/>
              </a:ext>
            </a:extLst>
          </p:cNvPr>
          <p:cNvCxnSpPr>
            <a:cxnSpLocks/>
          </p:cNvCxnSpPr>
          <p:nvPr userDrawn="1"/>
        </p:nvCxnSpPr>
        <p:spPr>
          <a:xfrm>
            <a:off x="838200" y="801837"/>
            <a:ext cx="548640" cy="0"/>
          </a:xfrm>
          <a:prstGeom prst="line">
            <a:avLst/>
          </a:prstGeom>
          <a:ln w="793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12150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3F5652-5F8D-4F3B-BE45-6F2FE0F56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FDEF2A-FDC4-461B-A64A-242E9A04A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6400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F6B37-1E5E-4CF9-243E-E012279CE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9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E7711E-3BD4-BB9B-955C-6F78DD3DA1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6502EC-E683-E11D-E121-30CF52FFC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13461" y="6296411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508EA78D-CA99-A7CF-37B7-043441736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42081"/>
            <a:ext cx="5256212" cy="475478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BA0C2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B3B0B2D-5F11-0A9C-170A-E98C1899E8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1717559"/>
            <a:ext cx="5256212" cy="442985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40E7FABC-BBDA-BF7D-0B07-18D0F47B70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1242081"/>
            <a:ext cx="5256214" cy="475478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BA0C2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89EAF846-CFB0-B119-30BD-42EBD797675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096000" y="1717560"/>
            <a:ext cx="5256214" cy="243625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1A73B32B-BC5D-B7AF-E6BA-C65B5D4EB1A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095998" y="4153811"/>
            <a:ext cx="5256214" cy="475478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BA0C2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FA08180D-0C96-A744-8165-1C05A02780D5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095998" y="4629289"/>
            <a:ext cx="5256214" cy="151812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71163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995907" y="1830388"/>
            <a:ext cx="10972800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>
              <a:defRPr>
                <a:solidFill>
                  <a:srgbClr val="BB0000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29811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UNIT NAME HERE</a:t>
            </a:r>
          </a:p>
          <a:p>
            <a:pPr lvl="0"/>
            <a:r>
              <a:rPr lang="en-US" dirty="0"/>
              <a:t>LINE 2 AS NEEDED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753854" y="1052953"/>
            <a:ext cx="6190428" cy="6361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2133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TOPIC TITLE HERE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839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hrase-Word Slide WHIT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69009" y="1734522"/>
            <a:ext cx="9592027" cy="4417351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 algn="l">
              <a:lnSpc>
                <a:spcPts val="11200"/>
              </a:lnSpc>
              <a:spcBef>
                <a:spcPts val="0"/>
              </a:spcBef>
              <a:defRPr sz="10666" b="1" baseline="0">
                <a:solidFill>
                  <a:srgbClr val="BB0000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BIG WORD BIG PHRASE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29811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UNIT NAME HERE</a:t>
            </a:r>
          </a:p>
          <a:p>
            <a:pPr lvl="0"/>
            <a:r>
              <a:rPr lang="en-US" dirty="0"/>
              <a:t>LINE 2 AS NEEDED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1677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hrase-Word Slide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910169"/>
            <a:ext cx="12192000" cy="5947833"/>
          </a:xfrm>
          <a:prstGeom prst="rect">
            <a:avLst/>
          </a:prstGeom>
          <a:solidFill>
            <a:srgbClr val="B70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rgbClr val="BB0000"/>
              </a:solidFill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42139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UNIT NAME HERE</a:t>
            </a:r>
          </a:p>
          <a:p>
            <a:pPr lvl="0"/>
            <a:r>
              <a:rPr lang="en-US" dirty="0"/>
              <a:t>LINE 2 AS NEEDED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6" hasCustomPrompt="1"/>
          </p:nvPr>
        </p:nvSpPr>
        <p:spPr>
          <a:xfrm>
            <a:off x="869009" y="1734522"/>
            <a:ext cx="9592027" cy="4417351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l">
              <a:lnSpc>
                <a:spcPts val="11200"/>
              </a:lnSpc>
              <a:spcBef>
                <a:spcPts val="0"/>
              </a:spcBef>
              <a:defRPr sz="10666" b="1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BIG WORD</a:t>
            </a:r>
          </a:p>
          <a:p>
            <a:pPr lvl="0"/>
            <a:r>
              <a:rPr lang="en-US" dirty="0"/>
              <a:t>BIG PHRASE</a:t>
            </a:r>
            <a:br>
              <a:rPr lang="en-US" dirty="0"/>
            </a:br>
            <a:r>
              <a:rPr lang="en-US" dirty="0"/>
              <a:t>SLIDE</a:t>
            </a: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066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29811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UNIT NAME HERE</a:t>
            </a:r>
          </a:p>
          <a:p>
            <a:pPr lvl="0"/>
            <a:r>
              <a:rPr lang="en-US" dirty="0"/>
              <a:t>LINE 2 AS NEEDED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7" hasCustomPrompt="1"/>
          </p:nvPr>
        </p:nvSpPr>
        <p:spPr>
          <a:xfrm>
            <a:off x="6508014" y="5372666"/>
            <a:ext cx="4522941" cy="1094025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r">
              <a:lnSpc>
                <a:spcPct val="110000"/>
              </a:lnSpc>
              <a:spcBef>
                <a:spcPts val="0"/>
              </a:spcBef>
              <a:defRPr sz="3200" baseline="-25000">
                <a:solidFill>
                  <a:srgbClr val="BB0000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algn="r">
              <a:lnSpc>
                <a:spcPct val="110000"/>
              </a:lnSpc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– </a:t>
            </a:r>
            <a:r>
              <a:rPr lang="en-US" sz="3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Firstandlast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 Name</a:t>
            </a:r>
          </a:p>
          <a:p>
            <a:pPr algn="r">
              <a:lnSpc>
                <a:spcPct val="110000"/>
              </a:lnSpc>
            </a:pPr>
            <a:r>
              <a:rPr lang="en-US" sz="2400" dirty="0">
                <a:solidFill>
                  <a:schemeClr val="tx1">
                    <a:lumMod val="60000"/>
                    <a:lumOff val="40000"/>
                  </a:schemeClr>
                </a:solidFill>
                <a:cs typeface="Arial"/>
              </a:rPr>
              <a:t>   Optional title line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1247327" y="1611529"/>
            <a:ext cx="9600512" cy="3789979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 vert="horz"/>
          <a:lstStyle>
            <a:lvl1pPr algn="ctr">
              <a:defRPr lang="en-US" sz="4267" b="0" smtClean="0">
                <a:solidFill>
                  <a:srgbClr val="BB0032"/>
                </a:solidFill>
                <a:cs typeface="Arial"/>
              </a:defRPr>
            </a:lvl1pPr>
          </a:lstStyle>
          <a:p>
            <a:pPr lvl="0"/>
            <a:r>
              <a:rPr lang="en-US" sz="8666" b="0" dirty="0">
                <a:solidFill>
                  <a:srgbClr val="BB0032"/>
                </a:solidFill>
                <a:latin typeface="+mj-lt"/>
                <a:cs typeface="Arial"/>
              </a:rPr>
              <a:t>“Notable quotes</a:t>
            </a:r>
            <a:br>
              <a:rPr lang="en-US" sz="8666" b="0" dirty="0">
                <a:solidFill>
                  <a:srgbClr val="BB0032"/>
                </a:solidFill>
                <a:latin typeface="+mj-lt"/>
                <a:cs typeface="Arial"/>
              </a:rPr>
            </a:br>
            <a:r>
              <a:rPr lang="en-US" sz="8666" b="0" dirty="0">
                <a:solidFill>
                  <a:srgbClr val="BB0032"/>
                </a:solidFill>
                <a:latin typeface="+mj-lt"/>
                <a:cs typeface="Arial"/>
              </a:rPr>
              <a:t>goes right here,</a:t>
            </a:r>
            <a:br>
              <a:rPr lang="en-US" sz="8666" b="0" dirty="0">
                <a:solidFill>
                  <a:srgbClr val="BB0032"/>
                </a:solidFill>
                <a:latin typeface="+mj-lt"/>
                <a:cs typeface="Arial"/>
              </a:rPr>
            </a:br>
            <a:r>
              <a:rPr lang="en-US" sz="8666" b="0" dirty="0">
                <a:solidFill>
                  <a:srgbClr val="BB0032"/>
                </a:solidFill>
                <a:latin typeface="+mj-lt"/>
                <a:cs typeface="Arial"/>
              </a:rPr>
              <a:t>yes right here.”</a:t>
            </a:r>
            <a:endParaRPr lang="en-US" dirty="0"/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2769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923936"/>
            <a:ext cx="12192000" cy="5934064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Full slide picture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29811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UNIT NAME HERE</a:t>
            </a:r>
          </a:p>
          <a:p>
            <a:pPr lvl="0"/>
            <a:r>
              <a:rPr lang="en-US" dirty="0"/>
              <a:t>LINE 2 AS NEEDED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4"/>
          </p:nvPr>
        </p:nvSpPr>
        <p:spPr>
          <a:xfrm>
            <a:off x="6491389" y="1436104"/>
            <a:ext cx="5331852" cy="1840275"/>
          </a:xfrm>
          <a:prstGeom prst="rect">
            <a:avLst/>
          </a:prstGeom>
          <a:ln w="28575" cmpd="sng">
            <a:solidFill>
              <a:srgbClr val="636D6E"/>
            </a:solidFill>
          </a:ln>
          <a:effectLst/>
        </p:spPr>
        <p:txBody>
          <a:bodyPr/>
          <a:lstStyle>
            <a:lvl1pPr marL="121917">
              <a:lnSpc>
                <a:spcPts val="4587"/>
              </a:lnSpc>
              <a:spcBef>
                <a:spcPts val="0"/>
              </a:spcBef>
              <a:defRPr sz="2667" b="1">
                <a:solidFill>
                  <a:srgbClr val="636D6E"/>
                </a:solidFill>
              </a:defRPr>
            </a:lvl1pPr>
            <a:lvl2pPr marL="121917" indent="243834">
              <a:spcBef>
                <a:spcPts val="267"/>
              </a:spcBef>
              <a:spcAft>
                <a:spcPts val="0"/>
              </a:spcAft>
              <a:buClr>
                <a:srgbClr val="BB0000"/>
              </a:buClr>
              <a:buFont typeface="Arial"/>
              <a:buChar char="•"/>
              <a:defRPr sz="2133">
                <a:solidFill>
                  <a:srgbClr val="636D6E"/>
                </a:solidFill>
              </a:defRPr>
            </a:lvl2pPr>
            <a:lvl3pPr marL="121917" indent="243834">
              <a:spcBef>
                <a:spcPts val="267"/>
              </a:spcBef>
              <a:spcAft>
                <a:spcPts val="0"/>
              </a:spcAft>
              <a:buClr>
                <a:srgbClr val="BB0000"/>
              </a:buClr>
              <a:defRPr sz="2133">
                <a:solidFill>
                  <a:srgbClr val="636D6E"/>
                </a:solidFill>
              </a:defRPr>
            </a:lvl3pPr>
            <a:lvl5pPr marL="670543" indent="0">
              <a:spcBef>
                <a:spcPts val="467"/>
              </a:spcBef>
              <a:buFont typeface="Arial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r>
              <a:rPr lang="en-US" dirty="0"/>
              <a:t>Fifth level</a:t>
            </a:r>
          </a:p>
        </p:txBody>
      </p:sp>
      <p:sp>
        <p:nvSpPr>
          <p:cNvPr id="5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5673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-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923936"/>
            <a:ext cx="5178467" cy="5934064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BFBFBF"/>
                </a:solidFill>
              </a:defRPr>
            </a:lvl1pPr>
          </a:lstStyle>
          <a:p>
            <a:r>
              <a:rPr lang="en-US" dirty="0"/>
              <a:t>½ slide picture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4"/>
          </p:nvPr>
        </p:nvSpPr>
        <p:spPr>
          <a:xfrm>
            <a:off x="5516791" y="1830388"/>
            <a:ext cx="6268671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>
              <a:lnSpc>
                <a:spcPts val="4587"/>
              </a:lnSpc>
              <a:spcBef>
                <a:spcPts val="0"/>
              </a:spcBef>
              <a:defRPr>
                <a:solidFill>
                  <a:srgbClr val="BB0000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29811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UNIT NAME HERE</a:t>
            </a:r>
          </a:p>
          <a:p>
            <a:pPr lvl="0"/>
            <a:r>
              <a:rPr lang="en-US" dirty="0"/>
              <a:t>LINE 2 AS NEEDED</a:t>
            </a:r>
          </a:p>
        </p:txBody>
      </p:sp>
      <p:sp>
        <p:nvSpPr>
          <p:cNvPr id="13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753854" y="1052953"/>
            <a:ext cx="6190428" cy="6361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2133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TOPIC TITLE HERE</a:t>
            </a:r>
          </a:p>
        </p:txBody>
      </p:sp>
      <p:sp>
        <p:nvSpPr>
          <p:cNvPr id="6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053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5" hasCustomPrompt="1"/>
          </p:nvPr>
        </p:nvSpPr>
        <p:spPr>
          <a:xfrm>
            <a:off x="7431851" y="229811"/>
            <a:ext cx="4522941" cy="668812"/>
          </a:xfrm>
          <a:prstGeom prst="rect">
            <a:avLst/>
          </a:prstGeom>
          <a:ln>
            <a:solidFill>
              <a:srgbClr val="BB0000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1733" baseline="0">
                <a:solidFill>
                  <a:schemeClr val="bg1"/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UNIT NAME HERE</a:t>
            </a:r>
          </a:p>
          <a:p>
            <a:pPr lvl="0"/>
            <a:r>
              <a:rPr lang="en-US" dirty="0"/>
              <a:t>LINE 2 AS NEEDED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753854" y="1052953"/>
            <a:ext cx="6190428" cy="636119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/>
          <a:lstStyle>
            <a:lvl1pPr algn="r">
              <a:lnSpc>
                <a:spcPts val="2187"/>
              </a:lnSpc>
              <a:spcBef>
                <a:spcPts val="0"/>
              </a:spcBef>
              <a:defRPr sz="2133" b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TOPIC TITLE HERE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1867204" y="1830388"/>
            <a:ext cx="8703443" cy="4525963"/>
          </a:xfrm>
          <a:prstGeom prst="rect">
            <a:avLst/>
          </a:prstGeom>
          <a:ln>
            <a:solidFill>
              <a:srgbClr val="FFFFFF"/>
            </a:solidFill>
          </a:ln>
        </p:spPr>
        <p:txBody>
          <a:bodyPr/>
          <a:lstStyle>
            <a:lvl1pPr algn="ctr">
              <a:lnSpc>
                <a:spcPts val="4587"/>
              </a:lnSpc>
              <a:spcBef>
                <a:spcPts val="0"/>
              </a:spcBef>
              <a:defRPr>
                <a:solidFill>
                  <a:schemeClr val="bg1">
                    <a:lumMod val="75000"/>
                  </a:schemeClr>
                </a:solidFill>
              </a:defRPr>
            </a:lvl1pPr>
            <a:lvl2pPr marL="0">
              <a:spcBef>
                <a:spcPts val="800"/>
              </a:spcBef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spcBef>
                <a:spcPts val="0"/>
              </a:spcBef>
              <a:defRPr sz="2667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5pPr marL="670543" indent="0">
              <a:spcBef>
                <a:spcPts val="467"/>
              </a:spcBef>
              <a:buNone/>
              <a:defRPr sz="2133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r>
              <a:rPr lang="en-US" dirty="0"/>
              <a:t>chart/graph/table</a:t>
            </a: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157382" y="1052952"/>
            <a:ext cx="6078071" cy="1143000"/>
          </a:xfrm>
          <a:prstGeom prst="rect">
            <a:avLst/>
          </a:prstGeom>
        </p:spPr>
        <p:txBody>
          <a:bodyPr vert="horz"/>
          <a:lstStyle>
            <a:lvl1pPr algn="l"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770527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BEA513-5076-4D62-8F85-69A918D7EF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1855A3-A75E-4A34-A5A1-1B324FA10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8F603-DAEE-420E-95E6-F502567586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749" y="6302405"/>
            <a:ext cx="4973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DFA4CD3D-26C8-47FF-8D13-9B32BAAB473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41F55EA-461E-FFD2-826C-036C67640BDA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17" y="6332648"/>
            <a:ext cx="2356992" cy="341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148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8" r:id="rId3"/>
    <p:sldLayoutId id="2147483660" r:id="rId4"/>
    <p:sldLayoutId id="2147483661" r:id="rId5"/>
    <p:sldLayoutId id="2147483650" r:id="rId6"/>
    <p:sldLayoutId id="2147483676" r:id="rId7"/>
    <p:sldLayoutId id="2147483678" r:id="rId8"/>
    <p:sldLayoutId id="2147483679" r:id="rId9"/>
    <p:sldLayoutId id="2147483662" r:id="rId10"/>
    <p:sldLayoutId id="2147483663" r:id="rId11"/>
    <p:sldLayoutId id="2147483665" r:id="rId12"/>
    <p:sldLayoutId id="2147483682" r:id="rId13"/>
    <p:sldLayoutId id="2147483654" r:id="rId14"/>
    <p:sldLayoutId id="2147483655" r:id="rId15"/>
    <p:sldLayoutId id="2147483683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BA0C2F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2"/>
            <a:ext cx="12192000" cy="910167"/>
            <a:chOff x="0" y="1040406"/>
            <a:chExt cx="9144000" cy="910167"/>
          </a:xfrm>
        </p:grpSpPr>
        <p:sp>
          <p:nvSpPr>
            <p:cNvPr id="8" name="Rectangle 7"/>
            <p:cNvSpPr/>
            <p:nvPr/>
          </p:nvSpPr>
          <p:spPr>
            <a:xfrm>
              <a:off x="0" y="1040406"/>
              <a:ext cx="9144000" cy="910167"/>
            </a:xfrm>
            <a:prstGeom prst="rect">
              <a:avLst/>
            </a:prstGeom>
            <a:solidFill>
              <a:srgbClr val="B70F2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9" name="Picture 8" descr="TheOhioStateUniversity-REV-Horiz-RGBHEX.png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917" y="1238313"/>
              <a:ext cx="2438400" cy="471424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 userDrawn="1"/>
        </p:nvSpPr>
        <p:spPr>
          <a:xfrm>
            <a:off x="11357824" y="6351239"/>
            <a:ext cx="519694" cy="420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B5C881AA-F0C4-B947-803C-EA0A96934EAC}" type="slidenum">
              <a:rPr lang="en-US" sz="2133" smtClean="0">
                <a:solidFill>
                  <a:srgbClr val="636D6E"/>
                </a:solidFill>
              </a:rPr>
              <a:pPr/>
              <a:t>‹#›</a:t>
            </a:fld>
            <a:endParaRPr lang="en-US" sz="2133" dirty="0">
              <a:solidFill>
                <a:srgbClr val="636D6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30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09585" rtl="0" eaLnBrk="1" latinLnBrk="0" hangingPunct="1">
        <a:spcBef>
          <a:spcPct val="20000"/>
        </a:spcBef>
        <a:buFont typeface="Arial"/>
        <a:buNone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indent="0" algn="l" defTabSz="609585" rtl="0" eaLnBrk="1" latinLnBrk="0" hangingPunct="1">
        <a:spcBef>
          <a:spcPct val="20000"/>
        </a:spcBef>
        <a:buFont typeface="Arial"/>
        <a:buNone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-304792" algn="l" defTabSz="609585" rtl="0" eaLnBrk="1" latinLnBrk="0" hangingPunct="1">
        <a:spcBef>
          <a:spcPts val="667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731502" indent="0" algn="l" defTabSz="609585" rtl="0" eaLnBrk="1" latinLnBrk="0" hangingPunct="1">
        <a:spcBef>
          <a:spcPts val="0"/>
        </a:spcBef>
        <a:buFont typeface="Arial"/>
        <a:buNone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microsoft.com/office/2007/relationships/hdphoto" Target="../media/hdphoto2.wdp"/><Relationship Id="rId12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microsoft.com/office/2007/relationships/hdphoto" Target="../media/hdphoto1.wdp"/><Relationship Id="rId10" Type="http://schemas.microsoft.com/office/2007/relationships/hdphoto" Target="../media/hdphoto3.wdp"/><Relationship Id="rId4" Type="http://schemas.openxmlformats.org/officeDocument/2006/relationships/image" Target="../media/image10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ntrs.nasa.gov/citations/19930086963" TargetMode="External"/><Relationship Id="rId2" Type="http://schemas.openxmlformats.org/officeDocument/2006/relationships/hyperlink" Target="https://ntrs.nasa.gov/citations/19640014908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doi.org/10.2514/6.2022-3468" TargetMode="External"/><Relationship Id="rId5" Type="http://schemas.openxmlformats.org/officeDocument/2006/relationships/hyperlink" Target="https://doi.org/10.2514/1.J062302" TargetMode="External"/><Relationship Id="rId4" Type="http://schemas.openxmlformats.org/officeDocument/2006/relationships/hyperlink" Target="https://doi.org/10.2514/6.2018-0793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2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41A272-D675-1A42-8B65-E1325B63E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E2D0B2-601B-B447-B4B1-537AA96E8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746" y="2048256"/>
            <a:ext cx="11154508" cy="1380744"/>
          </a:xfrm>
        </p:spPr>
        <p:txBody>
          <a:bodyPr anchor="b">
            <a:noAutofit/>
          </a:bodyPr>
          <a:lstStyle/>
          <a:p>
            <a:pPr algn="ctr"/>
            <a:r>
              <a:rPr lang="en-US" sz="4400" dirty="0"/>
              <a:t>Fluidic Fence Flow Control on a 30° Swept Wing in Compressible Freestreams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B958CA-D5D6-D243-AC07-D2D9DDBC71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63934"/>
            <a:ext cx="10515600" cy="138073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Evan J. McFadden &amp; Jeffrey P. Bons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The Ohio State University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dirty="0"/>
              <a:t>Mechanical and Aerospace Engineering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2000" dirty="0"/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2000" i="1" dirty="0"/>
              <a:t>2025 AIAA SciTech Forum, Jan. 6</a:t>
            </a:r>
            <a:r>
              <a:rPr lang="en-US" sz="2000" i="1" baseline="30000" dirty="0"/>
              <a:t>th</a:t>
            </a:r>
            <a:r>
              <a:rPr lang="en-US" sz="2000" i="1" dirty="0"/>
              <a:t> – 10</a:t>
            </a:r>
            <a:r>
              <a:rPr lang="en-US" sz="2000" i="1" baseline="30000" dirty="0"/>
              <a:t>th</a:t>
            </a:r>
            <a:endParaRPr lang="en-US" sz="2000" i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3C1A69A-1809-EB43-1994-D1A399E62158}"/>
              </a:ext>
            </a:extLst>
          </p:cNvPr>
          <p:cNvCxnSpPr>
            <a:cxnSpLocks/>
          </p:cNvCxnSpPr>
          <p:nvPr/>
        </p:nvCxnSpPr>
        <p:spPr>
          <a:xfrm>
            <a:off x="1524000" y="3559712"/>
            <a:ext cx="9144000" cy="0"/>
          </a:xfrm>
          <a:prstGeom prst="line">
            <a:avLst/>
          </a:prstGeom>
          <a:ln w="508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725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E10D0-94A9-41E8-2BD9-E26E494AA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2EAFD4E-EA5F-3C8D-BD93-2E8715AD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1674670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9BF47-F314-B838-68A5-BD1061675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Swept Wing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481787-ABDD-3C41-22E7-44381B24D5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4"/>
            <a:ext cx="4634600" cy="487814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/>
              <a:t>Designed for high-speed flight</a:t>
            </a:r>
          </a:p>
          <a:p>
            <a:pPr>
              <a:spcBef>
                <a:spcPts val="0"/>
              </a:spcBef>
            </a:pPr>
            <a:r>
              <a:rPr lang="en-US" dirty="0"/>
              <a:t>Drag rise at high subsonic Mach numbers weakened by sweeping the wing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Complicated stall patterns in low-speed flight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Susceptible to sudden pitch break and loss of lift</a:t>
            </a:r>
          </a:p>
          <a:p>
            <a:pPr>
              <a:spcBef>
                <a:spcPts val="0"/>
              </a:spcBef>
            </a:pPr>
            <a:r>
              <a:rPr lang="en-US" dirty="0"/>
              <a:t>Dependent on Mach number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385517-C1F6-E3CE-394A-7C4B80BDB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E906F0-527D-8BAE-1927-BF2F2CDAE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2965" y="1661050"/>
            <a:ext cx="3470565" cy="346556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C23B4E7-9CFB-9CC4-DC6B-9952189936B2}"/>
              </a:ext>
            </a:extLst>
          </p:cNvPr>
          <p:cNvGrpSpPr/>
          <p:nvPr/>
        </p:nvGrpSpPr>
        <p:grpSpPr>
          <a:xfrm>
            <a:off x="9142004" y="481335"/>
            <a:ext cx="2896004" cy="5572903"/>
            <a:chOff x="3654468" y="818395"/>
            <a:chExt cx="2896004" cy="5572903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33EC4AA-DC60-1CF8-BC08-A3DE21B6E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54468" y="818395"/>
              <a:ext cx="2896004" cy="5572903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F20F20A-86BC-0399-AFFF-B73BC83ED0C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97488" y="986797"/>
              <a:ext cx="845154" cy="34379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D6AF787-2736-F7F0-10AC-9B183E3E0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22450" y="3700461"/>
              <a:ext cx="810046" cy="320964"/>
            </a:xfrm>
            <a:prstGeom prst="rect">
              <a:avLst/>
            </a:prstGeom>
          </p:spPr>
        </p:pic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5F16472-86D3-A1CF-7C3E-E09B34AF6584}"/>
              </a:ext>
            </a:extLst>
          </p:cNvPr>
          <p:cNvSpPr/>
          <p:nvPr/>
        </p:nvSpPr>
        <p:spPr>
          <a:xfrm rot="20889327">
            <a:off x="9916216" y="2227604"/>
            <a:ext cx="362139" cy="1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DA937F-60E3-D5BA-D49C-B4F38F4338FA}"/>
              </a:ext>
            </a:extLst>
          </p:cNvPr>
          <p:cNvSpPr/>
          <p:nvPr/>
        </p:nvSpPr>
        <p:spPr>
          <a:xfrm>
            <a:off x="10047717" y="5031476"/>
            <a:ext cx="362139" cy="1460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4D6C6-FBA7-26C2-5621-C9AA5B44B433}"/>
              </a:ext>
            </a:extLst>
          </p:cNvPr>
          <p:cNvSpPr txBox="1"/>
          <p:nvPr/>
        </p:nvSpPr>
        <p:spPr>
          <a:xfrm>
            <a:off x="6458302" y="5090947"/>
            <a:ext cx="1697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i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Hoerner</a:t>
            </a:r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1965]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568744-6512-B73B-4597-CDB3C5CC1A6A}"/>
              </a:ext>
            </a:extLst>
          </p:cNvPr>
          <p:cNvSpPr txBox="1"/>
          <p:nvPr/>
        </p:nvSpPr>
        <p:spPr>
          <a:xfrm>
            <a:off x="9480898" y="5975702"/>
            <a:ext cx="2557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[Harper and Maki, 1964]</a:t>
            </a:r>
          </a:p>
        </p:txBody>
      </p:sp>
    </p:spTree>
    <p:extLst>
      <p:ext uri="{BB962C8B-B14F-4D97-AF65-F5344CB8AC3E}">
        <p14:creationId xmlns:p14="http://schemas.microsoft.com/office/powerpoint/2010/main" val="2327313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3050805-7773-AA46-FF29-0B7C2F2288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683" y="3710363"/>
            <a:ext cx="5917117" cy="15234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92B13B-574B-F2DA-CCB2-91096969F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Fence-type flow control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6C668-012B-C8E2-5E9C-BD72F994E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056665"/>
            <a:ext cx="10972799" cy="4015454"/>
          </a:xfrm>
        </p:spPr>
        <p:txBody>
          <a:bodyPr/>
          <a:lstStyle/>
          <a:p>
            <a:r>
              <a:rPr lang="en-US" dirty="0"/>
              <a:t>Passive control techniques and high lift devices can modify the pitch performance</a:t>
            </a:r>
          </a:p>
          <a:p>
            <a:r>
              <a:rPr lang="en-US" dirty="0"/>
              <a:t>An active ‘fluidic fence’ via slot blowing mimics passive fence benefits</a:t>
            </a:r>
          </a:p>
          <a:p>
            <a:pPr lvl="1"/>
            <a:r>
              <a:rPr lang="en-US" dirty="0"/>
              <a:t>Lower drag penalty, can be actuated ‘as-needed’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C27AB0-8FF3-87FA-A472-5854F391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3454898-3230-DFA4-4DFC-6A92FA5ED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729" y="3201108"/>
            <a:ext cx="3032354" cy="3014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34319C-A8F6-4DA5-2816-7BCC0DC8E07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6F1EE"/>
              </a:clrFrom>
              <a:clrTo>
                <a:srgbClr val="F6F1EE">
                  <a:alpha val="0"/>
                </a:srgbClr>
              </a:clrTo>
            </a:clrChange>
            <a:alphaModFix amt="5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saturation sat="3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72050" y="4465478"/>
            <a:ext cx="2669798" cy="17645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CD7A6FC-5F42-3D64-7A8B-03867A1FDB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122" b="89796" l="4525" r="92760">
                        <a14:foregroundMark x1="10407" y1="40816" x2="21267" y2="79592"/>
                        <a14:foregroundMark x1="21267" y1="79592" x2="22172" y2="79592"/>
                        <a14:foregroundMark x1="4977" y1="59184" x2="4977" y2="59184"/>
                        <a14:foregroundMark x1="92760" y1="53061" x2="92760" y2="53061"/>
                      </a14:backgroundRemoval>
                    </a14:imgEffect>
                    <a14:imgEffect>
                      <a14:colorTemperature colorTemp="11500"/>
                    </a14:imgEffect>
                    <a14:imgEffect>
                      <a14:saturation sat="3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48971" y="4643509"/>
            <a:ext cx="2301741" cy="5103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F7A80C5-B7AD-7364-2281-A46E5FE7F3C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96145" y="4344287"/>
            <a:ext cx="2103120" cy="30044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DD2FA28-90F6-B233-C183-68B0F0EFF7B8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889" b="88889" l="4412" r="96324">
                        <a14:foregroundMark x1="4779" y1="73333" x2="8088" y2="75556"/>
                        <a14:foregroundMark x1="29412" y1="84444" x2="42647" y2="46667"/>
                        <a14:foregroundMark x1="70221" y1="57778" x2="74265" y2="57778"/>
                        <a14:foregroundMark x1="77941" y1="33333" x2="71691" y2="31111"/>
                        <a14:foregroundMark x1="9926" y1="40000" x2="34191" y2="22222"/>
                        <a14:foregroundMark x1="44485" y1="24444" x2="61029" y2="24444"/>
                        <a14:foregroundMark x1="81250" y1="35556" x2="93015" y2="35556"/>
                        <a14:foregroundMark x1="91912" y1="55556" x2="91912" y2="55556"/>
                        <a14:foregroundMark x1="88971" y1="55556" x2="88971" y2="55556"/>
                        <a14:foregroundMark x1="57353" y1="35556" x2="57353" y2="35556"/>
                        <a14:foregroundMark x1="47059" y1="35556" x2="47059" y2="35556"/>
                        <a14:foregroundMark x1="8456" y1="28889" x2="8456" y2="28889"/>
                        <a14:foregroundMark x1="13603" y1="20000" x2="13603" y2="20000"/>
                        <a14:foregroundMark x1="19853" y1="20000" x2="19853" y2="20000"/>
                        <a14:foregroundMark x1="26103" y1="15556" x2="26103" y2="15556"/>
                        <a14:foregroundMark x1="50735" y1="13333" x2="50735" y2="13333"/>
                        <a14:foregroundMark x1="46324" y1="8889" x2="46324" y2="8889"/>
                        <a14:foregroundMark x1="41912" y1="8889" x2="41912" y2="8889"/>
                        <a14:foregroundMark x1="96324" y1="57778" x2="96324" y2="57778"/>
                        <a14:foregroundMark x1="80515" y1="24444" x2="80515" y2="24444"/>
                        <a14:foregroundMark x1="24265" y1="82222" x2="24265" y2="82222"/>
                        <a14:foregroundMark x1="34559" y1="86667" x2="34559" y2="86667"/>
                        <a14:foregroundMark x1="39706" y1="84444" x2="39706" y2="84444"/>
                        <a14:foregroundMark x1="44118" y1="80000" x2="44118" y2="80000"/>
                        <a14:foregroundMark x1="51103" y1="73333" x2="51103" y2="73333"/>
                        <a14:foregroundMark x1="51471" y1="77778" x2="51471" y2="77778"/>
                        <a14:foregroundMark x1="55515" y1="77778" x2="55515" y2="77778"/>
                        <a14:foregroundMark x1="62868" y1="73333" x2="62868" y2="73333"/>
                      </a14:backgroundRemoval>
                    </a14:imgEffect>
                    <a14:imgEffect>
                      <a14:colorTemperature colorTemp="4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87076" y="5179975"/>
            <a:ext cx="2103120" cy="3479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6E0CAA4-DC2E-1326-E688-54DF5599E3BA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colorTemperature colorTemp="4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2623" y="4188793"/>
            <a:ext cx="2626139" cy="2041227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B2D441E2-E1ED-FD53-34CE-E9E34A8FE160}"/>
              </a:ext>
            </a:extLst>
          </p:cNvPr>
          <p:cNvGrpSpPr/>
          <p:nvPr/>
        </p:nvGrpSpPr>
        <p:grpSpPr>
          <a:xfrm>
            <a:off x="6792737" y="2902293"/>
            <a:ext cx="4737650" cy="3759243"/>
            <a:chOff x="6499371" y="2277778"/>
            <a:chExt cx="4737650" cy="3759243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98070BEF-3BF4-90C9-4E0D-5A35BC8C83B0}"/>
                </a:ext>
              </a:extLst>
            </p:cNvPr>
            <p:cNvGrpSpPr/>
            <p:nvPr/>
          </p:nvGrpSpPr>
          <p:grpSpPr>
            <a:xfrm>
              <a:off x="6499371" y="2277778"/>
              <a:ext cx="4591107" cy="3759243"/>
              <a:chOff x="7405809" y="2297642"/>
              <a:chExt cx="3818964" cy="3383755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F2DC800F-6A20-B618-70B1-FA8B5ECAB2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0047" t="3831" b="5353"/>
              <a:stretch/>
            </p:blipFill>
            <p:spPr>
              <a:xfrm>
                <a:off x="7873405" y="2690490"/>
                <a:ext cx="3351368" cy="259782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28AE5648-CD52-D6E2-1ABB-EF2E02E853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15726" t="69507" r="54781" b="10702"/>
              <a:stretch/>
            </p:blipFill>
            <p:spPr>
              <a:xfrm>
                <a:off x="7939982" y="4110110"/>
                <a:ext cx="1644402" cy="1096268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55E20D9-BEC6-CFDC-B166-15D0E303873F}"/>
                  </a:ext>
                </a:extLst>
              </p:cNvPr>
              <p:cNvSpPr txBox="1"/>
              <p:nvPr/>
            </p:nvSpPr>
            <p:spPr>
              <a:xfrm>
                <a:off x="7405809" y="3762901"/>
                <a:ext cx="502961" cy="443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en-US" sz="2600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:endParaRPr lang="en-US" sz="26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3CD528D-6C8B-861E-A4E7-71F55C6F6E9B}"/>
                  </a:ext>
                </a:extLst>
              </p:cNvPr>
              <p:cNvSpPr txBox="1"/>
              <p:nvPr/>
            </p:nvSpPr>
            <p:spPr>
              <a:xfrm>
                <a:off x="9399614" y="5238141"/>
                <a:ext cx="298949" cy="4432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α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9AEF90F-1AB6-C917-4942-2299A9597D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1701" y="2713194"/>
                <a:ext cx="3227832" cy="0"/>
              </a:xfrm>
              <a:prstGeom prst="line">
                <a:avLst/>
              </a:prstGeom>
              <a:ln w="28575"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1B2EDCB-CC3A-FA89-82D4-1031DE1F1073}"/>
                  </a:ext>
                </a:extLst>
              </p:cNvPr>
              <p:cNvSpPr txBox="1"/>
              <p:nvPr/>
            </p:nvSpPr>
            <p:spPr>
              <a:xfrm>
                <a:off x="7630939" y="2297642"/>
                <a:ext cx="261614" cy="83110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</a:t>
                </a:r>
              </a:p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</a:p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–</a:t>
                </a: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96BC471-0B44-3929-66B1-8CB40C099716}"/>
                </a:ext>
              </a:extLst>
            </p:cNvPr>
            <p:cNvSpPr txBox="1"/>
            <p:nvPr/>
          </p:nvSpPr>
          <p:spPr>
            <a:xfrm>
              <a:off x="6907496" y="5606134"/>
              <a:ext cx="3930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0°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E205DAB-DAAD-4170-4233-64575B8569EE}"/>
                </a:ext>
              </a:extLst>
            </p:cNvPr>
            <p:cNvSpPr txBox="1"/>
            <p:nvPr/>
          </p:nvSpPr>
          <p:spPr>
            <a:xfrm>
              <a:off x="10728548" y="5597621"/>
              <a:ext cx="508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40°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A8542ABE-E7EF-3FB1-BD98-8073280BC0CD}"/>
              </a:ext>
            </a:extLst>
          </p:cNvPr>
          <p:cNvSpPr txBox="1"/>
          <p:nvPr/>
        </p:nvSpPr>
        <p:spPr>
          <a:xfrm>
            <a:off x="1503549" y="2839259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[Pratt and Shields, 1952]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3D9B83C-48ED-4183-4ED8-F74A7843F2DB}"/>
              </a:ext>
            </a:extLst>
          </p:cNvPr>
          <p:cNvSpPr txBox="1"/>
          <p:nvPr/>
        </p:nvSpPr>
        <p:spPr>
          <a:xfrm>
            <a:off x="8088744" y="2990975"/>
            <a:ext cx="2510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[Walker and Bons, 2018]</a:t>
            </a:r>
          </a:p>
        </p:txBody>
      </p:sp>
    </p:spTree>
    <p:extLst>
      <p:ext uri="{BB962C8B-B14F-4D97-AF65-F5344CB8AC3E}">
        <p14:creationId xmlns:p14="http://schemas.microsoft.com/office/powerpoint/2010/main" val="289299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4E4D1-95E6-4B56-CE25-65052DCD8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Fence-type flow control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9B3C0-73B0-800F-2159-48ABAD0367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7057292" cy="4015454"/>
          </a:xfrm>
        </p:spPr>
        <p:txBody>
          <a:bodyPr/>
          <a:lstStyle/>
          <a:p>
            <a:r>
              <a:rPr lang="en-US" dirty="0"/>
              <a:t>Obstruction of spanwise flow on suction surface improves flow on outboard wing</a:t>
            </a:r>
          </a:p>
          <a:p>
            <a:r>
              <a:rPr lang="en-US" dirty="0"/>
              <a:t>Lift increment over wide range of α, especially with VGJs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4343CD-9C26-324E-663F-498C5ACA6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5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E250DB8-5404-D413-A42B-70FBFA8F8FD2}"/>
              </a:ext>
            </a:extLst>
          </p:cNvPr>
          <p:cNvGrpSpPr/>
          <p:nvPr/>
        </p:nvGrpSpPr>
        <p:grpSpPr>
          <a:xfrm>
            <a:off x="2491038" y="3064392"/>
            <a:ext cx="4538492" cy="3441354"/>
            <a:chOff x="5746548" y="947930"/>
            <a:chExt cx="6217509" cy="471448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83D2C60-CE59-EA81-E1D0-A5EF162D5F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512080" y="947930"/>
              <a:ext cx="5451977" cy="412418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DC95F4C-8AAC-DAE1-D9D7-62D6D2754542}"/>
                </a:ext>
              </a:extLst>
            </p:cNvPr>
            <p:cNvSpPr txBox="1"/>
            <p:nvPr/>
          </p:nvSpPr>
          <p:spPr>
            <a:xfrm>
              <a:off x="5746548" y="2763802"/>
              <a:ext cx="916186" cy="59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l-GR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Δ</a:t>
              </a:r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  <a:r>
                <a:rPr lang="en-US" sz="2200" baseline="-25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endParaRPr lang="en-US" sz="22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7FEEBDA-157C-412B-8243-3A9ECF45E4A9}"/>
                </a:ext>
              </a:extLst>
            </p:cNvPr>
            <p:cNvSpPr txBox="1"/>
            <p:nvPr/>
          </p:nvSpPr>
          <p:spPr>
            <a:xfrm>
              <a:off x="8755818" y="5072121"/>
              <a:ext cx="964500" cy="5902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α (°)</a:t>
              </a: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0596DF74-F468-895D-3BDE-7EA04F715C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81"/>
          <a:stretch/>
        </p:blipFill>
        <p:spPr>
          <a:xfrm>
            <a:off x="8129806" y="293305"/>
            <a:ext cx="3581390" cy="627210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C37C5CD-A387-B684-4D96-30F20CB7ED2D}"/>
              </a:ext>
            </a:extLst>
          </p:cNvPr>
          <p:cNvSpPr txBox="1"/>
          <p:nvPr/>
        </p:nvSpPr>
        <p:spPr>
          <a:xfrm>
            <a:off x="3838073" y="2785367"/>
            <a:ext cx="2403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[McFadden et al, 2023]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01ACBC-40CF-1B3F-C097-0040A68F4251}"/>
              </a:ext>
            </a:extLst>
          </p:cNvPr>
          <p:cNvSpPr txBox="1"/>
          <p:nvPr/>
        </p:nvSpPr>
        <p:spPr>
          <a:xfrm>
            <a:off x="8623506" y="6244140"/>
            <a:ext cx="240322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[McFadden et al, 2022]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1CF8A28-DCDD-8E1D-4FD2-AF7C3E2814B1}"/>
              </a:ext>
            </a:extLst>
          </p:cNvPr>
          <p:cNvCxnSpPr/>
          <p:nvPr/>
        </p:nvCxnSpPr>
        <p:spPr>
          <a:xfrm>
            <a:off x="10621112" y="4362895"/>
            <a:ext cx="0" cy="27432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66D182BF-C055-5B8B-4414-88D66869D81B}"/>
              </a:ext>
            </a:extLst>
          </p:cNvPr>
          <p:cNvSpPr txBox="1"/>
          <p:nvPr/>
        </p:nvSpPr>
        <p:spPr>
          <a:xfrm>
            <a:off x="10621111" y="4044433"/>
            <a:ext cx="1491760" cy="369332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Fluidic fence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0C8FE5-9DB7-5E57-C002-839426087E36}"/>
              </a:ext>
            </a:extLst>
          </p:cNvPr>
          <p:cNvSpPr txBox="1"/>
          <p:nvPr/>
        </p:nvSpPr>
        <p:spPr>
          <a:xfrm>
            <a:off x="9249064" y="2792681"/>
            <a:ext cx="1037133" cy="923330"/>
          </a:xfrm>
          <a:prstGeom prst="rect">
            <a:avLst/>
          </a:prstGeom>
          <a:solidFill>
            <a:schemeClr val="bg1"/>
          </a:solidFill>
          <a:ln w="19050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0.05</a:t>
            </a:r>
          </a:p>
          <a:p>
            <a:pPr algn="ctr"/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</a:t>
            </a:r>
            <a:r>
              <a:rPr lang="en-US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  <a:p>
            <a:pPr algn="ctr"/>
            <a:r>
              <a:rPr lang="en-US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15°</a:t>
            </a:r>
          </a:p>
        </p:txBody>
      </p:sp>
    </p:spTree>
    <p:extLst>
      <p:ext uri="{BB962C8B-B14F-4D97-AF65-F5344CB8AC3E}">
        <p14:creationId xmlns:p14="http://schemas.microsoft.com/office/powerpoint/2010/main" val="1220655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BEA44-242E-B9CB-BB17-E07295017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Study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50342-7AA0-D3CA-BC76-14AC205EB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10972800" cy="4015454"/>
          </a:xfrm>
        </p:spPr>
        <p:txBody>
          <a:bodyPr/>
          <a:lstStyle/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Test the performance of a streamwise row of vortex generating jets in compressible freestreams for enhanced AFC utility</a:t>
            </a:r>
          </a:p>
          <a:p>
            <a:r>
              <a:rPr lang="en-US" sz="3200" dirty="0"/>
              <a:t>Evaluate how performance scales with AFC cost metrics at higher Mach numbers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D2A4B-C73B-0CEC-083A-3979E55A1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54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DB1AA9-5A00-7094-C5AD-B8328BD0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DFD77C-6084-125B-0C95-364FDA698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Methods</a:t>
            </a:r>
          </a:p>
        </p:txBody>
      </p:sp>
    </p:spTree>
    <p:extLst>
      <p:ext uri="{BB962C8B-B14F-4D97-AF65-F5344CB8AC3E}">
        <p14:creationId xmlns:p14="http://schemas.microsoft.com/office/powerpoint/2010/main" val="2335879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26E64-133B-58AC-1DAD-0E3A5B83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5084190" cy="40154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30° Swept Wing</a:t>
            </a:r>
          </a:p>
          <a:p>
            <a:r>
              <a:rPr lang="en-US" dirty="0"/>
              <a:t>AR=4.3, no taper</a:t>
            </a:r>
          </a:p>
          <a:p>
            <a:r>
              <a:rPr lang="en-US" dirty="0"/>
              <a:t>NACA 64</a:t>
            </a:r>
            <a:r>
              <a:rPr lang="en-US" baseline="-25000" dirty="0"/>
              <a:t>3</a:t>
            </a:r>
            <a:r>
              <a:rPr lang="en-US" dirty="0"/>
              <a:t>-618 airfoil along true chord, </a:t>
            </a:r>
            <a:r>
              <a:rPr lang="en-US" i="1" dirty="0"/>
              <a:t>c</a:t>
            </a:r>
          </a:p>
          <a:p>
            <a:r>
              <a:rPr lang="en-US" dirty="0"/>
              <a:t>Active flow control at 70% span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Test article for previous AFC studies, experimental and computational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5FDF77-A24D-A7FB-8897-159E128C02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" b="-290"/>
          <a:stretch/>
        </p:blipFill>
        <p:spPr bwMode="auto">
          <a:xfrm>
            <a:off x="5693790" y="542879"/>
            <a:ext cx="6376695" cy="538621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888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Flow Control Method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26E64-133B-58AC-1DAD-0E3A5B83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4"/>
            <a:ext cx="10972800" cy="2258035"/>
          </a:xfrm>
        </p:spPr>
        <p:txBody>
          <a:bodyPr/>
          <a:lstStyle/>
          <a:p>
            <a:r>
              <a:rPr lang="en-US" dirty="0"/>
              <a:t>20 vortex generating jets (VGJs)</a:t>
            </a:r>
          </a:p>
          <a:p>
            <a:r>
              <a:rPr lang="en-US" dirty="0"/>
              <a:t>1mm diameter, placed 5 diameters apart</a:t>
            </a:r>
          </a:p>
          <a:p>
            <a:r>
              <a:rPr lang="en-US" dirty="0"/>
              <a:t>60° skew, 30° pitch (relative to local surface curvature)</a:t>
            </a:r>
          </a:p>
          <a:p>
            <a:pPr lvl="1"/>
            <a:r>
              <a:rPr lang="en-US" dirty="0"/>
              <a:t>Leading edge jet constrained to 90° skew</a:t>
            </a:r>
          </a:p>
          <a:p>
            <a:r>
              <a:rPr lang="en-US" dirty="0"/>
              <a:t>Flat face specified as inlet BC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9</a:t>
            </a:fld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D4C5E56-5C8F-F909-4909-618427DC8267}"/>
              </a:ext>
            </a:extLst>
          </p:cNvPr>
          <p:cNvGrpSpPr/>
          <p:nvPr/>
        </p:nvGrpSpPr>
        <p:grpSpPr>
          <a:xfrm>
            <a:off x="293133" y="3388721"/>
            <a:ext cx="10888417" cy="2544136"/>
            <a:chOff x="293133" y="3538202"/>
            <a:chExt cx="10888417" cy="2544136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6F800B1-08DB-2AAE-DA42-033398223BCE}"/>
                </a:ext>
              </a:extLst>
            </p:cNvPr>
            <p:cNvGrpSpPr/>
            <p:nvPr/>
          </p:nvGrpSpPr>
          <p:grpSpPr>
            <a:xfrm>
              <a:off x="757989" y="3538202"/>
              <a:ext cx="9737156" cy="2544136"/>
              <a:chOff x="3213698" y="3780692"/>
              <a:chExt cx="8587034" cy="2243631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09AFA58F-5FDD-C4BA-7C07-FB9EB064FB47}"/>
                  </a:ext>
                </a:extLst>
              </p:cNvPr>
              <p:cNvGrpSpPr/>
              <p:nvPr/>
            </p:nvGrpSpPr>
            <p:grpSpPr>
              <a:xfrm>
                <a:off x="3604849" y="3780692"/>
                <a:ext cx="8195883" cy="2243631"/>
                <a:chOff x="5456142" y="3793587"/>
                <a:chExt cx="4963925" cy="1358880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35956FCF-2180-E8DD-654F-AFF3D092B5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1991" t="79878" r="26355"/>
                <a:stretch/>
              </p:blipFill>
              <p:spPr>
                <a:xfrm>
                  <a:off x="6277192" y="3793587"/>
                  <a:ext cx="4142875" cy="583884"/>
                </a:xfrm>
                <a:prstGeom prst="rect">
                  <a:avLst/>
                </a:prstGeom>
                <a:ln>
                  <a:solidFill>
                    <a:srgbClr val="000000"/>
                  </a:solidFill>
                </a:ln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87D17CF7-4241-75F0-F11A-D22056B0EE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84785" t="13204" b="7925"/>
                <a:stretch/>
              </p:blipFill>
              <p:spPr>
                <a:xfrm>
                  <a:off x="5456142" y="4410630"/>
                  <a:ext cx="439588" cy="741837"/>
                </a:xfrm>
                <a:prstGeom prst="rect">
                  <a:avLst/>
                </a:prstGeom>
                <a:ln>
                  <a:solidFill>
                    <a:srgbClr val="000000"/>
                  </a:solidFill>
                </a:ln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3B51BDA5-136D-1E67-DFCA-A451319993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rcRect l="1302" t="9351" r="1899"/>
                <a:stretch/>
              </p:blipFill>
              <p:spPr>
                <a:xfrm>
                  <a:off x="6277191" y="4410630"/>
                  <a:ext cx="4142875" cy="741837"/>
                </a:xfrm>
                <a:prstGeom prst="rect">
                  <a:avLst/>
                </a:prstGeom>
                <a:ln>
                  <a:solidFill>
                    <a:srgbClr val="000000"/>
                  </a:solidFill>
                </a:ln>
              </p:spPr>
            </p:pic>
          </p:grpSp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003945E0-0B63-9C33-B50C-C99361C2E6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05440" y="4290089"/>
                <a:ext cx="261292" cy="454647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5563EDA0-9DD1-2F40-6B25-AB3F323D245A}"/>
                  </a:ext>
                </a:extLst>
              </p:cNvPr>
              <p:cNvCxnSpPr/>
              <p:nvPr/>
            </p:nvCxnSpPr>
            <p:spPr>
              <a:xfrm>
                <a:off x="7515805" y="4290089"/>
                <a:ext cx="914400" cy="0"/>
              </a:xfrm>
              <a:prstGeom prst="line">
                <a:avLst/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Arc 18">
                <a:extLst>
                  <a:ext uri="{FF2B5EF4-FFF2-40B4-BE49-F238E27FC236}">
                    <a16:creationId xmlns:a16="http://schemas.microsoft.com/office/drawing/2014/main" id="{5895D242-338B-D155-5D54-8FD7436A80B2}"/>
                  </a:ext>
                </a:extLst>
              </p:cNvPr>
              <p:cNvSpPr/>
              <p:nvPr/>
            </p:nvSpPr>
            <p:spPr>
              <a:xfrm rot="5400000">
                <a:off x="7167723" y="3938395"/>
                <a:ext cx="703386" cy="703386"/>
              </a:xfrm>
              <a:prstGeom prst="arc">
                <a:avLst>
                  <a:gd name="adj1" fmla="val 16200000"/>
                  <a:gd name="adj2" fmla="val 19829314"/>
                </a:avLst>
              </a:prstGeom>
              <a:ln w="19050"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7418A5F-5ABF-2B7C-90D7-89A28244484D}"/>
                  </a:ext>
                </a:extLst>
              </p:cNvPr>
              <p:cNvSpPr txBox="1"/>
              <p:nvPr/>
            </p:nvSpPr>
            <p:spPr>
              <a:xfrm>
                <a:off x="7872722" y="4333825"/>
                <a:ext cx="1230924" cy="407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60° skew</a:t>
                </a:r>
              </a:p>
            </p:txBody>
          </p: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5318CF39-EF9D-F900-DDAD-C503415063E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036197" y="4605464"/>
                <a:ext cx="484661" cy="27854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73A4588A-EEBE-00AD-9C48-A2A2EEED22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6197" y="4884005"/>
                <a:ext cx="484661" cy="0"/>
              </a:xfrm>
              <a:prstGeom prst="line">
                <a:avLst/>
              </a:prstGeom>
              <a:ln w="12700"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Arc 28">
                <a:extLst>
                  <a:ext uri="{FF2B5EF4-FFF2-40B4-BE49-F238E27FC236}">
                    <a16:creationId xmlns:a16="http://schemas.microsoft.com/office/drawing/2014/main" id="{CFE3F93A-BBAA-3E14-E0DA-EBE4AFA5AF50}"/>
                  </a:ext>
                </a:extLst>
              </p:cNvPr>
              <p:cNvSpPr/>
              <p:nvPr/>
            </p:nvSpPr>
            <p:spPr>
              <a:xfrm>
                <a:off x="3685427" y="4532312"/>
                <a:ext cx="703386" cy="703386"/>
              </a:xfrm>
              <a:prstGeom prst="arc">
                <a:avLst>
                  <a:gd name="adj1" fmla="val 19801086"/>
                  <a:gd name="adj2" fmla="val 26917"/>
                </a:avLst>
              </a:prstGeom>
              <a:ln w="19050">
                <a:solidFill>
                  <a:srgbClr val="000000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5315C17-DC52-5BA0-1D34-A7E4E6E8C731}"/>
                  </a:ext>
                </a:extLst>
              </p:cNvPr>
              <p:cNvSpPr txBox="1"/>
              <p:nvPr/>
            </p:nvSpPr>
            <p:spPr>
              <a:xfrm>
                <a:off x="3213698" y="4359799"/>
                <a:ext cx="1230924" cy="407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30° pitch</a:t>
                </a:r>
              </a:p>
            </p:txBody>
          </p:sp>
        </p:grp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79D99D5-BDDA-FC7D-BCEE-989A38A771B6}"/>
                </a:ext>
              </a:extLst>
            </p:cNvPr>
            <p:cNvCxnSpPr>
              <a:cxnSpLocks/>
            </p:cNvCxnSpPr>
            <p:nvPr/>
          </p:nvCxnSpPr>
          <p:spPr>
            <a:xfrm>
              <a:off x="4563208" y="5188086"/>
              <a:ext cx="320040" cy="0"/>
            </a:xfrm>
            <a:prstGeom prst="line">
              <a:avLst/>
            </a:prstGeom>
            <a:ln w="28575">
              <a:solidFill>
                <a:srgbClr val="000000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41B596A-C1BF-44AE-3922-3EB893C47CCC}"/>
                </a:ext>
              </a:extLst>
            </p:cNvPr>
            <p:cNvCxnSpPr>
              <a:cxnSpLocks/>
            </p:cNvCxnSpPr>
            <p:nvPr/>
          </p:nvCxnSpPr>
          <p:spPr>
            <a:xfrm>
              <a:off x="4563208" y="4914900"/>
              <a:ext cx="0" cy="273186"/>
            </a:xfrm>
            <a:prstGeom prst="line">
              <a:avLst/>
            </a:prstGeom>
            <a:ln w="19050">
              <a:solidFill>
                <a:srgbClr val="0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3F713718-E2A3-0ADF-F991-C5B3315150FA}"/>
                </a:ext>
              </a:extLst>
            </p:cNvPr>
            <p:cNvCxnSpPr>
              <a:cxnSpLocks/>
            </p:cNvCxnSpPr>
            <p:nvPr/>
          </p:nvCxnSpPr>
          <p:spPr>
            <a:xfrm>
              <a:off x="4891337" y="4870940"/>
              <a:ext cx="0" cy="320040"/>
            </a:xfrm>
            <a:prstGeom prst="line">
              <a:avLst/>
            </a:prstGeom>
            <a:ln w="19050">
              <a:solidFill>
                <a:srgbClr val="0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8B47CC7-3ECD-5E4E-DC0F-8F066685F030}"/>
                </a:ext>
              </a:extLst>
            </p:cNvPr>
            <p:cNvSpPr txBox="1"/>
            <p:nvPr/>
          </p:nvSpPr>
          <p:spPr>
            <a:xfrm>
              <a:off x="4337492" y="5137639"/>
              <a:ext cx="82827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5mm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CD331D1-68AF-0737-DDC5-2E22179609D7}"/>
                </a:ext>
              </a:extLst>
            </p:cNvPr>
            <p:cNvSpPr txBox="1"/>
            <p:nvPr/>
          </p:nvSpPr>
          <p:spPr>
            <a:xfrm>
              <a:off x="10497236" y="4262033"/>
              <a:ext cx="604140" cy="369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TOP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A39317B-B9FF-4C68-3807-5006F573027D}"/>
                </a:ext>
              </a:extLst>
            </p:cNvPr>
            <p:cNvSpPr txBox="1"/>
            <p:nvPr/>
          </p:nvSpPr>
          <p:spPr>
            <a:xfrm>
              <a:off x="10495144" y="5711012"/>
              <a:ext cx="686406" cy="369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SIDE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C5AC3D7-9606-415B-5588-38D126711FF4}"/>
                </a:ext>
              </a:extLst>
            </p:cNvPr>
            <p:cNvSpPr txBox="1"/>
            <p:nvPr/>
          </p:nvSpPr>
          <p:spPr>
            <a:xfrm>
              <a:off x="293133" y="5711012"/>
              <a:ext cx="899605" cy="36933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000000"/>
              </a:solidFill>
            </a:ln>
          </p:spPr>
          <p:txBody>
            <a:bodyPr wrap="none" rtlCol="0">
              <a:spAutoFit/>
            </a:bodyPr>
            <a:lstStyle/>
            <a:p>
              <a:pPr algn="r"/>
              <a:r>
                <a:rPr lang="en-US" dirty="0"/>
                <a:t>FRONT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3904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CFD Methods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026E64-133B-58AC-1DAD-0E3A5B83DF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056665"/>
                <a:ext cx="10972800" cy="5090747"/>
              </a:xfrm>
            </p:spPr>
            <p:txBody>
              <a:bodyPr/>
              <a:lstStyle/>
              <a:p>
                <a:pPr marL="0" indent="0">
                  <a:spcBef>
                    <a:spcPts val="200"/>
                  </a:spcBef>
                  <a:buNone/>
                </a:pPr>
                <a:r>
                  <a:rPr lang="en-US" b="1" dirty="0"/>
                  <a:t>NASA’s FUN3D-FV RANS Solver</a:t>
                </a:r>
                <a:endParaRPr lang="en-US" dirty="0"/>
              </a:p>
              <a:p>
                <a:pPr>
                  <a:spcBef>
                    <a:spcPts val="200"/>
                  </a:spcBef>
                </a:pPr>
                <a:r>
                  <a:rPr lang="en-US" b="1" dirty="0"/>
                  <a:t>Adaptive mesh refinement </a:t>
                </a:r>
                <a:r>
                  <a:rPr lang="en-US" dirty="0"/>
                  <a:t>with Sketch-to-Solution, </a:t>
                </a:r>
                <a:r>
                  <a:rPr lang="en-US" sz="2400" dirty="0">
                    <a:latin typeface="Courier10 BT" panose="02070509030505020404" pitchFamily="49" charset="0"/>
                    <a:ea typeface="Cambria" panose="02040503050406030204" pitchFamily="18" charset="0"/>
                  </a:rPr>
                  <a:t>refine</a:t>
                </a:r>
                <a:r>
                  <a:rPr lang="en-US" dirty="0"/>
                  <a:t> function</a:t>
                </a:r>
              </a:p>
              <a:p>
                <a:pPr lvl="1">
                  <a:spcBef>
                    <a:spcPts val="200"/>
                  </a:spcBef>
                </a:pPr>
                <a:r>
                  <a:rPr lang="en-US" dirty="0"/>
                  <a:t>Mesh adapted on gradients in the scalar flow metric of Mach number</a:t>
                </a:r>
              </a:p>
              <a:p>
                <a:pPr lvl="1">
                  <a:spcBef>
                    <a:spcPts val="200"/>
                  </a:spcBef>
                </a:pPr>
                <a:r>
                  <a:rPr lang="en-US" dirty="0"/>
                  <a:t>18 mesh adaptations for final meshes that contained 180 million tetrahedral cells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dirty="0"/>
                  <a:t>Negative </a:t>
                </a:r>
                <a:r>
                  <a:rPr lang="en-US" dirty="0" err="1"/>
                  <a:t>Spalart-Allmaras</a:t>
                </a:r>
                <a:r>
                  <a:rPr lang="en-US" dirty="0"/>
                  <a:t> one-equation turbulence model (</a:t>
                </a:r>
                <a:r>
                  <a:rPr lang="en-US" b="1" dirty="0"/>
                  <a:t>SA-neg-RC</a:t>
                </a:r>
                <a:r>
                  <a:rPr lang="en-US" dirty="0"/>
                  <a:t>)</a:t>
                </a:r>
              </a:p>
              <a:p>
                <a:pPr lvl="1">
                  <a:spcBef>
                    <a:spcPts val="200"/>
                  </a:spcBef>
                </a:pPr>
                <a:r>
                  <a:rPr lang="en-US" dirty="0"/>
                  <a:t>Handling of negative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𝜈</m:t>
                        </m:r>
                      </m:e>
                    </m:acc>
                  </m:oMath>
                </a14:m>
                <a:r>
                  <a:rPr lang="en-US" dirty="0"/>
                  <a:t> values</a:t>
                </a:r>
              </a:p>
              <a:p>
                <a:pPr lvl="1">
                  <a:spcBef>
                    <a:spcPts val="200"/>
                  </a:spcBef>
                </a:pPr>
                <a:r>
                  <a:rPr lang="en-US" dirty="0"/>
                  <a:t>Rotation/curvature corrections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dirty="0"/>
                  <a:t>Riemann-invariant </a:t>
                </a:r>
                <a:r>
                  <a:rPr lang="en-US" dirty="0" err="1"/>
                  <a:t>farfield</a:t>
                </a:r>
                <a:r>
                  <a:rPr lang="en-US" dirty="0"/>
                  <a:t> boundary conditions 100 </a:t>
                </a:r>
                <a:r>
                  <a:rPr lang="en-US" i="1" dirty="0" err="1"/>
                  <a:t>c</a:t>
                </a:r>
                <a:r>
                  <a:rPr lang="en-US" i="1" baseline="-25000" dirty="0" err="1"/>
                  <a:t>eff</a:t>
                </a:r>
                <a:r>
                  <a:rPr lang="en-US" dirty="0"/>
                  <a:t>  away from wing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dirty="0"/>
                  <a:t>Symmetry plane at wing root to model full wing in free flight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dirty="0"/>
                  <a:t>Total pressure boundary conditions applied to VGJ inlet faces for AFC</a:t>
                </a:r>
              </a:p>
              <a:p>
                <a:pPr>
                  <a:spcBef>
                    <a:spcPts val="200"/>
                  </a:spcBef>
                </a:pPr>
                <a:r>
                  <a:rPr lang="en-US" dirty="0"/>
                  <a:t>Hierarchical Adaptive Nonlinear Iteration Method (</a:t>
                </a:r>
                <a:r>
                  <a:rPr lang="en-US" b="1" dirty="0"/>
                  <a:t>HANIM</a:t>
                </a:r>
                <a:r>
                  <a:rPr lang="en-US" dirty="0"/>
                  <a:t>)</a:t>
                </a:r>
              </a:p>
              <a:p>
                <a:pPr lvl="1">
                  <a:spcBef>
                    <a:spcPts val="200"/>
                  </a:spcBef>
                </a:pPr>
                <a:r>
                  <a:rPr lang="en-US" dirty="0"/>
                  <a:t>Preconditioner, generalized conjugate residual (GCR) method, and CFL adaptation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026E64-133B-58AC-1DAD-0E3A5B83DF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056665"/>
                <a:ext cx="10972800" cy="5090747"/>
              </a:xfrm>
              <a:blipFill>
                <a:blip r:embed="rId2"/>
                <a:stretch>
                  <a:fillRect l="-1111" t="-2036" r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5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Matrix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26E64-133B-58AC-1DAD-0E3A5B83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10972800" cy="1501897"/>
          </a:xfrm>
        </p:spPr>
        <p:txBody>
          <a:bodyPr/>
          <a:lstStyle/>
          <a:p>
            <a:r>
              <a:rPr lang="en-US" dirty="0"/>
              <a:t>4 freestream Mach number setpoints, 2 angles of attack at each (5° &amp; 10°)</a:t>
            </a:r>
          </a:p>
          <a:p>
            <a:pPr lvl="1"/>
            <a:r>
              <a:rPr lang="en-US" dirty="0"/>
              <a:t>First Mach number matched low-speed wind tunnel conditions</a:t>
            </a:r>
          </a:p>
          <a:p>
            <a:r>
              <a:rPr lang="en-US" dirty="0"/>
              <a:t>Targeted a constant mass flow coefficient (</a:t>
            </a:r>
            <a:r>
              <a:rPr lang="en-US" i="1" dirty="0"/>
              <a:t>C</a:t>
            </a:r>
            <a:r>
              <a:rPr lang="en-US" i="1" baseline="-25000" dirty="0"/>
              <a:t>Q</a:t>
            </a:r>
            <a:r>
              <a:rPr lang="en-US" dirty="0"/>
              <a:t>) at each setpoint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6" name="Content Placeholder 8">
            <a:extLst>
              <a:ext uri="{FF2B5EF4-FFF2-40B4-BE49-F238E27FC236}">
                <a16:creationId xmlns:a16="http://schemas.microsoft.com/office/drawing/2014/main" id="{41F3B5FF-0A40-32ED-B968-13B1FD7ABB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3397907"/>
              </p:ext>
            </p:extLst>
          </p:nvPr>
        </p:nvGraphicFramePr>
        <p:xfrm>
          <a:off x="396873" y="2408494"/>
          <a:ext cx="8572661" cy="35860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49857">
                  <a:extLst>
                    <a:ext uri="{9D8B030D-6E8A-4147-A177-3AD203B41FA5}">
                      <a16:colId xmlns:a16="http://schemas.microsoft.com/office/drawing/2014/main" val="3006483653"/>
                    </a:ext>
                  </a:extLst>
                </a:gridCol>
                <a:gridCol w="1707189">
                  <a:extLst>
                    <a:ext uri="{9D8B030D-6E8A-4147-A177-3AD203B41FA5}">
                      <a16:colId xmlns:a16="http://schemas.microsoft.com/office/drawing/2014/main" val="501446730"/>
                    </a:ext>
                  </a:extLst>
                </a:gridCol>
                <a:gridCol w="1751316">
                  <a:extLst>
                    <a:ext uri="{9D8B030D-6E8A-4147-A177-3AD203B41FA5}">
                      <a16:colId xmlns:a16="http://schemas.microsoft.com/office/drawing/2014/main" val="633873623"/>
                    </a:ext>
                  </a:extLst>
                </a:gridCol>
                <a:gridCol w="1570532">
                  <a:extLst>
                    <a:ext uri="{9D8B030D-6E8A-4147-A177-3AD203B41FA5}">
                      <a16:colId xmlns:a16="http://schemas.microsoft.com/office/drawing/2014/main" val="451449166"/>
                    </a:ext>
                  </a:extLst>
                </a:gridCol>
                <a:gridCol w="1593767">
                  <a:extLst>
                    <a:ext uri="{9D8B030D-6E8A-4147-A177-3AD203B41FA5}">
                      <a16:colId xmlns:a16="http://schemas.microsoft.com/office/drawing/2014/main" val="3881376645"/>
                    </a:ext>
                  </a:extLst>
                </a:gridCol>
              </a:tblGrid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+mj-lt"/>
                        </a:rPr>
                        <a:t> </a:t>
                      </a:r>
                      <a:endParaRPr lang="en-US" sz="2000" dirty="0"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= 0.051</a:t>
                      </a:r>
                      <a:endParaRPr lang="en-US" sz="2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= 0.30</a:t>
                      </a:r>
                      <a:endParaRPr lang="en-US" sz="2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= 0.5</a:t>
                      </a:r>
                      <a:endParaRPr lang="en-US" sz="2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 = 0.7</a:t>
                      </a:r>
                      <a:endParaRPr lang="en-US" sz="2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02607212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Mach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0.051</a:t>
                      </a:r>
                      <a:endParaRPr lang="en-US" sz="20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0.300</a:t>
                      </a:r>
                      <a:endParaRPr lang="en-US" sz="20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0.500</a:t>
                      </a:r>
                      <a:endParaRPr lang="en-US" sz="20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0.700</a:t>
                      </a:r>
                      <a:endParaRPr lang="en-US" sz="20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9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5762570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Temperature (K)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407234524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Velocity (m/s)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17.8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104.2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173.6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243.1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76394196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1.0e5</a:t>
                      </a: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5.8e5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9.7e5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1.4e6</a:t>
                      </a:r>
                      <a:endParaRPr lang="en-US" sz="20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9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774896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Angles of attack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5°, 10°</a:t>
                      </a:r>
                      <a:endParaRPr lang="en-US" sz="20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5°, 10°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5°, 10°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5°, 10°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608061207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</a:t>
                      </a:r>
                      <a:r>
                        <a:rPr lang="en-US" sz="2000" b="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AFC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1.05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4.83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823059794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000" b="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Q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0.0024</a:t>
                      </a: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0.0027</a:t>
                      </a: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0.0029</a:t>
                      </a:r>
                    </a:p>
                  </a:txBody>
                  <a:tcPr marL="68580" marR="68580" marT="0" marB="0">
                    <a:solidFill>
                      <a:srgbClr val="F7958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0.0028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F795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903439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000" b="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µ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0.0138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0.0065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553822097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n-US" sz="2000" b="0" i="1" baseline="-25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π</a:t>
                      </a:r>
                      <a:endParaRPr lang="en-US" sz="2000" b="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1.374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0.130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0.084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0.056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384859729"/>
                  </a:ext>
                </a:extLst>
              </a:tr>
              <a:tr h="32600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4.62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2.54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1.26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1.14</a:t>
                      </a:r>
                    </a:p>
                  </a:txBody>
                  <a:tcPr marL="68580" marR="6858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5800787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435296-9ED9-E339-2D7F-34E6DFB958FC}"/>
                  </a:ext>
                </a:extLst>
              </p:cNvPr>
              <p:cNvSpPr txBox="1"/>
              <p:nvPr/>
            </p:nvSpPr>
            <p:spPr>
              <a:xfrm>
                <a:off x="9046774" y="2844200"/>
                <a:ext cx="2676438" cy="29104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𝑟𝑒𝑓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endParaRPr lang="en-US" sz="20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𝑟𝑒𝑓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0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  <a:p>
                <a:endParaRPr lang="en-US" sz="200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0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0 </m:t>
                              </m:r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E435296-9ED9-E339-2D7F-34E6DFB958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6774" y="2844200"/>
                <a:ext cx="2676438" cy="291047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5084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38DFD0E-A07E-E54F-2F30-D1CFB762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F474228-12B4-82F2-AA8E-F13B5980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3394894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E1A0-F8B3-A56E-4287-3515FFF3E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Low-Speed (</a:t>
            </a:r>
            <a:r>
              <a:rPr lang="en-US" i="1" dirty="0"/>
              <a:t>M</a:t>
            </a:r>
            <a:r>
              <a:rPr lang="en-US" dirty="0"/>
              <a:t> = 0.05)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19CE0-86C6-F233-0AEC-783C2ED30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056665"/>
            <a:ext cx="5193323" cy="492210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Baseline:</a:t>
            </a:r>
          </a:p>
          <a:p>
            <a:r>
              <a:rPr lang="en-US" dirty="0"/>
              <a:t>Spanwise flow development</a:t>
            </a:r>
          </a:p>
          <a:p>
            <a:r>
              <a:rPr lang="en-US" dirty="0"/>
              <a:t>Trailing-edge separation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AFC:</a:t>
            </a:r>
          </a:p>
          <a:p>
            <a:r>
              <a:rPr lang="en-US" dirty="0"/>
              <a:t>Flow improved on outboard wing section</a:t>
            </a:r>
          </a:p>
          <a:p>
            <a:pPr lvl="1"/>
            <a:r>
              <a:rPr lang="en-US" dirty="0"/>
              <a:t>~7% lift enhancement at each angle of attack</a:t>
            </a:r>
          </a:p>
          <a:p>
            <a:r>
              <a:rPr lang="en-US" dirty="0"/>
              <a:t>Entrainment, streamlines turning towards fluidic fence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A33CF2-FE80-5D25-4435-E73443C8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7E58B7-4070-6287-60DC-1C59ADCA61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757996"/>
            <a:ext cx="5486400" cy="3034284"/>
          </a:xfrm>
          <a:prstGeom prst="rect">
            <a:avLst/>
          </a:prstGeom>
          <a:noFill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C6886B2-AA1A-358B-4570-413FD3441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1" y="3730948"/>
            <a:ext cx="5486400" cy="2490759"/>
          </a:xfrm>
          <a:prstGeom prst="rect">
            <a:avLst/>
          </a:prstGeom>
        </p:spPr>
      </p:pic>
      <p:sp>
        <p:nvSpPr>
          <p:cNvPr id="7" name="Arrow: Down 6">
            <a:extLst>
              <a:ext uri="{FF2B5EF4-FFF2-40B4-BE49-F238E27FC236}">
                <a16:creationId xmlns:a16="http://schemas.microsoft.com/office/drawing/2014/main" id="{183FFC17-706C-0AEC-2A5E-B012E95E9773}"/>
              </a:ext>
            </a:extLst>
          </p:cNvPr>
          <p:cNvSpPr/>
          <p:nvPr/>
        </p:nvSpPr>
        <p:spPr>
          <a:xfrm>
            <a:off x="8244253" y="96915"/>
            <a:ext cx="1189894" cy="661081"/>
          </a:xfrm>
          <a:prstGeom prst="downArrow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F133B5-D2FF-983A-0E1C-0C276DBD3C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4" t="28401" r="50690" b="58332"/>
          <a:stretch/>
        </p:blipFill>
        <p:spPr bwMode="auto">
          <a:xfrm>
            <a:off x="10577147" y="42812"/>
            <a:ext cx="1298331" cy="1186962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321440-40FB-957A-565A-03C49C18E2FA}"/>
              </a:ext>
            </a:extLst>
          </p:cNvPr>
          <p:cNvSpPr txBox="1"/>
          <p:nvPr/>
        </p:nvSpPr>
        <p:spPr>
          <a:xfrm>
            <a:off x="6135269" y="5506563"/>
            <a:ext cx="107895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7.7%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7.9%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42.8%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D73175-7705-B395-B71E-FD01CE8F865C}"/>
              </a:ext>
            </a:extLst>
          </p:cNvPr>
          <p:cNvSpPr txBox="1"/>
          <p:nvPr/>
        </p:nvSpPr>
        <p:spPr>
          <a:xfrm>
            <a:off x="8858835" y="5506562"/>
            <a:ext cx="107895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6.7%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12.4%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86.3%</a:t>
            </a:r>
          </a:p>
        </p:txBody>
      </p:sp>
    </p:spTree>
    <p:extLst>
      <p:ext uri="{BB962C8B-B14F-4D97-AF65-F5344CB8AC3E}">
        <p14:creationId xmlns:p14="http://schemas.microsoft.com/office/powerpoint/2010/main" val="269496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9">
            <a:extLst>
              <a:ext uri="{FF2B5EF4-FFF2-40B4-BE49-F238E27FC236}">
                <a16:creationId xmlns:a16="http://schemas.microsoft.com/office/drawing/2014/main" id="{EFEF0825-DB10-160D-16FD-E6FB6E24EB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33" r="865"/>
          <a:stretch/>
        </p:blipFill>
        <p:spPr bwMode="auto">
          <a:xfrm>
            <a:off x="0" y="3926845"/>
            <a:ext cx="4978370" cy="23695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A72B60-17D9-3C64-723F-815AB16855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"/>
          <a:stretch/>
        </p:blipFill>
        <p:spPr bwMode="auto">
          <a:xfrm>
            <a:off x="4885556" y="857697"/>
            <a:ext cx="7315200" cy="50352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Baseline wing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14</a:t>
            </a:fld>
            <a:endParaRPr lang="en-US"/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29368326-2B31-773F-989E-6E520DFA0888}"/>
              </a:ext>
            </a:extLst>
          </p:cNvPr>
          <p:cNvSpPr/>
          <p:nvPr/>
        </p:nvSpPr>
        <p:spPr>
          <a:xfrm>
            <a:off x="8244253" y="96915"/>
            <a:ext cx="1189894" cy="661081"/>
          </a:xfrm>
          <a:prstGeom prst="downArrow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61ECECF-1594-229E-9934-97F4933AE1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4" t="28401" r="50690" b="58332"/>
          <a:stretch/>
        </p:blipFill>
        <p:spPr bwMode="auto">
          <a:xfrm>
            <a:off x="10577147" y="42812"/>
            <a:ext cx="1298331" cy="1186962"/>
          </a:xfrm>
          <a:prstGeom prst="rect">
            <a:avLst/>
          </a:prstGeom>
          <a:noFill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C631ED1-7BE2-F569-EF98-F1BC43BE5579}"/>
              </a:ext>
            </a:extLst>
          </p:cNvPr>
          <p:cNvSpPr/>
          <p:nvPr/>
        </p:nvSpPr>
        <p:spPr>
          <a:xfrm>
            <a:off x="2576146" y="3648807"/>
            <a:ext cx="9624610" cy="26476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4C754C-48E4-66D8-B21F-DAEFBC21B3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4084948" cy="4725622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Spanwise flow development more rapid with Mach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 separation line moves forward on chord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drop-off with span intensifies with M</a:t>
            </a:r>
          </a:p>
        </p:txBody>
      </p:sp>
    </p:spTree>
    <p:extLst>
      <p:ext uri="{BB962C8B-B14F-4D97-AF65-F5344CB8AC3E}">
        <p14:creationId xmlns:p14="http://schemas.microsoft.com/office/powerpoint/2010/main" val="3018314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AFC wing performance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15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B51B38-4E3E-A06D-B1CA-2B3D03D68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69477"/>
            <a:ext cx="4084948" cy="3812809"/>
          </a:xfrm>
        </p:spPr>
        <p:txBody>
          <a:bodyPr/>
          <a:lstStyle/>
          <a:p>
            <a:pPr>
              <a:spcBef>
                <a:spcPts val="5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Obstructs inboard spanwise-oriented flow</a:t>
            </a:r>
          </a:p>
          <a:p>
            <a:pPr>
              <a:spcBef>
                <a:spcPts val="5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Outboard attached flow</a:t>
            </a:r>
          </a:p>
          <a:p>
            <a:pPr>
              <a:spcBef>
                <a:spcPts val="500"/>
              </a:spcBef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Shock-induced separation significantly reduced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Smaller local AFC impact</a:t>
            </a:r>
          </a:p>
          <a:p>
            <a:pPr lvl="1">
              <a:spcBef>
                <a:spcPts val="500"/>
              </a:spcBef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Linked to constant </a:t>
            </a:r>
            <a:r>
              <a:rPr lang="en-US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Q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BFDD7A-5B0E-8007-4370-10C228D63C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" b="1229"/>
          <a:stretch/>
        </p:blipFill>
        <p:spPr bwMode="auto">
          <a:xfrm>
            <a:off x="4886227" y="887243"/>
            <a:ext cx="7315200" cy="495160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C501B59-94FC-991B-78A7-EFC85592B957}"/>
              </a:ext>
            </a:extLst>
          </p:cNvPr>
          <p:cNvSpPr/>
          <p:nvPr/>
        </p:nvSpPr>
        <p:spPr>
          <a:xfrm>
            <a:off x="10955438" y="4071396"/>
            <a:ext cx="228600" cy="245962"/>
          </a:xfrm>
          <a:custGeom>
            <a:avLst/>
            <a:gdLst>
              <a:gd name="connsiteX0" fmla="*/ 43405 w 228600"/>
              <a:gd name="connsiteY0" fmla="*/ 0 h 245962"/>
              <a:gd name="connsiteX1" fmla="*/ 0 w 228600"/>
              <a:gd name="connsiteY1" fmla="*/ 159151 h 245962"/>
              <a:gd name="connsiteX2" fmla="*/ 164939 w 228600"/>
              <a:gd name="connsiteY2" fmla="*/ 245962 h 245962"/>
              <a:gd name="connsiteX3" fmla="*/ 228600 w 228600"/>
              <a:gd name="connsiteY3" fmla="*/ 121534 h 245962"/>
              <a:gd name="connsiteX4" fmla="*/ 43405 w 228600"/>
              <a:gd name="connsiteY4" fmla="*/ 0 h 245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600" h="245962">
                <a:moveTo>
                  <a:pt x="43405" y="0"/>
                </a:moveTo>
                <a:lnTo>
                  <a:pt x="0" y="159151"/>
                </a:lnTo>
                <a:lnTo>
                  <a:pt x="164939" y="245962"/>
                </a:lnTo>
                <a:lnTo>
                  <a:pt x="228600" y="121534"/>
                </a:lnTo>
                <a:lnTo>
                  <a:pt x="4340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43654147-DD0A-D2F8-560F-16B7892C78CA}"/>
              </a:ext>
            </a:extLst>
          </p:cNvPr>
          <p:cNvSpPr/>
          <p:nvPr/>
        </p:nvSpPr>
        <p:spPr>
          <a:xfrm>
            <a:off x="8244253" y="96915"/>
            <a:ext cx="1189894" cy="661081"/>
          </a:xfrm>
          <a:prstGeom prst="downArrow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A3BE6E9-A968-DCEC-2365-3A01E9AF74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4" t="28401" r="50690" b="58332"/>
          <a:stretch/>
        </p:blipFill>
        <p:spPr bwMode="auto">
          <a:xfrm>
            <a:off x="10577147" y="42812"/>
            <a:ext cx="1298331" cy="1186962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DE5DBF-3239-F2BC-9928-63E6DE1E34E8}"/>
              </a:ext>
            </a:extLst>
          </p:cNvPr>
          <p:cNvSpPr txBox="1"/>
          <p:nvPr/>
        </p:nvSpPr>
        <p:spPr>
          <a:xfrm>
            <a:off x="4923547" y="3039880"/>
            <a:ext cx="10565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5.7%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9.9%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31.5%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5BF279-4E69-A0D5-593A-9DBF73D44B60}"/>
              </a:ext>
            </a:extLst>
          </p:cNvPr>
          <p:cNvSpPr txBox="1"/>
          <p:nvPr/>
        </p:nvSpPr>
        <p:spPr>
          <a:xfrm>
            <a:off x="4923547" y="5198911"/>
            <a:ext cx="10565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5.0%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10.7%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51.5%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5B999F-98CB-67D7-059C-5E37ED9B01B0}"/>
              </a:ext>
            </a:extLst>
          </p:cNvPr>
          <p:cNvSpPr txBox="1"/>
          <p:nvPr/>
        </p:nvSpPr>
        <p:spPr>
          <a:xfrm>
            <a:off x="7342312" y="3012614"/>
            <a:ext cx="10565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3.0%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9.9%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22.3%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C95106-A5E3-C669-C2FE-AA14BD831F04}"/>
              </a:ext>
            </a:extLst>
          </p:cNvPr>
          <p:cNvSpPr txBox="1"/>
          <p:nvPr/>
        </p:nvSpPr>
        <p:spPr>
          <a:xfrm>
            <a:off x="7342312" y="5188253"/>
            <a:ext cx="10565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3.2%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10.9%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47.1%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B1F272-CD85-C445-3493-2D95BDD7315B}"/>
              </a:ext>
            </a:extLst>
          </p:cNvPr>
          <p:cNvSpPr txBox="1"/>
          <p:nvPr/>
        </p:nvSpPr>
        <p:spPr>
          <a:xfrm>
            <a:off x="9775464" y="3039880"/>
            <a:ext cx="10565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2.1%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10.0%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25.8%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2C1172-38BC-2D87-A4E4-710F7EC2110D}"/>
              </a:ext>
            </a:extLst>
          </p:cNvPr>
          <p:cNvSpPr txBox="1"/>
          <p:nvPr/>
        </p:nvSpPr>
        <p:spPr>
          <a:xfrm>
            <a:off x="9775464" y="5215519"/>
            <a:ext cx="1056517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3.8%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6.3%</a:t>
            </a:r>
          </a:p>
          <a:p>
            <a:r>
              <a:rPr lang="el-GR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1200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82.8%</a:t>
            </a:r>
          </a:p>
        </p:txBody>
      </p:sp>
    </p:spTree>
    <p:extLst>
      <p:ext uri="{BB962C8B-B14F-4D97-AF65-F5344CB8AC3E}">
        <p14:creationId xmlns:p14="http://schemas.microsoft.com/office/powerpoint/2010/main" val="2495722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9">
            <a:extLst>
              <a:ext uri="{FF2B5EF4-FFF2-40B4-BE49-F238E27FC236}">
                <a16:creationId xmlns:a16="http://schemas.microsoft.com/office/drawing/2014/main" id="{F0187B0B-3810-6878-1951-3D94E4B13A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4133" r="865"/>
          <a:stretch/>
        </p:blipFill>
        <p:spPr bwMode="auto">
          <a:xfrm>
            <a:off x="5344998" y="632158"/>
            <a:ext cx="6445326" cy="3013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lift distributions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16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10D17B2-FB91-60B2-B609-FA19D6EF26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76" y="1056664"/>
            <a:ext cx="4863824" cy="4649543"/>
          </a:xfrm>
        </p:spPr>
        <p:txBody>
          <a:bodyPr/>
          <a:lstStyle/>
          <a:p>
            <a:pPr>
              <a:spcBef>
                <a:spcPts val="500"/>
              </a:spcBef>
            </a:pPr>
            <a:endParaRPr lang="en-US" sz="2400" dirty="0"/>
          </a:p>
          <a:p>
            <a:pPr>
              <a:spcBef>
                <a:spcPts val="500"/>
              </a:spcBef>
            </a:pPr>
            <a:r>
              <a:rPr lang="el-GR" sz="2400" dirty="0"/>
              <a:t>Δ</a:t>
            </a:r>
            <a:r>
              <a:rPr lang="en-US" sz="2400" i="1" dirty="0"/>
              <a:t>C</a:t>
            </a:r>
            <a:r>
              <a:rPr lang="en-US" sz="2400" i="1" baseline="-25000" dirty="0"/>
              <a:t>l</a:t>
            </a:r>
            <a:r>
              <a:rPr lang="en-US" sz="2400" baseline="30000" dirty="0"/>
              <a:t> </a:t>
            </a:r>
            <a:r>
              <a:rPr lang="en-US" sz="2400" dirty="0"/>
              <a:t>highest for low M</a:t>
            </a:r>
          </a:p>
          <a:p>
            <a:pPr lvl="1">
              <a:spcBef>
                <a:spcPts val="500"/>
              </a:spcBef>
            </a:pPr>
            <a:r>
              <a:rPr lang="en-US" sz="2000" dirty="0"/>
              <a:t>Monotonic with Mach until shock-induced separation becomes relevant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Inboard losses due to blowing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Lift enhancements highest immediately surrounding VGJs</a:t>
            </a:r>
          </a:p>
          <a:p>
            <a:pPr>
              <a:spcBef>
                <a:spcPts val="500"/>
              </a:spcBef>
            </a:pPr>
            <a:r>
              <a:rPr lang="en-US" sz="2400" dirty="0"/>
              <a:t>Effect of wingtip vortex re-introduced for </a:t>
            </a:r>
            <a:r>
              <a:rPr lang="en-US" sz="2400" i="1" dirty="0"/>
              <a:t>M</a:t>
            </a:r>
            <a:r>
              <a:rPr lang="en-US" sz="2400" dirty="0"/>
              <a:t> = 0.7, α = 10°</a:t>
            </a:r>
          </a:p>
        </p:txBody>
      </p:sp>
      <p:pic>
        <p:nvPicPr>
          <p:cNvPr id="10" name="Graphic 2">
            <a:extLst>
              <a:ext uri="{FF2B5EF4-FFF2-40B4-BE49-F238E27FC236}">
                <a16:creationId xmlns:a16="http://schemas.microsoft.com/office/drawing/2014/main" id="{EDA5D096-4A12-5381-A09A-65E61B43CBB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04"/>
          <a:stretch/>
        </p:blipFill>
        <p:spPr bwMode="auto">
          <a:xfrm>
            <a:off x="5344998" y="3645844"/>
            <a:ext cx="6618770" cy="276116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E385AE0-4366-6859-51CC-1A3645A319A8}"/>
              </a:ext>
            </a:extLst>
          </p:cNvPr>
          <p:cNvSpPr txBox="1"/>
          <p:nvPr/>
        </p:nvSpPr>
        <p:spPr>
          <a:xfrm>
            <a:off x="6096000" y="1219481"/>
            <a:ext cx="2754188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Baseline Lift Distributions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1C5F2F-29AE-6853-5935-80A5F541E2DD}"/>
              </a:ext>
            </a:extLst>
          </p:cNvPr>
          <p:cNvSpPr txBox="1"/>
          <p:nvPr/>
        </p:nvSpPr>
        <p:spPr>
          <a:xfrm>
            <a:off x="7991475" y="3966099"/>
            <a:ext cx="1933575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due to AFC</a:t>
            </a:r>
          </a:p>
        </p:txBody>
      </p:sp>
    </p:spTree>
    <p:extLst>
      <p:ext uri="{BB962C8B-B14F-4D97-AF65-F5344CB8AC3E}">
        <p14:creationId xmlns:p14="http://schemas.microsoft.com/office/powerpoint/2010/main" val="8283625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FFCED-3732-7E48-CF6E-0E0FCBA8A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Coefficient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C520E-5C85-DFFB-FA2F-A1FE24A1A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3012831" cy="4015454"/>
          </a:xfrm>
        </p:spPr>
        <p:txBody>
          <a:bodyPr/>
          <a:lstStyle/>
          <a:p>
            <a:r>
              <a:rPr lang="en-US" sz="2400" dirty="0"/>
              <a:t>Lift and drag always increase with actuation</a:t>
            </a:r>
          </a:p>
          <a:p>
            <a:r>
              <a:rPr lang="en-US" sz="2400" dirty="0"/>
              <a:t>Pitching moment more negative with actuation</a:t>
            </a:r>
          </a:p>
          <a:p>
            <a:r>
              <a:rPr lang="en-US" sz="2400" dirty="0"/>
              <a:t>Normalizing with </a:t>
            </a:r>
            <a:r>
              <a:rPr lang="en-US" sz="2400" i="1" dirty="0"/>
              <a:t>C</a:t>
            </a:r>
            <a:r>
              <a:rPr lang="en-US" sz="2400" i="1" baseline="-25000" dirty="0"/>
              <a:t>µ</a:t>
            </a:r>
            <a:r>
              <a:rPr lang="en-US" sz="2400" dirty="0"/>
              <a:t> demonstrates high Mach effectiveness</a:t>
            </a:r>
          </a:p>
          <a:p>
            <a:pPr lvl="1"/>
            <a:r>
              <a:rPr lang="en-US" sz="2000" i="1" dirty="0"/>
              <a:t>C</a:t>
            </a:r>
            <a:r>
              <a:rPr lang="en-US" sz="2000" i="1" baseline="-25000" dirty="0"/>
              <a:t>µ</a:t>
            </a:r>
            <a:r>
              <a:rPr lang="en-US" sz="2000" dirty="0"/>
              <a:t> is expensive</a:t>
            </a:r>
            <a:endParaRPr lang="en-US" sz="2000" i="1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9B7E34-6B26-D0F1-CE0E-8B99D9042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17</a:t>
            </a:fld>
            <a:endParaRPr lang="en-US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D2290D5-6BDB-C7A1-403F-D4F427CCDBA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423" t="3464" r="7981"/>
          <a:stretch/>
        </p:blipFill>
        <p:spPr bwMode="auto">
          <a:xfrm>
            <a:off x="3733800" y="658907"/>
            <a:ext cx="8458200" cy="30182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Graphic 1">
            <a:extLst>
              <a:ext uri="{FF2B5EF4-FFF2-40B4-BE49-F238E27FC236}">
                <a16:creationId xmlns:a16="http://schemas.microsoft.com/office/drawing/2014/main" id="{AF1B2DB5-0B31-AE4B-766F-889B9590A3C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9789" t="3569" r="8036"/>
          <a:stretch/>
        </p:blipFill>
        <p:spPr bwMode="auto">
          <a:xfrm>
            <a:off x="3733800" y="3683549"/>
            <a:ext cx="8458200" cy="27215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59391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changes in pressure coefficient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18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286FC90-35CA-B706-6C13-1E10E26E3D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9861"/>
            <a:ext cx="4631703" cy="3542257"/>
          </a:xfrm>
        </p:spPr>
        <p:txBody>
          <a:bodyPr/>
          <a:lstStyle/>
          <a:p>
            <a:r>
              <a:rPr lang="el-GR" sz="2400" dirty="0"/>
              <a:t>Δ</a:t>
            </a:r>
            <a:r>
              <a:rPr lang="en-US" sz="2400" i="1" dirty="0"/>
              <a:t>C</a:t>
            </a:r>
            <a:r>
              <a:rPr lang="en-US" sz="2400" i="1" baseline="-25000" dirty="0"/>
              <a:t>p</a:t>
            </a:r>
            <a:r>
              <a:rPr lang="en-US" sz="2400" baseline="-25000" dirty="0"/>
              <a:t> </a:t>
            </a:r>
            <a:r>
              <a:rPr lang="en-US" sz="2400" dirty="0"/>
              <a:t>further aft for higher Mach</a:t>
            </a:r>
          </a:p>
          <a:p>
            <a:r>
              <a:rPr lang="en-US" sz="2400" dirty="0"/>
              <a:t>Region of decreased pressure gets smaller with Mach</a:t>
            </a:r>
          </a:p>
          <a:p>
            <a:r>
              <a:rPr lang="en-US" sz="2400" dirty="0"/>
              <a:t>Saturated streaks of </a:t>
            </a:r>
            <a:r>
              <a:rPr lang="el-GR" sz="2400" dirty="0"/>
              <a:t>Δ</a:t>
            </a:r>
            <a:r>
              <a:rPr lang="en-US" sz="2400" i="1" dirty="0"/>
              <a:t>C</a:t>
            </a:r>
            <a:r>
              <a:rPr lang="en-US" sz="2400" i="1" baseline="-25000" dirty="0"/>
              <a:t>p</a:t>
            </a:r>
            <a:r>
              <a:rPr lang="en-US" sz="2400" i="1" dirty="0"/>
              <a:t> </a:t>
            </a:r>
            <a:r>
              <a:rPr lang="en-US" sz="2400" dirty="0"/>
              <a:t>from movement of SS shock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0FF68E-12D6-D9F2-4833-E342D9F8EC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721914"/>
            <a:ext cx="6858000" cy="5060373"/>
          </a:xfrm>
          <a:prstGeom prst="rect">
            <a:avLst/>
          </a:prstGeom>
          <a:noFill/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E7EB783-F56E-5D4A-8087-5A35017E09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904"/>
          <a:stretch/>
        </p:blipFill>
        <p:spPr bwMode="auto">
          <a:xfrm>
            <a:off x="0" y="3990475"/>
            <a:ext cx="5334000" cy="222519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Arrow: Down 5">
            <a:extLst>
              <a:ext uri="{FF2B5EF4-FFF2-40B4-BE49-F238E27FC236}">
                <a16:creationId xmlns:a16="http://schemas.microsoft.com/office/drawing/2014/main" id="{1F9F3ECF-7D9E-7F5E-163B-DC7E967BDBD4}"/>
              </a:ext>
            </a:extLst>
          </p:cNvPr>
          <p:cNvSpPr/>
          <p:nvPr/>
        </p:nvSpPr>
        <p:spPr>
          <a:xfrm>
            <a:off x="9062480" y="60833"/>
            <a:ext cx="1189894" cy="661081"/>
          </a:xfrm>
          <a:prstGeom prst="downArrow">
            <a:avLst/>
          </a:prstGeom>
          <a:ln w="19050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∞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356411-0DD7-85BF-850D-75EFA44BD2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84" t="28401" r="50690" b="58332"/>
          <a:stretch/>
        </p:blipFill>
        <p:spPr bwMode="auto">
          <a:xfrm>
            <a:off x="10893669" y="6730"/>
            <a:ext cx="1298331" cy="1186962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781A9D-D50D-B4D1-E76A-B0167599E12A}"/>
              </a:ext>
            </a:extLst>
          </p:cNvPr>
          <p:cNvSpPr txBox="1"/>
          <p:nvPr/>
        </p:nvSpPr>
        <p:spPr>
          <a:xfrm>
            <a:off x="2171700" y="4251849"/>
            <a:ext cx="1933575" cy="369332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l-GR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</a:t>
            </a:r>
            <a:r>
              <a:rPr lang="en-US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i="1" baseline="-25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due to AFC</a:t>
            </a:r>
          </a:p>
        </p:txBody>
      </p:sp>
    </p:spTree>
    <p:extLst>
      <p:ext uri="{BB962C8B-B14F-4D97-AF65-F5344CB8AC3E}">
        <p14:creationId xmlns:p14="http://schemas.microsoft.com/office/powerpoint/2010/main" val="190807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6AE4F4F6-F732-454C-4A13-3C576C6FCF0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3645832"/>
            <a:ext cx="5943600" cy="304129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41DEFD-883D-E3F9-E799-D2B14B003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 in Shock Location for </a:t>
            </a:r>
            <a:r>
              <a:rPr lang="en-US" i="1" dirty="0"/>
              <a:t>M</a:t>
            </a:r>
            <a:r>
              <a:rPr lang="en-US" dirty="0"/>
              <a:t> = 0.7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59FE21-778A-587F-699D-F02F853C7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19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7A7CF8B-D13A-E600-167A-007DE4457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647922"/>
            <a:ext cx="5943600" cy="3039202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AE2F81-708D-98D9-1A28-C5796D5C8B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970688"/>
            <a:ext cx="5943600" cy="2511381"/>
          </a:xfrm>
          <a:prstGeom prst="rect">
            <a:avLst/>
          </a:prstGeom>
          <a:ln>
            <a:solidFill>
              <a:srgbClr val="000000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63BC878-6276-7512-CE59-675F65ECC76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865"/>
          <a:stretch/>
        </p:blipFill>
        <p:spPr>
          <a:xfrm>
            <a:off x="6096000" y="970687"/>
            <a:ext cx="5943600" cy="2511381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DC433CE-B1DD-3748-D701-49A481E5855C}"/>
              </a:ext>
            </a:extLst>
          </p:cNvPr>
          <p:cNvSpPr txBox="1"/>
          <p:nvPr/>
        </p:nvSpPr>
        <p:spPr>
          <a:xfrm>
            <a:off x="272562" y="1050226"/>
            <a:ext cx="10951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α=5°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A88FD0E-B838-C9E2-F0F2-95CDC5DA6C88}"/>
              </a:ext>
            </a:extLst>
          </p:cNvPr>
          <p:cNvSpPr txBox="1"/>
          <p:nvPr/>
        </p:nvSpPr>
        <p:spPr>
          <a:xfrm>
            <a:off x="6216162" y="1050226"/>
            <a:ext cx="7136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AFC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α=5°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6E3AAF-5FC3-C1B0-7D2D-DF8845CDBD5C}"/>
              </a:ext>
            </a:extLst>
          </p:cNvPr>
          <p:cNvSpPr txBox="1"/>
          <p:nvPr/>
        </p:nvSpPr>
        <p:spPr>
          <a:xfrm>
            <a:off x="272562" y="3752399"/>
            <a:ext cx="10951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Baseline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α=10°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69665E-03FA-C433-4CEF-4300BF856E73}"/>
              </a:ext>
            </a:extLst>
          </p:cNvPr>
          <p:cNvSpPr txBox="1"/>
          <p:nvPr/>
        </p:nvSpPr>
        <p:spPr>
          <a:xfrm>
            <a:off x="6216162" y="3752399"/>
            <a:ext cx="8322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AFC</a:t>
            </a:r>
          </a:p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α=10°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02FEB471-A42A-0E3A-DB4A-22E1F0E6EA66}"/>
              </a:ext>
            </a:extLst>
          </p:cNvPr>
          <p:cNvSpPr/>
          <p:nvPr/>
        </p:nvSpPr>
        <p:spPr>
          <a:xfrm>
            <a:off x="9741877" y="5407269"/>
            <a:ext cx="782515" cy="193431"/>
          </a:xfrm>
          <a:custGeom>
            <a:avLst/>
            <a:gdLst>
              <a:gd name="connsiteX0" fmla="*/ 782515 w 782515"/>
              <a:gd name="connsiteY0" fmla="*/ 193431 h 193431"/>
              <a:gd name="connsiteX1" fmla="*/ 501161 w 782515"/>
              <a:gd name="connsiteY1" fmla="*/ 70339 h 193431"/>
              <a:gd name="connsiteX2" fmla="*/ 211015 w 782515"/>
              <a:gd name="connsiteY2" fmla="*/ 17585 h 193431"/>
              <a:gd name="connsiteX3" fmla="*/ 0 w 782515"/>
              <a:gd name="connsiteY3" fmla="*/ 0 h 19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515" h="193431">
                <a:moveTo>
                  <a:pt x="782515" y="193431"/>
                </a:moveTo>
                <a:cubicBezTo>
                  <a:pt x="689463" y="146539"/>
                  <a:pt x="596411" y="99647"/>
                  <a:pt x="501161" y="70339"/>
                </a:cubicBezTo>
                <a:cubicBezTo>
                  <a:pt x="405911" y="41031"/>
                  <a:pt x="294542" y="29308"/>
                  <a:pt x="211015" y="17585"/>
                </a:cubicBezTo>
                <a:cubicBezTo>
                  <a:pt x="127488" y="5862"/>
                  <a:pt x="63744" y="2931"/>
                  <a:pt x="0" y="0"/>
                </a:cubicBezTo>
              </a:path>
            </a:pathLst>
          </a:custGeom>
          <a:noFill/>
          <a:ln w="2857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9D4C7D4-54A5-CD5F-111A-7FF3C3515668}"/>
              </a:ext>
            </a:extLst>
          </p:cNvPr>
          <p:cNvSpPr/>
          <p:nvPr/>
        </p:nvSpPr>
        <p:spPr>
          <a:xfrm>
            <a:off x="9518980" y="5578757"/>
            <a:ext cx="782515" cy="193431"/>
          </a:xfrm>
          <a:custGeom>
            <a:avLst/>
            <a:gdLst>
              <a:gd name="connsiteX0" fmla="*/ 782515 w 782515"/>
              <a:gd name="connsiteY0" fmla="*/ 193431 h 193431"/>
              <a:gd name="connsiteX1" fmla="*/ 501161 w 782515"/>
              <a:gd name="connsiteY1" fmla="*/ 70339 h 193431"/>
              <a:gd name="connsiteX2" fmla="*/ 211015 w 782515"/>
              <a:gd name="connsiteY2" fmla="*/ 17585 h 193431"/>
              <a:gd name="connsiteX3" fmla="*/ 0 w 782515"/>
              <a:gd name="connsiteY3" fmla="*/ 0 h 19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515" h="193431">
                <a:moveTo>
                  <a:pt x="782515" y="193431"/>
                </a:moveTo>
                <a:cubicBezTo>
                  <a:pt x="689463" y="146539"/>
                  <a:pt x="596411" y="99647"/>
                  <a:pt x="501161" y="70339"/>
                </a:cubicBezTo>
                <a:cubicBezTo>
                  <a:pt x="405911" y="41031"/>
                  <a:pt x="294542" y="29308"/>
                  <a:pt x="211015" y="17585"/>
                </a:cubicBezTo>
                <a:cubicBezTo>
                  <a:pt x="127488" y="5862"/>
                  <a:pt x="63744" y="2931"/>
                  <a:pt x="0" y="0"/>
                </a:cubicBezTo>
              </a:path>
            </a:pathLst>
          </a:custGeom>
          <a:noFill/>
          <a:ln w="2857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4C0D1F6-20AE-8F6F-4710-F95C09343EF3}"/>
              </a:ext>
            </a:extLst>
          </p:cNvPr>
          <p:cNvSpPr/>
          <p:nvPr/>
        </p:nvSpPr>
        <p:spPr>
          <a:xfrm>
            <a:off x="9999943" y="5243607"/>
            <a:ext cx="782515" cy="193431"/>
          </a:xfrm>
          <a:custGeom>
            <a:avLst/>
            <a:gdLst>
              <a:gd name="connsiteX0" fmla="*/ 782515 w 782515"/>
              <a:gd name="connsiteY0" fmla="*/ 193431 h 193431"/>
              <a:gd name="connsiteX1" fmla="*/ 501161 w 782515"/>
              <a:gd name="connsiteY1" fmla="*/ 70339 h 193431"/>
              <a:gd name="connsiteX2" fmla="*/ 211015 w 782515"/>
              <a:gd name="connsiteY2" fmla="*/ 17585 h 193431"/>
              <a:gd name="connsiteX3" fmla="*/ 0 w 782515"/>
              <a:gd name="connsiteY3" fmla="*/ 0 h 193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2515" h="193431">
                <a:moveTo>
                  <a:pt x="782515" y="193431"/>
                </a:moveTo>
                <a:cubicBezTo>
                  <a:pt x="689463" y="146539"/>
                  <a:pt x="596411" y="99647"/>
                  <a:pt x="501161" y="70339"/>
                </a:cubicBezTo>
                <a:cubicBezTo>
                  <a:pt x="405911" y="41031"/>
                  <a:pt x="294542" y="29308"/>
                  <a:pt x="211015" y="17585"/>
                </a:cubicBezTo>
                <a:cubicBezTo>
                  <a:pt x="127488" y="5862"/>
                  <a:pt x="63744" y="2931"/>
                  <a:pt x="0" y="0"/>
                </a:cubicBezTo>
              </a:path>
            </a:pathLst>
          </a:custGeom>
          <a:noFill/>
          <a:ln w="28575">
            <a:solidFill>
              <a:srgbClr val="00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64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26E64-133B-58AC-1DAD-0E3A5B83DF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11113008" cy="401545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Streamwise row of VGJs tested computationally at freestream Mach numbers of 0.05, 0.3, 0.5, and 0.7 at constant </a:t>
            </a:r>
            <a:r>
              <a:rPr lang="en-US" i="1" dirty="0"/>
              <a:t>C</a:t>
            </a:r>
            <a:r>
              <a:rPr lang="en-US" i="1" baseline="-25000" dirty="0"/>
              <a:t>Q</a:t>
            </a:r>
            <a:endParaRPr lang="en-US" i="1" dirty="0"/>
          </a:p>
          <a:p>
            <a:r>
              <a:rPr lang="en-US" dirty="0"/>
              <a:t>Flow improvements found outboard of control, as with previous studies</a:t>
            </a:r>
          </a:p>
          <a:p>
            <a:pPr lvl="1"/>
            <a:r>
              <a:rPr lang="en-US" dirty="0"/>
              <a:t>Consistently decreased pitching moment, good for control</a:t>
            </a:r>
          </a:p>
          <a:p>
            <a:r>
              <a:rPr lang="en-US" dirty="0"/>
              <a:t>Increments in lift decreased with Mach number, effect of </a:t>
            </a:r>
            <a:r>
              <a:rPr lang="en-US" i="1" dirty="0"/>
              <a:t>C</a:t>
            </a:r>
            <a:r>
              <a:rPr lang="en-US" i="1" baseline="-25000" dirty="0"/>
              <a:t>Q</a:t>
            </a:r>
            <a:endParaRPr lang="en-US" i="1" dirty="0"/>
          </a:p>
          <a:p>
            <a:pPr lvl="1"/>
            <a:r>
              <a:rPr lang="en-US" dirty="0"/>
              <a:t>7.7% to 2.1% </a:t>
            </a:r>
            <a:r>
              <a:rPr lang="el-GR" dirty="0"/>
              <a:t>Δ</a:t>
            </a:r>
            <a:r>
              <a:rPr lang="en-US" i="1" dirty="0"/>
              <a:t>C</a:t>
            </a:r>
            <a:r>
              <a:rPr lang="en-US" i="1" baseline="-25000" dirty="0"/>
              <a:t>L</a:t>
            </a:r>
            <a:r>
              <a:rPr lang="en-US" i="1" dirty="0"/>
              <a:t> </a:t>
            </a:r>
            <a:r>
              <a:rPr lang="en-US" dirty="0"/>
              <a:t>at α = 5°</a:t>
            </a:r>
          </a:p>
          <a:p>
            <a:pPr lvl="1"/>
            <a:r>
              <a:rPr lang="en-US" dirty="0"/>
              <a:t>6.7% to 3.8% </a:t>
            </a:r>
            <a:r>
              <a:rPr lang="el-GR" dirty="0"/>
              <a:t>Δ</a:t>
            </a:r>
            <a:r>
              <a:rPr lang="en-US" i="1" dirty="0"/>
              <a:t>C</a:t>
            </a:r>
            <a:r>
              <a:rPr lang="en-US" i="1" baseline="-25000" dirty="0"/>
              <a:t>L</a:t>
            </a:r>
            <a:r>
              <a:rPr lang="en-US" dirty="0"/>
              <a:t> at α = 10°</a:t>
            </a:r>
          </a:p>
          <a:p>
            <a:r>
              <a:rPr lang="en-US" dirty="0"/>
              <a:t>Change in pressure coefficients found further aft on suction surface with </a:t>
            </a:r>
            <a:r>
              <a:rPr lang="en-US" i="1" dirty="0"/>
              <a:t>M</a:t>
            </a:r>
          </a:p>
          <a:p>
            <a:r>
              <a:rPr lang="en-US" dirty="0"/>
              <a:t>Intriguing interplay with suction surface shock at </a:t>
            </a:r>
            <a:r>
              <a:rPr lang="en-US" i="1" dirty="0"/>
              <a:t>M</a:t>
            </a:r>
            <a:r>
              <a:rPr lang="en-US" dirty="0"/>
              <a:t> = 0.7</a:t>
            </a:r>
          </a:p>
          <a:p>
            <a:pPr lvl="1"/>
            <a:r>
              <a:rPr lang="en-US" dirty="0"/>
              <a:t>Potential for other applications with shock features, reducing separation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4652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5C6D7-278E-8FB4-FE24-90151717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ADB49-8ABB-D83D-934E-B745A168D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1600" dirty="0" err="1"/>
              <a:t>Hoerner</a:t>
            </a:r>
            <a:r>
              <a:rPr lang="en-US" sz="1600" dirty="0"/>
              <a:t>, S. F., </a:t>
            </a:r>
            <a:r>
              <a:rPr lang="en-US" sz="1600" i="1" dirty="0"/>
              <a:t>Fluid-Dynamic Drag</a:t>
            </a:r>
            <a:r>
              <a:rPr lang="en-US" sz="1600" dirty="0"/>
              <a:t>, published by the author, Bakersfield, CA, 1965, Chap. 15.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1600" dirty="0"/>
              <a:t>Harper, C. W. and Maki, R. L., "A Review of the Stall Characteristics of Swept Wings," NASA TN D-2373, 1964. </a:t>
            </a:r>
            <a:r>
              <a:rPr lang="en-US" sz="1600" dirty="0">
                <a:hlinkClick r:id="rId2"/>
              </a:rPr>
              <a:t>https://ntrs.nasa.gov/citations/19640014908</a:t>
            </a:r>
            <a:r>
              <a:rPr lang="en-US" sz="1600" dirty="0"/>
              <a:t>.</a:t>
            </a:r>
          </a:p>
          <a:p>
            <a:pPr marL="514350" indent="-514350">
              <a:spcBef>
                <a:spcPts val="0"/>
              </a:spcBef>
              <a:buSzPct val="100000"/>
              <a:buFont typeface="+mj-lt"/>
              <a:buAutoNum type="arabicPeriod"/>
            </a:pPr>
            <a:r>
              <a:rPr lang="en-US" sz="1600" dirty="0"/>
              <a:t>Pratt, G. L., and Shields, E. R., “Low-Speed Longitudinal Characteristics of a 45° Sweptback Wing of Aspect Ratio 8 with High-Lift and Stall-Control Devices at Reynolds Numbers from 1,500,000 to 4,800,000,” National Advisory Committee for Aeronautics Research Memo NACA R&amp;M L51J04, 1952. </a:t>
            </a:r>
            <a:r>
              <a:rPr lang="en-US" sz="1600" dirty="0">
                <a:hlinkClick r:id="rId3"/>
              </a:rPr>
              <a:t>https://ntrs.nasa.gov/citations/19930086963</a:t>
            </a:r>
            <a:r>
              <a:rPr lang="en-US" sz="1600" dirty="0"/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/>
              <a:t>Walker, M. M. and Bons, J. P., "The Effect of Passive and Active Boundary-Layer Fences on Swept-Wing Performance at Low Reynolds Number," in 2018 AIAA Aerospace Sciences Meeting, Kissimmee, FL, 2018. </a:t>
            </a:r>
            <a:r>
              <a:rPr lang="en-US" sz="1600" dirty="0">
                <a:hlinkClick r:id="rId4"/>
              </a:rPr>
              <a:t>https://doi.org/10.2514/6.2018-0793</a:t>
            </a:r>
            <a:r>
              <a:rPr lang="en-US" sz="1600" dirty="0"/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/>
              <a:t>McFadden, E. J., Brandt, P. J. and Bons, J. P., "Swept-Wing Active Flow Control with a Streamwise Row of Vortex Generating Jets," </a:t>
            </a:r>
            <a:r>
              <a:rPr lang="en-US" sz="1600" i="1" dirty="0"/>
              <a:t>AIAA Journal</a:t>
            </a:r>
            <a:r>
              <a:rPr lang="en-US" sz="1600" dirty="0"/>
              <a:t>, vol. 61, no. 3, pp. 1142-1150, 2023. </a:t>
            </a:r>
            <a:r>
              <a:rPr lang="en-US" sz="1600" dirty="0">
                <a:hlinkClick r:id="rId5"/>
              </a:rPr>
              <a:t>https://doi.org/10.2514/1.J062302</a:t>
            </a:r>
            <a:r>
              <a:rPr lang="en-US" sz="1600" dirty="0"/>
              <a:t>.</a:t>
            </a:r>
          </a:p>
          <a:p>
            <a:pPr marL="514350" indent="-514350">
              <a:spcBef>
                <a:spcPts val="0"/>
              </a:spcBef>
              <a:buFont typeface="+mj-lt"/>
              <a:buAutoNum type="arabicPeriod"/>
            </a:pPr>
            <a:r>
              <a:rPr lang="en-US" sz="1600" dirty="0"/>
              <a:t>McFadden, E. J., Brandt, P. J. and Bons, J. P., “The Effect of Spanwise Location of a VGJ Fluidic Fence on Swept Wing Performance,” in AIAA Aviation 2022 Forum, Chicago, IL, 2022. </a:t>
            </a:r>
            <a:r>
              <a:rPr lang="en-US" sz="1600" dirty="0">
                <a:hlinkClick r:id="rId6"/>
              </a:rPr>
              <a:t>https://doi.org/10.2514/6.2022-3468</a:t>
            </a:r>
            <a:r>
              <a:rPr lang="en-US" sz="1600" dirty="0"/>
              <a:t>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B073F4-326C-961E-2775-B2CD8425A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800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44F306-6DD0-C09B-69A5-73BCC601D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448CD5-C7EA-BC4A-AED1-29E0E84FA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6305525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723563-451F-387F-0D8B-6264B11855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2A2C16-674F-EACF-EDF9-E0C7DE7CC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685456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 dirty="0"/>
              <a:t>Increasing Re from 10</a:t>
            </a:r>
            <a:r>
              <a:rPr lang="en-US" baseline="30000" dirty="0"/>
              <a:t>5</a:t>
            </a:r>
            <a:r>
              <a:rPr lang="en-US" dirty="0"/>
              <a:t> to 10</a:t>
            </a:r>
            <a:r>
              <a:rPr lang="en-US" baseline="30000" dirty="0"/>
              <a:t>6</a:t>
            </a:r>
            <a:endParaRPr lang="en-US" dirty="0"/>
          </a:p>
        </p:txBody>
      </p:sp>
      <p:pic>
        <p:nvPicPr>
          <p:cNvPr id="6" name="Picture 5" descr="Office of Naval Research Official Logo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378" y="142617"/>
            <a:ext cx="1336905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907245" y="136623"/>
            <a:ext cx="0" cy="60960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>
            <a:spLocks noGrp="1"/>
          </p:cNvSpPr>
          <p:nvPr>
            <p:ph idx="15"/>
          </p:nvPr>
        </p:nvSpPr>
        <p:spPr>
          <a:xfrm>
            <a:off x="7029357" y="123374"/>
            <a:ext cx="5162643" cy="668812"/>
          </a:xfrm>
          <a:ln>
            <a:noFill/>
          </a:ln>
        </p:spPr>
        <p:txBody>
          <a:bodyPr/>
          <a:lstStyle/>
          <a:p>
            <a:r>
              <a:rPr lang="en-US" sz="1867" dirty="0"/>
              <a:t>Leading-Edge Sweep and Reynolds Number Variation For Fluidic Fence Active Flow Control</a:t>
            </a:r>
          </a:p>
          <a:p>
            <a:endParaRPr lang="en-US" dirty="0"/>
          </a:p>
        </p:txBody>
      </p:sp>
      <p:sp>
        <p:nvSpPr>
          <p:cNvPr id="9" name="Content Placeholder 1"/>
          <p:cNvSpPr>
            <a:spLocks noGrp="1"/>
          </p:cNvSpPr>
          <p:nvPr>
            <p:ph idx="13"/>
          </p:nvPr>
        </p:nvSpPr>
        <p:spPr>
          <a:xfrm>
            <a:off x="609600" y="1689070"/>
            <a:ext cx="10972800" cy="5045556"/>
          </a:xfrm>
          <a:ln>
            <a:noFill/>
          </a:ln>
        </p:spPr>
        <p:txBody>
          <a:bodyPr anchor="b"/>
          <a:lstStyle/>
          <a:p>
            <a:r>
              <a:rPr lang="en-US" sz="2667" dirty="0"/>
              <a:t>VGJ Fluidic Fence @ Re=1,000,000</a:t>
            </a:r>
          </a:p>
          <a:p>
            <a:pPr marL="306910" indent="-30691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636D6E"/>
                </a:solidFill>
              </a:rPr>
              <a:t>Benefits generally </a:t>
            </a:r>
            <a:r>
              <a:rPr lang="en-US" sz="2400" dirty="0"/>
              <a:t>decrease</a:t>
            </a:r>
            <a:r>
              <a:rPr lang="en-US" sz="2400" dirty="0">
                <a:solidFill>
                  <a:srgbClr val="636D6E"/>
                </a:solidFill>
              </a:rPr>
              <a:t> at higher freestream Reynolds number</a:t>
            </a:r>
          </a:p>
          <a:p>
            <a:pPr marL="306910" indent="-30691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rgbClr val="636D6E"/>
                </a:solidFill>
              </a:rPr>
              <a:t>Note: CFD computes decrements to lift performance at high angles of attack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B48AC09-C2A2-B9DE-9E57-832A4821E192}"/>
              </a:ext>
            </a:extLst>
          </p:cNvPr>
          <p:cNvCxnSpPr/>
          <p:nvPr/>
        </p:nvCxnSpPr>
        <p:spPr>
          <a:xfrm>
            <a:off x="4110445" y="339823"/>
            <a:ext cx="0" cy="60960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188" y="1325607"/>
            <a:ext cx="5486400" cy="4114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867" y="1325607"/>
            <a:ext cx="54864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208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D6CEB-42B6-2062-BCF6-464E17BE4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Flow Control System Costs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897A1-0365-2811-96F4-DB0A2F6675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56665"/>
            <a:ext cx="8235636" cy="4015454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AFC cost metrics for required air supply</a:t>
            </a:r>
          </a:p>
          <a:p>
            <a:r>
              <a:rPr lang="en-US" dirty="0"/>
              <a:t>Design complexity </a:t>
            </a:r>
            <a:r>
              <a:rPr lang="en-US" dirty="0">
                <a:sym typeface="Wingdings" panose="05000000000000000000" pitchFamily="2" charset="2"/>
              </a:rPr>
              <a:t>=</a:t>
            </a:r>
            <a:r>
              <a:rPr lang="en-US" dirty="0"/>
              <a:t> $$</a:t>
            </a:r>
          </a:p>
          <a:p>
            <a:r>
              <a:rPr lang="en-US" dirty="0"/>
              <a:t>Added weight = $$</a:t>
            </a:r>
          </a:p>
          <a:p>
            <a:r>
              <a:rPr lang="en-US" dirty="0"/>
              <a:t>Impact on cruise drag and fuel burn = $$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Goal: Minimize AFC cost, maximize AFC utility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C361BD-1574-E499-2C23-4A942084F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25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141FB9-A605-C304-EE94-64D1783F46DC}"/>
                  </a:ext>
                </a:extLst>
              </p:cNvPr>
              <p:cNvSpPr txBox="1"/>
              <p:nvPr/>
            </p:nvSpPr>
            <p:spPr>
              <a:xfrm>
                <a:off x="8567962" y="1152062"/>
                <a:ext cx="3227165" cy="45538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Mass flow coefficient: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400" i="1">
                                      <a:solidFill>
                                        <a:srgbClr val="00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  <a:ea typeface="Times New Roman" panose="02020603050405020304" pitchFamily="18" charset="0"/>
                                      <a:cs typeface="Times New Roman" panose="020206030504050203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𝑟𝑒𝑓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US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Momentum coefficient:</a:t>
                </a:r>
                <a:endParaRPr lang="en-US" sz="24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𝜇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𝑟𝑒𝑓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</a:endParaRPr>
              </a:p>
              <a:p>
                <a:pPr algn="ctr"/>
                <a:endParaRPr lang="en-US" sz="2400" dirty="0">
                  <a:solidFill>
                    <a:srgbClr val="000000"/>
                  </a:solidFill>
                </a:endParaRPr>
              </a:p>
              <a:p>
                <a:pPr algn="ctr"/>
                <a:r>
                  <a:rPr lang="en-US" sz="2400" i="1" dirty="0">
                    <a:solidFill>
                      <a:srgbClr val="000000"/>
                    </a:solidFill>
                    <a:effectLst/>
                    <a:latin typeface="Cambria Math" panose="02040503050406030204" pitchFamily="18" charset="0"/>
                  </a:rPr>
                  <a:t>Power coefficient:</a:t>
                </a:r>
                <a:endParaRPr lang="en-US" sz="2400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𝜋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0 </m:t>
                              </m:r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𝐴𝐹𝐶</m:t>
                              </m:r>
                            </m:sub>
                          </m:sSub>
                        </m:num>
                        <m:den>
                          <m:f>
                            <m:fPr>
                              <m:type m:val="skw"/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  <m:sSub>
                        <m:sSub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𝑄</m:t>
                          </m:r>
                        </m:sub>
                      </m:sSub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9C141FB9-A605-C304-EE94-64D1783F46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67962" y="1152062"/>
                <a:ext cx="3227165" cy="4553875"/>
              </a:xfrm>
              <a:prstGeom prst="rect">
                <a:avLst/>
              </a:prstGeom>
              <a:blipFill>
                <a:blip r:embed="rId2"/>
                <a:stretch>
                  <a:fillRect l="-2647" t="-1071" r="-2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36389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4FBBD-51AC-40E9-D9FF-A04091DFD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Sketch-to-Solution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1C9C87-B277-22DF-082F-282F0B06A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4CD3D-26C8-47FF-8D13-9B32BAAB4735}" type="slidenum">
              <a:rPr lang="en-US" smtClean="0"/>
              <a:t>26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D5F7F67A-192D-0B2D-A7CE-AED579B7006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1196626"/>
                <a:ext cx="10515600" cy="4950785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3 mesh adaptations per target complexity before doubling cell count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/>
                  <a:t>Metric field: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det</m:t>
                                </m:r>
                              </m:fName>
                              <m:e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</m:sup>
                    </m:sSup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</m:d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𝐿𝑃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unc>
                                      <m:func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uncPr>
                                      <m:fName>
                                        <m:r>
                                          <m:rPr>
                                            <m:sty m:val="p"/>
                                          </m:rPr>
                                          <a:rPr lang="en-US" b="0" i="0" smtClean="0">
                                            <a:latin typeface="Cambria Math" panose="02040503050406030204" pitchFamily="18" charset="0"/>
                                          </a:rPr>
                                          <m:t>det</m:t>
                                        </m:r>
                                      </m:fName>
                                      <m:e>
                                        <m:sSup>
                                          <m:sSupPr>
                                            <m:ctrlPr>
                                              <a:rPr lang="en-US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pPr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𝐻</m:t>
                                                </m:r>
                                              </m:e>
                                            </m:d>
                                          </m:e>
                                          <m:sup>
                                            <m:f>
                                              <m:fPr>
                                                <m:ctrlP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fPr>
                                              <m:num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−1</m:t>
                                                </m:r>
                                              </m:num>
                                              <m:den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2</m:t>
                                                </m:r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𝑝</m:t>
                                                </m:r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+</m:t>
                                                </m:r>
                                                <m:r>
                                                  <a:rPr lang="en-US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𝑑</m:t>
                                                </m:r>
                                              </m:den>
                                            </m:f>
                                          </m:sup>
                                        </m:sSup>
                                      </m:e>
                                    </m:func>
                                    <m:d>
                                      <m:dPr>
                                        <m:begChr m:val="|"/>
                                        <m:endChr m:val="|"/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𝐻</m:t>
                                        </m:r>
                                      </m:e>
                                    </m:d>
                                  </m:e>
                                </m:d>
                              </m:den>
                            </m:f>
                          </m:e>
                        </m:d>
                      </m:e>
                      <m:sup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den>
                        </m:f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i="1" dirty="0"/>
                  <a:t>M</a:t>
                </a:r>
                <a:r>
                  <a:rPr lang="en-US" dirty="0"/>
                  <a:t> is the adaptation scalar (Mach)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i="1" dirty="0"/>
                  <a:t>H</a:t>
                </a:r>
                <a:r>
                  <a:rPr lang="en-US" dirty="0"/>
                  <a:t> is the reconstructed Hessian matrix of </a:t>
                </a:r>
                <a:r>
                  <a:rPr lang="en-US" i="1" dirty="0"/>
                  <a:t>M</a:t>
                </a:r>
                <a:r>
                  <a:rPr lang="en-US" dirty="0"/>
                  <a:t>, the adaptation scalar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i="1" dirty="0"/>
                  <a:t>C</a:t>
                </a:r>
                <a:r>
                  <a:rPr lang="en-US" i="1" baseline="-25000" dirty="0"/>
                  <a:t>t</a:t>
                </a:r>
                <a:r>
                  <a:rPr lang="en-US" dirty="0"/>
                  <a:t> is the target mesh complexity, correlated to number of grid points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i="1" dirty="0"/>
                  <a:t>p</a:t>
                </a:r>
                <a:r>
                  <a:rPr lang="en-US" dirty="0"/>
                  <a:t> = 2, </a:t>
                </a:r>
                <a:r>
                  <a:rPr lang="en-US" i="1" dirty="0"/>
                  <a:t>d </a:t>
                </a:r>
                <a:r>
                  <a:rPr lang="en-US" dirty="0"/>
                  <a:t>= 3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“A mesh conforming to </a:t>
                </a:r>
                <a:r>
                  <a:rPr lang="en-US" i="1" dirty="0"/>
                  <a:t>M</a:t>
                </a:r>
                <a:r>
                  <a:rPr lang="en-US" i="1" baseline="-25000" dirty="0"/>
                  <a:t>LP</a:t>
                </a:r>
                <a:r>
                  <a:rPr lang="en-US" dirty="0"/>
                  <a:t> provides optimal control of the scalar field interpolation error in the </a:t>
                </a:r>
                <a:r>
                  <a:rPr lang="en-US" i="1" dirty="0"/>
                  <a:t>p</a:t>
                </a:r>
                <a:r>
                  <a:rPr lang="en-US" dirty="0"/>
                  <a:t> norm. A lower </a:t>
                </a:r>
                <a:r>
                  <a:rPr lang="en-US" i="1" dirty="0"/>
                  <a:t>p</a:t>
                </a:r>
                <a:r>
                  <a:rPr lang="en-US" dirty="0"/>
                  <a:t> norm targets weaker variations of the scalar field and a larger </a:t>
                </a:r>
                <a:r>
                  <a:rPr lang="en-US" i="1" dirty="0"/>
                  <a:t>p</a:t>
                </a:r>
                <a:r>
                  <a:rPr lang="en-US" dirty="0"/>
                  <a:t> norm targets rapid variations of the scalar field.”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D5F7F67A-192D-0B2D-A7CE-AED579B7006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1196626"/>
                <a:ext cx="10515600" cy="4950785"/>
              </a:xfrm>
              <a:blipFill>
                <a:blip r:embed="rId2"/>
                <a:stretch>
                  <a:fillRect l="-870" t="-2956" r="-1565" b="-1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8649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">
      <a:dk1>
        <a:srgbClr val="3F4443"/>
      </a:dk1>
      <a:lt1>
        <a:srgbClr val="FFFFFF"/>
      </a:lt1>
      <a:dk2>
        <a:srgbClr val="3F4443"/>
      </a:dk2>
      <a:lt2>
        <a:srgbClr val="FFFFFF"/>
      </a:lt2>
      <a:accent1>
        <a:srgbClr val="737B7E"/>
      </a:accent1>
      <a:accent2>
        <a:srgbClr val="830065"/>
      </a:accent2>
      <a:accent3>
        <a:srgbClr val="6EBBAB"/>
      </a:accent3>
      <a:accent4>
        <a:srgbClr val="B04558"/>
      </a:accent4>
      <a:accent5>
        <a:srgbClr val="FFB600"/>
      </a:accent5>
      <a:accent6>
        <a:srgbClr val="0E4B52"/>
      </a:accent6>
      <a:hlink>
        <a:srgbClr val="E65F33"/>
      </a:hlink>
      <a:folHlink>
        <a:srgbClr val="FFFFFF"/>
      </a:folHlink>
    </a:clrScheme>
    <a:fontScheme name="Custom 2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 Slid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4106</TotalTime>
  <Words>1581</Words>
  <Application>Microsoft Office PowerPoint</Application>
  <PresentationFormat>Widescreen</PresentationFormat>
  <Paragraphs>297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Arial</vt:lpstr>
      <vt:lpstr>Calibri</vt:lpstr>
      <vt:lpstr>Cambria Math</vt:lpstr>
      <vt:lpstr>Courier10 BT</vt:lpstr>
      <vt:lpstr>Tahoma</vt:lpstr>
      <vt:lpstr>Times New Roman</vt:lpstr>
      <vt:lpstr>Office Theme</vt:lpstr>
      <vt:lpstr>Content Slide</vt:lpstr>
      <vt:lpstr>Fluidic Fence Flow Control on a 30° Swept Wing in Compressible Freestreams</vt:lpstr>
      <vt:lpstr>Motivation</vt:lpstr>
      <vt:lpstr>Swept Wing Design</vt:lpstr>
      <vt:lpstr>Fence-type flow control methods</vt:lpstr>
      <vt:lpstr>Fence-type flow control methods</vt:lpstr>
      <vt:lpstr>Study Objectives</vt:lpstr>
      <vt:lpstr>Methods</vt:lpstr>
      <vt:lpstr>Model Details</vt:lpstr>
      <vt:lpstr>Active Flow Control Method</vt:lpstr>
      <vt:lpstr>CFD Methods</vt:lpstr>
      <vt:lpstr>Test Matrix</vt:lpstr>
      <vt:lpstr>Results</vt:lpstr>
      <vt:lpstr>Low-Speed (M = 0.05) Results</vt:lpstr>
      <vt:lpstr>Baseline wing performance</vt:lpstr>
      <vt:lpstr>AFC wing performance</vt:lpstr>
      <vt:lpstr>Section lift distributions</vt:lpstr>
      <vt:lpstr>Force Coefficient Summary</vt:lpstr>
      <vt:lpstr>Local changes in pressure coefficient</vt:lpstr>
      <vt:lpstr>Change in Shock Location for M = 0.7</vt:lpstr>
      <vt:lpstr>Conclusions</vt:lpstr>
      <vt:lpstr>References</vt:lpstr>
      <vt:lpstr>QUESTIONS</vt:lpstr>
      <vt:lpstr>Backup Slides</vt:lpstr>
      <vt:lpstr>PowerPoint Presentation</vt:lpstr>
      <vt:lpstr>Active Flow Control System Costs</vt:lpstr>
      <vt:lpstr>Sketch-to-Solution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Hoy, Mary</dc:creator>
  <cp:lastModifiedBy>McFadden, Evan J. (GRC-LTN0)</cp:lastModifiedBy>
  <cp:revision>216</cp:revision>
  <dcterms:created xsi:type="dcterms:W3CDTF">2021-09-24T16:29:17Z</dcterms:created>
  <dcterms:modified xsi:type="dcterms:W3CDTF">2024-12-13T19:53:32Z</dcterms:modified>
</cp:coreProperties>
</file>