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3" r:id="rId2"/>
    <p:sldId id="277" r:id="rId3"/>
    <p:sldId id="334" r:id="rId4"/>
    <p:sldId id="278" r:id="rId5"/>
    <p:sldId id="336" r:id="rId6"/>
    <p:sldId id="323" r:id="rId7"/>
    <p:sldId id="327" r:id="rId8"/>
    <p:sldId id="328" r:id="rId9"/>
    <p:sldId id="306" r:id="rId10"/>
    <p:sldId id="333" r:id="rId11"/>
    <p:sldId id="331" r:id="rId12"/>
    <p:sldId id="324" r:id="rId13"/>
    <p:sldId id="320" r:id="rId14"/>
    <p:sldId id="318" r:id="rId15"/>
    <p:sldId id="330" r:id="rId16"/>
    <p:sldId id="31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E34E4B-F4D6-F287-408A-320936E10BB0}" name="Andreini, Matthew J. (LARC-D205)[RSES]" initials="AMJ(D" userId="S::mandrein@ndc.nasa.gov::a19d9d73-8684-4331-ad3e-ce0ceff90fb1" providerId="AD"/>
  <p188:author id="{4916C6CE-CEF5-3940-26FC-BE1B48DF7ED7}" name="Alejandro Pensado" initials="AP" userId="S::apensado@ndc.nasa.gov::8017c607-5fed-40c3-8006-3ec606724524" providerId="AD"/>
  <p188:author id="{86A759FF-16EE-8CBD-73BA-C7ED3BFBE959}" name="Matz, Daniel A. (JSC-EG511)" initials="DM" userId="S::dmatz@ndc.nasa.gov::805b2799-207a-4bcb-9d92-8c9af3d612d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E1E960-48AD-C645-93B1-411D3CFD5EF2}" v="269" dt="2024-12-11T20:55:03.224"/>
    <p1510:client id="{347237C7-ABBD-4F98-A1C9-527FEC29B64B}" v="2402" dt="2024-12-12T15:54:10.7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715" autoAdjust="0"/>
  </p:normalViewPr>
  <p:slideViewPr>
    <p:cSldViewPr snapToGrid="0">
      <p:cViewPr varScale="1">
        <p:scale>
          <a:sx n="110" d="100"/>
          <a:sy n="110" d="100"/>
        </p:scale>
        <p:origin x="8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20FA5-037C-4AF2-B663-72BFEBC18D64}" type="datetimeFigureOut">
              <a:rPr lang="en-US" smtClean="0"/>
              <a:t>12/15/2024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9A064E-CC65-4648-A4E7-B3EDF8062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00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MACHETE class vehicle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A064E-CC65-4648-A4E7-B3EDF80620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89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TAEM (fix bank angle to null </a:t>
            </a:r>
            <a:r>
              <a:rPr lang="en-US" b="1" dirty="0" err="1"/>
              <a:t>crossrange</a:t>
            </a:r>
            <a:r>
              <a:rPr lang="en-US" b="1" dirty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A064E-CC65-4648-A4E7-B3EDF80620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405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Fortran code delivery was identical. Integration into respective simulation was different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A064E-CC65-4648-A4E7-B3EDF80620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47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A064E-CC65-4648-A4E7-B3EDF80620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89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entry state. Differences in aero/</a:t>
            </a:r>
            <a:r>
              <a:rPr lang="en-US" dirty="0" err="1"/>
              <a:t>atmos</a:t>
            </a:r>
            <a:r>
              <a:rPr lang="en-US" dirty="0"/>
              <a:t> propagate through, especially due to differences between GNC knowledge/predictor trajectories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A064E-CC65-4648-A4E7-B3EDF80620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789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Pitch-over modeled as thrust-assisted increase in angle of attack, pitch angle over 7s period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A064E-CC65-4648-A4E7-B3EDF80620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3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-NOTE: say that we will try to use this on future projects to test its applicability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A064E-CC65-4648-A4E7-B3EDF80620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105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A064E-CC65-4648-A4E7-B3EDF806204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323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71B4A-9697-8248-86D5-5F88DFB5481B}" type="datetime1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181725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39250" y="0"/>
            <a:ext cx="2952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1012" y="2108200"/>
            <a:ext cx="6006988" cy="2387600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solidFill>
                  <a:srgbClr val="000099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1012" y="4632325"/>
            <a:ext cx="6006988" cy="108654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 i="1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8188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6272" y="152400"/>
            <a:ext cx="9799455" cy="838201"/>
          </a:xfrm>
          <a:prstGeom prst="rect">
            <a:avLst/>
          </a:prstGeom>
        </p:spPr>
        <p:txBody>
          <a:bodyPr anchor="ctr"/>
          <a:lstStyle>
            <a:lvl1pPr algn="ctr">
              <a:defRPr sz="3200" b="1">
                <a:solidFill>
                  <a:srgbClr val="000099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EE218-A49F-8847-B5CA-7DEA45EE7DD4}" type="datetime1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8983" y="6356350"/>
            <a:ext cx="2743200" cy="365125"/>
          </a:xfrm>
        </p:spPr>
        <p:txBody>
          <a:bodyPr/>
          <a:lstStyle/>
          <a:p>
            <a:fld id="{3A96046C-71AB-4C67-BFD7-3B9E891BD3A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70481" y="1162373"/>
            <a:ext cx="11871702" cy="501459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B7820D"/>
              </a:buClr>
              <a:buFont typeface="Wingdings" panose="05000000000000000000" pitchFamily="2" charset="2"/>
              <a:buChar char="Ø"/>
              <a:defRPr b="1" i="1"/>
            </a:lvl1pPr>
            <a:lvl2pPr>
              <a:buClr>
                <a:srgbClr val="990000"/>
              </a:buClr>
              <a:defRPr b="1" i="1"/>
            </a:lvl2pPr>
            <a:lvl3pPr marL="1143000" indent="-228600">
              <a:buFont typeface="Wingdings" panose="05000000000000000000" pitchFamily="2" charset="2"/>
              <a:buChar char="§"/>
              <a:defRPr i="1"/>
            </a:lvl3pPr>
            <a:lvl4pPr marL="1600200" indent="-228600">
              <a:buFont typeface="Courier New" panose="02070309020205020404" pitchFamily="49" charset="0"/>
              <a:buChar char="o"/>
              <a:defRPr i="1"/>
            </a:lvl4pPr>
            <a:lvl5pPr>
              <a:defRPr i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>
            <a:cxnSpLocks noChangeShapeType="1"/>
          </p:cNvCxnSpPr>
          <p:nvPr userDrawn="1"/>
        </p:nvCxnSpPr>
        <p:spPr bwMode="auto">
          <a:xfrm>
            <a:off x="1243013" y="985084"/>
            <a:ext cx="9624591" cy="0"/>
          </a:xfrm>
          <a:prstGeom prst="line">
            <a:avLst/>
          </a:prstGeom>
          <a:noFill/>
          <a:ln w="25400">
            <a:solidFill>
              <a:srgbClr val="99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363104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4BE34-6706-D64F-94E0-92E68109B3F4}" type="datetime1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196272" y="152400"/>
            <a:ext cx="9799455" cy="838201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000099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>
                <a:latin typeface="+mj-lt"/>
              </a:rPr>
              <a:t>Click to edit Master title style</a:t>
            </a:r>
          </a:p>
        </p:txBody>
      </p:sp>
      <p:cxnSp>
        <p:nvCxnSpPr>
          <p:cNvPr id="8" name="Straight Connector 7"/>
          <p:cNvCxnSpPr>
            <a:cxnSpLocks noChangeShapeType="1"/>
          </p:cNvCxnSpPr>
          <p:nvPr userDrawn="1"/>
        </p:nvCxnSpPr>
        <p:spPr bwMode="auto">
          <a:xfrm>
            <a:off x="1243013" y="985084"/>
            <a:ext cx="9624591" cy="0"/>
          </a:xfrm>
          <a:prstGeom prst="line">
            <a:avLst/>
          </a:prstGeom>
          <a:noFill/>
          <a:ln w="25400">
            <a:solidFill>
              <a:srgbClr val="99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317296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3412-5081-B34E-A2EE-ABD0BEFCC3BF}" type="datetime1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196272" y="152400"/>
            <a:ext cx="9799455" cy="838201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000099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>
                <a:latin typeface="+mj-lt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7848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5C574-A274-A649-8378-C5E0260233CE}" type="datetime1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22312" y="4406900"/>
            <a:ext cx="10776469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000090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10776468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1199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69988"/>
            <a:ext cx="5181600" cy="50069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B7820D"/>
              </a:buClr>
              <a:buFont typeface="Wingdings" panose="05000000000000000000" pitchFamily="2" charset="2"/>
              <a:buChar char="Ø"/>
              <a:defRPr i="1"/>
            </a:lvl1pPr>
            <a:lvl2pPr>
              <a:buClr>
                <a:srgbClr val="990000"/>
              </a:buClr>
              <a:defRPr i="1"/>
            </a:lvl2pPr>
            <a:lvl3pPr marL="1143000" indent="-228600">
              <a:buFont typeface="Wingdings" panose="05000000000000000000" pitchFamily="2" charset="2"/>
              <a:buChar char="§"/>
              <a:defRPr i="1"/>
            </a:lvl3pPr>
            <a:lvl4pPr marL="1600200" indent="-228600">
              <a:buFont typeface="Courier New" panose="02070309020205020404" pitchFamily="49" charset="0"/>
              <a:buChar char="o"/>
              <a:defRPr i="1"/>
            </a:lvl4pPr>
            <a:lvl5pPr>
              <a:defRPr i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69988"/>
            <a:ext cx="5181600" cy="50069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B7820D"/>
              </a:buClr>
              <a:buFont typeface="Wingdings" panose="05000000000000000000" pitchFamily="2" charset="2"/>
              <a:buChar char="Ø"/>
              <a:defRPr i="1"/>
            </a:lvl1pPr>
            <a:lvl2pPr>
              <a:buClr>
                <a:srgbClr val="990000"/>
              </a:buClr>
              <a:defRPr i="1"/>
            </a:lvl2pPr>
            <a:lvl3pPr marL="1143000" indent="-228600">
              <a:buFont typeface="Wingdings" panose="05000000000000000000" pitchFamily="2" charset="2"/>
              <a:buChar char="§"/>
              <a:defRPr i="1"/>
            </a:lvl3pPr>
            <a:lvl4pPr marL="1600200" indent="-228600">
              <a:buFont typeface="Courier New" panose="02070309020205020404" pitchFamily="49" charset="0"/>
              <a:buChar char="o"/>
              <a:defRPr i="1"/>
            </a:lvl4pPr>
            <a:lvl5pPr>
              <a:defRPr i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A4CB1-CC3C-C74C-A8C8-8AE3AB257A89}" type="datetime1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1196272" y="152400"/>
            <a:ext cx="9799455" cy="838201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000099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>
                <a:latin typeface="+mj-lt"/>
              </a:rPr>
              <a:t>Click to edit Master title style</a:t>
            </a:r>
          </a:p>
        </p:txBody>
      </p:sp>
      <p:cxnSp>
        <p:nvCxnSpPr>
          <p:cNvPr id="9" name="Straight Connector 8"/>
          <p:cNvCxnSpPr>
            <a:cxnSpLocks noChangeShapeType="1"/>
          </p:cNvCxnSpPr>
          <p:nvPr userDrawn="1"/>
        </p:nvCxnSpPr>
        <p:spPr bwMode="auto">
          <a:xfrm>
            <a:off x="1243013" y="985084"/>
            <a:ext cx="9624591" cy="0"/>
          </a:xfrm>
          <a:prstGeom prst="line">
            <a:avLst/>
          </a:prstGeom>
          <a:noFill/>
          <a:ln w="25400">
            <a:solidFill>
              <a:srgbClr val="99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388705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932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032620"/>
            <a:ext cx="5157787" cy="415704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B7820D"/>
              </a:buClr>
              <a:buFont typeface="Wingdings" panose="05000000000000000000" pitchFamily="2" charset="2"/>
              <a:buChar char="Ø"/>
              <a:defRPr sz="2400" i="1"/>
            </a:lvl1pPr>
            <a:lvl2pPr>
              <a:buClr>
                <a:srgbClr val="990000"/>
              </a:buClr>
              <a:defRPr i="1"/>
            </a:lvl2pPr>
            <a:lvl3pPr marL="1143000" indent="-228600">
              <a:buFont typeface="Wingdings" panose="05000000000000000000" pitchFamily="2" charset="2"/>
              <a:buChar char="§"/>
              <a:defRPr i="1"/>
            </a:lvl3pPr>
            <a:lvl4pPr marL="1600200" indent="-228600">
              <a:buFont typeface="Courier New" panose="02070309020205020404" pitchFamily="49" charset="0"/>
              <a:buChar char="o"/>
              <a:defRPr i="1"/>
            </a:lvl4pPr>
            <a:lvl5pPr>
              <a:defRPr i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77712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32620"/>
            <a:ext cx="5183188" cy="415704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B7820D"/>
              </a:buClr>
              <a:buFont typeface="Wingdings" panose="05000000000000000000" pitchFamily="2" charset="2"/>
              <a:buChar char="Ø"/>
              <a:defRPr sz="2400" i="1"/>
            </a:lvl1pPr>
            <a:lvl2pPr>
              <a:buClr>
                <a:srgbClr val="990000"/>
              </a:buClr>
              <a:defRPr i="1"/>
            </a:lvl2pPr>
            <a:lvl3pPr marL="1143000" indent="-228600">
              <a:buFont typeface="Wingdings" panose="05000000000000000000" pitchFamily="2" charset="2"/>
              <a:buChar char="§"/>
              <a:defRPr i="1"/>
            </a:lvl3pPr>
            <a:lvl4pPr marL="1600200" indent="-228600">
              <a:buFont typeface="Courier New" panose="02070309020205020404" pitchFamily="49" charset="0"/>
              <a:buChar char="o"/>
              <a:defRPr i="1"/>
            </a:lvl4pPr>
            <a:lvl5pPr>
              <a:defRPr i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EA812-96B0-F04F-B4A5-52F6063C7738}" type="datetime1">
              <a:rPr lang="en-US" smtClean="0"/>
              <a:t>12/15/2024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196272" y="152400"/>
            <a:ext cx="9799455" cy="838201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000099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>
                <a:latin typeface="+mj-lt"/>
              </a:rPr>
              <a:t>Click to edit Master title style</a:t>
            </a:r>
          </a:p>
        </p:txBody>
      </p:sp>
      <p:cxnSp>
        <p:nvCxnSpPr>
          <p:cNvPr id="11" name="Straight Connector 10"/>
          <p:cNvCxnSpPr>
            <a:cxnSpLocks noChangeShapeType="1"/>
          </p:cNvCxnSpPr>
          <p:nvPr userDrawn="1"/>
        </p:nvCxnSpPr>
        <p:spPr bwMode="auto">
          <a:xfrm>
            <a:off x="1243013" y="985084"/>
            <a:ext cx="9624591" cy="0"/>
          </a:xfrm>
          <a:prstGeom prst="line">
            <a:avLst/>
          </a:prstGeom>
          <a:noFill/>
          <a:ln w="25400">
            <a:solidFill>
              <a:srgbClr val="99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4252366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D78EC-09CD-6C4A-983C-37C18FADE1A6}" type="datetime1">
              <a:rPr lang="en-US" smtClean="0"/>
              <a:t>12/15/2024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645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4366" y="457200"/>
            <a:ext cx="3547659" cy="530225"/>
          </a:xfrm>
          <a:prstGeom prst="rect">
            <a:avLst/>
          </a:prstGeom>
        </p:spPr>
        <p:txBody>
          <a:bodyPr anchor="b"/>
          <a:lstStyle>
            <a:lvl1pPr>
              <a:defRPr sz="2800" b="1">
                <a:solidFill>
                  <a:srgbClr val="00009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219200"/>
            <a:ext cx="6172200" cy="46418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B7820D"/>
              </a:buClr>
              <a:buFont typeface="Wingdings" panose="05000000000000000000" pitchFamily="2" charset="2"/>
              <a:buChar char="Ø"/>
              <a:defRPr sz="2800" i="1"/>
            </a:lvl1pPr>
            <a:lvl2pPr>
              <a:buClr>
                <a:srgbClr val="990000"/>
              </a:buClr>
              <a:defRPr sz="2400" i="1"/>
            </a:lvl2pPr>
            <a:lvl3pPr marL="1143000" indent="-228600">
              <a:buFont typeface="Wingdings" panose="05000000000000000000" pitchFamily="2" charset="2"/>
              <a:buChar char="§"/>
              <a:defRPr sz="2000" i="1"/>
            </a:lvl3pPr>
            <a:lvl4pPr marL="1600200" indent="-228600">
              <a:buFont typeface="Courier New" panose="02070309020205020404" pitchFamily="49" charset="0"/>
              <a:buChar char="o"/>
              <a:defRPr sz="1800" i="1"/>
            </a:lvl4pPr>
            <a:lvl5pPr>
              <a:defRPr sz="1800" i="1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56141"/>
            <a:ext cx="3932237" cy="44128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A27A9-A3BE-7843-8BA8-0BD8B6B9F620}" type="datetime1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>
            <a:cxnSpLocks noChangeShapeType="1"/>
          </p:cNvCxnSpPr>
          <p:nvPr userDrawn="1"/>
        </p:nvCxnSpPr>
        <p:spPr bwMode="auto">
          <a:xfrm>
            <a:off x="814950" y="1219200"/>
            <a:ext cx="3957075" cy="5166"/>
          </a:xfrm>
          <a:prstGeom prst="line">
            <a:avLst/>
          </a:prstGeom>
          <a:noFill/>
          <a:ln w="25400">
            <a:solidFill>
              <a:srgbClr val="99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233084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19200"/>
            <a:ext cx="6172200" cy="4641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CD83-2CC5-0940-BF32-674BBEEC10B2}" type="datetime1">
              <a:rPr lang="en-US" smtClean="0"/>
              <a:t>12/15/2024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24366" y="457200"/>
            <a:ext cx="3547659" cy="530225"/>
          </a:xfrm>
          <a:prstGeom prst="rect">
            <a:avLst/>
          </a:prstGeom>
        </p:spPr>
        <p:txBody>
          <a:bodyPr anchor="b"/>
          <a:lstStyle>
            <a:lvl1pPr>
              <a:defRPr sz="2800" b="1">
                <a:solidFill>
                  <a:srgbClr val="000099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/>
          <p:cNvCxnSpPr>
            <a:cxnSpLocks noChangeShapeType="1"/>
          </p:cNvCxnSpPr>
          <p:nvPr userDrawn="1"/>
        </p:nvCxnSpPr>
        <p:spPr bwMode="auto">
          <a:xfrm>
            <a:off x="814950" y="1219200"/>
            <a:ext cx="3957075" cy="5166"/>
          </a:xfrm>
          <a:prstGeom prst="line">
            <a:avLst/>
          </a:prstGeom>
          <a:noFill/>
          <a:ln w="25400">
            <a:solidFill>
              <a:srgbClr val="99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56141"/>
            <a:ext cx="3932237" cy="44128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9189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18406-3BC4-474E-8D63-6568618D5D6B}" type="datetime1">
              <a:rPr lang="en-US" smtClean="0"/>
              <a:t>12/15/2024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6046C-71AB-4C67-BFD7-3B9E891BD3A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515475" y="0"/>
            <a:ext cx="2676525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3"/>
          <a:srcRect b="9257"/>
          <a:stretch/>
        </p:blipFill>
        <p:spPr>
          <a:xfrm>
            <a:off x="0" y="56645"/>
            <a:ext cx="1143762" cy="9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35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6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62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microsoft.com/office/2007/relationships/hdphoto" Target="../media/hdphoto3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7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evan.roelke@nasa.gov" TargetMode="External"/><Relationship Id="rId7" Type="http://schemas.openxmlformats.org/officeDocument/2006/relationships/hyperlink" Target="mailto:alejandro.r.pensado@nasa.gov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breanna.j.johnson@nasa.gov" TargetMode="External"/><Relationship Id="rId5" Type="http://schemas.openxmlformats.org/officeDocument/2006/relationships/hyperlink" Target="mailto:rafael.a.lugo@nasa.gov" TargetMode="External"/><Relationship Id="rId4" Type="http://schemas.openxmlformats.org/officeDocument/2006/relationships/hyperlink" Target="mailto:daniel.a.matz@nasa.gov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BD674-7D1E-F249-A434-36130B1D6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1055" y="1615831"/>
            <a:ext cx="7132670" cy="2387600"/>
          </a:xfrm>
        </p:spPr>
        <p:txBody>
          <a:bodyPr lIns="91440" tIns="45720" rIns="91440" bIns="45720" anchor="b"/>
          <a:lstStyle/>
          <a:p>
            <a:r>
              <a:rPr lang="en-US" b="0" dirty="0">
                <a:latin typeface="Arial"/>
                <a:ea typeface="+mj-lt"/>
                <a:cs typeface="Arial"/>
              </a:rPr>
              <a:t>Comparative Performance of Entry Simulations using Guided Human-Scale Landers at Mars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AEDF78-5588-F442-9A2C-67E63FF4E5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47386" y="4003430"/>
            <a:ext cx="9244613" cy="2854569"/>
          </a:xfrm>
        </p:spPr>
        <p:txBody>
          <a:bodyPr lIns="91440" tIns="45720" rIns="91440" bIns="45720" anchor="t"/>
          <a:lstStyle/>
          <a:p>
            <a:r>
              <a:rPr lang="en-US" sz="2800" i="0" dirty="0"/>
              <a:t>Evan Roelke (AMA/NASA </a:t>
            </a:r>
            <a:r>
              <a:rPr lang="en-US" sz="2800" i="0" dirty="0" err="1"/>
              <a:t>LaRC</a:t>
            </a:r>
            <a:r>
              <a:rPr lang="en-US" sz="2800" i="0" dirty="0"/>
              <a:t>)</a:t>
            </a:r>
          </a:p>
          <a:p>
            <a:r>
              <a:rPr lang="en-US" sz="2800" i="0" dirty="0"/>
              <a:t>Alejandro Pensado (AMA/NASA </a:t>
            </a:r>
            <a:r>
              <a:rPr lang="en-US" sz="2800" i="0" dirty="0" err="1"/>
              <a:t>LaRC</a:t>
            </a:r>
            <a:r>
              <a:rPr lang="en-US" sz="2800" i="0" dirty="0"/>
              <a:t>), Rafael Lugo (NASA </a:t>
            </a:r>
            <a:r>
              <a:rPr lang="en-US" sz="2800" i="0" dirty="0" err="1"/>
              <a:t>LaRC</a:t>
            </a:r>
            <a:r>
              <a:rPr lang="en-US" sz="2800" i="0" dirty="0"/>
              <a:t>)</a:t>
            </a:r>
            <a:endParaRPr lang="en-US" dirty="0">
              <a:ea typeface="Calibri Light" panose="020F0302020204030204"/>
              <a:cs typeface="Calibri Light" panose="020F0302020204030204"/>
            </a:endParaRPr>
          </a:p>
          <a:p>
            <a:r>
              <a:rPr lang="en-US" sz="2800" i="0" dirty="0">
                <a:ea typeface="Calibri Light"/>
                <a:cs typeface="Calibri Light"/>
              </a:rPr>
              <a:t>Breanna Johnson, Daniel Matz (NASA JSC)</a:t>
            </a:r>
          </a:p>
          <a:p>
            <a:endParaRPr lang="en-US" sz="1200" i="0" dirty="0"/>
          </a:p>
          <a:p>
            <a:r>
              <a:rPr lang="en-US" sz="2800" i="0" dirty="0"/>
              <a:t>AIAA SciTech Forum and Exposition 2025</a:t>
            </a:r>
          </a:p>
          <a:p>
            <a:r>
              <a:rPr lang="en-US" sz="2800" i="0" dirty="0"/>
              <a:t>January 10, 2025</a:t>
            </a:r>
            <a:endParaRPr lang="en-US" sz="2800" i="0" dirty="0">
              <a:ea typeface="Calibri Light"/>
              <a:cs typeface="Calibri Light"/>
            </a:endParaRPr>
          </a:p>
          <a:p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1048010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E4DE7-2163-42F0-A2D1-D08A3284D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D2EB5F-CB20-44AA-9F0E-8C2E4A734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978344-FE65-2D1A-0482-818F0B68CDC8}"/>
              </a:ext>
            </a:extLst>
          </p:cNvPr>
          <p:cNvSpPr txBox="1"/>
          <p:nvPr/>
        </p:nvSpPr>
        <p:spPr>
          <a:xfrm>
            <a:off x="7571902" y="2408548"/>
            <a:ext cx="43691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-54864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Cerimele</a:t>
            </a:r>
            <a:r>
              <a:rPr lang="en-US" sz="1000" b="0" i="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, C.J., Robertson E.A., </a:t>
            </a:r>
            <a:r>
              <a:rPr lang="en-US" sz="1000" b="0" i="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Sostaric</a:t>
            </a:r>
            <a:r>
              <a:rPr lang="en-US" sz="1000" b="0" i="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, R. R., Campbell, C. H., Robinson, Matz, D. A., Johnson, B. J., Stachowiak, S. J., P., Garcia, J. A., Bowles, J. V., Kinney, D. J., and Theisinger, J. E., “A Rigid Mid-Lift-to-Drag Ratio Approach to Human Mars Entry, Descent, and Landing,“ AIAA Guidance, Navigation, and Control Conference, 2017.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66757EE-84DF-9875-0062-0B6CFD1AB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53" y="1162371"/>
            <a:ext cx="6972522" cy="5858909"/>
          </a:xfrm>
        </p:spPr>
        <p:txBody>
          <a:bodyPr lIns="91440" tIns="45720" rIns="91440" bIns="45720" anchor="t">
            <a:normAutofit fontScale="85000" lnSpcReduction="20000"/>
          </a:bodyPr>
          <a:lstStyle/>
          <a:p>
            <a:r>
              <a:rPr lang="en-US" b="0" i="0" dirty="0"/>
              <a:t>Numerous studies in the past decade have considered human-scale Mars landers</a:t>
            </a:r>
          </a:p>
          <a:p>
            <a:r>
              <a:rPr lang="en-US" b="0" i="0" dirty="0"/>
              <a:t>This work considers a mid-L/D, rigid lifting body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0" i="0" dirty="0"/>
              <a:t>Scaled up Co-Optimization </a:t>
            </a:r>
            <a:r>
              <a:rPr lang="en-US" b="0" i="0" dirty="0" err="1"/>
              <a:t>Bluntbody</a:t>
            </a:r>
            <a:r>
              <a:rPr lang="en-US" b="0" i="0" dirty="0"/>
              <a:t> Re-entry Analysis Mid-L/D Rigid Body (</a:t>
            </a:r>
            <a:r>
              <a:rPr lang="en-US" b="0" i="0" dirty="0" err="1"/>
              <a:t>CobraMRV</a:t>
            </a:r>
            <a:r>
              <a:rPr lang="en-US" b="0" i="0" dirty="0"/>
              <a:t>) concept to match ballistic coefficient of commercial concept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0" i="0" dirty="0"/>
              <a:t>Scale is not dimensionally 1:1 to target a desired ballistic coefficient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0" i="0" dirty="0"/>
              <a:t>Alternative vertical landing </a:t>
            </a:r>
            <a:r>
              <a:rPr lang="en-US" b="0" i="0" dirty="0" err="1"/>
              <a:t>ConOps</a:t>
            </a:r>
            <a:r>
              <a:rPr lang="en-US" b="0" i="0" dirty="0"/>
              <a:t> explored  </a:t>
            </a:r>
          </a:p>
          <a:p>
            <a:r>
              <a:rPr lang="en-US" b="0" i="0" dirty="0"/>
              <a:t>The goal of this task is to test novel guidance algorithms and architectures in two simulations</a:t>
            </a:r>
          </a:p>
          <a:p>
            <a:pPr lvl="1"/>
            <a:r>
              <a:rPr lang="en-US" b="0" i="0" dirty="0"/>
              <a:t>Program to Optimize Simulated Trajectories II (POST2): Flight-validated, multi-body 6DOF tool developed at NASA Langley Research Center</a:t>
            </a:r>
          </a:p>
          <a:p>
            <a:pPr lvl="1"/>
            <a:r>
              <a:rPr lang="en-US" b="0" i="0" dirty="0"/>
              <a:t>Genesis: Julia-based successor to Flight Analysis and Simulation Tool (FAST) developed at NASA Johnson Space Center</a:t>
            </a:r>
          </a:p>
          <a:p>
            <a:pPr lvl="1"/>
            <a:r>
              <a:rPr lang="en-US" b="0" i="0" dirty="0"/>
              <a:t>Identify processes needed to get to “apples-to-apples” simulation setup</a:t>
            </a:r>
          </a:p>
          <a:p>
            <a:pPr lvl="1"/>
            <a:r>
              <a:rPr lang="en-US" b="0" i="0" dirty="0"/>
              <a:t>Demonstrate cross-simulation flyoff V&amp;V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E29DEF8-D9A9-A8A2-7738-9CD1BE5CBDBA}"/>
              </a:ext>
            </a:extLst>
          </p:cNvPr>
          <p:cNvGrpSpPr/>
          <p:nvPr/>
        </p:nvGrpSpPr>
        <p:grpSpPr>
          <a:xfrm>
            <a:off x="6799366" y="1013177"/>
            <a:ext cx="4876001" cy="1469080"/>
            <a:chOff x="6740164" y="1065801"/>
            <a:chExt cx="4876001" cy="146908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C36C36B1-8123-8192-8D3E-62925380978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65"/>
            <a:stretch/>
          </p:blipFill>
          <p:spPr bwMode="auto">
            <a:xfrm>
              <a:off x="6740164" y="1065801"/>
              <a:ext cx="4876001" cy="12278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3841393-548B-34C1-D9AD-F802D2582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211" b="89474" l="5376" r="91398">
                          <a14:foregroundMark x1="5645" y1="42763" x2="5645" y2="42763"/>
                          <a14:foregroundMark x1="8065" y1="57895" x2="8065" y2="57895"/>
                          <a14:foregroundMark x1="8871" y1="58553" x2="8871" y2="53947"/>
                          <a14:foregroundMark x1="8871" y1="48026" x2="8871" y2="48026"/>
                          <a14:foregroundMark x1="9677" y1="42763" x2="9677" y2="42763"/>
                          <a14:foregroundMark x1="12634" y1="39474" x2="12634" y2="39474"/>
                          <a14:foregroundMark x1="12634" y1="32895" x2="12634" y2="32895"/>
                          <a14:foregroundMark x1="12903" y1="49342" x2="12903" y2="49342"/>
                          <a14:foregroundMark x1="91398" y1="69737" x2="91398" y2="69737"/>
                          <a14:foregroundMark x1="21505" y1="84868" x2="21505" y2="84868"/>
                          <a14:foregroundMark x1="25538" y1="87500" x2="25538" y2="87500"/>
                          <a14:foregroundMark x1="26344" y1="84868" x2="26344" y2="84868"/>
                          <a14:foregroundMark x1="26882" y1="80921" x2="26882" y2="80921"/>
                          <a14:foregroundMark x1="26344" y1="82237" x2="26344" y2="82237"/>
                          <a14:foregroundMark x1="20699" y1="80921" x2="20699" y2="80921"/>
                          <a14:foregroundMark x1="22043" y1="86842" x2="22043" y2="86842"/>
                          <a14:foregroundMark x1="72043" y1="86842" x2="72043" y2="86842"/>
                          <a14:foregroundMark x1="73387" y1="88816" x2="73387" y2="88816"/>
                          <a14:foregroundMark x1="76075" y1="88816" x2="76075" y2="8881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959383" y="1082042"/>
              <a:ext cx="2965181" cy="121157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34FF6D7-B1C4-81A1-9A7B-9373043BC4C3}"/>
                </a:ext>
              </a:extLst>
            </p:cNvPr>
            <p:cNvSpPr txBox="1"/>
            <p:nvPr/>
          </p:nvSpPr>
          <p:spPr>
            <a:xfrm>
              <a:off x="8017374" y="2165549"/>
              <a:ext cx="849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/>
                <a:t>19.8 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5513CC-2E07-1338-DA80-C4F82AC0FB67}"/>
                </a:ext>
              </a:extLst>
            </p:cNvPr>
            <p:cNvSpPr txBox="1"/>
            <p:nvPr/>
          </p:nvSpPr>
          <p:spPr>
            <a:xfrm>
              <a:off x="9529560" y="1334605"/>
              <a:ext cx="60239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/>
                <a:t>7.3 m</a:t>
              </a:r>
            </a:p>
          </p:txBody>
        </p:sp>
      </p:grpSp>
      <p:sp>
        <p:nvSpPr>
          <p:cNvPr id="17" name="Arrow: Bent 16">
            <a:extLst>
              <a:ext uri="{FF2B5EF4-FFF2-40B4-BE49-F238E27FC236}">
                <a16:creationId xmlns:a16="http://schemas.microsoft.com/office/drawing/2014/main" id="{E0E81F27-01B6-706B-E444-E1C3B6322502}"/>
              </a:ext>
            </a:extLst>
          </p:cNvPr>
          <p:cNvSpPr/>
          <p:nvPr/>
        </p:nvSpPr>
        <p:spPr>
          <a:xfrm rot="10800000" flipH="1">
            <a:off x="7284612" y="2922859"/>
            <a:ext cx="917510" cy="2038128"/>
          </a:xfrm>
          <a:prstGeom prst="bentArrow">
            <a:avLst>
              <a:gd name="adj1" fmla="val 20222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A7EEB9B-287A-E53E-2B66-0C18B8C0BE73}"/>
              </a:ext>
            </a:extLst>
          </p:cNvPr>
          <p:cNvGrpSpPr/>
          <p:nvPr/>
        </p:nvGrpSpPr>
        <p:grpSpPr>
          <a:xfrm>
            <a:off x="7811679" y="3267823"/>
            <a:ext cx="2405160" cy="3557946"/>
            <a:chOff x="7811679" y="3267823"/>
            <a:chExt cx="2405160" cy="355794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FB639FF-8F4D-A800-B781-5A47A6C9FD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13750"/>
            <a:stretch/>
          </p:blipFill>
          <p:spPr>
            <a:xfrm rot="5400000">
              <a:off x="7839168" y="4116874"/>
              <a:ext cx="3226721" cy="1528620"/>
            </a:xfrm>
            <a:prstGeom prst="rect">
              <a:avLst/>
            </a:prstGeom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AB9CD66-F1A0-35ED-D90A-D0B2BAF32153}"/>
                </a:ext>
              </a:extLst>
            </p:cNvPr>
            <p:cNvCxnSpPr/>
            <p:nvPr/>
          </p:nvCxnSpPr>
          <p:spPr>
            <a:xfrm>
              <a:off x="8620027" y="3352275"/>
              <a:ext cx="0" cy="3142269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98563DB-90F9-6EDF-54E0-DB3207FAE418}"/>
                </a:ext>
              </a:extLst>
            </p:cNvPr>
            <p:cNvSpPr txBox="1"/>
            <p:nvPr/>
          </p:nvSpPr>
          <p:spPr>
            <a:xfrm>
              <a:off x="7811679" y="3663105"/>
              <a:ext cx="849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45 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C575C62-9FB5-D973-3AC7-B645F953DFB0}"/>
                </a:ext>
              </a:extLst>
            </p:cNvPr>
            <p:cNvSpPr txBox="1"/>
            <p:nvPr/>
          </p:nvSpPr>
          <p:spPr>
            <a:xfrm>
              <a:off x="9075366" y="6456437"/>
              <a:ext cx="849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/>
                <a:t>10 m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0970B85-E09B-73F3-9DE0-DDAD1BDC0A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66572" y="6645897"/>
              <a:ext cx="362269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896131E-7AB8-DC9A-986C-D3F39F62941C}"/>
                </a:ext>
              </a:extLst>
            </p:cNvPr>
            <p:cNvCxnSpPr>
              <a:cxnSpLocks/>
            </p:cNvCxnSpPr>
            <p:nvPr/>
          </p:nvCxnSpPr>
          <p:spPr>
            <a:xfrm>
              <a:off x="9756452" y="6656895"/>
              <a:ext cx="37550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806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A1952-95A9-8219-23D5-8D3EDD5B6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CE2273-4561-F3CF-2FE8-50C1148AA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3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833D5F-62AE-A82C-C2F3-66F3FB248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0" dirty="0"/>
              <a:t>Mission Concept of Operations</a:t>
            </a:r>
          </a:p>
          <a:p>
            <a:r>
              <a:rPr lang="en-US" i="0" dirty="0"/>
              <a:t>Guidance Algorithms</a:t>
            </a:r>
          </a:p>
          <a:p>
            <a:r>
              <a:rPr lang="en-US" i="0" dirty="0"/>
              <a:t>Results</a:t>
            </a:r>
          </a:p>
          <a:p>
            <a:pPr lvl="1"/>
            <a:r>
              <a:rPr lang="en-US" i="0" dirty="0"/>
              <a:t>Simulation Environment Comparison</a:t>
            </a:r>
          </a:p>
          <a:p>
            <a:pPr lvl="1"/>
            <a:r>
              <a:rPr lang="en-US" i="0" dirty="0"/>
              <a:t>Aerodynamics Comparison</a:t>
            </a:r>
          </a:p>
          <a:p>
            <a:pPr lvl="1"/>
            <a:r>
              <a:rPr lang="en-US" i="0" dirty="0"/>
              <a:t>Entry Phase Comparisons</a:t>
            </a:r>
          </a:p>
          <a:p>
            <a:pPr lvl="1"/>
            <a:r>
              <a:rPr lang="en-US" i="0" dirty="0"/>
              <a:t>Powered Descent Comparisons</a:t>
            </a:r>
          </a:p>
          <a:p>
            <a:r>
              <a:rPr lang="en-US" i="0" dirty="0"/>
              <a:t>Key Takeaways</a:t>
            </a:r>
          </a:p>
          <a:p>
            <a:r>
              <a:rPr lang="en-US" i="0" dirty="0"/>
              <a:t>Conclusions &amp; Forward Work</a:t>
            </a:r>
          </a:p>
        </p:txBody>
      </p:sp>
    </p:spTree>
    <p:extLst>
      <p:ext uri="{BB962C8B-B14F-4D97-AF65-F5344CB8AC3E}">
        <p14:creationId xmlns:p14="http://schemas.microsoft.com/office/powerpoint/2010/main" val="201715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203D6-47EA-4A30-B6AD-13F5F4533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cs typeface="Arial"/>
              </a:rPr>
              <a:t>Concept of Operations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78C551-48AF-4376-84C2-6AACC2895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4"/>
            <a:ext cx="2743200" cy="365125"/>
          </a:xfrm>
        </p:spPr>
        <p:txBody>
          <a:bodyPr/>
          <a:lstStyle/>
          <a:p>
            <a:fld id="{3A96046C-71AB-4C67-BFD7-3B9E891BD3A4}" type="slidenum">
              <a:rPr lang="en-US" smtClean="0"/>
              <a:t>4</a:t>
            </a:fld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5BD662-95F8-AA6C-C3B1-5139DC2215A3}"/>
              </a:ext>
            </a:extLst>
          </p:cNvPr>
          <p:cNvGrpSpPr/>
          <p:nvPr/>
        </p:nvGrpSpPr>
        <p:grpSpPr>
          <a:xfrm>
            <a:off x="1674260" y="1072787"/>
            <a:ext cx="8843477" cy="5420087"/>
            <a:chOff x="2135431" y="1285513"/>
            <a:chExt cx="8843477" cy="542008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5269865-10E4-33E4-DAAF-B7612A63B307}"/>
                </a:ext>
              </a:extLst>
            </p:cNvPr>
            <p:cNvGrpSpPr/>
            <p:nvPr/>
          </p:nvGrpSpPr>
          <p:grpSpPr>
            <a:xfrm>
              <a:off x="2135431" y="1285513"/>
              <a:ext cx="8789744" cy="5420087"/>
              <a:chOff x="2135431" y="1285513"/>
              <a:chExt cx="8789744" cy="5420087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E66CAA8-5D00-5E70-0957-96C3A7721A41}"/>
                  </a:ext>
                </a:extLst>
              </p:cNvPr>
              <p:cNvGrpSpPr/>
              <p:nvPr/>
            </p:nvGrpSpPr>
            <p:grpSpPr>
              <a:xfrm>
                <a:off x="2135431" y="1285513"/>
                <a:ext cx="8789744" cy="5420087"/>
                <a:chOff x="1959014" y="1104899"/>
                <a:chExt cx="8789744" cy="5420087"/>
              </a:xfrm>
            </p:grpSpPr>
            <p:pic>
              <p:nvPicPr>
                <p:cNvPr id="34" name="Picture 33" descr="Mars surface – Artofit">
                  <a:extLst>
                    <a:ext uri="{FF2B5EF4-FFF2-40B4-BE49-F238E27FC236}">
                      <a16:creationId xmlns:a16="http://schemas.microsoft.com/office/drawing/2014/main" id="{6C0F2BD2-908E-4FC9-4DCD-4AD59E9528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993"/>
                <a:stretch/>
              </p:blipFill>
              <p:spPr bwMode="auto">
                <a:xfrm>
                  <a:off x="1959014" y="1104899"/>
                  <a:ext cx="8789744" cy="54200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6C3A7ECC-7289-0562-1656-913F40CA5D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2916" b="93482" l="2929" r="98536">
                              <a14:foregroundMark x1="95921" y1="69811" x2="95921" y2="69811"/>
                              <a14:foregroundMark x1="95921" y1="68954" x2="95921" y2="68954"/>
                              <a14:foregroundMark x1="98431" y1="2916" x2="98536" y2="14580"/>
                              <a14:foregroundMark x1="2929" y1="93482" x2="5230" y2="89365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rcRect t="29159"/>
                <a:stretch/>
              </p:blipFill>
              <p:spPr>
                <a:xfrm>
                  <a:off x="3046956" y="1380559"/>
                  <a:ext cx="7344410" cy="3934392"/>
                </a:xfrm>
                <a:prstGeom prst="rect">
                  <a:avLst/>
                </a:prstGeom>
              </p:spPr>
            </p:pic>
            <p:sp>
              <p:nvSpPr>
                <p:cNvPr id="36" name="Arc 35">
                  <a:extLst>
                    <a:ext uri="{FF2B5EF4-FFF2-40B4-BE49-F238E27FC236}">
                      <a16:creationId xmlns:a16="http://schemas.microsoft.com/office/drawing/2014/main" id="{6B1BF71C-ECB2-A979-D7FB-C86D67E82A02}"/>
                    </a:ext>
                  </a:extLst>
                </p:cNvPr>
                <p:cNvSpPr/>
                <p:nvPr/>
              </p:nvSpPr>
              <p:spPr>
                <a:xfrm rot="15318058">
                  <a:off x="2993972" y="4884609"/>
                  <a:ext cx="1470584" cy="1238250"/>
                </a:xfrm>
                <a:prstGeom prst="arc">
                  <a:avLst>
                    <a:gd name="adj1" fmla="val 17009523"/>
                    <a:gd name="adj2" fmla="val 18649237"/>
                  </a:avLst>
                </a:prstGeom>
                <a:ln w="57150">
                  <a:solidFill>
                    <a:srgbClr val="0072BE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1D8C4913-8AE3-C7B4-83B8-7FCF22DACCC6}"/>
                    </a:ext>
                  </a:extLst>
                </p:cNvPr>
                <p:cNvGrpSpPr/>
                <p:nvPr/>
              </p:nvGrpSpPr>
              <p:grpSpPr>
                <a:xfrm>
                  <a:off x="3284950" y="4362953"/>
                  <a:ext cx="511853" cy="564003"/>
                  <a:chOff x="4156635" y="4319853"/>
                  <a:chExt cx="511853" cy="564003"/>
                </a:xfrm>
              </p:grpSpPr>
              <p:sp>
                <p:nvSpPr>
                  <p:cNvPr id="43" name="Isosceles Triangle 42">
                    <a:extLst>
                      <a:ext uri="{FF2B5EF4-FFF2-40B4-BE49-F238E27FC236}">
                        <a16:creationId xmlns:a16="http://schemas.microsoft.com/office/drawing/2014/main" id="{47B571DC-D6CD-1564-F1BC-3DCB7134D651}"/>
                      </a:ext>
                    </a:extLst>
                  </p:cNvPr>
                  <p:cNvSpPr/>
                  <p:nvPr/>
                </p:nvSpPr>
                <p:spPr>
                  <a:xfrm rot="4858966">
                    <a:off x="4265993" y="4210495"/>
                    <a:ext cx="238125" cy="456841"/>
                  </a:xfrm>
                  <a:prstGeom prst="triangle">
                    <a:avLst/>
                  </a:prstGeom>
                  <a:gradFill flip="none" rotWithShape="1">
                    <a:gsLst>
                      <a:gs pos="0">
                        <a:schemeClr val="accent3">
                          <a:lumMod val="5000"/>
                          <a:lumOff val="95000"/>
                          <a:alpha val="31000"/>
                        </a:schemeClr>
                      </a:gs>
                      <a:gs pos="74000">
                        <a:schemeClr val="accent3">
                          <a:lumMod val="45000"/>
                          <a:lumOff val="55000"/>
                        </a:schemeClr>
                      </a:gs>
                      <a:gs pos="83000">
                        <a:schemeClr val="accent3">
                          <a:lumMod val="45000"/>
                          <a:lumOff val="55000"/>
                        </a:schemeClr>
                      </a:gs>
                      <a:gs pos="100000">
                        <a:schemeClr val="accent3">
                          <a:lumMod val="30000"/>
                          <a:lumOff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" name="Isosceles Triangle 43">
                    <a:extLst>
                      <a:ext uri="{FF2B5EF4-FFF2-40B4-BE49-F238E27FC236}">
                        <a16:creationId xmlns:a16="http://schemas.microsoft.com/office/drawing/2014/main" id="{1D60CF79-C9AE-47C6-3EDE-79C077E6B55F}"/>
                      </a:ext>
                    </a:extLst>
                  </p:cNvPr>
                  <p:cNvSpPr/>
                  <p:nvPr/>
                </p:nvSpPr>
                <p:spPr>
                  <a:xfrm rot="4233715">
                    <a:off x="4321005" y="4536373"/>
                    <a:ext cx="238125" cy="456841"/>
                  </a:xfrm>
                  <a:prstGeom prst="triangle">
                    <a:avLst/>
                  </a:prstGeom>
                  <a:gradFill flip="none" rotWithShape="1">
                    <a:gsLst>
                      <a:gs pos="0">
                        <a:schemeClr val="accent3">
                          <a:lumMod val="5000"/>
                          <a:lumOff val="95000"/>
                          <a:alpha val="31000"/>
                        </a:schemeClr>
                      </a:gs>
                      <a:gs pos="74000">
                        <a:schemeClr val="accent3">
                          <a:lumMod val="45000"/>
                          <a:lumOff val="55000"/>
                        </a:schemeClr>
                      </a:gs>
                      <a:gs pos="83000">
                        <a:schemeClr val="accent3">
                          <a:lumMod val="45000"/>
                          <a:lumOff val="55000"/>
                        </a:schemeClr>
                      </a:gs>
                      <a:gs pos="100000">
                        <a:schemeClr val="accent3">
                          <a:lumMod val="30000"/>
                          <a:lumOff val="7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258A8998-3296-8DAA-E4AA-94081B2A0A28}"/>
                    </a:ext>
                  </a:extLst>
                </p:cNvPr>
                <p:cNvSpPr txBox="1"/>
                <p:nvPr/>
              </p:nvSpPr>
              <p:spPr>
                <a:xfrm>
                  <a:off x="7932686" y="1219883"/>
                  <a:ext cx="1734374" cy="64633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/>
                    <a:t>(1) Atmospheric Entry</a:t>
                  </a: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B2485EF1-A9EC-D7BF-27AD-62703478E150}"/>
                    </a:ext>
                  </a:extLst>
                </p:cNvPr>
                <p:cNvSpPr txBox="1"/>
                <p:nvPr/>
              </p:nvSpPr>
              <p:spPr>
                <a:xfrm>
                  <a:off x="8277857" y="2880402"/>
                  <a:ext cx="1734374" cy="64633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/>
                    <a:t>(2) Guidance Initialization</a:t>
                  </a: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B14AC734-450E-4D17-D77C-BFB97463288E}"/>
                    </a:ext>
                  </a:extLst>
                </p:cNvPr>
                <p:cNvSpPr txBox="1"/>
                <p:nvPr/>
              </p:nvSpPr>
              <p:spPr>
                <a:xfrm>
                  <a:off x="6472628" y="4763970"/>
                  <a:ext cx="3110696" cy="64633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/>
                    <a:t>(3) Terminal Area Energy Management</a:t>
                  </a:r>
                  <a:r>
                    <a:rPr lang="en-US" dirty="0"/>
                    <a:t>  (</a:t>
                  </a:r>
                  <a:r>
                    <a:rPr lang="en-US" b="1" dirty="0"/>
                    <a:t>TAEM)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3A35484C-CE4B-7E60-D3F1-78AB23106093}"/>
                    </a:ext>
                  </a:extLst>
                </p:cNvPr>
                <p:cNvSpPr txBox="1"/>
                <p:nvPr/>
              </p:nvSpPr>
              <p:spPr>
                <a:xfrm>
                  <a:off x="2965081" y="3750135"/>
                  <a:ext cx="1734374" cy="64633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/>
                    <a:t>(5) Powered Descent 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C4B5BE9D-7958-3AC9-757E-98CC5BEA4330}"/>
                    </a:ext>
                  </a:extLst>
                </p:cNvPr>
                <p:cNvSpPr txBox="1"/>
                <p:nvPr/>
              </p:nvSpPr>
              <p:spPr>
                <a:xfrm>
                  <a:off x="2744477" y="5884392"/>
                  <a:ext cx="173437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/>
                    <a:t>(6) Touchdown</a:t>
                  </a:r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5C2C81F-43E5-D189-5EAA-1AAEFB2E044F}"/>
                  </a:ext>
                </a:extLst>
              </p:cNvPr>
              <p:cNvSpPr txBox="1"/>
              <p:nvPr/>
            </p:nvSpPr>
            <p:spPr>
              <a:xfrm>
                <a:off x="4833945" y="4907016"/>
                <a:ext cx="1457708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(4) Pitch Up for SRP</a:t>
                </a:r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D3986ED-78C1-0B15-E40D-31DD0B7F1E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4292" r="92704">
                            <a14:foregroundMark x1="8584" y1="56000" x2="8584" y2="56000"/>
                            <a14:foregroundMark x1="12017" y1="44000" x2="13734" y2="41000"/>
                            <a14:foregroundMark x1="14592" y1="34000" x2="9013" y2="56000"/>
                            <a14:foregroundMark x1="6867" y1="58000" x2="4292" y2="62000"/>
                            <a14:backgroundMark x1="93562" y1="69000" x2="93562" y2="810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679348">
                <a:off x="9206332" y="3847642"/>
                <a:ext cx="1169770" cy="502047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971552EE-CFCF-AD96-88BE-323B57B956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4292" r="92704">
                            <a14:foregroundMark x1="8584" y1="56000" x2="8584" y2="56000"/>
                            <a14:foregroundMark x1="12017" y1="44000" x2="13734" y2="41000"/>
                            <a14:foregroundMark x1="14592" y1="34000" x2="9013" y2="56000"/>
                            <a14:foregroundMark x1="6867" y1="58000" x2="4292" y2="62000"/>
                            <a14:backgroundMark x1="93562" y1="69000" x2="93562" y2="810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679348">
                <a:off x="6419014" y="4328437"/>
                <a:ext cx="1169770" cy="502047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B5A59724-75EB-D6BD-B29A-0905DA8CE1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4292" r="92704">
                            <a14:foregroundMark x1="8584" y1="56000" x2="8584" y2="56000"/>
                            <a14:foregroundMark x1="12017" y1="44000" x2="13734" y2="41000"/>
                            <a14:foregroundMark x1="14592" y1="34000" x2="9013" y2="56000"/>
                            <a14:foregroundMark x1="6867" y1="58000" x2="4292" y2="62000"/>
                            <a14:backgroundMark x1="93562" y1="69000" x2="93562" y2="810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0153221">
                <a:off x="5015631" y="4381497"/>
                <a:ext cx="1169770" cy="502047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2E458E54-A11F-A7B0-E081-DF86BB8F04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4292" r="92704">
                            <a14:foregroundMark x1="8584" y1="56000" x2="8584" y2="56000"/>
                            <a14:foregroundMark x1="12017" y1="44000" x2="13734" y2="41000"/>
                            <a14:foregroundMark x1="14592" y1="34000" x2="9013" y2="56000"/>
                            <a14:foregroundMark x1="6867" y1="58000" x2="4292" y2="62000"/>
                            <a14:backgroundMark x1="93562" y1="69000" x2="93562" y2="810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0300201">
                <a:off x="3777087" y="4470830"/>
                <a:ext cx="1169770" cy="502047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F882AAF0-1BB7-14FD-1916-8A2D971A74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4292" r="92704">
                            <a14:foregroundMark x1="8584" y1="56000" x2="8584" y2="56000"/>
                            <a14:foregroundMark x1="12017" y1="44000" x2="13734" y2="41000"/>
                            <a14:foregroundMark x1="14592" y1="34000" x2="9013" y2="56000"/>
                            <a14:foregroundMark x1="6867" y1="58000" x2="4292" y2="62000"/>
                            <a14:backgroundMark x1="93562" y1="69000" x2="93562" y2="810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400000">
                <a:off x="2475170" y="5188212"/>
                <a:ext cx="1169770" cy="502047"/>
              </a:xfrm>
              <a:prstGeom prst="rect">
                <a:avLst/>
              </a:prstGeom>
            </p:spPr>
          </p:pic>
        </p:grp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1C50B66-883B-C929-8AB4-7ECAC3F7A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4292" r="92704">
                          <a14:foregroundMark x1="8584" y1="56000" x2="8584" y2="56000"/>
                          <a14:foregroundMark x1="12017" y1="44000" x2="13734" y2="41000"/>
                          <a14:foregroundMark x1="14592" y1="34000" x2="9013" y2="56000"/>
                          <a14:foregroundMark x1="6867" y1="58000" x2="4292" y2="62000"/>
                          <a14:backgroundMark x1="93562" y1="69000" x2="93562" y2="81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79348">
              <a:off x="9809138" y="1425296"/>
              <a:ext cx="1169770" cy="502047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C519B4E-F029-E959-4291-5E285B6E1468}"/>
              </a:ext>
            </a:extLst>
          </p:cNvPr>
          <p:cNvSpPr txBox="1"/>
          <p:nvPr/>
        </p:nvSpPr>
        <p:spPr>
          <a:xfrm>
            <a:off x="1674260" y="6500041"/>
            <a:ext cx="8789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SRP: Supersonic </a:t>
            </a:r>
            <a:r>
              <a:rPr lang="en-US" dirty="0" err="1"/>
              <a:t>Retropropulsion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910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900A3-631D-CDDE-BB5E-1A2C40D8C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Guidance Algorithms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48A604-E30A-BC1E-5214-C73335F63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66621DE-C75A-4C5A-9EFF-A2B7972E22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0481" y="1162372"/>
                <a:ext cx="7234171" cy="5164265"/>
              </a:xfrm>
            </p:spPr>
            <p:txBody>
              <a:bodyPr>
                <a:normAutofit fontScale="92500" lnSpcReduction="10000"/>
              </a:bodyPr>
              <a:lstStyle/>
              <a:p>
                <a:pPr marL="285750" indent="-285750"/>
                <a:r>
                  <a:rPr lang="en-US" sz="2400" b="0" i="0" dirty="0"/>
                  <a:t>Fully Numeric Predictor for Entry Guidance (FNPEG) for entry phase [1]</a:t>
                </a:r>
              </a:p>
              <a:p>
                <a:pPr marL="742950" lvl="1" indent="-285750"/>
                <a:r>
                  <a:rPr lang="en-US" sz="2000" b="0" i="0" dirty="0"/>
                  <a:t>Numerical predictor-corrector scheme that produces vehicle bank angle commands to minimize the range-to-target given an energy termination condition</a:t>
                </a:r>
              </a:p>
              <a:p>
                <a:pPr marL="742950" lvl="1" indent="-285750"/>
                <a:r>
                  <a:rPr lang="en-US" sz="2000" b="0" i="0" dirty="0"/>
                  <a:t>Genesis: Fortran with Julia Wrapper</a:t>
                </a:r>
              </a:p>
              <a:p>
                <a:pPr marL="742950" lvl="1" indent="-285750"/>
                <a:r>
                  <a:rPr lang="en-US" sz="2000" b="0" i="0" dirty="0"/>
                  <a:t>POST2: C conversion from Fortran</a:t>
                </a:r>
              </a:p>
              <a:p>
                <a:pPr marL="285750" indent="-285750"/>
                <a:r>
                  <a:rPr lang="en-US" sz="2400" b="0" i="0" dirty="0"/>
                  <a:t>Fractional Polynomial Powered Descent Guidance (FP</a:t>
                </a:r>
                <a:r>
                  <a:rPr lang="en-US" sz="2400" b="0" i="0" baseline="30000" dirty="0"/>
                  <a:t>2</a:t>
                </a:r>
                <a:r>
                  <a:rPr lang="en-US" sz="2400" b="0" i="0" dirty="0"/>
                  <a:t>DG) for powered descent [2]</a:t>
                </a:r>
              </a:p>
              <a:p>
                <a:pPr marL="742950" lvl="1" indent="-285750"/>
                <a:r>
                  <a:rPr lang="en-US" sz="2000" b="0" i="0" dirty="0"/>
                  <a:t>Generate acceleration vector commands to target desired terminal position, velocity, acceleration vectors</a:t>
                </a:r>
              </a:p>
              <a:p>
                <a:pPr marL="742950" lvl="1" indent="-285750"/>
                <a:r>
                  <a:rPr lang="en-US" sz="2000" b="0" i="0" dirty="0"/>
                  <a:t>Parametrized by constants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000" b="0" i="0" baseline="30000" dirty="0"/>
                  <a:t> </a:t>
                </a:r>
                <a:r>
                  <a:rPr lang="en-US" sz="2000" b="0" i="0" dirty="0"/>
                  <a:t>(feedback gain)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b="0" i="0" dirty="0"/>
                  <a:t>, which create family of acceleration polynomial solutions</a:t>
                </a:r>
              </a:p>
              <a:p>
                <a:pPr marL="742950" lvl="1" indent="-285750"/>
                <a:r>
                  <a:rPr lang="en-US" sz="2000" b="0" i="0" dirty="0"/>
                  <a:t>Superset of Apollo powered descent and E-guidance [4,5]</a:t>
                </a:r>
              </a:p>
              <a:p>
                <a:pPr marL="285750" indent="-285750"/>
                <a:r>
                  <a:rPr lang="en-US" sz="2400" b="0" i="0" dirty="0"/>
                  <a:t>Guidance algorithm code deliveries were identical Fortran versions, but integration into respective simulation frameworks was unique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66621DE-C75A-4C5A-9EFF-A2B7972E22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0481" y="1162372"/>
                <a:ext cx="7234171" cy="5164265"/>
              </a:xfrm>
              <a:blipFill>
                <a:blip r:embed="rId3"/>
                <a:stretch>
                  <a:fillRect l="-927" t="-2007" r="-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CD90BD2A-F1A5-F443-BAF2-1408881E24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408"/>
          <a:stretch/>
        </p:blipFill>
        <p:spPr>
          <a:xfrm>
            <a:off x="7351929" y="1031621"/>
            <a:ext cx="3755855" cy="22815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805EE6-C216-9834-E520-77B45DBFC2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7980" y="3579933"/>
            <a:ext cx="3597747" cy="294107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954213D-2C41-CA87-A499-EF8A3AF5CAF4}"/>
              </a:ext>
            </a:extLst>
          </p:cNvPr>
          <p:cNvSpPr txBox="1"/>
          <p:nvPr/>
        </p:nvSpPr>
        <p:spPr>
          <a:xfrm>
            <a:off x="7857545" y="3239000"/>
            <a:ext cx="288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Bank angle modulation visualization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2D03C4-3A8C-C9C1-C476-A040C62603E2}"/>
              </a:ext>
            </a:extLst>
          </p:cNvPr>
          <p:cNvSpPr txBox="1"/>
          <p:nvPr/>
        </p:nvSpPr>
        <p:spPr>
          <a:xfrm>
            <a:off x="-54865" y="6120528"/>
            <a:ext cx="735192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-54864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[1] Lu, P., "Entry guidance: a unified method." Journal of Guidance, Control, and Dynamics, 2014. Vol 37, No. 3, pp 713-728.</a:t>
            </a:r>
          </a:p>
          <a:p>
            <a:pPr marL="0" marR="0" indent="-54864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00" b="0" i="0" dirty="0">
              <a:effectLst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-54864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[2] Lu, P., “Theory of Fractional-Polynomial Powered Descent Guidance,” Journal of Guidance, Control, and Dynamics, March 2020. Vol 43, No. 3. pp. 398-409.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A930B0-325E-9126-AB52-0C5602180DA0}"/>
              </a:ext>
            </a:extLst>
          </p:cNvPr>
          <p:cNvSpPr txBox="1"/>
          <p:nvPr/>
        </p:nvSpPr>
        <p:spPr>
          <a:xfrm rot="16200000">
            <a:off x="6689743" y="4805395"/>
            <a:ext cx="154129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Throttle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C81A6B-8292-6224-D565-34E44F6D45AA}"/>
              </a:ext>
            </a:extLst>
          </p:cNvPr>
          <p:cNvSpPr txBox="1"/>
          <p:nvPr/>
        </p:nvSpPr>
        <p:spPr>
          <a:xfrm>
            <a:off x="8528333" y="6321468"/>
            <a:ext cx="154129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Time (s)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4BE885-0BBE-BF6F-19B7-DBC76ED05E59}"/>
              </a:ext>
            </a:extLst>
          </p:cNvPr>
          <p:cNvSpPr txBox="1"/>
          <p:nvPr/>
        </p:nvSpPr>
        <p:spPr>
          <a:xfrm>
            <a:off x="6912893" y="6557894"/>
            <a:ext cx="4772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Engine throttle polynomial families using FP</a:t>
            </a:r>
            <a:r>
              <a:rPr lang="en-US" sz="1400" baseline="30000" dirty="0"/>
              <a:t>2</a:t>
            </a:r>
            <a:r>
              <a:rPr lang="en-US" sz="1400" dirty="0"/>
              <a:t>DG with </a:t>
            </a:r>
            <a:r>
              <a:rPr lang="en-US" sz="1400" dirty="0" err="1"/>
              <a:t>k</a:t>
            </a:r>
            <a:r>
              <a:rPr lang="en-US" sz="1400" baseline="-25000" dirty="0" err="1"/>
              <a:t>r</a:t>
            </a:r>
            <a:r>
              <a:rPr lang="en-US" sz="1400" dirty="0"/>
              <a:t>=15 [3]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64D64A0-0EAB-1F52-32DB-3AEB9FD76C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3286" y="3744818"/>
            <a:ext cx="1360200" cy="116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40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90904-4248-082B-EAFE-6B55F41F4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ea typeface="Calibri Light"/>
                <a:cs typeface="Arial"/>
              </a:rPr>
              <a:t>Results: Simulation Environment</a:t>
            </a:r>
            <a:endParaRPr lang="en-US" dirty="0">
              <a:ea typeface="Calibri Ligh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EDAA75-4975-A493-82DB-0CDFC7B9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6941" y="6495740"/>
            <a:ext cx="2743200" cy="365125"/>
          </a:xfrm>
        </p:spPr>
        <p:txBody>
          <a:bodyPr/>
          <a:lstStyle/>
          <a:p>
            <a:fld id="{3A96046C-71AB-4C67-BFD7-3B9E891BD3A4}" type="slidenum">
              <a:rPr lang="en-US" smtClean="0"/>
              <a:t>6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CD40C5-8F51-6141-3E85-59E488C07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45" y="1069177"/>
            <a:ext cx="5868628" cy="3198023"/>
          </a:xfrm>
        </p:spPr>
        <p:txBody>
          <a:bodyPr lIns="91440" tIns="45720" rIns="91440" bIns="45720" anchor="t">
            <a:normAutofit fontScale="70000" lnSpcReduction="20000"/>
          </a:bodyPr>
          <a:lstStyle/>
          <a:p>
            <a:pPr>
              <a:spcAft>
                <a:spcPts val="100"/>
              </a:spcAft>
            </a:pPr>
            <a:r>
              <a:rPr lang="en-US" b="0" i="0" dirty="0">
                <a:ea typeface="Calibri"/>
                <a:cs typeface="Calibri"/>
              </a:rPr>
              <a:t>Difference in speed of sound was noted between the simulations (likely due to differences in Knudsen number computations or known MarsGRAM 2010 Speed of Sound bug)</a:t>
            </a:r>
          </a:p>
          <a:p>
            <a:pPr lvl="1">
              <a:spcAft>
                <a:spcPts val="100"/>
              </a:spcAft>
            </a:pPr>
            <a:r>
              <a:rPr lang="en-US" b="0" i="0" dirty="0">
                <a:ea typeface="Calibri"/>
                <a:cs typeface="Calibri"/>
              </a:rPr>
              <a:t>Leads to a difference in Mach number at high altitudes and thus a slight discrepancy in aerodynamic coefficients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>
              <a:spcAft>
                <a:spcPts val="100"/>
              </a:spcAft>
            </a:pPr>
            <a:r>
              <a:rPr lang="en-US" b="0" i="0" dirty="0">
                <a:ea typeface="Calibri"/>
                <a:cs typeface="Calibri"/>
              </a:rPr>
              <a:t> Overall, percent differences between the two simulation atmospheric densities varied by &lt;1% at all altitudes</a:t>
            </a:r>
          </a:p>
          <a:p>
            <a:pPr>
              <a:spcAft>
                <a:spcPts val="100"/>
              </a:spcAft>
            </a:pPr>
            <a:r>
              <a:rPr lang="en-US" i="0" dirty="0">
                <a:ea typeface="Calibri"/>
                <a:cs typeface="Calibri"/>
              </a:rPr>
              <a:t>Even with common inputs we had difficulty matching GRAM output</a:t>
            </a:r>
          </a:p>
          <a:p>
            <a:pPr lvl="1">
              <a:spcAft>
                <a:spcPts val="100"/>
              </a:spcAft>
            </a:pPr>
            <a:r>
              <a:rPr lang="en-US" i="0" dirty="0">
                <a:ea typeface="Calibri"/>
                <a:cs typeface="Calibri"/>
              </a:rPr>
              <a:t>Additional verification required to ensure MarsGRAM outputs are 1:1</a:t>
            </a:r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8E2F96-B456-5EE2-5D09-16B72360AE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1955"/>
          <a:stretch/>
        </p:blipFill>
        <p:spPr>
          <a:xfrm>
            <a:off x="5956972" y="1166464"/>
            <a:ext cx="2850391" cy="31021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FD92C6-41C9-984B-B15B-EE0A4DC61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338" y="4092079"/>
            <a:ext cx="3953405" cy="25501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9B69FF-D814-E11C-58FF-F87E0F0CDF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7788" y="1162050"/>
            <a:ext cx="2740425" cy="3105150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C76F57DB-DBE6-6BB9-BCEC-917681EA0573}"/>
              </a:ext>
            </a:extLst>
          </p:cNvPr>
          <p:cNvSpPr/>
          <p:nvPr/>
        </p:nvSpPr>
        <p:spPr>
          <a:xfrm>
            <a:off x="8074168" y="2425872"/>
            <a:ext cx="978408" cy="48463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EEFE8D-0A40-4F95-549D-195A958643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0759" y="4403453"/>
            <a:ext cx="3277531" cy="2455825"/>
          </a:xfrm>
          <a:prstGeom prst="rect">
            <a:avLst/>
          </a:prstGeom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7EDB6828-E690-B1D7-041B-46547BB7ADE6}"/>
              </a:ext>
            </a:extLst>
          </p:cNvPr>
          <p:cNvSpPr/>
          <p:nvPr/>
        </p:nvSpPr>
        <p:spPr>
          <a:xfrm>
            <a:off x="10184780" y="367060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4B58CE-BD03-5E55-A2C1-0DC45600A6FD}"/>
              </a:ext>
            </a:extLst>
          </p:cNvPr>
          <p:cNvSpPr txBox="1"/>
          <p:nvPr/>
        </p:nvSpPr>
        <p:spPr>
          <a:xfrm rot="16200000">
            <a:off x="2112020" y="5152149"/>
            <a:ext cx="187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Altitude (m)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DF3E86-6F0C-55DB-5743-8C1010FE95AB}"/>
              </a:ext>
            </a:extLst>
          </p:cNvPr>
          <p:cNvSpPr txBox="1"/>
          <p:nvPr/>
        </p:nvSpPr>
        <p:spPr>
          <a:xfrm>
            <a:off x="4196420" y="6488668"/>
            <a:ext cx="187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Density Diff. (%)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667DC8-B309-DA9D-E529-E9EE98014CEC}"/>
              </a:ext>
            </a:extLst>
          </p:cNvPr>
          <p:cNvSpPr txBox="1"/>
          <p:nvPr/>
        </p:nvSpPr>
        <p:spPr>
          <a:xfrm>
            <a:off x="5271536" y="4992883"/>
            <a:ext cx="187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GNC Start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A7A12E-9C93-609E-CF0F-8EFFA5B523C5}"/>
              </a:ext>
            </a:extLst>
          </p:cNvPr>
          <p:cNvSpPr txBox="1"/>
          <p:nvPr/>
        </p:nvSpPr>
        <p:spPr>
          <a:xfrm rot="16200000">
            <a:off x="7740959" y="5075949"/>
            <a:ext cx="187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Drag Coeff.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288322-3E5B-60FF-5940-307317185BBA}"/>
              </a:ext>
            </a:extLst>
          </p:cNvPr>
          <p:cNvSpPr txBox="1"/>
          <p:nvPr/>
        </p:nvSpPr>
        <p:spPr>
          <a:xfrm rot="16200000">
            <a:off x="8350301" y="2448424"/>
            <a:ext cx="187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Mach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A2D5B1-AC3A-6AAE-AAF4-28594089DBBA}"/>
              </a:ext>
            </a:extLst>
          </p:cNvPr>
          <p:cNvSpPr txBox="1"/>
          <p:nvPr/>
        </p:nvSpPr>
        <p:spPr>
          <a:xfrm rot="16200000">
            <a:off x="4842761" y="2476692"/>
            <a:ext cx="2331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Speed of Sound (m/s)</a:t>
            </a:r>
          </a:p>
        </p:txBody>
      </p:sp>
    </p:spTree>
    <p:extLst>
      <p:ext uri="{BB962C8B-B14F-4D97-AF65-F5344CB8AC3E}">
        <p14:creationId xmlns:p14="http://schemas.microsoft.com/office/powerpoint/2010/main" val="1426594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9DD4D-8A90-A928-4449-B78DFCF50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- Aerodynamics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58D8CD-949F-B558-B4C5-C467C3BFE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7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617A79-363B-3572-FD12-5BD478A32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481" y="1162373"/>
            <a:ext cx="11045720" cy="2295093"/>
          </a:xfrm>
        </p:spPr>
        <p:txBody>
          <a:bodyPr/>
          <a:lstStyle/>
          <a:p>
            <a:r>
              <a:rPr lang="en-US" b="0" i="0" dirty="0"/>
              <a:t>Minor discrepancies in aerodynamics attributed to Mach number differences</a:t>
            </a:r>
          </a:p>
          <a:p>
            <a:r>
              <a:rPr lang="en-US" b="0" i="0" dirty="0"/>
              <a:t>Regardless, ~1% difference in L/D at start of simulation suggests performance will be similar but minor differences could manifest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C294F76-FCE9-1B51-1B3F-A937C1411B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429" y="2899731"/>
            <a:ext cx="5642282" cy="39119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226A2B-2BB5-90D0-20DF-9D48F9D2F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02867" y="2899731"/>
            <a:ext cx="5720186" cy="3874512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C25F453-A0CE-2EB3-6400-DC59944F221E}"/>
              </a:ext>
            </a:extLst>
          </p:cNvPr>
          <p:cNvCxnSpPr/>
          <p:nvPr/>
        </p:nvCxnSpPr>
        <p:spPr>
          <a:xfrm>
            <a:off x="8779933" y="3448999"/>
            <a:ext cx="0" cy="1266934"/>
          </a:xfrm>
          <a:prstGeom prst="straightConnector1">
            <a:avLst/>
          </a:prstGeom>
          <a:ln w="38100"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5515605-97A0-0B14-05A9-B4F2768A0AEA}"/>
              </a:ext>
            </a:extLst>
          </p:cNvPr>
          <p:cNvSpPr txBox="1"/>
          <p:nvPr/>
        </p:nvSpPr>
        <p:spPr>
          <a:xfrm>
            <a:off x="8862960" y="3803134"/>
            <a:ext cx="1625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/>
              <a:t>~1% difference</a:t>
            </a: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D9021A0-C864-136E-B429-B17BE0EB8B9B}"/>
              </a:ext>
            </a:extLst>
          </p:cNvPr>
          <p:cNvCxnSpPr>
            <a:cxnSpLocks/>
          </p:cNvCxnSpPr>
          <p:nvPr/>
        </p:nvCxnSpPr>
        <p:spPr>
          <a:xfrm>
            <a:off x="4038600" y="5630333"/>
            <a:ext cx="0" cy="516467"/>
          </a:xfrm>
          <a:prstGeom prst="straightConnector1">
            <a:avLst/>
          </a:prstGeom>
          <a:ln w="38100"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7E760FE-5944-DEE7-A321-E9FD98E0CE44}"/>
              </a:ext>
            </a:extLst>
          </p:cNvPr>
          <p:cNvSpPr txBox="1"/>
          <p:nvPr/>
        </p:nvSpPr>
        <p:spPr>
          <a:xfrm>
            <a:off x="3320208" y="5199581"/>
            <a:ext cx="14367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C</a:t>
            </a:r>
            <a:r>
              <a:rPr lang="en-US" baseline="-25000" dirty="0"/>
              <a:t>D</a:t>
            </a:r>
            <a:r>
              <a:rPr lang="en-US" dirty="0"/>
              <a:t> = </a:t>
            </a:r>
            <a:r>
              <a:rPr lang="en-US" b="0" i="0" dirty="0"/>
              <a:t>1.020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6DCE59-63F3-F453-2B57-D623B54C86A0}"/>
              </a:ext>
            </a:extLst>
          </p:cNvPr>
          <p:cNvSpPr txBox="1"/>
          <p:nvPr/>
        </p:nvSpPr>
        <p:spPr>
          <a:xfrm>
            <a:off x="4256558" y="5695627"/>
            <a:ext cx="14367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C</a:t>
            </a:r>
            <a:r>
              <a:rPr lang="en-US" baseline="-25000" dirty="0"/>
              <a:t>D</a:t>
            </a:r>
            <a:r>
              <a:rPr lang="en-US" dirty="0"/>
              <a:t> = </a:t>
            </a:r>
            <a:r>
              <a:rPr lang="en-US" b="0" i="0" dirty="0"/>
              <a:t>0.995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78491-49E3-FDDF-4FC5-52EC01236534}"/>
              </a:ext>
            </a:extLst>
          </p:cNvPr>
          <p:cNvSpPr txBox="1"/>
          <p:nvPr/>
        </p:nvSpPr>
        <p:spPr>
          <a:xfrm>
            <a:off x="8580591" y="4825492"/>
            <a:ext cx="14367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L/D = </a:t>
            </a:r>
            <a:r>
              <a:rPr lang="en-US" b="0" i="0" dirty="0"/>
              <a:t>0.5422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5F3266-2123-8EB8-E82D-2AFEEE1083AD}"/>
              </a:ext>
            </a:extLst>
          </p:cNvPr>
          <p:cNvSpPr txBox="1"/>
          <p:nvPr/>
        </p:nvSpPr>
        <p:spPr>
          <a:xfrm>
            <a:off x="8779933" y="3026899"/>
            <a:ext cx="14367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L/D = </a:t>
            </a:r>
            <a:r>
              <a:rPr lang="en-US" b="0" i="0" dirty="0"/>
              <a:t>0.5485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630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8249D-212B-44EA-D38D-44C3A2877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Entry Trajectory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7994D2-AF90-2A29-668B-36E577404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5748"/>
            <a:ext cx="2743200" cy="365125"/>
          </a:xfrm>
        </p:spPr>
        <p:txBody>
          <a:bodyPr/>
          <a:lstStyle/>
          <a:p>
            <a:fld id="{3A96046C-71AB-4C67-BFD7-3B9E891BD3A4}" type="slidenum">
              <a:rPr lang="en-US" smtClean="0"/>
              <a:t>8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7D793-B082-E2A9-E20B-9782B201F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148" y="1109209"/>
            <a:ext cx="7188540" cy="2167391"/>
          </a:xfrm>
        </p:spPr>
        <p:txBody>
          <a:bodyPr>
            <a:normAutofit lnSpcReduction="10000"/>
          </a:bodyPr>
          <a:lstStyle/>
          <a:p>
            <a:r>
              <a:rPr lang="en-US" b="0" i="0" dirty="0"/>
              <a:t>Overall trajectory agreement</a:t>
            </a:r>
          </a:p>
          <a:p>
            <a:r>
              <a:rPr lang="en-US" b="0" i="0" dirty="0"/>
              <a:t>Minor deviations expected due to differences in aerodynamics, atmosphere</a:t>
            </a:r>
          </a:p>
          <a:p>
            <a:r>
              <a:rPr lang="en-US" b="0" i="0" dirty="0"/>
              <a:t>Trajectories still converge to entry termination target latitude/longitude despite this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4AA2F6-AB7D-EF93-3AF2-476DCD630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8688" y="3830194"/>
            <a:ext cx="4484503" cy="28307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9186E1-1EC7-F630-75D1-67E3D40EC9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523" y="3234265"/>
            <a:ext cx="5247476" cy="3429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051E76-677F-8CF2-D13A-DC026FED59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0146" y="1003518"/>
            <a:ext cx="4423045" cy="28307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386301-A3DA-FED9-FAE5-BA6F3FBBA98A}"/>
              </a:ext>
            </a:extLst>
          </p:cNvPr>
          <p:cNvSpPr txBox="1"/>
          <p:nvPr/>
        </p:nvSpPr>
        <p:spPr>
          <a:xfrm>
            <a:off x="8092360" y="6107713"/>
            <a:ext cx="164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Entry interface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6340E9D-775C-F8E0-7834-15F0979D17E7}"/>
              </a:ext>
            </a:extLst>
          </p:cNvPr>
          <p:cNvCxnSpPr>
            <a:cxnSpLocks/>
          </p:cNvCxnSpPr>
          <p:nvPr/>
        </p:nvCxnSpPr>
        <p:spPr>
          <a:xfrm>
            <a:off x="5647944" y="3897623"/>
            <a:ext cx="0" cy="341564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90D460C-224C-A969-8F11-19364444E7B2}"/>
              </a:ext>
            </a:extLst>
          </p:cNvPr>
          <p:cNvCxnSpPr>
            <a:cxnSpLocks/>
          </p:cNvCxnSpPr>
          <p:nvPr/>
        </p:nvCxnSpPr>
        <p:spPr>
          <a:xfrm flipH="1" flipV="1">
            <a:off x="8113776" y="5908638"/>
            <a:ext cx="0" cy="341564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A65DD87-AED5-39CE-23F3-D740217AF292}"/>
              </a:ext>
            </a:extLst>
          </p:cNvPr>
          <p:cNvSpPr txBox="1"/>
          <p:nvPr/>
        </p:nvSpPr>
        <p:spPr>
          <a:xfrm>
            <a:off x="5647944" y="3759123"/>
            <a:ext cx="164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Entry interface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8BA83F-66BA-6551-6A03-B04EB779C6CF}"/>
              </a:ext>
            </a:extLst>
          </p:cNvPr>
          <p:cNvSpPr txBox="1"/>
          <p:nvPr/>
        </p:nvSpPr>
        <p:spPr>
          <a:xfrm>
            <a:off x="7729728" y="2673851"/>
            <a:ext cx="1645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Entry interface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F50349F-DBF1-8FD9-9282-338CF6D68DFA}"/>
              </a:ext>
            </a:extLst>
          </p:cNvPr>
          <p:cNvCxnSpPr>
            <a:cxnSpLocks/>
          </p:cNvCxnSpPr>
          <p:nvPr/>
        </p:nvCxnSpPr>
        <p:spPr>
          <a:xfrm flipV="1">
            <a:off x="7854696" y="2475383"/>
            <a:ext cx="201168" cy="139323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DA2C378-7258-0072-B0EA-17318525EB64}"/>
              </a:ext>
            </a:extLst>
          </p:cNvPr>
          <p:cNvSpPr txBox="1"/>
          <p:nvPr/>
        </p:nvSpPr>
        <p:spPr>
          <a:xfrm rot="16200000">
            <a:off x="6408888" y="5068863"/>
            <a:ext cx="187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Latitude (deg)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97E9DE-4A04-59FC-8C24-57101328573D}"/>
              </a:ext>
            </a:extLst>
          </p:cNvPr>
          <p:cNvSpPr txBox="1"/>
          <p:nvPr/>
        </p:nvSpPr>
        <p:spPr>
          <a:xfrm rot="16200000">
            <a:off x="6102610" y="2207203"/>
            <a:ext cx="25653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Flight Path Angle (deg)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19CC78-2350-C637-37FA-2089C92F32A7}"/>
              </a:ext>
            </a:extLst>
          </p:cNvPr>
          <p:cNvSpPr txBox="1"/>
          <p:nvPr/>
        </p:nvSpPr>
        <p:spPr>
          <a:xfrm rot="16200000">
            <a:off x="-91277" y="4695091"/>
            <a:ext cx="187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Altitude (m)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E8CB40-1E6C-C85A-3697-B408392F1BD8}"/>
              </a:ext>
            </a:extLst>
          </p:cNvPr>
          <p:cNvSpPr txBox="1"/>
          <p:nvPr/>
        </p:nvSpPr>
        <p:spPr>
          <a:xfrm>
            <a:off x="8807704" y="3653956"/>
            <a:ext cx="187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Time (s)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B397A9-4C9C-3307-0381-9456554F1ED6}"/>
              </a:ext>
            </a:extLst>
          </p:cNvPr>
          <p:cNvSpPr txBox="1"/>
          <p:nvPr/>
        </p:nvSpPr>
        <p:spPr>
          <a:xfrm>
            <a:off x="8807704" y="6472831"/>
            <a:ext cx="187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Longitude (deg)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E028C88-9A24-4163-A1A5-749F19F7C617}"/>
              </a:ext>
            </a:extLst>
          </p:cNvPr>
          <p:cNvSpPr txBox="1"/>
          <p:nvPr/>
        </p:nvSpPr>
        <p:spPr>
          <a:xfrm>
            <a:off x="1938866" y="6488668"/>
            <a:ext cx="311573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Relative Velocity (m/s)</a:t>
            </a:r>
          </a:p>
        </p:txBody>
      </p:sp>
    </p:spTree>
    <p:extLst>
      <p:ext uri="{BB962C8B-B14F-4D97-AF65-F5344CB8AC3E}">
        <p14:creationId xmlns:p14="http://schemas.microsoft.com/office/powerpoint/2010/main" val="1607018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0FD3E-C75A-D1BF-6F95-FDD7E9EAC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ea typeface="Calibri Light"/>
                <a:cs typeface="Arial"/>
              </a:rPr>
              <a:t>Results – Entry Guidance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5DF158-22F0-EF88-42A9-79942DCA6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4"/>
            <a:ext cx="2743200" cy="365125"/>
          </a:xfrm>
        </p:spPr>
        <p:txBody>
          <a:bodyPr/>
          <a:lstStyle/>
          <a:p>
            <a:fld id="{3A96046C-71AB-4C67-BFD7-3B9E891BD3A4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6A2E0DB-C0C1-A921-4687-AE094F4666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0481" y="1162373"/>
                <a:ext cx="7147254" cy="2874105"/>
              </a:xfrm>
            </p:spPr>
            <p:txBody>
              <a:bodyPr lIns="91440" tIns="45720" rIns="91440" bIns="45720" anchor="t">
                <a:normAutofit fontScale="92500" lnSpcReduction="20000"/>
              </a:bodyPr>
              <a:lstStyle/>
              <a:p>
                <a:r>
                  <a:rPr lang="en-US" b="0" i="0" dirty="0">
                    <a:cs typeface="Calibri"/>
                  </a:rPr>
                  <a:t>FNPEG guidance used in both simulations to solve for continuous bank angle to target TAEM prior to powered descent initialization (PDI)</a:t>
                </a:r>
              </a:p>
              <a:p>
                <a:r>
                  <a:rPr lang="en-US" b="0" i="0" dirty="0">
                    <a:cs typeface="Calibri"/>
                  </a:rPr>
                  <a:t>Simulations show agreement between bank angle profile, </a:t>
                </a:r>
                <a:r>
                  <a:rPr lang="en-US" b="0" i="0" dirty="0" err="1">
                    <a:cs typeface="Calibri"/>
                  </a:rPr>
                  <a:t>crossrange</a:t>
                </a:r>
                <a:r>
                  <a:rPr lang="en-US" b="0" i="0" dirty="0">
                    <a:cs typeface="Calibri"/>
                  </a:rPr>
                  <a:t>, and downrange</a:t>
                </a:r>
              </a:p>
              <a:p>
                <a:pPr lvl="1"/>
                <a:r>
                  <a:rPr lang="en-US" b="0" i="0" dirty="0">
                    <a:cs typeface="Calibri"/>
                  </a:rPr>
                  <a:t>POST2 results has a slight delay due to minor aero coefficient differences, minor numerical differences between FORTRAN and C codes</a:t>
                </a:r>
              </a:p>
              <a:p>
                <a:pPr lvl="2"/>
                <a:r>
                  <a:rPr lang="en-US" b="0" i="0" dirty="0">
                    <a:cs typeface="Calibri"/>
                  </a:rPr>
                  <a:t>E.g. significant digits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Calibri"/>
                      </a:rPr>
                      <m:t>𝜋</m:t>
                    </m:r>
                  </m:oMath>
                </a14:m>
                <a:r>
                  <a:rPr lang="en-US" b="0" i="0" dirty="0">
                    <a:cs typeface="Calibri"/>
                  </a:rPr>
                  <a:t>, degrees-per-radian</a:t>
                </a:r>
                <a:endParaRPr lang="en-US" b="0" i="0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6A2E0DB-C0C1-A921-4687-AE094F4666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0481" y="1162373"/>
                <a:ext cx="7147254" cy="2874105"/>
              </a:xfrm>
              <a:blipFill>
                <a:blip r:embed="rId2"/>
                <a:stretch>
                  <a:fillRect l="-1365" t="-5520" r="-2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F3283055-E1AB-79D7-D88A-EC695CD5E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8052" y="3832698"/>
            <a:ext cx="4063980" cy="28647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0578FF-D473-E393-0D9D-EF30C26B7F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7735" y="990601"/>
            <a:ext cx="4119550" cy="28741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37FA06-7839-2861-1D4E-99E79810E319}"/>
              </a:ext>
            </a:extLst>
          </p:cNvPr>
          <p:cNvSpPr txBox="1"/>
          <p:nvPr/>
        </p:nvSpPr>
        <p:spPr>
          <a:xfrm>
            <a:off x="4112676" y="6486545"/>
            <a:ext cx="187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Time (s)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54B3A6-06B8-91B9-87F8-23E3E4891E7E}"/>
              </a:ext>
            </a:extLst>
          </p:cNvPr>
          <p:cNvSpPr txBox="1"/>
          <p:nvPr/>
        </p:nvSpPr>
        <p:spPr>
          <a:xfrm>
            <a:off x="8592625" y="3667535"/>
            <a:ext cx="187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Time (s)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53528B-4DF1-7BBD-C135-BE180FCA4A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/>
          <a:stretch/>
        </p:blipFill>
        <p:spPr>
          <a:xfrm>
            <a:off x="7317735" y="3953932"/>
            <a:ext cx="4063980" cy="27477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7FB157-3717-BDAE-4946-D422C4BD31F1}"/>
              </a:ext>
            </a:extLst>
          </p:cNvPr>
          <p:cNvSpPr txBox="1"/>
          <p:nvPr/>
        </p:nvSpPr>
        <p:spPr>
          <a:xfrm>
            <a:off x="8709803" y="6490752"/>
            <a:ext cx="187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Time (s)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EEAC0B-A4F9-3C5E-C7A7-D1A8589728D8}"/>
              </a:ext>
            </a:extLst>
          </p:cNvPr>
          <p:cNvSpPr txBox="1"/>
          <p:nvPr/>
        </p:nvSpPr>
        <p:spPr>
          <a:xfrm rot="16200000">
            <a:off x="2025390" y="4963384"/>
            <a:ext cx="187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Bank Angle (deg)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CC95C5-D416-5FA6-4B63-78489E22FD7C}"/>
              </a:ext>
            </a:extLst>
          </p:cNvPr>
          <p:cNvSpPr txBox="1"/>
          <p:nvPr/>
        </p:nvSpPr>
        <p:spPr>
          <a:xfrm rot="16200000">
            <a:off x="6434631" y="4936500"/>
            <a:ext cx="187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Crossrange</a:t>
            </a:r>
            <a:r>
              <a:rPr lang="en-US" dirty="0"/>
              <a:t> (km)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2C5BB8-4204-3C00-D861-D9B2E59BF3EE}"/>
              </a:ext>
            </a:extLst>
          </p:cNvPr>
          <p:cNvSpPr txBox="1"/>
          <p:nvPr/>
        </p:nvSpPr>
        <p:spPr>
          <a:xfrm rot="16200000">
            <a:off x="6427391" y="2234375"/>
            <a:ext cx="187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Downrange (km)</a:t>
            </a:r>
          </a:p>
        </p:txBody>
      </p:sp>
    </p:spTree>
    <p:extLst>
      <p:ext uri="{BB962C8B-B14F-4D97-AF65-F5344CB8AC3E}">
        <p14:creationId xmlns:p14="http://schemas.microsoft.com/office/powerpoint/2010/main" val="2885311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 descr="Chart, line chart&#10;&#10;Description automatically generated">
            <a:extLst>
              <a:ext uri="{FF2B5EF4-FFF2-40B4-BE49-F238E27FC236}">
                <a16:creationId xmlns:a16="http://schemas.microsoft.com/office/drawing/2014/main" id="{616A8120-4D4A-B8E2-13AF-7CBD7B251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28" y="4552528"/>
            <a:ext cx="3775928" cy="22033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50FD3E-C75A-D1BF-6F95-FDD7E9EAC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ea typeface="Calibri Light"/>
                <a:cs typeface="Arial"/>
              </a:rPr>
              <a:t>Results –Pitch-Over and Powered Descent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5DF158-22F0-EF88-42A9-79942DCA6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4"/>
            <a:ext cx="2743200" cy="365125"/>
          </a:xfrm>
        </p:spPr>
        <p:txBody>
          <a:bodyPr/>
          <a:lstStyle/>
          <a:p>
            <a:fld id="{3A96046C-71AB-4C67-BFD7-3B9E891BD3A4}" type="slidenum">
              <a:rPr lang="en-US" smtClean="0"/>
              <a:t>10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A2E0DB-C0C1-A921-4687-AE094F466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67" y="1084940"/>
            <a:ext cx="7289739" cy="3822559"/>
          </a:xfrm>
        </p:spPr>
        <p:txBody>
          <a:bodyPr lIns="91440" tIns="45720" rIns="91440" bIns="45720" anchor="t">
            <a:normAutofit fontScale="92500" lnSpcReduction="20000"/>
          </a:bodyPr>
          <a:lstStyle/>
          <a:p>
            <a:r>
              <a:rPr lang="en-US" sz="2400" b="0" i="0" dirty="0">
                <a:cs typeface="Calibri"/>
              </a:rPr>
              <a:t>Slight differences in how simulations modeled period between entry termination and PDI</a:t>
            </a:r>
          </a:p>
          <a:p>
            <a:pPr lvl="1"/>
            <a:r>
              <a:rPr lang="en-US" sz="1800" b="0" i="0" dirty="0">
                <a:cs typeface="Calibri"/>
              </a:rPr>
              <a:t>POST2 simulation modeled a pitch-over maneuver (bottom) to fly at 180</a:t>
            </a:r>
            <a:r>
              <a:rPr lang="en-US" sz="1800" b="0" i="0" baseline="30000" dirty="0">
                <a:cs typeface="Calibri"/>
              </a:rPr>
              <a:t>o</a:t>
            </a:r>
            <a:r>
              <a:rPr lang="en-US" sz="1800" b="0" i="0" dirty="0">
                <a:cs typeface="Calibri"/>
              </a:rPr>
              <a:t> angle of attack</a:t>
            </a:r>
          </a:p>
          <a:p>
            <a:pPr lvl="1"/>
            <a:r>
              <a:rPr lang="en-US" sz="1800" b="0" i="0" dirty="0">
                <a:cs typeface="Calibri"/>
              </a:rPr>
              <a:t>Genesis did not model a pitch-over maneuver. Instead used a Universal Powered Guidance (UPG) </a:t>
            </a:r>
            <a:r>
              <a:rPr lang="en-US" sz="1800" b="0" i="0" dirty="0" err="1">
                <a:cs typeface="Calibri"/>
              </a:rPr>
              <a:t>Bolza</a:t>
            </a:r>
            <a:r>
              <a:rPr lang="en-US" sz="1800" b="0" i="0" dirty="0">
                <a:cs typeface="Calibri"/>
              </a:rPr>
              <a:t> soft landing routine to predict PDI</a:t>
            </a:r>
          </a:p>
          <a:p>
            <a:r>
              <a:rPr lang="en-US" sz="2400" b="0" i="0" dirty="0">
                <a:cs typeface="Calibri"/>
              </a:rPr>
              <a:t>Throttle command profiles very similar between two simulations</a:t>
            </a:r>
          </a:p>
          <a:p>
            <a:pPr lvl="1"/>
            <a:r>
              <a:rPr lang="en-US" sz="1800" b="0" i="0" dirty="0">
                <a:cs typeface="Calibri"/>
              </a:rPr>
              <a:t>Minor differences in how simulations model periods between entry termination and PDI</a:t>
            </a:r>
          </a:p>
          <a:p>
            <a:r>
              <a:rPr lang="en-US" sz="2400" b="0" i="0" dirty="0">
                <a:cs typeface="Calibri"/>
              </a:rPr>
              <a:t>Flight path angle shown to reach -90</a:t>
            </a:r>
            <a:r>
              <a:rPr lang="en-US" sz="2400" b="0" i="0" baseline="30000" dirty="0">
                <a:cs typeface="Calibri"/>
              </a:rPr>
              <a:t>o</a:t>
            </a:r>
            <a:r>
              <a:rPr lang="en-US" sz="2400" b="0" i="0" dirty="0">
                <a:cs typeface="Calibri"/>
              </a:rPr>
              <a:t> in POST2 simulation (vertical landing).</a:t>
            </a:r>
          </a:p>
          <a:p>
            <a:pPr lvl="1"/>
            <a:r>
              <a:rPr lang="en-US" sz="1800" b="0" i="0" dirty="0">
                <a:cs typeface="Calibri"/>
              </a:rPr>
              <a:t>Previous Genesis simulation work with FP</a:t>
            </a:r>
            <a:r>
              <a:rPr lang="en-US" sz="1800" b="0" i="0" baseline="30000" dirty="0">
                <a:cs typeface="Calibri"/>
              </a:rPr>
              <a:t>2</a:t>
            </a:r>
            <a:r>
              <a:rPr lang="en-US" sz="1800" b="0" i="0" dirty="0">
                <a:cs typeface="Calibri"/>
              </a:rPr>
              <a:t>DG has shown -90</a:t>
            </a:r>
            <a:r>
              <a:rPr lang="en-US" sz="1800" b="0" i="0" baseline="30000" dirty="0">
                <a:cs typeface="Calibri"/>
              </a:rPr>
              <a:t>o</a:t>
            </a:r>
            <a:r>
              <a:rPr lang="en-US" sz="1800" b="0" i="0" dirty="0">
                <a:cs typeface="Calibri"/>
              </a:rPr>
              <a:t> is achievable even for 6-DOF trajectories, but time constraints prevented it in this work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0578FF-D473-E393-0D9D-EF30C26B7F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7735" y="1084940"/>
            <a:ext cx="4119550" cy="282518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C9C0F86-CBB8-1BBD-028D-674434674AED}"/>
              </a:ext>
            </a:extLst>
          </p:cNvPr>
          <p:cNvGrpSpPr/>
          <p:nvPr/>
        </p:nvGrpSpPr>
        <p:grpSpPr>
          <a:xfrm>
            <a:off x="1108660" y="5167081"/>
            <a:ext cx="1328643" cy="1419159"/>
            <a:chOff x="8166944" y="-51446"/>
            <a:chExt cx="3910308" cy="417670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5DB6573-0978-40E5-5D18-8E2EF6D0C2EA}"/>
                </a:ext>
              </a:extLst>
            </p:cNvPr>
            <p:cNvGrpSpPr/>
            <p:nvPr/>
          </p:nvGrpSpPr>
          <p:grpSpPr>
            <a:xfrm rot="19414177">
              <a:off x="9515943" y="-51446"/>
              <a:ext cx="2561309" cy="4176707"/>
              <a:chOff x="8786568" y="569569"/>
              <a:chExt cx="4699658" cy="6197607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6EB15AB7-B5E2-CAFC-B45A-F1DC562AB17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13750"/>
              <a:stretch/>
            </p:blipFill>
            <p:spPr>
              <a:xfrm rot="5400000">
                <a:off x="7937517" y="2429043"/>
                <a:ext cx="3226721" cy="1528620"/>
              </a:xfrm>
              <a:prstGeom prst="rect">
                <a:avLst/>
              </a:prstGeom>
            </p:spPr>
          </p:pic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419C4A45-209A-624F-154F-3F215CA300AC}"/>
                  </a:ext>
                </a:extLst>
              </p:cNvPr>
              <p:cNvCxnSpPr>
                <a:cxnSpLocks/>
                <a:stCxn id="16" idx="3"/>
              </p:cNvCxnSpPr>
              <p:nvPr/>
            </p:nvCxnSpPr>
            <p:spPr>
              <a:xfrm flipV="1">
                <a:off x="9550878" y="1162374"/>
                <a:ext cx="8703" cy="3644340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B0FE0D71-54DE-954F-64AD-784729C33215}"/>
                  </a:ext>
                </a:extLst>
              </p:cNvPr>
              <p:cNvCxnSpPr>
                <a:cxnSpLocks/>
                <a:stCxn id="16" idx="3"/>
              </p:cNvCxnSpPr>
              <p:nvPr/>
            </p:nvCxnSpPr>
            <p:spPr>
              <a:xfrm rot="2185823" flipV="1">
                <a:off x="9745241" y="4329063"/>
                <a:ext cx="1600484" cy="955302"/>
              </a:xfrm>
              <a:prstGeom prst="straightConnector1">
                <a:avLst/>
              </a:prstGeom>
              <a:ln w="127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D6837B0-9159-F2B3-52BC-86DF0E7FEDC2}"/>
                  </a:ext>
                </a:extLst>
              </p:cNvPr>
              <p:cNvSpPr txBox="1"/>
              <p:nvPr/>
            </p:nvSpPr>
            <p:spPr>
              <a:xfrm rot="2185823">
                <a:off x="9298570" y="569569"/>
                <a:ext cx="2683129" cy="16129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+X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D536DB-6C50-0DFE-2811-0ADF5D5FE46F}"/>
                  </a:ext>
                </a:extLst>
              </p:cNvPr>
              <p:cNvSpPr txBox="1"/>
              <p:nvPr/>
            </p:nvSpPr>
            <p:spPr>
              <a:xfrm rot="2185823">
                <a:off x="9039953" y="5154267"/>
                <a:ext cx="4446273" cy="1612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</a:rPr>
                  <a:t>+Z</a:t>
                </a:r>
              </a:p>
            </p:txBody>
          </p:sp>
        </p:grp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6BDE351-7FEC-D30A-1C49-7F2A6FEBDC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94604" y="3167287"/>
              <a:ext cx="1752295" cy="36308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7032F7C-7963-EED5-3B5B-99FED09DC1DA}"/>
                </a:ext>
              </a:extLst>
            </p:cNvPr>
            <p:cNvSpPr txBox="1"/>
            <p:nvPr/>
          </p:nvSpPr>
          <p:spPr>
            <a:xfrm>
              <a:off x="8166944" y="3054204"/>
              <a:ext cx="487469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</a:rPr>
                <a:t>V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B1EF866-F2DE-F578-D4C5-8224A177D5D7}"/>
              </a:ext>
            </a:extLst>
          </p:cNvPr>
          <p:cNvGrpSpPr/>
          <p:nvPr/>
        </p:nvGrpSpPr>
        <p:grpSpPr>
          <a:xfrm>
            <a:off x="2389012" y="5758645"/>
            <a:ext cx="1696333" cy="709346"/>
            <a:chOff x="8225483" y="4643691"/>
            <a:chExt cx="4214350" cy="1762287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2EE4D68-C208-9901-3158-920FF6E15F37}"/>
                </a:ext>
              </a:extLst>
            </p:cNvPr>
            <p:cNvGrpSpPr/>
            <p:nvPr/>
          </p:nvGrpSpPr>
          <p:grpSpPr>
            <a:xfrm rot="4667914">
              <a:off x="10173822" y="4072189"/>
              <a:ext cx="1694509" cy="2837513"/>
              <a:chOff x="8786568" y="783639"/>
              <a:chExt cx="3109198" cy="4210443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B6BAFCA9-31C8-9263-3800-316A01EAB60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13750"/>
              <a:stretch/>
            </p:blipFill>
            <p:spPr>
              <a:xfrm rot="5400000">
                <a:off x="7937517" y="2429043"/>
                <a:ext cx="3226721" cy="1528620"/>
              </a:xfrm>
              <a:prstGeom prst="rect">
                <a:avLst/>
              </a:prstGeom>
            </p:spPr>
          </p:pic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8867982A-12D0-581C-6150-F29EE9979413}"/>
                  </a:ext>
                </a:extLst>
              </p:cNvPr>
              <p:cNvCxnSpPr>
                <a:cxnSpLocks/>
                <a:stCxn id="37" idx="3"/>
              </p:cNvCxnSpPr>
              <p:nvPr/>
            </p:nvCxnSpPr>
            <p:spPr>
              <a:xfrm flipV="1">
                <a:off x="9550878" y="1162374"/>
                <a:ext cx="8703" cy="3644340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9318A60D-7790-588C-52BC-B181DFD76B67}"/>
                  </a:ext>
                </a:extLst>
              </p:cNvPr>
              <p:cNvCxnSpPr>
                <a:cxnSpLocks/>
                <a:stCxn id="37" idx="3"/>
              </p:cNvCxnSpPr>
              <p:nvPr/>
            </p:nvCxnSpPr>
            <p:spPr>
              <a:xfrm rot="16932086">
                <a:off x="10459756" y="3735231"/>
                <a:ext cx="374736" cy="2142966"/>
              </a:xfrm>
              <a:prstGeom prst="straightConnector1">
                <a:avLst/>
              </a:prstGeom>
              <a:ln w="127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25EA285-C316-38D2-F241-FE3F15FB5524}"/>
                  </a:ext>
                </a:extLst>
              </p:cNvPr>
              <p:cNvSpPr txBox="1"/>
              <p:nvPr/>
            </p:nvSpPr>
            <p:spPr>
              <a:xfrm rot="16932086">
                <a:off x="9712092" y="720900"/>
                <a:ext cx="1558127" cy="1683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+X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AC07AB9-88AA-2FA5-1E10-14232236711F}"/>
                  </a:ext>
                </a:extLst>
              </p:cNvPr>
              <p:cNvSpPr txBox="1"/>
              <p:nvPr/>
            </p:nvSpPr>
            <p:spPr>
              <a:xfrm rot="16932086">
                <a:off x="10140845" y="2999431"/>
                <a:ext cx="1826235" cy="16836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</a:rPr>
                  <a:t>+Z</a:t>
                </a:r>
              </a:p>
            </p:txBody>
          </p:sp>
        </p:grp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FC1D593E-3D81-49DF-1E7F-91876BC01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25483" y="5336800"/>
              <a:ext cx="1463409" cy="303228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1DDCDE0-FEDF-598D-2602-DAB2FBBFE353}"/>
                </a:ext>
              </a:extLst>
            </p:cNvPr>
            <p:cNvSpPr txBox="1"/>
            <p:nvPr/>
          </p:nvSpPr>
          <p:spPr>
            <a:xfrm>
              <a:off x="8403748" y="5488415"/>
              <a:ext cx="790622" cy="917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</a:rPr>
                <a:t>V</a:t>
              </a:r>
            </a:p>
          </p:txBody>
        </p: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6C867056-DF1F-EE7A-EF99-C1FBC94A262F}"/>
              </a:ext>
            </a:extLst>
          </p:cNvPr>
          <p:cNvSpPr/>
          <p:nvPr/>
        </p:nvSpPr>
        <p:spPr>
          <a:xfrm>
            <a:off x="837671" y="6413018"/>
            <a:ext cx="85620" cy="8562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21DC79E-CCB2-B92A-D58A-318588F61B75}"/>
              </a:ext>
            </a:extLst>
          </p:cNvPr>
          <p:cNvCxnSpPr>
            <a:cxnSpLocks/>
            <a:stCxn id="44" idx="7"/>
          </p:cNvCxnSpPr>
          <p:nvPr/>
        </p:nvCxnSpPr>
        <p:spPr>
          <a:xfrm flipV="1">
            <a:off x="910752" y="6069656"/>
            <a:ext cx="669410" cy="35590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582A4D90-B1E8-711C-292E-680C4B46BD85}"/>
              </a:ext>
            </a:extLst>
          </p:cNvPr>
          <p:cNvCxnSpPr>
            <a:cxnSpLocks/>
            <a:stCxn id="51" idx="4"/>
          </p:cNvCxnSpPr>
          <p:nvPr/>
        </p:nvCxnSpPr>
        <p:spPr>
          <a:xfrm>
            <a:off x="2840062" y="5002384"/>
            <a:ext cx="527017" cy="68919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968072C2-7BC7-58D9-E4F6-7E62D7A78A57}"/>
              </a:ext>
            </a:extLst>
          </p:cNvPr>
          <p:cNvSpPr/>
          <p:nvPr/>
        </p:nvSpPr>
        <p:spPr>
          <a:xfrm>
            <a:off x="2797252" y="4916764"/>
            <a:ext cx="85620" cy="8562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Arrow: Curved Down 53">
            <a:extLst>
              <a:ext uri="{FF2B5EF4-FFF2-40B4-BE49-F238E27FC236}">
                <a16:creationId xmlns:a16="http://schemas.microsoft.com/office/drawing/2014/main" id="{9A1D3284-547C-60A2-5FFC-2CD685D29D67}"/>
              </a:ext>
            </a:extLst>
          </p:cNvPr>
          <p:cNvSpPr/>
          <p:nvPr/>
        </p:nvSpPr>
        <p:spPr>
          <a:xfrm>
            <a:off x="1831651" y="5409881"/>
            <a:ext cx="1162205" cy="270635"/>
          </a:xfrm>
          <a:prstGeom prst="curved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075A4561-8E30-99EC-7E23-430C9788A60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" r="7461"/>
          <a:stretch/>
        </p:blipFill>
        <p:spPr>
          <a:xfrm>
            <a:off x="3985909" y="4456250"/>
            <a:ext cx="3412572" cy="22555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3F4A0FF-DEB6-61EB-AD03-9A57067120D5}"/>
              </a:ext>
            </a:extLst>
          </p:cNvPr>
          <p:cNvSpPr txBox="1"/>
          <p:nvPr/>
        </p:nvSpPr>
        <p:spPr>
          <a:xfrm>
            <a:off x="3026388" y="6524039"/>
            <a:ext cx="2366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POST results only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53528B-4DF1-7BBD-C135-BE180FCA4A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5520" y="3764495"/>
            <a:ext cx="4063980" cy="2784466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974B47DD-1EDD-5E00-8DDC-9C673912E631}"/>
              </a:ext>
            </a:extLst>
          </p:cNvPr>
          <p:cNvSpPr txBox="1"/>
          <p:nvPr/>
        </p:nvSpPr>
        <p:spPr>
          <a:xfrm>
            <a:off x="8535145" y="6351602"/>
            <a:ext cx="187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Time since PDI (s)</a:t>
            </a:r>
          </a:p>
        </p:txBody>
      </p:sp>
    </p:spTree>
    <p:extLst>
      <p:ext uri="{BB962C8B-B14F-4D97-AF65-F5344CB8AC3E}">
        <p14:creationId xmlns:p14="http://schemas.microsoft.com/office/powerpoint/2010/main" val="727688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2D868-3C67-A2E5-663F-9483D47D8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 Comparison Effort Matrix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5E119E-2F68-705F-AC8F-33EE4A157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68547" y="6523037"/>
            <a:ext cx="2743200" cy="365125"/>
          </a:xfrm>
        </p:spPr>
        <p:txBody>
          <a:bodyPr/>
          <a:lstStyle/>
          <a:p>
            <a:fld id="{3A96046C-71AB-4C67-BFD7-3B9E891BD3A4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2856AA0-EE95-910F-AF89-39B1AF09F6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4461024"/>
              </p:ext>
            </p:extLst>
          </p:nvPr>
        </p:nvGraphicFramePr>
        <p:xfrm>
          <a:off x="238539" y="2587199"/>
          <a:ext cx="11565835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555">
                  <a:extLst>
                    <a:ext uri="{9D8B030D-6E8A-4147-A177-3AD203B41FA5}">
                      <a16:colId xmlns:a16="http://schemas.microsoft.com/office/drawing/2014/main" val="3860468061"/>
                    </a:ext>
                  </a:extLst>
                </a:gridCol>
                <a:gridCol w="5232110">
                  <a:extLst>
                    <a:ext uri="{9D8B030D-6E8A-4147-A177-3AD203B41FA5}">
                      <a16:colId xmlns:a16="http://schemas.microsoft.com/office/drawing/2014/main" val="3243981433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1440423440"/>
                    </a:ext>
                  </a:extLst>
                </a:gridCol>
                <a:gridCol w="4983696">
                  <a:extLst>
                    <a:ext uri="{9D8B030D-6E8A-4147-A177-3AD203B41FA5}">
                      <a16:colId xmlns:a16="http://schemas.microsoft.com/office/drawing/2014/main" val="3280035540"/>
                    </a:ext>
                  </a:extLst>
                </a:gridCol>
              </a:tblGrid>
              <a:tr h="215677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Level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Models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Level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Comparison Effort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3205328"/>
                  </a:ext>
                </a:extLst>
              </a:tr>
              <a:tr h="563414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/>
                        <a:t>High-level project definitions of environment and vehicle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Independent implementations of environment, vehicle, and GN&amp;C models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400" b="1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/>
                        <a:t>Co-plotting of performance results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/>
                        <a:t>Low-level effort to identify sources of differences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6294528"/>
                  </a:ext>
                </a:extLst>
              </a:tr>
              <a:tr h="690637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Some shared environment, vehicle, and/or GN&amp;C models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Project definitions of environment and vehicle models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High-level project definitions of GN&amp;C models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400" b="1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Co-plotting of performance results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/>
                        <a:t>Some effort to reconcile differences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4565683"/>
                  </a:ext>
                </a:extLst>
              </a:tr>
              <a:tr h="817860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/>
                        <a:t>Project definitions of environment vehicle, and GN&amp;C models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/>
                        <a:t>Majority shared environment, vehicle, and GN&amp;C models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/>
                        <a:t>Some subsystem unit tests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/>
                        <a:t>Some integrated system tests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/>
                        <a:t>Detailed comparisons of nominal time histories and relevant parameters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/>
                        <a:t>Elevated effort to reconcile differences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6769958"/>
                  </a:ext>
                </a:extLst>
              </a:tr>
              <a:tr h="1072305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Shared environment, vehicle, and GN&amp;C models with version control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Shared configuration-controlled inputs of common models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Formal definitions of common coordinate systems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Shared subsystem unit tests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Shared integrated system tests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400" b="1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Version-controlled outputs with shared plotting routines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Detailed comparisons of nominal and selected off-nominal time histories of dynamics and relevant parameters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Detailed comparisons of statistical performance parameters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Thorough and detailed effort to reconcile differences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397300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054ACDB-0367-AC7D-2340-FEB4C4031919}"/>
              </a:ext>
            </a:extLst>
          </p:cNvPr>
          <p:cNvSpPr txBox="1"/>
          <p:nvPr/>
        </p:nvSpPr>
        <p:spPr>
          <a:xfrm>
            <a:off x="238539" y="1016002"/>
            <a:ext cx="116683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Challenges were noted during this comparison effort such as different ways of interfacing guidance algorithms with simulation frameworks and ill-defined initial scope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Task scope grew as work progressed, introducing hurdles that halted progress until their completion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A comparison effort matrix was developed that includes a range of conceivable comparison levels to characterize the quality of this comparison effort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Note that a project could have different levels for models and comparison effort (level 2 in each case for this effort)</a:t>
            </a:r>
          </a:p>
        </p:txBody>
      </p:sp>
    </p:spTree>
    <p:extLst>
      <p:ext uri="{BB962C8B-B14F-4D97-AF65-F5344CB8AC3E}">
        <p14:creationId xmlns:p14="http://schemas.microsoft.com/office/powerpoint/2010/main" val="3336888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22375-4361-E81A-8DD7-33DAED8CD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&amp; Future Work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B5C80D-C7A9-29F3-5059-B63C4AA7A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12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12EBCB-3B5D-7EF9-042B-8BFA7021C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481" y="1162372"/>
            <a:ext cx="11736454" cy="5559103"/>
          </a:xfrm>
        </p:spPr>
        <p:txBody>
          <a:bodyPr>
            <a:normAutofit fontScale="92500" lnSpcReduction="20000"/>
          </a:bodyPr>
          <a:lstStyle/>
          <a:p>
            <a:r>
              <a:rPr lang="en-US" b="0" i="0" dirty="0"/>
              <a:t>This work presented simulation comparison of a human-scale, mid-L/D, vertically-landing entry vehicle at Mars between POST2 (</a:t>
            </a:r>
            <a:r>
              <a:rPr lang="en-US" b="0" i="0" dirty="0" err="1"/>
              <a:t>LaRC</a:t>
            </a:r>
            <a:r>
              <a:rPr lang="en-US" b="0" i="0" dirty="0"/>
              <a:t>) and Genesis (JSC) and showed several differences</a:t>
            </a:r>
          </a:p>
          <a:p>
            <a:pPr lvl="1"/>
            <a:r>
              <a:rPr lang="en-US" b="0" i="0" dirty="0"/>
              <a:t>Minor simulation environment differences were noted that led to slight discrepancy in aerodynamics</a:t>
            </a:r>
          </a:p>
          <a:p>
            <a:pPr lvl="1"/>
            <a:r>
              <a:rPr lang="en-US" b="0" i="0" dirty="0"/>
              <a:t>Trajectories and bank angle profiles differed slightly, but desired entry termination conditions were achieved in both simulations</a:t>
            </a:r>
          </a:p>
          <a:p>
            <a:pPr lvl="1"/>
            <a:r>
              <a:rPr lang="en-US" b="0" i="0" dirty="0"/>
              <a:t>Similar powered descent throttle and flight path angle profiles were observed between the simulations despite differences in simulation modeling of the period between entry termination and PDI</a:t>
            </a:r>
          </a:p>
          <a:p>
            <a:r>
              <a:rPr lang="en-US" b="0" i="0" dirty="0"/>
              <a:t>This work showed that there is complexity in characterizing the comparison effort</a:t>
            </a:r>
          </a:p>
          <a:p>
            <a:pPr lvl="1"/>
            <a:r>
              <a:rPr lang="en-US" b="0" i="0" dirty="0"/>
              <a:t>A simulation comparison effort matrix was developed and assessed as a useful tool to address this issue</a:t>
            </a:r>
          </a:p>
          <a:p>
            <a:r>
              <a:rPr lang="en-US" b="0" i="0" dirty="0"/>
              <a:t>Future Work</a:t>
            </a:r>
          </a:p>
          <a:p>
            <a:pPr lvl="1"/>
            <a:r>
              <a:rPr lang="en-US" b="0" i="0" dirty="0"/>
              <a:t>Resolve speed of sound/simulation environment differences</a:t>
            </a:r>
          </a:p>
          <a:p>
            <a:pPr lvl="1"/>
            <a:r>
              <a:rPr lang="en-US" b="0" i="0" dirty="0"/>
              <a:t>Sync CONOPs between POST2 and Genesis</a:t>
            </a:r>
          </a:p>
          <a:p>
            <a:pPr lvl="1"/>
            <a:r>
              <a:rPr lang="en-US" b="0" i="0" dirty="0"/>
              <a:t>Run Monte Carlo trajectories and compare simulation results</a:t>
            </a:r>
          </a:p>
          <a:p>
            <a:pPr lvl="1"/>
            <a:r>
              <a:rPr lang="en-US" b="0" i="0" dirty="0"/>
              <a:t>Iterate further on simulation comparison effort matrix</a:t>
            </a:r>
          </a:p>
        </p:txBody>
      </p:sp>
    </p:spTree>
    <p:extLst>
      <p:ext uri="{BB962C8B-B14F-4D97-AF65-F5344CB8AC3E}">
        <p14:creationId xmlns:p14="http://schemas.microsoft.com/office/powerpoint/2010/main" val="1584098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D946D2-507C-D891-3237-DB4C1BEC4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13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5BAAD5-97C1-F24B-B353-76CAA01B3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 sz="2000" b="0" i="0" dirty="0">
                <a:ea typeface="Calibri"/>
                <a:cs typeface="Arial" panose="020B0604020202020204" pitchFamily="34" charset="0"/>
              </a:rPr>
              <a:t>Acknowledgements:</a:t>
            </a:r>
          </a:p>
          <a:p>
            <a:pPr lvl="1"/>
            <a:r>
              <a:rPr lang="en-US" sz="1800" b="0" i="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The team thanks Matthew Andreini of Analytical Mechanics Associates for support and insight into building the POST2 simulation environment for this work.</a:t>
            </a:r>
          </a:p>
          <a:p>
            <a:pPr marL="0" indent="0" algn="ctr">
              <a:buNone/>
            </a:pPr>
            <a:endParaRPr lang="en-US" sz="4800" b="0" dirty="0">
              <a:ea typeface="Calibri" panose="020F0502020204030204"/>
              <a:cs typeface="Calibri" panose="020F0502020204030204"/>
            </a:endParaRPr>
          </a:p>
          <a:p>
            <a:pPr marL="0" indent="0" algn="ctr">
              <a:buNone/>
            </a:pPr>
            <a:r>
              <a:rPr lang="en-US" sz="4800" i="0" dirty="0">
                <a:ea typeface="Calibri"/>
                <a:cs typeface="Arial" panose="020B0604020202020204" pitchFamily="34" charset="0"/>
              </a:rPr>
              <a:t>Questions</a:t>
            </a:r>
            <a:r>
              <a:rPr lang="en-US" sz="4800" i="0" dirty="0">
                <a:ea typeface="Calibri"/>
                <a:cs typeface="Calibri"/>
              </a:rPr>
              <a:t>?</a:t>
            </a:r>
          </a:p>
          <a:p>
            <a:pPr marL="0" indent="0" algn="ctr">
              <a:buNone/>
            </a:pPr>
            <a:endParaRPr lang="en-US" sz="4800" b="0" i="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 b="0" i="0" dirty="0">
                <a:ea typeface="Calibri"/>
                <a:cs typeface="Calibri"/>
              </a:rPr>
              <a:t>	</a:t>
            </a:r>
            <a:r>
              <a:rPr lang="en-US" sz="2400" b="0" i="0" dirty="0">
                <a:ea typeface="Calibri"/>
                <a:cs typeface="Calibri"/>
                <a:hlinkClick r:id="rId3"/>
              </a:rPr>
              <a:t>evan.roelke@nasa.gov</a:t>
            </a:r>
            <a:r>
              <a:rPr lang="en-US" sz="2400" b="0" i="0" dirty="0">
                <a:ea typeface="Calibri"/>
                <a:cs typeface="Calibri"/>
              </a:rPr>
              <a:t>				</a:t>
            </a:r>
            <a:r>
              <a:rPr lang="en-US" sz="2400" b="0" i="0" dirty="0">
                <a:ea typeface="+mn-lt"/>
                <a:cs typeface="+mn-lt"/>
                <a:hlinkClick r:id="rId4"/>
              </a:rPr>
              <a:t>daniel.a.matz@nasa.gov</a:t>
            </a:r>
            <a:r>
              <a:rPr lang="en-US" sz="2400" b="0" i="0" dirty="0">
                <a:ea typeface="+mn-lt"/>
                <a:cs typeface="+mn-lt"/>
              </a:rPr>
              <a:t> </a:t>
            </a:r>
            <a:endParaRPr lang="en-US" sz="2400" b="0" i="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 b="0" i="0" dirty="0">
                <a:ea typeface="Calibri"/>
                <a:cs typeface="Calibri"/>
              </a:rPr>
              <a:t>	</a:t>
            </a:r>
            <a:r>
              <a:rPr lang="en-US" sz="2400" b="0" i="0" dirty="0">
                <a:ea typeface="+mn-lt"/>
                <a:cs typeface="+mn-lt"/>
                <a:hlinkClick r:id="rId5"/>
              </a:rPr>
              <a:t>rafael.a.lugo@nasa.gov</a:t>
            </a:r>
            <a:r>
              <a:rPr lang="en-US" sz="2400" b="0" i="0" dirty="0">
                <a:ea typeface="+mn-lt"/>
                <a:cs typeface="+mn-lt"/>
              </a:rPr>
              <a:t>				</a:t>
            </a:r>
            <a:r>
              <a:rPr lang="en-US" sz="2400" b="0" i="0" dirty="0">
                <a:ea typeface="+mn-lt"/>
                <a:cs typeface="+mn-lt"/>
                <a:hlinkClick r:id="rId6"/>
              </a:rPr>
              <a:t>breanna.j.johnson@nasa.gov</a:t>
            </a:r>
            <a:r>
              <a:rPr lang="en-US" sz="2400" b="0" i="0" dirty="0">
                <a:ea typeface="+mn-lt"/>
                <a:cs typeface="+mn-lt"/>
              </a:rPr>
              <a:t> </a:t>
            </a:r>
            <a:endParaRPr lang="en-US" dirty="0"/>
          </a:p>
          <a:p>
            <a:pPr marL="0" indent="0">
              <a:buNone/>
            </a:pPr>
            <a:r>
              <a:rPr lang="en-US" sz="2400" b="0" i="0" dirty="0">
                <a:ea typeface="Calibri"/>
                <a:cs typeface="Calibri"/>
              </a:rPr>
              <a:t>	</a:t>
            </a:r>
            <a:r>
              <a:rPr lang="en-US" sz="2400" b="0" i="0" dirty="0">
                <a:ea typeface="+mn-lt"/>
                <a:cs typeface="+mn-lt"/>
                <a:hlinkClick r:id="rId7"/>
              </a:rPr>
              <a:t>alejandro.r.pensado@nasa.gov</a:t>
            </a:r>
            <a:r>
              <a:rPr lang="en-US" sz="2400" b="0" i="0" dirty="0">
                <a:ea typeface="+mn-lt"/>
                <a:cs typeface="+mn-lt"/>
              </a:rPr>
              <a:t> </a:t>
            </a:r>
            <a:endParaRPr lang="en-US" sz="2400" b="0" i="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9588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504329-BE78-16DB-698A-D05B0BFFF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14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20588-0C9B-5873-9AE8-DB289BB75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rmAutofit/>
          </a:bodyPr>
          <a:lstStyle/>
          <a:p>
            <a:pPr marL="0" indent="0" algn="ctr">
              <a:buNone/>
            </a:pPr>
            <a:endParaRPr lang="en-US" i="0" dirty="0">
              <a:ea typeface="Calibri" panose="020F0502020204030204"/>
              <a:cs typeface="Calibri" panose="020F0502020204030204"/>
            </a:endParaRPr>
          </a:p>
          <a:p>
            <a:pPr marL="0" indent="0" algn="ctr">
              <a:buNone/>
            </a:pPr>
            <a:endParaRPr lang="en-US" i="0" dirty="0">
              <a:ea typeface="Calibri" panose="020F0502020204030204"/>
              <a:cs typeface="Calibri" panose="020F0502020204030204"/>
            </a:endParaRPr>
          </a:p>
          <a:p>
            <a:pPr marL="0" indent="0" algn="ctr">
              <a:buNone/>
            </a:pPr>
            <a:endParaRPr lang="en-US" i="0" dirty="0">
              <a:ea typeface="Calibri" panose="020F0502020204030204"/>
              <a:cs typeface="Calibri" panose="020F0502020204030204"/>
            </a:endParaRPr>
          </a:p>
          <a:p>
            <a:pPr marL="0" indent="0" algn="ctr">
              <a:buNone/>
            </a:pPr>
            <a:r>
              <a:rPr lang="en-US" sz="6600" i="0" dirty="0">
                <a:ea typeface="Calibri" panose="020F0502020204030204"/>
                <a:cs typeface="Calibri" panose="020F0502020204030204"/>
              </a:rPr>
              <a:t>BACKUP</a:t>
            </a:r>
            <a:endParaRPr lang="en-US" i="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20574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5C00F-BE9B-3931-2310-B1A628D55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80D16C-28D6-FF85-B015-E27046DED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15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DE368B-FE9F-E5DA-A5AF-B248CB233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481" y="1162373"/>
            <a:ext cx="8295513" cy="5014590"/>
          </a:xfrm>
        </p:spPr>
        <p:txBody>
          <a:bodyPr>
            <a:normAutofit/>
          </a:bodyPr>
          <a:lstStyle/>
          <a:p>
            <a:r>
              <a:rPr lang="en-US" b="0" i="0" dirty="0"/>
              <a:t>POST2: Pitch up / flying backwards</a:t>
            </a:r>
          </a:p>
          <a:p>
            <a:pPr lvl="1"/>
            <a:r>
              <a:rPr lang="en-US" b="0" i="0" dirty="0"/>
              <a:t>When pitching over to land vertically, vehicle flies at an angle of attack of 180 and must land at relative pitch angle of 90</a:t>
            </a:r>
            <a:r>
              <a:rPr lang="en-US" b="0" i="0" baseline="30000" dirty="0"/>
              <a:t>o</a:t>
            </a:r>
          </a:p>
          <a:p>
            <a:pPr lvl="1"/>
            <a:r>
              <a:rPr lang="en-US" b="0" i="0" dirty="0"/>
              <a:t>Dealing with multiple flight orientations caused challenges in confirming orientation for both guidance inputs and outputs</a:t>
            </a:r>
          </a:p>
          <a:p>
            <a:r>
              <a:rPr lang="en-US" b="0" i="0" dirty="0"/>
              <a:t>FNPEG debugging</a:t>
            </a:r>
          </a:p>
          <a:p>
            <a:pPr lvl="1"/>
            <a:r>
              <a:rPr lang="en-US" b="0" i="0" dirty="0"/>
              <a:t>The teams went down a rabbit hole to compare FNPEG performance due to differences between code</a:t>
            </a:r>
          </a:p>
          <a:p>
            <a:pPr lvl="1"/>
            <a:r>
              <a:rPr lang="en-US" b="0" i="0" dirty="0"/>
              <a:t>Discussed more on next slide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7FE41AD-EC2F-3801-6FB9-8D45C45020E9}"/>
              </a:ext>
            </a:extLst>
          </p:cNvPr>
          <p:cNvGrpSpPr/>
          <p:nvPr/>
        </p:nvGrpSpPr>
        <p:grpSpPr>
          <a:xfrm>
            <a:off x="8794604" y="761379"/>
            <a:ext cx="2026651" cy="2768995"/>
            <a:chOff x="8794604" y="761379"/>
            <a:chExt cx="2026651" cy="276899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C871701-0FD5-2FB7-E54A-B2FA15046AAE}"/>
                </a:ext>
              </a:extLst>
            </p:cNvPr>
            <p:cNvGrpSpPr/>
            <p:nvPr/>
          </p:nvGrpSpPr>
          <p:grpSpPr>
            <a:xfrm rot="19414177">
              <a:off x="9364151" y="761379"/>
              <a:ext cx="1457104" cy="2503110"/>
              <a:chOff x="8786568" y="1162374"/>
              <a:chExt cx="2673590" cy="3714241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057DFA25-A9E2-ABCA-AC9E-C94FB81253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13750"/>
              <a:stretch/>
            </p:blipFill>
            <p:spPr>
              <a:xfrm rot="5400000">
                <a:off x="7937517" y="2429043"/>
                <a:ext cx="3226721" cy="1528620"/>
              </a:xfrm>
              <a:prstGeom prst="rect">
                <a:avLst/>
              </a:prstGeom>
            </p:spPr>
          </p:pic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AF52B86A-55CA-4830-883E-69D3C8BC7343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 flipV="1">
                <a:off x="9550878" y="1162374"/>
                <a:ext cx="8703" cy="364434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793BA6A0-5EF8-1EFC-AEDC-1D91E9AFB8D7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>
                <a:off x="9550878" y="4806714"/>
                <a:ext cx="1271093" cy="0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8E1D51A-2E50-5C01-F26A-66B3BD065D5D}"/>
                  </a:ext>
                </a:extLst>
              </p:cNvPr>
              <p:cNvSpPr txBox="1"/>
              <p:nvPr/>
            </p:nvSpPr>
            <p:spPr>
              <a:xfrm rot="2185823">
                <a:off x="9709786" y="1237136"/>
                <a:ext cx="884427" cy="548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</a:rPr>
                  <a:t>+X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DD28704-DA93-AFEC-33D1-94EA40AE51A7}"/>
                  </a:ext>
                </a:extLst>
              </p:cNvPr>
              <p:cNvSpPr txBox="1"/>
              <p:nvPr/>
            </p:nvSpPr>
            <p:spPr>
              <a:xfrm rot="2185823">
                <a:off x="10401082" y="4328581"/>
                <a:ext cx="1059076" cy="548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solidFill>
                      <a:srgbClr val="00B050"/>
                    </a:solidFill>
                  </a:rPr>
                  <a:t>+Z</a:t>
                </a:r>
              </a:p>
            </p:txBody>
          </p:sp>
        </p:grp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306EB5C-B5CC-A704-24F6-D3879690E0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94604" y="3167287"/>
              <a:ext cx="1752295" cy="36308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0BC0354-AA2A-B6E1-52E2-01DEAAC7FFB3}"/>
                </a:ext>
              </a:extLst>
            </p:cNvPr>
            <p:cNvSpPr txBox="1"/>
            <p:nvPr/>
          </p:nvSpPr>
          <p:spPr>
            <a:xfrm>
              <a:off x="8948351" y="3103148"/>
              <a:ext cx="4874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1"/>
                  </a:solidFill>
                </a:rPr>
                <a:t>V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83434B9-F8CC-65D8-7DFC-54EC71F18D1E}"/>
              </a:ext>
            </a:extLst>
          </p:cNvPr>
          <p:cNvGrpSpPr/>
          <p:nvPr/>
        </p:nvGrpSpPr>
        <p:grpSpPr>
          <a:xfrm>
            <a:off x="8225483" y="4645234"/>
            <a:ext cx="4104661" cy="1337643"/>
            <a:chOff x="8225483" y="4645234"/>
            <a:chExt cx="4104661" cy="1337643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9C12B83-55E1-AE6C-FEA9-06CA959C77D0}"/>
                </a:ext>
              </a:extLst>
            </p:cNvPr>
            <p:cNvGrpSpPr/>
            <p:nvPr/>
          </p:nvGrpSpPr>
          <p:grpSpPr>
            <a:xfrm rot="4667914">
              <a:off x="10326061" y="3978794"/>
              <a:ext cx="1337643" cy="2670523"/>
              <a:chOff x="8786568" y="890049"/>
              <a:chExt cx="2454395" cy="3962656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43410F7A-ECA6-7857-1DBB-BFC65A0438A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13750"/>
              <a:stretch/>
            </p:blipFill>
            <p:spPr>
              <a:xfrm rot="5400000">
                <a:off x="7937517" y="2429043"/>
                <a:ext cx="3226721" cy="1528620"/>
              </a:xfrm>
              <a:prstGeom prst="rect">
                <a:avLst/>
              </a:prstGeom>
            </p:spPr>
          </p:pic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5C16B048-E3FA-1858-E227-88CA911B7E08}"/>
                  </a:ext>
                </a:extLst>
              </p:cNvPr>
              <p:cNvCxnSpPr>
                <a:cxnSpLocks/>
                <a:stCxn id="26" idx="3"/>
              </p:cNvCxnSpPr>
              <p:nvPr/>
            </p:nvCxnSpPr>
            <p:spPr>
              <a:xfrm flipV="1">
                <a:off x="9550878" y="1162374"/>
                <a:ext cx="8703" cy="364434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6FA5ED5F-AB2F-EB98-CD27-AE0BA8CF170A}"/>
                  </a:ext>
                </a:extLst>
              </p:cNvPr>
              <p:cNvCxnSpPr>
                <a:cxnSpLocks/>
                <a:stCxn id="26" idx="3"/>
              </p:cNvCxnSpPr>
              <p:nvPr/>
            </p:nvCxnSpPr>
            <p:spPr>
              <a:xfrm>
                <a:off x="9550878" y="4806714"/>
                <a:ext cx="1271093" cy="0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717BA04-EAE6-0ACE-8DE9-1E96BE41717C}"/>
                  </a:ext>
                </a:extLst>
              </p:cNvPr>
              <p:cNvSpPr txBox="1"/>
              <p:nvPr/>
            </p:nvSpPr>
            <p:spPr>
              <a:xfrm rot="16701341">
                <a:off x="8873422" y="908829"/>
                <a:ext cx="715234" cy="6776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</a:rPr>
                  <a:t>+X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316B99F-3C40-08DF-FA1B-20002D738D29}"/>
                  </a:ext>
                </a:extLst>
              </p:cNvPr>
              <p:cNvSpPr txBox="1"/>
              <p:nvPr/>
            </p:nvSpPr>
            <p:spPr>
              <a:xfrm rot="16932086">
                <a:off x="10473889" y="4085632"/>
                <a:ext cx="856473" cy="6776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solidFill>
                      <a:srgbClr val="00B050"/>
                    </a:solidFill>
                  </a:rPr>
                  <a:t>+Z</a:t>
                </a:r>
              </a:p>
            </p:txBody>
          </p:sp>
        </p:grp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68B39724-2F8E-9C2E-11AF-460032CBBB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25483" y="5336800"/>
              <a:ext cx="1463409" cy="30322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8A927B2-0653-2D6D-8D50-14A1219E5F5A}"/>
                </a:ext>
              </a:extLst>
            </p:cNvPr>
            <p:cNvSpPr txBox="1"/>
            <p:nvPr/>
          </p:nvSpPr>
          <p:spPr>
            <a:xfrm rot="241490">
              <a:off x="8778623" y="5158915"/>
              <a:ext cx="4874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1"/>
                  </a:solidFill>
                </a:rPr>
                <a:t>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3763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C3D9F-7E88-3164-8763-5F130287E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ea typeface="Calibri Light"/>
                <a:cs typeface="Arial"/>
              </a:rPr>
              <a:t>FNPEG Implementation Challenges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DC9AFE-C9E4-4424-E750-9C04926B8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046C-71AB-4C67-BFD7-3B9E891BD3A4}" type="slidenum">
              <a:rPr lang="en-US" smtClean="0"/>
              <a:t>16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9D2E9E-E994-7EE7-13ED-9CA3F5818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481" y="1162373"/>
            <a:ext cx="6541404" cy="5536701"/>
          </a:xfrm>
        </p:spPr>
        <p:txBody>
          <a:bodyPr lIns="91440" tIns="45720" rIns="91440" bIns="45720" anchor="t">
            <a:normAutofit fontScale="77500" lnSpcReduction="20000"/>
          </a:bodyPr>
          <a:lstStyle/>
          <a:p>
            <a:r>
              <a:rPr lang="en-US" b="0" i="0" dirty="0">
                <a:ea typeface="Calibri"/>
                <a:cs typeface="Calibri"/>
              </a:rPr>
              <a:t>A major component of this work involved debugging differences in FNPEG guidance performance</a:t>
            </a:r>
          </a:p>
          <a:p>
            <a:pPr lvl="1"/>
            <a:r>
              <a:rPr lang="en-US" b="0" i="0" dirty="0">
                <a:ea typeface="Calibri"/>
                <a:cs typeface="Calibri"/>
              </a:rPr>
              <a:t>Two different versions of FORTRAN-FNPEG were being used by each team</a:t>
            </a:r>
          </a:p>
          <a:p>
            <a:pPr lvl="1"/>
            <a:r>
              <a:rPr lang="en-US" b="0" i="0" dirty="0">
                <a:ea typeface="Calibri"/>
                <a:cs typeface="Calibri"/>
              </a:rPr>
              <a:t>No common version control, “truth” source, etc.</a:t>
            </a:r>
          </a:p>
          <a:p>
            <a:r>
              <a:rPr lang="en-US" b="0" i="0" dirty="0">
                <a:ea typeface="Calibri"/>
                <a:cs typeface="Calibri"/>
              </a:rPr>
              <a:t>Debugging efforts resulted in converting </a:t>
            </a:r>
            <a:r>
              <a:rPr lang="en-US" b="0" i="0" dirty="0" err="1">
                <a:ea typeface="Calibri"/>
                <a:cs typeface="Calibri"/>
              </a:rPr>
              <a:t>LaRC’s</a:t>
            </a:r>
            <a:r>
              <a:rPr lang="en-US" b="0" i="0" dirty="0">
                <a:ea typeface="Calibri"/>
                <a:cs typeface="Calibri"/>
              </a:rPr>
              <a:t> FNPEG FORTRAN version to C, which improved speed of customizability</a:t>
            </a:r>
          </a:p>
          <a:p>
            <a:pPr lvl="1">
              <a:buFont typeface="Arial" panose="05000000000000000000" pitchFamily="2" charset="2"/>
              <a:buChar char="•"/>
            </a:pPr>
            <a:r>
              <a:rPr lang="en-US" b="0" i="0" dirty="0">
                <a:ea typeface="Calibri"/>
                <a:cs typeface="Calibri"/>
              </a:rPr>
              <a:t>Both teams had independently developed ways to provide custom aerodynamics, atmospheric routines (e.g., via C function pointers), adding new inputs/outputs, </a:t>
            </a:r>
            <a:r>
              <a:rPr lang="en-US" b="0" i="0" dirty="0" err="1">
                <a:ea typeface="Calibri" panose="020F0502020204030204"/>
                <a:cs typeface="Calibri" panose="020F0502020204030204"/>
              </a:rPr>
              <a:t>etc</a:t>
            </a:r>
            <a:endParaRPr lang="en-US" b="0" i="0" dirty="0">
              <a:ea typeface="Calibri" panose="020F0502020204030204"/>
              <a:cs typeface="Calibri" panose="020F0502020204030204"/>
            </a:endParaRPr>
          </a:p>
          <a:p>
            <a:pPr lvl="1">
              <a:buFont typeface="Arial" panose="05000000000000000000" pitchFamily="2" charset="2"/>
              <a:buChar char="•"/>
            </a:pPr>
            <a:r>
              <a:rPr lang="en-US" b="0" i="0" dirty="0">
                <a:ea typeface="Calibri" panose="020F0502020204030204"/>
                <a:cs typeface="Calibri" panose="020F0502020204030204"/>
              </a:rPr>
              <a:t>C code was validated against previous low-L/D test case</a:t>
            </a:r>
          </a:p>
          <a:p>
            <a:r>
              <a:rPr lang="en-US" b="0" i="0" dirty="0">
                <a:ea typeface="Calibri" panose="020F0502020204030204"/>
                <a:cs typeface="Calibri" panose="020F0502020204030204"/>
              </a:rPr>
              <a:t>Lesson learned: Propose a common repository for guidance algorithms between simulation teams</a:t>
            </a:r>
          </a:p>
          <a:p>
            <a:pPr lvl="1"/>
            <a:r>
              <a:rPr lang="en-US" b="0" i="0" dirty="0">
                <a:ea typeface="Calibri" panose="020F0502020204030204"/>
                <a:cs typeface="Calibri" panose="020F0502020204030204"/>
              </a:rPr>
              <a:t>Could be extended for more assets such as data and other models</a:t>
            </a:r>
          </a:p>
          <a:p>
            <a:pPr lvl="1"/>
            <a:r>
              <a:rPr lang="en-US" b="0" i="0" dirty="0">
                <a:ea typeface="Calibri" panose="020F0502020204030204"/>
                <a:cs typeface="Calibri" panose="020F0502020204030204"/>
              </a:rPr>
              <a:t>Can we leverage developer.nasa.gov?</a:t>
            </a:r>
          </a:p>
          <a:p>
            <a:pPr lvl="1"/>
            <a:r>
              <a:rPr lang="en-US" b="0" i="0" dirty="0">
                <a:ea typeface="Calibri" panose="020F0502020204030204"/>
                <a:cs typeface="Calibri" panose="020F0502020204030204"/>
              </a:rPr>
              <a:t>STMD/LAND Domain is investigating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84B7AC-8F4A-DEFE-B005-F7D8B7314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1885" y="1532622"/>
            <a:ext cx="5479677" cy="429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4541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gineering Directorate.potx" id="{010742C4-F780-4943-A0F0-80EFEA02A5EA}" vid="{5B5A0ACF-779B-475B-A527-23B2BCB946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5269</TotalTime>
  <Words>1874</Words>
  <Application>Microsoft Office PowerPoint</Application>
  <PresentationFormat>Widescreen</PresentationFormat>
  <Paragraphs>236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Courier New</vt:lpstr>
      <vt:lpstr>Wingdings</vt:lpstr>
      <vt:lpstr>1_Office Theme</vt:lpstr>
      <vt:lpstr>Comparative Performance of Entry Simulations using Guided Human-Scale Landers at Mars</vt:lpstr>
      <vt:lpstr>Overview</vt:lpstr>
      <vt:lpstr>Outline</vt:lpstr>
      <vt:lpstr>Concept of Operations</vt:lpstr>
      <vt:lpstr>Guidance Algorithms</vt:lpstr>
      <vt:lpstr>Results: Simulation Environment</vt:lpstr>
      <vt:lpstr>Results - Aerodynamics</vt:lpstr>
      <vt:lpstr>Results – Entry Trajectory</vt:lpstr>
      <vt:lpstr>Results – Entry Guidance</vt:lpstr>
      <vt:lpstr>Results –Pitch-Over and Powered Descent</vt:lpstr>
      <vt:lpstr>Simulation Comparison Effort Matrix</vt:lpstr>
      <vt:lpstr>Conclusion &amp; Future Work</vt:lpstr>
      <vt:lpstr>PowerPoint Presentation</vt:lpstr>
      <vt:lpstr>PowerPoint Presentation</vt:lpstr>
      <vt:lpstr>Challenges</vt:lpstr>
      <vt:lpstr>FNPEG Implementation Challenges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Uranus Probe Entry and Descent Trajectory Design</dc:title>
  <dc:creator>Alejandro Pensado</dc:creator>
  <cp:lastModifiedBy>Roelke, Evan (LARC-D205)[RSES]</cp:lastModifiedBy>
  <cp:revision>39</cp:revision>
  <dcterms:created xsi:type="dcterms:W3CDTF">2022-07-12T20:11:16Z</dcterms:created>
  <dcterms:modified xsi:type="dcterms:W3CDTF">2024-12-16T02:59:00Z</dcterms:modified>
</cp:coreProperties>
</file>