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4"/>
    <p:sldMasterId id="2147484837" r:id="rId5"/>
  </p:sldMasterIdLst>
  <p:notesMasterIdLst>
    <p:notesMasterId r:id="rId19"/>
  </p:notesMasterIdLst>
  <p:handoutMasterIdLst>
    <p:handoutMasterId r:id="rId20"/>
  </p:handoutMasterIdLst>
  <p:sldIdLst>
    <p:sldId id="404" r:id="rId6"/>
    <p:sldId id="407" r:id="rId7"/>
    <p:sldId id="408" r:id="rId8"/>
    <p:sldId id="410" r:id="rId9"/>
    <p:sldId id="413" r:id="rId10"/>
    <p:sldId id="411" r:id="rId11"/>
    <p:sldId id="414" r:id="rId12"/>
    <p:sldId id="412" r:id="rId13"/>
    <p:sldId id="415" r:id="rId14"/>
    <p:sldId id="416" r:id="rId15"/>
    <p:sldId id="417" r:id="rId16"/>
    <p:sldId id="418" r:id="rId17"/>
    <p:sldId id="405" r:id="rId18"/>
  </p:sldIdLst>
  <p:sldSz cx="9144000" cy="5143500" type="screen16x9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1pPr>
    <a:lvl2pPr marL="342900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2pPr>
    <a:lvl3pPr marL="685800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3pPr>
    <a:lvl4pPr marL="1028700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4pPr>
    <a:lvl5pPr marL="1371600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5pPr>
    <a:lvl6pPr marL="1714500" algn="l" defTabSz="685800" rtl="0" eaLnBrk="1" latinLnBrk="0" hangingPunct="1"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6pPr>
    <a:lvl7pPr marL="2057400" algn="l" defTabSz="685800" rtl="0" eaLnBrk="1" latinLnBrk="0" hangingPunct="1"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7pPr>
    <a:lvl8pPr marL="2400300" algn="l" defTabSz="685800" rtl="0" eaLnBrk="1" latinLnBrk="0" hangingPunct="1"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8pPr>
    <a:lvl9pPr marL="2743200" algn="l" defTabSz="685800" rtl="0" eaLnBrk="1" latinLnBrk="0" hangingPunct="1"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1B3D6C"/>
    <a:srgbClr val="C2D9FA"/>
    <a:srgbClr val="0B3A7F"/>
    <a:srgbClr val="E98B01"/>
    <a:srgbClr val="1380DC"/>
    <a:srgbClr val="4F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9"/>
  </p:normalViewPr>
  <p:slideViewPr>
    <p:cSldViewPr snapToGrid="0">
      <p:cViewPr varScale="1">
        <p:scale>
          <a:sx n="72" d="100"/>
          <a:sy n="72" d="100"/>
        </p:scale>
        <p:origin x="408" y="5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579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264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579" y="8831264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fld id="{9301CC6A-B4E8-405F-AE79-859651258F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23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579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02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711" y="4416426"/>
            <a:ext cx="5028579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1264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579" y="8831264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fld id="{B7B05DEF-6DE7-4BF9-8DBB-FF904A788E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805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1555" y="-19050"/>
            <a:ext cx="9144000" cy="4385883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 bwMode="auto">
          <a:xfrm>
            <a:off x="0" y="2647950"/>
            <a:ext cx="91440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98B01"/>
              </a:buClr>
              <a:buFont typeface="Times" pitchFamily="18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380DC"/>
              </a:buClr>
              <a:buFont typeface="Wingdings" pitchFamily="2" charset="2"/>
              <a:buChar char="§"/>
              <a:defRPr sz="2800">
                <a:solidFill>
                  <a:srgbClr val="4F4F4F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F4F4F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b="1" kern="0">
                <a:solidFill>
                  <a:schemeClr val="bg1"/>
                </a:solidFill>
                <a:latin typeface="+mj-lt"/>
              </a:rPr>
              <a:t>Author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b="1" kern="0">
                <a:solidFill>
                  <a:schemeClr val="bg1"/>
                </a:solidFill>
                <a:latin typeface="+mj-lt"/>
              </a:rPr>
              <a:t>Company/Organization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kern="0">
                <a:solidFill>
                  <a:schemeClr val="bg1"/>
                </a:solidFill>
                <a:latin typeface="+mj-lt"/>
              </a:rPr>
              <a:t>Conference Name, Conference Dates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kern="0">
                <a:solidFill>
                  <a:schemeClr val="bg1"/>
                </a:solidFill>
                <a:latin typeface="+mj-lt"/>
              </a:rPr>
              <a:t>Conference Location</a:t>
            </a:r>
          </a:p>
          <a:p>
            <a:pPr>
              <a:buClr>
                <a:srgbClr val="00529B"/>
              </a:buClr>
              <a:buFont typeface="Wingdings" charset="2"/>
              <a:buChar char="Ø"/>
            </a:pPr>
            <a:endParaRPr lang="en-US" sz="2400" kern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0" y="74295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sz="5400" b="1" kern="0">
                <a:solidFill>
                  <a:schemeClr val="bg1"/>
                </a:solidFill>
              </a:rPr>
              <a:t>Presentation Title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1B3D6C"/>
              </a:buClr>
              <a:buFont typeface="Wingdings" charset="2"/>
              <a:buChar char="Ø"/>
              <a:defRPr/>
            </a:lvl1pPr>
            <a:lvl2pPr marL="685800" indent="-342900">
              <a:buClr>
                <a:srgbClr val="1B3D6C"/>
              </a:buClr>
              <a:buFont typeface="Wingdings" charset="2"/>
              <a:buChar char="Ø"/>
              <a:defRPr/>
            </a:lvl2pPr>
            <a:lvl3pPr marL="971550" indent="-285750">
              <a:buClr>
                <a:srgbClr val="1B3D6C"/>
              </a:buClr>
              <a:buFont typeface="Wingdings" charset="2"/>
              <a:buChar char="Ø"/>
              <a:defRPr/>
            </a:lvl3pPr>
            <a:lvl4pPr marL="1314450" indent="-285750">
              <a:buClr>
                <a:srgbClr val="1B3D6C"/>
              </a:buClr>
              <a:buFont typeface="Wingdings" charset="2"/>
              <a:buChar char="Ø"/>
              <a:defRPr/>
            </a:lvl4pPr>
            <a:lvl5pPr marL="1657350" indent="-285750">
              <a:buClr>
                <a:srgbClr val="1B3D6C"/>
              </a:buClr>
              <a:buFont typeface="Wingdings" charset="2"/>
              <a:buChar char="Ø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200150" y="4637935"/>
            <a:ext cx="160020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57500" y="4637935"/>
            <a:ext cx="211455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8600" y="4629150"/>
            <a:ext cx="914400" cy="171450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23950"/>
            <a:ext cx="3962400" cy="33718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123950"/>
            <a:ext cx="4419600" cy="33718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200150" y="4637935"/>
            <a:ext cx="160020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57500" y="4637935"/>
            <a:ext cx="211455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8600" y="4629150"/>
            <a:ext cx="914400" cy="171450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44198"/>
            <a:ext cx="8686800" cy="51435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and/or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71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425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7FC34-5206-45FA-A6B2-955DFABF1C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F603E2-753D-49F2-B2B1-D76008093D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FD0B8-A1D4-4313-AC8C-31D5E0DBD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CFA06F-9FF0-4DD3-9CA0-DF2D4EF2E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CD405-43AD-4B88-9D41-03F2E0B3D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721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" y="19050"/>
            <a:ext cx="9141714" cy="5143500"/>
          </a:xfrm>
          <a:prstGeom prst="rect">
            <a:avLst/>
          </a:prstGeom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0886" y="1123950"/>
            <a:ext cx="8686800" cy="336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>
            <a:spLocks noGrp="1" noChangeArrowheads="1"/>
          </p:cNvSpPr>
          <p:nvPr userDrawn="1"/>
        </p:nvSpPr>
        <p:spPr bwMode="auto">
          <a:xfrm>
            <a:off x="1181100" y="4572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9pPr>
          </a:lstStyle>
          <a:p>
            <a:pPr>
              <a:defRPr/>
            </a:pPr>
            <a:endParaRPr lang="en-US" sz="1050"/>
          </a:p>
        </p:txBody>
      </p:sp>
      <p:sp>
        <p:nvSpPr>
          <p:cNvPr id="10" name="Rectangle 9"/>
          <p:cNvSpPr>
            <a:spLocks noGrp="1" noChangeArrowheads="1"/>
          </p:cNvSpPr>
          <p:nvPr userDrawn="1"/>
        </p:nvSpPr>
        <p:spPr bwMode="auto">
          <a:xfrm>
            <a:off x="3181350" y="45720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9pPr>
          </a:lstStyle>
          <a:p>
            <a:pPr>
              <a:defRPr/>
            </a:pPr>
            <a:endParaRPr lang="en-US" sz="1050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200150" y="4629150"/>
            <a:ext cx="160020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857500" y="4638383"/>
            <a:ext cx="211455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19075" y="4639998"/>
            <a:ext cx="914400" cy="171450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0" y="0"/>
            <a:ext cx="9144000" cy="74295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44198"/>
            <a:ext cx="86868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b="1" kern="0">
                <a:solidFill>
                  <a:schemeClr val="bg1"/>
                </a:solidFill>
              </a:rPr>
              <a:t>Presentation 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30" r:id="rId1"/>
    <p:sldLayoutId id="2147484825" r:id="rId2"/>
    <p:sldLayoutId id="2147484827" r:id="rId3"/>
    <p:sldLayoutId id="2147484836" r:id="rId4"/>
  </p:sldLayoutIdLst>
  <p:hf hdr="0" ftr="0" dt="0"/>
  <p:txStyles>
    <p:titleStyle>
      <a:lvl1pPr marL="0" marR="0" indent="0" algn="ctr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5pPr>
      <a:lvl6pPr marL="342900" algn="l" rtl="0" fontAlgn="base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6pPr>
      <a:lvl7pPr marL="685800" algn="l" rtl="0" fontAlgn="base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7pPr>
      <a:lvl8pPr marL="1028700" algn="l" rtl="0" fontAlgn="base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8pPr>
      <a:lvl9pPr marL="1371600" algn="l" rtl="0" fontAlgn="base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B3D6C"/>
        </a:buClr>
        <a:buFont typeface="Wingdings" charset="2"/>
        <a:buChar char="Ø"/>
        <a:defRPr sz="24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rgbClr val="1B3D6C"/>
        </a:buClr>
        <a:buFont typeface="Wingdings" charset="2"/>
        <a:buChar char="Ø"/>
        <a:defRPr sz="21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rgbClr val="1B3D6C"/>
        </a:buClr>
        <a:buFont typeface="Wingdings" charset="2"/>
        <a:buChar char="Ø"/>
        <a:defRPr sz="18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rgbClr val="1B3D6C"/>
        </a:buClr>
        <a:buFont typeface="Wingdings" charset="2"/>
        <a:buChar char="Ø"/>
        <a:defRPr sz="15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rgbClr val="1B3D6C"/>
        </a:buClr>
        <a:buFont typeface="Wingdings" charset="2"/>
        <a:buChar char="Ø"/>
        <a:defRPr sz="15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Times" pitchFamily="80" charset="0"/>
        <a:buChar char="•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Times" pitchFamily="80" charset="0"/>
        <a:buChar char="•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Times" pitchFamily="80" charset="0"/>
        <a:buChar char="•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Times" pitchFamily="80" charset="0"/>
        <a:buChar char="•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" y="19050"/>
            <a:ext cx="9141714" cy="5143500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0886" y="438150"/>
            <a:ext cx="8686800" cy="404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200150" y="4629150"/>
            <a:ext cx="160020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857500" y="4638383"/>
            <a:ext cx="211455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19075" y="4639998"/>
            <a:ext cx="914400" cy="171450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89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3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1B3D6C"/>
        </a:buClr>
        <a:buFont typeface="Wingdings" charset="2"/>
        <a:buChar char="Ø"/>
        <a:defRPr sz="2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B3D6C"/>
        </a:buClr>
        <a:buFont typeface="Wingdings" charset="2"/>
        <a:buChar char="Ø"/>
        <a:defRPr sz="21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B3D6C"/>
        </a:buClr>
        <a:buFont typeface="Wingdings" charset="2"/>
        <a:buChar char="Ø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B3D6C"/>
        </a:buClr>
        <a:buFont typeface="Wingdings" charset="2"/>
        <a:buChar char="Ø"/>
        <a:defRPr sz="15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B3D6C"/>
        </a:buClr>
        <a:buFont typeface="Wingdings" charset="2"/>
        <a:buChar char="Ø"/>
        <a:defRPr sz="15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NASA_logo.sv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oig.nasa.gov/wp-content/uploads/2024/03/ig-24-008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14667"/>
            <a:ext cx="9144000" cy="4385883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-60556" y="1693551"/>
            <a:ext cx="9144000" cy="1430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98B01"/>
              </a:buClr>
              <a:buFont typeface="Times" pitchFamily="18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380DC"/>
              </a:buClr>
              <a:buFont typeface="Wingdings" pitchFamily="2" charset="2"/>
              <a:buChar char="§"/>
              <a:defRPr sz="2800">
                <a:solidFill>
                  <a:srgbClr val="4F4F4F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F4F4F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b="1" kern="0" dirty="0">
                <a:solidFill>
                  <a:schemeClr val="accent3">
                    <a:lumMod val="85000"/>
                  </a:schemeClr>
                </a:solidFill>
                <a:latin typeface="+mj-lt"/>
              </a:rPr>
              <a:t>Presentation Author/Presenter: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400" b="1" kern="0" dirty="0">
                <a:solidFill>
                  <a:schemeClr val="bg1"/>
                </a:solidFill>
                <a:latin typeface="+mj-lt"/>
              </a:rPr>
              <a:t>Jacob Taylor Cassady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400" b="1" kern="0" dirty="0">
                <a:solidFill>
                  <a:schemeClr val="bg1"/>
                </a:solidFill>
                <a:latin typeface="+mj-lt"/>
              </a:rPr>
              <a:t>NASA Langley Research Center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400" kern="0" dirty="0">
                <a:solidFill>
                  <a:schemeClr val="bg1"/>
                </a:solidFill>
                <a:latin typeface="+mj-lt"/>
              </a:rPr>
              <a:t>AIAA SciTech, 6-10 January 2025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endParaRPr lang="en-US" altLang="en-US" sz="800" kern="0" dirty="0">
              <a:solidFill>
                <a:schemeClr val="bg1"/>
              </a:solidFill>
              <a:latin typeface="+mj-lt"/>
            </a:endParaRP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b="1" kern="0">
                <a:solidFill>
                  <a:schemeClr val="accent3">
                    <a:lumMod val="85000"/>
                  </a:schemeClr>
                </a:solidFill>
                <a:latin typeface="+mj-lt"/>
              </a:rPr>
              <a:t>Contributors:</a:t>
            </a:r>
            <a:endParaRPr lang="en-US" altLang="en-US" sz="1600" b="1" kern="0" dirty="0">
              <a:solidFill>
                <a:schemeClr val="accent3">
                  <a:lumMod val="85000"/>
                </a:schemeClr>
              </a:solidFill>
              <a:latin typeface="+mj-lt"/>
            </a:endParaRPr>
          </a:p>
          <a:p>
            <a:pPr marL="0" indent="0" algn="ctr" eaLnBrk="1" hangingPunct="1">
              <a:buClr>
                <a:srgbClr val="00529B"/>
              </a:buClr>
              <a:buNone/>
            </a:pPr>
            <a:endParaRPr lang="en-US" altLang="en-US" sz="1600" kern="0" dirty="0">
              <a:solidFill>
                <a:schemeClr val="bg1"/>
              </a:solidFill>
              <a:latin typeface="+mj-lt"/>
            </a:endParaRPr>
          </a:p>
          <a:p>
            <a:pPr marL="0" indent="0" algn="ctr" eaLnBrk="1" hangingPunct="1">
              <a:buClr>
                <a:srgbClr val="00529B"/>
              </a:buClr>
              <a:buNone/>
            </a:pPr>
            <a:endParaRPr lang="en-US" altLang="en-US" sz="1600" kern="0" dirty="0">
              <a:solidFill>
                <a:schemeClr val="bg1"/>
              </a:solidFill>
              <a:latin typeface="+mj-lt"/>
            </a:endParaRPr>
          </a:p>
          <a:p>
            <a:pPr>
              <a:buClr>
                <a:srgbClr val="00529B"/>
              </a:buClr>
              <a:buFont typeface="Wingdings" charset="2"/>
              <a:buChar char="Ø"/>
            </a:pPr>
            <a:endParaRPr lang="en-US" sz="2400" kern="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-5798"/>
            <a:ext cx="9144000" cy="1739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sz="3200" b="1" kern="0" dirty="0">
                <a:solidFill>
                  <a:schemeClr val="bg1"/>
                </a:solidFill>
              </a:rPr>
              <a:t>Preliminary Design of Robotic Control Software for Mars Sample Return – Capture, Containment, and Return System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B0F76559-6A07-4A22-F70A-A9EDCE4FDE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70027" y="1733550"/>
            <a:ext cx="1009003" cy="844133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0CAB866F-B2ED-43F5-B161-858F8974F7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64972" y="1733549"/>
            <a:ext cx="1009003" cy="844133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535F064B-33E0-17FD-EA4B-D2C68440BAFF}"/>
              </a:ext>
            </a:extLst>
          </p:cNvPr>
          <p:cNvSpPr txBox="1">
            <a:spLocks/>
          </p:cNvSpPr>
          <p:nvPr/>
        </p:nvSpPr>
        <p:spPr bwMode="auto">
          <a:xfrm>
            <a:off x="0" y="3176098"/>
            <a:ext cx="9143999" cy="1369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2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98B01"/>
              </a:buClr>
              <a:buFont typeface="Times" pitchFamily="18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380DC"/>
              </a:buClr>
              <a:buFont typeface="Wingdings" pitchFamily="2" charset="2"/>
              <a:buChar char="§"/>
              <a:defRPr sz="2800">
                <a:solidFill>
                  <a:srgbClr val="4F4F4F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F4F4F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400" b="1" kern="0" dirty="0">
                <a:solidFill>
                  <a:schemeClr val="bg1"/>
                </a:solidFill>
                <a:latin typeface="+mj-lt"/>
              </a:rPr>
              <a:t>Ashok K. Prajapati, Elizabeth J. Geist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400" kern="0" dirty="0">
                <a:solidFill>
                  <a:schemeClr val="bg1"/>
                </a:solidFill>
                <a:latin typeface="+mj-lt"/>
              </a:rPr>
              <a:t>NASA Goddard Space Flight Center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endParaRPr lang="en-US" altLang="en-US" sz="800" kern="0" dirty="0">
              <a:solidFill>
                <a:schemeClr val="bg1"/>
              </a:solidFill>
              <a:latin typeface="+mj-lt"/>
            </a:endParaRP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400" b="1" kern="0" dirty="0">
                <a:solidFill>
                  <a:schemeClr val="bg1"/>
                </a:solidFill>
                <a:latin typeface="+mj-lt"/>
              </a:rPr>
              <a:t>Jeffrey A. Angielski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400" kern="0" dirty="0">
                <a:solidFill>
                  <a:schemeClr val="bg1"/>
                </a:solidFill>
                <a:latin typeface="+mj-lt"/>
              </a:rPr>
              <a:t>HII Mission Technology Corporation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400" b="1" kern="0" dirty="0">
                <a:solidFill>
                  <a:schemeClr val="bg1"/>
                </a:solidFill>
                <a:latin typeface="+mj-lt"/>
              </a:rPr>
              <a:t>Bradley C. Tse, Benjamin L. Osborne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400" kern="0" dirty="0">
                <a:solidFill>
                  <a:schemeClr val="bg1"/>
                </a:solidFill>
                <a:latin typeface="+mj-lt"/>
              </a:rPr>
              <a:t>Microtel LLC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endParaRPr lang="en-US" altLang="en-US" sz="800" kern="0" dirty="0">
              <a:solidFill>
                <a:schemeClr val="bg1"/>
              </a:solidFill>
              <a:latin typeface="+mj-lt"/>
            </a:endParaRP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400" b="1" kern="0" dirty="0">
                <a:solidFill>
                  <a:schemeClr val="bg1"/>
                </a:solidFill>
                <a:latin typeface="+mj-lt"/>
              </a:rPr>
              <a:t>Joseph B. Lattisaw, Francis B. Hallahan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400" kern="0" dirty="0">
                <a:solidFill>
                  <a:schemeClr val="bg1"/>
                </a:solidFill>
                <a:latin typeface="+mj-lt"/>
              </a:rPr>
              <a:t>Embedded Flight Systems Inc.</a:t>
            </a:r>
          </a:p>
        </p:txBody>
      </p:sp>
    </p:spTree>
    <p:extLst>
      <p:ext uri="{BB962C8B-B14F-4D97-AF65-F5344CB8AC3E}">
        <p14:creationId xmlns:p14="http://schemas.microsoft.com/office/powerpoint/2010/main" val="324064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1391B-39A3-2B01-AFC0-1369443F3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RSW Finite State Machine</a:t>
            </a:r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7452599B-B346-987D-143A-D21D21AAA8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486" y="1123950"/>
            <a:ext cx="5926203" cy="336391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7537AA-8B00-5F7A-8221-DEB85FD74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666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19401-B1E7-7358-CC24-8C0E81B26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0C464-B475-A387-BE81-8DB2C8532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NASA Office of Inspector General:</a:t>
            </a:r>
          </a:p>
          <a:p>
            <a:pPr marL="0" indent="0">
              <a:buNone/>
            </a:pPr>
            <a:r>
              <a:rPr lang="en-US" dirty="0"/>
              <a:t>“before the MSR Program is approved to proceed from formulation into development, viable alternatives to the Program’s mission architecture considered – including mission launch and sample return alternatives”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Consequently, CCRS development was stopped after Preliminary Design Review.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53A081-8842-E27B-BC01-35C8DBF40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DFA3CA-E319-38E1-703A-C69A21FBCCAE}"/>
              </a:ext>
            </a:extLst>
          </p:cNvPr>
          <p:cNvSpPr txBox="1"/>
          <p:nvPr/>
        </p:nvSpPr>
        <p:spPr>
          <a:xfrm>
            <a:off x="2442613" y="4240186"/>
            <a:ext cx="6571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https://oig.nasa.gov/wp-content/uploads/2024/03/ig-24-008.pdf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905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CE195-677D-9588-B33F-689E09FBE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61C88-F8C7-27FE-A494-0E66B5B23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  <a:p>
            <a:r>
              <a:rPr lang="en-US" dirty="0"/>
              <a:t>Refer to paper for more on:</a:t>
            </a:r>
          </a:p>
          <a:p>
            <a:pPr lvl="1"/>
            <a:r>
              <a:rPr lang="en-US" dirty="0"/>
              <a:t>Command and Telemetry definitions</a:t>
            </a:r>
          </a:p>
          <a:p>
            <a:pPr lvl="1"/>
            <a:r>
              <a:rPr lang="en-US" dirty="0"/>
              <a:t>Operation Phase specifics</a:t>
            </a:r>
          </a:p>
          <a:p>
            <a:pPr lvl="1"/>
            <a:r>
              <a:rPr lang="en-US" dirty="0"/>
              <a:t>Motion Primitives and Behavior definitions</a:t>
            </a:r>
          </a:p>
          <a:p>
            <a:pPr lvl="1"/>
            <a:r>
              <a:rPr lang="en-US" dirty="0"/>
              <a:t>Software Engineering and Testing</a:t>
            </a:r>
          </a:p>
          <a:p>
            <a:pPr lvl="2"/>
            <a:r>
              <a:rPr lang="en-US" dirty="0"/>
              <a:t>Functional Testing</a:t>
            </a:r>
          </a:p>
          <a:p>
            <a:pPr lvl="2"/>
            <a:r>
              <a:rPr lang="en-US" dirty="0"/>
              <a:t>Static Analysis</a:t>
            </a:r>
          </a:p>
          <a:p>
            <a:pPr lvl="2"/>
            <a:r>
              <a:rPr lang="en-US" dirty="0"/>
              <a:t>Unit Testing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66C6E7-00FA-9DCA-C9C1-716F9DAD5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408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6622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90B28-8A84-44AE-19A4-F3F5D4F33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202DB-819B-B75B-5FBB-12B3CC21F8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Mars Sample Return (MSR) Campaign Overview</a:t>
            </a:r>
          </a:p>
          <a:p>
            <a:r>
              <a:rPr lang="en-US" dirty="0"/>
              <a:t>Capture Containment and Return System (CCRS) Hardware</a:t>
            </a:r>
          </a:p>
          <a:p>
            <a:r>
              <a:rPr lang="en-US" dirty="0"/>
              <a:t>Robotic Transfer Assembly System (RTAS) </a:t>
            </a:r>
            <a:r>
              <a:rPr lang="en-US" dirty="0" err="1"/>
              <a:t>Conops</a:t>
            </a:r>
            <a:endParaRPr lang="en-US" dirty="0"/>
          </a:p>
          <a:p>
            <a:r>
              <a:rPr lang="en-US" dirty="0"/>
              <a:t>Avionics</a:t>
            </a:r>
          </a:p>
          <a:p>
            <a:r>
              <a:rPr lang="en-US" dirty="0"/>
              <a:t>Flight Software (FSW)</a:t>
            </a:r>
          </a:p>
          <a:p>
            <a:r>
              <a:rPr lang="en-US" dirty="0"/>
              <a:t>Robot Software (RSW)</a:t>
            </a:r>
          </a:p>
          <a:p>
            <a:r>
              <a:rPr lang="en-US" dirty="0"/>
              <a:t>Conclusion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5E4B9B-C43D-64BE-73A7-A666366D8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089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4C6E6-D229-3D2F-EA11-0A9542487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A screenshot of a video game&#10;&#10;Description automatically generated">
            <a:extLst>
              <a:ext uri="{FF2B5EF4-FFF2-40B4-BE49-F238E27FC236}">
                <a16:creationId xmlns:a16="http://schemas.microsoft.com/office/drawing/2014/main" id="{C16F1F8D-517A-DC61-A811-D87E9FA058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416" cy="517291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33AB35-7E28-2DF0-C0DE-0E71DD309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50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E4DAE-F1BA-2015-D796-0623F052A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Capture, Containment, and Return System Hardware</a:t>
            </a:r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00AB22C6-BB1D-0445-C679-09FC35CC21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37" y="1083473"/>
            <a:ext cx="7491125" cy="340383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34CC3C-679A-6724-1D96-C1ADBBB71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65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ABDC7E-8EBB-6402-06FE-B18FE7D817A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/>
              <a:t>RTAS has atomic actions called </a:t>
            </a:r>
            <a:r>
              <a:rPr lang="en-US" sz="2000" b="1" dirty="0"/>
              <a:t>motion primitives</a:t>
            </a:r>
          </a:p>
          <a:p>
            <a:pPr lvl="1"/>
            <a:r>
              <a:rPr lang="en-US" sz="1600" dirty="0"/>
              <a:t>Position, active hold, active limp, etc.</a:t>
            </a:r>
          </a:p>
          <a:p>
            <a:r>
              <a:rPr lang="en-US" sz="2000" dirty="0"/>
              <a:t>Motion primitives are combined to create </a:t>
            </a:r>
            <a:r>
              <a:rPr lang="en-US" sz="2000" b="1" dirty="0"/>
              <a:t>behaviors</a:t>
            </a:r>
            <a:r>
              <a:rPr lang="en-US" sz="2000" dirty="0"/>
              <a:t>.</a:t>
            </a:r>
          </a:p>
          <a:p>
            <a:pPr lvl="1"/>
            <a:r>
              <a:rPr lang="en-US" sz="1600" dirty="0"/>
              <a:t>Open-Loop Actuator with Contact Switch Post-Motion Confirmation, etc.</a:t>
            </a:r>
          </a:p>
          <a:p>
            <a:r>
              <a:rPr lang="en-US" sz="1900" dirty="0"/>
              <a:t>RTAS is controlled by software called Robot Software (RSW)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FF32D6-5F5D-3E56-A909-BB9DB111D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CC9D89C-64C4-002B-1C52-EC1241451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Robotic Transfer Assembly System Con-ops</a:t>
            </a:r>
          </a:p>
        </p:txBody>
      </p:sp>
      <p:pic>
        <p:nvPicPr>
          <p:cNvPr id="7" name="Content Placeholder 18" descr="A picture containing diagram&#10;&#10;Description automatically generated">
            <a:extLst>
              <a:ext uri="{FF2B5EF4-FFF2-40B4-BE49-F238E27FC236}">
                <a16:creationId xmlns:a16="http://schemas.microsoft.com/office/drawing/2014/main" id="{B9938474-E7CD-A2B7-14EB-3670FE5D2C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2509" y="3716241"/>
            <a:ext cx="4336840" cy="1137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20220425_Gantry_02.01_Sim">
            <a:hlinkClick r:id="" action="ppaction://media"/>
            <a:extLst>
              <a:ext uri="{FF2B5EF4-FFF2-40B4-BE49-F238E27FC236}">
                <a16:creationId xmlns:a16="http://schemas.microsoft.com/office/drawing/2014/main" id="{809825AD-FBF6-3AA9-E419-65479FC3028F}"/>
              </a:ext>
            </a:extLst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92726" y="1123950"/>
            <a:ext cx="2927635" cy="271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579353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Diagram&#10;&#10;Description automatically generated">
            <a:extLst>
              <a:ext uri="{FF2B5EF4-FFF2-40B4-BE49-F238E27FC236}">
                <a16:creationId xmlns:a16="http://schemas.microsoft.com/office/drawing/2014/main" id="{74F2129D-F500-D1DA-5E00-5520AF12D22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33101"/>
            <a:ext cx="3962400" cy="3153548"/>
          </a:xfr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7D87610-D073-EC5A-2DBC-F5DA284C204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Modular Unified Space Technology Avionics for Next Generation (MUSTANG) Processor Board</a:t>
            </a:r>
          </a:p>
          <a:p>
            <a:pPr lvl="1"/>
            <a:r>
              <a:rPr lang="en-US" dirty="0"/>
              <a:t>Spaceflight heritage: Magnetospheric Multiscale Mission, Global Precipitation Measurement Mission and more.</a:t>
            </a:r>
          </a:p>
          <a:p>
            <a:pPr lvl="1"/>
            <a:r>
              <a:rPr lang="en-US" dirty="0"/>
              <a:t>Includes RTG4 FPGA supporting </a:t>
            </a:r>
            <a:r>
              <a:rPr lang="en-US" dirty="0" err="1"/>
              <a:t>SpaceWire</a:t>
            </a:r>
            <a:r>
              <a:rPr lang="en-US" dirty="0"/>
              <a:t> and UART.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AB605-FC53-AF89-9CCF-84EF02DCE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DA11290-738D-70D4-BCBA-A7F115AC2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Avionics</a:t>
            </a:r>
          </a:p>
        </p:txBody>
      </p:sp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0BF97A4C-107B-B000-E87A-48BED0ABBA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651" y="3713176"/>
            <a:ext cx="936562" cy="67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254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Graphical user interface&#10;&#10;Description automatically generated">
            <a:extLst>
              <a:ext uri="{FF2B5EF4-FFF2-40B4-BE49-F238E27FC236}">
                <a16:creationId xmlns:a16="http://schemas.microsoft.com/office/drawing/2014/main" id="{7050F8A6-0B60-589F-EA1F-1148CAAE43D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22186"/>
            <a:ext cx="3962400" cy="2661440"/>
          </a:xfrm>
        </p:spPr>
      </p:pic>
      <p:pic>
        <p:nvPicPr>
          <p:cNvPr id="9" name="Content Placeholder 8" descr="Diagram, schematic&#10;&#10;Description automatically generated">
            <a:extLst>
              <a:ext uri="{FF2B5EF4-FFF2-40B4-BE49-F238E27FC236}">
                <a16:creationId xmlns:a16="http://schemas.microsoft.com/office/drawing/2014/main" id="{B60906A8-5DE2-EFAF-B2CD-F83131DAD94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612050"/>
            <a:ext cx="4419600" cy="288171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185A39-68F2-AE77-ED08-38C285AE4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5DDAEE9-6863-5901-2910-063684D5B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Flight Software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CB109C8-7589-E9C2-2726-F6FBD4B01792}"/>
              </a:ext>
            </a:extLst>
          </p:cNvPr>
          <p:cNvSpPr txBox="1">
            <a:spLocks/>
          </p:cNvSpPr>
          <p:nvPr/>
        </p:nvSpPr>
        <p:spPr bwMode="auto">
          <a:xfrm>
            <a:off x="228600" y="838390"/>
            <a:ext cx="8686800" cy="336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21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18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15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135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135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kern="0" dirty="0"/>
              <a:t>Built upon the open-source core Flight System (</a:t>
            </a:r>
            <a:r>
              <a:rPr lang="en-US" kern="0" dirty="0" err="1"/>
              <a:t>cFS</a:t>
            </a:r>
            <a:r>
              <a:rPr lang="en-US" kern="0" dirty="0"/>
              <a:t>) framework developed by NASA Goddard Space Flight Center.</a:t>
            </a:r>
          </a:p>
        </p:txBody>
      </p:sp>
    </p:spTree>
    <p:extLst>
      <p:ext uri="{BB962C8B-B14F-4D97-AF65-F5344CB8AC3E}">
        <p14:creationId xmlns:p14="http://schemas.microsoft.com/office/powerpoint/2010/main" val="3705557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Diagram&#10;&#10;Description automatically generated">
            <a:extLst>
              <a:ext uri="{FF2B5EF4-FFF2-40B4-BE49-F238E27FC236}">
                <a16:creationId xmlns:a16="http://schemas.microsoft.com/office/drawing/2014/main" id="{623F57C4-3EA1-F262-F59B-09FD30170FE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10856"/>
            <a:ext cx="3962400" cy="1798038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A5282-C9D0-EF23-0DCF-1546DDDCF84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Main Task</a:t>
            </a:r>
          </a:p>
          <a:p>
            <a:pPr lvl="1"/>
            <a:r>
              <a:rPr lang="en-US" dirty="0"/>
              <a:t>Core logic and FSM</a:t>
            </a:r>
          </a:p>
          <a:p>
            <a:pPr lvl="1"/>
            <a:r>
              <a:rPr lang="en-US" dirty="0"/>
              <a:t>Interfaces with hardware and software bus.</a:t>
            </a:r>
          </a:p>
          <a:p>
            <a:r>
              <a:rPr lang="en-US" dirty="0"/>
              <a:t>Worker Task</a:t>
            </a:r>
          </a:p>
          <a:p>
            <a:pPr lvl="1"/>
            <a:r>
              <a:rPr lang="en-US" dirty="0"/>
              <a:t>For offloading expensive operations</a:t>
            </a:r>
          </a:p>
          <a:p>
            <a:r>
              <a:rPr lang="en-US" dirty="0"/>
              <a:t>Message queues used for prioritizing messages and inter-task communication.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18E026-64D8-D881-5B9F-6705AA8DE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67762C0-FD78-017E-D5D0-EF914899D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RSW</a:t>
            </a:r>
          </a:p>
        </p:txBody>
      </p:sp>
    </p:spTree>
    <p:extLst>
      <p:ext uri="{BB962C8B-B14F-4D97-AF65-F5344CB8AC3E}">
        <p14:creationId xmlns:p14="http://schemas.microsoft.com/office/powerpoint/2010/main" val="1257472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FB267C9-C12A-0F84-1B3B-3F3BE972D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RSW Task 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430683-792A-CD24-F746-C9A7D4ED0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24" name="Content Placeholder 12" descr="Diagram&#10;&#10;Description automatically generated">
            <a:extLst>
              <a:ext uri="{FF2B5EF4-FFF2-40B4-BE49-F238E27FC236}">
                <a16:creationId xmlns:a16="http://schemas.microsoft.com/office/drawing/2014/main" id="{921A9D9A-3E98-8F6D-BC61-5B336929C1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28406"/>
            <a:ext cx="4600410" cy="3972194"/>
          </a:xfrm>
        </p:spPr>
      </p:pic>
      <p:pic>
        <p:nvPicPr>
          <p:cNvPr id="27" name="Picture 26" descr="Diagram&#10;&#10;Description automatically generated">
            <a:extLst>
              <a:ext uri="{FF2B5EF4-FFF2-40B4-BE49-F238E27FC236}">
                <a16:creationId xmlns:a16="http://schemas.microsoft.com/office/drawing/2014/main" id="{1FAC6B6D-4666-7E8C-0037-0E4175D83F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133" y="828406"/>
            <a:ext cx="797074" cy="226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635265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 Narrow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ithout blue ban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EB2D5380FE2F4D930C6B565C2D1F91" ma:contentTypeVersion="11" ma:contentTypeDescription="Create a new document." ma:contentTypeScope="" ma:versionID="7bb4524a6491913e10d18d3264613d60">
  <xsd:schema xmlns:xsd="http://www.w3.org/2001/XMLSchema" xmlns:xs="http://www.w3.org/2001/XMLSchema" xmlns:p="http://schemas.microsoft.com/office/2006/metadata/properties" xmlns:ns2="f68cf9e0-88e1-4f3b-adb3-cd048a316fce" xmlns:ns3="45189c86-d200-4f8e-8ba3-644445031606" targetNamespace="http://schemas.microsoft.com/office/2006/metadata/properties" ma:root="true" ma:fieldsID="fe491e7097e791f756d1677c32534ef1" ns2:_="" ns3:_="">
    <xsd:import namespace="f68cf9e0-88e1-4f3b-adb3-cd048a316fce"/>
    <xsd:import namespace="45189c86-d200-4f8e-8ba3-64444503160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8cf9e0-88e1-4f3b-adb3-cd048a316fc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189c86-d200-4f8e-8ba3-6444450316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14BE1A-A2C4-4862-8AD0-8BDC37D6A979}">
  <ds:schemaRefs>
    <ds:schemaRef ds:uri="8840c030-5dde-41b3-9ddd-06e8e0ef51bc"/>
    <ds:schemaRef ds:uri="db962d0c-5ba1-488e-9617-42eb96731c2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3F3348E-F4F4-4BE8-8083-AA7D450E2F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61E29E-EE55-4BBB-A007-996871FAB7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8cf9e0-88e1-4f3b-adb3-cd048a316fce"/>
    <ds:schemaRef ds:uri="45189c86-d200-4f8e-8ba3-6444450316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</TotalTime>
  <Words>387</Words>
  <Application>Microsoft Office PowerPoint</Application>
  <PresentationFormat>On-screen Show (16:9)</PresentationFormat>
  <Paragraphs>75</Paragraphs>
  <Slides>13</Slides>
  <Notes>0</Notes>
  <HiddenSlides>1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Arial Narrow</vt:lpstr>
      <vt:lpstr>Calibri Light</vt:lpstr>
      <vt:lpstr>Helvetica</vt:lpstr>
      <vt:lpstr>Times</vt:lpstr>
      <vt:lpstr>Wingdings</vt:lpstr>
      <vt:lpstr>Blank Presentation</vt:lpstr>
      <vt:lpstr>Without blue banner</vt:lpstr>
      <vt:lpstr>PowerPoint Presentation</vt:lpstr>
      <vt:lpstr>Agenda</vt:lpstr>
      <vt:lpstr>PowerPoint Presentation</vt:lpstr>
      <vt:lpstr>Capture, Containment, and Return System Hardware</vt:lpstr>
      <vt:lpstr>Robotic Transfer Assembly System Con-ops</vt:lpstr>
      <vt:lpstr>Avionics</vt:lpstr>
      <vt:lpstr>Flight Software</vt:lpstr>
      <vt:lpstr>RSW</vt:lpstr>
      <vt:lpstr>RSW Task Design</vt:lpstr>
      <vt:lpstr>RSW Finite State Machine</vt:lpstr>
      <vt:lpstr>Conclusion</vt:lpstr>
      <vt:lpstr>Thank You!</vt:lpstr>
      <vt:lpstr>PowerPoint Presentation</vt:lpstr>
    </vt:vector>
  </TitlesOfParts>
  <Company>Bill Seymore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Seymore</dc:creator>
  <cp:lastModifiedBy>Cassady, Jacob T. (LARC-D207)</cp:lastModifiedBy>
  <cp:revision>13</cp:revision>
  <cp:lastPrinted>2018-09-25T14:02:34Z</cp:lastPrinted>
  <dcterms:modified xsi:type="dcterms:W3CDTF">2025-01-06T15:08:47Z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0x01010068EB2D5380FE2F4D930C6B565C2D1F91</vt:lpwstr>
  </property>
</Properties>
</file>