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Lst>
  <p:sldSz cx="40233600" cy="4023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672" userDrawn="1">
          <p15:clr>
            <a:srgbClr val="A4A3A4"/>
          </p15:clr>
        </p15:guide>
        <p15:guide id="2" pos="126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E3AB92-BAED-5977-6FEF-EA406BB63CFB}" name="Prejean, Brian J. (JSC-SK311)[KBR Wyle Services, LLC]" initials="PBJ(SWSL" userId="S::bprejean@ndc.nasa.gov::6d1ab3b4-a317-466d-818c-24524bbcaf4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uxton, Roxanne E (JSC-SK)[WYLE LABORATORIES, INC.]" initials="BRE(LI" lastIdx="3" clrIdx="0">
    <p:extLst>
      <p:ext uri="{19B8F6BF-5375-455C-9EA6-DF929625EA0E}">
        <p15:presenceInfo xmlns:p15="http://schemas.microsoft.com/office/powerpoint/2012/main" userId="S-1-5-21-330711430-3775241029-4075259233-39739" providerId="AD"/>
      </p:ext>
    </p:extLst>
  </p:cmAuthor>
  <p:cmAuthor id="2" name="Goetchius, Elizabeth (JSC-SK)[WYLE LABORATORIES, INC.]" initials="GE(LI" lastIdx="3" clrIdx="1">
    <p:extLst>
      <p:ext uri="{19B8F6BF-5375-455C-9EA6-DF929625EA0E}">
        <p15:presenceInfo xmlns:p15="http://schemas.microsoft.com/office/powerpoint/2012/main" userId="S-1-5-21-330711430-3775241029-4075259233-139545" providerId="AD"/>
      </p:ext>
    </p:extLst>
  </p:cmAuthor>
  <p:cmAuthor id="3" name="Downs, Meghan E. (JSC-SK311)" initials="DME(" lastIdx="10" clrIdx="2">
    <p:extLst>
      <p:ext uri="{19B8F6BF-5375-455C-9EA6-DF929625EA0E}">
        <p15:presenceInfo xmlns:p15="http://schemas.microsoft.com/office/powerpoint/2012/main" userId="S-1-5-21-330711430-3775241029-4075259233-446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00"/>
    <a:srgbClr val="4472C4"/>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747" autoAdjust="0"/>
    <p:restoredTop sz="94660"/>
  </p:normalViewPr>
  <p:slideViewPr>
    <p:cSldViewPr snapToGrid="0">
      <p:cViewPr varScale="1">
        <p:scale>
          <a:sx n="19" d="100"/>
          <a:sy n="19" d="100"/>
        </p:scale>
        <p:origin x="3198" y="90"/>
      </p:cViewPr>
      <p:guideLst>
        <p:guide orient="horz" pos="12672"/>
        <p:guide pos="12672"/>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6584530"/>
            <a:ext cx="34198560" cy="14007253"/>
          </a:xfrm>
        </p:spPr>
        <p:txBody>
          <a:bodyPr anchor="b"/>
          <a:lstStyle>
            <a:lvl1pPr algn="ctr">
              <a:defRPr sz="26400"/>
            </a:lvl1pPr>
          </a:lstStyle>
          <a:p>
            <a:r>
              <a:rPr lang="en-US"/>
              <a:t>Click to edit Master title style</a:t>
            </a:r>
            <a:endParaRPr lang="en-US" dirty="0"/>
          </a:p>
        </p:txBody>
      </p:sp>
      <p:sp>
        <p:nvSpPr>
          <p:cNvPr id="3" name="Subtitle 2"/>
          <p:cNvSpPr>
            <a:spLocks noGrp="1"/>
          </p:cNvSpPr>
          <p:nvPr>
            <p:ph type="subTitle" idx="1"/>
          </p:nvPr>
        </p:nvSpPr>
        <p:spPr>
          <a:xfrm>
            <a:off x="5029200" y="21131956"/>
            <a:ext cx="30175200" cy="9713804"/>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F71A7F-6E44-45A1-A029-C4582887B57D}"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5AE92-232A-4236-A01B-36193EAF900B}" type="slidenum">
              <a:rPr lang="en-US" smtClean="0"/>
              <a:t>‹#›</a:t>
            </a:fld>
            <a:endParaRPr lang="en-US"/>
          </a:p>
        </p:txBody>
      </p:sp>
    </p:spTree>
    <p:extLst>
      <p:ext uri="{BB962C8B-B14F-4D97-AF65-F5344CB8AC3E}">
        <p14:creationId xmlns:p14="http://schemas.microsoft.com/office/powerpoint/2010/main" val="342344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F71A7F-6E44-45A1-A029-C4582887B57D}"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5AE92-232A-4236-A01B-36193EAF900B}" type="slidenum">
              <a:rPr lang="en-US" smtClean="0"/>
              <a:t>‹#›</a:t>
            </a:fld>
            <a:endParaRPr lang="en-US"/>
          </a:p>
        </p:txBody>
      </p:sp>
    </p:spTree>
    <p:extLst>
      <p:ext uri="{BB962C8B-B14F-4D97-AF65-F5344CB8AC3E}">
        <p14:creationId xmlns:p14="http://schemas.microsoft.com/office/powerpoint/2010/main" val="3165610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2142067"/>
            <a:ext cx="8675370" cy="3409611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766062" y="2142067"/>
            <a:ext cx="25523190" cy="3409611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F71A7F-6E44-45A1-A029-C4582887B57D}"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5AE92-232A-4236-A01B-36193EAF900B}" type="slidenum">
              <a:rPr lang="en-US" smtClean="0"/>
              <a:t>‹#›</a:t>
            </a:fld>
            <a:endParaRPr lang="en-US"/>
          </a:p>
        </p:txBody>
      </p:sp>
    </p:spTree>
    <p:extLst>
      <p:ext uri="{BB962C8B-B14F-4D97-AF65-F5344CB8AC3E}">
        <p14:creationId xmlns:p14="http://schemas.microsoft.com/office/powerpoint/2010/main" val="3657957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F71A7F-6E44-45A1-A029-C4582887B57D}"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5AE92-232A-4236-A01B-36193EAF900B}" type="slidenum">
              <a:rPr lang="en-US" smtClean="0"/>
              <a:t>‹#›</a:t>
            </a:fld>
            <a:endParaRPr lang="en-US"/>
          </a:p>
        </p:txBody>
      </p:sp>
    </p:spTree>
    <p:extLst>
      <p:ext uri="{BB962C8B-B14F-4D97-AF65-F5344CB8AC3E}">
        <p14:creationId xmlns:p14="http://schemas.microsoft.com/office/powerpoint/2010/main" val="2916096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10030472"/>
            <a:ext cx="34701480" cy="16736057"/>
          </a:xfrm>
        </p:spPr>
        <p:txBody>
          <a:bodyPr anchor="b"/>
          <a:lstStyle>
            <a:lvl1pPr>
              <a:defRPr sz="26400"/>
            </a:lvl1pPr>
          </a:lstStyle>
          <a:p>
            <a:r>
              <a:rPr lang="en-US"/>
              <a:t>Click to edit Master title style</a:t>
            </a:r>
            <a:endParaRPr lang="en-US" dirty="0"/>
          </a:p>
        </p:txBody>
      </p:sp>
      <p:sp>
        <p:nvSpPr>
          <p:cNvPr id="3" name="Text Placeholder 2"/>
          <p:cNvSpPr>
            <a:spLocks noGrp="1"/>
          </p:cNvSpPr>
          <p:nvPr>
            <p:ph type="body" idx="1"/>
          </p:nvPr>
        </p:nvSpPr>
        <p:spPr>
          <a:xfrm>
            <a:off x="2745107" y="26924858"/>
            <a:ext cx="34701480" cy="8801097"/>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F71A7F-6E44-45A1-A029-C4582887B57D}"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5AE92-232A-4236-A01B-36193EAF900B}" type="slidenum">
              <a:rPr lang="en-US" smtClean="0"/>
              <a:t>‹#›</a:t>
            </a:fld>
            <a:endParaRPr lang="en-US"/>
          </a:p>
        </p:txBody>
      </p:sp>
    </p:spTree>
    <p:extLst>
      <p:ext uri="{BB962C8B-B14F-4D97-AF65-F5344CB8AC3E}">
        <p14:creationId xmlns:p14="http://schemas.microsoft.com/office/powerpoint/2010/main" val="2006190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766060" y="10710333"/>
            <a:ext cx="17099280" cy="25527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368260" y="10710333"/>
            <a:ext cx="17099280" cy="25527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F71A7F-6E44-45A1-A029-C4582887B57D}" type="datetimeFigureOut">
              <a:rPr lang="en-US" smtClean="0"/>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5AE92-232A-4236-A01B-36193EAF900B}" type="slidenum">
              <a:rPr lang="en-US" smtClean="0"/>
              <a:t>‹#›</a:t>
            </a:fld>
            <a:endParaRPr lang="en-US"/>
          </a:p>
        </p:txBody>
      </p:sp>
    </p:spTree>
    <p:extLst>
      <p:ext uri="{BB962C8B-B14F-4D97-AF65-F5344CB8AC3E}">
        <p14:creationId xmlns:p14="http://schemas.microsoft.com/office/powerpoint/2010/main" val="2609259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2142076"/>
            <a:ext cx="34701480" cy="7776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771305" y="9862823"/>
            <a:ext cx="17020696" cy="4833617"/>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4" name="Content Placeholder 3"/>
          <p:cNvSpPr>
            <a:spLocks noGrp="1"/>
          </p:cNvSpPr>
          <p:nvPr>
            <p:ph sz="half" idx="2"/>
          </p:nvPr>
        </p:nvSpPr>
        <p:spPr>
          <a:xfrm>
            <a:off x="2771305" y="14696440"/>
            <a:ext cx="17020696" cy="21616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368262" y="9862823"/>
            <a:ext cx="17104520" cy="4833617"/>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6" name="Content Placeholder 5"/>
          <p:cNvSpPr>
            <a:spLocks noGrp="1"/>
          </p:cNvSpPr>
          <p:nvPr>
            <p:ph sz="quarter" idx="4"/>
          </p:nvPr>
        </p:nvSpPr>
        <p:spPr>
          <a:xfrm>
            <a:off x="20368262" y="14696440"/>
            <a:ext cx="17104520" cy="21616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F71A7F-6E44-45A1-A029-C4582887B57D}" type="datetimeFigureOut">
              <a:rPr lang="en-US" smtClean="0"/>
              <a:t>12/13/2024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25AE92-232A-4236-A01B-36193EAF900B}" type="slidenum">
              <a:rPr lang="en-US" smtClean="0"/>
              <a:t>‹#›</a:t>
            </a:fld>
            <a:endParaRPr lang="en-US"/>
          </a:p>
        </p:txBody>
      </p:sp>
    </p:spTree>
    <p:extLst>
      <p:ext uri="{BB962C8B-B14F-4D97-AF65-F5344CB8AC3E}">
        <p14:creationId xmlns:p14="http://schemas.microsoft.com/office/powerpoint/2010/main" val="3912832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F71A7F-6E44-45A1-A029-C4582887B57D}" type="datetimeFigureOut">
              <a:rPr lang="en-US" smtClean="0"/>
              <a:t>12/13/2024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25AE92-232A-4236-A01B-36193EAF900B}" type="slidenum">
              <a:rPr lang="en-US" smtClean="0"/>
              <a:t>‹#›</a:t>
            </a:fld>
            <a:endParaRPr lang="en-US"/>
          </a:p>
        </p:txBody>
      </p:sp>
    </p:spTree>
    <p:extLst>
      <p:ext uri="{BB962C8B-B14F-4D97-AF65-F5344CB8AC3E}">
        <p14:creationId xmlns:p14="http://schemas.microsoft.com/office/powerpoint/2010/main" val="2752228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71A7F-6E44-45A1-A029-C4582887B57D}" type="datetimeFigureOut">
              <a:rPr lang="en-US" smtClean="0"/>
              <a:t>12/13/2024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25AE92-232A-4236-A01B-36193EAF900B}" type="slidenum">
              <a:rPr lang="en-US" smtClean="0"/>
              <a:t>‹#›</a:t>
            </a:fld>
            <a:endParaRPr lang="en-US"/>
          </a:p>
        </p:txBody>
      </p:sp>
    </p:spTree>
    <p:extLst>
      <p:ext uri="{BB962C8B-B14F-4D97-AF65-F5344CB8AC3E}">
        <p14:creationId xmlns:p14="http://schemas.microsoft.com/office/powerpoint/2010/main" val="3510887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682240"/>
            <a:ext cx="12976383" cy="9387840"/>
          </a:xfrm>
        </p:spPr>
        <p:txBody>
          <a:bodyPr anchor="b"/>
          <a:lstStyle>
            <a:lvl1pPr>
              <a:defRPr sz="14080"/>
            </a:lvl1pPr>
          </a:lstStyle>
          <a:p>
            <a:r>
              <a:rPr lang="en-US"/>
              <a:t>Click to edit Master title style</a:t>
            </a:r>
            <a:endParaRPr lang="en-US" dirty="0"/>
          </a:p>
        </p:txBody>
      </p:sp>
      <p:sp>
        <p:nvSpPr>
          <p:cNvPr id="3" name="Content Placeholder 2"/>
          <p:cNvSpPr>
            <a:spLocks noGrp="1"/>
          </p:cNvSpPr>
          <p:nvPr>
            <p:ph idx="1"/>
          </p:nvPr>
        </p:nvSpPr>
        <p:spPr>
          <a:xfrm>
            <a:off x="17104520" y="5792902"/>
            <a:ext cx="20368260" cy="28591933"/>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771301" y="12070080"/>
            <a:ext cx="12976383" cy="22361316"/>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C0F71A7F-6E44-45A1-A029-C4582887B57D}" type="datetimeFigureOut">
              <a:rPr lang="en-US" smtClean="0"/>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5AE92-232A-4236-A01B-36193EAF900B}" type="slidenum">
              <a:rPr lang="en-US" smtClean="0"/>
              <a:t>‹#›</a:t>
            </a:fld>
            <a:endParaRPr lang="en-US"/>
          </a:p>
        </p:txBody>
      </p:sp>
    </p:spTree>
    <p:extLst>
      <p:ext uri="{BB962C8B-B14F-4D97-AF65-F5344CB8AC3E}">
        <p14:creationId xmlns:p14="http://schemas.microsoft.com/office/powerpoint/2010/main" val="1310340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682240"/>
            <a:ext cx="12976383" cy="9387840"/>
          </a:xfrm>
        </p:spPr>
        <p:txBody>
          <a:bodyPr anchor="b"/>
          <a:lstStyle>
            <a:lvl1pPr>
              <a:defRPr sz="14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04520" y="5792902"/>
            <a:ext cx="20368260" cy="28591933"/>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endParaRPr lang="en-US" dirty="0"/>
          </a:p>
        </p:txBody>
      </p:sp>
      <p:sp>
        <p:nvSpPr>
          <p:cNvPr id="4" name="Text Placeholder 3"/>
          <p:cNvSpPr>
            <a:spLocks noGrp="1"/>
          </p:cNvSpPr>
          <p:nvPr>
            <p:ph type="body" sz="half" idx="2"/>
          </p:nvPr>
        </p:nvSpPr>
        <p:spPr>
          <a:xfrm>
            <a:off x="2771301" y="12070080"/>
            <a:ext cx="12976383" cy="22361316"/>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C0F71A7F-6E44-45A1-A029-C4582887B57D}" type="datetimeFigureOut">
              <a:rPr lang="en-US" smtClean="0"/>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5AE92-232A-4236-A01B-36193EAF900B}" type="slidenum">
              <a:rPr lang="en-US" smtClean="0"/>
              <a:t>‹#›</a:t>
            </a:fld>
            <a:endParaRPr lang="en-US"/>
          </a:p>
        </p:txBody>
      </p:sp>
    </p:spTree>
    <p:extLst>
      <p:ext uri="{BB962C8B-B14F-4D97-AF65-F5344CB8AC3E}">
        <p14:creationId xmlns:p14="http://schemas.microsoft.com/office/powerpoint/2010/main" val="2506184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2142076"/>
            <a:ext cx="34701480" cy="7776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766060" y="10710333"/>
            <a:ext cx="34701480" cy="255278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6060" y="37290595"/>
            <a:ext cx="9052560" cy="2142067"/>
          </a:xfrm>
          <a:prstGeom prst="rect">
            <a:avLst/>
          </a:prstGeom>
        </p:spPr>
        <p:txBody>
          <a:bodyPr vert="horz" lIns="91440" tIns="45720" rIns="91440" bIns="45720" rtlCol="0" anchor="ctr"/>
          <a:lstStyle>
            <a:lvl1pPr algn="l">
              <a:defRPr sz="5280">
                <a:solidFill>
                  <a:schemeClr val="tx1">
                    <a:tint val="75000"/>
                  </a:schemeClr>
                </a:solidFill>
              </a:defRPr>
            </a:lvl1pPr>
          </a:lstStyle>
          <a:p>
            <a:fld id="{C0F71A7F-6E44-45A1-A029-C4582887B57D}" type="datetimeFigureOut">
              <a:rPr lang="en-US" smtClean="0"/>
              <a:t>12/13/2024</a:t>
            </a:fld>
            <a:endParaRPr lang="en-US"/>
          </a:p>
        </p:txBody>
      </p:sp>
      <p:sp>
        <p:nvSpPr>
          <p:cNvPr id="5" name="Footer Placeholder 4"/>
          <p:cNvSpPr>
            <a:spLocks noGrp="1"/>
          </p:cNvSpPr>
          <p:nvPr>
            <p:ph type="ftr" sz="quarter" idx="3"/>
          </p:nvPr>
        </p:nvSpPr>
        <p:spPr>
          <a:xfrm>
            <a:off x="13327380" y="37290595"/>
            <a:ext cx="13578840" cy="2142067"/>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37290595"/>
            <a:ext cx="9052560" cy="2142067"/>
          </a:xfrm>
          <a:prstGeom prst="rect">
            <a:avLst/>
          </a:prstGeom>
        </p:spPr>
        <p:txBody>
          <a:bodyPr vert="horz" lIns="91440" tIns="45720" rIns="91440" bIns="45720" rtlCol="0" anchor="ctr"/>
          <a:lstStyle>
            <a:lvl1pPr algn="r">
              <a:defRPr sz="5280">
                <a:solidFill>
                  <a:schemeClr val="tx1">
                    <a:tint val="75000"/>
                  </a:schemeClr>
                </a:solidFill>
              </a:defRPr>
            </a:lvl1pPr>
          </a:lstStyle>
          <a:p>
            <a:fld id="{3425AE92-232A-4236-A01B-36193EAF900B}" type="slidenum">
              <a:rPr lang="en-US" smtClean="0"/>
              <a:t>‹#›</a:t>
            </a:fld>
            <a:endParaRPr lang="en-US"/>
          </a:p>
        </p:txBody>
      </p:sp>
    </p:spTree>
    <p:extLst>
      <p:ext uri="{BB962C8B-B14F-4D97-AF65-F5344CB8AC3E}">
        <p14:creationId xmlns:p14="http://schemas.microsoft.com/office/powerpoint/2010/main" val="35188722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5.jpeg"/><Relationship Id="rId12"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pace background powerpoint"/>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0799" y="-24652"/>
            <a:ext cx="40233601" cy="4023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9203" y="6188833"/>
            <a:ext cx="12801600" cy="594360"/>
          </a:xfrm>
          <a:prstGeom prst="rect">
            <a:avLst/>
          </a:prstGeom>
          <a:solidFill>
            <a:srgbClr val="4472C4"/>
          </a:solidFill>
          <a:ln>
            <a:solidFill>
              <a:schemeClr val="bg1"/>
            </a:solidFill>
          </a:ln>
        </p:spPr>
        <p:txBody>
          <a:bodyPr wrap="square" rtlCol="0">
            <a:spAutoFit/>
          </a:bodyPr>
          <a:lstStyle/>
          <a:p>
            <a:pPr algn="ctr"/>
            <a:r>
              <a:rPr lang="en-US" sz="3200" b="1" dirty="0">
                <a:solidFill>
                  <a:schemeClr val="bg1"/>
                </a:solidFill>
              </a:rPr>
              <a:t>Abstract</a:t>
            </a:r>
          </a:p>
        </p:txBody>
      </p:sp>
      <p:sp>
        <p:nvSpPr>
          <p:cNvPr id="14" name="TextBox 13"/>
          <p:cNvSpPr txBox="1"/>
          <p:nvPr/>
        </p:nvSpPr>
        <p:spPr>
          <a:xfrm>
            <a:off x="7088247" y="766491"/>
            <a:ext cx="32496421" cy="2031325"/>
          </a:xfrm>
          <a:prstGeom prst="rect">
            <a:avLst/>
          </a:prstGeom>
          <a:solidFill>
            <a:schemeClr val="tx1">
              <a:alpha val="45000"/>
            </a:schemeClr>
          </a:solidFill>
        </p:spPr>
        <p:txBody>
          <a:bodyPr wrap="square" rtlCol="0">
            <a:spAutoFit/>
          </a:bodyPr>
          <a:lstStyle/>
          <a:p>
            <a:pPr algn="ctr"/>
            <a:r>
              <a:rPr lang="en-US" sz="6300" b="1" cap="all" dirty="0">
                <a:solidFill>
                  <a:schemeClr val="bg1"/>
                </a:solidFill>
                <a:effectLst>
                  <a:outerShdw blurRad="38100" dist="38100" dir="2700000" algn="tl">
                    <a:srgbClr val="000000">
                      <a:alpha val="43137"/>
                    </a:srgbClr>
                  </a:outerShdw>
                </a:effectLst>
              </a:rPr>
              <a:t>Effects of Replacing Treadmill Running with Alternative Exercise Countermeasures During Long-Duration Spaceflight On ASTRONAUT HEALTH AND PERFORMANCE</a:t>
            </a:r>
            <a:endParaRPr lang="en-US" sz="6300" dirty="0">
              <a:solidFill>
                <a:schemeClr val="bg1"/>
              </a:solidFill>
              <a:effectLst>
                <a:outerShdw blurRad="38100" dist="38100" dir="2700000" algn="tl">
                  <a:srgbClr val="000000">
                    <a:alpha val="43137"/>
                  </a:srgbClr>
                </a:outerShdw>
              </a:effectLst>
            </a:endParaRPr>
          </a:p>
        </p:txBody>
      </p:sp>
      <p:sp>
        <p:nvSpPr>
          <p:cNvPr id="16" name="TextBox 15"/>
          <p:cNvSpPr txBox="1"/>
          <p:nvPr/>
        </p:nvSpPr>
        <p:spPr>
          <a:xfrm>
            <a:off x="7580671" y="3239891"/>
            <a:ext cx="31743912" cy="2841804"/>
          </a:xfrm>
          <a:prstGeom prst="rect">
            <a:avLst/>
          </a:prstGeom>
          <a:solidFill>
            <a:schemeClr val="tx1">
              <a:alpha val="45000"/>
            </a:schemeClr>
          </a:solidFill>
        </p:spPr>
        <p:txBody>
          <a:bodyPr wrap="square" rtlCol="0">
            <a:spAutoFit/>
          </a:bodyPr>
          <a:lstStyle/>
          <a:p>
            <a:pPr algn="ctr"/>
            <a:r>
              <a:rPr lang="en-US" sz="4000" dirty="0">
                <a:solidFill>
                  <a:schemeClr val="bg1"/>
                </a:solidFill>
                <a:effectLst>
                  <a:outerShdw blurRad="38100" dist="38100" dir="2700000" algn="tl">
                    <a:srgbClr val="000000">
                      <a:alpha val="43137"/>
                    </a:srgbClr>
                  </a:outerShdw>
                </a:effectLst>
              </a:rPr>
              <a:t>A.N. Varanoske</a:t>
            </a:r>
            <a:r>
              <a:rPr lang="en-US" sz="4000" baseline="30000" dirty="0">
                <a:solidFill>
                  <a:schemeClr val="bg1"/>
                </a:solidFill>
                <a:effectLst>
                  <a:outerShdw blurRad="38100" dist="38100" dir="2700000" algn="tl">
                    <a:srgbClr val="000000">
                      <a:alpha val="43137"/>
                    </a:srgbClr>
                  </a:outerShdw>
                </a:effectLst>
              </a:rPr>
              <a:t>1</a:t>
            </a:r>
            <a:r>
              <a:rPr lang="en-US" sz="4000" dirty="0">
                <a:solidFill>
                  <a:schemeClr val="bg1"/>
                </a:solidFill>
                <a:effectLst>
                  <a:outerShdw blurRad="38100" dist="38100" dir="2700000" algn="tl">
                    <a:srgbClr val="000000">
                      <a:alpha val="43137"/>
                    </a:srgbClr>
                  </a:outerShdw>
                </a:effectLst>
              </a:rPr>
              <a:t>, B.J. Prejean</a:t>
            </a:r>
            <a:r>
              <a:rPr lang="en-US" sz="4000" baseline="30000" dirty="0">
                <a:solidFill>
                  <a:schemeClr val="bg1"/>
                </a:solidFill>
                <a:effectLst>
                  <a:outerShdw blurRad="38100" dist="38100" dir="2700000" algn="tl">
                    <a:srgbClr val="000000">
                      <a:alpha val="43137"/>
                    </a:srgbClr>
                  </a:outerShdw>
                </a:effectLst>
              </a:rPr>
              <a:t>1</a:t>
            </a:r>
            <a:r>
              <a:rPr lang="en-US" sz="4000" dirty="0">
                <a:solidFill>
                  <a:schemeClr val="bg1"/>
                </a:solidFill>
                <a:effectLst>
                  <a:outerShdw blurRad="38100" dist="38100" dir="2700000" algn="tl">
                    <a:srgbClr val="000000">
                      <a:alpha val="43137"/>
                    </a:srgbClr>
                  </a:outerShdw>
                </a:effectLst>
              </a:rPr>
              <a:t>, N.C. Strock</a:t>
            </a:r>
            <a:r>
              <a:rPr lang="en-US" sz="4000" baseline="30000" dirty="0">
                <a:solidFill>
                  <a:schemeClr val="bg1"/>
                </a:solidFill>
                <a:effectLst>
                  <a:outerShdw blurRad="38100" dist="38100" dir="2700000" algn="tl">
                    <a:srgbClr val="000000">
                      <a:alpha val="43137"/>
                    </a:srgbClr>
                  </a:outerShdw>
                </a:effectLst>
              </a:rPr>
              <a:t>1</a:t>
            </a:r>
            <a:r>
              <a:rPr lang="en-US" sz="4000" dirty="0">
                <a:solidFill>
                  <a:schemeClr val="bg1"/>
                </a:solidFill>
                <a:effectLst>
                  <a:outerShdw blurRad="38100" dist="38100" dir="2700000" algn="tl">
                    <a:srgbClr val="000000">
                      <a:alpha val="43137"/>
                    </a:srgbClr>
                  </a:outerShdw>
                </a:effectLst>
              </a:rPr>
              <a:t>, D. Conly</a:t>
            </a:r>
            <a:r>
              <a:rPr lang="en-US" sz="4000" baseline="30000" dirty="0">
                <a:solidFill>
                  <a:schemeClr val="bg1"/>
                </a:solidFill>
                <a:effectLst>
                  <a:outerShdw blurRad="38100" dist="38100" dir="2700000" algn="tl">
                    <a:srgbClr val="000000">
                      <a:alpha val="43137"/>
                    </a:srgbClr>
                  </a:outerShdw>
                </a:effectLst>
              </a:rPr>
              <a:t>1</a:t>
            </a:r>
            <a:r>
              <a:rPr lang="en-US" sz="4000" dirty="0">
                <a:solidFill>
                  <a:schemeClr val="bg1"/>
                </a:solidFill>
                <a:effectLst>
                  <a:outerShdw blurRad="38100" dist="38100" dir="2700000" algn="tl">
                    <a:srgbClr val="000000">
                      <a:alpha val="43137"/>
                    </a:srgbClr>
                  </a:outerShdw>
                </a:effectLst>
              </a:rPr>
              <a:t>, B.T. Peters</a:t>
            </a:r>
            <a:r>
              <a:rPr lang="en-US" sz="4000" baseline="30000" dirty="0">
                <a:solidFill>
                  <a:schemeClr val="bg1"/>
                </a:solidFill>
                <a:effectLst>
                  <a:outerShdw blurRad="38100" dist="38100" dir="2700000" algn="tl">
                    <a:srgbClr val="000000">
                      <a:alpha val="43137"/>
                    </a:srgbClr>
                  </a:outerShdw>
                </a:effectLst>
              </a:rPr>
              <a:t>1</a:t>
            </a:r>
            <a:r>
              <a:rPr lang="en-US" sz="4000" dirty="0">
                <a:solidFill>
                  <a:schemeClr val="bg1"/>
                </a:solidFill>
                <a:effectLst>
                  <a:outerShdw blurRad="38100" dist="38100" dir="2700000" algn="tl">
                    <a:srgbClr val="000000">
                      <a:alpha val="43137"/>
                    </a:srgbClr>
                  </a:outerShdw>
                </a:effectLst>
              </a:rPr>
              <a:t>, E.S. Morant</a:t>
            </a:r>
            <a:r>
              <a:rPr lang="en-US" sz="4000" baseline="30000" dirty="0">
                <a:solidFill>
                  <a:schemeClr val="bg1"/>
                </a:solidFill>
                <a:effectLst>
                  <a:outerShdw blurRad="38100" dist="38100" dir="2700000" algn="tl">
                    <a:srgbClr val="000000">
                      <a:alpha val="43137"/>
                    </a:srgbClr>
                  </a:outerShdw>
                </a:effectLst>
              </a:rPr>
              <a:t>1</a:t>
            </a:r>
            <a:r>
              <a:rPr lang="en-US" sz="4000" dirty="0">
                <a:solidFill>
                  <a:schemeClr val="bg1"/>
                </a:solidFill>
                <a:effectLst>
                  <a:outerShdw blurRad="38100" dist="38100" dir="2700000" algn="tl">
                    <a:srgbClr val="000000">
                      <a:alpha val="43137"/>
                    </a:srgbClr>
                  </a:outerShdw>
                </a:effectLst>
              </a:rPr>
              <a:t>, D.N. Gardner</a:t>
            </a:r>
            <a:r>
              <a:rPr lang="en-US" sz="4000" baseline="30000" dirty="0">
                <a:solidFill>
                  <a:schemeClr val="bg1"/>
                </a:solidFill>
                <a:effectLst>
                  <a:outerShdw blurRad="38100" dist="38100" dir="2700000" algn="tl">
                    <a:srgbClr val="000000">
                      <a:alpha val="43137"/>
                    </a:srgbClr>
                  </a:outerShdw>
                </a:effectLst>
              </a:rPr>
              <a:t>2</a:t>
            </a:r>
            <a:r>
              <a:rPr lang="en-US" sz="4000" dirty="0">
                <a:solidFill>
                  <a:schemeClr val="bg1"/>
                </a:solidFill>
                <a:effectLst>
                  <a:outerShdw blurRad="38100" dist="38100" dir="2700000" algn="tl">
                    <a:srgbClr val="000000">
                      <a:alpha val="43137"/>
                    </a:srgbClr>
                  </a:outerShdw>
                </a:effectLst>
              </a:rPr>
              <a:t>, L.L. Cooper</a:t>
            </a:r>
            <a:r>
              <a:rPr lang="en-US" sz="4000" baseline="30000" dirty="0">
                <a:solidFill>
                  <a:schemeClr val="bg1"/>
                </a:solidFill>
                <a:effectLst>
                  <a:outerShdw blurRad="38100" dist="38100" dir="2700000" algn="tl">
                    <a:srgbClr val="000000">
                      <a:alpha val="43137"/>
                    </a:srgbClr>
                  </a:outerShdw>
                </a:effectLst>
              </a:rPr>
              <a:t>3</a:t>
            </a:r>
            <a:r>
              <a:rPr lang="en-US" sz="4000" dirty="0">
                <a:solidFill>
                  <a:schemeClr val="bg1"/>
                </a:solidFill>
                <a:effectLst>
                  <a:outerShdw blurRad="38100" dist="38100" dir="2700000" algn="tl">
                    <a:srgbClr val="000000">
                      <a:alpha val="43137"/>
                    </a:srgbClr>
                  </a:outerShdw>
                </a:effectLst>
              </a:rPr>
              <a:t>, J.D. Sibonga</a:t>
            </a:r>
            <a:r>
              <a:rPr lang="en-US" sz="4000" baseline="30000" dirty="0">
                <a:solidFill>
                  <a:schemeClr val="bg1"/>
                </a:solidFill>
                <a:effectLst>
                  <a:outerShdw blurRad="38100" dist="38100" dir="2700000" algn="tl">
                    <a:srgbClr val="000000">
                      <a:alpha val="43137"/>
                    </a:srgbClr>
                  </a:outerShdw>
                </a:effectLst>
              </a:rPr>
              <a:t>4</a:t>
            </a:r>
            <a:r>
              <a:rPr lang="en-US" sz="4000" dirty="0">
                <a:solidFill>
                  <a:schemeClr val="bg1"/>
                </a:solidFill>
                <a:effectLst>
                  <a:outerShdw blurRad="38100" dist="38100" dir="2700000" algn="tl">
                    <a:srgbClr val="000000">
                      <a:alpha val="43137"/>
                    </a:srgbClr>
                  </a:outerShdw>
                </a:effectLst>
              </a:rPr>
              <a:t>, S.M. Smith</a:t>
            </a:r>
            <a:r>
              <a:rPr lang="en-US" sz="4000" baseline="30000" dirty="0">
                <a:solidFill>
                  <a:schemeClr val="bg1"/>
                </a:solidFill>
                <a:effectLst>
                  <a:outerShdw blurRad="38100" dist="38100" dir="2700000" algn="tl">
                    <a:srgbClr val="000000">
                      <a:alpha val="43137"/>
                    </a:srgbClr>
                  </a:outerShdw>
                </a:effectLst>
              </a:rPr>
              <a:t>4</a:t>
            </a:r>
            <a:r>
              <a:rPr lang="en-US" sz="4000" dirty="0">
                <a:solidFill>
                  <a:schemeClr val="bg1"/>
                </a:solidFill>
                <a:effectLst>
                  <a:outerShdw blurRad="38100" dist="38100" dir="2700000" algn="tl">
                    <a:srgbClr val="000000">
                      <a:alpha val="43137"/>
                    </a:srgbClr>
                  </a:outerShdw>
                </a:effectLst>
              </a:rPr>
              <a:t>, </a:t>
            </a:r>
          </a:p>
          <a:p>
            <a:pPr algn="ctr"/>
            <a:r>
              <a:rPr lang="en-US" sz="4000" dirty="0">
                <a:solidFill>
                  <a:schemeClr val="bg1"/>
                </a:solidFill>
                <a:effectLst>
                  <a:outerShdw blurRad="38100" dist="38100" dir="2700000" algn="tl">
                    <a:srgbClr val="000000">
                      <a:alpha val="43137"/>
                    </a:srgbClr>
                  </a:outerShdw>
                </a:effectLst>
              </a:rPr>
              <a:t>S.R. Zwart</a:t>
            </a:r>
            <a:r>
              <a:rPr lang="en-US" sz="4000" baseline="30000" dirty="0">
                <a:solidFill>
                  <a:schemeClr val="bg1"/>
                </a:solidFill>
                <a:effectLst>
                  <a:outerShdw blurRad="38100" dist="38100" dir="2700000" algn="tl">
                    <a:srgbClr val="000000">
                      <a:alpha val="43137"/>
                    </a:srgbClr>
                  </a:outerShdw>
                </a:effectLst>
              </a:rPr>
              <a:t>5</a:t>
            </a:r>
            <a:r>
              <a:rPr lang="en-US" sz="4000" dirty="0">
                <a:solidFill>
                  <a:schemeClr val="bg1"/>
                </a:solidFill>
                <a:effectLst>
                  <a:outerShdw blurRad="38100" dist="38100" dir="2700000" algn="tl">
                    <a:srgbClr val="000000">
                      <a:alpha val="43137"/>
                    </a:srgbClr>
                  </a:outerShdw>
                </a:effectLst>
              </a:rPr>
              <a:t>, E.R. Spector</a:t>
            </a:r>
            <a:r>
              <a:rPr lang="en-US" sz="4000" baseline="30000" dirty="0">
                <a:solidFill>
                  <a:schemeClr val="bg1"/>
                </a:solidFill>
                <a:effectLst>
                  <a:outerShdw blurRad="38100" dist="38100" dir="2700000" algn="tl">
                    <a:srgbClr val="000000">
                      <a:alpha val="43137"/>
                    </a:srgbClr>
                  </a:outerShdw>
                </a:effectLst>
              </a:rPr>
              <a:t>1</a:t>
            </a:r>
            <a:r>
              <a:rPr lang="en-US" sz="4000" dirty="0">
                <a:solidFill>
                  <a:schemeClr val="bg1"/>
                </a:solidFill>
                <a:effectLst>
                  <a:outerShdw blurRad="38100" dist="38100" dir="2700000" algn="tl">
                    <a:srgbClr val="000000">
                      <a:alpha val="43137"/>
                    </a:srgbClr>
                  </a:outerShdw>
                </a:effectLst>
              </a:rPr>
              <a:t>, M. Young</a:t>
            </a:r>
            <a:r>
              <a:rPr lang="en-US" sz="4000" baseline="30000" dirty="0">
                <a:solidFill>
                  <a:schemeClr val="bg1"/>
                </a:solidFill>
                <a:effectLst>
                  <a:outerShdw blurRad="38100" dist="38100" dir="2700000" algn="tl">
                    <a:srgbClr val="000000">
                      <a:alpha val="43137"/>
                    </a:srgbClr>
                  </a:outerShdw>
                </a:effectLst>
              </a:rPr>
              <a:t>4</a:t>
            </a:r>
            <a:r>
              <a:rPr lang="en-US" sz="4000" dirty="0">
                <a:solidFill>
                  <a:schemeClr val="bg1"/>
                </a:solidFill>
                <a:effectLst>
                  <a:outerShdw blurRad="38100" dist="38100" dir="2700000" algn="tl">
                    <a:srgbClr val="000000">
                      <a:alpha val="43137"/>
                    </a:srgbClr>
                  </a:outerShdw>
                </a:effectLst>
              </a:rPr>
              <a:t>, &amp; K. Marshall-Goebel</a:t>
            </a:r>
            <a:r>
              <a:rPr lang="en-US" sz="4000" baseline="30000" dirty="0">
                <a:solidFill>
                  <a:schemeClr val="bg1"/>
                </a:solidFill>
                <a:effectLst>
                  <a:outerShdw blurRad="38100" dist="38100" dir="2700000" algn="tl">
                    <a:srgbClr val="000000">
                      <a:alpha val="43137"/>
                    </a:srgbClr>
                  </a:outerShdw>
                </a:effectLst>
              </a:rPr>
              <a:t>4</a:t>
            </a:r>
          </a:p>
          <a:p>
            <a:pPr algn="ctr"/>
            <a:endParaRPr lang="en-US" sz="3600" baseline="30000" dirty="0">
              <a:solidFill>
                <a:schemeClr val="bg1"/>
              </a:solidFill>
              <a:effectLst>
                <a:outerShdw blurRad="38100" dist="38100" dir="2700000" algn="tl">
                  <a:srgbClr val="000000">
                    <a:alpha val="43137"/>
                  </a:srgbClr>
                </a:outerShdw>
              </a:effectLst>
            </a:endParaRPr>
          </a:p>
          <a:p>
            <a:pPr algn="ctr"/>
            <a:r>
              <a:rPr lang="en-US" sz="3600" baseline="30000" dirty="0">
                <a:solidFill>
                  <a:schemeClr val="bg1"/>
                </a:solidFill>
                <a:effectLst>
                  <a:outerShdw blurRad="38100" dist="38100" dir="2700000" algn="tl">
                    <a:srgbClr val="000000">
                      <a:alpha val="43137"/>
                    </a:srgbClr>
                  </a:outerShdw>
                </a:effectLst>
              </a:rPr>
              <a:t>1</a:t>
            </a:r>
            <a:r>
              <a:rPr lang="en-US" sz="3600" dirty="0">
                <a:solidFill>
                  <a:schemeClr val="bg1"/>
                </a:solidFill>
                <a:effectLst>
                  <a:outerShdw blurRad="38100" dist="38100" dir="2700000" algn="tl">
                    <a:srgbClr val="000000">
                      <a:alpha val="43137"/>
                    </a:srgbClr>
                  </a:outerShdw>
                </a:effectLst>
              </a:rPr>
              <a:t>KBR, Houston, TX, USA;</a:t>
            </a:r>
            <a:r>
              <a:rPr lang="en-US" sz="3600" baseline="30000" dirty="0">
                <a:solidFill>
                  <a:schemeClr val="bg1"/>
                </a:solidFill>
                <a:effectLst>
                  <a:outerShdw blurRad="38100" dist="38100" dir="2700000" algn="tl">
                    <a:srgbClr val="000000">
                      <a:alpha val="43137"/>
                    </a:srgbClr>
                  </a:outerShdw>
                </a:effectLst>
              </a:rPr>
              <a:t> 2</a:t>
            </a:r>
            <a:r>
              <a:rPr lang="en-US" sz="3600" dirty="0">
                <a:solidFill>
                  <a:schemeClr val="bg1"/>
                </a:solidFill>
                <a:effectLst>
                  <a:outerShdw blurRad="38100" dist="38100" dir="2700000" algn="tl">
                    <a:srgbClr val="000000">
                      <a:alpha val="43137"/>
                    </a:srgbClr>
                  </a:outerShdw>
                </a:effectLst>
              </a:rPr>
              <a:t>University of Houston-Clear Lake, Houston, TX, USA, </a:t>
            </a:r>
            <a:r>
              <a:rPr lang="en-US" sz="3600" baseline="30000" dirty="0">
                <a:solidFill>
                  <a:schemeClr val="bg1"/>
                </a:solidFill>
                <a:effectLst>
                  <a:outerShdw blurRad="38100" dist="38100" dir="2700000" algn="tl">
                    <a:srgbClr val="000000">
                      <a:alpha val="43137"/>
                    </a:srgbClr>
                  </a:outerShdw>
                </a:effectLst>
              </a:rPr>
              <a:t>3</a:t>
            </a:r>
            <a:r>
              <a:rPr lang="en-US" sz="3600" dirty="0">
                <a:solidFill>
                  <a:schemeClr val="bg1"/>
                </a:solidFill>
                <a:effectLst>
                  <a:outerShdw blurRad="38100" dist="38100" dir="2700000" algn="tl">
                    <a:srgbClr val="000000">
                      <a:alpha val="43137"/>
                    </a:srgbClr>
                  </a:outerShdw>
                </a:effectLst>
              </a:rPr>
              <a:t>JES Tech, Houston, TX, USA, </a:t>
            </a:r>
            <a:r>
              <a:rPr lang="en-US" sz="3600" baseline="30000" dirty="0">
                <a:solidFill>
                  <a:schemeClr val="bg1"/>
                </a:solidFill>
                <a:effectLst>
                  <a:outerShdw blurRad="38100" dist="38100" dir="2700000" algn="tl">
                    <a:srgbClr val="000000">
                      <a:alpha val="43137"/>
                    </a:srgbClr>
                  </a:outerShdw>
                </a:effectLst>
              </a:rPr>
              <a:t>4</a:t>
            </a:r>
            <a:r>
              <a:rPr lang="en-US" sz="3600" dirty="0">
                <a:solidFill>
                  <a:schemeClr val="bg1"/>
                </a:solidFill>
                <a:effectLst>
                  <a:outerShdw blurRad="38100" dist="38100" dir="2700000" algn="tl">
                    <a:srgbClr val="000000">
                      <a:alpha val="43137"/>
                    </a:srgbClr>
                  </a:outerShdw>
                </a:effectLst>
              </a:rPr>
              <a:t>NASA Johnson Space Center, Houston, TX, USA;</a:t>
            </a:r>
          </a:p>
          <a:p>
            <a:pPr algn="ctr"/>
            <a:r>
              <a:rPr lang="en-US" sz="3600" baseline="30000" dirty="0">
                <a:solidFill>
                  <a:schemeClr val="bg1"/>
                </a:solidFill>
                <a:effectLst>
                  <a:outerShdw blurRad="38100" dist="38100" dir="2700000" algn="tl">
                    <a:srgbClr val="000000">
                      <a:alpha val="43137"/>
                    </a:srgbClr>
                  </a:outerShdw>
                </a:effectLst>
              </a:rPr>
              <a:t>5</a:t>
            </a:r>
            <a:r>
              <a:rPr lang="en-US" sz="3600" dirty="0">
                <a:solidFill>
                  <a:schemeClr val="bg1"/>
                </a:solidFill>
                <a:effectLst>
                  <a:outerShdw blurRad="38100" dist="38100" dir="2700000" algn="tl">
                    <a:srgbClr val="000000">
                      <a:alpha val="43137"/>
                    </a:srgbClr>
                  </a:outerShdw>
                </a:effectLst>
              </a:rPr>
              <a:t>University of Texas Medical Branch, Galveston, TX, USA</a:t>
            </a:r>
          </a:p>
        </p:txBody>
      </p:sp>
      <p:sp>
        <p:nvSpPr>
          <p:cNvPr id="18" name="TextBox 17"/>
          <p:cNvSpPr txBox="1"/>
          <p:nvPr/>
        </p:nvSpPr>
        <p:spPr>
          <a:xfrm>
            <a:off x="1079203" y="6931368"/>
            <a:ext cx="12801600" cy="17647920"/>
          </a:xfrm>
          <a:prstGeom prst="rect">
            <a:avLst/>
          </a:prstGeom>
          <a:noFill/>
        </p:spPr>
        <p:txBody>
          <a:bodyPr wrap="square" rtlCol="0" anchor="ctr">
            <a:spAutoFit/>
          </a:bodyPr>
          <a:lstStyle/>
          <a:p>
            <a:pPr algn="just"/>
            <a:r>
              <a:rPr lang="en-US" sz="2700" b="1" u="sng" dirty="0">
                <a:solidFill>
                  <a:schemeClr val="bg1"/>
                </a:solidFill>
              </a:rPr>
              <a:t>INTRODUCTION:</a:t>
            </a:r>
            <a:r>
              <a:rPr lang="en-US" sz="2700" b="1" dirty="0">
                <a:solidFill>
                  <a:schemeClr val="bg1"/>
                </a:solidFill>
              </a:rPr>
              <a:t> </a:t>
            </a:r>
            <a:r>
              <a:rPr lang="en-US" sz="2700" dirty="0">
                <a:solidFill>
                  <a:schemeClr val="bg1"/>
                </a:solidFill>
              </a:rPr>
              <a:t>Current exercise countermeasures on the International Space Station (ISS) include treadmill running, cycle ergometry, and resistive exercise, which are used to protect crewmember health and performance during long-duration spaceflight. However, exploration vehicles for Artemis missions to the Moon and beyond will have volume and power restrictions, requiring exercise hardware to have a smaller footprint and use fewer resources. Thus, recent efforts have focused on developing exercise devices that provide both aerobic and resistive capabilities on one platform without including a treadmill. The European Enhanced Exploration Exercise Device [E4D] is one such apparatus. It is critical to validate the efficacy of using exploration-focused exercise modalities to preserve muscle strength, aerobic fitness, bone density, and sensorimotor performance. Thus, the aim of this study is to determine the effectiveness of using nominal ISS exercise devices for an entire mission compared to exploration-forward exercise modalities to determine if a treadmill is required to maintain current levels of protection during long-duration missions.</a:t>
            </a:r>
          </a:p>
          <a:p>
            <a:pPr algn="just"/>
            <a:endParaRPr lang="en-US" sz="1400" dirty="0">
              <a:solidFill>
                <a:schemeClr val="bg1"/>
              </a:solidFill>
            </a:endParaRPr>
          </a:p>
          <a:p>
            <a:pPr algn="just"/>
            <a:r>
              <a:rPr lang="en-US" sz="2700" b="1" u="sng" dirty="0">
                <a:solidFill>
                  <a:schemeClr val="bg1"/>
                </a:solidFill>
              </a:rPr>
              <a:t>METHODS:</a:t>
            </a:r>
            <a:r>
              <a:rPr lang="en-US" sz="2700" b="1" dirty="0">
                <a:solidFill>
                  <a:schemeClr val="bg1"/>
                </a:solidFill>
              </a:rPr>
              <a:t> </a:t>
            </a:r>
            <a:r>
              <a:rPr lang="en-US" sz="2700" dirty="0">
                <a:solidFill>
                  <a:schemeClr val="bg1"/>
                </a:solidFill>
              </a:rPr>
              <a:t>Crewmembers are assigned to one of three groups: 1) Controls (n ≥ 40), who partake in nominal exercise on the ISS, including running on the Treadmill with Vibration Isolation and Stabilization 2 (T2), cycling on the Cycle Ergometer with Vibration Isolation and Stabilization (CEVIS), and strength training on the Advanced Resistive Exercise Device (ARED); 2) Active Group 1, who exercise on the CEVIS and ARED only (n = 8); and 3) Active Group 2, who perform aerobic and resistive exercise on the E4D only (n = 8). For Active Group 1, nominal exercise on T2 will be replaced with corresponding exercise on CEVIS. For Active Group 2, a dedicated exercise prescription will be designed to maximize the capabilities of the E4D to include resistive exercise, cycle ergometry, rowing, and rope pulling. Crewmembers in both Active groups are not permitted to perform treadmill exercise for the entirety of their flight. Health and performance markers, including bone mineral density (dual-energy x-ray absorptiometry [DXA]), body composition (DXA), cardiovascular fitness (cycle VO2peak), muscle strength and endurance (isometric/isokinetic testing, power endurance testing), sensorimotor performance (sit-to-stand, obstacle course), postural control (computerized dynamic </a:t>
            </a:r>
            <a:r>
              <a:rPr lang="en-US" sz="2700" dirty="0" err="1">
                <a:solidFill>
                  <a:schemeClr val="bg1"/>
                </a:solidFill>
              </a:rPr>
              <a:t>posturography</a:t>
            </a:r>
            <a:r>
              <a:rPr lang="en-US" sz="2700" dirty="0">
                <a:solidFill>
                  <a:schemeClr val="bg1"/>
                </a:solidFill>
              </a:rPr>
              <a:t>), and blood and urine biochemical markers of bone metabolism will be assessed before, during, and after spaceflight. </a:t>
            </a:r>
          </a:p>
          <a:p>
            <a:pPr algn="just"/>
            <a:endParaRPr lang="en-US" sz="1400" dirty="0">
              <a:solidFill>
                <a:schemeClr val="bg1"/>
              </a:solidFill>
            </a:endParaRPr>
          </a:p>
          <a:p>
            <a:pPr algn="just"/>
            <a:r>
              <a:rPr lang="en-US" sz="2700" b="1" u="sng" dirty="0">
                <a:solidFill>
                  <a:schemeClr val="bg1"/>
                </a:solidFill>
              </a:rPr>
              <a:t>RESULTS:</a:t>
            </a:r>
            <a:r>
              <a:rPr lang="en-US" sz="2700" dirty="0">
                <a:solidFill>
                  <a:schemeClr val="bg1"/>
                </a:solidFill>
              </a:rPr>
              <a:t> Fifteen subjects (4 Active [CEVIS + ARED], 11 Control) have been recruited. Data collection is ongoing.</a:t>
            </a:r>
          </a:p>
          <a:p>
            <a:pPr algn="just"/>
            <a:endParaRPr lang="en-US" sz="1400" dirty="0">
              <a:solidFill>
                <a:schemeClr val="bg1"/>
              </a:solidFill>
            </a:endParaRPr>
          </a:p>
          <a:p>
            <a:pPr algn="just"/>
            <a:r>
              <a:rPr lang="en-US" sz="2700" b="1" u="sng" dirty="0">
                <a:solidFill>
                  <a:schemeClr val="bg1"/>
                </a:solidFill>
              </a:rPr>
              <a:t>CONCLUSIONS:</a:t>
            </a:r>
            <a:r>
              <a:rPr lang="en-US" sz="2700" dirty="0">
                <a:solidFill>
                  <a:schemeClr val="bg1"/>
                </a:solidFill>
              </a:rPr>
              <a:t> This study will assess the efficacy of using exploration exercise modalities, including removing the treadmill exercise capability or exclusively using the E4D, compared to the nominal ISS exercise regimen across an entire mission on bone, muscle, aerobic, and sensorimotor health and performance. Findings from this study will help provide a recommendation on whether these exploration exercise modalities can sufficiently protect against physiological deconditioning during spaceflight or whether a treadmill may be required to maintain current levels of protection during future exploration class spaceflight missions.</a:t>
            </a:r>
            <a:endParaRPr lang="en-US" sz="2600" dirty="0">
              <a:solidFill>
                <a:schemeClr val="bg1"/>
              </a:solidFill>
            </a:endParaRPr>
          </a:p>
        </p:txBody>
      </p:sp>
      <p:sp>
        <p:nvSpPr>
          <p:cNvPr id="50" name="TextBox 49"/>
          <p:cNvSpPr txBox="1"/>
          <p:nvPr/>
        </p:nvSpPr>
        <p:spPr>
          <a:xfrm>
            <a:off x="1064689" y="25020385"/>
            <a:ext cx="12801600" cy="594360"/>
          </a:xfrm>
          <a:prstGeom prst="rect">
            <a:avLst/>
          </a:prstGeom>
          <a:solidFill>
            <a:srgbClr val="4472C4"/>
          </a:solidFill>
          <a:ln>
            <a:solidFill>
              <a:schemeClr val="bg1"/>
            </a:solidFill>
          </a:ln>
        </p:spPr>
        <p:txBody>
          <a:bodyPr wrap="square" rtlCol="0">
            <a:spAutoFit/>
          </a:bodyPr>
          <a:lstStyle/>
          <a:p>
            <a:pPr algn="ctr"/>
            <a:r>
              <a:rPr lang="en-US" sz="3200" b="1" dirty="0">
                <a:solidFill>
                  <a:schemeClr val="bg1"/>
                </a:solidFill>
              </a:rPr>
              <a:t>Background</a:t>
            </a:r>
          </a:p>
        </p:txBody>
      </p:sp>
      <p:sp>
        <p:nvSpPr>
          <p:cNvPr id="54" name="TextBox 53"/>
          <p:cNvSpPr txBox="1"/>
          <p:nvPr/>
        </p:nvSpPr>
        <p:spPr>
          <a:xfrm>
            <a:off x="1064689" y="25759771"/>
            <a:ext cx="12800936" cy="10741402"/>
          </a:xfrm>
          <a:prstGeom prst="rect">
            <a:avLst/>
          </a:prstGeom>
          <a:noFill/>
        </p:spPr>
        <p:txBody>
          <a:bodyPr wrap="square" rtlCol="0" anchor="ctr">
            <a:spAutoFit/>
          </a:bodyPr>
          <a:lstStyle/>
          <a:p>
            <a:pPr marL="457200" indent="-457200" algn="just">
              <a:spcAft>
                <a:spcPts val="600"/>
              </a:spcAft>
              <a:buFont typeface="Arial" panose="020B0604020202020204" pitchFamily="34" charset="0"/>
              <a:buChar char="•"/>
            </a:pPr>
            <a:r>
              <a:rPr lang="en-US" sz="2800" dirty="0">
                <a:solidFill>
                  <a:schemeClr val="bg1"/>
                </a:solidFill>
              </a:rPr>
              <a:t>Microgravity exposure during long-duration spaceflight induces muscular and aerobic deconditioning, which can be mitigated using in-flight exercise countermeasures</a:t>
            </a:r>
            <a:r>
              <a:rPr lang="en-US" sz="2800" baseline="30000" dirty="0">
                <a:solidFill>
                  <a:schemeClr val="bg1"/>
                </a:solidFill>
              </a:rPr>
              <a:t>1-4</a:t>
            </a:r>
            <a:r>
              <a:rPr lang="en-US" sz="2800" dirty="0">
                <a:solidFill>
                  <a:schemeClr val="bg1"/>
                </a:solidFill>
              </a:rPr>
              <a:t>.</a:t>
            </a:r>
          </a:p>
          <a:p>
            <a:pPr marL="457200" indent="-457200" algn="just">
              <a:spcAft>
                <a:spcPts val="600"/>
              </a:spcAft>
              <a:buFont typeface="Arial" panose="020B0604020202020204" pitchFamily="34" charset="0"/>
              <a:buChar char="•"/>
            </a:pPr>
            <a:r>
              <a:rPr lang="en-US" sz="2800" dirty="0">
                <a:solidFill>
                  <a:schemeClr val="bg1"/>
                </a:solidFill>
              </a:rPr>
              <a:t>Crewmembers on the International Space Stations (ISS) currently utilize treadmill running (Treadmill with Vibration Isolation and Stabilization 2 [T2]), cycle ergometry (Cycle Ergometer with Vibration Isolation System [CEVIS]), and resistive exercise (Advanced Resistive Exercise Device [ARED]) as in-flight countermeasures for protection against physiological deconditioning</a:t>
            </a:r>
            <a:r>
              <a:rPr lang="en-US" sz="2800" baseline="30000" dirty="0">
                <a:solidFill>
                  <a:schemeClr val="bg1"/>
                </a:solidFill>
              </a:rPr>
              <a:t>1-4</a:t>
            </a:r>
            <a:r>
              <a:rPr lang="en-US" sz="2800" dirty="0">
                <a:solidFill>
                  <a:schemeClr val="bg1"/>
                </a:solidFill>
              </a:rPr>
              <a:t>.</a:t>
            </a:r>
          </a:p>
          <a:p>
            <a:pPr marL="457200" indent="-457200" algn="just">
              <a:spcAft>
                <a:spcPts val="600"/>
              </a:spcAft>
              <a:buFont typeface="Arial" panose="020B0604020202020204" pitchFamily="34" charset="0"/>
              <a:buChar char="•"/>
            </a:pPr>
            <a:r>
              <a:rPr lang="en-US" sz="2800" dirty="0">
                <a:solidFill>
                  <a:schemeClr val="bg1"/>
                </a:solidFill>
              </a:rPr>
              <a:t>Exploration vehicles for Artemis and beyond will have significant volume and power restrictions, requiring exercise hardware to be lightweight, have a smaller footprint, and use fewer resources. </a:t>
            </a:r>
          </a:p>
          <a:p>
            <a:pPr marL="914400" lvl="1" indent="-457200" algn="just">
              <a:spcAft>
                <a:spcPts val="600"/>
              </a:spcAft>
              <a:buFont typeface="Arial" panose="020B0604020202020204" pitchFamily="34" charset="0"/>
              <a:buChar char="•"/>
            </a:pPr>
            <a:r>
              <a:rPr lang="en-US" sz="2700" dirty="0">
                <a:solidFill>
                  <a:schemeClr val="bg1"/>
                </a:solidFill>
              </a:rPr>
              <a:t>Due to the large footprint of the treadmill and the ability to bundle cycling and resistive training into a single device, this has resulted in the development of exercises devices that both aerobic and resistive training on one platform, but do not have a treadmill. </a:t>
            </a:r>
          </a:p>
          <a:p>
            <a:pPr marL="914400" lvl="1" indent="-457200" algn="just">
              <a:spcAft>
                <a:spcPts val="600"/>
              </a:spcAft>
              <a:buFont typeface="Arial" panose="020B0604020202020204" pitchFamily="34" charset="0"/>
              <a:buChar char="•"/>
            </a:pPr>
            <a:r>
              <a:rPr lang="en-US" sz="2700" dirty="0">
                <a:solidFill>
                  <a:schemeClr val="bg1"/>
                </a:solidFill>
              </a:rPr>
              <a:t>One such device is the </a:t>
            </a:r>
            <a:r>
              <a:rPr lang="en-US" sz="2700" b="1" dirty="0">
                <a:solidFill>
                  <a:schemeClr val="bg1"/>
                </a:solidFill>
              </a:rPr>
              <a:t>European Enhanced Exploration Exercise Device (E4D), </a:t>
            </a:r>
            <a:r>
              <a:rPr lang="en-US" sz="2700" dirty="0">
                <a:solidFill>
                  <a:schemeClr val="bg1"/>
                </a:solidFill>
              </a:rPr>
              <a:t>which provides rowing, cycling, rope-pulling, and resistive exercise capabilities in one device. </a:t>
            </a:r>
          </a:p>
          <a:p>
            <a:pPr marL="457200" indent="-457200" algn="just">
              <a:spcAft>
                <a:spcPts val="600"/>
              </a:spcAft>
              <a:buFont typeface="Arial" panose="020B0604020202020204" pitchFamily="34" charset="0"/>
              <a:buChar char="•"/>
            </a:pPr>
            <a:r>
              <a:rPr lang="en-US" sz="2800" dirty="0">
                <a:solidFill>
                  <a:schemeClr val="bg1"/>
                </a:solidFill>
              </a:rPr>
              <a:t>It is critical to validate the efficacy of this exploration-focused exercise modality of cycling and resistive exercise alone as well as other devices (i.e., E4D) on preserving muscle strength, aerobic fitness, bone density, and sensorimotor performance. </a:t>
            </a:r>
          </a:p>
          <a:p>
            <a:pPr marL="457200" indent="-457200" algn="just">
              <a:spcAft>
                <a:spcPts val="600"/>
              </a:spcAft>
              <a:buFont typeface="Arial" panose="020B0604020202020204" pitchFamily="34" charset="0"/>
              <a:buChar char="•"/>
            </a:pPr>
            <a:r>
              <a:rPr lang="en-US" sz="2700" dirty="0">
                <a:solidFill>
                  <a:schemeClr val="bg1"/>
                </a:solidFill>
              </a:rPr>
              <a:t>This study will allow us to provide a recommendation on whether cycling and resistive exercise are sufficient or if a treadmill is required to maintain current levels of countermeasure protection.</a:t>
            </a:r>
          </a:p>
        </p:txBody>
      </p:sp>
      <p:sp>
        <p:nvSpPr>
          <p:cNvPr id="48" name="TextBox 47"/>
          <p:cNvSpPr txBox="1"/>
          <p:nvPr/>
        </p:nvSpPr>
        <p:spPr>
          <a:xfrm>
            <a:off x="27484284" y="37197584"/>
            <a:ext cx="11913765" cy="2062103"/>
          </a:xfrm>
          <a:prstGeom prst="rect">
            <a:avLst/>
          </a:prstGeom>
          <a:noFill/>
        </p:spPr>
        <p:txBody>
          <a:bodyPr wrap="square" rtlCol="0">
            <a:spAutoFit/>
          </a:bodyPr>
          <a:lstStyle/>
          <a:p>
            <a:pPr marL="342900" indent="-342900">
              <a:buFont typeface="+mj-lt"/>
              <a:buAutoNum type="arabicPeriod"/>
            </a:pPr>
            <a:r>
              <a:rPr lang="en-US" sz="1600" dirty="0" err="1">
                <a:solidFill>
                  <a:schemeClr val="bg1"/>
                </a:solidFill>
              </a:rPr>
              <a:t>Sibonga</a:t>
            </a:r>
            <a:r>
              <a:rPr lang="en-US" sz="1600" dirty="0">
                <a:solidFill>
                  <a:schemeClr val="bg1"/>
                </a:solidFill>
              </a:rPr>
              <a:t> J, Matsumoto T, Jones J, Shapiro J, Lang T, Shackelford L, Smith SM, Young M, </a:t>
            </a:r>
            <a:r>
              <a:rPr lang="en-US" sz="1600" dirty="0" err="1">
                <a:solidFill>
                  <a:schemeClr val="bg1"/>
                </a:solidFill>
              </a:rPr>
              <a:t>Keyak</a:t>
            </a:r>
            <a:r>
              <a:rPr lang="en-US" sz="1600" dirty="0">
                <a:solidFill>
                  <a:schemeClr val="bg1"/>
                </a:solidFill>
              </a:rPr>
              <a:t> J, </a:t>
            </a:r>
            <a:r>
              <a:rPr lang="en-US" sz="1600" dirty="0" err="1">
                <a:solidFill>
                  <a:schemeClr val="bg1"/>
                </a:solidFill>
              </a:rPr>
              <a:t>Kohri</a:t>
            </a:r>
            <a:r>
              <a:rPr lang="en-US" sz="1600" dirty="0">
                <a:solidFill>
                  <a:schemeClr val="bg1"/>
                </a:solidFill>
              </a:rPr>
              <a:t> K, Ohshima H. Resistive exercise in astronauts on prolonged spaceflights provides partial protection against spaceflight-induced bone loss. Bone. 2019 Nov 1;128:112037.</a:t>
            </a:r>
          </a:p>
          <a:p>
            <a:pPr marL="342900" indent="-342900">
              <a:buFont typeface="+mj-lt"/>
              <a:buAutoNum type="arabicPeriod"/>
            </a:pPr>
            <a:r>
              <a:rPr lang="en-US" sz="1600" dirty="0">
                <a:solidFill>
                  <a:schemeClr val="bg1"/>
                </a:solidFill>
              </a:rPr>
              <a:t>Levine BD, Lane LD, Watenpaugh DE, Gaffney FA, </a:t>
            </a:r>
            <a:r>
              <a:rPr lang="en-US" sz="1600" dirty="0" err="1">
                <a:solidFill>
                  <a:schemeClr val="bg1"/>
                </a:solidFill>
              </a:rPr>
              <a:t>Buckey</a:t>
            </a:r>
            <a:r>
              <a:rPr lang="en-US" sz="1600" dirty="0">
                <a:solidFill>
                  <a:schemeClr val="bg1"/>
                </a:solidFill>
              </a:rPr>
              <a:t> JC, </a:t>
            </a:r>
            <a:r>
              <a:rPr lang="en-US" sz="1600" dirty="0" err="1">
                <a:solidFill>
                  <a:schemeClr val="bg1"/>
                </a:solidFill>
              </a:rPr>
              <a:t>Blomqvist</a:t>
            </a:r>
            <a:r>
              <a:rPr lang="en-US" sz="1600" dirty="0">
                <a:solidFill>
                  <a:schemeClr val="bg1"/>
                </a:solidFill>
              </a:rPr>
              <a:t> CG. Maximal exercise performance after adaptation to microgravity. Journal of Applied Physiology. 1996 Aug 1;81(2):686-94.</a:t>
            </a:r>
          </a:p>
          <a:p>
            <a:pPr marL="342900" indent="-342900">
              <a:buFont typeface="+mj-lt"/>
              <a:buAutoNum type="arabicPeriod"/>
            </a:pPr>
            <a:r>
              <a:rPr lang="en-US" sz="1600" dirty="0" err="1">
                <a:solidFill>
                  <a:schemeClr val="bg1"/>
                </a:solidFill>
              </a:rPr>
              <a:t>Mulavara</a:t>
            </a:r>
            <a:r>
              <a:rPr lang="en-US" sz="1600" dirty="0">
                <a:solidFill>
                  <a:schemeClr val="bg1"/>
                </a:solidFill>
              </a:rPr>
              <a:t> AP, Peters BT, Miller CA, </a:t>
            </a:r>
            <a:r>
              <a:rPr lang="en-US" sz="1600" dirty="0" err="1">
                <a:solidFill>
                  <a:schemeClr val="bg1"/>
                </a:solidFill>
              </a:rPr>
              <a:t>Kofman</a:t>
            </a:r>
            <a:r>
              <a:rPr lang="en-US" sz="1600" dirty="0">
                <a:solidFill>
                  <a:schemeClr val="bg1"/>
                </a:solidFill>
              </a:rPr>
              <a:t> IS, Reschke MF, Taylor LC, Lawrence EL, Wood SJ, Laurie SS, Lee SM, Buxton RE. Physiological and functional alterations after spaceflight and bed rest. Medicine and Science in Sports and Exercise. 2018 Sep;50(9):1961.</a:t>
            </a:r>
          </a:p>
          <a:p>
            <a:pPr marL="342900" indent="-342900">
              <a:buFont typeface="+mj-lt"/>
              <a:buAutoNum type="arabicPeriod"/>
            </a:pPr>
            <a:r>
              <a:rPr lang="en-US" sz="1600" dirty="0">
                <a:solidFill>
                  <a:schemeClr val="bg1"/>
                </a:solidFill>
              </a:rPr>
              <a:t>Moore Jr AD, Downs ME, Lee SM, </a:t>
            </a:r>
            <a:r>
              <a:rPr lang="en-US" sz="1600" dirty="0" err="1">
                <a:solidFill>
                  <a:schemeClr val="bg1"/>
                </a:solidFill>
              </a:rPr>
              <a:t>Feiveson</a:t>
            </a:r>
            <a:r>
              <a:rPr lang="en-US" sz="1600" dirty="0">
                <a:solidFill>
                  <a:schemeClr val="bg1"/>
                </a:solidFill>
              </a:rPr>
              <a:t> AH, Knudsen P, </a:t>
            </a:r>
            <a:r>
              <a:rPr lang="en-US" sz="1600" dirty="0" err="1">
                <a:solidFill>
                  <a:schemeClr val="bg1"/>
                </a:solidFill>
              </a:rPr>
              <a:t>Ploutz</a:t>
            </a:r>
            <a:r>
              <a:rPr lang="en-US" sz="1600" dirty="0">
                <a:solidFill>
                  <a:schemeClr val="bg1"/>
                </a:solidFill>
              </a:rPr>
              <a:t>-Snyder L. Peak exercise oxygen uptake during and following long-duration spaceflight. Journal of Applied Physiology. 2014 Aug 1;117(3):231-8.</a:t>
            </a:r>
          </a:p>
        </p:txBody>
      </p:sp>
      <p:sp>
        <p:nvSpPr>
          <p:cNvPr id="51" name="TextBox 50"/>
          <p:cNvSpPr txBox="1"/>
          <p:nvPr/>
        </p:nvSpPr>
        <p:spPr>
          <a:xfrm>
            <a:off x="27484285" y="36438283"/>
            <a:ext cx="12013708" cy="594360"/>
          </a:xfrm>
          <a:prstGeom prst="rect">
            <a:avLst/>
          </a:prstGeom>
          <a:solidFill>
            <a:srgbClr val="4472C4"/>
          </a:solidFill>
          <a:ln>
            <a:solidFill>
              <a:schemeClr val="bg1"/>
            </a:solidFill>
          </a:ln>
        </p:spPr>
        <p:txBody>
          <a:bodyPr wrap="square" rtlCol="0">
            <a:spAutoFit/>
          </a:bodyPr>
          <a:lstStyle/>
          <a:p>
            <a:pPr algn="ctr"/>
            <a:r>
              <a:rPr lang="en-US" sz="3200" b="1" dirty="0">
                <a:solidFill>
                  <a:schemeClr val="bg1"/>
                </a:solidFill>
              </a:rPr>
              <a:t>References</a:t>
            </a:r>
          </a:p>
        </p:txBody>
      </p:sp>
      <p:sp>
        <p:nvSpPr>
          <p:cNvPr id="33" name="TextBox 32"/>
          <p:cNvSpPr txBox="1"/>
          <p:nvPr/>
        </p:nvSpPr>
        <p:spPr>
          <a:xfrm>
            <a:off x="14706535" y="17330998"/>
            <a:ext cx="24780240" cy="430887"/>
          </a:xfrm>
          <a:prstGeom prst="rect">
            <a:avLst/>
          </a:prstGeom>
          <a:solidFill>
            <a:schemeClr val="tx1">
              <a:alpha val="45000"/>
            </a:schemeClr>
          </a:solidFill>
        </p:spPr>
        <p:txBody>
          <a:bodyPr wrap="square" rtlCol="0">
            <a:spAutoFit/>
          </a:bodyPr>
          <a:lstStyle/>
          <a:p>
            <a:r>
              <a:rPr lang="en-US" sz="2200" b="1" dirty="0">
                <a:solidFill>
                  <a:schemeClr val="bg1"/>
                </a:solidFill>
              </a:rPr>
              <a:t>Table 1: </a:t>
            </a:r>
            <a:r>
              <a:rPr lang="en-US" sz="2200" dirty="0">
                <a:solidFill>
                  <a:schemeClr val="bg1"/>
                </a:solidFill>
              </a:rPr>
              <a:t>List of testing to be completed by study participants.</a:t>
            </a:r>
          </a:p>
        </p:txBody>
      </p:sp>
      <p:sp>
        <p:nvSpPr>
          <p:cNvPr id="45" name="TextBox 44"/>
          <p:cNvSpPr txBox="1"/>
          <p:nvPr/>
        </p:nvSpPr>
        <p:spPr>
          <a:xfrm>
            <a:off x="1075449" y="37759346"/>
            <a:ext cx="12801600" cy="1815882"/>
          </a:xfrm>
          <a:prstGeom prst="rect">
            <a:avLst/>
          </a:prstGeom>
          <a:solidFill>
            <a:schemeClr val="tx1">
              <a:alpha val="45000"/>
            </a:schemeClr>
          </a:solidFill>
        </p:spPr>
        <p:txBody>
          <a:bodyPr wrap="square" rtlCol="0">
            <a:spAutoFit/>
          </a:bodyPr>
          <a:lstStyle/>
          <a:p>
            <a:pPr marL="457200" indent="-457200" algn="just">
              <a:spcAft>
                <a:spcPts val="600"/>
              </a:spcAft>
              <a:buFont typeface="Arial" panose="020B0604020202020204" pitchFamily="34" charset="0"/>
              <a:buChar char="•"/>
            </a:pPr>
            <a:r>
              <a:rPr lang="en-US" sz="2800" dirty="0">
                <a:solidFill>
                  <a:schemeClr val="bg1"/>
                </a:solidFill>
              </a:rPr>
              <a:t>To determine the physiological effects of using exploration-focused exercise modalities and prescriptions during an entire ISS spaceflight mission compared to nominal ISS exercise to determine if a treadmill is required to maintain current levels of protection during long-duration spaceflight missions.</a:t>
            </a:r>
          </a:p>
        </p:txBody>
      </p:sp>
      <p:sp>
        <p:nvSpPr>
          <p:cNvPr id="49" name="TextBox 48"/>
          <p:cNvSpPr txBox="1"/>
          <p:nvPr/>
        </p:nvSpPr>
        <p:spPr>
          <a:xfrm>
            <a:off x="14709794" y="6204805"/>
            <a:ext cx="24780240" cy="594360"/>
          </a:xfrm>
          <a:prstGeom prst="rect">
            <a:avLst/>
          </a:prstGeom>
          <a:solidFill>
            <a:srgbClr val="4472C4"/>
          </a:solidFill>
          <a:ln>
            <a:solidFill>
              <a:schemeClr val="bg1"/>
            </a:solidFill>
          </a:ln>
        </p:spPr>
        <p:txBody>
          <a:bodyPr wrap="square" rtlCol="0">
            <a:spAutoFit/>
          </a:bodyPr>
          <a:lstStyle/>
          <a:p>
            <a:pPr algn="ctr"/>
            <a:r>
              <a:rPr lang="en-US" sz="3200" b="1" dirty="0">
                <a:solidFill>
                  <a:schemeClr val="bg1"/>
                </a:solidFill>
              </a:rPr>
              <a:t>Methods</a:t>
            </a:r>
          </a:p>
        </p:txBody>
      </p:sp>
      <p:sp>
        <p:nvSpPr>
          <p:cNvPr id="52" name="TextBox 51"/>
          <p:cNvSpPr txBox="1"/>
          <p:nvPr/>
        </p:nvSpPr>
        <p:spPr>
          <a:xfrm>
            <a:off x="14721838" y="6881414"/>
            <a:ext cx="8500112" cy="8386911"/>
          </a:xfrm>
          <a:prstGeom prst="rect">
            <a:avLst/>
          </a:prstGeom>
          <a:solidFill>
            <a:schemeClr val="tx1">
              <a:alpha val="45000"/>
            </a:schemeClr>
          </a:solidFill>
        </p:spPr>
        <p:txBody>
          <a:bodyPr wrap="square" rtlCol="0">
            <a:spAutoFit/>
          </a:bodyPr>
          <a:lstStyle/>
          <a:p>
            <a:pPr marL="457200" indent="-457200" algn="just" defTabSz="914400" eaLnBrk="0" fontAlgn="base" hangingPunct="0">
              <a:spcBef>
                <a:spcPct val="0"/>
              </a:spcBef>
              <a:spcAft>
                <a:spcPts val="300"/>
              </a:spcAft>
              <a:buFont typeface="Arial" panose="020B0604020202020204" pitchFamily="34" charset="0"/>
              <a:buChar char="•"/>
            </a:pPr>
            <a:r>
              <a:rPr lang="en-US" altLang="en-US" sz="2800" dirty="0">
                <a:solidFill>
                  <a:schemeClr val="bg1"/>
                </a:solidFill>
              </a:rPr>
              <a:t>Crewmembers are assigned to one of three groups: </a:t>
            </a:r>
          </a:p>
          <a:p>
            <a:pPr marL="1200150" lvl="2" indent="-514350" algn="just" defTabSz="914400" eaLnBrk="0" fontAlgn="base" hangingPunct="0">
              <a:spcBef>
                <a:spcPct val="0"/>
              </a:spcBef>
              <a:spcAft>
                <a:spcPts val="300"/>
              </a:spcAft>
              <a:buFont typeface="+mj-lt"/>
              <a:buAutoNum type="arabicPeriod"/>
            </a:pPr>
            <a:r>
              <a:rPr lang="en-US" altLang="en-US" sz="2800" b="1" u="sng" dirty="0">
                <a:solidFill>
                  <a:schemeClr val="bg1"/>
                </a:solidFill>
              </a:rPr>
              <a:t>Control Group</a:t>
            </a:r>
            <a:r>
              <a:rPr lang="en-US" altLang="en-US" sz="2800" b="1" dirty="0">
                <a:solidFill>
                  <a:schemeClr val="bg1"/>
                </a:solidFill>
              </a:rPr>
              <a:t> </a:t>
            </a:r>
            <a:r>
              <a:rPr lang="en-US" altLang="en-US" sz="2800" dirty="0">
                <a:solidFill>
                  <a:schemeClr val="bg1"/>
                </a:solidFill>
              </a:rPr>
              <a:t>(n ≥ 40): nominal in-flight exercise on the ISS, including running on T2, cycling on CEVIS, and resistance exercise on ARED</a:t>
            </a:r>
          </a:p>
          <a:p>
            <a:pPr marL="1200150" lvl="2" indent="-514350" algn="just" defTabSz="914400" eaLnBrk="0" fontAlgn="base" hangingPunct="0">
              <a:spcBef>
                <a:spcPct val="0"/>
              </a:spcBef>
              <a:spcAft>
                <a:spcPts val="300"/>
              </a:spcAft>
              <a:buFont typeface="+mj-lt"/>
              <a:buAutoNum type="arabicPeriod"/>
            </a:pPr>
            <a:r>
              <a:rPr lang="en-US" altLang="en-US" sz="2800" b="1" u="sng" dirty="0">
                <a:solidFill>
                  <a:schemeClr val="bg1"/>
                </a:solidFill>
              </a:rPr>
              <a:t>Active Group 1</a:t>
            </a:r>
            <a:r>
              <a:rPr lang="en-US" altLang="en-US" sz="2800" b="1" dirty="0">
                <a:solidFill>
                  <a:schemeClr val="bg1"/>
                </a:solidFill>
              </a:rPr>
              <a:t> </a:t>
            </a:r>
            <a:r>
              <a:rPr lang="en-US" altLang="en-US" sz="2800" dirty="0">
                <a:solidFill>
                  <a:schemeClr val="bg1"/>
                </a:solidFill>
              </a:rPr>
              <a:t>(n = 8): exploration-focused in-flight exercise prescription, including cycling on CEVIS and resistance exercise on ARED (</a:t>
            </a:r>
            <a:r>
              <a:rPr lang="en-US" altLang="en-US" sz="2800" b="1" i="1" dirty="0">
                <a:solidFill>
                  <a:schemeClr val="bg1"/>
                </a:solidFill>
              </a:rPr>
              <a:t>Figure 1</a:t>
            </a:r>
            <a:r>
              <a:rPr lang="en-US" altLang="en-US" sz="2800" dirty="0">
                <a:solidFill>
                  <a:schemeClr val="bg1"/>
                </a:solidFill>
              </a:rPr>
              <a:t>)</a:t>
            </a:r>
          </a:p>
          <a:p>
            <a:pPr marL="1885950" lvl="3" indent="-514350" algn="just" defTabSz="914400" eaLnBrk="0" fontAlgn="base" hangingPunct="0">
              <a:spcBef>
                <a:spcPct val="0"/>
              </a:spcBef>
              <a:spcAft>
                <a:spcPts val="300"/>
              </a:spcAft>
              <a:buFont typeface="Arial" panose="020B0604020202020204" pitchFamily="34" charset="0"/>
              <a:buChar char="•"/>
            </a:pPr>
            <a:r>
              <a:rPr lang="en-US" altLang="en-US" sz="2700" dirty="0">
                <a:solidFill>
                  <a:schemeClr val="bg1"/>
                </a:solidFill>
              </a:rPr>
              <a:t>Aerobic exercise that would nominally occur on T2 will be replaced with additional exercise on CEVIS (no T2)</a:t>
            </a:r>
          </a:p>
          <a:p>
            <a:pPr marL="1200150" lvl="2" indent="-514350" algn="just" defTabSz="914400" eaLnBrk="0" fontAlgn="base" hangingPunct="0">
              <a:spcBef>
                <a:spcPct val="0"/>
              </a:spcBef>
              <a:spcAft>
                <a:spcPts val="300"/>
              </a:spcAft>
              <a:buFont typeface="+mj-lt"/>
              <a:buAutoNum type="arabicPeriod"/>
            </a:pPr>
            <a:r>
              <a:rPr lang="en-US" altLang="en-US" sz="2800" b="1" u="sng" dirty="0">
                <a:solidFill>
                  <a:schemeClr val="bg1"/>
                </a:solidFill>
              </a:rPr>
              <a:t>Active Group 2</a:t>
            </a:r>
            <a:r>
              <a:rPr lang="en-US" altLang="en-US" sz="2800" b="1" dirty="0">
                <a:solidFill>
                  <a:schemeClr val="bg1"/>
                </a:solidFill>
              </a:rPr>
              <a:t> </a:t>
            </a:r>
            <a:r>
              <a:rPr lang="en-US" altLang="en-US" sz="2800" dirty="0">
                <a:solidFill>
                  <a:schemeClr val="bg1"/>
                </a:solidFill>
              </a:rPr>
              <a:t>(n = 8): exploration-focused in-flight  exercise prescription, including both aerobic and resistance exercise on the E4D (</a:t>
            </a:r>
            <a:r>
              <a:rPr lang="en-US" altLang="en-US" sz="2800" b="1" i="1" dirty="0">
                <a:solidFill>
                  <a:schemeClr val="bg1"/>
                </a:solidFill>
              </a:rPr>
              <a:t>Figure 2</a:t>
            </a:r>
            <a:r>
              <a:rPr lang="en-US" altLang="en-US" sz="2800" dirty="0">
                <a:solidFill>
                  <a:schemeClr val="bg1"/>
                </a:solidFill>
              </a:rPr>
              <a:t>) </a:t>
            </a:r>
            <a:endParaRPr lang="en-US" altLang="en-US" sz="2700" dirty="0">
              <a:solidFill>
                <a:schemeClr val="bg1"/>
              </a:solidFill>
            </a:endParaRPr>
          </a:p>
          <a:p>
            <a:pPr marL="1885950" lvl="3" indent="-514350" algn="just" defTabSz="914400" eaLnBrk="0" fontAlgn="base" hangingPunct="0">
              <a:spcBef>
                <a:spcPct val="0"/>
              </a:spcBef>
              <a:spcAft>
                <a:spcPts val="300"/>
              </a:spcAft>
              <a:buFont typeface="Arial" panose="020B0604020202020204" pitchFamily="34" charset="0"/>
              <a:buChar char="•"/>
            </a:pPr>
            <a:r>
              <a:rPr lang="en-US" altLang="en-US" sz="2700" dirty="0">
                <a:solidFill>
                  <a:schemeClr val="bg1"/>
                </a:solidFill>
              </a:rPr>
              <a:t>Novel exercise device not yet examined on ISS</a:t>
            </a:r>
          </a:p>
          <a:p>
            <a:pPr marL="1885950" lvl="3" indent="-514350" algn="just" defTabSz="914400" eaLnBrk="0" fontAlgn="base" hangingPunct="0">
              <a:spcBef>
                <a:spcPct val="0"/>
              </a:spcBef>
              <a:spcAft>
                <a:spcPts val="300"/>
              </a:spcAft>
              <a:buFont typeface="Arial" panose="020B0604020202020204" pitchFamily="34" charset="0"/>
              <a:buChar char="•"/>
            </a:pPr>
            <a:r>
              <a:rPr lang="en-US" altLang="en-US" sz="2700" dirty="0">
                <a:solidFill>
                  <a:schemeClr val="bg1"/>
                </a:solidFill>
              </a:rPr>
              <a:t>Dedicated exercise prescription will maximize capabilities on E4D, including resistive exercise, cycle ergometry, rowing, and rope pulling (no T2)</a:t>
            </a:r>
          </a:p>
        </p:txBody>
      </p:sp>
      <p:sp>
        <p:nvSpPr>
          <p:cNvPr id="71" name="TextBox 70"/>
          <p:cNvSpPr txBox="1"/>
          <p:nvPr/>
        </p:nvSpPr>
        <p:spPr>
          <a:xfrm>
            <a:off x="14706086" y="30055549"/>
            <a:ext cx="24780240" cy="769441"/>
          </a:xfrm>
          <a:prstGeom prst="rect">
            <a:avLst/>
          </a:prstGeom>
          <a:noFill/>
        </p:spPr>
        <p:txBody>
          <a:bodyPr wrap="square" rtlCol="0">
            <a:spAutoFit/>
          </a:bodyPr>
          <a:lstStyle/>
          <a:p>
            <a:pPr algn="ctr"/>
            <a:r>
              <a:rPr lang="en-US" sz="2200" b="1" dirty="0">
                <a:solidFill>
                  <a:schemeClr val="bg1"/>
                </a:solidFill>
              </a:rPr>
              <a:t>Figure 3:</a:t>
            </a:r>
            <a:r>
              <a:rPr lang="en-US" sz="2200" dirty="0">
                <a:solidFill>
                  <a:schemeClr val="bg1"/>
                </a:solidFill>
              </a:rPr>
              <a:t> Physical performance assessments completed in the Zero T2 study. </a:t>
            </a:r>
          </a:p>
          <a:p>
            <a:pPr algn="ctr"/>
            <a:r>
              <a:rPr lang="en-US" sz="2200" dirty="0">
                <a:solidFill>
                  <a:schemeClr val="bg1"/>
                </a:solidFill>
              </a:rPr>
              <a:t>A) Cycle ergometer in-flight VO</a:t>
            </a:r>
            <a:r>
              <a:rPr lang="en-US" sz="2200" baseline="-25000" dirty="0">
                <a:solidFill>
                  <a:schemeClr val="bg1"/>
                </a:solidFill>
              </a:rPr>
              <a:t>2peak </a:t>
            </a:r>
            <a:r>
              <a:rPr lang="en-US" sz="2200" dirty="0">
                <a:solidFill>
                  <a:schemeClr val="bg1"/>
                </a:solidFill>
              </a:rPr>
              <a:t>testing; B) Isokinetic testing; C) Isometric mid-thigh pull testing; D) Leg press strength and endurance testing; E) Bench press strength and endurance testing</a:t>
            </a:r>
            <a:endParaRPr lang="en-US" sz="2200" dirty="0">
              <a:solidFill>
                <a:srgbClr val="FF0000"/>
              </a:solidFill>
            </a:endParaRPr>
          </a:p>
        </p:txBody>
      </p:sp>
      <p:sp>
        <p:nvSpPr>
          <p:cNvPr id="59" name="TextBox 58">
            <a:extLst>
              <a:ext uri="{FF2B5EF4-FFF2-40B4-BE49-F238E27FC236}">
                <a16:creationId xmlns:a16="http://schemas.microsoft.com/office/drawing/2014/main" id="{8E925779-CE7B-420A-811A-53F1B7E53D07}"/>
              </a:ext>
            </a:extLst>
          </p:cNvPr>
          <p:cNvSpPr txBox="1"/>
          <p:nvPr/>
        </p:nvSpPr>
        <p:spPr>
          <a:xfrm>
            <a:off x="14721837" y="33090975"/>
            <a:ext cx="24780240" cy="594360"/>
          </a:xfrm>
          <a:prstGeom prst="rect">
            <a:avLst/>
          </a:prstGeom>
          <a:solidFill>
            <a:srgbClr val="4472C4"/>
          </a:solidFill>
          <a:ln>
            <a:solidFill>
              <a:schemeClr val="bg1"/>
            </a:solidFill>
          </a:ln>
        </p:spPr>
        <p:txBody>
          <a:bodyPr wrap="square" rtlCol="0">
            <a:spAutoFit/>
          </a:bodyPr>
          <a:lstStyle/>
          <a:p>
            <a:pPr algn="ctr"/>
            <a:r>
              <a:rPr lang="en-US" sz="3200" b="1" dirty="0">
                <a:solidFill>
                  <a:schemeClr val="bg1"/>
                </a:solidFill>
              </a:rPr>
              <a:t>HRP Risks Addressed</a:t>
            </a:r>
          </a:p>
        </p:txBody>
      </p:sp>
      <p:sp>
        <p:nvSpPr>
          <p:cNvPr id="61" name="TextBox 60">
            <a:extLst>
              <a:ext uri="{FF2B5EF4-FFF2-40B4-BE49-F238E27FC236}">
                <a16:creationId xmlns:a16="http://schemas.microsoft.com/office/drawing/2014/main" id="{BDFDD07E-1C9D-43F9-9A12-B6C6065219CF}"/>
              </a:ext>
            </a:extLst>
          </p:cNvPr>
          <p:cNvSpPr txBox="1"/>
          <p:nvPr/>
        </p:nvSpPr>
        <p:spPr>
          <a:xfrm>
            <a:off x="14733752" y="33872182"/>
            <a:ext cx="24777677" cy="2246769"/>
          </a:xfrm>
          <a:prstGeom prst="rect">
            <a:avLst/>
          </a:prstGeom>
          <a:noFill/>
        </p:spPr>
        <p:txBody>
          <a:bodyPr wrap="square" rtlCol="0">
            <a:spAutoFit/>
          </a:bodyPr>
          <a:lstStyle/>
          <a:p>
            <a:pPr marL="571500" indent="-571500">
              <a:buFont typeface="Arial" panose="020B0604020202020204" pitchFamily="34" charset="0"/>
              <a:buChar char="•"/>
            </a:pPr>
            <a:r>
              <a:rPr lang="en-US" sz="2800" dirty="0">
                <a:solidFill>
                  <a:schemeClr val="bg1"/>
                </a:solidFill>
              </a:rPr>
              <a:t>Risk of Impaired Performance Due to Reduced Muscle Mass, Strength &amp; Endurance </a:t>
            </a:r>
          </a:p>
          <a:p>
            <a:pPr marL="571500" indent="-571500">
              <a:buFont typeface="Arial" panose="020B0604020202020204" pitchFamily="34" charset="0"/>
              <a:buChar char="•"/>
            </a:pPr>
            <a:r>
              <a:rPr lang="en-US" sz="2800" dirty="0">
                <a:solidFill>
                  <a:schemeClr val="bg1"/>
                </a:solidFill>
              </a:rPr>
              <a:t>Risk of Reduced Physical Performance Capabilities Due to Reduced Aerobic Capacity </a:t>
            </a:r>
          </a:p>
          <a:p>
            <a:pPr marL="571500" indent="-571500">
              <a:buFont typeface="Arial" panose="020B0604020202020204" pitchFamily="34" charset="0"/>
              <a:buChar char="•"/>
            </a:pPr>
            <a:r>
              <a:rPr lang="en-US" sz="2800" dirty="0">
                <a:solidFill>
                  <a:schemeClr val="bg1"/>
                </a:solidFill>
              </a:rPr>
              <a:t>Risk of Bone Fracture due to Spaceflight-Induced Changes to Bone</a:t>
            </a:r>
          </a:p>
          <a:p>
            <a:pPr marL="571500" indent="-571500">
              <a:buFont typeface="Arial" panose="020B0604020202020204" pitchFamily="34" charset="0"/>
              <a:buChar char="•"/>
            </a:pPr>
            <a:r>
              <a:rPr lang="en-US" sz="2800" dirty="0">
                <a:solidFill>
                  <a:schemeClr val="bg1"/>
                </a:solidFill>
              </a:rPr>
              <a:t>Risk of Impaired Control of Spacecraft/Associated Systems and Decreased Mobility Due to Vestibular/Sensorimotor Alterations Associated with Spaceflight </a:t>
            </a:r>
          </a:p>
          <a:p>
            <a:pPr marL="571500" indent="-571500">
              <a:buFont typeface="Arial" panose="020B0604020202020204" pitchFamily="34" charset="0"/>
              <a:buChar char="•"/>
            </a:pPr>
            <a:r>
              <a:rPr lang="en-US" sz="2800" dirty="0">
                <a:solidFill>
                  <a:schemeClr val="bg1"/>
                </a:solidFill>
              </a:rPr>
              <a:t>Risk of Injury and Compromised Performance Due to EVA Operations</a:t>
            </a:r>
          </a:p>
        </p:txBody>
      </p:sp>
      <p:sp>
        <p:nvSpPr>
          <p:cNvPr id="64" name="TextBox 63"/>
          <p:cNvSpPr txBox="1"/>
          <p:nvPr/>
        </p:nvSpPr>
        <p:spPr>
          <a:xfrm>
            <a:off x="1072990" y="36939183"/>
            <a:ext cx="12801600" cy="594360"/>
          </a:xfrm>
          <a:prstGeom prst="rect">
            <a:avLst/>
          </a:prstGeom>
          <a:solidFill>
            <a:srgbClr val="4472C4"/>
          </a:solidFill>
          <a:ln>
            <a:solidFill>
              <a:schemeClr val="bg1"/>
            </a:solidFill>
          </a:ln>
        </p:spPr>
        <p:txBody>
          <a:bodyPr wrap="square" rtlCol="0">
            <a:spAutoFit/>
          </a:bodyPr>
          <a:lstStyle/>
          <a:p>
            <a:pPr algn="ctr"/>
            <a:r>
              <a:rPr lang="en-US" sz="3200" b="1" dirty="0">
                <a:solidFill>
                  <a:schemeClr val="bg1"/>
                </a:solidFill>
              </a:rPr>
              <a:t>Purpose</a:t>
            </a:r>
          </a:p>
        </p:txBody>
      </p:sp>
      <p:pic>
        <p:nvPicPr>
          <p:cNvPr id="62" name="Picture 6" descr="Test Subject Kirk English performs a barbell throw in a Bench Press Cage that is equiped with an ..."/>
          <p:cNvPicPr>
            <a:picLocks noChangeAspect="1" noChangeArrowheads="1"/>
          </p:cNvPicPr>
          <p:nvPr/>
        </p:nvPicPr>
        <p:blipFill rotWithShape="1">
          <a:blip r:embed="rId4">
            <a:extLst>
              <a:ext uri="{28A0092B-C50C-407E-A947-70E740481C1C}">
                <a14:useLocalDpi xmlns:a14="http://schemas.microsoft.com/office/drawing/2010/main" val="0"/>
              </a:ext>
            </a:extLst>
          </a:blip>
          <a:srcRect l="17461" t="-454" r="9933" b="454"/>
          <a:stretch/>
        </p:blipFill>
        <p:spPr bwMode="auto">
          <a:xfrm>
            <a:off x="34192929" y="25591308"/>
            <a:ext cx="4119133" cy="4349416"/>
          </a:xfrm>
          <a:prstGeom prst="rect">
            <a:avLst/>
          </a:prstGeom>
          <a:noFill/>
          <a:ln w="9525">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67" name="Picture 9"/>
          <p:cNvPicPr>
            <a:picLocks noChangeAspect="1"/>
          </p:cNvPicPr>
          <p:nvPr/>
        </p:nvPicPr>
        <p:blipFill rotWithShape="1">
          <a:blip r:embed="rId5">
            <a:extLst>
              <a:ext uri="{28A0092B-C50C-407E-A947-70E740481C1C}">
                <a14:useLocalDpi xmlns:a14="http://schemas.microsoft.com/office/drawing/2010/main" val="0"/>
              </a:ext>
            </a:extLst>
          </a:blip>
          <a:srcRect l="18842"/>
          <a:stretch/>
        </p:blipFill>
        <p:spPr bwMode="auto">
          <a:xfrm>
            <a:off x="19646638" y="25591308"/>
            <a:ext cx="4262750" cy="4348211"/>
          </a:xfrm>
          <a:prstGeom prst="rect">
            <a:avLst/>
          </a:prstGeom>
          <a:noFill/>
          <a:ln w="9525">
            <a:solidFill>
              <a:schemeClr val="bg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70" name="Picture 69">
            <a:extLst>
              <a:ext uri="{FF2B5EF4-FFF2-40B4-BE49-F238E27FC236}">
                <a16:creationId xmlns:a16="http://schemas.microsoft.com/office/drawing/2014/main" id="{C5D04C85-B33C-44CD-A17D-7BFD7CFD442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209" r="7497"/>
          <a:stretch/>
        </p:blipFill>
        <p:spPr>
          <a:xfrm>
            <a:off x="24590768" y="25591308"/>
            <a:ext cx="3273089" cy="4364844"/>
          </a:xfrm>
          <a:prstGeom prst="rect">
            <a:avLst/>
          </a:prstGeom>
          <a:ln w="9525" cap="sq">
            <a:solidFill>
              <a:schemeClr val="bg1"/>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p:spPr>
      </p:pic>
      <p:graphicFrame>
        <p:nvGraphicFramePr>
          <p:cNvPr id="3" name="Table 2"/>
          <p:cNvGraphicFramePr>
            <a:graphicFrameLocks noGrp="1"/>
          </p:cNvGraphicFramePr>
          <p:nvPr>
            <p:extLst>
              <p:ext uri="{D42A27DB-BD31-4B8C-83A1-F6EECF244321}">
                <p14:modId xmlns:p14="http://schemas.microsoft.com/office/powerpoint/2010/main" val="3995621858"/>
              </p:ext>
            </p:extLst>
          </p:nvPr>
        </p:nvGraphicFramePr>
        <p:xfrm>
          <a:off x="14721837" y="17884039"/>
          <a:ext cx="24752462" cy="6898780"/>
        </p:xfrm>
        <a:graphic>
          <a:graphicData uri="http://schemas.openxmlformats.org/drawingml/2006/table">
            <a:tbl>
              <a:tblPr firstRow="1" bandRow="1">
                <a:effectLst/>
                <a:tableStyleId>{5A111915-BE36-4E01-A7E5-04B1672EAD32}</a:tableStyleId>
              </a:tblPr>
              <a:tblGrid>
                <a:gridCol w="5718813">
                  <a:extLst>
                    <a:ext uri="{9D8B030D-6E8A-4147-A177-3AD203B41FA5}">
                      <a16:colId xmlns:a16="http://schemas.microsoft.com/office/drawing/2014/main" val="93837295"/>
                    </a:ext>
                  </a:extLst>
                </a:gridCol>
                <a:gridCol w="4876800">
                  <a:extLst>
                    <a:ext uri="{9D8B030D-6E8A-4147-A177-3AD203B41FA5}">
                      <a16:colId xmlns:a16="http://schemas.microsoft.com/office/drawing/2014/main" val="2786171721"/>
                    </a:ext>
                  </a:extLst>
                </a:gridCol>
                <a:gridCol w="6400800">
                  <a:extLst>
                    <a:ext uri="{9D8B030D-6E8A-4147-A177-3AD203B41FA5}">
                      <a16:colId xmlns:a16="http://schemas.microsoft.com/office/drawing/2014/main" val="2617510526"/>
                    </a:ext>
                  </a:extLst>
                </a:gridCol>
                <a:gridCol w="7756049">
                  <a:extLst>
                    <a:ext uri="{9D8B030D-6E8A-4147-A177-3AD203B41FA5}">
                      <a16:colId xmlns:a16="http://schemas.microsoft.com/office/drawing/2014/main" val="2578197215"/>
                    </a:ext>
                  </a:extLst>
                </a:gridCol>
              </a:tblGrid>
              <a:tr h="496399">
                <a:tc>
                  <a:txBody>
                    <a:bodyPr/>
                    <a:lstStyle/>
                    <a:p>
                      <a:pPr algn="ctr"/>
                      <a:r>
                        <a:rPr lang="en-US" sz="2800" dirty="0">
                          <a:solidFill>
                            <a:schemeClr val="bg1"/>
                          </a:solidFill>
                          <a:latin typeface="+mn-lt"/>
                        </a:rPr>
                        <a:t>Test</a:t>
                      </a:r>
                    </a:p>
                  </a:txBody>
                  <a:tcPr marL="71846" marR="71846" marT="35923" marB="35923"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C00000"/>
                    </a:solidFill>
                  </a:tcPr>
                </a:tc>
                <a:tc>
                  <a:txBody>
                    <a:bodyPr/>
                    <a:lstStyle/>
                    <a:p>
                      <a:pPr algn="ctr"/>
                      <a:r>
                        <a:rPr lang="en-US" sz="2800" dirty="0">
                          <a:solidFill>
                            <a:schemeClr val="bg1"/>
                          </a:solidFill>
                          <a:latin typeface="+mn-lt"/>
                        </a:rPr>
                        <a:t>Pre-flight</a:t>
                      </a:r>
                    </a:p>
                  </a:txBody>
                  <a:tcPr marL="71846" marR="71846" marT="35923" marB="35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C00000"/>
                    </a:solidFill>
                  </a:tcPr>
                </a:tc>
                <a:tc>
                  <a:txBody>
                    <a:bodyPr/>
                    <a:lstStyle/>
                    <a:p>
                      <a:pPr algn="ctr"/>
                      <a:r>
                        <a:rPr lang="en-US" sz="2800">
                          <a:solidFill>
                            <a:schemeClr val="bg1"/>
                          </a:solidFill>
                          <a:latin typeface="+mn-lt"/>
                        </a:rPr>
                        <a:t>In-flight </a:t>
                      </a:r>
                      <a:endParaRPr lang="en-US" sz="2800" dirty="0">
                        <a:solidFill>
                          <a:schemeClr val="bg1"/>
                        </a:solidFill>
                        <a:latin typeface="+mn-lt"/>
                      </a:endParaRPr>
                    </a:p>
                  </a:txBody>
                  <a:tcPr marL="71846" marR="71846" marT="35923" marB="35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C00000"/>
                    </a:solidFill>
                  </a:tcPr>
                </a:tc>
                <a:tc>
                  <a:txBody>
                    <a:bodyPr/>
                    <a:lstStyle/>
                    <a:p>
                      <a:pPr algn="ctr"/>
                      <a:r>
                        <a:rPr lang="en-US" sz="2800" dirty="0">
                          <a:solidFill>
                            <a:schemeClr val="bg1"/>
                          </a:solidFill>
                          <a:latin typeface="+mn-lt"/>
                        </a:rPr>
                        <a:t>Post-flight</a:t>
                      </a:r>
                    </a:p>
                  </a:txBody>
                  <a:tcPr marL="71846" marR="71846" marT="35923" marB="35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C00000"/>
                    </a:solidFill>
                  </a:tcPr>
                </a:tc>
                <a:extLst>
                  <a:ext uri="{0D108BD9-81ED-4DB2-BD59-A6C34878D82A}">
                    <a16:rowId xmlns:a16="http://schemas.microsoft.com/office/drawing/2014/main" val="2323565552"/>
                  </a:ext>
                </a:extLst>
              </a:tr>
              <a:tr h="457200">
                <a:tc gridSpan="4">
                  <a:txBody>
                    <a:bodyPr/>
                    <a:lstStyle/>
                    <a:p>
                      <a:pPr marL="0" marR="0" algn="ctr">
                        <a:lnSpc>
                          <a:spcPct val="115000"/>
                        </a:lnSpc>
                        <a:spcBef>
                          <a:spcPts val="0"/>
                        </a:spcBef>
                        <a:spcAft>
                          <a:spcPts val="0"/>
                        </a:spcAft>
                      </a:pPr>
                      <a:r>
                        <a:rPr lang="en-US" sz="2400" b="1" dirty="0">
                          <a:solidFill>
                            <a:sysClr val="windowText" lastClr="000000"/>
                          </a:solidFill>
                          <a:effectLst/>
                          <a:latin typeface="+mn-lt"/>
                          <a:ea typeface="MS Mincho"/>
                          <a:cs typeface="Times New Roman" panose="02020603050405020304" pitchFamily="18" charset="0"/>
                        </a:rPr>
                        <a:t>Sensorimotor Performance</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bg1">
                        <a:lumMod val="75000"/>
                      </a:schemeClr>
                    </a:solidFill>
                  </a:tcPr>
                </a:tc>
                <a:tc hMerge="1">
                  <a:txBody>
                    <a:bodyPr/>
                    <a:lstStyle/>
                    <a:p>
                      <a:endParaRPr lang="en-US"/>
                    </a:p>
                  </a:txBody>
                  <a:tcPr/>
                </a:tc>
                <a:tc hMerge="1">
                  <a:txBody>
                    <a:bodyPr/>
                    <a:lstStyle/>
                    <a:p>
                      <a:endParaRPr lang="en-US"/>
                    </a:p>
                  </a:txBody>
                  <a:tcPr>
                    <a:lnL w="19050" cap="flat" cmpd="sng" algn="ctr">
                      <a:solidFill>
                        <a:schemeClr val="bg1"/>
                      </a:solidFill>
                      <a:prstDash val="solid"/>
                      <a:round/>
                      <a:headEnd type="none" w="med" len="med"/>
                      <a:tailEnd type="none" w="med" len="med"/>
                    </a:lnL>
                  </a:tcPr>
                </a:tc>
                <a:tc hMerge="1">
                  <a:txBody>
                    <a:bodyPr/>
                    <a:lstStyle/>
                    <a:p>
                      <a:pPr marL="0" marR="0" algn="ctr">
                        <a:lnSpc>
                          <a:spcPct val="115000"/>
                        </a:lnSpc>
                        <a:spcBef>
                          <a:spcPts val="0"/>
                        </a:spcBef>
                        <a:spcAft>
                          <a:spcPts val="0"/>
                        </a:spcAft>
                      </a:pPr>
                      <a:endParaRPr lang="en-US" sz="2400" b="1" dirty="0">
                        <a:solidFill>
                          <a:sysClr val="windowText" lastClr="000000"/>
                        </a:solidFill>
                        <a:effectLst/>
                        <a:latin typeface="+mn-lt"/>
                        <a:ea typeface="MS Mincho"/>
                        <a:cs typeface="Times New Roman" panose="02020603050405020304" pitchFamily="18" charset="0"/>
                      </a:endParaRPr>
                    </a:p>
                  </a:txBody>
                  <a:tcPr marL="42358" marR="42358"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75000"/>
                      </a:schemeClr>
                    </a:solidFill>
                  </a:tcPr>
                </a:tc>
                <a:extLst>
                  <a:ext uri="{0D108BD9-81ED-4DB2-BD59-A6C34878D82A}">
                    <a16:rowId xmlns:a16="http://schemas.microsoft.com/office/drawing/2014/main" val="2115232008"/>
                  </a:ext>
                </a:extLst>
              </a:tr>
              <a:tr h="457200">
                <a:tc>
                  <a:txBody>
                    <a:bodyPr/>
                    <a:lstStyle/>
                    <a:p>
                      <a:pPr marL="0" marR="0">
                        <a:lnSpc>
                          <a:spcPct val="115000"/>
                        </a:lnSpc>
                        <a:spcBef>
                          <a:spcPts val="0"/>
                        </a:spcBef>
                        <a:spcAft>
                          <a:spcPts val="0"/>
                        </a:spcAft>
                      </a:pPr>
                      <a:r>
                        <a:rPr lang="en-US" sz="2200" b="0" dirty="0">
                          <a:solidFill>
                            <a:schemeClr val="bg1"/>
                          </a:solidFill>
                          <a:effectLst/>
                          <a:latin typeface="+mn-lt"/>
                          <a:ea typeface="MS Mincho"/>
                          <a:cs typeface="Times New Roman" panose="02020603050405020304" pitchFamily="18" charset="0"/>
                        </a:rPr>
                        <a:t>Sit-to-stand with walk &amp; turn</a:t>
                      </a:r>
                    </a:p>
                  </a:txBody>
                  <a:tcPr marL="42358" marR="42358"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dirty="0">
                          <a:solidFill>
                            <a:schemeClr val="bg1"/>
                          </a:solidFill>
                          <a:latin typeface="+mn-lt"/>
                        </a:rPr>
                        <a:t>L-180 (±45), L-60 (±30)</a:t>
                      </a:r>
                      <a:endParaRPr lang="en-US" sz="2200" b="0" dirty="0">
                        <a:solidFill>
                          <a:schemeClr val="bg1"/>
                        </a:solidFill>
                        <a:effectLst/>
                        <a:latin typeface="+mn-lt"/>
                        <a:ea typeface="MS Mincho"/>
                        <a:cs typeface="Times New Roman" panose="02020603050405020304" pitchFamily="18" charset="0"/>
                      </a:endParaRPr>
                    </a:p>
                  </a:txBody>
                  <a:tcPr marL="71846" marR="71846" marT="35923" marB="35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a:solidFill>
                            <a:schemeClr val="bg1"/>
                          </a:solidFill>
                          <a:latin typeface="+mn-lt"/>
                        </a:rPr>
                        <a:t>N/A</a:t>
                      </a:r>
                      <a:endParaRPr lang="en-US" sz="2200" b="0" dirty="0">
                        <a:solidFill>
                          <a:schemeClr val="bg1"/>
                        </a:solidFill>
                        <a:effectLst/>
                        <a:latin typeface="+mn-lt"/>
                        <a:ea typeface="MS Mincho"/>
                        <a:cs typeface="Times New Roman" panose="02020603050405020304" pitchFamily="18" charset="0"/>
                      </a:endParaRPr>
                    </a:p>
                  </a:txBody>
                  <a:tcPr marL="71846" marR="71846" marT="35923" marB="35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pt-BR" sz="2200" b="0" i="0" u="none" strike="noStrike" dirty="0">
                          <a:solidFill>
                            <a:schemeClr val="bg1"/>
                          </a:solidFill>
                          <a:effectLst/>
                          <a:latin typeface="+mn-lt"/>
                        </a:rPr>
                        <a:t>R+0 (landing and JSC), R+5* (</a:t>
                      </a:r>
                      <a:r>
                        <a:rPr lang="pt-BR" sz="2200" u="none" strike="noStrike" dirty="0">
                          <a:solidFill>
                            <a:schemeClr val="bg1"/>
                          </a:solidFill>
                          <a:effectLst/>
                          <a:latin typeface="+mn-lt"/>
                        </a:rPr>
                        <a:t>±1), R+9 (±2), R+14 (±2)*, R+30 (±3)*</a:t>
                      </a:r>
                      <a:endParaRPr lang="en-US" sz="2200" b="0" dirty="0">
                        <a:solidFill>
                          <a:schemeClr val="bg1"/>
                        </a:solidFill>
                        <a:effectLst/>
                        <a:latin typeface="+mn-lt"/>
                        <a:ea typeface="MS Mincho"/>
                        <a:cs typeface="Times New Roman" panose="02020603050405020304" pitchFamily="18" charset="0"/>
                      </a:endParaRPr>
                    </a:p>
                  </a:txBody>
                  <a:tcPr marL="71846" marR="71846" marT="35923" marB="35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48133187"/>
                  </a:ext>
                </a:extLst>
              </a:tr>
              <a:tr h="457200">
                <a:tc>
                  <a:txBody>
                    <a:bodyPr/>
                    <a:lstStyle/>
                    <a:p>
                      <a:pPr marL="0" marR="0">
                        <a:lnSpc>
                          <a:spcPct val="115000"/>
                        </a:lnSpc>
                        <a:spcBef>
                          <a:spcPts val="0"/>
                        </a:spcBef>
                        <a:spcAft>
                          <a:spcPts val="0"/>
                        </a:spcAft>
                      </a:pPr>
                      <a:r>
                        <a:rPr lang="en-US" sz="2200" b="0" dirty="0">
                          <a:solidFill>
                            <a:schemeClr val="bg1"/>
                          </a:solidFill>
                          <a:effectLst/>
                          <a:latin typeface="+mn-lt"/>
                          <a:ea typeface="MS Mincho"/>
                          <a:cs typeface="Times New Roman" panose="02020603050405020304" pitchFamily="18" charset="0"/>
                        </a:rPr>
                        <a:t>Obstacle course</a:t>
                      </a:r>
                    </a:p>
                  </a:txBody>
                  <a:tcPr marL="42358" marR="42358"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dirty="0">
                          <a:solidFill>
                            <a:schemeClr val="bg1"/>
                          </a:solidFill>
                          <a:latin typeface="+mn-lt"/>
                        </a:rPr>
                        <a:t>L-180 (±45)*, L-60 (±30)*</a:t>
                      </a:r>
                      <a:endParaRPr lang="en-US" sz="2200" b="0" dirty="0">
                        <a:solidFill>
                          <a:schemeClr val="bg1"/>
                        </a:solidFill>
                        <a:effectLst/>
                        <a:latin typeface="+mn-lt"/>
                        <a:ea typeface="MS Mincho"/>
                        <a:cs typeface="Times New Roman" panose="02020603050405020304" pitchFamily="18" charset="0"/>
                      </a:endParaRPr>
                    </a:p>
                  </a:txBody>
                  <a:tcPr marL="71846" marR="71846" marT="35923" marB="35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a:solidFill>
                            <a:schemeClr val="bg1"/>
                          </a:solidFill>
                          <a:latin typeface="+mn-lt"/>
                        </a:rPr>
                        <a:t>N/A</a:t>
                      </a:r>
                      <a:endParaRPr lang="en-US" sz="2200" b="0" dirty="0">
                        <a:solidFill>
                          <a:schemeClr val="bg1"/>
                        </a:solidFill>
                        <a:effectLst/>
                        <a:latin typeface="+mn-lt"/>
                        <a:ea typeface="MS Mincho"/>
                        <a:cs typeface="Times New Roman" panose="02020603050405020304" pitchFamily="18" charset="0"/>
                      </a:endParaRPr>
                    </a:p>
                  </a:txBody>
                  <a:tcPr marL="71846" marR="71846" marT="35923" marB="35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pt-BR" sz="2200" b="0" i="0" u="none" strike="noStrike">
                          <a:solidFill>
                            <a:schemeClr val="bg1"/>
                          </a:solidFill>
                          <a:effectLst/>
                          <a:latin typeface="+mn-lt"/>
                        </a:rPr>
                        <a:t>R+0 (JSC)*, R+5 (</a:t>
                      </a:r>
                      <a:r>
                        <a:rPr lang="pt-BR" sz="2200" u="none" strike="noStrike">
                          <a:solidFill>
                            <a:schemeClr val="bg1"/>
                          </a:solidFill>
                          <a:effectLst/>
                          <a:latin typeface="+mn-lt"/>
                        </a:rPr>
                        <a:t>±1)*, R+9 (±2)*, R+14 (±2)*, R+30 (±3)*</a:t>
                      </a:r>
                      <a:endParaRPr lang="en-US" sz="2200" b="0" dirty="0">
                        <a:solidFill>
                          <a:schemeClr val="bg1"/>
                        </a:solidFill>
                        <a:effectLst/>
                        <a:latin typeface="+mn-lt"/>
                        <a:ea typeface="MS Mincho"/>
                        <a:cs typeface="Times New Roman" panose="02020603050405020304" pitchFamily="18" charset="0"/>
                      </a:endParaRPr>
                    </a:p>
                  </a:txBody>
                  <a:tcPr marL="71846" marR="71846" marT="35923" marB="35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11836032"/>
                  </a:ext>
                </a:extLst>
              </a:tr>
              <a:tr h="457200">
                <a:tc>
                  <a:txBody>
                    <a:bodyPr/>
                    <a:lstStyle/>
                    <a:p>
                      <a:pPr marL="0" marR="0">
                        <a:lnSpc>
                          <a:spcPct val="115000"/>
                        </a:lnSpc>
                        <a:spcBef>
                          <a:spcPts val="0"/>
                        </a:spcBef>
                        <a:spcAft>
                          <a:spcPts val="0"/>
                        </a:spcAft>
                      </a:pPr>
                      <a:r>
                        <a:rPr lang="en-US" sz="2200" b="0" dirty="0">
                          <a:solidFill>
                            <a:schemeClr val="bg1"/>
                          </a:solidFill>
                          <a:effectLst/>
                          <a:latin typeface="+mn-lt"/>
                          <a:ea typeface="MS Mincho"/>
                          <a:cs typeface="Times New Roman" panose="02020603050405020304" pitchFamily="18" charset="0"/>
                        </a:rPr>
                        <a:t>Computerized dynamic posturography</a:t>
                      </a:r>
                    </a:p>
                  </a:txBody>
                  <a:tcPr marL="42358" marR="42358"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b="0" dirty="0">
                          <a:solidFill>
                            <a:schemeClr val="bg1"/>
                          </a:solidFill>
                          <a:effectLst/>
                          <a:latin typeface="+mn-lt"/>
                          <a:ea typeface="MS Mincho"/>
                          <a:cs typeface="Times New Roman" panose="02020603050405020304" pitchFamily="18" charset="0"/>
                        </a:rPr>
                        <a:t>L-225 (</a:t>
                      </a:r>
                      <a:r>
                        <a:rPr lang="en-US" sz="2200" dirty="0">
                          <a:solidFill>
                            <a:schemeClr val="bg1"/>
                          </a:solidFill>
                          <a:latin typeface="+mn-lt"/>
                        </a:rPr>
                        <a:t>±45)</a:t>
                      </a:r>
                      <a:r>
                        <a:rPr lang="en-US" sz="2200" b="0" dirty="0">
                          <a:solidFill>
                            <a:schemeClr val="bg1"/>
                          </a:solidFill>
                          <a:effectLst/>
                          <a:latin typeface="+mn-lt"/>
                          <a:ea typeface="MS Mincho"/>
                          <a:cs typeface="Times New Roman" panose="02020603050405020304" pitchFamily="18" charset="0"/>
                        </a:rPr>
                        <a:t>, L-60 (</a:t>
                      </a:r>
                      <a:r>
                        <a:rPr lang="en-US" sz="2200" dirty="0">
                          <a:solidFill>
                            <a:schemeClr val="bg1"/>
                          </a:solidFill>
                          <a:latin typeface="+mn-lt"/>
                        </a:rPr>
                        <a:t>±</a:t>
                      </a:r>
                      <a:r>
                        <a:rPr lang="en-US" sz="2200" b="0" dirty="0">
                          <a:solidFill>
                            <a:schemeClr val="bg1"/>
                          </a:solidFill>
                          <a:effectLst/>
                          <a:latin typeface="+mn-lt"/>
                          <a:ea typeface="MS Mincho"/>
                          <a:cs typeface="Times New Roman" panose="02020603050405020304" pitchFamily="18" charset="0"/>
                        </a:rPr>
                        <a:t>30)</a:t>
                      </a:r>
                    </a:p>
                  </a:txBody>
                  <a:tcPr marL="71846" marR="71846" marT="35923" marB="35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dirty="0">
                          <a:solidFill>
                            <a:schemeClr val="bg1"/>
                          </a:solidFill>
                          <a:latin typeface="+mn-lt"/>
                        </a:rPr>
                        <a:t>N/A</a:t>
                      </a:r>
                      <a:endParaRPr lang="en-US" sz="2200" b="0" dirty="0">
                        <a:solidFill>
                          <a:schemeClr val="bg1"/>
                        </a:solidFill>
                        <a:effectLst/>
                        <a:latin typeface="+mn-lt"/>
                        <a:ea typeface="MS Mincho"/>
                        <a:cs typeface="Times New Roman" panose="02020603050405020304" pitchFamily="18" charset="0"/>
                      </a:endParaRPr>
                    </a:p>
                  </a:txBody>
                  <a:tcPr marL="71846" marR="71846" marT="35923" marB="35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dirty="0">
                          <a:solidFill>
                            <a:schemeClr val="bg1"/>
                          </a:solidFill>
                          <a:latin typeface="+mn-lt"/>
                        </a:rPr>
                        <a:t>R+1*, R+8 </a:t>
                      </a:r>
                      <a:r>
                        <a:rPr lang="pt-BR" sz="2200" u="none" strike="noStrike" dirty="0">
                          <a:solidFill>
                            <a:schemeClr val="bg1"/>
                          </a:solidFill>
                          <a:effectLst/>
                          <a:latin typeface="+mn-lt"/>
                        </a:rPr>
                        <a:t>(±2)</a:t>
                      </a:r>
                      <a:endParaRPr lang="en-US" sz="2200" b="0" dirty="0">
                        <a:solidFill>
                          <a:schemeClr val="bg1"/>
                        </a:solidFill>
                        <a:effectLst/>
                        <a:latin typeface="+mn-lt"/>
                        <a:ea typeface="MS Mincho"/>
                        <a:cs typeface="Times New Roman" panose="02020603050405020304" pitchFamily="18" charset="0"/>
                      </a:endParaRPr>
                    </a:p>
                  </a:txBody>
                  <a:tcPr marL="71846" marR="71846" marT="35923" marB="35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69710911"/>
                  </a:ext>
                </a:extLst>
              </a:tr>
              <a:tr h="456614">
                <a:tc gridSpan="4">
                  <a:txBody>
                    <a:bodyPr/>
                    <a:lstStyle/>
                    <a:p>
                      <a:pPr marL="0" marR="0" lvl="0" indent="0" algn="ctr" defTabSz="4023360" rtl="0" eaLnBrk="1" fontAlgn="auto" latinLnBrk="0" hangingPunct="1">
                        <a:lnSpc>
                          <a:spcPct val="115000"/>
                        </a:lnSpc>
                        <a:spcBef>
                          <a:spcPts val="0"/>
                        </a:spcBef>
                        <a:spcAft>
                          <a:spcPts val="0"/>
                        </a:spcAft>
                        <a:buClrTx/>
                        <a:buSzTx/>
                        <a:buFontTx/>
                        <a:buNone/>
                        <a:tabLst/>
                        <a:defRPr/>
                      </a:pPr>
                      <a:r>
                        <a:rPr lang="en-US" sz="2400" b="1" dirty="0">
                          <a:solidFill>
                            <a:schemeClr val="tx1"/>
                          </a:solidFill>
                          <a:effectLst/>
                          <a:latin typeface="+mn-lt"/>
                          <a:ea typeface="MS Mincho"/>
                          <a:cs typeface="Times New Roman" panose="02020603050405020304" pitchFamily="18" charset="0"/>
                        </a:rPr>
                        <a:t>Blood and Urine Biochemistry, Body Composition, Bone</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endParaRPr lang="en-US"/>
                    </a:p>
                  </a:txBody>
                  <a:tcPr>
                    <a:lnL w="1905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pPr marL="0" marR="0" lvl="0" indent="0" algn="l" defTabSz="4023360" rtl="0" eaLnBrk="1" fontAlgn="auto" latinLnBrk="0" hangingPunct="1">
                        <a:lnSpc>
                          <a:spcPct val="115000"/>
                        </a:lnSpc>
                        <a:spcBef>
                          <a:spcPts val="0"/>
                        </a:spcBef>
                        <a:spcAft>
                          <a:spcPts val="0"/>
                        </a:spcAft>
                        <a:buClrTx/>
                        <a:buSzTx/>
                        <a:buFontTx/>
                        <a:buNone/>
                        <a:tabLst/>
                        <a:defRPr/>
                      </a:pPr>
                      <a:endParaRPr lang="en-US" sz="2400" b="1" dirty="0">
                        <a:solidFill>
                          <a:schemeClr val="tx1"/>
                        </a:solidFill>
                        <a:effectLst/>
                        <a:latin typeface="+mn-lt"/>
                        <a:ea typeface="MS Mincho"/>
                        <a:cs typeface="Times New Roman" panose="02020603050405020304" pitchFamily="18" charset="0"/>
                      </a:endParaRPr>
                    </a:p>
                  </a:txBody>
                  <a:tcPr marL="42358" marR="42358"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679721337"/>
                  </a:ext>
                </a:extLst>
              </a:tr>
              <a:tr h="457200">
                <a:tc>
                  <a:txBody>
                    <a:bodyPr/>
                    <a:lstStyle/>
                    <a:p>
                      <a:pPr marL="0" marR="0">
                        <a:lnSpc>
                          <a:spcPct val="115000"/>
                        </a:lnSpc>
                        <a:spcBef>
                          <a:spcPts val="0"/>
                        </a:spcBef>
                        <a:spcAft>
                          <a:spcPts val="0"/>
                        </a:spcAft>
                      </a:pPr>
                      <a:r>
                        <a:rPr lang="en-US" sz="2200" b="0" dirty="0">
                          <a:solidFill>
                            <a:schemeClr val="bg1"/>
                          </a:solidFill>
                          <a:effectLst/>
                          <a:latin typeface="+mn-lt"/>
                          <a:ea typeface="MS Mincho"/>
                          <a:cs typeface="Times New Roman" panose="02020603050405020304" pitchFamily="18" charset="0"/>
                        </a:rPr>
                        <a:t>Blood collection</a:t>
                      </a:r>
                    </a:p>
                  </a:txBody>
                  <a:tcPr marL="42358" marR="42358"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b="0" dirty="0">
                          <a:solidFill>
                            <a:schemeClr val="bg1"/>
                          </a:solidFill>
                          <a:effectLst/>
                          <a:latin typeface="+mn-lt"/>
                          <a:ea typeface="MS Mincho"/>
                          <a:cs typeface="Times New Roman" panose="02020603050405020304" pitchFamily="18" charset="0"/>
                        </a:rPr>
                        <a:t>L-90 (</a:t>
                      </a:r>
                      <a:r>
                        <a:rPr lang="en-US" sz="2200" dirty="0">
                          <a:solidFill>
                            <a:schemeClr val="bg1"/>
                          </a:solidFill>
                          <a:latin typeface="+mn-lt"/>
                        </a:rPr>
                        <a:t>±90)</a:t>
                      </a:r>
                      <a:endParaRPr lang="en-US" sz="2200" b="0" dirty="0">
                        <a:solidFill>
                          <a:schemeClr val="bg1"/>
                        </a:solidFill>
                        <a:effectLst/>
                        <a:latin typeface="+mn-lt"/>
                        <a:ea typeface="MS Mincho"/>
                        <a:cs typeface="Times New Roman" panose="02020603050405020304" pitchFamily="18" charset="0"/>
                      </a:endParaRPr>
                    </a:p>
                  </a:txBody>
                  <a:tcPr marL="71846" marR="71846" marT="35923" marB="35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a:solidFill>
                            <a:schemeClr val="bg1"/>
                          </a:solidFill>
                          <a:latin typeface="+mn-lt"/>
                        </a:rPr>
                        <a:t>FD30 (</a:t>
                      </a:r>
                      <a:r>
                        <a:rPr lang="pt-BR" sz="2200" u="none" strike="noStrike">
                          <a:solidFill>
                            <a:schemeClr val="bg1"/>
                          </a:solidFill>
                          <a:effectLst/>
                          <a:latin typeface="+mn-lt"/>
                        </a:rPr>
                        <a:t>±15), R-30 (±30)</a:t>
                      </a:r>
                      <a:endParaRPr lang="en-US" sz="2200" b="0" dirty="0">
                        <a:solidFill>
                          <a:schemeClr val="bg1"/>
                        </a:solidFill>
                        <a:effectLst/>
                        <a:latin typeface="+mn-lt"/>
                        <a:ea typeface="MS Mincho"/>
                        <a:cs typeface="Times New Roman" panose="02020603050405020304" pitchFamily="18" charset="0"/>
                      </a:endParaRPr>
                    </a:p>
                  </a:txBody>
                  <a:tcPr marL="71846" marR="71846" marT="35923" marB="35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lang="en-US" sz="2200" dirty="0">
                          <a:solidFill>
                            <a:schemeClr val="bg1"/>
                          </a:solidFill>
                          <a:latin typeface="+mn-lt"/>
                        </a:rPr>
                        <a:t>R+30 (</a:t>
                      </a:r>
                      <a:r>
                        <a:rPr lang="pt-BR" sz="2200" u="none" strike="noStrike" dirty="0">
                          <a:solidFill>
                            <a:schemeClr val="bg1"/>
                          </a:solidFill>
                          <a:effectLst/>
                          <a:latin typeface="+mn-lt"/>
                        </a:rPr>
                        <a:t>±15)</a:t>
                      </a:r>
                      <a:endParaRPr lang="en-US" dirty="0"/>
                    </a:p>
                  </a:txBody>
                  <a:tcPr marL="71846" marR="71846" marT="35923" marB="35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41838090"/>
                  </a:ext>
                </a:extLst>
              </a:tr>
              <a:tr h="457200">
                <a:tc>
                  <a:txBody>
                    <a:bodyPr/>
                    <a:lstStyle/>
                    <a:p>
                      <a:pPr marL="0" marR="0">
                        <a:lnSpc>
                          <a:spcPct val="115000"/>
                        </a:lnSpc>
                        <a:spcBef>
                          <a:spcPts val="0"/>
                        </a:spcBef>
                        <a:spcAft>
                          <a:spcPts val="0"/>
                        </a:spcAft>
                      </a:pPr>
                      <a:r>
                        <a:rPr lang="en-US" sz="2200" b="0" dirty="0">
                          <a:solidFill>
                            <a:schemeClr val="bg1"/>
                          </a:solidFill>
                          <a:effectLst/>
                          <a:latin typeface="+mn-lt"/>
                          <a:ea typeface="MS Mincho"/>
                          <a:cs typeface="Times New Roman" panose="02020603050405020304" pitchFamily="18" charset="0"/>
                        </a:rPr>
                        <a:t>48-hour (24-hour for in-flight) urine collection</a:t>
                      </a:r>
                    </a:p>
                  </a:txBody>
                  <a:tcPr marL="42358" marR="42358"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b="0" dirty="0">
                          <a:solidFill>
                            <a:schemeClr val="bg1"/>
                          </a:solidFill>
                          <a:effectLst/>
                          <a:latin typeface="+mn-lt"/>
                          <a:ea typeface="MS Mincho"/>
                          <a:cs typeface="Times New Roman" panose="02020603050405020304" pitchFamily="18" charset="0"/>
                        </a:rPr>
                        <a:t>L-60 (</a:t>
                      </a:r>
                      <a:r>
                        <a:rPr lang="pt-BR" sz="2200" u="none" strike="noStrike" dirty="0">
                          <a:solidFill>
                            <a:schemeClr val="bg1"/>
                          </a:solidFill>
                          <a:effectLst/>
                          <a:latin typeface="+mn-lt"/>
                        </a:rPr>
                        <a:t>±</a:t>
                      </a:r>
                      <a:r>
                        <a:rPr lang="en-US" sz="2200" b="0" dirty="0">
                          <a:solidFill>
                            <a:schemeClr val="bg1"/>
                          </a:solidFill>
                          <a:effectLst/>
                          <a:latin typeface="+mn-lt"/>
                          <a:ea typeface="MS Mincho"/>
                          <a:cs typeface="Times New Roman" panose="02020603050405020304" pitchFamily="18" charset="0"/>
                        </a:rPr>
                        <a:t>30)</a:t>
                      </a:r>
                    </a:p>
                  </a:txBody>
                  <a:tcPr marL="71846" marR="71846" marT="35923" marB="35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a:solidFill>
                            <a:schemeClr val="bg1"/>
                          </a:solidFill>
                          <a:latin typeface="+mn-lt"/>
                        </a:rPr>
                        <a:t>FD30 (</a:t>
                      </a:r>
                      <a:r>
                        <a:rPr lang="pt-BR" sz="2200" u="none" strike="noStrike">
                          <a:solidFill>
                            <a:schemeClr val="bg1"/>
                          </a:solidFill>
                          <a:effectLst/>
                          <a:latin typeface="+mn-lt"/>
                        </a:rPr>
                        <a:t>±15)*, FD90 (±45)*, R-30 (±30)*</a:t>
                      </a:r>
                      <a:endParaRPr lang="en-US" sz="2200" b="0" dirty="0">
                        <a:solidFill>
                          <a:schemeClr val="bg1"/>
                        </a:solidFill>
                        <a:effectLst/>
                        <a:latin typeface="+mn-lt"/>
                        <a:ea typeface="MS Mincho"/>
                        <a:cs typeface="Times New Roman" panose="02020603050405020304" pitchFamily="18" charset="0"/>
                      </a:endParaRPr>
                    </a:p>
                  </a:txBody>
                  <a:tcPr marL="71846" marR="71846" marT="35923" marB="35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200" dirty="0">
                          <a:solidFill>
                            <a:schemeClr val="bg1"/>
                          </a:solidFill>
                          <a:latin typeface="+mn-lt"/>
                        </a:rPr>
                        <a:t>R+0, R+25 (±5)</a:t>
                      </a:r>
                      <a:endParaRPr lang="en-US" dirty="0"/>
                    </a:p>
                  </a:txBody>
                  <a:tcPr marL="71846" marR="71846" marT="35923" marB="35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37961220"/>
                  </a:ext>
                </a:extLst>
              </a:tr>
              <a:tr h="457200">
                <a:tc>
                  <a:txBody>
                    <a:bodyPr/>
                    <a:lstStyle/>
                    <a:p>
                      <a:pPr marL="0" marR="0">
                        <a:lnSpc>
                          <a:spcPct val="115000"/>
                        </a:lnSpc>
                        <a:spcBef>
                          <a:spcPts val="0"/>
                        </a:spcBef>
                        <a:spcAft>
                          <a:spcPts val="0"/>
                        </a:spcAft>
                      </a:pPr>
                      <a:r>
                        <a:rPr lang="en-US" sz="2200" b="0" dirty="0">
                          <a:solidFill>
                            <a:schemeClr val="bg1"/>
                          </a:solidFill>
                          <a:effectLst/>
                          <a:latin typeface="+mn-lt"/>
                          <a:ea typeface="MS Mincho"/>
                          <a:cs typeface="Times New Roman" panose="02020603050405020304" pitchFamily="18" charset="0"/>
                        </a:rPr>
                        <a:t>Dual-energy x-ray absorptiometry</a:t>
                      </a:r>
                    </a:p>
                  </a:txBody>
                  <a:tcPr marL="42358" marR="42358"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b="0" dirty="0">
                          <a:solidFill>
                            <a:schemeClr val="bg1"/>
                          </a:solidFill>
                          <a:effectLst/>
                          <a:latin typeface="+mn-lt"/>
                          <a:ea typeface="MS Mincho"/>
                          <a:cs typeface="Times New Roman" panose="02020603050405020304" pitchFamily="18" charset="0"/>
                        </a:rPr>
                        <a:t>L-585 (</a:t>
                      </a:r>
                      <a:r>
                        <a:rPr lang="pt-BR" sz="2200" u="none" strike="noStrike" dirty="0">
                          <a:solidFill>
                            <a:schemeClr val="bg1"/>
                          </a:solidFill>
                          <a:effectLst/>
                          <a:latin typeface="+mn-lt"/>
                        </a:rPr>
                        <a:t>±45)</a:t>
                      </a:r>
                      <a:r>
                        <a:rPr lang="en-US" sz="2200" b="0" dirty="0">
                          <a:solidFill>
                            <a:schemeClr val="bg1"/>
                          </a:solidFill>
                          <a:effectLst/>
                          <a:latin typeface="+mn-lt"/>
                          <a:ea typeface="MS Mincho"/>
                          <a:cs typeface="Times New Roman" panose="02020603050405020304" pitchFamily="18" charset="0"/>
                        </a:rPr>
                        <a:t>, L-105 (</a:t>
                      </a:r>
                      <a:r>
                        <a:rPr lang="en-US" sz="2200" dirty="0">
                          <a:solidFill>
                            <a:schemeClr val="bg1"/>
                          </a:solidFill>
                          <a:latin typeface="+mn-lt"/>
                        </a:rPr>
                        <a:t>±75)</a:t>
                      </a:r>
                      <a:endParaRPr lang="en-US" sz="2200" b="0" dirty="0">
                        <a:solidFill>
                          <a:schemeClr val="bg1"/>
                        </a:solidFill>
                        <a:effectLst/>
                        <a:latin typeface="+mn-lt"/>
                        <a:ea typeface="MS Mincho"/>
                        <a:cs typeface="Times New Roman" panose="02020603050405020304" pitchFamily="18" charset="0"/>
                      </a:endParaRPr>
                    </a:p>
                  </a:txBody>
                  <a:tcPr marL="71846" marR="71846" marT="35923" marB="35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dirty="0">
                          <a:solidFill>
                            <a:schemeClr val="bg1"/>
                          </a:solidFill>
                          <a:latin typeface="+mn-lt"/>
                        </a:rPr>
                        <a:t>N/A</a:t>
                      </a:r>
                      <a:endParaRPr lang="en-US" sz="2200" b="0" dirty="0">
                        <a:solidFill>
                          <a:schemeClr val="bg1"/>
                        </a:solidFill>
                        <a:effectLst/>
                        <a:latin typeface="+mn-lt"/>
                        <a:ea typeface="MS Mincho"/>
                        <a:cs typeface="Times New Roman" panose="02020603050405020304" pitchFamily="18" charset="0"/>
                      </a:endParaRPr>
                    </a:p>
                  </a:txBody>
                  <a:tcPr marL="71846" marR="71846" marT="35923" marB="35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200" b="0" dirty="0">
                          <a:solidFill>
                            <a:schemeClr val="bg1"/>
                          </a:solidFill>
                          <a:latin typeface="+mn-lt"/>
                        </a:rPr>
                        <a:t>R+20 (±15)</a:t>
                      </a:r>
                      <a:endParaRPr lang="en-US" dirty="0"/>
                    </a:p>
                  </a:txBody>
                  <a:tcPr marL="71846" marR="71846" marT="35923" marB="35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17896542"/>
                  </a:ext>
                </a:extLst>
              </a:tr>
              <a:tr h="457200">
                <a:tc gridSpan="4">
                  <a:txBody>
                    <a:bodyPr/>
                    <a:lstStyle/>
                    <a:p>
                      <a:pPr marL="0" marR="0" algn="ctr">
                        <a:lnSpc>
                          <a:spcPct val="115000"/>
                        </a:lnSpc>
                        <a:spcBef>
                          <a:spcPts val="0"/>
                        </a:spcBef>
                        <a:spcAft>
                          <a:spcPts val="0"/>
                        </a:spcAft>
                      </a:pPr>
                      <a:r>
                        <a:rPr lang="en-US" sz="2400" b="1" dirty="0">
                          <a:solidFill>
                            <a:schemeClr val="tx1"/>
                          </a:solidFill>
                          <a:effectLst/>
                          <a:latin typeface="+mn-lt"/>
                          <a:ea typeface="MS Mincho"/>
                          <a:cs typeface="Times New Roman" panose="02020603050405020304" pitchFamily="18" charset="0"/>
                        </a:rPr>
                        <a:t>Physical Performance</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endParaRPr lang="en-US"/>
                    </a:p>
                  </a:txBody>
                  <a:tcPr>
                    <a:lnL w="1905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pPr marL="0" marR="0" algn="l">
                        <a:lnSpc>
                          <a:spcPct val="115000"/>
                        </a:lnSpc>
                        <a:spcBef>
                          <a:spcPts val="0"/>
                        </a:spcBef>
                        <a:spcAft>
                          <a:spcPts val="0"/>
                        </a:spcAft>
                      </a:pPr>
                      <a:endParaRPr lang="en-US" sz="2400" b="1" dirty="0">
                        <a:solidFill>
                          <a:schemeClr val="tx1"/>
                        </a:solidFill>
                        <a:effectLst/>
                        <a:latin typeface="+mn-lt"/>
                        <a:ea typeface="MS Mincho"/>
                        <a:cs typeface="Times New Roman" panose="02020603050405020304" pitchFamily="18" charset="0"/>
                      </a:endParaRPr>
                    </a:p>
                  </a:txBody>
                  <a:tcPr marL="42358" marR="42358"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690836064"/>
                  </a:ext>
                </a:extLst>
              </a:tr>
              <a:tr h="457200">
                <a:tc>
                  <a:txBody>
                    <a:bodyPr/>
                    <a:lstStyle/>
                    <a:p>
                      <a:pPr marL="0" marR="0">
                        <a:lnSpc>
                          <a:spcPct val="115000"/>
                        </a:lnSpc>
                        <a:spcBef>
                          <a:spcPts val="0"/>
                        </a:spcBef>
                        <a:spcAft>
                          <a:spcPts val="0"/>
                        </a:spcAft>
                      </a:pPr>
                      <a:r>
                        <a:rPr lang="en-US" sz="2200" b="0" dirty="0">
                          <a:solidFill>
                            <a:schemeClr val="bg1"/>
                          </a:solidFill>
                          <a:effectLst/>
                          <a:latin typeface="+mn-lt"/>
                          <a:ea typeface="MS Mincho"/>
                          <a:cs typeface="Times New Roman" panose="02020603050405020304" pitchFamily="18" charset="0"/>
                        </a:rPr>
                        <a:t>VO</a:t>
                      </a:r>
                      <a:r>
                        <a:rPr lang="en-US" sz="2200" b="0" baseline="-25000" dirty="0">
                          <a:solidFill>
                            <a:schemeClr val="bg1"/>
                          </a:solidFill>
                          <a:effectLst/>
                          <a:latin typeface="+mn-lt"/>
                          <a:ea typeface="MS Mincho"/>
                          <a:cs typeface="Times New Roman" panose="02020603050405020304" pitchFamily="18" charset="0"/>
                        </a:rPr>
                        <a:t>2peak</a:t>
                      </a:r>
                      <a:r>
                        <a:rPr lang="en-US" sz="2200" b="0" baseline="0" dirty="0">
                          <a:solidFill>
                            <a:schemeClr val="bg1"/>
                          </a:solidFill>
                          <a:effectLst/>
                          <a:latin typeface="+mn-lt"/>
                          <a:ea typeface="MS Mincho"/>
                          <a:cs typeface="Times New Roman" panose="02020603050405020304" pitchFamily="18" charset="0"/>
                        </a:rPr>
                        <a:t> (cycle)</a:t>
                      </a:r>
                      <a:endParaRPr lang="en-US" sz="2200" b="0" baseline="-25000" dirty="0">
                        <a:solidFill>
                          <a:schemeClr val="bg1"/>
                        </a:solidFill>
                        <a:effectLst/>
                        <a:latin typeface="+mn-lt"/>
                        <a:ea typeface="MS Mincho"/>
                        <a:cs typeface="Times New Roman" panose="02020603050405020304" pitchFamily="18" charset="0"/>
                      </a:endParaRPr>
                    </a:p>
                  </a:txBody>
                  <a:tcPr marL="42358" marR="42358"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b="0" dirty="0">
                          <a:solidFill>
                            <a:schemeClr val="bg1"/>
                          </a:solidFill>
                          <a:effectLst/>
                          <a:latin typeface="+mn-lt"/>
                          <a:ea typeface="MS Mincho"/>
                          <a:cs typeface="Times New Roman" panose="02020603050405020304" pitchFamily="18" charset="0"/>
                        </a:rPr>
                        <a:t>L-365 (</a:t>
                      </a:r>
                      <a:r>
                        <a:rPr lang="pt-BR" sz="2200" u="none" strike="noStrike" dirty="0">
                          <a:solidFill>
                            <a:schemeClr val="bg1"/>
                          </a:solidFill>
                          <a:effectLst/>
                          <a:latin typeface="+mn-lt"/>
                        </a:rPr>
                        <a:t>±30), L-60 (±30)</a:t>
                      </a:r>
                      <a:endParaRPr lang="en-US" sz="2200" b="0" baseline="-25000" dirty="0">
                        <a:solidFill>
                          <a:schemeClr val="bg1"/>
                        </a:solidFill>
                        <a:effectLst/>
                        <a:latin typeface="+mn-lt"/>
                        <a:ea typeface="MS Mincho"/>
                        <a:cs typeface="Times New Roman" panose="02020603050405020304" pitchFamily="18" charset="0"/>
                      </a:endParaRPr>
                    </a:p>
                  </a:txBody>
                  <a:tcPr marL="71846" marR="71846" marT="35923" marB="35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a:solidFill>
                            <a:schemeClr val="bg1"/>
                          </a:solidFill>
                          <a:latin typeface="+mn-lt"/>
                        </a:rPr>
                        <a:t>FD14 (</a:t>
                      </a:r>
                      <a:r>
                        <a:rPr lang="pt-BR" sz="2200" u="none" strike="noStrike">
                          <a:solidFill>
                            <a:schemeClr val="bg1"/>
                          </a:solidFill>
                          <a:effectLst/>
                          <a:latin typeface="+mn-lt"/>
                        </a:rPr>
                        <a:t>±2), FD75 (±7), R-14 (±5)</a:t>
                      </a:r>
                      <a:endParaRPr lang="en-US" sz="2200" b="0" baseline="-25000" dirty="0">
                        <a:solidFill>
                          <a:schemeClr val="bg1"/>
                        </a:solidFill>
                        <a:effectLst/>
                        <a:latin typeface="+mn-lt"/>
                        <a:ea typeface="MS Mincho"/>
                        <a:cs typeface="Times New Roman" panose="02020603050405020304" pitchFamily="18" charset="0"/>
                      </a:endParaRPr>
                    </a:p>
                  </a:txBody>
                  <a:tcPr marL="71846" marR="71846" marT="35923" marB="35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lang="en-US" sz="2200">
                          <a:solidFill>
                            <a:schemeClr val="bg1"/>
                          </a:solidFill>
                          <a:latin typeface="+mn-lt"/>
                        </a:rPr>
                        <a:t>R+5 (</a:t>
                      </a:r>
                      <a:r>
                        <a:rPr lang="pt-BR" sz="2200" u="none" strike="noStrike">
                          <a:solidFill>
                            <a:schemeClr val="bg1"/>
                          </a:solidFill>
                          <a:effectLst/>
                          <a:latin typeface="+mn-lt"/>
                        </a:rPr>
                        <a:t>±2), R+30 (±4)</a:t>
                      </a:r>
                      <a:endParaRPr lang="en-US"/>
                    </a:p>
                  </a:txBody>
                  <a:tcPr marL="71846" marR="71846" marT="35923" marB="35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62234002"/>
                  </a:ext>
                </a:extLst>
              </a:tr>
              <a:tr h="457200">
                <a:tc>
                  <a:txBody>
                    <a:bodyPr/>
                    <a:lstStyle/>
                    <a:p>
                      <a:pPr marL="0" marR="0">
                        <a:lnSpc>
                          <a:spcPct val="115000"/>
                        </a:lnSpc>
                        <a:spcBef>
                          <a:spcPts val="0"/>
                        </a:spcBef>
                        <a:spcAft>
                          <a:spcPts val="0"/>
                        </a:spcAft>
                      </a:pPr>
                      <a:r>
                        <a:rPr lang="en-US" sz="2200" b="0" dirty="0">
                          <a:solidFill>
                            <a:schemeClr val="bg1"/>
                          </a:solidFill>
                          <a:effectLst/>
                          <a:latin typeface="+mn-lt"/>
                          <a:ea typeface="MS Mincho"/>
                          <a:cs typeface="Times New Roman" panose="02020603050405020304" pitchFamily="18" charset="0"/>
                        </a:rPr>
                        <a:t>Isokinetic testing</a:t>
                      </a:r>
                    </a:p>
                  </a:txBody>
                  <a:tcPr marL="42358" marR="42358"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b="0" dirty="0">
                          <a:solidFill>
                            <a:schemeClr val="bg1"/>
                          </a:solidFill>
                          <a:effectLst/>
                          <a:latin typeface="+mn-lt"/>
                          <a:ea typeface="MS Mincho"/>
                          <a:cs typeface="Times New Roman" panose="02020603050405020304" pitchFamily="18" charset="0"/>
                        </a:rPr>
                        <a:t>L-225 (</a:t>
                      </a:r>
                      <a:r>
                        <a:rPr lang="en-US" sz="2200" dirty="0">
                          <a:solidFill>
                            <a:schemeClr val="bg1"/>
                          </a:solidFill>
                          <a:latin typeface="+mn-lt"/>
                        </a:rPr>
                        <a:t>±45)</a:t>
                      </a:r>
                      <a:r>
                        <a:rPr lang="en-US" sz="2200" b="0" dirty="0">
                          <a:solidFill>
                            <a:schemeClr val="bg1"/>
                          </a:solidFill>
                          <a:effectLst/>
                          <a:latin typeface="+mn-lt"/>
                          <a:ea typeface="MS Mincho"/>
                          <a:cs typeface="Times New Roman" panose="02020603050405020304" pitchFamily="18" charset="0"/>
                        </a:rPr>
                        <a:t>, L-60 (</a:t>
                      </a:r>
                      <a:r>
                        <a:rPr lang="en-US" sz="2200" dirty="0">
                          <a:solidFill>
                            <a:schemeClr val="bg1"/>
                          </a:solidFill>
                          <a:latin typeface="+mn-lt"/>
                        </a:rPr>
                        <a:t>±</a:t>
                      </a:r>
                      <a:r>
                        <a:rPr lang="en-US" sz="2200" b="0" dirty="0">
                          <a:solidFill>
                            <a:schemeClr val="bg1"/>
                          </a:solidFill>
                          <a:effectLst/>
                          <a:latin typeface="+mn-lt"/>
                          <a:ea typeface="MS Mincho"/>
                          <a:cs typeface="Times New Roman" panose="02020603050405020304" pitchFamily="18" charset="0"/>
                        </a:rPr>
                        <a:t>30)</a:t>
                      </a:r>
                    </a:p>
                  </a:txBody>
                  <a:tcPr marL="71846" marR="71846" marT="35923" marB="35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a:solidFill>
                            <a:schemeClr val="bg1"/>
                          </a:solidFill>
                          <a:latin typeface="+mn-lt"/>
                        </a:rPr>
                        <a:t>N/A</a:t>
                      </a:r>
                      <a:endParaRPr lang="en-US" sz="2200" b="0" dirty="0">
                        <a:solidFill>
                          <a:schemeClr val="bg1"/>
                        </a:solidFill>
                        <a:effectLst/>
                        <a:latin typeface="+mn-lt"/>
                        <a:ea typeface="MS Mincho"/>
                        <a:cs typeface="Times New Roman" panose="02020603050405020304" pitchFamily="18" charset="0"/>
                      </a:endParaRPr>
                    </a:p>
                  </a:txBody>
                  <a:tcPr marL="71846" marR="71846" marT="35923" marB="35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200" dirty="0">
                          <a:solidFill>
                            <a:schemeClr val="bg1"/>
                          </a:solidFill>
                          <a:latin typeface="+mn-lt"/>
                        </a:rPr>
                        <a:t>R+5 (</a:t>
                      </a:r>
                      <a:r>
                        <a:rPr lang="pt-BR" sz="2200" u="none" strike="noStrike" dirty="0">
                          <a:solidFill>
                            <a:schemeClr val="bg1"/>
                          </a:solidFill>
                          <a:effectLst/>
                          <a:latin typeface="+mn-lt"/>
                        </a:rPr>
                        <a:t>±1), R+14 (±1), R+30 (±2)</a:t>
                      </a:r>
                      <a:endParaRPr lang="en-US" dirty="0"/>
                    </a:p>
                  </a:txBody>
                  <a:tcPr marL="71846" marR="71846" marT="35923" marB="35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33300465"/>
                  </a:ext>
                </a:extLst>
              </a:tr>
              <a:tr h="457200">
                <a:tc>
                  <a:txBody>
                    <a:bodyPr/>
                    <a:lstStyle/>
                    <a:p>
                      <a:pPr marL="0" marR="0">
                        <a:lnSpc>
                          <a:spcPct val="115000"/>
                        </a:lnSpc>
                        <a:spcBef>
                          <a:spcPts val="0"/>
                        </a:spcBef>
                        <a:spcAft>
                          <a:spcPts val="0"/>
                        </a:spcAft>
                      </a:pPr>
                      <a:r>
                        <a:rPr lang="en-US" sz="2200" b="0" dirty="0">
                          <a:solidFill>
                            <a:schemeClr val="bg1"/>
                          </a:solidFill>
                          <a:effectLst/>
                          <a:latin typeface="+mn-lt"/>
                          <a:ea typeface="MS Mincho"/>
                          <a:cs typeface="Times New Roman" panose="02020603050405020304" pitchFamily="18" charset="0"/>
                        </a:rPr>
                        <a:t>Isometric mid-thigh pull</a:t>
                      </a:r>
                    </a:p>
                  </a:txBody>
                  <a:tcPr marL="42358" marR="42358"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b="0" dirty="0">
                          <a:solidFill>
                            <a:schemeClr val="bg1"/>
                          </a:solidFill>
                          <a:effectLst/>
                          <a:latin typeface="+mn-lt"/>
                          <a:ea typeface="MS Mincho"/>
                          <a:cs typeface="Times New Roman" panose="02020603050405020304" pitchFamily="18" charset="0"/>
                        </a:rPr>
                        <a:t>L-180 (</a:t>
                      </a:r>
                      <a:r>
                        <a:rPr lang="pt-BR" sz="2200" u="none" strike="noStrike" dirty="0">
                          <a:solidFill>
                            <a:schemeClr val="bg1"/>
                          </a:solidFill>
                          <a:effectLst/>
                          <a:latin typeface="+mn-lt"/>
                        </a:rPr>
                        <a:t>±45), L-60 (±30)</a:t>
                      </a:r>
                      <a:endParaRPr lang="en-US" sz="2200" b="0" dirty="0">
                        <a:solidFill>
                          <a:schemeClr val="bg1"/>
                        </a:solidFill>
                        <a:effectLst/>
                        <a:latin typeface="+mn-lt"/>
                        <a:ea typeface="MS Mincho"/>
                        <a:cs typeface="Times New Roman" panose="02020603050405020304" pitchFamily="18" charset="0"/>
                      </a:endParaRPr>
                    </a:p>
                  </a:txBody>
                  <a:tcPr marL="71846" marR="71846" marT="35923" marB="35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a:solidFill>
                            <a:schemeClr val="bg1"/>
                          </a:solidFill>
                          <a:latin typeface="+mn-lt"/>
                        </a:rPr>
                        <a:t>FD14 </a:t>
                      </a:r>
                      <a:r>
                        <a:rPr lang="pt-BR" sz="2200" u="none" strike="noStrike">
                          <a:solidFill>
                            <a:schemeClr val="bg1"/>
                          </a:solidFill>
                          <a:effectLst/>
                          <a:latin typeface="+mn-lt"/>
                        </a:rPr>
                        <a:t>(±2)</a:t>
                      </a:r>
                      <a:r>
                        <a:rPr lang="en-US" sz="2200">
                          <a:solidFill>
                            <a:schemeClr val="bg1"/>
                          </a:solidFill>
                          <a:latin typeface="+mn-lt"/>
                        </a:rPr>
                        <a:t>, FD45 </a:t>
                      </a:r>
                      <a:r>
                        <a:rPr lang="pt-BR" sz="2200" u="none" strike="noStrike">
                          <a:solidFill>
                            <a:schemeClr val="bg1"/>
                          </a:solidFill>
                          <a:effectLst/>
                          <a:latin typeface="+mn-lt"/>
                        </a:rPr>
                        <a:t>(±2)</a:t>
                      </a:r>
                      <a:r>
                        <a:rPr lang="en-US" sz="2200">
                          <a:solidFill>
                            <a:schemeClr val="bg1"/>
                          </a:solidFill>
                          <a:latin typeface="+mn-lt"/>
                        </a:rPr>
                        <a:t>*, FD75 </a:t>
                      </a:r>
                      <a:r>
                        <a:rPr lang="pt-BR" sz="2200" u="none" strike="noStrike">
                          <a:solidFill>
                            <a:schemeClr val="bg1"/>
                          </a:solidFill>
                          <a:effectLst/>
                          <a:latin typeface="+mn-lt"/>
                        </a:rPr>
                        <a:t>(±2)*</a:t>
                      </a:r>
                      <a:r>
                        <a:rPr lang="en-US" sz="2200">
                          <a:solidFill>
                            <a:schemeClr val="bg1"/>
                          </a:solidFill>
                          <a:latin typeface="+mn-lt"/>
                        </a:rPr>
                        <a:t>, monthly*, R-14 </a:t>
                      </a:r>
                      <a:r>
                        <a:rPr lang="pt-BR" sz="2200" u="none" strike="noStrike">
                          <a:solidFill>
                            <a:schemeClr val="bg1"/>
                          </a:solidFill>
                          <a:effectLst/>
                          <a:latin typeface="+mn-lt"/>
                        </a:rPr>
                        <a:t>(±2)</a:t>
                      </a:r>
                      <a:endParaRPr lang="en-US" sz="2200" b="0" dirty="0">
                        <a:solidFill>
                          <a:schemeClr val="bg1"/>
                        </a:solidFill>
                        <a:effectLst/>
                        <a:latin typeface="+mn-lt"/>
                        <a:ea typeface="MS Mincho"/>
                        <a:cs typeface="Times New Roman" panose="02020603050405020304" pitchFamily="18" charset="0"/>
                      </a:endParaRPr>
                    </a:p>
                  </a:txBody>
                  <a:tcPr marL="71846" marR="71846" marT="35923" marB="35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200" dirty="0">
                          <a:solidFill>
                            <a:schemeClr val="bg1"/>
                          </a:solidFill>
                          <a:latin typeface="+mn-lt"/>
                        </a:rPr>
                        <a:t>R+5 (</a:t>
                      </a:r>
                      <a:r>
                        <a:rPr lang="pt-BR" sz="2200" u="none" strike="noStrike" dirty="0">
                          <a:solidFill>
                            <a:schemeClr val="bg1"/>
                          </a:solidFill>
                          <a:effectLst/>
                          <a:latin typeface="+mn-lt"/>
                        </a:rPr>
                        <a:t>±1), R+14 (±2)*, R+30 (±3)</a:t>
                      </a:r>
                      <a:endParaRPr lang="en-US" dirty="0"/>
                    </a:p>
                  </a:txBody>
                  <a:tcPr marL="71846" marR="71846" marT="35923" marB="35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46003972"/>
                  </a:ext>
                </a:extLst>
              </a:tr>
              <a:tr h="457200">
                <a:tc>
                  <a:txBody>
                    <a:bodyPr/>
                    <a:lstStyle/>
                    <a:p>
                      <a:pPr marL="0" marR="0">
                        <a:lnSpc>
                          <a:spcPct val="115000"/>
                        </a:lnSpc>
                        <a:spcBef>
                          <a:spcPts val="0"/>
                        </a:spcBef>
                        <a:spcAft>
                          <a:spcPts val="0"/>
                        </a:spcAft>
                      </a:pPr>
                      <a:r>
                        <a:rPr lang="en-US" sz="2200" b="0" dirty="0">
                          <a:solidFill>
                            <a:schemeClr val="bg1"/>
                          </a:solidFill>
                          <a:effectLst/>
                          <a:latin typeface="+mn-lt"/>
                          <a:ea typeface="MS Mincho"/>
                          <a:cs typeface="Times New Roman" panose="02020603050405020304" pitchFamily="18" charset="0"/>
                        </a:rPr>
                        <a:t>Leg press strength and power endurance</a:t>
                      </a:r>
                    </a:p>
                  </a:txBody>
                  <a:tcPr marL="42358" marR="42358"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b="0" dirty="0">
                          <a:solidFill>
                            <a:schemeClr val="bg1"/>
                          </a:solidFill>
                          <a:effectLst/>
                          <a:latin typeface="+mn-lt"/>
                          <a:ea typeface="MS Mincho"/>
                          <a:cs typeface="Times New Roman" panose="02020603050405020304" pitchFamily="18" charset="0"/>
                        </a:rPr>
                        <a:t>L-180 (</a:t>
                      </a:r>
                      <a:r>
                        <a:rPr lang="pt-BR" sz="2200" u="none" strike="noStrike" dirty="0">
                          <a:solidFill>
                            <a:schemeClr val="bg1"/>
                          </a:solidFill>
                          <a:effectLst/>
                          <a:latin typeface="+mn-lt"/>
                        </a:rPr>
                        <a:t>±45)*, L-60 (±30)*</a:t>
                      </a:r>
                      <a:endParaRPr lang="en-US" sz="2200" b="0" dirty="0">
                        <a:solidFill>
                          <a:schemeClr val="bg1"/>
                        </a:solidFill>
                        <a:effectLst/>
                        <a:latin typeface="+mn-lt"/>
                        <a:ea typeface="MS Mincho"/>
                        <a:cs typeface="Times New Roman" panose="02020603050405020304" pitchFamily="18" charset="0"/>
                      </a:endParaRPr>
                    </a:p>
                  </a:txBody>
                  <a:tcPr marL="71846" marR="71846" marT="35923" marB="35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a:solidFill>
                            <a:schemeClr val="bg1"/>
                          </a:solidFill>
                          <a:latin typeface="+mn-lt"/>
                        </a:rPr>
                        <a:t>N/A</a:t>
                      </a:r>
                      <a:endParaRPr lang="en-US" sz="2200" b="0" dirty="0">
                        <a:solidFill>
                          <a:schemeClr val="bg1"/>
                        </a:solidFill>
                        <a:effectLst/>
                        <a:latin typeface="+mn-lt"/>
                        <a:ea typeface="MS Mincho"/>
                        <a:cs typeface="Times New Roman" panose="02020603050405020304" pitchFamily="18" charset="0"/>
                      </a:endParaRPr>
                    </a:p>
                  </a:txBody>
                  <a:tcPr marL="71846" marR="71846" marT="35923" marB="35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200" dirty="0">
                          <a:solidFill>
                            <a:schemeClr val="bg1"/>
                          </a:solidFill>
                          <a:latin typeface="+mn-lt"/>
                        </a:rPr>
                        <a:t>R+5 (</a:t>
                      </a:r>
                      <a:r>
                        <a:rPr lang="pt-BR" sz="2200" u="none" strike="noStrike" dirty="0">
                          <a:solidFill>
                            <a:schemeClr val="bg1"/>
                          </a:solidFill>
                          <a:effectLst/>
                          <a:latin typeface="+mn-lt"/>
                        </a:rPr>
                        <a:t>±1)*, R+14 (±2)*, R+30 (±3)*</a:t>
                      </a:r>
                      <a:endParaRPr lang="en-US" dirty="0"/>
                    </a:p>
                  </a:txBody>
                  <a:tcPr marL="71846" marR="71846" marT="35923" marB="35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46109363"/>
                  </a:ext>
                </a:extLst>
              </a:tr>
              <a:tr h="457200">
                <a:tc>
                  <a:txBody>
                    <a:bodyPr/>
                    <a:lstStyle/>
                    <a:p>
                      <a:pPr marL="0" marR="0">
                        <a:lnSpc>
                          <a:spcPct val="115000"/>
                        </a:lnSpc>
                        <a:spcBef>
                          <a:spcPts val="0"/>
                        </a:spcBef>
                        <a:spcAft>
                          <a:spcPts val="0"/>
                        </a:spcAft>
                      </a:pPr>
                      <a:r>
                        <a:rPr lang="en-US" sz="2200" b="0" dirty="0">
                          <a:solidFill>
                            <a:schemeClr val="bg1"/>
                          </a:solidFill>
                          <a:effectLst/>
                          <a:latin typeface="+mn-lt"/>
                          <a:ea typeface="MS Mincho"/>
                          <a:cs typeface="Times New Roman" panose="02020603050405020304" pitchFamily="18" charset="0"/>
                        </a:rPr>
                        <a:t>Bench press strength and power endurance</a:t>
                      </a:r>
                    </a:p>
                  </a:txBody>
                  <a:tcPr marL="42358" marR="42358"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b="0" dirty="0">
                          <a:solidFill>
                            <a:schemeClr val="bg1"/>
                          </a:solidFill>
                          <a:effectLst/>
                          <a:latin typeface="+mn-lt"/>
                          <a:ea typeface="MS Mincho"/>
                          <a:cs typeface="Times New Roman" panose="02020603050405020304" pitchFamily="18" charset="0"/>
                        </a:rPr>
                        <a:t>L-180 (</a:t>
                      </a:r>
                      <a:r>
                        <a:rPr lang="pt-BR" sz="2200" u="none" strike="noStrike" dirty="0">
                          <a:solidFill>
                            <a:schemeClr val="bg1"/>
                          </a:solidFill>
                          <a:effectLst/>
                          <a:latin typeface="+mn-lt"/>
                        </a:rPr>
                        <a:t>±45)*, L-60 (±30)*</a:t>
                      </a:r>
                      <a:endParaRPr lang="en-US" sz="2200" b="0" dirty="0">
                        <a:solidFill>
                          <a:schemeClr val="bg1"/>
                        </a:solidFill>
                        <a:effectLst/>
                        <a:latin typeface="+mn-lt"/>
                        <a:ea typeface="MS Mincho"/>
                        <a:cs typeface="Times New Roman" panose="02020603050405020304" pitchFamily="18" charset="0"/>
                      </a:endParaRPr>
                    </a:p>
                  </a:txBody>
                  <a:tcPr marL="71846" marR="71846" marT="35923" marB="35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dirty="0">
                          <a:solidFill>
                            <a:schemeClr val="bg1"/>
                          </a:solidFill>
                          <a:latin typeface="+mn-lt"/>
                        </a:rPr>
                        <a:t>N/A</a:t>
                      </a:r>
                      <a:endParaRPr lang="en-US" sz="2200" b="0" dirty="0">
                        <a:solidFill>
                          <a:schemeClr val="bg1"/>
                        </a:solidFill>
                        <a:effectLst/>
                        <a:latin typeface="+mn-lt"/>
                        <a:ea typeface="MS Mincho"/>
                        <a:cs typeface="Times New Roman" panose="02020603050405020304" pitchFamily="18" charset="0"/>
                      </a:endParaRPr>
                    </a:p>
                  </a:txBody>
                  <a:tcPr marL="71846" marR="71846" marT="35923" marB="35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en-US" sz="2200" dirty="0">
                          <a:solidFill>
                            <a:schemeClr val="bg1"/>
                          </a:solidFill>
                          <a:latin typeface="+mn-lt"/>
                        </a:rPr>
                        <a:t>R+5 (</a:t>
                      </a:r>
                      <a:r>
                        <a:rPr lang="pt-BR" sz="2200" u="none" strike="noStrike" dirty="0">
                          <a:solidFill>
                            <a:schemeClr val="bg1"/>
                          </a:solidFill>
                          <a:effectLst/>
                          <a:latin typeface="+mn-lt"/>
                        </a:rPr>
                        <a:t>±1)*, R+14 (±2)*, R+30 (±3)*</a:t>
                      </a:r>
                      <a:endParaRPr lang="en-US" dirty="0"/>
                    </a:p>
                  </a:txBody>
                  <a:tcPr marL="71846" marR="71846" marT="35923" marB="35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62057240"/>
                  </a:ext>
                </a:extLst>
              </a:tr>
            </a:tbl>
          </a:graphicData>
        </a:graphic>
      </p:graphicFrame>
      <p:sp>
        <p:nvSpPr>
          <p:cNvPr id="65" name="TextBox 64">
            <a:extLst>
              <a:ext uri="{FF2B5EF4-FFF2-40B4-BE49-F238E27FC236}">
                <a16:creationId xmlns:a16="http://schemas.microsoft.com/office/drawing/2014/main" id="{79AA986E-4A00-46FD-A2B9-F32FC7A0EAA3}"/>
              </a:ext>
            </a:extLst>
          </p:cNvPr>
          <p:cNvSpPr txBox="1"/>
          <p:nvPr/>
        </p:nvSpPr>
        <p:spPr>
          <a:xfrm>
            <a:off x="14695802" y="24832732"/>
            <a:ext cx="24777677" cy="430887"/>
          </a:xfrm>
          <a:prstGeom prst="rect">
            <a:avLst/>
          </a:prstGeom>
          <a:noFill/>
        </p:spPr>
        <p:txBody>
          <a:bodyPr wrap="square" rtlCol="0">
            <a:spAutoFit/>
          </a:bodyPr>
          <a:lstStyle/>
          <a:p>
            <a:r>
              <a:rPr lang="en-US" sz="2200" dirty="0">
                <a:solidFill>
                  <a:schemeClr val="bg1"/>
                </a:solidFill>
              </a:rPr>
              <a:t>*Test conducted only on Active subjects, not as part of MEDB or Standard Measures study; L: days prior to launch; FD: flight day; R: days prior to (-) or following (+) return</a:t>
            </a:r>
          </a:p>
        </p:txBody>
      </p:sp>
      <p:sp>
        <p:nvSpPr>
          <p:cNvPr id="38" name="TextBox 37">
            <a:extLst>
              <a:ext uri="{FF2B5EF4-FFF2-40B4-BE49-F238E27FC236}">
                <a16:creationId xmlns:a16="http://schemas.microsoft.com/office/drawing/2014/main" id="{13B48D39-EB85-459D-808A-B964455EAADF}"/>
              </a:ext>
            </a:extLst>
          </p:cNvPr>
          <p:cNvSpPr txBox="1"/>
          <p:nvPr/>
        </p:nvSpPr>
        <p:spPr>
          <a:xfrm>
            <a:off x="14721837" y="15354367"/>
            <a:ext cx="24780240" cy="1892826"/>
          </a:xfrm>
          <a:prstGeom prst="rect">
            <a:avLst/>
          </a:prstGeom>
          <a:solidFill>
            <a:schemeClr val="tx1">
              <a:alpha val="45000"/>
            </a:schemeClr>
          </a:solidFill>
        </p:spPr>
        <p:txBody>
          <a:bodyPr wrap="square" rtlCol="0">
            <a:spAutoFit/>
          </a:bodyPr>
          <a:lstStyle/>
          <a:p>
            <a:pPr marL="514350" indent="-514350" algn="just" defTabSz="914400" eaLnBrk="0" fontAlgn="base" hangingPunct="0">
              <a:spcBef>
                <a:spcPct val="0"/>
              </a:spcBef>
              <a:spcAft>
                <a:spcPts val="600"/>
              </a:spcAft>
              <a:buFont typeface="Arial" panose="020B0604020202020204" pitchFamily="34" charset="0"/>
              <a:buChar char="•"/>
            </a:pPr>
            <a:r>
              <a:rPr lang="en-US" altLang="en-US" sz="2800" dirty="0">
                <a:solidFill>
                  <a:schemeClr val="bg1"/>
                </a:solidFill>
              </a:rPr>
              <a:t>The following measures will be obtained in all subjects (</a:t>
            </a:r>
            <a:r>
              <a:rPr lang="en-US" altLang="en-US" sz="2800" b="1" i="1" dirty="0">
                <a:solidFill>
                  <a:schemeClr val="bg1"/>
                </a:solidFill>
              </a:rPr>
              <a:t>Table 1</a:t>
            </a:r>
            <a:r>
              <a:rPr lang="en-US" altLang="en-US" sz="2800" dirty="0">
                <a:solidFill>
                  <a:schemeClr val="bg1"/>
                </a:solidFill>
              </a:rPr>
              <a:t>): Blood biochemical markers, urine markers of bone metabolism, sensorimotor performance, isokinetic testing, aerobic capacity (VO</a:t>
            </a:r>
            <a:r>
              <a:rPr lang="en-US" altLang="en-US" sz="2800" baseline="-25000" dirty="0">
                <a:solidFill>
                  <a:schemeClr val="bg1"/>
                </a:solidFill>
              </a:rPr>
              <a:t>2peak</a:t>
            </a:r>
            <a:r>
              <a:rPr lang="en-US" altLang="en-US" sz="2800" dirty="0">
                <a:solidFill>
                  <a:schemeClr val="bg1"/>
                </a:solidFill>
              </a:rPr>
              <a:t>) testing, computerized dynamic posturography, and dual-energy x-ray absorptiometry (data shared with MEDB and Standard Measures)</a:t>
            </a:r>
          </a:p>
          <a:p>
            <a:pPr marL="514350" indent="-514350" algn="just" defTabSz="914400" eaLnBrk="0" fontAlgn="base" hangingPunct="0">
              <a:spcBef>
                <a:spcPct val="0"/>
              </a:spcBef>
              <a:spcAft>
                <a:spcPts val="300"/>
              </a:spcAft>
              <a:buFont typeface="Arial" panose="020B0604020202020204" pitchFamily="34" charset="0"/>
              <a:buChar char="•"/>
            </a:pPr>
            <a:r>
              <a:rPr lang="en-US" altLang="en-US" sz="2800" dirty="0">
                <a:solidFill>
                  <a:schemeClr val="bg1"/>
                </a:solidFill>
              </a:rPr>
              <a:t>Additional outcome measures collected in </a:t>
            </a:r>
            <a:r>
              <a:rPr lang="en-US" altLang="en-US" sz="2800" b="1" dirty="0">
                <a:solidFill>
                  <a:schemeClr val="bg1"/>
                </a:solidFill>
              </a:rPr>
              <a:t>Active Groups</a:t>
            </a:r>
            <a:r>
              <a:rPr lang="en-US" altLang="en-US" sz="2800" dirty="0">
                <a:solidFill>
                  <a:schemeClr val="bg1"/>
                </a:solidFill>
              </a:rPr>
              <a:t>: Obstacle course, muscle strength and endurance testing (</a:t>
            </a:r>
            <a:r>
              <a:rPr lang="en-US" altLang="en-US" sz="2800" b="1" i="1" dirty="0">
                <a:solidFill>
                  <a:schemeClr val="bg1"/>
                </a:solidFill>
              </a:rPr>
              <a:t>Figure 3</a:t>
            </a:r>
            <a:r>
              <a:rPr lang="en-US" altLang="en-US" sz="2800" dirty="0">
                <a:solidFill>
                  <a:schemeClr val="bg1"/>
                </a:solidFill>
              </a:rPr>
              <a:t>), in-flight urine collections</a:t>
            </a:r>
          </a:p>
        </p:txBody>
      </p:sp>
      <p:sp>
        <p:nvSpPr>
          <p:cNvPr id="2" name="TextBox 1">
            <a:extLst>
              <a:ext uri="{FF2B5EF4-FFF2-40B4-BE49-F238E27FC236}">
                <a16:creationId xmlns:a16="http://schemas.microsoft.com/office/drawing/2014/main" id="{13ACD9A3-6043-46F3-BAFC-07A0950AE40A}"/>
              </a:ext>
            </a:extLst>
          </p:cNvPr>
          <p:cNvSpPr txBox="1"/>
          <p:nvPr/>
        </p:nvSpPr>
        <p:spPr>
          <a:xfrm>
            <a:off x="24028142" y="14245395"/>
            <a:ext cx="8651980" cy="769441"/>
          </a:xfrm>
          <a:prstGeom prst="rect">
            <a:avLst/>
          </a:prstGeom>
          <a:noFill/>
        </p:spPr>
        <p:txBody>
          <a:bodyPr wrap="square" rtlCol="0">
            <a:spAutoFit/>
          </a:bodyPr>
          <a:lstStyle/>
          <a:p>
            <a:pPr algn="ctr"/>
            <a:r>
              <a:rPr lang="en-US" sz="2200" b="1" dirty="0">
                <a:solidFill>
                  <a:schemeClr val="bg1"/>
                </a:solidFill>
              </a:rPr>
              <a:t>Figure 1: Active Group 1 </a:t>
            </a:r>
            <a:r>
              <a:rPr lang="en-US" sz="2200" dirty="0">
                <a:solidFill>
                  <a:schemeClr val="bg1"/>
                </a:solidFill>
              </a:rPr>
              <a:t>exercise equipment: ARED (left) and CEVIS (right). Source: NASA</a:t>
            </a:r>
          </a:p>
        </p:txBody>
      </p:sp>
      <p:sp>
        <p:nvSpPr>
          <p:cNvPr id="39" name="TextBox 38">
            <a:extLst>
              <a:ext uri="{FF2B5EF4-FFF2-40B4-BE49-F238E27FC236}">
                <a16:creationId xmlns:a16="http://schemas.microsoft.com/office/drawing/2014/main" id="{67F6EF8C-8E4B-413A-BA7B-E9BBE69F2FE7}"/>
              </a:ext>
            </a:extLst>
          </p:cNvPr>
          <p:cNvSpPr txBox="1"/>
          <p:nvPr/>
        </p:nvSpPr>
        <p:spPr>
          <a:xfrm>
            <a:off x="34107302" y="14519189"/>
            <a:ext cx="4627111" cy="769441"/>
          </a:xfrm>
          <a:prstGeom prst="rect">
            <a:avLst/>
          </a:prstGeom>
          <a:noFill/>
        </p:spPr>
        <p:txBody>
          <a:bodyPr wrap="square" rtlCol="0">
            <a:spAutoFit/>
          </a:bodyPr>
          <a:lstStyle/>
          <a:p>
            <a:pPr algn="ctr"/>
            <a:r>
              <a:rPr lang="en-US" sz="2200" b="1" dirty="0">
                <a:solidFill>
                  <a:schemeClr val="bg1"/>
                </a:solidFill>
              </a:rPr>
              <a:t>Figure 2: Active Group 2 </a:t>
            </a:r>
            <a:r>
              <a:rPr lang="en-US" sz="2200" dirty="0">
                <a:solidFill>
                  <a:schemeClr val="bg1"/>
                </a:solidFill>
              </a:rPr>
              <a:t>exercise equipment: E4D. Source: DAC</a:t>
            </a:r>
          </a:p>
        </p:txBody>
      </p:sp>
      <p:pic>
        <p:nvPicPr>
          <p:cNvPr id="42" name="Picture 41" descr="jsc2008e156477">
            <a:extLst>
              <a:ext uri="{FF2B5EF4-FFF2-40B4-BE49-F238E27FC236}">
                <a16:creationId xmlns:a16="http://schemas.microsoft.com/office/drawing/2014/main" id="{E9ED24D0-CE53-45B3-9D04-FAA3295CDE61}"/>
              </a:ext>
            </a:extLst>
          </p:cNvPr>
          <p:cNvPicPr>
            <a:picLocks noChangeAspect="1" noChangeArrowheads="1"/>
          </p:cNvPicPr>
          <p:nvPr/>
        </p:nvPicPr>
        <p:blipFill rotWithShape="1">
          <a:blip r:embed="rId7" cstate="print"/>
          <a:srcRect l="15646" r="8373"/>
          <a:stretch/>
        </p:blipFill>
        <p:spPr bwMode="auto">
          <a:xfrm>
            <a:off x="28545237" y="25591308"/>
            <a:ext cx="4966311" cy="4349416"/>
          </a:xfrm>
          <a:prstGeom prst="rect">
            <a:avLst/>
          </a:prstGeom>
          <a:noFill/>
          <a:ln w="9525">
            <a:solidFill>
              <a:schemeClr val="bg1"/>
            </a:solidFill>
            <a:miter lim="800000"/>
            <a:headEnd/>
            <a:tailEnd/>
          </a:ln>
        </p:spPr>
      </p:pic>
      <p:sp>
        <p:nvSpPr>
          <p:cNvPr id="44" name="TextBox 43">
            <a:extLst>
              <a:ext uri="{FF2B5EF4-FFF2-40B4-BE49-F238E27FC236}">
                <a16:creationId xmlns:a16="http://schemas.microsoft.com/office/drawing/2014/main" id="{2A305894-67C5-4ED6-8044-E009F7E60D1D}"/>
              </a:ext>
            </a:extLst>
          </p:cNvPr>
          <p:cNvSpPr txBox="1"/>
          <p:nvPr/>
        </p:nvSpPr>
        <p:spPr>
          <a:xfrm>
            <a:off x="14706086" y="31014801"/>
            <a:ext cx="24780240" cy="1854354"/>
          </a:xfrm>
          <a:prstGeom prst="rect">
            <a:avLst/>
          </a:prstGeom>
          <a:noFill/>
        </p:spPr>
        <p:txBody>
          <a:bodyPr wrap="square" rtlCol="0">
            <a:spAutoFit/>
          </a:bodyPr>
          <a:lstStyle/>
          <a:p>
            <a:pPr algn="just" defTabSz="914400" eaLnBrk="0" fontAlgn="base" hangingPunct="0">
              <a:spcBef>
                <a:spcPct val="0"/>
              </a:spcBef>
              <a:spcAft>
                <a:spcPts val="300"/>
              </a:spcAft>
            </a:pPr>
            <a:r>
              <a:rPr lang="en-US" altLang="en-US" sz="2800" b="1" dirty="0">
                <a:solidFill>
                  <a:schemeClr val="bg1"/>
                </a:solidFill>
              </a:rPr>
              <a:t>Statistical Analyses:</a:t>
            </a:r>
          </a:p>
          <a:p>
            <a:pPr marL="457200" indent="-457200" algn="just" defTabSz="914400" eaLnBrk="0" fontAlgn="base" hangingPunct="0">
              <a:spcBef>
                <a:spcPct val="0"/>
              </a:spcBef>
              <a:spcAft>
                <a:spcPts val="300"/>
              </a:spcAft>
              <a:buFont typeface="Arial" panose="020B0604020202020204" pitchFamily="34" charset="0"/>
              <a:buChar char="•"/>
            </a:pPr>
            <a:r>
              <a:rPr lang="en-US" altLang="en-US" sz="2800" dirty="0">
                <a:solidFill>
                  <a:schemeClr val="bg1"/>
                </a:solidFill>
              </a:rPr>
              <a:t>Bayesian generalized linear mixed-effects models will be constructed in which each metric is regressed onto T2 usage and time along with nested random effects to account for data dependencies due to multiple measurements per crewmember and multiple control sources. A sensitivity analysis will be performed in which multiple prior distributions will be considered. </a:t>
            </a:r>
          </a:p>
        </p:txBody>
      </p:sp>
      <p:pic>
        <p:nvPicPr>
          <p:cNvPr id="46" name="Picture 7">
            <a:extLst>
              <a:ext uri="{FF2B5EF4-FFF2-40B4-BE49-F238E27FC236}">
                <a16:creationId xmlns:a16="http://schemas.microsoft.com/office/drawing/2014/main" id="{43200968-C57D-4BFB-86BA-16CC6C11DB75}"/>
              </a:ext>
            </a:extLst>
          </p:cNvPr>
          <p:cNvPicPr>
            <a:picLocks noChangeAspect="1"/>
          </p:cNvPicPr>
          <p:nvPr/>
        </p:nvPicPr>
        <p:blipFill rotWithShape="1">
          <a:blip r:embed="rId8">
            <a:extLst>
              <a:ext uri="{28A0092B-C50C-407E-A947-70E740481C1C}">
                <a14:useLocalDpi xmlns:a14="http://schemas.microsoft.com/office/drawing/2010/main" val="0"/>
              </a:ext>
            </a:extLst>
          </a:blip>
          <a:srcRect l="18266" t="1" r="20939" b="1"/>
          <a:stretch/>
        </p:blipFill>
        <p:spPr bwMode="auto">
          <a:xfrm>
            <a:off x="15689944" y="25591308"/>
            <a:ext cx="3275314" cy="4369027"/>
          </a:xfrm>
          <a:prstGeom prst="rect">
            <a:avLst/>
          </a:prstGeom>
          <a:noFill/>
          <a:ln w="9525">
            <a:solidFill>
              <a:schemeClr val="bg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15689280" y="25574699"/>
            <a:ext cx="342827" cy="400110"/>
          </a:xfrm>
          <a:prstGeom prst="rect">
            <a:avLst/>
          </a:prstGeom>
          <a:solidFill>
            <a:schemeClr val="bg1"/>
          </a:solidFill>
          <a:ln>
            <a:solidFill>
              <a:schemeClr val="tx1"/>
            </a:solidFill>
          </a:ln>
        </p:spPr>
        <p:txBody>
          <a:bodyPr wrap="square" rtlCol="0">
            <a:spAutoFit/>
          </a:bodyPr>
          <a:lstStyle/>
          <a:p>
            <a:pPr algn="ctr"/>
            <a:r>
              <a:rPr lang="en-US" sz="2000" b="1" dirty="0"/>
              <a:t>A</a:t>
            </a:r>
          </a:p>
        </p:txBody>
      </p:sp>
      <p:sp>
        <p:nvSpPr>
          <p:cNvPr id="53" name="TextBox 52">
            <a:extLst>
              <a:ext uri="{FF2B5EF4-FFF2-40B4-BE49-F238E27FC236}">
                <a16:creationId xmlns:a16="http://schemas.microsoft.com/office/drawing/2014/main" id="{6C5A7442-87A0-48B5-8E55-BDF8D9F3FE97}"/>
              </a:ext>
            </a:extLst>
          </p:cNvPr>
          <p:cNvSpPr txBox="1"/>
          <p:nvPr/>
        </p:nvSpPr>
        <p:spPr>
          <a:xfrm>
            <a:off x="19643347" y="25572885"/>
            <a:ext cx="342827" cy="400110"/>
          </a:xfrm>
          <a:prstGeom prst="rect">
            <a:avLst/>
          </a:prstGeom>
          <a:solidFill>
            <a:schemeClr val="bg1"/>
          </a:solidFill>
          <a:ln>
            <a:solidFill>
              <a:schemeClr val="tx1"/>
            </a:solidFill>
          </a:ln>
        </p:spPr>
        <p:txBody>
          <a:bodyPr wrap="square" rtlCol="0">
            <a:spAutoFit/>
          </a:bodyPr>
          <a:lstStyle/>
          <a:p>
            <a:pPr algn="ctr"/>
            <a:r>
              <a:rPr lang="en-US" sz="2000" b="1" dirty="0"/>
              <a:t>B</a:t>
            </a:r>
          </a:p>
        </p:txBody>
      </p:sp>
      <p:sp>
        <p:nvSpPr>
          <p:cNvPr id="55" name="TextBox 54">
            <a:extLst>
              <a:ext uri="{FF2B5EF4-FFF2-40B4-BE49-F238E27FC236}">
                <a16:creationId xmlns:a16="http://schemas.microsoft.com/office/drawing/2014/main" id="{E921E4F8-3F3A-4F59-9F57-2D6D1F59AAA2}"/>
              </a:ext>
            </a:extLst>
          </p:cNvPr>
          <p:cNvSpPr txBox="1"/>
          <p:nvPr/>
        </p:nvSpPr>
        <p:spPr>
          <a:xfrm>
            <a:off x="24563039" y="25560481"/>
            <a:ext cx="342827" cy="400110"/>
          </a:xfrm>
          <a:prstGeom prst="rect">
            <a:avLst/>
          </a:prstGeom>
          <a:solidFill>
            <a:schemeClr val="bg1"/>
          </a:solidFill>
          <a:ln>
            <a:solidFill>
              <a:schemeClr val="tx1"/>
            </a:solidFill>
          </a:ln>
        </p:spPr>
        <p:txBody>
          <a:bodyPr wrap="square" rtlCol="0">
            <a:spAutoFit/>
          </a:bodyPr>
          <a:lstStyle/>
          <a:p>
            <a:pPr algn="ctr"/>
            <a:r>
              <a:rPr lang="en-US" sz="2000" b="1" dirty="0"/>
              <a:t>C</a:t>
            </a:r>
          </a:p>
        </p:txBody>
      </p:sp>
      <p:sp>
        <p:nvSpPr>
          <p:cNvPr id="56" name="TextBox 55">
            <a:extLst>
              <a:ext uri="{FF2B5EF4-FFF2-40B4-BE49-F238E27FC236}">
                <a16:creationId xmlns:a16="http://schemas.microsoft.com/office/drawing/2014/main" id="{2701E39C-B9D7-4902-BA75-E56B6C65CCA8}"/>
              </a:ext>
            </a:extLst>
          </p:cNvPr>
          <p:cNvSpPr txBox="1"/>
          <p:nvPr/>
        </p:nvSpPr>
        <p:spPr>
          <a:xfrm>
            <a:off x="28526467" y="25574999"/>
            <a:ext cx="342827" cy="400110"/>
          </a:xfrm>
          <a:prstGeom prst="rect">
            <a:avLst/>
          </a:prstGeom>
          <a:solidFill>
            <a:schemeClr val="bg1"/>
          </a:solidFill>
          <a:ln>
            <a:solidFill>
              <a:schemeClr val="tx1"/>
            </a:solidFill>
          </a:ln>
        </p:spPr>
        <p:txBody>
          <a:bodyPr wrap="square" rtlCol="0">
            <a:spAutoFit/>
          </a:bodyPr>
          <a:lstStyle/>
          <a:p>
            <a:pPr algn="ctr"/>
            <a:r>
              <a:rPr lang="en-US" sz="2000" b="1" dirty="0"/>
              <a:t>D</a:t>
            </a:r>
          </a:p>
        </p:txBody>
      </p:sp>
      <p:sp>
        <p:nvSpPr>
          <p:cNvPr id="57" name="TextBox 56">
            <a:extLst>
              <a:ext uri="{FF2B5EF4-FFF2-40B4-BE49-F238E27FC236}">
                <a16:creationId xmlns:a16="http://schemas.microsoft.com/office/drawing/2014/main" id="{BD7CCAAF-8BD7-40B7-BFC1-1713670AE359}"/>
              </a:ext>
            </a:extLst>
          </p:cNvPr>
          <p:cNvSpPr txBox="1"/>
          <p:nvPr/>
        </p:nvSpPr>
        <p:spPr>
          <a:xfrm>
            <a:off x="34186375" y="25578560"/>
            <a:ext cx="342827" cy="400110"/>
          </a:xfrm>
          <a:prstGeom prst="rect">
            <a:avLst/>
          </a:prstGeom>
          <a:solidFill>
            <a:schemeClr val="bg1"/>
          </a:solidFill>
          <a:ln>
            <a:solidFill>
              <a:schemeClr val="tx1"/>
            </a:solidFill>
          </a:ln>
        </p:spPr>
        <p:txBody>
          <a:bodyPr wrap="square" rtlCol="0">
            <a:spAutoFit/>
          </a:bodyPr>
          <a:lstStyle/>
          <a:p>
            <a:pPr algn="ctr"/>
            <a:r>
              <a:rPr lang="en-US" sz="2000" b="1" dirty="0"/>
              <a:t>E</a:t>
            </a:r>
          </a:p>
        </p:txBody>
      </p:sp>
      <p:sp>
        <p:nvSpPr>
          <p:cNvPr id="41" name="TextBox 40">
            <a:extLst>
              <a:ext uri="{FF2B5EF4-FFF2-40B4-BE49-F238E27FC236}">
                <a16:creationId xmlns:a16="http://schemas.microsoft.com/office/drawing/2014/main" id="{B56CC8AE-F2B2-4936-B9E3-6FD180CEC68F}"/>
              </a:ext>
            </a:extLst>
          </p:cNvPr>
          <p:cNvSpPr txBox="1"/>
          <p:nvPr/>
        </p:nvSpPr>
        <p:spPr>
          <a:xfrm>
            <a:off x="14706085" y="36438283"/>
            <a:ext cx="11693853" cy="594360"/>
          </a:xfrm>
          <a:prstGeom prst="rect">
            <a:avLst/>
          </a:prstGeom>
          <a:solidFill>
            <a:srgbClr val="4472C4"/>
          </a:solidFill>
          <a:ln>
            <a:solidFill>
              <a:schemeClr val="bg1"/>
            </a:solidFill>
          </a:ln>
        </p:spPr>
        <p:txBody>
          <a:bodyPr wrap="square" rtlCol="0">
            <a:spAutoFit/>
          </a:bodyPr>
          <a:lstStyle/>
          <a:p>
            <a:pPr algn="ctr"/>
            <a:r>
              <a:rPr lang="en-US" sz="3200" b="1" dirty="0">
                <a:solidFill>
                  <a:schemeClr val="bg1"/>
                </a:solidFill>
              </a:rPr>
              <a:t>Results</a:t>
            </a:r>
          </a:p>
        </p:txBody>
      </p:sp>
      <p:sp>
        <p:nvSpPr>
          <p:cNvPr id="43" name="TextBox 42">
            <a:extLst>
              <a:ext uri="{FF2B5EF4-FFF2-40B4-BE49-F238E27FC236}">
                <a16:creationId xmlns:a16="http://schemas.microsoft.com/office/drawing/2014/main" id="{701B24DB-2B0C-4EEC-94A5-6749897F57AA}"/>
              </a:ext>
            </a:extLst>
          </p:cNvPr>
          <p:cNvSpPr txBox="1"/>
          <p:nvPr/>
        </p:nvSpPr>
        <p:spPr>
          <a:xfrm>
            <a:off x="14706084" y="37197584"/>
            <a:ext cx="11693854" cy="2362185"/>
          </a:xfrm>
          <a:prstGeom prst="rect">
            <a:avLst/>
          </a:prstGeom>
          <a:noFill/>
        </p:spPr>
        <p:txBody>
          <a:bodyPr wrap="square" rtlCol="0">
            <a:spAutoFit/>
          </a:bodyPr>
          <a:lstStyle/>
          <a:p>
            <a:pPr marL="457200" indent="-457200" algn="just" defTabSz="914400" eaLnBrk="0" fontAlgn="base" hangingPunct="0">
              <a:spcBef>
                <a:spcPct val="0"/>
              </a:spcBef>
              <a:spcAft>
                <a:spcPts val="300"/>
              </a:spcAft>
              <a:buFont typeface="Arial" panose="020B0604020202020204" pitchFamily="34" charset="0"/>
              <a:buChar char="•"/>
            </a:pPr>
            <a:r>
              <a:rPr lang="en-US" altLang="en-US" sz="2800" dirty="0">
                <a:solidFill>
                  <a:schemeClr val="bg1"/>
                </a:solidFill>
              </a:rPr>
              <a:t>Data collection for this study is currently in progress:</a:t>
            </a:r>
          </a:p>
          <a:p>
            <a:pPr marL="914400" lvl="1" indent="-457200" algn="just" defTabSz="914400" eaLnBrk="0" fontAlgn="base" hangingPunct="0">
              <a:spcBef>
                <a:spcPct val="0"/>
              </a:spcBef>
              <a:spcAft>
                <a:spcPts val="300"/>
              </a:spcAft>
              <a:buFont typeface="Arial" panose="020B0604020202020204" pitchFamily="34" charset="0"/>
              <a:buChar char="•"/>
            </a:pPr>
            <a:r>
              <a:rPr lang="en-US" altLang="en-US" sz="2800" dirty="0">
                <a:solidFill>
                  <a:schemeClr val="bg1"/>
                </a:solidFill>
              </a:rPr>
              <a:t>n = 4 </a:t>
            </a:r>
            <a:r>
              <a:rPr lang="en-US" altLang="en-US" sz="2800" b="1" dirty="0">
                <a:solidFill>
                  <a:schemeClr val="bg1"/>
                </a:solidFill>
              </a:rPr>
              <a:t>Active Group 1 Subjects </a:t>
            </a:r>
            <a:r>
              <a:rPr lang="en-US" altLang="en-US" sz="2800" dirty="0">
                <a:solidFill>
                  <a:schemeClr val="bg1"/>
                </a:solidFill>
              </a:rPr>
              <a:t>(CEVIS + ARED only) </a:t>
            </a:r>
          </a:p>
          <a:p>
            <a:pPr marL="914400" lvl="1" indent="-457200" algn="just" defTabSz="914400" eaLnBrk="0" fontAlgn="base" hangingPunct="0">
              <a:spcBef>
                <a:spcPct val="0"/>
              </a:spcBef>
              <a:spcAft>
                <a:spcPts val="300"/>
              </a:spcAft>
              <a:buFont typeface="Arial" panose="020B0604020202020204" pitchFamily="34" charset="0"/>
              <a:buChar char="•"/>
            </a:pPr>
            <a:r>
              <a:rPr lang="en-US" altLang="en-US" sz="2800" dirty="0">
                <a:solidFill>
                  <a:schemeClr val="bg1"/>
                </a:solidFill>
              </a:rPr>
              <a:t>n = 11 </a:t>
            </a:r>
            <a:r>
              <a:rPr lang="en-US" altLang="en-US" sz="2800" b="1" dirty="0">
                <a:solidFill>
                  <a:schemeClr val="bg1"/>
                </a:solidFill>
              </a:rPr>
              <a:t>Control Subjects</a:t>
            </a:r>
          </a:p>
          <a:p>
            <a:pPr marL="914400" lvl="1" indent="-457200" algn="just" defTabSz="914400" eaLnBrk="0" fontAlgn="base" hangingPunct="0">
              <a:spcBef>
                <a:spcPct val="0"/>
              </a:spcBef>
              <a:spcAft>
                <a:spcPts val="300"/>
              </a:spcAft>
              <a:buFont typeface="Arial" panose="020B0604020202020204" pitchFamily="34" charset="0"/>
              <a:buChar char="•"/>
            </a:pPr>
            <a:r>
              <a:rPr lang="en-US" altLang="en-US" sz="2800" i="1" dirty="0">
                <a:solidFill>
                  <a:schemeClr val="bg1"/>
                </a:solidFill>
              </a:rPr>
              <a:t>Note</a:t>
            </a:r>
            <a:r>
              <a:rPr lang="en-US" altLang="en-US" sz="2800" b="1" dirty="0">
                <a:solidFill>
                  <a:schemeClr val="bg1"/>
                </a:solidFill>
              </a:rPr>
              <a:t>: Active Group 2 </a:t>
            </a:r>
            <a:r>
              <a:rPr lang="en-US" altLang="en-US" sz="2800" dirty="0">
                <a:solidFill>
                  <a:schemeClr val="bg1"/>
                </a:solidFill>
              </a:rPr>
              <a:t>recruitment will begin once E4D is on the ISS (estimated Spring 2025)</a:t>
            </a:r>
          </a:p>
        </p:txBody>
      </p:sp>
      <p:sp>
        <p:nvSpPr>
          <p:cNvPr id="47" name="Rectangle 46">
            <a:extLst>
              <a:ext uri="{FF2B5EF4-FFF2-40B4-BE49-F238E27FC236}">
                <a16:creationId xmlns:a16="http://schemas.microsoft.com/office/drawing/2014/main" id="{24246056-6380-4A31-8A9C-E1EED1BA0E10}"/>
              </a:ext>
            </a:extLst>
          </p:cNvPr>
          <p:cNvSpPr/>
          <p:nvPr/>
        </p:nvSpPr>
        <p:spPr>
          <a:xfrm>
            <a:off x="22230315" y="26479001"/>
            <a:ext cx="481478" cy="232104"/>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725CABDC-BAF4-4B43-9930-60B12C8B0A14}"/>
              </a:ext>
            </a:extLst>
          </p:cNvPr>
          <p:cNvSpPr/>
          <p:nvPr/>
        </p:nvSpPr>
        <p:spPr>
          <a:xfrm rot="17889636">
            <a:off x="29093701" y="27604023"/>
            <a:ext cx="305108" cy="354548"/>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A20E119A-0A02-4996-A1DF-7B573784D700}"/>
              </a:ext>
            </a:extLst>
          </p:cNvPr>
          <p:cNvSpPr/>
          <p:nvPr/>
        </p:nvSpPr>
        <p:spPr>
          <a:xfrm rot="5400000">
            <a:off x="36916792" y="28045731"/>
            <a:ext cx="161522" cy="246743"/>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6" name="Picture 4" descr="Symbols of NASA | NASA">
            <a:extLst>
              <a:ext uri="{FF2B5EF4-FFF2-40B4-BE49-F238E27FC236}">
                <a16:creationId xmlns:a16="http://schemas.microsoft.com/office/drawing/2014/main" id="{B62F0B7B-B50C-4A63-9EA6-7FBD7319B8A4}"/>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3549" r="25145"/>
          <a:stretch/>
        </p:blipFill>
        <p:spPr bwMode="auto">
          <a:xfrm>
            <a:off x="997187" y="407381"/>
            <a:ext cx="5584124" cy="544199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78DBEA7D-15AB-9544-BB7B-706A20B919B7}"/>
              </a:ext>
            </a:extLst>
          </p:cNvPr>
          <p:cNvPicPr>
            <a:picLocks noChangeAspect="1"/>
          </p:cNvPicPr>
          <p:nvPr/>
        </p:nvPicPr>
        <p:blipFill rotWithShape="1">
          <a:blip r:embed="rId10"/>
          <a:srcRect l="13512" t="17893" r="5841" b="7952"/>
          <a:stretch/>
        </p:blipFill>
        <p:spPr>
          <a:xfrm>
            <a:off x="23527849" y="7231221"/>
            <a:ext cx="4915051" cy="6995160"/>
          </a:xfrm>
          <a:prstGeom prst="rect">
            <a:avLst/>
          </a:prstGeom>
          <a:ln w="9525">
            <a:solidFill>
              <a:schemeClr val="bg1"/>
            </a:solidFill>
          </a:ln>
        </p:spPr>
      </p:pic>
      <p:pic>
        <p:nvPicPr>
          <p:cNvPr id="35" name="Picture 34">
            <a:extLst>
              <a:ext uri="{FF2B5EF4-FFF2-40B4-BE49-F238E27FC236}">
                <a16:creationId xmlns:a16="http://schemas.microsoft.com/office/drawing/2014/main" id="{343E66B7-2202-9A44-9468-3CBB58251A88}"/>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val="0"/>
              </a:ext>
            </a:extLst>
          </a:blip>
          <a:srcRect l="6866" t="19577" r="7105" b="1820"/>
          <a:stretch/>
        </p:blipFill>
        <p:spPr bwMode="auto">
          <a:xfrm>
            <a:off x="28481754" y="7234668"/>
            <a:ext cx="4686894" cy="69988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5" name="Picture 4" descr="A collage of a person working out in a gym&#10;&#10;Description automatically generated with medium confidence">
            <a:extLst>
              <a:ext uri="{FF2B5EF4-FFF2-40B4-BE49-F238E27FC236}">
                <a16:creationId xmlns:a16="http://schemas.microsoft.com/office/drawing/2014/main" id="{395B8513-226A-449A-A751-D3B0B1F538F1}"/>
              </a:ext>
            </a:extLst>
          </p:cNvPr>
          <p:cNvPicPr>
            <a:picLocks noChangeAspect="1"/>
          </p:cNvPicPr>
          <p:nvPr/>
        </p:nvPicPr>
        <p:blipFill rotWithShape="1">
          <a:blip r:embed="rId13">
            <a:extLst>
              <a:ext uri="{28A0092B-C50C-407E-A947-70E740481C1C}">
                <a14:useLocalDpi xmlns:a14="http://schemas.microsoft.com/office/drawing/2010/main" val="0"/>
              </a:ext>
            </a:extLst>
          </a:blip>
          <a:srcRect l="2462" t="859" r="2610" b="1470"/>
          <a:stretch/>
        </p:blipFill>
        <p:spPr>
          <a:xfrm>
            <a:off x="33432750" y="7061456"/>
            <a:ext cx="5891833" cy="7492744"/>
          </a:xfrm>
          <a:prstGeom prst="rect">
            <a:avLst/>
          </a:prstGeom>
          <a:ln w="9525">
            <a:solidFill>
              <a:schemeClr val="bg1"/>
            </a:solidFill>
          </a:ln>
        </p:spPr>
      </p:pic>
      <p:sp>
        <p:nvSpPr>
          <p:cNvPr id="9" name="TextBox 8">
            <a:extLst>
              <a:ext uri="{FF2B5EF4-FFF2-40B4-BE49-F238E27FC236}">
                <a16:creationId xmlns:a16="http://schemas.microsoft.com/office/drawing/2014/main" id="{62F8E6FE-EB1B-4B45-5795-EC1D7F01C220}"/>
              </a:ext>
            </a:extLst>
          </p:cNvPr>
          <p:cNvSpPr txBox="1"/>
          <p:nvPr/>
        </p:nvSpPr>
        <p:spPr>
          <a:xfrm>
            <a:off x="14620372" y="39463395"/>
            <a:ext cx="24777677" cy="461665"/>
          </a:xfrm>
          <a:prstGeom prst="rect">
            <a:avLst/>
          </a:prstGeom>
          <a:noFill/>
        </p:spPr>
        <p:txBody>
          <a:bodyPr wrap="square" rtlCol="0">
            <a:spAutoFit/>
          </a:bodyPr>
          <a:lstStyle/>
          <a:p>
            <a:pPr algn="r"/>
            <a:r>
              <a:rPr lang="en-US" sz="2400" i="1" dirty="0">
                <a:solidFill>
                  <a:schemeClr val="bg1"/>
                </a:solidFill>
              </a:rPr>
              <a:t>Supported by the NASA Human Research Program and NASA Mars Campaign Office</a:t>
            </a:r>
          </a:p>
        </p:txBody>
      </p:sp>
      <p:sp>
        <p:nvSpPr>
          <p:cNvPr id="6" name="Rectangle 5">
            <a:extLst>
              <a:ext uri="{FF2B5EF4-FFF2-40B4-BE49-F238E27FC236}">
                <a16:creationId xmlns:a16="http://schemas.microsoft.com/office/drawing/2014/main" id="{DD709627-1CEC-064F-6121-8573DEF4EB37}"/>
              </a:ext>
            </a:extLst>
          </p:cNvPr>
          <p:cNvSpPr/>
          <p:nvPr/>
        </p:nvSpPr>
        <p:spPr>
          <a:xfrm>
            <a:off x="25985374" y="25862514"/>
            <a:ext cx="362985" cy="174455"/>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B4D128-24BD-1CC6-FF8F-A0C3D6AFEDBC}"/>
              </a:ext>
            </a:extLst>
          </p:cNvPr>
          <p:cNvSpPr/>
          <p:nvPr/>
        </p:nvSpPr>
        <p:spPr>
          <a:xfrm>
            <a:off x="16846123" y="26493421"/>
            <a:ext cx="481478" cy="232104"/>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96936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ED5079F52DEC4385BFDA4869CD758F" ma:contentTypeVersion="4" ma:contentTypeDescription="Create a new document." ma:contentTypeScope="" ma:versionID="315ea08375f356ab77c070f7e54d0d23">
  <xsd:schema xmlns:xsd="http://www.w3.org/2001/XMLSchema" xmlns:xs="http://www.w3.org/2001/XMLSchema" xmlns:p="http://schemas.microsoft.com/office/2006/metadata/properties" xmlns:ns1="http://schemas.microsoft.com/sharepoint/v3" xmlns:ns2="9e14bc9f-d43a-4562-9a47-6bccc43a8b23" xmlns:ns3="a20c7e08-6245-4eb6-b638-c3d07fbf44d4" targetNamespace="http://schemas.microsoft.com/office/2006/metadata/properties" ma:root="true" ma:fieldsID="550471b1571ab13192453d6b9637c11b" ns1:_="" ns2:_="" ns3:_="">
    <xsd:import namespace="http://schemas.microsoft.com/sharepoint/v3"/>
    <xsd:import namespace="9e14bc9f-d43a-4562-9a47-6bccc43a8b23"/>
    <xsd:import namespace="a20c7e08-6245-4eb6-b638-c3d07fbf44d4"/>
    <xsd:element name="properties">
      <xsd:complexType>
        <xsd:sequence>
          <xsd:element name="documentManagement">
            <xsd:complexType>
              <xsd:all>
                <xsd:element ref="ns1:LargeFileSize" minOccurs="0"/>
                <xsd:element ref="ns2:D38D7918E8D62_DiskName" minOccurs="0"/>
                <xsd:element ref="ns1:FileShareFlag"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rgeFileSize" ma:index="8" nillable="true" ma:displayName="Linked File Size" ma:hidden="true" ma:internalName="LargeFileSize">
      <xsd:simpleType>
        <xsd:restriction base="dms:Note">
          <xsd:maxLength value="255"/>
        </xsd:restriction>
      </xsd:simpleType>
    </xsd:element>
    <xsd:element name="FileShareFlag" ma:index="10" nillable="true" ma:displayName="File Share Flag" ma:default="0.0" ma:hidden="true" ma:internalName="_x0024_Resources_x003a_FSDLResources_x002c_VDL_FileShareFlag_x003b_"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9e14bc9f-d43a-4562-9a47-6bccc43a8b23" elementFormDefault="qualified">
    <xsd:import namespace="http://schemas.microsoft.com/office/2006/documentManagement/types"/>
    <xsd:import namespace="http://schemas.microsoft.com/office/infopath/2007/PartnerControls"/>
    <xsd:element name="D38D7918E8D62_DiskName" ma:index="9" nillable="true" ma:displayName="DiskName" ma:description="" ma:hidden="true" ma:internalName="DiskName"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0c7e08-6245-4eb6-b638-c3d07fbf44d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rgeFileSiz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BBC50B-D4E6-451D-992F-BCFCC281D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e14bc9f-d43a-4562-9a47-6bccc43a8b23"/>
    <ds:schemaRef ds:uri="a20c7e08-6245-4eb6-b638-c3d07fbf44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6D2FB5-8A1A-47AA-9624-8BDE239F6D4F}">
  <ds:schemaRefs>
    <ds:schemaRef ds:uri="http://schemas.microsoft.com/office/2006/metadata/properties"/>
    <ds:schemaRef ds:uri="http://schemas.microsoft.com/office/2006/documentManagement/types"/>
    <ds:schemaRef ds:uri="http://purl.org/dc/dcmitype/"/>
    <ds:schemaRef ds:uri="http://schemas.microsoft.com/office/infopath/2007/PartnerControls"/>
    <ds:schemaRef ds:uri="http://www.w3.org/XML/1998/namespace"/>
    <ds:schemaRef ds:uri="http://purl.org/dc/elements/1.1/"/>
    <ds:schemaRef ds:uri="http://purl.org/dc/terms/"/>
    <ds:schemaRef ds:uri="a20c7e08-6245-4eb6-b638-c3d07fbf44d4"/>
    <ds:schemaRef ds:uri="http://schemas.openxmlformats.org/package/2006/metadata/core-properties"/>
    <ds:schemaRef ds:uri="9e14bc9f-d43a-4562-9a47-6bccc43a8b23"/>
    <ds:schemaRef ds:uri="http://schemas.microsoft.com/sharepoint/v3"/>
  </ds:schemaRefs>
</ds:datastoreItem>
</file>

<file path=customXml/itemProps3.xml><?xml version="1.0" encoding="utf-8"?>
<ds:datastoreItem xmlns:ds="http://schemas.openxmlformats.org/officeDocument/2006/customXml" ds:itemID="{5F74468D-DA99-496E-9D37-CF96B22AA9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33180</TotalTime>
  <Words>2147</Words>
  <Application>Microsoft Office PowerPoint</Application>
  <PresentationFormat>Custom</PresentationFormat>
  <Paragraphs>115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TIMECOURSE OF CHANGE IN AEROBIC CAPACITY DURING PROLONGED SPACEFLIGHT AND BEDREST  WITH AN INTEGRATED RESISTANCE AND AEROBIC EXERCISE PRESCRIPTION</dc:title>
  <dc:creator>Goetchius, Elizabeth (JSC-SK)[WYLE LABORATORIES, INC.]</dc:creator>
  <cp:lastModifiedBy>Varanoske, Alyssa N. (JSC-SK311)[KBR Wyle Services, LLC]</cp:lastModifiedBy>
  <cp:revision>251</cp:revision>
  <dcterms:created xsi:type="dcterms:W3CDTF">2018-05-31T11:51:49Z</dcterms:created>
  <dcterms:modified xsi:type="dcterms:W3CDTF">2024-12-13T19:36:50Z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0x01010082ED5079F52DEC4385BFDA4869CD758F</vt:lpwstr>
  </property>
</Properties>
</file>