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72" r:id="rId5"/>
  </p:sldIdLst>
  <p:sldSz cx="38404800" cy="29260800"/>
  <p:notesSz cx="6858000" cy="9144000"/>
  <p:embeddedFontLst>
    <p:embeddedFont>
      <p:font typeface="Book Antiqua" panose="02040602050305030304" pitchFamily="18" charset="0"/>
      <p:regular r:id="rId7"/>
      <p:bold r:id="rId8"/>
      <p:italic r:id="rId9"/>
      <p:boldItalic r:id="rId10"/>
    </p:embeddedFont>
    <p:embeddedFont>
      <p:font typeface="Helvetica Neue" panose="02000503000000020004" pitchFamily="2" charset="0"/>
      <p:regular r:id="rId11"/>
      <p:bold r:id="rId12"/>
      <p:italic r:id="rId13"/>
      <p:boldItalic r:id="rId14"/>
    </p:embeddedFont>
    <p:embeddedFont>
      <p:font typeface="Lucida Sans" panose="020B0602030504020204" pitchFamily="34" charset="77"/>
      <p:regular r:id="rId15"/>
      <p:bold r:id="rId16"/>
      <p:italic r:id="rId17"/>
      <p:boldItalic r:id="rId18"/>
    </p:embeddedFont>
    <p:embeddedFont>
      <p:font typeface="Noto Sans Symbols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943">
          <p15:clr>
            <a:srgbClr val="A4A3A4"/>
          </p15:clr>
        </p15:guide>
        <p15:guide id="2" pos="120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dNduuBtrRqqlpMiJXmCn3cBU9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0"/>
    <p:restoredTop sz="94626"/>
  </p:normalViewPr>
  <p:slideViewPr>
    <p:cSldViewPr snapToGrid="0">
      <p:cViewPr>
        <p:scale>
          <a:sx n="48" d="100"/>
          <a:sy n="48" d="100"/>
        </p:scale>
        <p:origin x="144" y="-3032"/>
      </p:cViewPr>
      <p:guideLst>
        <p:guide orient="horz" pos="16943"/>
        <p:guide pos="1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34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31b3ce1ab3e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31b3ce1ab3e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720840" y="2600960"/>
            <a:ext cx="29763720" cy="780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20300"/>
              <a:buFont typeface="Lucida Sans"/>
              <a:buNone/>
              <a:defRPr sz="20300" b="1" cap="non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6720840" y="10699887"/>
            <a:ext cx="29763720" cy="64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5525"/>
              <a:buNone/>
              <a:defRPr sz="85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6080"/>
              <a:buNone/>
              <a:defRPr sz="7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460"/>
              <a:buNone/>
              <a:defRPr sz="6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SzPts val="5900"/>
              <a:buNone/>
              <a:defRPr sz="5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SzPts val="5900"/>
              <a:buNone/>
              <a:defRPr sz="59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920240" y="1165013"/>
            <a:ext cx="3456432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920240" y="6549813"/>
            <a:ext cx="16968790" cy="32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SzPts val="6565"/>
              <a:buNone/>
              <a:defRPr sz="101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6800"/>
              <a:buNone/>
              <a:defRPr sz="8500" b="1"/>
            </a:lvl2pPr>
            <a:lvl3pPr marL="1371600" lvl="2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7220"/>
              <a:buNone/>
              <a:defRPr sz="7600" b="1"/>
            </a:lvl3pPr>
            <a:lvl4pPr marL="1828800" lvl="3" indent="-228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None/>
              <a:defRPr sz="6800" b="1"/>
            </a:lvl4pPr>
            <a:lvl5pPr marL="2286000" lvl="4" indent="-228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None/>
              <a:defRPr sz="68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19509107" y="6549813"/>
            <a:ext cx="16975455" cy="32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SzPts val="6565"/>
              <a:buNone/>
              <a:defRPr sz="101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6800"/>
              <a:buNone/>
              <a:defRPr sz="8500" b="1"/>
            </a:lvl2pPr>
            <a:lvl3pPr marL="1371600" lvl="2" indent="-2286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7220"/>
              <a:buNone/>
              <a:defRPr sz="7600" b="1"/>
            </a:lvl3pPr>
            <a:lvl4pPr marL="1828800" lvl="3" indent="-228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None/>
              <a:defRPr sz="6800" b="1"/>
            </a:lvl4pPr>
            <a:lvl5pPr marL="2286000" lvl="4" indent="-228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None/>
              <a:defRPr sz="68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1920240" y="10078722"/>
            <a:ext cx="16968790" cy="1605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645477" algn="l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SzPts val="6565"/>
              <a:buChar char="▣"/>
              <a:defRPr sz="10100"/>
            </a:lvl1pPr>
            <a:lvl2pPr marL="914400" lvl="1" indent="-660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6800"/>
              <a:buChar char="◼"/>
              <a:defRPr sz="8500"/>
            </a:lvl2pPr>
            <a:lvl3pPr marL="1371600" lvl="2" indent="-68707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7220"/>
              <a:buChar char="?"/>
              <a:defRPr sz="7600"/>
            </a:lvl3pPr>
            <a:lvl4pPr marL="1828800" lvl="3" indent="-66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Char char="?"/>
              <a:defRPr sz="6800"/>
            </a:lvl4pPr>
            <a:lvl5pPr marL="2286000" lvl="4" indent="-66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Char char="■"/>
              <a:defRPr sz="6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19509107" y="10078722"/>
            <a:ext cx="16975455" cy="1605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645477" algn="l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SzPts val="6565"/>
              <a:buChar char="▣"/>
              <a:defRPr sz="10100"/>
            </a:lvl1pPr>
            <a:lvl2pPr marL="914400" lvl="1" indent="-660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6800"/>
              <a:buChar char="◼"/>
              <a:defRPr sz="8500"/>
            </a:lvl2pPr>
            <a:lvl3pPr marL="1371600" lvl="2" indent="-68707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7220"/>
              <a:buChar char="?"/>
              <a:defRPr sz="7600"/>
            </a:lvl3pPr>
            <a:lvl4pPr marL="1828800" lvl="3" indent="-66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Char char="?"/>
              <a:defRPr sz="6800"/>
            </a:lvl4pPr>
            <a:lvl5pPr marL="2286000" lvl="4" indent="-6604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SzPts val="6800"/>
              <a:buChar char="■"/>
              <a:defRPr sz="6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920242" y="1165013"/>
            <a:ext cx="12634915" cy="495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9300"/>
              <a:buFont typeface="Lucida Sans"/>
              <a:buNone/>
              <a:defRPr sz="9300" b="0">
                <a:solidFill>
                  <a:srgbClr val="F4DB8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920242" y="6502402"/>
            <a:ext cx="12634915" cy="1963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SzPts val="3835"/>
              <a:buNone/>
              <a:defRPr sz="5900"/>
            </a:lvl1pPr>
            <a:lvl2pPr marL="914400" lvl="1" indent="-2286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SzPts val="4080"/>
              <a:buNone/>
              <a:defRPr sz="5100"/>
            </a:lvl2pPr>
            <a:lvl3pPr marL="1371600" lvl="2" indent="-2286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3990"/>
              <a:buNone/>
              <a:defRPr sz="4200"/>
            </a:lvl3pPr>
            <a:lvl4pPr marL="1828800" lvl="3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None/>
              <a:defRPr sz="3800"/>
            </a:lvl4pPr>
            <a:lvl5pPr marL="2286000" lvl="4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None/>
              <a:defRPr sz="3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15015210" y="1165016"/>
            <a:ext cx="21469350" cy="2497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682625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7150"/>
              <a:buChar char="▣"/>
              <a:defRPr sz="11000"/>
            </a:lvl1pPr>
            <a:lvl2pPr marL="914400" lvl="1" indent="-741680" algn="l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SzPts val="8080"/>
              <a:buChar char="◼"/>
              <a:defRPr sz="10100"/>
            </a:lvl2pPr>
            <a:lvl3pPr marL="1371600" lvl="2" indent="-789622" algn="l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SzPts val="8835"/>
              <a:buChar char="?"/>
              <a:defRPr sz="9300"/>
            </a:lvl3pPr>
            <a:lvl4pPr marL="1828800" lvl="3" indent="-7683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8500"/>
              <a:buChar char="?"/>
              <a:defRPr sz="8500"/>
            </a:lvl4pPr>
            <a:lvl5pPr marL="2286000" lvl="4" indent="-71120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7600"/>
              <a:buChar char="■"/>
              <a:defRPr sz="7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7680960" y="2600960"/>
            <a:ext cx="23042880" cy="222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3325" tIns="193325" rIns="193325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8500"/>
              <a:buFont typeface="Lucida Sans"/>
              <a:buNone/>
              <a:defRPr sz="85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7680960" y="7816427"/>
            <a:ext cx="23042880" cy="16906240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313"/>
              </a:srgbClr>
            </a:outerShdw>
          </a:effectLst>
        </p:spPr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7680960" y="4978291"/>
            <a:ext cx="23042880" cy="226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3325" tIns="193325" rIns="193325" bIns="1933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SzPts val="3835"/>
              <a:buNone/>
              <a:defRPr sz="5900"/>
            </a:lvl1pPr>
            <a:lvl2pPr marL="914400" lvl="1" indent="-48768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SzPts val="4080"/>
              <a:buChar char="◼"/>
              <a:defRPr sz="5100"/>
            </a:lvl2pPr>
            <a:lvl3pPr marL="1371600" lvl="2" indent="-481964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3990"/>
              <a:buChar char="?"/>
              <a:defRPr sz="4200"/>
            </a:lvl3pPr>
            <a:lvl4pPr marL="1828800" lvl="3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?"/>
              <a:defRPr sz="3800"/>
            </a:lvl4pPr>
            <a:lvl5pPr marL="2286000" lvl="4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■"/>
              <a:defRPr sz="3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1920875" y="1171575"/>
            <a:ext cx="3456305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9156700" y="-407987"/>
            <a:ext cx="20091400" cy="3456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 rot="5400000">
            <a:off x="19680766" y="9334505"/>
            <a:ext cx="24966507" cy="86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2078567" y="1013464"/>
            <a:ext cx="24966507" cy="2528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AB2"/>
            </a:gs>
            <a:gs pos="54000">
              <a:srgbClr val="7290C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920875" y="1171575"/>
            <a:ext cx="3456305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3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920875" y="6827838"/>
            <a:ext cx="34563050" cy="200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t" anchorCtr="0">
            <a:noAutofit/>
          </a:bodyPr>
          <a:lstStyle>
            <a:lvl1pPr marL="457200" marR="0" lvl="0" indent="-715645" algn="l" rtl="0">
              <a:lnSpc>
                <a:spcPct val="100000"/>
              </a:lnSpc>
              <a:spcBef>
                <a:spcPts val="2360"/>
              </a:spcBef>
              <a:spcAft>
                <a:spcPts val="0"/>
              </a:spcAft>
              <a:buClr>
                <a:srgbClr val="F9F9F9"/>
              </a:buClr>
              <a:buSzPts val="7670"/>
              <a:buFont typeface="Noto Sans Symbols"/>
              <a:buChar char="▣"/>
              <a:defRPr sz="1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741680" algn="l" rtl="0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>
                <a:schemeClr val="lt1"/>
              </a:buClr>
              <a:buSzPts val="8080"/>
              <a:buFont typeface="Noto Sans Symbols"/>
              <a:buChar char="◼"/>
              <a:defRPr sz="101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789622" algn="l" rtl="0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Clr>
                <a:schemeClr val="lt1"/>
              </a:buClr>
              <a:buSzPts val="8835"/>
              <a:buFont typeface="Noto Sans Symbols"/>
              <a:buChar char="🢭"/>
              <a:defRPr sz="93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76835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Noto Sans Symbols"/>
              <a:buChar char="🢝"/>
              <a:defRPr sz="85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76835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Noto Sans Symbols"/>
              <a:buChar char="■"/>
              <a:defRPr sz="85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71120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lt1"/>
              </a:buClr>
              <a:buSzPts val="7600"/>
              <a:buFont typeface="Noto Sans Symbols"/>
              <a:buChar char="🢝"/>
              <a:defRPr sz="7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660400" algn="l" rtl="0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Noto Sans Symbols"/>
              <a:buChar char="●"/>
              <a:defRPr sz="6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603250" algn="l" rtl="0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Noto Sans Symbols"/>
              <a:buChar char="●"/>
              <a:defRPr sz="5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603250" algn="l" rtl="0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Noto Sans Symbols"/>
              <a:buChar char="●"/>
              <a:defRPr sz="5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6650" tIns="193325" rIns="386650" bIns="1933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00" b="0" i="0" u="none" strike="noStrike" cap="none">
                <a:solidFill>
                  <a:srgbClr val="BABA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325" rIns="0" bIns="1933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BCBC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8404800" cy="292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752600" y="2819400"/>
            <a:ext cx="92456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Aeronautics and Space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" descr="NASA_Logo_PostersSession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985200" y="1524000"/>
            <a:ext cx="2895600" cy="289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2"/>
          <p:cNvCxnSpPr/>
          <p:nvPr/>
        </p:nvCxnSpPr>
        <p:spPr>
          <a:xfrm rot="10800000">
            <a:off x="914400" y="0"/>
            <a:ext cx="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"/>
          <p:cNvCxnSpPr/>
          <p:nvPr/>
        </p:nvCxnSpPr>
        <p:spPr>
          <a:xfrm rot="10800000">
            <a:off x="0" y="914400"/>
            <a:ext cx="45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37490400" y="0"/>
            <a:ext cx="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2"/>
          <p:cNvCxnSpPr/>
          <p:nvPr/>
        </p:nvCxnSpPr>
        <p:spPr>
          <a:xfrm rot="10800000">
            <a:off x="37947600" y="914400"/>
            <a:ext cx="45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2"/>
          <p:cNvCxnSpPr/>
          <p:nvPr/>
        </p:nvCxnSpPr>
        <p:spPr>
          <a:xfrm rot="10800000">
            <a:off x="0" y="28346400"/>
            <a:ext cx="45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19;p2"/>
          <p:cNvCxnSpPr/>
          <p:nvPr/>
        </p:nvCxnSpPr>
        <p:spPr>
          <a:xfrm>
            <a:off x="914400" y="28803600"/>
            <a:ext cx="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2"/>
          <p:cNvCxnSpPr/>
          <p:nvPr/>
        </p:nvCxnSpPr>
        <p:spPr>
          <a:xfrm>
            <a:off x="37947600" y="28346400"/>
            <a:ext cx="45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1;p2"/>
          <p:cNvCxnSpPr/>
          <p:nvPr/>
        </p:nvCxnSpPr>
        <p:spPr>
          <a:xfrm>
            <a:off x="37490400" y="28803600"/>
            <a:ext cx="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2"/>
          <p:cNvSpPr txBox="1"/>
          <p:nvPr/>
        </p:nvSpPr>
        <p:spPr>
          <a:xfrm>
            <a:off x="1905000" y="26700163"/>
            <a:ext cx="31242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www.nasa.gov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31b3ce1ab3e_0_438"/>
          <p:cNvSpPr/>
          <p:nvPr/>
        </p:nvSpPr>
        <p:spPr>
          <a:xfrm>
            <a:off x="17972425" y="10335075"/>
            <a:ext cx="2919900" cy="2423400"/>
          </a:xfrm>
          <a:prstGeom prst="rect">
            <a:avLst/>
          </a:prstGeom>
          <a:solidFill>
            <a:srgbClr val="F1EDF8"/>
          </a:solidFill>
          <a:ln w="38100" cap="flat" cmpd="sng">
            <a:solidFill>
              <a:srgbClr val="674EA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235" name="Google Shape;1235;g31b3ce1ab3e_0_438"/>
          <p:cNvCxnSpPr/>
          <p:nvPr/>
        </p:nvCxnSpPr>
        <p:spPr>
          <a:xfrm rot="5400000" flipH="1">
            <a:off x="25351342" y="13885744"/>
            <a:ext cx="2400" cy="105249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6" name="Google Shape;1236;g31b3ce1ab3e_0_438"/>
          <p:cNvSpPr txBox="1"/>
          <p:nvPr/>
        </p:nvSpPr>
        <p:spPr>
          <a:xfrm>
            <a:off x="25028400" y="18778772"/>
            <a:ext cx="3048000" cy="79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3C78D8"/>
                </a:solidFill>
                <a:latin typeface="Book Antiqua"/>
                <a:ea typeface="Book Antiqua"/>
                <a:cs typeface="Book Antiqua"/>
                <a:sym typeface="Book Antiqua"/>
              </a:rPr>
              <a:t>top k most similar narratives</a:t>
            </a:r>
            <a:endParaRPr sz="2200" b="1">
              <a:solidFill>
                <a:srgbClr val="3C78D8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37" name="Google Shape;1237;g31b3ce1ab3e_0_438"/>
          <p:cNvSpPr/>
          <p:nvPr/>
        </p:nvSpPr>
        <p:spPr>
          <a:xfrm rot="10800000">
            <a:off x="27891729" y="18444731"/>
            <a:ext cx="1540500" cy="14604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238" name="Google Shape;1238;g31b3ce1ab3e_0_438"/>
          <p:cNvCxnSpPr/>
          <p:nvPr/>
        </p:nvCxnSpPr>
        <p:spPr>
          <a:xfrm rot="10800000" flipH="1">
            <a:off x="6028413" y="22196585"/>
            <a:ext cx="24978900" cy="2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39" name="Google Shape;1239;g31b3ce1ab3e_0_438"/>
          <p:cNvSpPr/>
          <p:nvPr/>
        </p:nvSpPr>
        <p:spPr>
          <a:xfrm>
            <a:off x="27206925" y="22152100"/>
            <a:ext cx="2994900" cy="21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240" name="Google Shape;1240;g31b3ce1ab3e_0_438"/>
          <p:cNvCxnSpPr/>
          <p:nvPr/>
        </p:nvCxnSpPr>
        <p:spPr>
          <a:xfrm rot="10800000" flipH="1">
            <a:off x="6043763" y="16718105"/>
            <a:ext cx="26454300" cy="2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241" name="Google Shape;1241;g31b3ce1ab3e_0_438"/>
          <p:cNvSpPr/>
          <p:nvPr/>
        </p:nvSpPr>
        <p:spPr>
          <a:xfrm>
            <a:off x="19223109" y="23829826"/>
            <a:ext cx="5244600" cy="2715600"/>
          </a:xfrm>
          <a:prstGeom prst="rect">
            <a:avLst/>
          </a:prstGeom>
          <a:solidFill>
            <a:srgbClr val="F8EEE4"/>
          </a:solidFill>
          <a:ln w="38100" cap="flat" cmpd="sng">
            <a:solidFill>
              <a:srgbClr val="E6913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42" name="Google Shape;1242;g31b3ce1ab3e_0_438"/>
          <p:cNvSpPr/>
          <p:nvPr/>
        </p:nvSpPr>
        <p:spPr>
          <a:xfrm>
            <a:off x="17950200" y="12851525"/>
            <a:ext cx="2919900" cy="4795800"/>
          </a:xfrm>
          <a:prstGeom prst="rect">
            <a:avLst/>
          </a:prstGeom>
          <a:solidFill>
            <a:srgbClr val="FFFBF0"/>
          </a:solidFill>
          <a:ln w="38100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243" name="Google Shape;1243;g31b3ce1ab3e_0_438"/>
          <p:cNvCxnSpPr/>
          <p:nvPr/>
        </p:nvCxnSpPr>
        <p:spPr>
          <a:xfrm>
            <a:off x="9658650" y="24115362"/>
            <a:ext cx="9486600" cy="357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4" name="Google Shape;1244;g31b3ce1ab3e_0_438"/>
          <p:cNvSpPr/>
          <p:nvPr/>
        </p:nvSpPr>
        <p:spPr>
          <a:xfrm>
            <a:off x="10159975" y="12350275"/>
            <a:ext cx="7601100" cy="4105200"/>
          </a:xfrm>
          <a:prstGeom prst="rect">
            <a:avLst/>
          </a:prstGeom>
          <a:solidFill>
            <a:srgbClr val="EAF0E8">
              <a:alpha val="77850"/>
            </a:srgbClr>
          </a:solidFill>
          <a:ln w="38100" cap="flat" cmpd="sng">
            <a:solidFill>
              <a:srgbClr val="6AA8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45" name="Google Shape;1245;g31b3ce1ab3e_0_438"/>
          <p:cNvSpPr/>
          <p:nvPr/>
        </p:nvSpPr>
        <p:spPr>
          <a:xfrm>
            <a:off x="21046350" y="11345475"/>
            <a:ext cx="10530000" cy="5110200"/>
          </a:xfrm>
          <a:prstGeom prst="rect">
            <a:avLst/>
          </a:prstGeom>
          <a:solidFill>
            <a:srgbClr val="F3F7FF"/>
          </a:solidFill>
          <a:ln w="38100" cap="flat" cmpd="sng">
            <a:solidFill>
              <a:srgbClr val="3C78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46" name="Google Shape;1246;g31b3ce1ab3e_0_438"/>
          <p:cNvSpPr/>
          <p:nvPr/>
        </p:nvSpPr>
        <p:spPr>
          <a:xfrm>
            <a:off x="18762503" y="13203637"/>
            <a:ext cx="1204976" cy="1521600"/>
          </a:xfrm>
          <a:prstGeom prst="flowChartMagneticDisk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247" name="Google Shape;1247;g31b3ce1ab3e_0_438"/>
          <p:cNvPicPr preferRelativeResize="0"/>
          <p:nvPr/>
        </p:nvPicPr>
        <p:blipFill rotWithShape="1">
          <a:blip r:embed="rId3">
            <a:alphaModFix/>
          </a:blip>
          <a:srcRect l="36105" t="40123" r="38287" b="48954"/>
          <a:stretch/>
        </p:blipFill>
        <p:spPr>
          <a:xfrm>
            <a:off x="18714075" y="13684383"/>
            <a:ext cx="1318800" cy="8308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8" name="Google Shape;1248;g31b3ce1ab3e_0_438"/>
          <p:cNvCxnSpPr/>
          <p:nvPr/>
        </p:nvCxnSpPr>
        <p:spPr>
          <a:xfrm>
            <a:off x="19388450" y="15548188"/>
            <a:ext cx="2100" cy="559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49" name="Google Shape;1249;g31b3ce1ab3e_0_438"/>
          <p:cNvSpPr txBox="1"/>
          <p:nvPr/>
        </p:nvSpPr>
        <p:spPr>
          <a:xfrm>
            <a:off x="19018263" y="13638688"/>
            <a:ext cx="9714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Text</a:t>
            </a:r>
            <a:endParaRPr sz="2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50" name="Google Shape;1250;g31b3ce1ab3e_0_438"/>
          <p:cNvSpPr txBox="1"/>
          <p:nvPr/>
        </p:nvSpPr>
        <p:spPr>
          <a:xfrm>
            <a:off x="18763271" y="13951163"/>
            <a:ext cx="12540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Database</a:t>
            </a:r>
            <a:endParaRPr sz="19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51" name="Google Shape;1251;g31b3ce1ab3e_0_438"/>
          <p:cNvSpPr txBox="1"/>
          <p:nvPr/>
        </p:nvSpPr>
        <p:spPr>
          <a:xfrm>
            <a:off x="10636375" y="12813181"/>
            <a:ext cx="40176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Reference</a:t>
            </a:r>
            <a:r>
              <a:rPr lang="en-US" sz="2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Table</a:t>
            </a:r>
            <a:endParaRPr sz="2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52" name="Google Shape;1252;g31b3ce1ab3e_0_438"/>
          <p:cNvSpPr/>
          <p:nvPr/>
        </p:nvSpPr>
        <p:spPr>
          <a:xfrm>
            <a:off x="22319475" y="15554350"/>
            <a:ext cx="3591300" cy="1878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53" name="Google Shape;1253;g31b3ce1ab3e_0_438"/>
          <p:cNvSpPr txBox="1"/>
          <p:nvPr/>
        </p:nvSpPr>
        <p:spPr>
          <a:xfrm>
            <a:off x="22709539" y="15547400"/>
            <a:ext cx="35913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embedding models:</a:t>
            </a:r>
            <a:endParaRPr sz="2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54" name="Google Shape;1254;g31b3ce1ab3e_0_438"/>
          <p:cNvSpPr txBox="1"/>
          <p:nvPr/>
        </p:nvSpPr>
        <p:spPr>
          <a:xfrm>
            <a:off x="23221729" y="16177219"/>
            <a:ext cx="1786800" cy="446700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word2vec</a:t>
            </a:r>
            <a:endParaRPr sz="2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55" name="Google Shape;1255;g31b3ce1ab3e_0_438"/>
          <p:cNvSpPr txBox="1"/>
          <p:nvPr/>
        </p:nvSpPr>
        <p:spPr>
          <a:xfrm>
            <a:off x="23526764" y="16775514"/>
            <a:ext cx="1176600" cy="446700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qanet</a:t>
            </a:r>
            <a:endParaRPr sz="2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256" name="Google Shape;1256;g31b3ce1ab3e_0_438"/>
          <p:cNvCxnSpPr/>
          <p:nvPr/>
        </p:nvCxnSpPr>
        <p:spPr>
          <a:xfrm rot="10800000" flipH="1">
            <a:off x="20758631" y="16341000"/>
            <a:ext cx="2340300" cy="54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7" name="Google Shape;1257;g31b3ce1ab3e_0_438"/>
          <p:cNvCxnSpPr/>
          <p:nvPr/>
        </p:nvCxnSpPr>
        <p:spPr>
          <a:xfrm>
            <a:off x="20764500" y="13731875"/>
            <a:ext cx="10200" cy="26142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8" name="Google Shape;1258;g31b3ce1ab3e_0_438"/>
          <p:cNvSpPr/>
          <p:nvPr/>
        </p:nvSpPr>
        <p:spPr>
          <a:xfrm>
            <a:off x="29311564" y="15430249"/>
            <a:ext cx="1886459" cy="2146720"/>
          </a:xfrm>
          <a:prstGeom prst="flowChartMagneticDisk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259" name="Google Shape;1259;g31b3ce1ab3e_0_438"/>
          <p:cNvPicPr preferRelativeResize="0"/>
          <p:nvPr/>
        </p:nvPicPr>
        <p:blipFill rotWithShape="1">
          <a:blip r:embed="rId3">
            <a:alphaModFix/>
          </a:blip>
          <a:srcRect l="36105" t="40123" r="38287" b="48954"/>
          <a:stretch/>
        </p:blipFill>
        <p:spPr>
          <a:xfrm>
            <a:off x="29235692" y="16042039"/>
            <a:ext cx="2064659" cy="1172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0" name="Google Shape;1260;g31b3ce1ab3e_0_438"/>
          <p:cNvSpPr txBox="1"/>
          <p:nvPr/>
        </p:nvSpPr>
        <p:spPr>
          <a:xfrm>
            <a:off x="29163722" y="16108493"/>
            <a:ext cx="22083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Vector</a:t>
            </a:r>
            <a:endParaRPr sz="21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61" name="Google Shape;1261;g31b3ce1ab3e_0_438"/>
          <p:cNvSpPr txBox="1"/>
          <p:nvPr/>
        </p:nvSpPr>
        <p:spPr>
          <a:xfrm>
            <a:off x="29409030" y="16617347"/>
            <a:ext cx="16917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Database</a:t>
            </a:r>
            <a:endParaRPr sz="19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262" name="Google Shape;1262;g31b3ce1ab3e_0_438"/>
          <p:cNvCxnSpPr/>
          <p:nvPr/>
        </p:nvCxnSpPr>
        <p:spPr>
          <a:xfrm rot="10800000" flipH="1">
            <a:off x="20136225" y="13726400"/>
            <a:ext cx="647700" cy="6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3" name="Google Shape;1263;g31b3ce1ab3e_0_438"/>
          <p:cNvSpPr txBox="1"/>
          <p:nvPr/>
        </p:nvSpPr>
        <p:spPr>
          <a:xfrm>
            <a:off x="21130430" y="15820945"/>
            <a:ext cx="131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3C78D8"/>
                </a:solidFill>
                <a:latin typeface="Book Antiqua"/>
                <a:ea typeface="Book Antiqua"/>
                <a:cs typeface="Book Antiqua"/>
                <a:sym typeface="Book Antiqua"/>
              </a:rPr>
              <a:t>trained</a:t>
            </a:r>
            <a:endParaRPr sz="2300" b="1">
              <a:solidFill>
                <a:srgbClr val="3C78D8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64" name="Google Shape;1264;g31b3ce1ab3e_0_438"/>
          <p:cNvSpPr txBox="1"/>
          <p:nvPr/>
        </p:nvSpPr>
        <p:spPr>
          <a:xfrm>
            <a:off x="28462600" y="11418481"/>
            <a:ext cx="30657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C78D8"/>
                </a:solidFill>
                <a:latin typeface="Book Antiqua"/>
                <a:ea typeface="Book Antiqua"/>
                <a:cs typeface="Book Antiqua"/>
                <a:sym typeface="Book Antiqua"/>
              </a:rPr>
              <a:t>EMBEDDINGS </a:t>
            </a:r>
            <a:endParaRPr sz="2500" b="1">
              <a:solidFill>
                <a:srgbClr val="3C78D8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3C78D8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65" name="Google Shape;1265;g31b3ce1ab3e_0_438"/>
          <p:cNvSpPr txBox="1"/>
          <p:nvPr/>
        </p:nvSpPr>
        <p:spPr>
          <a:xfrm>
            <a:off x="10313674" y="12322309"/>
            <a:ext cx="38136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6AA84F"/>
                </a:solidFill>
                <a:latin typeface="Book Antiqua"/>
                <a:ea typeface="Book Antiqua"/>
                <a:cs typeface="Book Antiqua"/>
                <a:sym typeface="Book Antiqua"/>
              </a:rPr>
              <a:t>METADATA</a:t>
            </a:r>
            <a:endParaRPr sz="2800" b="1">
              <a:solidFill>
                <a:srgbClr val="6AA84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266" name="Google Shape;1266;g31b3ce1ab3e_0_438"/>
          <p:cNvCxnSpPr/>
          <p:nvPr/>
        </p:nvCxnSpPr>
        <p:spPr>
          <a:xfrm rot="10800000">
            <a:off x="20084227" y="17690571"/>
            <a:ext cx="16500" cy="14622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7" name="Google Shape;1267;g31b3ce1ab3e_0_438"/>
          <p:cNvCxnSpPr/>
          <p:nvPr/>
        </p:nvCxnSpPr>
        <p:spPr>
          <a:xfrm>
            <a:off x="30596361" y="17668403"/>
            <a:ext cx="24000" cy="14988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8" name="Google Shape;1268;g31b3ce1ab3e_0_438"/>
          <p:cNvCxnSpPr/>
          <p:nvPr/>
        </p:nvCxnSpPr>
        <p:spPr>
          <a:xfrm rot="10800000" flipH="1">
            <a:off x="23471685" y="17546783"/>
            <a:ext cx="600" cy="25287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9" name="Google Shape;1269;g31b3ce1ab3e_0_438"/>
          <p:cNvCxnSpPr/>
          <p:nvPr/>
        </p:nvCxnSpPr>
        <p:spPr>
          <a:xfrm rot="-5400000">
            <a:off x="17553790" y="14130477"/>
            <a:ext cx="7200" cy="118503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0" name="Google Shape;1270;g31b3ce1ab3e_0_438"/>
          <p:cNvCxnSpPr/>
          <p:nvPr/>
        </p:nvCxnSpPr>
        <p:spPr>
          <a:xfrm rot="10800000">
            <a:off x="11632038" y="19853414"/>
            <a:ext cx="8185800" cy="15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1" name="Google Shape;1271;g31b3ce1ab3e_0_438"/>
          <p:cNvCxnSpPr/>
          <p:nvPr/>
        </p:nvCxnSpPr>
        <p:spPr>
          <a:xfrm>
            <a:off x="19806430" y="17721863"/>
            <a:ext cx="11100" cy="21468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2" name="Google Shape;1272;g31b3ce1ab3e_0_438"/>
          <p:cNvSpPr/>
          <p:nvPr/>
        </p:nvSpPr>
        <p:spPr>
          <a:xfrm rot="5400000">
            <a:off x="9090848" y="18495874"/>
            <a:ext cx="2423400" cy="2109600"/>
          </a:xfrm>
          <a:prstGeom prst="wedgeRectCallout">
            <a:avLst>
              <a:gd name="adj1" fmla="val 20930"/>
              <a:gd name="adj2" fmla="val 6474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73" name="Google Shape;1273;g31b3ce1ab3e_0_438"/>
          <p:cNvSpPr txBox="1"/>
          <p:nvPr/>
        </p:nvSpPr>
        <p:spPr>
          <a:xfrm>
            <a:off x="9270340" y="18258064"/>
            <a:ext cx="20649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Search Query</a:t>
            </a: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274" name="Google Shape;1274;g31b3ce1ab3e_0_438"/>
          <p:cNvCxnSpPr/>
          <p:nvPr/>
        </p:nvCxnSpPr>
        <p:spPr>
          <a:xfrm rot="10800000" flipH="1">
            <a:off x="9256598" y="18691361"/>
            <a:ext cx="2092200" cy="21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5" name="Google Shape;1275;g31b3ce1ab3e_0_438"/>
          <p:cNvSpPr txBox="1"/>
          <p:nvPr/>
        </p:nvSpPr>
        <p:spPr>
          <a:xfrm>
            <a:off x="9270250" y="18576036"/>
            <a:ext cx="2064900" cy="1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text</a:t>
            </a:r>
            <a:endParaRPr sz="21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6AA84F"/>
                </a:solidFill>
                <a:latin typeface="Book Antiqua"/>
                <a:ea typeface="Book Antiqua"/>
                <a:cs typeface="Book Antiqua"/>
                <a:sym typeface="Book Antiqu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metadata</a:t>
            </a:r>
            <a:endParaRPr sz="2100" b="1">
              <a:solidFill>
                <a:srgbClr val="6AA84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276" name="Google Shape;1276;g31b3ce1ab3e_0_438"/>
          <p:cNvCxnSpPr/>
          <p:nvPr/>
        </p:nvCxnSpPr>
        <p:spPr>
          <a:xfrm>
            <a:off x="9632217" y="15879353"/>
            <a:ext cx="718200" cy="42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7" name="Google Shape;1277;g31b3ce1ab3e_0_438"/>
          <p:cNvCxnSpPr/>
          <p:nvPr/>
        </p:nvCxnSpPr>
        <p:spPr>
          <a:xfrm rot="10800000">
            <a:off x="9631625" y="15865100"/>
            <a:ext cx="1800" cy="23799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8" name="Google Shape;1278;g31b3ce1ab3e_0_438"/>
          <p:cNvCxnSpPr/>
          <p:nvPr/>
        </p:nvCxnSpPr>
        <p:spPr>
          <a:xfrm rot="10800000">
            <a:off x="11632156" y="19350941"/>
            <a:ext cx="7936800" cy="1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9" name="Google Shape;1279;g31b3ce1ab3e_0_438"/>
          <p:cNvCxnSpPr/>
          <p:nvPr/>
        </p:nvCxnSpPr>
        <p:spPr>
          <a:xfrm>
            <a:off x="19557898" y="17721863"/>
            <a:ext cx="11100" cy="1640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0" name="Google Shape;1280;g31b3ce1ab3e_0_438"/>
          <p:cNvCxnSpPr/>
          <p:nvPr/>
        </p:nvCxnSpPr>
        <p:spPr>
          <a:xfrm rot="10800000">
            <a:off x="11609976" y="18644287"/>
            <a:ext cx="6972300" cy="9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1" name="Google Shape;1281;g31b3ce1ab3e_0_438"/>
          <p:cNvCxnSpPr/>
          <p:nvPr/>
        </p:nvCxnSpPr>
        <p:spPr>
          <a:xfrm flipH="1">
            <a:off x="18582986" y="17690508"/>
            <a:ext cx="3900" cy="9609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2" name="Google Shape;1282;g31b3ce1ab3e_0_438"/>
          <p:cNvCxnSpPr/>
          <p:nvPr/>
        </p:nvCxnSpPr>
        <p:spPr>
          <a:xfrm rot="10800000" flipH="1">
            <a:off x="19298477" y="17721570"/>
            <a:ext cx="300" cy="1270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3" name="Google Shape;1283;g31b3ce1ab3e_0_438"/>
          <p:cNvCxnSpPr/>
          <p:nvPr/>
        </p:nvCxnSpPr>
        <p:spPr>
          <a:xfrm rot="-5400000" flipH="1">
            <a:off x="15456852" y="15128382"/>
            <a:ext cx="1500" cy="769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4" name="Google Shape;1284;g31b3ce1ab3e_0_438"/>
          <p:cNvSpPr txBox="1"/>
          <p:nvPr/>
        </p:nvSpPr>
        <p:spPr>
          <a:xfrm>
            <a:off x="15298540" y="18915693"/>
            <a:ext cx="23229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keyword search</a:t>
            </a:r>
            <a:endParaRPr sz="2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85" name="Google Shape;1285;g31b3ce1ab3e_0_438"/>
          <p:cNvSpPr txBox="1"/>
          <p:nvPr/>
        </p:nvSpPr>
        <p:spPr>
          <a:xfrm>
            <a:off x="17677757" y="18407077"/>
            <a:ext cx="690900" cy="4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6AA84F"/>
                </a:solidFill>
                <a:latin typeface="Book Antiqua"/>
                <a:ea typeface="Book Antiqua"/>
                <a:cs typeface="Book Antiqua"/>
                <a:sym typeface="Book Antiqua"/>
              </a:rPr>
              <a:t>text</a:t>
            </a:r>
            <a:endParaRPr sz="2000" b="1">
              <a:solidFill>
                <a:srgbClr val="6AA84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286" name="Google Shape;1286;g31b3ce1ab3e_0_438"/>
          <p:cNvCxnSpPr/>
          <p:nvPr/>
        </p:nvCxnSpPr>
        <p:spPr>
          <a:xfrm>
            <a:off x="17382194" y="17476940"/>
            <a:ext cx="515700" cy="3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7" name="Google Shape;1287;g31b3ce1ab3e_0_438"/>
          <p:cNvCxnSpPr/>
          <p:nvPr/>
        </p:nvCxnSpPr>
        <p:spPr>
          <a:xfrm rot="10800000">
            <a:off x="17398725" y="17474785"/>
            <a:ext cx="0" cy="7923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8" name="Google Shape;1288;g31b3ce1ab3e_0_438"/>
          <p:cNvCxnSpPr/>
          <p:nvPr/>
        </p:nvCxnSpPr>
        <p:spPr>
          <a:xfrm rot="10800000" flipH="1">
            <a:off x="11537225" y="18269925"/>
            <a:ext cx="5882100" cy="105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9" name="Google Shape;1289;g31b3ce1ab3e_0_438"/>
          <p:cNvCxnSpPr/>
          <p:nvPr/>
        </p:nvCxnSpPr>
        <p:spPr>
          <a:xfrm rot="10800000">
            <a:off x="11527250" y="17566538"/>
            <a:ext cx="6000" cy="7290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0" name="Google Shape;1290;g31b3ce1ab3e_0_438"/>
          <p:cNvSpPr txBox="1"/>
          <p:nvPr/>
        </p:nvSpPr>
        <p:spPr>
          <a:xfrm>
            <a:off x="13017791" y="18056659"/>
            <a:ext cx="971400" cy="4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6AA84F"/>
                </a:solidFill>
                <a:latin typeface="Book Antiqua"/>
                <a:ea typeface="Book Antiqua"/>
                <a:cs typeface="Book Antiqua"/>
                <a:sym typeface="Book Antiqua"/>
              </a:rPr>
              <a:t>ACNs</a:t>
            </a:r>
            <a:endParaRPr sz="1900" b="1">
              <a:solidFill>
                <a:srgbClr val="6AA84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291" name="Google Shape;1291;g31b3ce1ab3e_0_438"/>
          <p:cNvCxnSpPr/>
          <p:nvPr/>
        </p:nvCxnSpPr>
        <p:spPr>
          <a:xfrm rot="10800000">
            <a:off x="15741505" y="17647132"/>
            <a:ext cx="600" cy="1995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2" name="Google Shape;1292;g31b3ce1ab3e_0_438"/>
          <p:cNvSpPr txBox="1"/>
          <p:nvPr/>
        </p:nvSpPr>
        <p:spPr>
          <a:xfrm>
            <a:off x="6487948" y="15458847"/>
            <a:ext cx="35913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PRE </a:t>
            </a:r>
            <a:r>
              <a:rPr lang="en-US" sz="3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PRODUCTION</a:t>
            </a:r>
            <a:endParaRPr sz="31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93" name="Google Shape;1293;g31b3ce1ab3e_0_438"/>
          <p:cNvSpPr txBox="1"/>
          <p:nvPr/>
        </p:nvSpPr>
        <p:spPr>
          <a:xfrm>
            <a:off x="6487947" y="16916900"/>
            <a:ext cx="31512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PRODUCTION</a:t>
            </a:r>
            <a:endParaRPr sz="31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94" name="Google Shape;1294;g31b3ce1ab3e_0_438"/>
          <p:cNvSpPr txBox="1"/>
          <p:nvPr/>
        </p:nvSpPr>
        <p:spPr>
          <a:xfrm>
            <a:off x="6492240" y="22196575"/>
            <a:ext cx="18738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CHATBOT</a:t>
            </a:r>
            <a:endParaRPr sz="2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95" name="Google Shape;1295;g31b3ce1ab3e_0_438"/>
          <p:cNvSpPr/>
          <p:nvPr/>
        </p:nvSpPr>
        <p:spPr>
          <a:xfrm>
            <a:off x="11001058" y="20880727"/>
            <a:ext cx="4633500" cy="2947800"/>
          </a:xfrm>
          <a:prstGeom prst="rect">
            <a:avLst/>
          </a:prstGeom>
          <a:solidFill>
            <a:srgbClr val="F7F0F3"/>
          </a:solidFill>
          <a:ln w="38100" cap="flat" cmpd="sng">
            <a:solidFill>
              <a:srgbClr val="C27BA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96" name="Google Shape;1296;g31b3ce1ab3e_0_438"/>
          <p:cNvSpPr txBox="1"/>
          <p:nvPr/>
        </p:nvSpPr>
        <p:spPr>
          <a:xfrm>
            <a:off x="27336400" y="21845400"/>
            <a:ext cx="1397100" cy="594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search</a:t>
            </a:r>
            <a:endParaRPr sz="27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297" name="Google Shape;1297;g31b3ce1ab3e_0_438"/>
          <p:cNvPicPr preferRelativeResize="0"/>
          <p:nvPr/>
        </p:nvPicPr>
        <p:blipFill rotWithShape="1">
          <a:blip r:embed="rId4">
            <a:alphaModFix/>
          </a:blip>
          <a:srcRect l="21918" t="15633" r="52350" b="64943"/>
          <a:stretch/>
        </p:blipFill>
        <p:spPr>
          <a:xfrm>
            <a:off x="6296614" y="18739294"/>
            <a:ext cx="2413175" cy="2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g31b3ce1ab3e_0_438"/>
          <p:cNvSpPr/>
          <p:nvPr/>
        </p:nvSpPr>
        <p:spPr>
          <a:xfrm rot="2237406">
            <a:off x="14273615" y="22346593"/>
            <a:ext cx="188165" cy="171819"/>
          </a:xfrm>
          <a:prstGeom prst="teardrop">
            <a:avLst>
              <a:gd name="adj" fmla="val 97259"/>
            </a:avLst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99" name="Google Shape;1299;g31b3ce1ab3e_0_438"/>
          <p:cNvSpPr/>
          <p:nvPr/>
        </p:nvSpPr>
        <p:spPr>
          <a:xfrm>
            <a:off x="385000" y="3469975"/>
            <a:ext cx="34914600" cy="3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7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Kaona: Deep Searching and Curating Safety Reporting Systems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endParaRPr sz="115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0" name="Google Shape;1300;g31b3ce1ab3e_0_438"/>
          <p:cNvSpPr txBox="1"/>
          <p:nvPr/>
        </p:nvSpPr>
        <p:spPr>
          <a:xfrm>
            <a:off x="17399862" y="5263705"/>
            <a:ext cx="97308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Carlos Paradis, Bryan Ma</a:t>
            </a: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tthews</a:t>
            </a:r>
            <a:endParaRPr sz="4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KBR @ NASA Ames Research Center</a:t>
            </a:r>
            <a:endParaRPr sz="4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1" name="Google Shape;1301;g31b3ce1ab3e_0_438"/>
          <p:cNvSpPr txBox="1"/>
          <p:nvPr/>
        </p:nvSpPr>
        <p:spPr>
          <a:xfrm>
            <a:off x="1906600" y="5263705"/>
            <a:ext cx="67731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Hailey Pham</a:t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of California, Berkeley</a:t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2" name="Google Shape;1302;g31b3ce1ab3e_0_438"/>
          <p:cNvSpPr txBox="1"/>
          <p:nvPr/>
        </p:nvSpPr>
        <p:spPr>
          <a:xfrm>
            <a:off x="9931250" y="5266944"/>
            <a:ext cx="6773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Christopher Hong</a:t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Oregon State University</a:t>
            </a:r>
            <a:endParaRPr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3" name="Google Shape;1303;g31b3ce1ab3e_0_438"/>
          <p:cNvSpPr txBox="1"/>
          <p:nvPr/>
        </p:nvSpPr>
        <p:spPr>
          <a:xfrm>
            <a:off x="27196637" y="5263705"/>
            <a:ext cx="97308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Misty Davies, Becky Hooey</a:t>
            </a:r>
            <a:endParaRPr sz="4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 Ames Research Center</a:t>
            </a:r>
            <a:endParaRPr sz="4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4" name="Google Shape;1304;g31b3ce1ab3e_0_438"/>
          <p:cNvSpPr txBox="1"/>
          <p:nvPr/>
        </p:nvSpPr>
        <p:spPr>
          <a:xfrm>
            <a:off x="14193438" y="23224441"/>
            <a:ext cx="139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</a:rPr>
              <a:t>Kaona</a:t>
            </a:r>
            <a:endParaRPr sz="2700" b="1">
              <a:solidFill>
                <a:srgbClr val="A64D7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305" name="Google Shape;1305;g31b3ce1ab3e_0_438"/>
          <p:cNvCxnSpPr>
            <a:cxnSpLocks/>
          </p:cNvCxnSpPr>
          <p:nvPr/>
        </p:nvCxnSpPr>
        <p:spPr>
          <a:xfrm>
            <a:off x="9889845" y="23008620"/>
            <a:ext cx="912729" cy="4935"/>
          </a:xfrm>
          <a:prstGeom prst="straightConnector1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6" name="Google Shape;1306;g31b3ce1ab3e_0_438"/>
          <p:cNvCxnSpPr/>
          <p:nvPr/>
        </p:nvCxnSpPr>
        <p:spPr>
          <a:xfrm>
            <a:off x="9889845" y="20958555"/>
            <a:ext cx="11400" cy="2055000"/>
          </a:xfrm>
          <a:prstGeom prst="straightConnector1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7" name="Google Shape;1307;g31b3ce1ab3e_0_438"/>
          <p:cNvCxnSpPr/>
          <p:nvPr/>
        </p:nvCxnSpPr>
        <p:spPr>
          <a:xfrm>
            <a:off x="9382877" y="25065118"/>
            <a:ext cx="9683400" cy="3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8" name="Google Shape;1308;g31b3ce1ab3e_0_438"/>
          <p:cNvCxnSpPr/>
          <p:nvPr/>
        </p:nvCxnSpPr>
        <p:spPr>
          <a:xfrm>
            <a:off x="9345644" y="20977136"/>
            <a:ext cx="30600" cy="4103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9" name="Google Shape;1309;g31b3ce1ab3e_0_438"/>
          <p:cNvSpPr txBox="1"/>
          <p:nvPr/>
        </p:nvSpPr>
        <p:spPr>
          <a:xfrm>
            <a:off x="14473700" y="24762875"/>
            <a:ext cx="1557300" cy="4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Discussion</a:t>
            </a:r>
            <a:endParaRPr sz="21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10" name="Google Shape;1310;g31b3ce1ab3e_0_438"/>
          <p:cNvSpPr txBox="1"/>
          <p:nvPr/>
        </p:nvSpPr>
        <p:spPr>
          <a:xfrm>
            <a:off x="10802574" y="20831100"/>
            <a:ext cx="169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</a:rPr>
              <a:t>curate</a:t>
            </a:r>
            <a:endParaRPr sz="2400" b="1">
              <a:solidFill>
                <a:srgbClr val="A64D7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11" name="Google Shape;1311;g31b3ce1ab3e_0_438"/>
          <p:cNvSpPr/>
          <p:nvPr/>
        </p:nvSpPr>
        <p:spPr>
          <a:xfrm>
            <a:off x="25381675" y="11540150"/>
            <a:ext cx="2740650" cy="2715600"/>
          </a:xfrm>
          <a:prstGeom prst="flowChartInternalStorag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12" name="Google Shape;1312;g31b3ce1ab3e_0_438"/>
          <p:cNvSpPr txBox="1"/>
          <p:nvPr/>
        </p:nvSpPr>
        <p:spPr>
          <a:xfrm>
            <a:off x="25739075" y="11469745"/>
            <a:ext cx="165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sentences</a:t>
            </a:r>
            <a:endParaRPr sz="2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13" name="Google Shape;1313;g31b3ce1ab3e_0_438"/>
          <p:cNvSpPr txBox="1"/>
          <p:nvPr/>
        </p:nvSpPr>
        <p:spPr>
          <a:xfrm>
            <a:off x="25413372" y="11935440"/>
            <a:ext cx="7884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1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14" name="Google Shape;1314;g31b3ce1ab3e_0_438"/>
          <p:cNvSpPr txBox="1"/>
          <p:nvPr/>
        </p:nvSpPr>
        <p:spPr>
          <a:xfrm>
            <a:off x="24943675" y="12392161"/>
            <a:ext cx="9714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1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15" name="Google Shape;1315;g31b3ce1ab3e_0_438"/>
          <p:cNvSpPr txBox="1"/>
          <p:nvPr/>
        </p:nvSpPr>
        <p:spPr>
          <a:xfrm>
            <a:off x="24933336" y="12903391"/>
            <a:ext cx="9714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 sz="1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16" name="Google Shape;1316;g31b3ce1ab3e_0_438"/>
          <p:cNvSpPr txBox="1"/>
          <p:nvPr/>
        </p:nvSpPr>
        <p:spPr>
          <a:xfrm>
            <a:off x="24965313" y="13367365"/>
            <a:ext cx="9714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 sz="1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317" name="Google Shape;1317;g31b3ce1ab3e_0_438"/>
          <p:cNvCxnSpPr/>
          <p:nvPr/>
        </p:nvCxnSpPr>
        <p:spPr>
          <a:xfrm rot="10800000" flipH="1">
            <a:off x="25383109" y="12830212"/>
            <a:ext cx="2737800" cy="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8" name="Google Shape;1318;g31b3ce1ab3e_0_438"/>
          <p:cNvCxnSpPr/>
          <p:nvPr/>
        </p:nvCxnSpPr>
        <p:spPr>
          <a:xfrm rot="10800000" flipH="1">
            <a:off x="25383090" y="12346562"/>
            <a:ext cx="2737800" cy="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9" name="Google Shape;1319;g31b3ce1ab3e_0_438"/>
          <p:cNvCxnSpPr/>
          <p:nvPr/>
        </p:nvCxnSpPr>
        <p:spPr>
          <a:xfrm rot="10800000" flipH="1">
            <a:off x="24338500" y="13276025"/>
            <a:ext cx="961500" cy="21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0" name="Google Shape;1320;g31b3ce1ab3e_0_438"/>
          <p:cNvSpPr txBox="1"/>
          <p:nvPr/>
        </p:nvSpPr>
        <p:spPr>
          <a:xfrm>
            <a:off x="24026523" y="13303316"/>
            <a:ext cx="14709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3C78D8"/>
                </a:solidFill>
                <a:latin typeface="Book Antiqua"/>
                <a:ea typeface="Book Antiqua"/>
                <a:cs typeface="Book Antiqua"/>
                <a:sym typeface="Book Antiqu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chunking</a:t>
            </a:r>
            <a:endParaRPr sz="2000" b="1">
              <a:solidFill>
                <a:srgbClr val="3C78D8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321" name="Google Shape;1321;g31b3ce1ab3e_0_438"/>
          <p:cNvCxnSpPr/>
          <p:nvPr/>
        </p:nvCxnSpPr>
        <p:spPr>
          <a:xfrm>
            <a:off x="24628524" y="13995625"/>
            <a:ext cx="3900" cy="14919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2" name="Google Shape;1322;g31b3ce1ab3e_0_438"/>
          <p:cNvSpPr/>
          <p:nvPr/>
        </p:nvSpPr>
        <p:spPr>
          <a:xfrm>
            <a:off x="28274825" y="12278650"/>
            <a:ext cx="3139500" cy="2246500"/>
          </a:xfrm>
          <a:prstGeom prst="flowChartInternalStorag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23" name="Google Shape;1323;g31b3ce1ab3e_0_438"/>
          <p:cNvSpPr txBox="1"/>
          <p:nvPr/>
        </p:nvSpPr>
        <p:spPr>
          <a:xfrm>
            <a:off x="28943487" y="12231999"/>
            <a:ext cx="10398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sentences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24" name="Google Shape;1324;g31b3ce1ab3e_0_438"/>
          <p:cNvSpPr txBox="1"/>
          <p:nvPr/>
        </p:nvSpPr>
        <p:spPr>
          <a:xfrm>
            <a:off x="28306475" y="12550250"/>
            <a:ext cx="3489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1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25" name="Google Shape;1325;g31b3ce1ab3e_0_438"/>
          <p:cNvSpPr txBox="1"/>
          <p:nvPr/>
        </p:nvSpPr>
        <p:spPr>
          <a:xfrm>
            <a:off x="27853375" y="12944966"/>
            <a:ext cx="1113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17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26" name="Google Shape;1326;g31b3ce1ab3e_0_438"/>
          <p:cNvSpPr txBox="1"/>
          <p:nvPr/>
        </p:nvSpPr>
        <p:spPr>
          <a:xfrm>
            <a:off x="27853375" y="13340427"/>
            <a:ext cx="1113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 sz="17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27" name="Google Shape;1327;g31b3ce1ab3e_0_438"/>
          <p:cNvSpPr txBox="1"/>
          <p:nvPr/>
        </p:nvSpPr>
        <p:spPr>
          <a:xfrm>
            <a:off x="27865750" y="13734138"/>
            <a:ext cx="839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 sz="1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328" name="Google Shape;1328;g31b3ce1ab3e_0_438"/>
          <p:cNvCxnSpPr/>
          <p:nvPr/>
        </p:nvCxnSpPr>
        <p:spPr>
          <a:xfrm rot="10800000" flipH="1">
            <a:off x="28274830" y="12962401"/>
            <a:ext cx="3136200" cy="1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g31b3ce1ab3e_0_438"/>
          <p:cNvCxnSpPr/>
          <p:nvPr/>
        </p:nvCxnSpPr>
        <p:spPr>
          <a:xfrm rot="10800000" flipH="1">
            <a:off x="28276480" y="13743511"/>
            <a:ext cx="3136200" cy="1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g31b3ce1ab3e_0_438"/>
          <p:cNvCxnSpPr/>
          <p:nvPr/>
        </p:nvCxnSpPr>
        <p:spPr>
          <a:xfrm rot="10800000" flipH="1">
            <a:off x="28274821" y="13318265"/>
            <a:ext cx="3136200" cy="1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31" name="Google Shape;1331;g31b3ce1ab3e_0_438"/>
          <p:cNvPicPr preferRelativeResize="0"/>
          <p:nvPr/>
        </p:nvPicPr>
        <p:blipFill rotWithShape="1">
          <a:blip r:embed="rId5">
            <a:alphaModFix/>
          </a:blip>
          <a:srcRect l="28213" t="29503" r="29155" b="45362"/>
          <a:stretch/>
        </p:blipFill>
        <p:spPr>
          <a:xfrm>
            <a:off x="10996871" y="21207895"/>
            <a:ext cx="3444199" cy="2626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2" name="Google Shape;1332;g31b3ce1ab3e_0_438"/>
          <p:cNvCxnSpPr/>
          <p:nvPr/>
        </p:nvCxnSpPr>
        <p:spPr>
          <a:xfrm>
            <a:off x="30228200" y="12287625"/>
            <a:ext cx="14700" cy="2229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3" name="Google Shape;1333;g31b3ce1ab3e_0_438"/>
          <p:cNvSpPr txBox="1"/>
          <p:nvPr/>
        </p:nvSpPr>
        <p:spPr>
          <a:xfrm>
            <a:off x="30276753" y="12235207"/>
            <a:ext cx="11766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embeddings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34" name="Google Shape;1334;g31b3ce1ab3e_0_438"/>
          <p:cNvSpPr txBox="1"/>
          <p:nvPr/>
        </p:nvSpPr>
        <p:spPr>
          <a:xfrm>
            <a:off x="30174479" y="12615861"/>
            <a:ext cx="15573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[</a:t>
            </a: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0.2</a:t>
            </a: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, 0.15, …, 0.35]</a:t>
            </a:r>
            <a:endParaRPr sz="11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35" name="Google Shape;1335;g31b3ce1ab3e_0_438"/>
          <p:cNvSpPr/>
          <p:nvPr/>
        </p:nvSpPr>
        <p:spPr>
          <a:xfrm rot="5400000">
            <a:off x="13793755" y="21280238"/>
            <a:ext cx="1670700" cy="1719600"/>
          </a:xfrm>
          <a:prstGeom prst="wedgeRectCallout">
            <a:avLst>
              <a:gd name="adj1" fmla="val -24411"/>
              <a:gd name="adj2" fmla="val 57280"/>
            </a:avLst>
          </a:prstGeom>
          <a:solidFill>
            <a:schemeClr val="lt1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36" name="Google Shape;1336;g31b3ce1ab3e_0_438"/>
          <p:cNvSpPr txBox="1"/>
          <p:nvPr/>
        </p:nvSpPr>
        <p:spPr>
          <a:xfrm>
            <a:off x="13930389" y="21405622"/>
            <a:ext cx="139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</a:rPr>
              <a:t>results</a:t>
            </a:r>
            <a:endParaRPr sz="2600" b="1">
              <a:solidFill>
                <a:srgbClr val="A64D7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37" name="Google Shape;1337;g31b3ce1ab3e_0_438"/>
          <p:cNvSpPr/>
          <p:nvPr/>
        </p:nvSpPr>
        <p:spPr>
          <a:xfrm>
            <a:off x="13930391" y="21962085"/>
            <a:ext cx="2154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A64D79"/>
          </a:solidFill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38" name="Google Shape;1338;g31b3ce1ab3e_0_438"/>
          <p:cNvSpPr/>
          <p:nvPr/>
        </p:nvSpPr>
        <p:spPr>
          <a:xfrm>
            <a:off x="13930391" y="22341236"/>
            <a:ext cx="2154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39" name="Google Shape;1339;g31b3ce1ab3e_0_438"/>
          <p:cNvSpPr/>
          <p:nvPr/>
        </p:nvSpPr>
        <p:spPr>
          <a:xfrm rot="2214367">
            <a:off x="14262590" y="21966745"/>
            <a:ext cx="189840" cy="173215"/>
          </a:xfrm>
          <a:prstGeom prst="teardrop">
            <a:avLst>
              <a:gd name="adj" fmla="val 97259"/>
            </a:avLst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40" name="Google Shape;1340;g31b3ce1ab3e_0_438"/>
          <p:cNvSpPr/>
          <p:nvPr/>
        </p:nvSpPr>
        <p:spPr>
          <a:xfrm rot="-9147836">
            <a:off x="14236199" y="21974566"/>
            <a:ext cx="197920" cy="165920"/>
          </a:xfrm>
          <a:prstGeom prst="teardrop">
            <a:avLst>
              <a:gd name="adj" fmla="val 97259"/>
            </a:avLst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41" name="Google Shape;1341;g31b3ce1ab3e_0_438"/>
          <p:cNvSpPr/>
          <p:nvPr/>
        </p:nvSpPr>
        <p:spPr>
          <a:xfrm>
            <a:off x="14285359" y="22000937"/>
            <a:ext cx="117300" cy="1086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42" name="Google Shape;1342;g31b3ce1ab3e_0_438"/>
          <p:cNvSpPr/>
          <p:nvPr/>
        </p:nvSpPr>
        <p:spPr>
          <a:xfrm rot="-9125890">
            <a:off x="14247769" y="22354398"/>
            <a:ext cx="195530" cy="164557"/>
          </a:xfrm>
          <a:prstGeom prst="teardrop">
            <a:avLst>
              <a:gd name="adj" fmla="val 97259"/>
            </a:avLst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343" name="Google Shape;1343;g31b3ce1ab3e_0_438"/>
          <p:cNvCxnSpPr/>
          <p:nvPr/>
        </p:nvCxnSpPr>
        <p:spPr>
          <a:xfrm>
            <a:off x="14257186" y="22321001"/>
            <a:ext cx="237000" cy="217500"/>
          </a:xfrm>
          <a:prstGeom prst="straightConnector1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4" name="Google Shape;1344;g31b3ce1ab3e_0_438"/>
          <p:cNvSpPr txBox="1"/>
          <p:nvPr/>
        </p:nvSpPr>
        <p:spPr>
          <a:xfrm>
            <a:off x="14578877" y="21757451"/>
            <a:ext cx="971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</a:rPr>
              <a:t>1.acn #</a:t>
            </a:r>
            <a:endParaRPr sz="1600" b="1" dirty="0">
              <a:solidFill>
                <a:srgbClr val="A64D79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</a:rPr>
              <a:t>2.acn #</a:t>
            </a:r>
            <a:endParaRPr sz="100" dirty="0">
              <a:solidFill>
                <a:srgbClr val="A64D79"/>
              </a:solidFill>
            </a:endParaRPr>
          </a:p>
        </p:txBody>
      </p:sp>
      <p:sp>
        <p:nvSpPr>
          <p:cNvPr id="1345" name="Google Shape;1345;g31b3ce1ab3e_0_438"/>
          <p:cNvSpPr/>
          <p:nvPr/>
        </p:nvSpPr>
        <p:spPr>
          <a:xfrm rot="2214367">
            <a:off x="14272705" y="22347812"/>
            <a:ext cx="189840" cy="173215"/>
          </a:xfrm>
          <a:prstGeom prst="teardrop">
            <a:avLst>
              <a:gd name="adj" fmla="val 97259"/>
            </a:avLst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46" name="Google Shape;1346;g31b3ce1ab3e_0_438"/>
          <p:cNvSpPr/>
          <p:nvPr/>
        </p:nvSpPr>
        <p:spPr>
          <a:xfrm>
            <a:off x="14296541" y="22380087"/>
            <a:ext cx="116100" cy="108600"/>
          </a:xfrm>
          <a:prstGeom prst="donut">
            <a:avLst>
              <a:gd name="adj" fmla="val 25000"/>
            </a:avLst>
          </a:prstGeom>
          <a:solidFill>
            <a:schemeClr val="lt1"/>
          </a:solidFill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47" name="Google Shape;1347;g31b3ce1ab3e_0_438"/>
          <p:cNvSpPr txBox="1"/>
          <p:nvPr/>
        </p:nvSpPr>
        <p:spPr>
          <a:xfrm>
            <a:off x="1152565" y="7743750"/>
            <a:ext cx="11467500" cy="831000"/>
          </a:xfrm>
          <a:prstGeom prst="rect">
            <a:avLst/>
          </a:prstGeom>
          <a:solidFill>
            <a:srgbClr val="026AB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g31b3ce1ab3e_0_438"/>
          <p:cNvSpPr txBox="1"/>
          <p:nvPr/>
        </p:nvSpPr>
        <p:spPr>
          <a:xfrm>
            <a:off x="28673426" y="7744968"/>
            <a:ext cx="8493900" cy="831000"/>
          </a:xfrm>
          <a:prstGeom prst="rect">
            <a:avLst/>
          </a:prstGeom>
          <a:solidFill>
            <a:srgbClr val="026AB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Embeddings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g31b3ce1ab3e_0_438"/>
          <p:cNvSpPr txBox="1"/>
          <p:nvPr/>
        </p:nvSpPr>
        <p:spPr>
          <a:xfrm>
            <a:off x="13103125" y="7744968"/>
            <a:ext cx="15062100" cy="831000"/>
          </a:xfrm>
          <a:prstGeom prst="rect">
            <a:avLst/>
          </a:prstGeom>
          <a:solidFill>
            <a:srgbClr val="026AB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Narrative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g31b3ce1ab3e_0_438"/>
          <p:cNvSpPr txBox="1"/>
          <p:nvPr/>
        </p:nvSpPr>
        <p:spPr>
          <a:xfrm>
            <a:off x="1118050" y="14488450"/>
            <a:ext cx="4325400" cy="831000"/>
          </a:xfrm>
          <a:prstGeom prst="rect">
            <a:avLst/>
          </a:prstGeom>
          <a:solidFill>
            <a:srgbClr val="026AB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g31b3ce1ab3e_0_438"/>
          <p:cNvSpPr txBox="1"/>
          <p:nvPr/>
        </p:nvSpPr>
        <p:spPr>
          <a:xfrm>
            <a:off x="13103352" y="8622792"/>
            <a:ext cx="15062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Kaona’s basic unit of analysis are uniquely identified documents, such as </a:t>
            </a:r>
            <a:r>
              <a:rPr lang="en-US" sz="3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narratives</a:t>
            </a: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A standardized document format is used so any conforming datasets can be used in Kaona for search, curation and synthesis.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2" name="Google Shape;1352;g31b3ce1ab3e_0_438"/>
          <p:cNvSpPr txBox="1"/>
          <p:nvPr/>
        </p:nvSpPr>
        <p:spPr>
          <a:xfrm>
            <a:off x="28673425" y="8621150"/>
            <a:ext cx="84939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enable semantic search, i.e. the retrieval of narratives which keywords are equivalent in meaning but not an exact match to the query’s keywords, both narratives and query are converted to </a:t>
            </a:r>
            <a:r>
              <a:rPr lang="en-US" sz="3200">
                <a:solidFill>
                  <a:srgbClr val="3D78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embeddings</a:t>
            </a: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3" name="Google Shape;1353;g31b3ce1ab3e_0_438"/>
          <p:cNvSpPr txBox="1"/>
          <p:nvPr/>
        </p:nvSpPr>
        <p:spPr>
          <a:xfrm>
            <a:off x="1152575" y="8622792"/>
            <a:ext cx="11467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Safety Reporting Systems commonly use coding taxonomies. Each narrative stored is manually annotated, offering a different search method to users. </a:t>
            </a:r>
            <a:r>
              <a:rPr lang="en-US" sz="3200">
                <a:solidFill>
                  <a:srgbClr val="6AA8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Metadata</a:t>
            </a: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an optional search mechanism in Kaona, defined by the standardized metadata format.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4" name="Google Shape;1354;g31b3ce1ab3e_0_438"/>
          <p:cNvSpPr txBox="1"/>
          <p:nvPr/>
        </p:nvSpPr>
        <p:spPr>
          <a:xfrm>
            <a:off x="31282222" y="18940775"/>
            <a:ext cx="5918400" cy="831000"/>
          </a:xfrm>
          <a:prstGeom prst="rect">
            <a:avLst/>
          </a:prstGeom>
          <a:solidFill>
            <a:srgbClr val="026AB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Curated Discussion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g31b3ce1ab3e_0_438"/>
          <p:cNvSpPr txBox="1"/>
          <p:nvPr/>
        </p:nvSpPr>
        <p:spPr>
          <a:xfrm>
            <a:off x="31284200" y="19828725"/>
            <a:ext cx="59184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users curate searches under a search task, they can choose the search task to be used as context to initiate a </a:t>
            </a:r>
            <a:r>
              <a:rPr lang="en-US" sz="3200">
                <a:solidFill>
                  <a:srgbClr val="A64E7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Curated RAG Discussion</a:t>
            </a: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6" name="Google Shape;1356;g31b3ce1ab3e_0_438"/>
          <p:cNvSpPr txBox="1"/>
          <p:nvPr/>
        </p:nvSpPr>
        <p:spPr>
          <a:xfrm>
            <a:off x="1131247" y="15357300"/>
            <a:ext cx="46203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Users can perform keyword search, metadata search or semantic searches in Kaona. Semantic searches can leverage any (trained) machine learning model enabled in the tool.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7" name="Google Shape;1357;g31b3ce1ab3e_0_438"/>
          <p:cNvSpPr txBox="1"/>
          <p:nvPr/>
        </p:nvSpPr>
        <p:spPr>
          <a:xfrm>
            <a:off x="32846737" y="13168476"/>
            <a:ext cx="4320600" cy="5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Kaona supports a plug-in architecture, where </a:t>
            </a:r>
            <a:r>
              <a:rPr lang="en-US" sz="3200">
                <a:solidFill>
                  <a:srgbClr val="3D78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models</a:t>
            </a: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trained to a specific dataset (e.g. word2vec in ASRS) can be specified to not be displayed when Kaona is used in other datasets.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8" name="Google Shape;1358;g31b3ce1ab3e_0_438"/>
          <p:cNvSpPr txBox="1"/>
          <p:nvPr/>
        </p:nvSpPr>
        <p:spPr>
          <a:xfrm>
            <a:off x="1152144" y="11436375"/>
            <a:ext cx="86538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Narrative, Metadata and Embedding Pre-Production Models are updated more rarely, and define a standard format so other datasets can be used interchangeably in Kaona by modifying a </a:t>
            </a:r>
            <a:r>
              <a:rPr lang="en-US" sz="3200">
                <a:solidFill>
                  <a:srgbClr val="6750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configuration file</a:t>
            </a: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59" name="Google Shape;1359;g31b3ce1ab3e_0_438"/>
          <p:cNvCxnSpPr>
            <a:cxnSpLocks/>
          </p:cNvCxnSpPr>
          <p:nvPr/>
        </p:nvCxnSpPr>
        <p:spPr>
          <a:xfrm flipH="1">
            <a:off x="24703364" y="25561750"/>
            <a:ext cx="1148936" cy="0"/>
          </a:xfrm>
          <a:prstGeom prst="straightConnector1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0" name="Google Shape;1360;g31b3ce1ab3e_0_438"/>
          <p:cNvCxnSpPr/>
          <p:nvPr/>
        </p:nvCxnSpPr>
        <p:spPr>
          <a:xfrm flipH="1">
            <a:off x="25838325" y="24237100"/>
            <a:ext cx="5400" cy="1321200"/>
          </a:xfrm>
          <a:prstGeom prst="straightConnector1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g31b3ce1ab3e_0_438"/>
          <p:cNvCxnSpPr>
            <a:cxnSpLocks/>
          </p:cNvCxnSpPr>
          <p:nvPr/>
        </p:nvCxnSpPr>
        <p:spPr>
          <a:xfrm flipH="1">
            <a:off x="24817404" y="26039872"/>
            <a:ext cx="3412686" cy="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2" name="Google Shape;1362;g31b3ce1ab3e_0_438"/>
          <p:cNvCxnSpPr/>
          <p:nvPr/>
        </p:nvCxnSpPr>
        <p:spPr>
          <a:xfrm>
            <a:off x="28221900" y="22739704"/>
            <a:ext cx="6900" cy="33201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3" name="Google Shape;1363;g31b3ce1ab3e_0_438"/>
          <p:cNvCxnSpPr/>
          <p:nvPr/>
        </p:nvCxnSpPr>
        <p:spPr>
          <a:xfrm rot="10800000">
            <a:off x="27924125" y="22685050"/>
            <a:ext cx="3600" cy="13620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4" name="Google Shape;1364;g31b3ce1ab3e_0_438"/>
          <p:cNvCxnSpPr/>
          <p:nvPr/>
        </p:nvCxnSpPr>
        <p:spPr>
          <a:xfrm>
            <a:off x="15776932" y="21024545"/>
            <a:ext cx="364800" cy="2400"/>
          </a:xfrm>
          <a:prstGeom prst="straightConnector1">
            <a:avLst/>
          </a:prstGeom>
          <a:noFill/>
          <a:ln w="28575" cap="flat" cmpd="sng">
            <a:solidFill>
              <a:srgbClr val="A64D7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5" name="Google Shape;1365;g31b3ce1ab3e_0_438"/>
          <p:cNvSpPr txBox="1"/>
          <p:nvPr/>
        </p:nvSpPr>
        <p:spPr>
          <a:xfrm>
            <a:off x="30192702" y="12967050"/>
            <a:ext cx="15573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[</a:t>
            </a: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0.</a:t>
            </a: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1, 0.73, …, 0.05]</a:t>
            </a:r>
            <a:endParaRPr sz="11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66" name="Google Shape;1366;g31b3ce1ab3e_0_438"/>
          <p:cNvSpPr txBox="1"/>
          <p:nvPr/>
        </p:nvSpPr>
        <p:spPr>
          <a:xfrm>
            <a:off x="30192702" y="13405418"/>
            <a:ext cx="15573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[</a:t>
            </a: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0.</a:t>
            </a: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46, 0.02, …, 0.3]</a:t>
            </a:r>
            <a:endParaRPr sz="11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67" name="Google Shape;1367;g31b3ce1ab3e_0_438"/>
          <p:cNvSpPr txBox="1"/>
          <p:nvPr/>
        </p:nvSpPr>
        <p:spPr>
          <a:xfrm>
            <a:off x="30174477" y="13843783"/>
            <a:ext cx="15573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[</a:t>
            </a: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0.</a:t>
            </a: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08, 0.12, …, 0.5]</a:t>
            </a:r>
            <a:endParaRPr sz="11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68" name="Google Shape;1368;g31b3ce1ab3e_0_438"/>
          <p:cNvSpPr/>
          <p:nvPr/>
        </p:nvSpPr>
        <p:spPr>
          <a:xfrm>
            <a:off x="9509138" y="19765636"/>
            <a:ext cx="1586700" cy="883200"/>
          </a:xfrm>
          <a:prstGeom prst="rect">
            <a:avLst/>
          </a:prstGeom>
          <a:solidFill>
            <a:srgbClr val="BCBCB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69" name="Google Shape;1369;g31b3ce1ab3e_0_438"/>
          <p:cNvSpPr txBox="1"/>
          <p:nvPr/>
        </p:nvSpPr>
        <p:spPr>
          <a:xfrm>
            <a:off x="9514901" y="19675620"/>
            <a:ext cx="10857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Metadata options:</a:t>
            </a:r>
            <a:endParaRPr sz="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70" name="Google Shape;1370;g31b3ce1ab3e_0_438"/>
          <p:cNvSpPr/>
          <p:nvPr/>
        </p:nvSpPr>
        <p:spPr>
          <a:xfrm>
            <a:off x="9593084" y="19959922"/>
            <a:ext cx="1397062" cy="500898"/>
          </a:xfrm>
          <a:prstGeom prst="flowChartInternalStorage">
            <a:avLst/>
          </a:prstGeom>
          <a:solidFill>
            <a:srgbClr val="6666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371" name="Google Shape;1371;g31b3ce1ab3e_0_438"/>
          <p:cNvCxnSpPr/>
          <p:nvPr/>
        </p:nvCxnSpPr>
        <p:spPr>
          <a:xfrm>
            <a:off x="10171004" y="19968295"/>
            <a:ext cx="0" cy="505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2" name="Google Shape;1372;g31b3ce1ab3e_0_438"/>
          <p:cNvCxnSpPr/>
          <p:nvPr/>
        </p:nvCxnSpPr>
        <p:spPr>
          <a:xfrm>
            <a:off x="10600356" y="19954511"/>
            <a:ext cx="0" cy="505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3" name="Google Shape;1373;g31b3ce1ab3e_0_438"/>
          <p:cNvSpPr/>
          <p:nvPr/>
        </p:nvSpPr>
        <p:spPr>
          <a:xfrm>
            <a:off x="9439150" y="19031256"/>
            <a:ext cx="1719684" cy="250236"/>
          </a:xfrm>
          <a:prstGeom prst="flowChartTerminator">
            <a:avLst/>
          </a:prstGeom>
          <a:solidFill>
            <a:srgbClr val="999999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74" name="Google Shape;1374;g31b3ce1ab3e_0_438"/>
          <p:cNvSpPr txBox="1"/>
          <p:nvPr/>
        </p:nvSpPr>
        <p:spPr>
          <a:xfrm>
            <a:off x="10644634" y="20505589"/>
            <a:ext cx="372000" cy="108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save</a:t>
            </a:r>
            <a:endParaRPr sz="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375" name="Google Shape;1375;g31b3ce1ab3e_0_438"/>
          <p:cNvCxnSpPr/>
          <p:nvPr/>
        </p:nvCxnSpPr>
        <p:spPr>
          <a:xfrm flipH="1">
            <a:off x="14219000" y="13540575"/>
            <a:ext cx="4454100" cy="138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6" name="Google Shape;1376;g31b3ce1ab3e_0_438"/>
          <p:cNvSpPr/>
          <p:nvPr/>
        </p:nvSpPr>
        <p:spPr>
          <a:xfrm>
            <a:off x="9559691" y="19090320"/>
            <a:ext cx="116100" cy="97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377" name="Google Shape;1377;g31b3ce1ab3e_0_438"/>
          <p:cNvCxnSpPr>
            <a:stCxn id="1376" idx="5"/>
          </p:cNvCxnSpPr>
          <p:nvPr/>
        </p:nvCxnSpPr>
        <p:spPr>
          <a:xfrm>
            <a:off x="9658789" y="19173797"/>
            <a:ext cx="48900" cy="5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8" name="Google Shape;1378;g31b3ce1ab3e_0_438"/>
          <p:cNvSpPr txBox="1"/>
          <p:nvPr/>
        </p:nvSpPr>
        <p:spPr>
          <a:xfrm>
            <a:off x="10159968" y="19171122"/>
            <a:ext cx="3078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+</a:t>
            </a: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79" name="Google Shape;1379;g31b3ce1ab3e_0_438"/>
          <p:cNvSpPr txBox="1"/>
          <p:nvPr/>
        </p:nvSpPr>
        <p:spPr>
          <a:xfrm>
            <a:off x="15262112" y="13127775"/>
            <a:ext cx="19944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6AA84F"/>
                </a:solidFill>
                <a:latin typeface="Book Antiqua"/>
                <a:ea typeface="Book Antiqua"/>
                <a:cs typeface="Book Antiqua"/>
                <a:sym typeface="Book Antiqua"/>
              </a:rPr>
              <a:t>metadata parser</a:t>
            </a:r>
            <a:endParaRPr sz="1900" b="1">
              <a:solidFill>
                <a:srgbClr val="6AA84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380" name="Google Shape;1380;g31b3ce1ab3e_0_438"/>
          <p:cNvCxnSpPr/>
          <p:nvPr/>
        </p:nvCxnSpPr>
        <p:spPr>
          <a:xfrm>
            <a:off x="10700365" y="17822504"/>
            <a:ext cx="4500" cy="4467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1" name="Google Shape;1381;g31b3ce1ab3e_0_438"/>
          <p:cNvCxnSpPr>
            <a:cxnSpLocks/>
          </p:cNvCxnSpPr>
          <p:nvPr/>
        </p:nvCxnSpPr>
        <p:spPr>
          <a:xfrm flipH="1">
            <a:off x="10703859" y="17846633"/>
            <a:ext cx="5037645" cy="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2" name="Google Shape;1382;g31b3ce1ab3e_0_438"/>
          <p:cNvCxnSpPr/>
          <p:nvPr/>
        </p:nvCxnSpPr>
        <p:spPr>
          <a:xfrm rot="10800000" flipH="1">
            <a:off x="20181300" y="13062450"/>
            <a:ext cx="1031700" cy="9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3" name="Google Shape;1383;g31b3ce1ab3e_0_438"/>
          <p:cNvCxnSpPr/>
          <p:nvPr/>
        </p:nvCxnSpPr>
        <p:spPr>
          <a:xfrm rot="10800000">
            <a:off x="28799197" y="14623766"/>
            <a:ext cx="8400" cy="13554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4" name="Google Shape;1384;g31b3ce1ab3e_0_438"/>
          <p:cNvCxnSpPr/>
          <p:nvPr/>
        </p:nvCxnSpPr>
        <p:spPr>
          <a:xfrm rot="10800000" flipH="1">
            <a:off x="26035317" y="15964262"/>
            <a:ext cx="2792400" cy="18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5" name="Google Shape;1385;g31b3ce1ab3e_0_438"/>
          <p:cNvCxnSpPr/>
          <p:nvPr/>
        </p:nvCxnSpPr>
        <p:spPr>
          <a:xfrm>
            <a:off x="30208625" y="14621275"/>
            <a:ext cx="4200" cy="5526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6" name="Google Shape;1386;g31b3ce1ab3e_0_438"/>
          <p:cNvSpPr/>
          <p:nvPr/>
        </p:nvSpPr>
        <p:spPr>
          <a:xfrm>
            <a:off x="6254537" y="18044220"/>
            <a:ext cx="2502000" cy="29214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87" name="Google Shape;1387;g31b3ce1ab3e_0_438"/>
          <p:cNvSpPr txBox="1"/>
          <p:nvPr/>
        </p:nvSpPr>
        <p:spPr>
          <a:xfrm>
            <a:off x="6341801" y="18048579"/>
            <a:ext cx="23229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SEARCH</a:t>
            </a:r>
            <a:endParaRPr sz="2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88" name="Google Shape;1388;g31b3ce1ab3e_0_438"/>
          <p:cNvSpPr txBox="1"/>
          <p:nvPr/>
        </p:nvSpPr>
        <p:spPr>
          <a:xfrm>
            <a:off x="15683075" y="23864225"/>
            <a:ext cx="2340300" cy="45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E69138"/>
                </a:solidFill>
                <a:latin typeface="Book Antiqua"/>
                <a:ea typeface="Book Antiqua"/>
                <a:cs typeface="Book Antiqua"/>
                <a:sym typeface="Book Antiqua"/>
              </a:rPr>
              <a:t>RAG Discussion</a:t>
            </a:r>
            <a:endParaRPr sz="2200" b="1">
              <a:solidFill>
                <a:srgbClr val="E69138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89" name="Google Shape;1389;g31b3ce1ab3e_0_438"/>
          <p:cNvSpPr/>
          <p:nvPr/>
        </p:nvSpPr>
        <p:spPr>
          <a:xfrm>
            <a:off x="20688927" y="24495252"/>
            <a:ext cx="2313000" cy="1878600"/>
          </a:xfrm>
          <a:prstGeom prst="rect">
            <a:avLst/>
          </a:prstGeom>
          <a:solidFill>
            <a:srgbClr val="BABAB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90" name="Google Shape;1390;g31b3ce1ab3e_0_438"/>
          <p:cNvSpPr/>
          <p:nvPr/>
        </p:nvSpPr>
        <p:spPr>
          <a:xfrm rot="-5400000">
            <a:off x="22196338" y="24680788"/>
            <a:ext cx="359100" cy="8397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66666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91" name="Google Shape;1391;g31b3ce1ab3e_0_438"/>
          <p:cNvSpPr/>
          <p:nvPr/>
        </p:nvSpPr>
        <p:spPr>
          <a:xfrm rot="-5400000">
            <a:off x="22211638" y="25342923"/>
            <a:ext cx="328500" cy="8397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66666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92" name="Google Shape;1392;g31b3ce1ab3e_0_438"/>
          <p:cNvSpPr/>
          <p:nvPr/>
        </p:nvSpPr>
        <p:spPr>
          <a:xfrm rot="5400000" flipH="1">
            <a:off x="21132832" y="24289275"/>
            <a:ext cx="252000" cy="8397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66666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93" name="Google Shape;1393;g31b3ce1ab3e_0_438"/>
          <p:cNvSpPr/>
          <p:nvPr/>
        </p:nvSpPr>
        <p:spPr>
          <a:xfrm rot="5400000" flipH="1">
            <a:off x="21218116" y="25014776"/>
            <a:ext cx="144600" cy="8397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66666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94" name="Google Shape;1394;g31b3ce1ab3e_0_438"/>
          <p:cNvSpPr/>
          <p:nvPr/>
        </p:nvSpPr>
        <p:spPr>
          <a:xfrm>
            <a:off x="20883257" y="26068303"/>
            <a:ext cx="1924290" cy="199638"/>
          </a:xfrm>
          <a:prstGeom prst="flowChartTerminator">
            <a:avLst/>
          </a:prstGeom>
          <a:solidFill>
            <a:srgbClr val="66666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95" name="Google Shape;1395;g31b3ce1ab3e_0_438"/>
          <p:cNvSpPr/>
          <p:nvPr/>
        </p:nvSpPr>
        <p:spPr>
          <a:xfrm>
            <a:off x="22544718" y="26113811"/>
            <a:ext cx="116100" cy="108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96" name="Google Shape;1396;g31b3ce1ab3e_0_438"/>
          <p:cNvSpPr/>
          <p:nvPr/>
        </p:nvSpPr>
        <p:spPr>
          <a:xfrm>
            <a:off x="22582855" y="26140791"/>
            <a:ext cx="39900" cy="54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397" name="Google Shape;1397;g31b3ce1ab3e_0_438"/>
          <p:cNvPicPr preferRelativeResize="0"/>
          <p:nvPr/>
        </p:nvPicPr>
        <p:blipFill rotWithShape="1">
          <a:blip r:embed="rId6">
            <a:alphaModFix/>
          </a:blip>
          <a:srcRect l="28517" t="33182" r="54405" b="55071"/>
          <a:stretch/>
        </p:blipFill>
        <p:spPr>
          <a:xfrm>
            <a:off x="19393539" y="24754689"/>
            <a:ext cx="1349883" cy="129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g31b3ce1ab3e_0_438"/>
          <p:cNvPicPr preferRelativeResize="0"/>
          <p:nvPr/>
        </p:nvPicPr>
        <p:blipFill rotWithShape="1">
          <a:blip r:embed="rId7">
            <a:alphaModFix/>
          </a:blip>
          <a:srcRect l="33601" t="30444" r="49321" b="55921"/>
          <a:stretch/>
        </p:blipFill>
        <p:spPr>
          <a:xfrm>
            <a:off x="22856621" y="24540931"/>
            <a:ext cx="1466948" cy="1637290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g31b3ce1ab3e_0_438"/>
          <p:cNvSpPr/>
          <p:nvPr/>
        </p:nvSpPr>
        <p:spPr>
          <a:xfrm>
            <a:off x="11036225" y="13303200"/>
            <a:ext cx="2994900" cy="1172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400" name="Google Shape;1400;g31b3ce1ab3e_0_438"/>
          <p:cNvCxnSpPr/>
          <p:nvPr/>
        </p:nvCxnSpPr>
        <p:spPr>
          <a:xfrm>
            <a:off x="12254623" y="13303930"/>
            <a:ext cx="8400" cy="1170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1" name="Google Shape;1401;g31b3ce1ab3e_0_438"/>
          <p:cNvCxnSpPr/>
          <p:nvPr/>
        </p:nvCxnSpPr>
        <p:spPr>
          <a:xfrm>
            <a:off x="12894123" y="13306027"/>
            <a:ext cx="11100" cy="1166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2" name="Google Shape;1402;g31b3ce1ab3e_0_438"/>
          <p:cNvCxnSpPr/>
          <p:nvPr/>
        </p:nvCxnSpPr>
        <p:spPr>
          <a:xfrm rot="10800000" flipH="1">
            <a:off x="11036200" y="13893316"/>
            <a:ext cx="2997300" cy="1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3" name="Google Shape;1403;g31b3ce1ab3e_0_438"/>
          <p:cNvSpPr txBox="1"/>
          <p:nvPr/>
        </p:nvSpPr>
        <p:spPr>
          <a:xfrm>
            <a:off x="11047941" y="13303091"/>
            <a:ext cx="13485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classification</a:t>
            </a:r>
            <a:endParaRPr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04" name="Google Shape;1404;g31b3ce1ab3e_0_438"/>
          <p:cNvSpPr txBox="1"/>
          <p:nvPr/>
        </p:nvSpPr>
        <p:spPr>
          <a:xfrm>
            <a:off x="12894119" y="13289471"/>
            <a:ext cx="11859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enumerator</a:t>
            </a:r>
            <a:endParaRPr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05" name="Google Shape;1405;g31b3ce1ab3e_0_438"/>
          <p:cNvSpPr txBox="1"/>
          <p:nvPr/>
        </p:nvSpPr>
        <p:spPr>
          <a:xfrm>
            <a:off x="12389881" y="13310743"/>
            <a:ext cx="5106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…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06" name="Google Shape;1406;g31b3ce1ab3e_0_438"/>
          <p:cNvSpPr txBox="1"/>
          <p:nvPr/>
        </p:nvSpPr>
        <p:spPr>
          <a:xfrm>
            <a:off x="11108875" y="13831473"/>
            <a:ext cx="11061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aircraft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person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environment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07" name="Google Shape;1407;g31b3ce1ab3e_0_438"/>
          <p:cNvSpPr/>
          <p:nvPr/>
        </p:nvSpPr>
        <p:spPr>
          <a:xfrm>
            <a:off x="16384007" y="20372973"/>
            <a:ext cx="3065700" cy="1521600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08" name="Google Shape;1408;g31b3ce1ab3e_0_438"/>
          <p:cNvSpPr txBox="1"/>
          <p:nvPr/>
        </p:nvSpPr>
        <p:spPr>
          <a:xfrm>
            <a:off x="16570299" y="20371781"/>
            <a:ext cx="27378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</a:rPr>
              <a:t>Explicit Curation</a:t>
            </a:r>
            <a:endParaRPr sz="1900" b="1">
              <a:solidFill>
                <a:srgbClr val="A64D7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09" name="Google Shape;1409;g31b3ce1ab3e_0_438"/>
          <p:cNvSpPr/>
          <p:nvPr/>
        </p:nvSpPr>
        <p:spPr>
          <a:xfrm>
            <a:off x="16472089" y="20806746"/>
            <a:ext cx="1421700" cy="1017300"/>
          </a:xfrm>
          <a:prstGeom prst="rect">
            <a:avLst/>
          </a:prstGeom>
          <a:noFill/>
          <a:ln w="1905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10" name="Google Shape;1410;g31b3ce1ab3e_0_438"/>
          <p:cNvSpPr/>
          <p:nvPr/>
        </p:nvSpPr>
        <p:spPr>
          <a:xfrm>
            <a:off x="17954857" y="20806746"/>
            <a:ext cx="1397100" cy="1017300"/>
          </a:xfrm>
          <a:prstGeom prst="rect">
            <a:avLst/>
          </a:prstGeom>
          <a:noFill/>
          <a:ln w="1905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11" name="Google Shape;1411;g31b3ce1ab3e_0_438"/>
          <p:cNvSpPr txBox="1"/>
          <p:nvPr/>
        </p:nvSpPr>
        <p:spPr>
          <a:xfrm>
            <a:off x="16684809" y="20828788"/>
            <a:ext cx="1085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</a:rPr>
              <a:t>Saved </a:t>
            </a:r>
            <a:r>
              <a:rPr lang="en-US" sz="1000" b="1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Search</a:t>
            </a:r>
            <a:endParaRPr sz="1000" b="1">
              <a:solidFill>
                <a:srgbClr val="A64D7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12" name="Google Shape;1412;g31b3ce1ab3e_0_438"/>
          <p:cNvSpPr txBox="1"/>
          <p:nvPr/>
        </p:nvSpPr>
        <p:spPr>
          <a:xfrm>
            <a:off x="18191363" y="20835381"/>
            <a:ext cx="9963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</a:rPr>
              <a:t>Search Task</a:t>
            </a:r>
            <a:endParaRPr sz="1000" b="1">
              <a:solidFill>
                <a:srgbClr val="A64D7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413" name="Google Shape;1413;g31b3ce1ab3e_0_438"/>
          <p:cNvCxnSpPr/>
          <p:nvPr/>
        </p:nvCxnSpPr>
        <p:spPr>
          <a:xfrm>
            <a:off x="16478050" y="20987827"/>
            <a:ext cx="1419300" cy="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4" name="Google Shape;1414;g31b3ce1ab3e_0_438"/>
          <p:cNvCxnSpPr/>
          <p:nvPr/>
        </p:nvCxnSpPr>
        <p:spPr>
          <a:xfrm>
            <a:off x="17950196" y="20986999"/>
            <a:ext cx="1410000" cy="90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5" name="Google Shape;1415;g31b3ce1ab3e_0_438"/>
          <p:cNvCxnSpPr/>
          <p:nvPr/>
        </p:nvCxnSpPr>
        <p:spPr>
          <a:xfrm>
            <a:off x="16473276" y="21133707"/>
            <a:ext cx="1419300" cy="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6" name="Google Shape;1416;g31b3ce1ab3e_0_438"/>
          <p:cNvCxnSpPr/>
          <p:nvPr/>
        </p:nvCxnSpPr>
        <p:spPr>
          <a:xfrm>
            <a:off x="17953840" y="21132879"/>
            <a:ext cx="1406100" cy="90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7" name="Google Shape;1417;g31b3ce1ab3e_0_438"/>
          <p:cNvCxnSpPr/>
          <p:nvPr/>
        </p:nvCxnSpPr>
        <p:spPr>
          <a:xfrm rot="10800000">
            <a:off x="16765082" y="20985545"/>
            <a:ext cx="3600" cy="84090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8" name="Google Shape;1418;g31b3ce1ab3e_0_438"/>
          <p:cNvCxnSpPr/>
          <p:nvPr/>
        </p:nvCxnSpPr>
        <p:spPr>
          <a:xfrm rot="10800000">
            <a:off x="18252455" y="20985159"/>
            <a:ext cx="3600" cy="84090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9" name="Google Shape;1419;g31b3ce1ab3e_0_438"/>
          <p:cNvSpPr/>
          <p:nvPr/>
        </p:nvSpPr>
        <p:spPr>
          <a:xfrm>
            <a:off x="19613621" y="20361229"/>
            <a:ext cx="1653600" cy="1521600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20" name="Google Shape;1420;g31b3ce1ab3e_0_438"/>
          <p:cNvSpPr txBox="1"/>
          <p:nvPr/>
        </p:nvSpPr>
        <p:spPr>
          <a:xfrm>
            <a:off x="19731805" y="20448652"/>
            <a:ext cx="13800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</a:rPr>
              <a:t>Implicit Curation</a:t>
            </a:r>
            <a:endParaRPr sz="1900" b="1">
              <a:solidFill>
                <a:srgbClr val="A64D7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21" name="Google Shape;1421;g31b3ce1ab3e_0_438"/>
          <p:cNvSpPr/>
          <p:nvPr/>
        </p:nvSpPr>
        <p:spPr>
          <a:xfrm>
            <a:off x="19691985" y="20964985"/>
            <a:ext cx="1463400" cy="838800"/>
          </a:xfrm>
          <a:prstGeom prst="rect">
            <a:avLst/>
          </a:prstGeom>
          <a:noFill/>
          <a:ln w="1905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22" name="Google Shape;1422;g31b3ce1ab3e_0_438"/>
          <p:cNvSpPr txBox="1"/>
          <p:nvPr/>
        </p:nvSpPr>
        <p:spPr>
          <a:xfrm>
            <a:off x="19767412" y="20991524"/>
            <a:ext cx="13188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</a:rPr>
              <a:t>Tracker table</a:t>
            </a:r>
            <a:endParaRPr sz="1000" b="1">
              <a:solidFill>
                <a:srgbClr val="A64D7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423" name="Google Shape;1423;g31b3ce1ab3e_0_438"/>
          <p:cNvCxnSpPr/>
          <p:nvPr/>
        </p:nvCxnSpPr>
        <p:spPr>
          <a:xfrm>
            <a:off x="19696398" y="21146544"/>
            <a:ext cx="1460700" cy="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4" name="Google Shape;1424;g31b3ce1ab3e_0_438"/>
          <p:cNvCxnSpPr/>
          <p:nvPr/>
        </p:nvCxnSpPr>
        <p:spPr>
          <a:xfrm>
            <a:off x="19691483" y="21292420"/>
            <a:ext cx="1460700" cy="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5" name="Google Shape;1425;g31b3ce1ab3e_0_438"/>
          <p:cNvCxnSpPr/>
          <p:nvPr/>
        </p:nvCxnSpPr>
        <p:spPr>
          <a:xfrm rot="10800000">
            <a:off x="20234562" y="21141048"/>
            <a:ext cx="600" cy="66450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6" name="Google Shape;1426;g31b3ce1ab3e_0_438"/>
          <p:cNvSpPr txBox="1"/>
          <p:nvPr/>
        </p:nvSpPr>
        <p:spPr>
          <a:xfrm>
            <a:off x="19613621" y="21141969"/>
            <a:ext cx="6810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</a:rPr>
              <a:t>session id</a:t>
            </a:r>
            <a:endParaRPr sz="700" b="1">
              <a:solidFill>
                <a:srgbClr val="A64D7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27" name="Google Shape;1427;g31b3ce1ab3e_0_438"/>
          <p:cNvSpPr txBox="1"/>
          <p:nvPr/>
        </p:nvSpPr>
        <p:spPr>
          <a:xfrm>
            <a:off x="20173077" y="21141983"/>
            <a:ext cx="6972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</a:rPr>
              <a:t>timestamp</a:t>
            </a:r>
            <a:endParaRPr sz="700" b="1">
              <a:solidFill>
                <a:srgbClr val="A64D7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428" name="Google Shape;1428;g31b3ce1ab3e_0_438"/>
          <p:cNvCxnSpPr/>
          <p:nvPr/>
        </p:nvCxnSpPr>
        <p:spPr>
          <a:xfrm rot="10800000">
            <a:off x="20819500" y="21151062"/>
            <a:ext cx="600" cy="664500"/>
          </a:xfrm>
          <a:prstGeom prst="straightConnector1">
            <a:avLst/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9" name="Google Shape;1429;g31b3ce1ab3e_0_438"/>
          <p:cNvSpPr txBox="1"/>
          <p:nvPr/>
        </p:nvSpPr>
        <p:spPr>
          <a:xfrm>
            <a:off x="20798016" y="21132769"/>
            <a:ext cx="1797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</a:rPr>
              <a:t>…</a:t>
            </a:r>
            <a:endParaRPr sz="700" b="1">
              <a:solidFill>
                <a:srgbClr val="A64D7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30" name="Google Shape;1430;g31b3ce1ab3e_0_438"/>
          <p:cNvSpPr txBox="1"/>
          <p:nvPr/>
        </p:nvSpPr>
        <p:spPr>
          <a:xfrm>
            <a:off x="32892857" y="11547875"/>
            <a:ext cx="4256700" cy="1569900"/>
          </a:xfrm>
          <a:prstGeom prst="rect">
            <a:avLst/>
          </a:prstGeom>
          <a:solidFill>
            <a:srgbClr val="026AB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Embedding Models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g31b3ce1ab3e_0_438"/>
          <p:cNvSpPr txBox="1"/>
          <p:nvPr/>
        </p:nvSpPr>
        <p:spPr>
          <a:xfrm>
            <a:off x="29605065" y="23883175"/>
            <a:ext cx="7695900" cy="831000"/>
          </a:xfrm>
          <a:prstGeom prst="rect">
            <a:avLst/>
          </a:prstGeom>
          <a:solidFill>
            <a:srgbClr val="026AB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Synthesis and Discussion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g31b3ce1ab3e_0_438"/>
          <p:cNvSpPr txBox="1"/>
          <p:nvPr/>
        </p:nvSpPr>
        <p:spPr>
          <a:xfrm>
            <a:off x="29605076" y="24695224"/>
            <a:ext cx="76959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Either </a:t>
            </a:r>
            <a:r>
              <a:rPr lang="en-US" sz="3200" dirty="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searched narratives</a:t>
            </a:r>
            <a:r>
              <a:rPr lang="en-US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</a:t>
            </a:r>
            <a:r>
              <a:rPr lang="en-US" sz="3200" dirty="0">
                <a:solidFill>
                  <a:srgbClr val="A64E7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curated search tasks</a:t>
            </a:r>
            <a:r>
              <a:rPr lang="en-US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can be used to synthesize Chatbot responses for discussion. For example, a set of curated narratives for a newsletter can be selected for discussion.</a:t>
            </a:r>
            <a:endParaRPr sz="3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33" name="Google Shape;1433;g31b3ce1ab3e_0_438"/>
          <p:cNvCxnSpPr/>
          <p:nvPr/>
        </p:nvCxnSpPr>
        <p:spPr>
          <a:xfrm>
            <a:off x="9621045" y="20963255"/>
            <a:ext cx="18000" cy="31698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4" name="Google Shape;1434;g31b3ce1ab3e_0_438"/>
          <p:cNvSpPr txBox="1"/>
          <p:nvPr/>
        </p:nvSpPr>
        <p:spPr>
          <a:xfrm>
            <a:off x="19312775" y="23847675"/>
            <a:ext cx="50652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69138"/>
                </a:solidFill>
                <a:latin typeface="Book Antiqua"/>
                <a:ea typeface="Book Antiqua"/>
                <a:cs typeface="Book Antiqua"/>
                <a:sym typeface="Book Antiqua"/>
              </a:rPr>
              <a:t>Synthesis and Discussion</a:t>
            </a:r>
            <a:endParaRPr sz="2900" b="1">
              <a:solidFill>
                <a:srgbClr val="E69138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435" name="Google Shape;1435;g31b3ce1ab3e_0_438"/>
          <p:cNvCxnSpPr/>
          <p:nvPr/>
        </p:nvCxnSpPr>
        <p:spPr>
          <a:xfrm rot="10800000" flipH="1">
            <a:off x="24553325" y="24022562"/>
            <a:ext cx="3370800" cy="222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6" name="Google Shape;1436;g31b3ce1ab3e_0_438"/>
          <p:cNvSpPr/>
          <p:nvPr/>
        </p:nvSpPr>
        <p:spPr>
          <a:xfrm>
            <a:off x="25398734" y="22729022"/>
            <a:ext cx="1039800" cy="1080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37" name="Google Shape;1437;g31b3ce1ab3e_0_438"/>
          <p:cNvSpPr/>
          <p:nvPr/>
        </p:nvSpPr>
        <p:spPr>
          <a:xfrm>
            <a:off x="25328319" y="22639070"/>
            <a:ext cx="1039800" cy="1080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38" name="Google Shape;1438;g31b3ce1ab3e_0_438"/>
          <p:cNvSpPr/>
          <p:nvPr/>
        </p:nvSpPr>
        <p:spPr>
          <a:xfrm rot="10800000">
            <a:off x="25261437" y="22548203"/>
            <a:ext cx="1039800" cy="10809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39" name="Google Shape;1439;g31b3ce1ab3e_0_438"/>
          <p:cNvSpPr txBox="1"/>
          <p:nvPr/>
        </p:nvSpPr>
        <p:spPr>
          <a:xfrm>
            <a:off x="25295165" y="22773191"/>
            <a:ext cx="11061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</a:rPr>
              <a:t>context</a:t>
            </a:r>
            <a:endParaRPr sz="1800" b="1">
              <a:solidFill>
                <a:srgbClr val="A64D7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440" name="Google Shape;1440;g31b3ce1ab3e_0_438"/>
          <p:cNvCxnSpPr/>
          <p:nvPr/>
        </p:nvCxnSpPr>
        <p:spPr>
          <a:xfrm>
            <a:off x="25804737" y="21006803"/>
            <a:ext cx="5700" cy="1491900"/>
          </a:xfrm>
          <a:prstGeom prst="straightConnector1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1" name="Google Shape;1441;g31b3ce1ab3e_0_438"/>
          <p:cNvCxnSpPr/>
          <p:nvPr/>
        </p:nvCxnSpPr>
        <p:spPr>
          <a:xfrm rot="10800000" flipH="1">
            <a:off x="21539200" y="21028500"/>
            <a:ext cx="4248000" cy="2700"/>
          </a:xfrm>
          <a:prstGeom prst="straightConnector1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2" name="Google Shape;1442;g31b3ce1ab3e_0_438"/>
          <p:cNvSpPr/>
          <p:nvPr/>
        </p:nvSpPr>
        <p:spPr>
          <a:xfrm>
            <a:off x="18232650" y="16187972"/>
            <a:ext cx="2205300" cy="1362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43" name="Google Shape;1443;g31b3ce1ab3e_0_438"/>
          <p:cNvSpPr txBox="1"/>
          <p:nvPr/>
        </p:nvSpPr>
        <p:spPr>
          <a:xfrm>
            <a:off x="18457042" y="16374380"/>
            <a:ext cx="18870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Book Antiqua"/>
                <a:ea typeface="Book Antiqua"/>
                <a:cs typeface="Book Antiqua"/>
                <a:sym typeface="Book Antiqua"/>
              </a:rPr>
              <a:t>Standardized Document Format</a:t>
            </a:r>
            <a:endParaRPr sz="1600" b="1"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444" name="Google Shape;1444;g31b3ce1ab3e_0_438"/>
          <p:cNvCxnSpPr/>
          <p:nvPr/>
        </p:nvCxnSpPr>
        <p:spPr>
          <a:xfrm>
            <a:off x="18239293" y="16731827"/>
            <a:ext cx="2200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5" name="Google Shape;1445;g31b3ce1ab3e_0_438"/>
          <p:cNvCxnSpPr/>
          <p:nvPr/>
        </p:nvCxnSpPr>
        <p:spPr>
          <a:xfrm>
            <a:off x="18231888" y="17001069"/>
            <a:ext cx="2200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6" name="Google Shape;1446;g31b3ce1ab3e_0_438"/>
          <p:cNvCxnSpPr/>
          <p:nvPr/>
        </p:nvCxnSpPr>
        <p:spPr>
          <a:xfrm rot="10800000" flipH="1">
            <a:off x="19066213" y="16726613"/>
            <a:ext cx="300" cy="837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7" name="Google Shape;1447;g31b3ce1ab3e_0_438"/>
          <p:cNvSpPr txBox="1"/>
          <p:nvPr/>
        </p:nvSpPr>
        <p:spPr>
          <a:xfrm>
            <a:off x="14817350" y="14251675"/>
            <a:ext cx="2713200" cy="11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Standardized Frontend Metadata</a:t>
            </a:r>
            <a:endParaRPr sz="2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Format [.json]</a:t>
            </a:r>
            <a:endParaRPr sz="2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48" name="Google Shape;1448;g31b3ce1ab3e_0_438"/>
          <p:cNvSpPr/>
          <p:nvPr/>
        </p:nvSpPr>
        <p:spPr>
          <a:xfrm>
            <a:off x="15374903" y="15293092"/>
            <a:ext cx="1682100" cy="22053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49" name="Google Shape;1449;g31b3ce1ab3e_0_438"/>
          <p:cNvSpPr txBox="1"/>
          <p:nvPr/>
        </p:nvSpPr>
        <p:spPr>
          <a:xfrm>
            <a:off x="15332756" y="15250328"/>
            <a:ext cx="1853100" cy="21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metadata.json</a:t>
            </a:r>
            <a:endParaRPr sz="11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{ </a:t>
            </a:r>
            <a:endParaRPr sz="1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"Aircraft": { </a:t>
            </a:r>
            <a:endParaRPr sz="1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"Aircraft Operator": { </a:t>
            </a:r>
            <a:endParaRPr sz="1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"All": [                               </a:t>
            </a:r>
            <a:endParaRPr sz="1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"Personal", </a:t>
            </a:r>
            <a:endParaRPr sz="1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"Air Carrier", </a:t>
            </a:r>
            <a:endParaRPr sz="1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"FBO",</a:t>
            </a:r>
            <a:endParaRPr sz="1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"Air Taxi",</a:t>
            </a:r>
            <a:endParaRPr sz="1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"Military", </a:t>
            </a:r>
            <a:endParaRPr sz="1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"Corporate",</a:t>
            </a:r>
            <a:endParaRPr sz="1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"Government", </a:t>
            </a:r>
            <a:endParaRPr sz="1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450" name="Google Shape;1450;g31b3ce1ab3e_0_438"/>
          <p:cNvCxnSpPr/>
          <p:nvPr/>
        </p:nvCxnSpPr>
        <p:spPr>
          <a:xfrm rot="10800000" flipH="1">
            <a:off x="14529050" y="14119640"/>
            <a:ext cx="3591300" cy="27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1" name="Google Shape;1451;g31b3ce1ab3e_0_438"/>
          <p:cNvCxnSpPr/>
          <p:nvPr/>
        </p:nvCxnSpPr>
        <p:spPr>
          <a:xfrm flipH="1">
            <a:off x="13800800" y="14554875"/>
            <a:ext cx="2100" cy="5286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2" name="Google Shape;1452;g31b3ce1ab3e_0_438"/>
          <p:cNvCxnSpPr/>
          <p:nvPr/>
        </p:nvCxnSpPr>
        <p:spPr>
          <a:xfrm flipH="1">
            <a:off x="14544109" y="14110925"/>
            <a:ext cx="2400" cy="9099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53" name="Google Shape;1453;g31b3ce1ab3e_0_438"/>
          <p:cNvSpPr txBox="1"/>
          <p:nvPr/>
        </p:nvSpPr>
        <p:spPr>
          <a:xfrm>
            <a:off x="13656988" y="15131300"/>
            <a:ext cx="996300" cy="501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script</a:t>
            </a:r>
            <a:endParaRPr sz="2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454" name="Google Shape;1454;g31b3ce1ab3e_0_438"/>
          <p:cNvCxnSpPr/>
          <p:nvPr/>
        </p:nvCxnSpPr>
        <p:spPr>
          <a:xfrm rot="10800000" flipH="1">
            <a:off x="14804269" y="15379460"/>
            <a:ext cx="519000" cy="5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55" name="Google Shape;1455;g31b3ce1ab3e_0_438"/>
          <p:cNvSpPr txBox="1"/>
          <p:nvPr/>
        </p:nvSpPr>
        <p:spPr>
          <a:xfrm>
            <a:off x="26312325" y="17234299"/>
            <a:ext cx="2713200" cy="831000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3C78D8"/>
                </a:solidFill>
                <a:latin typeface="Book Antiqua"/>
                <a:ea typeface="Book Antiqua"/>
                <a:cs typeface="Book Antiqua"/>
                <a:sym typeface="Book Antiqua"/>
              </a:rPr>
              <a:t>query embeddings</a:t>
            </a:r>
            <a:endParaRPr sz="2200" b="1">
              <a:solidFill>
                <a:srgbClr val="3C78D8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3C78D8"/>
                </a:solidFill>
                <a:latin typeface="Book Antiqua"/>
                <a:ea typeface="Book Antiqua"/>
                <a:cs typeface="Book Antiqua"/>
                <a:sym typeface="Book Antiqua"/>
              </a:rPr>
              <a:t>[0.2, 0.35, …, 0.13]</a:t>
            </a:r>
            <a:endParaRPr sz="2200" b="1">
              <a:solidFill>
                <a:srgbClr val="3C78D8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456" name="Google Shape;1456;g31b3ce1ab3e_0_438"/>
          <p:cNvCxnSpPr/>
          <p:nvPr/>
        </p:nvCxnSpPr>
        <p:spPr>
          <a:xfrm rot="10800000">
            <a:off x="29974300" y="17641950"/>
            <a:ext cx="7800" cy="3906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7" name="Google Shape;1457;g31b3ce1ab3e_0_438"/>
          <p:cNvCxnSpPr/>
          <p:nvPr/>
        </p:nvCxnSpPr>
        <p:spPr>
          <a:xfrm rot="10800000" flipH="1">
            <a:off x="29124425" y="18012936"/>
            <a:ext cx="859800" cy="39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8" name="Google Shape;1458;g31b3ce1ab3e_0_438"/>
          <p:cNvCxnSpPr/>
          <p:nvPr/>
        </p:nvCxnSpPr>
        <p:spPr>
          <a:xfrm rot="10800000" flipH="1">
            <a:off x="24608038" y="17841056"/>
            <a:ext cx="1581300" cy="3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9" name="Google Shape;1459;g31b3ce1ab3e_0_438"/>
          <p:cNvCxnSpPr/>
          <p:nvPr/>
        </p:nvCxnSpPr>
        <p:spPr>
          <a:xfrm flipH="1">
            <a:off x="24611522" y="17571798"/>
            <a:ext cx="2100" cy="2715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0" name="Google Shape;1460;g31b3ce1ab3e_0_438"/>
          <p:cNvSpPr txBox="1"/>
          <p:nvPr/>
        </p:nvSpPr>
        <p:spPr>
          <a:xfrm>
            <a:off x="22275325" y="20761450"/>
            <a:ext cx="2919900" cy="45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64D79"/>
                </a:solidFill>
                <a:latin typeface="Book Antiqua"/>
                <a:ea typeface="Book Antiqua"/>
                <a:cs typeface="Book Antiqua"/>
                <a:sym typeface="Book Antiqua"/>
              </a:rPr>
              <a:t>Curated RAG Discussion</a:t>
            </a:r>
            <a:endParaRPr sz="1800" b="1">
              <a:solidFill>
                <a:srgbClr val="A64D7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61" name="Google Shape;1461;g31b3ce1ab3e_0_438"/>
          <p:cNvSpPr txBox="1"/>
          <p:nvPr/>
        </p:nvSpPr>
        <p:spPr>
          <a:xfrm>
            <a:off x="17759100" y="12760875"/>
            <a:ext cx="25020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rPr>
              <a:t>NARRATIVE</a:t>
            </a:r>
            <a:endParaRPr sz="2500" b="1">
              <a:solidFill>
                <a:schemeClr val="accen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3C78D8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62" name="Google Shape;1462;g31b3ce1ab3e_0_438"/>
          <p:cNvSpPr/>
          <p:nvPr/>
        </p:nvSpPr>
        <p:spPr>
          <a:xfrm>
            <a:off x="10530593" y="15589600"/>
            <a:ext cx="2994900" cy="1929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463" name="Google Shape;1463;g31b3ce1ab3e_0_438"/>
          <p:cNvCxnSpPr/>
          <p:nvPr/>
        </p:nvCxnSpPr>
        <p:spPr>
          <a:xfrm>
            <a:off x="11728590" y="15567164"/>
            <a:ext cx="8400" cy="1927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4" name="Google Shape;1464;g31b3ce1ab3e_0_438"/>
          <p:cNvCxnSpPr/>
          <p:nvPr/>
        </p:nvCxnSpPr>
        <p:spPr>
          <a:xfrm>
            <a:off x="12368091" y="15570617"/>
            <a:ext cx="11100" cy="1920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5" name="Google Shape;1465;g31b3ce1ab3e_0_438"/>
          <p:cNvCxnSpPr/>
          <p:nvPr/>
        </p:nvCxnSpPr>
        <p:spPr>
          <a:xfrm rot="10800000" flipH="1">
            <a:off x="10529388" y="15910929"/>
            <a:ext cx="2997300" cy="1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6" name="Google Shape;1466;g31b3ce1ab3e_0_438"/>
          <p:cNvSpPr txBox="1"/>
          <p:nvPr/>
        </p:nvSpPr>
        <p:spPr>
          <a:xfrm>
            <a:off x="10779641" y="15583166"/>
            <a:ext cx="13485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ACN</a:t>
            </a:r>
            <a:endParaRPr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67" name="Google Shape;1467;g31b3ce1ab3e_0_438"/>
          <p:cNvSpPr txBox="1"/>
          <p:nvPr/>
        </p:nvSpPr>
        <p:spPr>
          <a:xfrm>
            <a:off x="12368094" y="15552233"/>
            <a:ext cx="11859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enumerator</a:t>
            </a:r>
            <a:endParaRPr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68" name="Google Shape;1468;g31b3ce1ab3e_0_438"/>
          <p:cNvSpPr txBox="1"/>
          <p:nvPr/>
        </p:nvSpPr>
        <p:spPr>
          <a:xfrm>
            <a:off x="11797256" y="15541755"/>
            <a:ext cx="5106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…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69" name="Google Shape;1469;g31b3ce1ab3e_0_438"/>
          <p:cNvSpPr txBox="1"/>
          <p:nvPr/>
        </p:nvSpPr>
        <p:spPr>
          <a:xfrm>
            <a:off x="11510000" y="15916975"/>
            <a:ext cx="1106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aircraft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aircraft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place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time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aircraft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time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aircraft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place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70" name="Google Shape;1470;g31b3ce1ab3e_0_438"/>
          <p:cNvSpPr txBox="1"/>
          <p:nvPr/>
        </p:nvSpPr>
        <p:spPr>
          <a:xfrm>
            <a:off x="10118938" y="14825337"/>
            <a:ext cx="40176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Standardized Metadata</a:t>
            </a:r>
            <a:endParaRPr sz="2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</a:t>
            </a:r>
            <a:r>
              <a:rPr lang="en-US" sz="2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ormat</a:t>
            </a:r>
            <a:r>
              <a:rPr lang="en-US" sz="2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[.csv]</a:t>
            </a:r>
            <a:endParaRPr sz="2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71" name="Google Shape;1471;g31b3ce1ab3e_0_438"/>
          <p:cNvSpPr txBox="1"/>
          <p:nvPr/>
        </p:nvSpPr>
        <p:spPr>
          <a:xfrm>
            <a:off x="10448700" y="15916975"/>
            <a:ext cx="1106100" cy="16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72" name="Google Shape;1472;g31b3ce1ab3e_0_438"/>
          <p:cNvSpPr txBox="1"/>
          <p:nvPr/>
        </p:nvSpPr>
        <p:spPr>
          <a:xfrm>
            <a:off x="12419400" y="15916975"/>
            <a:ext cx="1106100" cy="16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73" name="Google Shape;1473;g31b3ce1ab3e_0_438"/>
          <p:cNvSpPr/>
          <p:nvPr/>
        </p:nvSpPr>
        <p:spPr>
          <a:xfrm>
            <a:off x="18992413" y="10815375"/>
            <a:ext cx="839700" cy="10173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74" name="Google Shape;1474;g31b3ce1ab3e_0_438"/>
          <p:cNvSpPr/>
          <p:nvPr/>
        </p:nvSpPr>
        <p:spPr>
          <a:xfrm>
            <a:off x="18297288" y="11648062"/>
            <a:ext cx="593400" cy="6645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75" name="Google Shape;1475;g31b3ce1ab3e_0_438"/>
          <p:cNvSpPr/>
          <p:nvPr/>
        </p:nvSpPr>
        <p:spPr>
          <a:xfrm>
            <a:off x="19933838" y="11605024"/>
            <a:ext cx="593400" cy="6645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76" name="Google Shape;1476;g31b3ce1ab3e_0_438"/>
          <p:cNvSpPr/>
          <p:nvPr/>
        </p:nvSpPr>
        <p:spPr>
          <a:xfrm rot="-198641">
            <a:off x="18872844" y="12345712"/>
            <a:ext cx="1085712" cy="246721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77" name="Google Shape;1477;g31b3ce1ab3e_0_438"/>
          <p:cNvSpPr/>
          <p:nvPr/>
        </p:nvSpPr>
        <p:spPr>
          <a:xfrm rot="6987477">
            <a:off x="18606131" y="11332590"/>
            <a:ext cx="358890" cy="154557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78" name="Google Shape;1478;g31b3ce1ab3e_0_438"/>
          <p:cNvSpPr txBox="1"/>
          <p:nvPr/>
        </p:nvSpPr>
        <p:spPr>
          <a:xfrm>
            <a:off x="18954175" y="11031538"/>
            <a:ext cx="9162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kaona.yml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79" name="Google Shape;1479;g31b3ce1ab3e_0_438"/>
          <p:cNvSpPr txBox="1"/>
          <p:nvPr/>
        </p:nvSpPr>
        <p:spPr>
          <a:xfrm>
            <a:off x="18253675" y="11807175"/>
            <a:ext cx="6810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asrs.yml</a:t>
            </a:r>
            <a:endParaRPr sz="1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80" name="Google Shape;1480;g31b3ce1ab3e_0_438"/>
          <p:cNvSpPr txBox="1"/>
          <p:nvPr/>
        </p:nvSpPr>
        <p:spPr>
          <a:xfrm>
            <a:off x="19889875" y="11749100"/>
            <a:ext cx="6909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c3rs.yml</a:t>
            </a:r>
            <a:endParaRPr sz="1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81" name="Google Shape;1481;g31b3ce1ab3e_0_438"/>
          <p:cNvSpPr/>
          <p:nvPr/>
        </p:nvSpPr>
        <p:spPr>
          <a:xfrm rot="-7774351">
            <a:off x="19864811" y="11295463"/>
            <a:ext cx="358839" cy="1543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82" name="Google Shape;1482;g31b3ce1ab3e_0_438"/>
          <p:cNvSpPr/>
          <p:nvPr/>
        </p:nvSpPr>
        <p:spPr>
          <a:xfrm>
            <a:off x="18189120" y="14699762"/>
            <a:ext cx="622225" cy="792300"/>
          </a:xfrm>
          <a:prstGeom prst="flowChartMagneticDisk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483" name="Google Shape;1483;g31b3ce1ab3e_0_438"/>
          <p:cNvPicPr preferRelativeResize="0"/>
          <p:nvPr/>
        </p:nvPicPr>
        <p:blipFill rotWithShape="1">
          <a:blip r:embed="rId3">
            <a:alphaModFix/>
          </a:blip>
          <a:srcRect l="36105" t="40123" r="38287" b="48954"/>
          <a:stretch/>
        </p:blipFill>
        <p:spPr>
          <a:xfrm>
            <a:off x="18164112" y="14950088"/>
            <a:ext cx="680999" cy="43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g31b3ce1ab3e_0_438"/>
          <p:cNvSpPr/>
          <p:nvPr/>
        </p:nvSpPr>
        <p:spPr>
          <a:xfrm>
            <a:off x="19938332" y="14658975"/>
            <a:ext cx="622225" cy="792300"/>
          </a:xfrm>
          <a:prstGeom prst="flowChartMagneticDisk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485" name="Google Shape;1485;g31b3ce1ab3e_0_438"/>
          <p:cNvPicPr preferRelativeResize="0"/>
          <p:nvPr/>
        </p:nvPicPr>
        <p:blipFill rotWithShape="1">
          <a:blip r:embed="rId3">
            <a:alphaModFix/>
          </a:blip>
          <a:srcRect l="36105" t="40123" r="38287" b="48954"/>
          <a:stretch/>
        </p:blipFill>
        <p:spPr>
          <a:xfrm>
            <a:off x="19913325" y="14909300"/>
            <a:ext cx="680999" cy="43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g31b3ce1ab3e_0_438"/>
          <p:cNvSpPr/>
          <p:nvPr/>
        </p:nvSpPr>
        <p:spPr>
          <a:xfrm rot="6987786">
            <a:off x="18144857" y="14209912"/>
            <a:ext cx="527802" cy="267121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87" name="Google Shape;1487;g31b3ce1ab3e_0_438"/>
          <p:cNvSpPr/>
          <p:nvPr/>
        </p:nvSpPr>
        <p:spPr>
          <a:xfrm rot="-7449582">
            <a:off x="20018552" y="14188359"/>
            <a:ext cx="527870" cy="26718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88" name="Google Shape;1488;g31b3ce1ab3e_0_438"/>
          <p:cNvSpPr/>
          <p:nvPr/>
        </p:nvSpPr>
        <p:spPr>
          <a:xfrm rot="-198505">
            <a:off x="18900967" y="15090174"/>
            <a:ext cx="956494" cy="246721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489" name="Google Shape;1489;g31b3ce1ab3e_0_438"/>
          <p:cNvCxnSpPr/>
          <p:nvPr/>
        </p:nvCxnSpPr>
        <p:spPr>
          <a:xfrm flipH="1">
            <a:off x="13588750" y="16205963"/>
            <a:ext cx="576600" cy="9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90" name="Google Shape;1490;g31b3ce1ab3e_0_438"/>
          <p:cNvCxnSpPr/>
          <p:nvPr/>
        </p:nvCxnSpPr>
        <p:spPr>
          <a:xfrm rot="10800000" flipH="1">
            <a:off x="25383109" y="13778737"/>
            <a:ext cx="2737800" cy="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1" name="Google Shape;1491;g31b3ce1ab3e_0_438"/>
          <p:cNvCxnSpPr/>
          <p:nvPr/>
        </p:nvCxnSpPr>
        <p:spPr>
          <a:xfrm rot="10800000" flipH="1">
            <a:off x="25383090" y="13307300"/>
            <a:ext cx="2737800" cy="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2" name="Google Shape;1492;g31b3ce1ab3e_0_438"/>
          <p:cNvSpPr txBox="1"/>
          <p:nvPr/>
        </p:nvSpPr>
        <p:spPr>
          <a:xfrm>
            <a:off x="24965326" y="13809240"/>
            <a:ext cx="9714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 sz="1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93" name="Google Shape;1493;g31b3ce1ab3e_0_438"/>
          <p:cNvSpPr/>
          <p:nvPr/>
        </p:nvSpPr>
        <p:spPr>
          <a:xfrm>
            <a:off x="25788175" y="11964038"/>
            <a:ext cx="1256700" cy="2913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94" name="Google Shape;1494;g31b3ce1ab3e_0_438"/>
          <p:cNvSpPr/>
          <p:nvPr/>
        </p:nvSpPr>
        <p:spPr>
          <a:xfrm>
            <a:off x="25800503" y="12467488"/>
            <a:ext cx="718200" cy="2913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95" name="Google Shape;1495;g31b3ce1ab3e_0_438"/>
          <p:cNvSpPr/>
          <p:nvPr/>
        </p:nvSpPr>
        <p:spPr>
          <a:xfrm>
            <a:off x="25799694" y="12924000"/>
            <a:ext cx="1039800" cy="2913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BF9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96" name="Google Shape;1496;g31b3ce1ab3e_0_438"/>
          <p:cNvSpPr/>
          <p:nvPr/>
        </p:nvSpPr>
        <p:spPr>
          <a:xfrm>
            <a:off x="25812308" y="13906963"/>
            <a:ext cx="2092200" cy="291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674EA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497" name="Google Shape;1497;g31b3ce1ab3e_0_438"/>
          <p:cNvCxnSpPr/>
          <p:nvPr/>
        </p:nvCxnSpPr>
        <p:spPr>
          <a:xfrm rot="10800000" flipH="1">
            <a:off x="24613625" y="14005642"/>
            <a:ext cx="680400" cy="24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8" name="Google Shape;1498;g31b3ce1ab3e_0_438"/>
          <p:cNvSpPr/>
          <p:nvPr/>
        </p:nvSpPr>
        <p:spPr>
          <a:xfrm>
            <a:off x="28726575" y="12624150"/>
            <a:ext cx="1256700" cy="2913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99" name="Google Shape;1499;g31b3ce1ab3e_0_438"/>
          <p:cNvSpPr/>
          <p:nvPr/>
        </p:nvSpPr>
        <p:spPr>
          <a:xfrm>
            <a:off x="28718028" y="12995288"/>
            <a:ext cx="718200" cy="2913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00" name="Google Shape;1500;g31b3ce1ab3e_0_438"/>
          <p:cNvSpPr txBox="1"/>
          <p:nvPr/>
        </p:nvSpPr>
        <p:spPr>
          <a:xfrm>
            <a:off x="18386128" y="16671450"/>
            <a:ext cx="680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ACN</a:t>
            </a:r>
            <a:endParaRPr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01" name="Google Shape;1501;g31b3ce1ab3e_0_438"/>
          <p:cNvSpPr txBox="1"/>
          <p:nvPr/>
        </p:nvSpPr>
        <p:spPr>
          <a:xfrm>
            <a:off x="19493162" y="16661175"/>
            <a:ext cx="5190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text</a:t>
            </a:r>
            <a:endParaRPr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502" name="Google Shape;1502;g31b3ce1ab3e_0_438"/>
          <p:cNvCxnSpPr/>
          <p:nvPr/>
        </p:nvCxnSpPr>
        <p:spPr>
          <a:xfrm flipH="1">
            <a:off x="22004583" y="23170400"/>
            <a:ext cx="600" cy="473700"/>
          </a:xfrm>
          <a:prstGeom prst="straightConnector1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3" name="Google Shape;1503;g31b3ce1ab3e_0_438"/>
          <p:cNvCxnSpPr/>
          <p:nvPr/>
        </p:nvCxnSpPr>
        <p:spPr>
          <a:xfrm rot="10800000" flipH="1">
            <a:off x="21986875" y="23176600"/>
            <a:ext cx="3136200" cy="900"/>
          </a:xfrm>
          <a:prstGeom prst="straightConnector1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04" name="Google Shape;1504;g31b3ce1ab3e_0_438"/>
          <p:cNvSpPr txBox="1"/>
          <p:nvPr/>
        </p:nvSpPr>
        <p:spPr>
          <a:xfrm>
            <a:off x="11536191" y="18592338"/>
            <a:ext cx="37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2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05" name="Google Shape;1505;g31b3ce1ab3e_0_438"/>
          <p:cNvSpPr txBox="1"/>
          <p:nvPr/>
        </p:nvSpPr>
        <p:spPr>
          <a:xfrm>
            <a:off x="19197004" y="18955013"/>
            <a:ext cx="37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20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06" name="Google Shape;1506;g31b3ce1ab3e_0_438"/>
          <p:cNvSpPr txBox="1"/>
          <p:nvPr/>
        </p:nvSpPr>
        <p:spPr>
          <a:xfrm>
            <a:off x="15413529" y="17421688"/>
            <a:ext cx="37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6AA84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2000" b="1">
              <a:solidFill>
                <a:srgbClr val="6AA84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07" name="Google Shape;1507;g31b3ce1ab3e_0_438"/>
          <p:cNvSpPr txBox="1"/>
          <p:nvPr/>
        </p:nvSpPr>
        <p:spPr>
          <a:xfrm>
            <a:off x="9665004" y="17822488"/>
            <a:ext cx="37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6AA84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2000" b="1">
              <a:solidFill>
                <a:srgbClr val="6AA84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08" name="Google Shape;1508;g31b3ce1ab3e_0_438"/>
          <p:cNvSpPr txBox="1"/>
          <p:nvPr/>
        </p:nvSpPr>
        <p:spPr>
          <a:xfrm>
            <a:off x="11536204" y="17895313"/>
            <a:ext cx="37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6AA84F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 sz="2000" b="1">
              <a:solidFill>
                <a:srgbClr val="6AA84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09" name="Google Shape;1509;g31b3ce1ab3e_0_438"/>
          <p:cNvSpPr txBox="1"/>
          <p:nvPr/>
        </p:nvSpPr>
        <p:spPr>
          <a:xfrm>
            <a:off x="18292316" y="17616300"/>
            <a:ext cx="37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6AA84F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 sz="2000" b="1">
              <a:solidFill>
                <a:srgbClr val="6AA84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10" name="Google Shape;1510;g31b3ce1ab3e_0_438"/>
          <p:cNvSpPr txBox="1"/>
          <p:nvPr/>
        </p:nvSpPr>
        <p:spPr>
          <a:xfrm>
            <a:off x="19519816" y="19437113"/>
            <a:ext cx="37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C78D8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 sz="2000" b="1">
              <a:solidFill>
                <a:srgbClr val="3C78D8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11" name="Google Shape;1511;g31b3ce1ab3e_0_438"/>
          <p:cNvSpPr txBox="1"/>
          <p:nvPr/>
        </p:nvSpPr>
        <p:spPr>
          <a:xfrm>
            <a:off x="11632204" y="19963525"/>
            <a:ext cx="37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C78D8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2000" b="1">
              <a:solidFill>
                <a:srgbClr val="3C78D8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12" name="Google Shape;1512;g31b3ce1ab3e_0_438"/>
          <p:cNvSpPr txBox="1"/>
          <p:nvPr/>
        </p:nvSpPr>
        <p:spPr>
          <a:xfrm>
            <a:off x="24607241" y="17452625"/>
            <a:ext cx="37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C78D8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2000" b="1">
              <a:solidFill>
                <a:srgbClr val="3C78D8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13" name="Google Shape;1513;g31b3ce1ab3e_0_438"/>
          <p:cNvSpPr txBox="1"/>
          <p:nvPr/>
        </p:nvSpPr>
        <p:spPr>
          <a:xfrm>
            <a:off x="30276741" y="18694675"/>
            <a:ext cx="37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C78D8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 sz="2000" b="1">
              <a:solidFill>
                <a:srgbClr val="3C78D8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14" name="Google Shape;1514;g31b3ce1ab3e_0_438"/>
          <p:cNvSpPr/>
          <p:nvPr/>
        </p:nvSpPr>
        <p:spPr>
          <a:xfrm rot="10800000">
            <a:off x="28522979" y="22130106"/>
            <a:ext cx="1540500" cy="14604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15" name="Google Shape;1515;g31b3ce1ab3e_0_438"/>
          <p:cNvSpPr txBox="1"/>
          <p:nvPr/>
        </p:nvSpPr>
        <p:spPr>
          <a:xfrm>
            <a:off x="29172649" y="22208049"/>
            <a:ext cx="1011000" cy="13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ACN#</a:t>
            </a: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ACN#</a:t>
            </a: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ACN#</a:t>
            </a: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16" name="Google Shape;1516;g31b3ce1ab3e_0_438"/>
          <p:cNvSpPr txBox="1"/>
          <p:nvPr/>
        </p:nvSpPr>
        <p:spPr>
          <a:xfrm>
            <a:off x="28696270" y="21714325"/>
            <a:ext cx="11943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retrieval</a:t>
            </a:r>
            <a:endParaRPr sz="1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517" name="Google Shape;1517;g31b3ce1ab3e_0_438"/>
          <p:cNvCxnSpPr/>
          <p:nvPr/>
        </p:nvCxnSpPr>
        <p:spPr>
          <a:xfrm>
            <a:off x="29100645" y="22445568"/>
            <a:ext cx="2100" cy="111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8" name="Google Shape;1518;g31b3ce1ab3e_0_438"/>
          <p:cNvCxnSpPr/>
          <p:nvPr/>
        </p:nvCxnSpPr>
        <p:spPr>
          <a:xfrm rot="10800000" flipH="1">
            <a:off x="28598538" y="22705718"/>
            <a:ext cx="1389900" cy="5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9" name="Google Shape;1519;g31b3ce1ab3e_0_438"/>
          <p:cNvSpPr txBox="1"/>
          <p:nvPr/>
        </p:nvSpPr>
        <p:spPr>
          <a:xfrm>
            <a:off x="28769677" y="22089033"/>
            <a:ext cx="11688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top results</a:t>
            </a:r>
            <a:endParaRPr sz="1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20" name="Google Shape;1520;g31b3ce1ab3e_0_438"/>
          <p:cNvSpPr txBox="1"/>
          <p:nvPr/>
        </p:nvSpPr>
        <p:spPr>
          <a:xfrm flipH="1">
            <a:off x="28760565" y="22698242"/>
            <a:ext cx="3489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521" name="Google Shape;1521;g31b3ce1ab3e_0_438"/>
          <p:cNvCxnSpPr/>
          <p:nvPr/>
        </p:nvCxnSpPr>
        <p:spPr>
          <a:xfrm rot="10800000" flipH="1">
            <a:off x="28598263" y="22440463"/>
            <a:ext cx="1389900" cy="5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2" name="Google Shape;1522;g31b3ce1ab3e_0_438"/>
          <p:cNvSpPr txBox="1"/>
          <p:nvPr/>
        </p:nvSpPr>
        <p:spPr>
          <a:xfrm>
            <a:off x="28545470" y="22386810"/>
            <a:ext cx="200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score  narratives</a:t>
            </a:r>
            <a:endParaRPr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523" name="Google Shape;1523;g31b3ce1ab3e_0_438"/>
          <p:cNvCxnSpPr/>
          <p:nvPr/>
        </p:nvCxnSpPr>
        <p:spPr>
          <a:xfrm>
            <a:off x="27198525" y="21608350"/>
            <a:ext cx="3011700" cy="33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4" name="Google Shape;1524;g31b3ce1ab3e_0_438"/>
          <p:cNvCxnSpPr/>
          <p:nvPr/>
        </p:nvCxnSpPr>
        <p:spPr>
          <a:xfrm>
            <a:off x="28403475" y="23681125"/>
            <a:ext cx="1780200" cy="18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5" name="Google Shape;1525;g31b3ce1ab3e_0_438"/>
          <p:cNvCxnSpPr/>
          <p:nvPr/>
        </p:nvCxnSpPr>
        <p:spPr>
          <a:xfrm rot="10800000">
            <a:off x="28395375" y="22612425"/>
            <a:ext cx="8100" cy="10863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6" name="Google Shape;1526;g31b3ce1ab3e_0_438"/>
          <p:cNvCxnSpPr/>
          <p:nvPr/>
        </p:nvCxnSpPr>
        <p:spPr>
          <a:xfrm>
            <a:off x="27201825" y="22603350"/>
            <a:ext cx="1211700" cy="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7" name="Google Shape;1527;g31b3ce1ab3e_0_438"/>
          <p:cNvCxnSpPr/>
          <p:nvPr/>
        </p:nvCxnSpPr>
        <p:spPr>
          <a:xfrm rot="10800000">
            <a:off x="27212350" y="21592925"/>
            <a:ext cx="2700" cy="10263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8" name="Google Shape;1528;g31b3ce1ab3e_0_438"/>
          <p:cNvCxnSpPr/>
          <p:nvPr/>
        </p:nvCxnSpPr>
        <p:spPr>
          <a:xfrm rot="10800000" flipH="1">
            <a:off x="30189400" y="21600975"/>
            <a:ext cx="3300" cy="2103900"/>
          </a:xfrm>
          <a:prstGeom prst="straightConnector1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9" name="Google Shape;1529;g31b3ce1ab3e_0_438"/>
          <p:cNvSpPr txBox="1"/>
          <p:nvPr/>
        </p:nvSpPr>
        <p:spPr>
          <a:xfrm>
            <a:off x="28480549" y="18475862"/>
            <a:ext cx="1011000" cy="13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ACN#</a:t>
            </a: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ACN#</a:t>
            </a: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ACN#</a:t>
            </a: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530" name="Google Shape;1530;g31b3ce1ab3e_0_438"/>
          <p:cNvCxnSpPr/>
          <p:nvPr/>
        </p:nvCxnSpPr>
        <p:spPr>
          <a:xfrm>
            <a:off x="28408545" y="18713380"/>
            <a:ext cx="2100" cy="111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1" name="Google Shape;1531;g31b3ce1ab3e_0_438"/>
          <p:cNvSpPr txBox="1"/>
          <p:nvPr/>
        </p:nvSpPr>
        <p:spPr>
          <a:xfrm>
            <a:off x="28077577" y="18356846"/>
            <a:ext cx="11688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top results</a:t>
            </a:r>
            <a:endParaRPr sz="1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32" name="Google Shape;1532;g31b3ce1ab3e_0_438"/>
          <p:cNvSpPr txBox="1"/>
          <p:nvPr/>
        </p:nvSpPr>
        <p:spPr>
          <a:xfrm flipH="1">
            <a:off x="28068465" y="18966054"/>
            <a:ext cx="3489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33" name="Google Shape;1533;g31b3ce1ab3e_0_438"/>
          <p:cNvSpPr txBox="1"/>
          <p:nvPr/>
        </p:nvSpPr>
        <p:spPr>
          <a:xfrm>
            <a:off x="27853370" y="18654623"/>
            <a:ext cx="200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score  narratives</a:t>
            </a:r>
            <a:endParaRPr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534" name="Google Shape;1534;g31b3ce1ab3e_0_438"/>
          <p:cNvCxnSpPr/>
          <p:nvPr/>
        </p:nvCxnSpPr>
        <p:spPr>
          <a:xfrm rot="10800000" flipH="1">
            <a:off x="27927713" y="18724855"/>
            <a:ext cx="1389900" cy="5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5" name="Google Shape;1535;g31b3ce1ab3e_0_438"/>
          <p:cNvCxnSpPr/>
          <p:nvPr/>
        </p:nvCxnSpPr>
        <p:spPr>
          <a:xfrm rot="10800000" flipH="1">
            <a:off x="27927713" y="18979718"/>
            <a:ext cx="1389900" cy="5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6" name="Google Shape;1536;g31b3ce1ab3e_0_438"/>
          <p:cNvSpPr/>
          <p:nvPr/>
        </p:nvSpPr>
        <p:spPr>
          <a:xfrm>
            <a:off x="27715750" y="18542300"/>
            <a:ext cx="150000" cy="116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537" name="Google Shape;1537;g31b3ce1ab3e_0_438"/>
          <p:cNvCxnSpPr/>
          <p:nvPr/>
        </p:nvCxnSpPr>
        <p:spPr>
          <a:xfrm flipH="1">
            <a:off x="27715650" y="18288800"/>
            <a:ext cx="4500" cy="5103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8" name="Google Shape;1538;g31b3ce1ab3e_0_438"/>
          <p:cNvCxnSpPr/>
          <p:nvPr/>
        </p:nvCxnSpPr>
        <p:spPr>
          <a:xfrm>
            <a:off x="27717550" y="19550900"/>
            <a:ext cx="5400" cy="5775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9" name="Google Shape;1539;g31b3ce1ab3e_0_438"/>
          <p:cNvCxnSpPr/>
          <p:nvPr/>
        </p:nvCxnSpPr>
        <p:spPr>
          <a:xfrm>
            <a:off x="27715738" y="18306650"/>
            <a:ext cx="1857600" cy="21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0" name="Google Shape;1540;g31b3ce1ab3e_0_438"/>
          <p:cNvCxnSpPr/>
          <p:nvPr/>
        </p:nvCxnSpPr>
        <p:spPr>
          <a:xfrm rot="10800000" flipH="1">
            <a:off x="27724013" y="20109800"/>
            <a:ext cx="1873800" cy="3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1" name="Google Shape;1541;g31b3ce1ab3e_0_438"/>
          <p:cNvCxnSpPr/>
          <p:nvPr/>
        </p:nvCxnSpPr>
        <p:spPr>
          <a:xfrm>
            <a:off x="29561450" y="18293275"/>
            <a:ext cx="13500" cy="18354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2" name="Google Shape;1542;g31b3ce1ab3e_0_438"/>
          <p:cNvSpPr/>
          <p:nvPr/>
        </p:nvSpPr>
        <p:spPr>
          <a:xfrm>
            <a:off x="29455075" y="19115600"/>
            <a:ext cx="89100" cy="52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43" name="Google Shape;1543;g31b3ce1ab3e_0_438"/>
          <p:cNvSpPr/>
          <p:nvPr/>
        </p:nvSpPr>
        <p:spPr>
          <a:xfrm>
            <a:off x="21300150" y="11651825"/>
            <a:ext cx="2970900" cy="1745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44" name="Google Shape;1544;g31b3ce1ab3e_0_438"/>
          <p:cNvSpPr/>
          <p:nvPr/>
        </p:nvSpPr>
        <p:spPr>
          <a:xfrm>
            <a:off x="22031038" y="12535026"/>
            <a:ext cx="2139300" cy="345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45" name="Google Shape;1545;g31b3ce1ab3e_0_438"/>
          <p:cNvSpPr/>
          <p:nvPr/>
        </p:nvSpPr>
        <p:spPr>
          <a:xfrm>
            <a:off x="22031038" y="12154431"/>
            <a:ext cx="2139300" cy="345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46" name="Google Shape;1546;g31b3ce1ab3e_0_438"/>
          <p:cNvSpPr/>
          <p:nvPr/>
        </p:nvSpPr>
        <p:spPr>
          <a:xfrm>
            <a:off x="22031038" y="12886831"/>
            <a:ext cx="2139300" cy="36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47" name="Google Shape;1547;g31b3ce1ab3e_0_438"/>
          <p:cNvSpPr/>
          <p:nvPr/>
        </p:nvSpPr>
        <p:spPr>
          <a:xfrm>
            <a:off x="22067838" y="12179338"/>
            <a:ext cx="1256700" cy="2913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48" name="Google Shape;1548;g31b3ce1ab3e_0_438"/>
          <p:cNvSpPr/>
          <p:nvPr/>
        </p:nvSpPr>
        <p:spPr>
          <a:xfrm>
            <a:off x="23411716" y="12185888"/>
            <a:ext cx="718200" cy="2913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49" name="Google Shape;1549;g31b3ce1ab3e_0_438"/>
          <p:cNvSpPr/>
          <p:nvPr/>
        </p:nvSpPr>
        <p:spPr>
          <a:xfrm>
            <a:off x="22054213" y="12547688"/>
            <a:ext cx="1039800" cy="291300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50" name="Google Shape;1550;g31b3ce1ab3e_0_438"/>
          <p:cNvSpPr/>
          <p:nvPr/>
        </p:nvSpPr>
        <p:spPr>
          <a:xfrm>
            <a:off x="23142963" y="12550963"/>
            <a:ext cx="1019400" cy="291300"/>
          </a:xfrm>
          <a:prstGeom prst="rect">
            <a:avLst/>
          </a:prstGeom>
          <a:noFill/>
          <a:ln w="19050" cap="flat" cmpd="sng">
            <a:solidFill>
              <a:srgbClr val="BF9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51" name="Google Shape;1551;g31b3ce1ab3e_0_438"/>
          <p:cNvSpPr/>
          <p:nvPr/>
        </p:nvSpPr>
        <p:spPr>
          <a:xfrm>
            <a:off x="22053481" y="12913888"/>
            <a:ext cx="2109600" cy="291300"/>
          </a:xfrm>
          <a:prstGeom prst="rect">
            <a:avLst/>
          </a:prstGeom>
          <a:noFill/>
          <a:ln w="19050" cap="flat" cmpd="sng">
            <a:solidFill>
              <a:srgbClr val="674EA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552" name="Google Shape;1552;g31b3ce1ab3e_0_438"/>
          <p:cNvCxnSpPr/>
          <p:nvPr/>
        </p:nvCxnSpPr>
        <p:spPr>
          <a:xfrm rot="10800000" flipH="1">
            <a:off x="21311788" y="11995075"/>
            <a:ext cx="297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3" name="Google Shape;1553;g31b3ce1ab3e_0_438"/>
          <p:cNvCxnSpPr/>
          <p:nvPr/>
        </p:nvCxnSpPr>
        <p:spPr>
          <a:xfrm flipH="1">
            <a:off x="21956527" y="11664575"/>
            <a:ext cx="6900" cy="1743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4" name="Google Shape;1554;g31b3ce1ab3e_0_438"/>
          <p:cNvSpPr txBox="1"/>
          <p:nvPr/>
        </p:nvSpPr>
        <p:spPr>
          <a:xfrm>
            <a:off x="22067826" y="11548572"/>
            <a:ext cx="165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narratives</a:t>
            </a:r>
            <a:endParaRPr sz="2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55" name="Google Shape;1555;g31b3ce1ab3e_0_438"/>
          <p:cNvSpPr txBox="1"/>
          <p:nvPr/>
        </p:nvSpPr>
        <p:spPr>
          <a:xfrm>
            <a:off x="21225488" y="11608600"/>
            <a:ext cx="97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ACN</a:t>
            </a:r>
            <a:endParaRPr sz="2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56" name="Google Shape;1556;g31b3ce1ab3e_0_438"/>
          <p:cNvSpPr txBox="1"/>
          <p:nvPr/>
        </p:nvSpPr>
        <p:spPr>
          <a:xfrm>
            <a:off x="21484766" y="12130925"/>
            <a:ext cx="3096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sz="16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57" name="Google Shape;1557;g31b3ce1ab3e_0_438"/>
          <p:cNvSpPr/>
          <p:nvPr/>
        </p:nvSpPr>
        <p:spPr>
          <a:xfrm>
            <a:off x="25802619" y="13410013"/>
            <a:ext cx="1039800" cy="2913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BF9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58" name="Google Shape;1558;g31b3ce1ab3e_0_438"/>
          <p:cNvSpPr txBox="1"/>
          <p:nvPr/>
        </p:nvSpPr>
        <p:spPr>
          <a:xfrm>
            <a:off x="25312975" y="11545000"/>
            <a:ext cx="6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ACN</a:t>
            </a:r>
            <a:endParaRPr sz="11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559" name="Google Shape;1559;g31b3ce1ab3e_0_438"/>
          <p:cNvCxnSpPr/>
          <p:nvPr/>
        </p:nvCxnSpPr>
        <p:spPr>
          <a:xfrm rot="10800000" flipH="1">
            <a:off x="28274830" y="14144786"/>
            <a:ext cx="3136200" cy="1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0" name="Google Shape;1560;g31b3ce1ab3e_0_438"/>
          <p:cNvSpPr txBox="1"/>
          <p:nvPr/>
        </p:nvSpPr>
        <p:spPr>
          <a:xfrm>
            <a:off x="27865750" y="14150225"/>
            <a:ext cx="839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 sz="15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61" name="Google Shape;1561;g31b3ce1ab3e_0_438"/>
          <p:cNvSpPr/>
          <p:nvPr/>
        </p:nvSpPr>
        <p:spPr>
          <a:xfrm>
            <a:off x="28712419" y="13385825"/>
            <a:ext cx="1039800" cy="2913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BF9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62" name="Google Shape;1562;g31b3ce1ab3e_0_438"/>
          <p:cNvSpPr/>
          <p:nvPr/>
        </p:nvSpPr>
        <p:spPr>
          <a:xfrm>
            <a:off x="28712419" y="13799088"/>
            <a:ext cx="1039800" cy="2913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BF9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63" name="Google Shape;1563;g31b3ce1ab3e_0_438"/>
          <p:cNvSpPr txBox="1"/>
          <p:nvPr/>
        </p:nvSpPr>
        <p:spPr>
          <a:xfrm>
            <a:off x="30192702" y="14216558"/>
            <a:ext cx="15573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[</a:t>
            </a: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0.</a:t>
            </a:r>
            <a:r>
              <a:rPr lang="en-US" sz="11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01, 0.3, …, 0.80]</a:t>
            </a:r>
            <a:endParaRPr sz="11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64" name="Google Shape;1564;g31b3ce1ab3e_0_438"/>
          <p:cNvSpPr/>
          <p:nvPr/>
        </p:nvSpPr>
        <p:spPr>
          <a:xfrm>
            <a:off x="28705452" y="14197450"/>
            <a:ext cx="1504800" cy="291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674EA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65" name="Google Shape;1565;g31b3ce1ab3e_0_438"/>
          <p:cNvSpPr txBox="1"/>
          <p:nvPr/>
        </p:nvSpPr>
        <p:spPr>
          <a:xfrm>
            <a:off x="28221888" y="12245925"/>
            <a:ext cx="6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ACN</a:t>
            </a:r>
            <a:endParaRPr sz="11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66" name="Google Shape;1566;g31b3ce1ab3e_0_438"/>
          <p:cNvSpPr txBox="1"/>
          <p:nvPr/>
        </p:nvSpPr>
        <p:spPr>
          <a:xfrm>
            <a:off x="18542701" y="16957000"/>
            <a:ext cx="3921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67" name="Google Shape;1567;g31b3ce1ab3e_0_438"/>
          <p:cNvSpPr txBox="1"/>
          <p:nvPr/>
        </p:nvSpPr>
        <p:spPr>
          <a:xfrm>
            <a:off x="19066222" y="16919678"/>
            <a:ext cx="12567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…</a:t>
            </a:r>
            <a:endParaRPr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…</a:t>
            </a:r>
            <a:endParaRPr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568" name="Google Shape;1568;g31b3ce1ab3e_0_438"/>
          <p:cNvCxnSpPr/>
          <p:nvPr/>
        </p:nvCxnSpPr>
        <p:spPr>
          <a:xfrm>
            <a:off x="20177513" y="13042850"/>
            <a:ext cx="300" cy="5427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9" name="Google Shape;1569;g31b3ce1ab3e_0_438"/>
          <p:cNvCxnSpPr/>
          <p:nvPr/>
        </p:nvCxnSpPr>
        <p:spPr>
          <a:xfrm rot="10800000" flipH="1">
            <a:off x="20042500" y="13571850"/>
            <a:ext cx="153000" cy="21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0" name="Google Shape;1570;g31b3ce1ab3e_0_438"/>
          <p:cNvSpPr txBox="1"/>
          <p:nvPr/>
        </p:nvSpPr>
        <p:spPr>
          <a:xfrm>
            <a:off x="18138500" y="10273975"/>
            <a:ext cx="25020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674EA7"/>
                </a:solidFill>
                <a:latin typeface="Book Antiqua"/>
                <a:ea typeface="Book Antiqua"/>
                <a:cs typeface="Book Antiqua"/>
                <a:sym typeface="Book Antiqua"/>
              </a:rPr>
              <a:t>CONFIG</a:t>
            </a:r>
            <a:endParaRPr sz="2500" b="1">
              <a:solidFill>
                <a:srgbClr val="674EA7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674EA7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571" name="Google Shape;1571;g31b3ce1ab3e_0_438"/>
          <p:cNvCxnSpPr/>
          <p:nvPr/>
        </p:nvCxnSpPr>
        <p:spPr>
          <a:xfrm rot="10800000" flipH="1">
            <a:off x="16728675" y="11396678"/>
            <a:ext cx="1168800" cy="2700"/>
          </a:xfrm>
          <a:prstGeom prst="straightConnector1">
            <a:avLst/>
          </a:prstGeom>
          <a:noFill/>
          <a:ln w="38100" cap="flat" cmpd="sng">
            <a:solidFill>
              <a:srgbClr val="674F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2" name="Google Shape;1572;g31b3ce1ab3e_0_438"/>
          <p:cNvCxnSpPr/>
          <p:nvPr/>
        </p:nvCxnSpPr>
        <p:spPr>
          <a:xfrm flipH="1">
            <a:off x="16733457" y="11387963"/>
            <a:ext cx="900" cy="909900"/>
          </a:xfrm>
          <a:prstGeom prst="straightConnector1">
            <a:avLst/>
          </a:prstGeom>
          <a:noFill/>
          <a:ln w="38100" cap="flat" cmpd="sng">
            <a:solidFill>
              <a:srgbClr val="674FA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3" name="Google Shape;1573;g31b3ce1ab3e_0_438"/>
          <p:cNvCxnSpPr/>
          <p:nvPr/>
        </p:nvCxnSpPr>
        <p:spPr>
          <a:xfrm rot="10800000">
            <a:off x="20977725" y="10750974"/>
            <a:ext cx="1168800" cy="1500"/>
          </a:xfrm>
          <a:prstGeom prst="straightConnector1">
            <a:avLst/>
          </a:prstGeom>
          <a:noFill/>
          <a:ln w="38100" cap="flat" cmpd="sng">
            <a:solidFill>
              <a:srgbClr val="674F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4" name="Google Shape;1574;g31b3ce1ab3e_0_438"/>
          <p:cNvCxnSpPr/>
          <p:nvPr/>
        </p:nvCxnSpPr>
        <p:spPr>
          <a:xfrm>
            <a:off x="22140843" y="10746437"/>
            <a:ext cx="900" cy="481200"/>
          </a:xfrm>
          <a:prstGeom prst="straightConnector1">
            <a:avLst/>
          </a:prstGeom>
          <a:noFill/>
          <a:ln w="38100" cap="flat" cmpd="sng">
            <a:solidFill>
              <a:srgbClr val="674FA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5" name="Google Shape;1575;g31b3ce1ab3e_0_438"/>
          <p:cNvCxnSpPr/>
          <p:nvPr/>
        </p:nvCxnSpPr>
        <p:spPr>
          <a:xfrm rot="10800000" flipH="1">
            <a:off x="14152425" y="15692900"/>
            <a:ext cx="2700" cy="5322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6" name="Google Shape;1576;g31b3ce1ab3e_0_438"/>
          <p:cNvCxnSpPr/>
          <p:nvPr/>
        </p:nvCxnSpPr>
        <p:spPr>
          <a:xfrm>
            <a:off x="20170480" y="12500699"/>
            <a:ext cx="900" cy="481200"/>
          </a:xfrm>
          <a:prstGeom prst="straightConnector1">
            <a:avLst/>
          </a:prstGeom>
          <a:noFill/>
          <a:ln w="38100" cap="flat" cmpd="sng">
            <a:solidFill>
              <a:srgbClr val="674FA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77" name="Google Shape;1577;g31b3ce1ab3e_0_438"/>
          <p:cNvSpPr txBox="1"/>
          <p:nvPr/>
        </p:nvSpPr>
        <p:spPr>
          <a:xfrm>
            <a:off x="1133856" y="21055275"/>
            <a:ext cx="4620300" cy="5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Searched narratives can be saved in a Search Task, and </a:t>
            </a:r>
            <a:r>
              <a:rPr lang="en-US" sz="3200" dirty="0">
                <a:solidFill>
                  <a:srgbClr val="C27B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curated</a:t>
            </a:r>
            <a:r>
              <a:rPr lang="en-US" sz="3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by being starred and hidden. Subsequent searches for the same search task will leverage prior search information to improve the search results. </a:t>
            </a:r>
            <a:endParaRPr sz="3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3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8" name="Google Shape;1578;g31b3ce1ab3e_0_438"/>
          <p:cNvSpPr txBox="1"/>
          <p:nvPr/>
        </p:nvSpPr>
        <p:spPr>
          <a:xfrm>
            <a:off x="1115568" y="20167700"/>
            <a:ext cx="4248000" cy="831000"/>
          </a:xfrm>
          <a:prstGeom prst="rect">
            <a:avLst/>
          </a:prstGeom>
          <a:solidFill>
            <a:srgbClr val="026AB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31b3ce1ab3e_0_438"/>
          <p:cNvSpPr txBox="1"/>
          <p:nvPr/>
        </p:nvSpPr>
        <p:spPr>
          <a:xfrm>
            <a:off x="20849290" y="19608156"/>
            <a:ext cx="23229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D78D9"/>
                </a:solidFill>
                <a:latin typeface="Book Antiqua"/>
                <a:ea typeface="Book Antiqua"/>
                <a:cs typeface="Book Antiqua"/>
                <a:sym typeface="Book Antiqua"/>
              </a:rPr>
              <a:t>semantic search</a:t>
            </a:r>
            <a:endParaRPr sz="2000" b="1">
              <a:solidFill>
                <a:srgbClr val="3D78D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580" name="Google Shape;1580;g31b3ce1ab3e_0_438"/>
          <p:cNvCxnSpPr/>
          <p:nvPr/>
        </p:nvCxnSpPr>
        <p:spPr>
          <a:xfrm>
            <a:off x="13381673" y="20537424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1" name="Google Shape;1581;g31b3ce1ab3e_0_438"/>
          <p:cNvCxnSpPr/>
          <p:nvPr/>
        </p:nvCxnSpPr>
        <p:spPr>
          <a:xfrm flipH="1">
            <a:off x="11662650" y="20544650"/>
            <a:ext cx="1737300" cy="12600"/>
          </a:xfrm>
          <a:prstGeom prst="straightConnector1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2" name="Google Shape;1582;g31b3ce1ab3e_0_438"/>
          <p:cNvSpPr txBox="1"/>
          <p:nvPr/>
        </p:nvSpPr>
        <p:spPr>
          <a:xfrm>
            <a:off x="19970771" y="14829325"/>
            <a:ext cx="6804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1300" b="1" baseline="30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lang="en-US" sz="13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RS</a:t>
            </a:r>
            <a:endParaRPr sz="13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83" name="Google Shape;1583;g31b3ce1ab3e_0_438"/>
          <p:cNvSpPr txBox="1"/>
          <p:nvPr/>
        </p:nvSpPr>
        <p:spPr>
          <a:xfrm>
            <a:off x="19887225" y="14989400"/>
            <a:ext cx="839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Reports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84" name="Google Shape;1584;g31b3ce1ab3e_0_438"/>
          <p:cNvSpPr txBox="1"/>
          <p:nvPr/>
        </p:nvSpPr>
        <p:spPr>
          <a:xfrm>
            <a:off x="18134625" y="15027500"/>
            <a:ext cx="839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Reports</a:t>
            </a:r>
            <a:endParaRPr sz="1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85" name="Google Shape;1585;g31b3ce1ab3e_0_438"/>
          <p:cNvSpPr txBox="1"/>
          <p:nvPr/>
        </p:nvSpPr>
        <p:spPr>
          <a:xfrm>
            <a:off x="18189596" y="14857900"/>
            <a:ext cx="6804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ASRS</a:t>
            </a:r>
            <a:endParaRPr sz="13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86" name="Google Shape;1586;g31b3ce1ab3e_0_438"/>
          <p:cNvSpPr txBox="1"/>
          <p:nvPr/>
        </p:nvSpPr>
        <p:spPr>
          <a:xfrm>
            <a:off x="29634475" y="28661475"/>
            <a:ext cx="8686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Contact: carlos.v.paradis@nasa.gov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7" name="Google Shape;1587;g31b3ce1ab3e_0_4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147225" y="28741458"/>
            <a:ext cx="474302" cy="447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32275A0B31B547A0B1EA0DC07CFC6E" ma:contentTypeVersion="13" ma:contentTypeDescription="Create a new document." ma:contentTypeScope="" ma:versionID="7a1671620f2c479086a34eaef5bc0725">
  <xsd:schema xmlns:xsd="http://www.w3.org/2001/XMLSchema" xmlns:xs="http://www.w3.org/2001/XMLSchema" xmlns:p="http://schemas.microsoft.com/office/2006/metadata/properties" xmlns:ns2="d4f27b34-9ae3-473f-9f0f-38b0632d4277" xmlns:ns3="7b92461c-3a31-4106-a37e-51dd4f38a86b" targetNamespace="http://schemas.microsoft.com/office/2006/metadata/properties" ma:root="true" ma:fieldsID="6b981ec846d5dac932e438bbdbf574b3" ns2:_="" ns3:_="">
    <xsd:import namespace="d4f27b34-9ae3-473f-9f0f-38b0632d4277"/>
    <xsd:import namespace="7b92461c-3a31-4106-a37e-51dd4f38a8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27b34-9ae3-473f-9f0f-38b0632d42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2461c-3a31-4106-a37e-51dd4f38a8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f27b34-9ae3-473f-9f0f-38b0632d42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4DC2D5-1FA0-4313-AD06-1FDB85C04C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f27b34-9ae3-473f-9f0f-38b0632d4277"/>
    <ds:schemaRef ds:uri="7b92461c-3a31-4106-a37e-51dd4f38a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ED8EE2-FBF1-4913-AB29-7716082BC6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85664-7166-449B-883D-44084FE8E0D2}">
  <ds:schemaRefs>
    <ds:schemaRef ds:uri="http://schemas.microsoft.com/office/2006/metadata/properties"/>
    <ds:schemaRef ds:uri="http://schemas.microsoft.com/office/infopath/2007/PartnerControls"/>
    <ds:schemaRef ds:uri="d4f27b34-9ae3-473f-9f0f-38b0632d427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678</Words>
  <Application>Microsoft Macintosh PowerPoint</Application>
  <PresentationFormat>Custom</PresentationFormat>
  <Paragraphs>198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Helvetica Neue</vt:lpstr>
      <vt:lpstr>Noto Sans Symbols</vt:lpstr>
      <vt:lpstr>Book Antiqua</vt:lpstr>
      <vt:lpstr>Lucida Sans</vt:lpstr>
      <vt:lpstr>Arial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Roger Margulies</dc:creator>
  <cp:lastModifiedBy>Paradis, Carlos V. (ARC-TI)[KBR Wyle Services, LLC]</cp:lastModifiedBy>
  <cp:revision>4</cp:revision>
  <dcterms:created xsi:type="dcterms:W3CDTF">2007-06-25T16:27:01Z</dcterms:created>
  <dcterms:modified xsi:type="dcterms:W3CDTF">2024-12-10T21:19:32Z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0x010100A432275A0B31B547A0B1EA0DC07CFC6E</vt:lpwstr>
  </property>
</Properties>
</file>