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8404800" cy="29260800"/>
  <p:notesSz cx="6858000" cy="9144000"/>
  <p:embeddedFontLst>
    <p:embeddedFont>
      <p:font typeface="Book Antiqua" panose="02040602050305030304" pitchFamily="18" charset="0"/>
      <p:regular r:id="rId4"/>
      <p:bold r:id="rId5"/>
      <p:italic r:id="rId6"/>
      <p:boldItalic r:id="rId7"/>
    </p:embeddedFont>
    <p:embeddedFont>
      <p:font typeface="Helvetica Neue" panose="02000603040000090004" pitchFamily="2" charset="-52"/>
      <p:regular r:id="rId8"/>
      <p:bold r:id="rId9"/>
      <p:italic r:id="rId10"/>
      <p:boldItalic r:id="rId11"/>
    </p:embeddedFont>
    <p:embeddedFont>
      <p:font typeface="Lucida Sans" panose="020B0602030504020204" pitchFamily="34" charset="0"/>
      <p:regular r:id="rId12"/>
      <p:bold r:id="rId13"/>
      <p:italic r:id="rId14"/>
      <p:boldItalic r:id="rId15"/>
    </p:embeddedFont>
    <p:embeddedFont>
      <p:font typeface="Noto Sans Symbols" pitchFamily="2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943">
          <p15:clr>
            <a:srgbClr val="000000"/>
          </p15:clr>
        </p15:guide>
        <p15:guide id="2" pos="1201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i9nzFxXOOXSdjmaFF2hTQD6gM6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8A7825-D005-45CD-9080-72E920EDE0B3}">
  <a:tblStyle styleId="{918A7825-D005-45CD-9080-72E920EDE0B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22" autoAdjust="0"/>
  </p:normalViewPr>
  <p:slideViewPr>
    <p:cSldViewPr snapToGrid="0">
      <p:cViewPr>
        <p:scale>
          <a:sx n="33" d="100"/>
          <a:sy n="33" d="100"/>
        </p:scale>
        <p:origin x="1190" y="-499"/>
      </p:cViewPr>
      <p:guideLst>
        <p:guide orient="horz" pos="16943"/>
        <p:guide pos="12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customschemas.google.com/relationships/presentationmetadata" Target="metadata"/><Relationship Id="rId3" Type="http://schemas.openxmlformats.org/officeDocument/2006/relationships/notesMaster" Target="notesMasters/notesMaster1.xml"/><Relationship Id="rId21" Type="http://schemas.openxmlformats.org/officeDocument/2006/relationships/theme" Target="theme/theme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cca3eb1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85800"/>
            <a:ext cx="4502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1cca3eb1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131cd6ce94_3_24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3131cd6ce94_3_24"/>
          <p:cNvSpPr txBox="1">
            <a:spLocks noGrp="1"/>
          </p:cNvSpPr>
          <p:nvPr>
            <p:ph type="body" idx="1"/>
          </p:nvPr>
        </p:nvSpPr>
        <p:spPr>
          <a:xfrm>
            <a:off x="1920875" y="6827837"/>
            <a:ext cx="34563050" cy="200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6" name="Google Shape;26;g3131cd6ce94_3_24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3131cd6ce94_3_24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3131cd6ce94_3_24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31cd6ce94_3_74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3131cd6ce94_3_74"/>
          <p:cNvSpPr txBox="1">
            <a:spLocks noGrp="1"/>
          </p:cNvSpPr>
          <p:nvPr>
            <p:ph type="body" idx="1"/>
          </p:nvPr>
        </p:nvSpPr>
        <p:spPr>
          <a:xfrm>
            <a:off x="1920240" y="6827522"/>
            <a:ext cx="16962120" cy="1931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8262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7150"/>
              <a:buChar char="▣"/>
              <a:defRPr sz="11000"/>
            </a:lvl1pPr>
            <a:lvl2pPr marL="914400" lvl="1" indent="-74168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8080"/>
              <a:buChar char="◼"/>
              <a:defRPr sz="10100"/>
            </a:lvl2pPr>
            <a:lvl3pPr marL="1371600" lvl="2" indent="-741362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8075"/>
              <a:buChar char="?"/>
              <a:defRPr sz="8500"/>
            </a:lvl3pPr>
            <a:lvl4pPr marL="1828800" lvl="3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?"/>
              <a:defRPr sz="7600"/>
            </a:lvl4pPr>
            <a:lvl5pPr marL="2286000" lvl="4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■"/>
              <a:defRPr sz="7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2" name="Google Shape;82;g3131cd6ce94_3_74"/>
          <p:cNvSpPr txBox="1">
            <a:spLocks noGrp="1"/>
          </p:cNvSpPr>
          <p:nvPr>
            <p:ph type="body" idx="2"/>
          </p:nvPr>
        </p:nvSpPr>
        <p:spPr>
          <a:xfrm>
            <a:off x="19522440" y="6827522"/>
            <a:ext cx="16962120" cy="1931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8262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7150"/>
              <a:buChar char="▣"/>
              <a:defRPr sz="11000"/>
            </a:lvl1pPr>
            <a:lvl2pPr marL="914400" lvl="1" indent="-74168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8080"/>
              <a:buChar char="◼"/>
              <a:defRPr sz="10100"/>
            </a:lvl2pPr>
            <a:lvl3pPr marL="1371600" lvl="2" indent="-741362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8075"/>
              <a:buChar char="?"/>
              <a:defRPr sz="8500"/>
            </a:lvl3pPr>
            <a:lvl4pPr marL="1828800" lvl="3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?"/>
              <a:defRPr sz="7600"/>
            </a:lvl4pPr>
            <a:lvl5pPr marL="2286000" lvl="4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■"/>
              <a:defRPr sz="7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3" name="Google Shape;83;g3131cd6ce94_3_74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3131cd6ce94_3_74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3131cd6ce94_3_74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131cd6ce94_3_18"/>
          <p:cNvSpPr txBox="1">
            <a:spLocks noGrp="1"/>
          </p:cNvSpPr>
          <p:nvPr>
            <p:ph type="ctrTitle"/>
          </p:nvPr>
        </p:nvSpPr>
        <p:spPr>
          <a:xfrm>
            <a:off x="1772526" y="5852160"/>
            <a:ext cx="34564320" cy="780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3325" tIns="0" rIns="1933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300" b="1" cap="none">
                <a:solidFill>
                  <a:srgbClr val="EAD59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131cd6ce94_3_18"/>
          <p:cNvSpPr txBox="1">
            <a:spLocks noGrp="1"/>
          </p:cNvSpPr>
          <p:nvPr>
            <p:ph type="subTitle" idx="1"/>
          </p:nvPr>
        </p:nvSpPr>
        <p:spPr>
          <a:xfrm>
            <a:off x="5760720" y="14215245"/>
            <a:ext cx="26883360" cy="747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360"/>
              </a:spcBef>
              <a:spcAft>
                <a:spcPts val="0"/>
              </a:spcAft>
              <a:buSzPts val="767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3131cd6ce94_3_18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3131cd6ce94_3_18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3131cd6ce94_3_18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131cd6ce94_3_30"/>
          <p:cNvSpPr txBox="1">
            <a:spLocks noGrp="1"/>
          </p:cNvSpPr>
          <p:nvPr>
            <p:ph type="title"/>
          </p:nvPr>
        </p:nvSpPr>
        <p:spPr>
          <a:xfrm rot="5400000">
            <a:off x="19680766" y="9334505"/>
            <a:ext cx="24966507" cy="86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3131cd6ce94_3_30"/>
          <p:cNvSpPr txBox="1">
            <a:spLocks noGrp="1"/>
          </p:cNvSpPr>
          <p:nvPr>
            <p:ph type="body" idx="1"/>
          </p:nvPr>
        </p:nvSpPr>
        <p:spPr>
          <a:xfrm rot="5400000">
            <a:off x="2078567" y="1013464"/>
            <a:ext cx="24966507" cy="2528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8" name="Google Shape;38;g3131cd6ce94_3_30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3131cd6ce94_3_30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g3131cd6ce94_3_30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131cd6ce94_3_36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3131cd6ce94_3_36"/>
          <p:cNvSpPr txBox="1">
            <a:spLocks noGrp="1"/>
          </p:cNvSpPr>
          <p:nvPr>
            <p:ph type="body" idx="1"/>
          </p:nvPr>
        </p:nvSpPr>
        <p:spPr>
          <a:xfrm rot="5400000">
            <a:off x="9156700" y="-407988"/>
            <a:ext cx="20091400" cy="345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g3131cd6ce94_3_36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3131cd6ce94_3_36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g3131cd6ce94_3_36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131cd6ce94_3_42"/>
          <p:cNvSpPr txBox="1">
            <a:spLocks noGrp="1"/>
          </p:cNvSpPr>
          <p:nvPr>
            <p:ph type="title"/>
          </p:nvPr>
        </p:nvSpPr>
        <p:spPr>
          <a:xfrm>
            <a:off x="7680960" y="2600960"/>
            <a:ext cx="23042880" cy="222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3325" tIns="193325" rIns="1933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8500"/>
              <a:buFont typeface="Lucida Sans"/>
              <a:buNone/>
              <a:defRPr sz="85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3131cd6ce94_3_42"/>
          <p:cNvSpPr>
            <a:spLocks noGrp="1"/>
          </p:cNvSpPr>
          <p:nvPr>
            <p:ph type="pic" idx="2"/>
          </p:nvPr>
        </p:nvSpPr>
        <p:spPr>
          <a:xfrm>
            <a:off x="7680960" y="7816427"/>
            <a:ext cx="23042880" cy="1690624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3921"/>
              </a:srgbClr>
            </a:outerShdw>
          </a:effectLst>
        </p:spPr>
      </p:sp>
      <p:sp>
        <p:nvSpPr>
          <p:cNvPr id="50" name="Google Shape;50;g3131cd6ce94_3_42"/>
          <p:cNvSpPr txBox="1">
            <a:spLocks noGrp="1"/>
          </p:cNvSpPr>
          <p:nvPr>
            <p:ph type="body" idx="1"/>
          </p:nvPr>
        </p:nvSpPr>
        <p:spPr>
          <a:xfrm>
            <a:off x="7680960" y="4978291"/>
            <a:ext cx="23042880" cy="226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3325" tIns="193325" rIns="193325" bIns="1933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SzPts val="3835"/>
              <a:buNone/>
              <a:defRPr sz="5900"/>
            </a:lvl1pPr>
            <a:lvl2pPr marL="914400" lvl="1" indent="-487680" algn="l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4080"/>
              <a:buChar char="◼"/>
              <a:defRPr sz="5100"/>
            </a:lvl2pPr>
            <a:lvl3pPr marL="1371600" lvl="2" indent="-481964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SzPts val="3990"/>
              <a:buChar char="?"/>
              <a:defRPr sz="4200"/>
            </a:lvl3pPr>
            <a:lvl4pPr marL="1828800" lvl="3" indent="-4699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Char char="?"/>
              <a:defRPr sz="3800"/>
            </a:lvl4pPr>
            <a:lvl5pPr marL="2286000" lvl="4" indent="-4699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Char char="■"/>
              <a:defRPr sz="3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g3131cd6ce94_3_42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3131cd6ce94_3_42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3131cd6ce94_3_42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131cd6ce94_3_49"/>
          <p:cNvSpPr txBox="1">
            <a:spLocks noGrp="1"/>
          </p:cNvSpPr>
          <p:nvPr>
            <p:ph type="title"/>
          </p:nvPr>
        </p:nvSpPr>
        <p:spPr>
          <a:xfrm>
            <a:off x="1920242" y="1165013"/>
            <a:ext cx="12634915" cy="495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9300"/>
              <a:buFont typeface="Lucida Sans"/>
              <a:buNone/>
              <a:defRPr sz="9300" b="0">
                <a:solidFill>
                  <a:srgbClr val="F4DB8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3131cd6ce94_3_49"/>
          <p:cNvSpPr txBox="1">
            <a:spLocks noGrp="1"/>
          </p:cNvSpPr>
          <p:nvPr>
            <p:ph type="body" idx="1"/>
          </p:nvPr>
        </p:nvSpPr>
        <p:spPr>
          <a:xfrm>
            <a:off x="1920242" y="6502402"/>
            <a:ext cx="12634915" cy="1963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SzPts val="3835"/>
              <a:buNone/>
              <a:defRPr sz="5900"/>
            </a:lvl1pPr>
            <a:lvl2pPr marL="914400" lvl="1" indent="-228600" algn="l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4080"/>
              <a:buNone/>
              <a:defRPr sz="5100"/>
            </a:lvl2pPr>
            <a:lvl3pPr marL="1371600" lvl="2" indent="-228600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SzPts val="3990"/>
              <a:buNone/>
              <a:defRPr sz="4200"/>
            </a:lvl3pPr>
            <a:lvl4pPr marL="1828800" lvl="3" indent="-2286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None/>
              <a:defRPr sz="3800"/>
            </a:lvl4pPr>
            <a:lvl5pPr marL="2286000" lvl="4" indent="-2286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None/>
              <a:defRPr sz="3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7" name="Google Shape;57;g3131cd6ce94_3_49"/>
          <p:cNvSpPr txBox="1">
            <a:spLocks noGrp="1"/>
          </p:cNvSpPr>
          <p:nvPr>
            <p:ph type="body" idx="2"/>
          </p:nvPr>
        </p:nvSpPr>
        <p:spPr>
          <a:xfrm>
            <a:off x="15015210" y="1165016"/>
            <a:ext cx="21469350" cy="249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8262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7150"/>
              <a:buChar char="▣"/>
              <a:defRPr sz="11000"/>
            </a:lvl1pPr>
            <a:lvl2pPr marL="914400" lvl="1" indent="-74168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8080"/>
              <a:buChar char="◼"/>
              <a:defRPr sz="10100"/>
            </a:lvl2pPr>
            <a:lvl3pPr marL="1371600" lvl="2" indent="-789622" algn="l">
              <a:lnSpc>
                <a:spcPct val="100000"/>
              </a:lnSpc>
              <a:spcBef>
                <a:spcPts val="1860"/>
              </a:spcBef>
              <a:spcAft>
                <a:spcPts val="0"/>
              </a:spcAft>
              <a:buSzPts val="8835"/>
              <a:buChar char="?"/>
              <a:defRPr sz="9300"/>
            </a:lvl3pPr>
            <a:lvl4pPr marL="1828800" lvl="3" indent="-7683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8500"/>
              <a:buChar char="?"/>
              <a:defRPr sz="8500"/>
            </a:lvl4pPr>
            <a:lvl5pPr marL="2286000" lvl="4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■"/>
              <a:defRPr sz="7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8" name="Google Shape;58;g3131cd6ce94_3_49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3131cd6ce94_3_49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3131cd6ce94_3_49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131cd6ce94_3_56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3131cd6ce94_3_56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3131cd6ce94_3_56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31cd6ce94_3_60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3131cd6ce94_3_60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3131cd6ce94_3_60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3131cd6ce94_3_60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31cd6ce94_3_65"/>
          <p:cNvSpPr txBox="1">
            <a:spLocks noGrp="1"/>
          </p:cNvSpPr>
          <p:nvPr>
            <p:ph type="title"/>
          </p:nvPr>
        </p:nvSpPr>
        <p:spPr>
          <a:xfrm>
            <a:off x="1920240" y="1165013"/>
            <a:ext cx="3456432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3131cd6ce94_3_65"/>
          <p:cNvSpPr txBox="1">
            <a:spLocks noGrp="1"/>
          </p:cNvSpPr>
          <p:nvPr>
            <p:ph type="body" idx="1"/>
          </p:nvPr>
        </p:nvSpPr>
        <p:spPr>
          <a:xfrm>
            <a:off x="1920240" y="6549813"/>
            <a:ext cx="16968790" cy="32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None/>
              <a:defRPr sz="101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None/>
              <a:defRPr sz="8500" b="1"/>
            </a:lvl2pPr>
            <a:lvl3pPr marL="1371600" lvl="2" indent="-2286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None/>
              <a:defRPr sz="7600" b="1"/>
            </a:lvl3pPr>
            <a:lvl4pPr marL="1828800" lvl="3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4pPr>
            <a:lvl5pPr marL="2286000" lvl="4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3" name="Google Shape;73;g3131cd6ce94_3_65"/>
          <p:cNvSpPr txBox="1">
            <a:spLocks noGrp="1"/>
          </p:cNvSpPr>
          <p:nvPr>
            <p:ph type="body" idx="2"/>
          </p:nvPr>
        </p:nvSpPr>
        <p:spPr>
          <a:xfrm>
            <a:off x="19509107" y="6549813"/>
            <a:ext cx="16975455" cy="32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None/>
              <a:defRPr sz="101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None/>
              <a:defRPr sz="8500" b="1"/>
            </a:lvl2pPr>
            <a:lvl3pPr marL="1371600" lvl="2" indent="-2286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None/>
              <a:defRPr sz="7600" b="1"/>
            </a:lvl3pPr>
            <a:lvl4pPr marL="1828800" lvl="3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4pPr>
            <a:lvl5pPr marL="2286000" lvl="4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4" name="Google Shape;74;g3131cd6ce94_3_65"/>
          <p:cNvSpPr txBox="1">
            <a:spLocks noGrp="1"/>
          </p:cNvSpPr>
          <p:nvPr>
            <p:ph type="body" idx="3"/>
          </p:nvPr>
        </p:nvSpPr>
        <p:spPr>
          <a:xfrm>
            <a:off x="1920240" y="10078722"/>
            <a:ext cx="16968790" cy="1605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45477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Char char="▣"/>
              <a:defRPr sz="10100"/>
            </a:lvl1pPr>
            <a:lvl2pPr marL="914400" lvl="1" indent="-6604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Char char="◼"/>
              <a:defRPr sz="8500"/>
            </a:lvl2pPr>
            <a:lvl3pPr marL="1371600" lvl="2" indent="-68707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Char char="?"/>
              <a:defRPr sz="7600"/>
            </a:lvl3pPr>
            <a:lvl4pPr marL="1828800" lvl="3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?"/>
              <a:defRPr sz="6800"/>
            </a:lvl4pPr>
            <a:lvl5pPr marL="2286000" lvl="4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■"/>
              <a:defRPr sz="6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g3131cd6ce94_3_65"/>
          <p:cNvSpPr txBox="1">
            <a:spLocks noGrp="1"/>
          </p:cNvSpPr>
          <p:nvPr>
            <p:ph type="body" idx="4"/>
          </p:nvPr>
        </p:nvSpPr>
        <p:spPr>
          <a:xfrm>
            <a:off x="19509107" y="10078722"/>
            <a:ext cx="16975455" cy="1605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45477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Char char="▣"/>
              <a:defRPr sz="10100"/>
            </a:lvl1pPr>
            <a:lvl2pPr marL="914400" lvl="1" indent="-6604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Char char="◼"/>
              <a:defRPr sz="8500"/>
            </a:lvl2pPr>
            <a:lvl3pPr marL="1371600" lvl="2" indent="-68707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Char char="?"/>
              <a:defRPr sz="7600"/>
            </a:lvl3pPr>
            <a:lvl4pPr marL="1828800" lvl="3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?"/>
              <a:defRPr sz="6800"/>
            </a:lvl4pPr>
            <a:lvl5pPr marL="2286000" lvl="4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■"/>
              <a:defRPr sz="6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6" name="Google Shape;76;g3131cd6ce94_3_65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rgbClr val="BCBC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3131cd6ce94_3_65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3131cd6ce94_3_65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131cd6ce94_3_0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7" name="Google Shape;7;g3131cd6ce94_3_0"/>
          <p:cNvSpPr txBox="1">
            <a:spLocks noGrp="1"/>
          </p:cNvSpPr>
          <p:nvPr>
            <p:ph type="body" idx="1"/>
          </p:nvPr>
        </p:nvSpPr>
        <p:spPr>
          <a:xfrm>
            <a:off x="1920875" y="6827837"/>
            <a:ext cx="34563050" cy="200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marR="0" lvl="0" indent="-715645" algn="l" rtl="0">
              <a:lnSpc>
                <a:spcPct val="100000"/>
              </a:lnSpc>
              <a:spcBef>
                <a:spcPts val="2360"/>
              </a:spcBef>
              <a:spcAft>
                <a:spcPts val="0"/>
              </a:spcAft>
              <a:buClr>
                <a:srgbClr val="F9F9F9"/>
              </a:buClr>
              <a:buSzPts val="7670"/>
              <a:buFont typeface="Noto Sans Symbols"/>
              <a:buChar char="▣"/>
              <a:defRPr sz="1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741680" algn="l" rtl="0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Clr>
                <a:schemeClr val="lt1"/>
              </a:buClr>
              <a:buSzPts val="8080"/>
              <a:buFont typeface="Noto Sans Symbols"/>
              <a:buChar char="◼"/>
              <a:defRPr sz="101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789622" algn="l" rtl="0">
              <a:lnSpc>
                <a:spcPct val="100000"/>
              </a:lnSpc>
              <a:spcBef>
                <a:spcPts val="1860"/>
              </a:spcBef>
              <a:spcAft>
                <a:spcPts val="0"/>
              </a:spcAft>
              <a:buClr>
                <a:schemeClr val="lt1"/>
              </a:buClr>
              <a:buSzPts val="8835"/>
              <a:buFont typeface="Noto Sans Symbols"/>
              <a:buChar char="🢭"/>
              <a:defRPr sz="93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7683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Noto Sans Symbols"/>
              <a:buChar char="🢝"/>
              <a:defRPr sz="85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7683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Noto Sans Symbols"/>
              <a:buChar char="■"/>
              <a:defRPr sz="85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711200" algn="l" rtl="0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Noto Sans Symbols"/>
              <a:buChar char="🢝"/>
              <a:defRPr sz="7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660400" algn="l" rtl="0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Noto Sans Symbols"/>
              <a:buChar char="●"/>
              <a:defRPr sz="6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603250" algn="l" rtl="0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Noto Sans Symbols"/>
              <a:buChar char="●"/>
              <a:defRPr sz="5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603250" algn="l" rtl="0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Noto Sans Symbols"/>
              <a:buChar char="●"/>
              <a:defRPr sz="5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" name="Google Shape;8;g3131cd6ce94_3_0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g3131cd6ce94_3_0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g3131cd6ce94_3_0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11" name="Google Shape;11;g3131cd6ce94_3_0"/>
          <p:cNvSpPr txBox="1"/>
          <p:nvPr/>
        </p:nvSpPr>
        <p:spPr>
          <a:xfrm>
            <a:off x="0" y="0"/>
            <a:ext cx="38404800" cy="2926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g3131cd6ce94_3_0"/>
          <p:cNvSpPr txBox="1"/>
          <p:nvPr/>
        </p:nvSpPr>
        <p:spPr>
          <a:xfrm>
            <a:off x="1752600" y="2819400"/>
            <a:ext cx="92456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 Space Administration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g3131cd6ce94_3_0" descr="NASA_Logo_PostersSession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985200" y="1524000"/>
            <a:ext cx="2895600" cy="28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g3131cd6ce94_3_0"/>
          <p:cNvCxnSpPr/>
          <p:nvPr/>
        </p:nvCxnSpPr>
        <p:spPr>
          <a:xfrm rot="10800000">
            <a:off x="914400" y="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5;g3131cd6ce94_3_0"/>
          <p:cNvCxnSpPr/>
          <p:nvPr/>
        </p:nvCxnSpPr>
        <p:spPr>
          <a:xfrm rot="10800000">
            <a:off x="0" y="914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g3131cd6ce94_3_0"/>
          <p:cNvCxnSpPr/>
          <p:nvPr/>
        </p:nvCxnSpPr>
        <p:spPr>
          <a:xfrm>
            <a:off x="37490400" y="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7;g3131cd6ce94_3_0"/>
          <p:cNvCxnSpPr/>
          <p:nvPr/>
        </p:nvCxnSpPr>
        <p:spPr>
          <a:xfrm rot="10800000">
            <a:off x="37947600" y="914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g3131cd6ce94_3_0"/>
          <p:cNvCxnSpPr/>
          <p:nvPr/>
        </p:nvCxnSpPr>
        <p:spPr>
          <a:xfrm rot="10800000">
            <a:off x="0" y="28346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g3131cd6ce94_3_0"/>
          <p:cNvCxnSpPr/>
          <p:nvPr/>
        </p:nvCxnSpPr>
        <p:spPr>
          <a:xfrm>
            <a:off x="914400" y="2880360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g3131cd6ce94_3_0"/>
          <p:cNvCxnSpPr/>
          <p:nvPr/>
        </p:nvCxnSpPr>
        <p:spPr>
          <a:xfrm>
            <a:off x="37947600" y="28346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21;g3131cd6ce94_3_0"/>
          <p:cNvCxnSpPr/>
          <p:nvPr/>
        </p:nvCxnSpPr>
        <p:spPr>
          <a:xfrm>
            <a:off x="37490400" y="2880360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g3131cd6ce94_3_0"/>
          <p:cNvSpPr txBox="1"/>
          <p:nvPr/>
        </p:nvSpPr>
        <p:spPr>
          <a:xfrm>
            <a:off x="1905000" y="26700162"/>
            <a:ext cx="31242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www.nasa.gov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abs/pii/S0967070X14002145?via%3Dihub" TargetMode="Externa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hyperlink" Target="https://illinoislawreview.org/wp-content/uploads/2023/03/Collareno.pdf" TargetMode="External"/><Relationship Id="rId21" Type="http://schemas.openxmlformats.org/officeDocument/2006/relationships/image" Target="../media/image14.png"/><Relationship Id="rId7" Type="http://schemas.openxmlformats.org/officeDocument/2006/relationships/hyperlink" Target="https://www.gao.gov/assets/gao-22-105020.pdf" TargetMode="Externa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c.aiaa.org/doi/10.2514/1.D0431" TargetMode="External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5" Type="http://schemas.openxmlformats.org/officeDocument/2006/relationships/hyperlink" Target="https://arc.aiaa.org/doi/full/10.2514/1.D0431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" Type="http://schemas.openxmlformats.org/officeDocument/2006/relationships/hyperlink" Target="https://doi.org/10.1016/j.trip.2020.100091" TargetMode="External"/><Relationship Id="rId9" Type="http://schemas.openxmlformats.org/officeDocument/2006/relationships/hyperlink" Target="https://www.sciencedirect.com/science/article/abs/pii/S1361920916303406?via%3Dihub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cca3eb1d5_0_5"/>
          <p:cNvSpPr/>
          <p:nvPr/>
        </p:nvSpPr>
        <p:spPr>
          <a:xfrm>
            <a:off x="16084296" y="19881009"/>
            <a:ext cx="19772400" cy="9117091"/>
          </a:xfrm>
          <a:prstGeom prst="rect">
            <a:avLst/>
          </a:prstGeom>
          <a:noFill/>
          <a:ln w="571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31cca3eb1d5_0_5"/>
          <p:cNvSpPr txBox="1"/>
          <p:nvPr/>
        </p:nvSpPr>
        <p:spPr>
          <a:xfrm>
            <a:off x="17661514" y="18817353"/>
            <a:ext cx="287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Publications of the Same Journal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31cca3eb1d5_0_5"/>
          <p:cNvSpPr txBox="1"/>
          <p:nvPr/>
        </p:nvSpPr>
        <p:spPr>
          <a:xfrm>
            <a:off x="7874100" y="25869250"/>
            <a:ext cx="7684500" cy="3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[1] Collareno. “THE FLIGHT PATH TO TRANSPORTATION EQUITY: HOW LEGISLATORS CAN ENSURE THAT URBAN AIR MOBILITY DELIVERS INCLUSIVE TRANSPORTATION SERVICES.” 2023.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https://illinoislawreview.org/wp-content/uploads/2023/03/Collareno.pdf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 Guo, Yujie, Zhiwei Chen, Amy Stuart, Xiaopeng Li, and Yu Zhang. 2020. “A Systematic Overview of Transportation Equity in Terms of Accessibility, Traffic Emissions, and Safety Outcomes: From Conventional to Emerging Technologies.” </a:t>
            </a:r>
            <a:r>
              <a:rPr lang="en-US" sz="1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Transportation Research Interdisciplinary Perspectives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(March): 100091. </a:t>
            </a:r>
            <a:r>
              <a:rPr lang="en-US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https://doi.org/10.1016/j.trip.2020.100091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[3] Jiang, Xuan, Yuhan Tang, Junzhe Cao, Vishwanath Bulusu, Hao (Frank) Yang, Xin Peng, Yunhan Zheng, Jinhua Zhao, and Raja Sengupta. “Simulating Integration of Urban Air Mobility into Existing </a:t>
            </a:r>
            <a:r>
              <a:rPr lang="en-US" sz="10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Transportation Systems: Survey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 American Institute of Aeronautics and Astronautics, July 2, 2024. </a:t>
            </a:r>
            <a:r>
              <a:rPr lang="en-US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https://arc.aiaa.org/doi/10.2514/1.D0431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[4] US Government Accountability Office. “TRANSFORMING AVIATION Stakeholders Identified Issues to Address for ‘Advanced Air Mobility’ Report to Congressional Committees United States Government Accountability Office.” 2022. </a:t>
            </a:r>
            <a:r>
              <a:rPr lang="en-US" sz="1000" u="sng">
                <a:solidFill>
                  <a:schemeClr val="hlink"/>
                </a:solidFill>
                <a:hlinkClick r:id="rId7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https://www.gao.gov/assets/gao-22-105020.pdf</a:t>
            </a:r>
            <a:r>
              <a:rPr lang="en-US" sz="10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[5] Manaugh, Kevin, Madhav G. Badami, and Ahmed M. El-Geneidy. “Integrating Social Equity into Urban Transportation Planning: A Critical Evaluation of Equity Objectives and Measures in Transportation Plans in North America.” Transport Policy, November 25, 2014. </a:t>
            </a:r>
            <a:r>
              <a:rPr lang="en-US" sz="1000" u="sng">
                <a:solidFill>
                  <a:schemeClr val="hlink"/>
                </a:solidFill>
                <a:hlinkClick r:id="rId8"/>
              </a:rPr>
              <a:t>https://www.sciencedirect.com/science/article/abs/pii/S0967070X14002145?via%3Dihub</a:t>
            </a:r>
            <a:r>
              <a:rPr lang="en-US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[6] Beiler, Michelle Oswald, and Mona Mohammed. “Exploring Transportation Equity: Development and Application of a Transportation Justice Framework.” Transportation Research Part D: Transport and Environment, June 21, 2016. </a:t>
            </a:r>
            <a:r>
              <a:rPr lang="en-US" sz="1000" u="sng">
                <a:solidFill>
                  <a:schemeClr val="hlink"/>
                </a:solidFill>
                <a:hlinkClick r:id="rId9"/>
              </a:rPr>
              <a:t>https://www.sciencedirect.com/science/article/abs/pii/S1361920916303406?via%3Dihub</a:t>
            </a:r>
            <a:r>
              <a:rPr lang="en-US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>
              <a:solidFill>
                <a:srgbClr val="2C3E50"/>
              </a:solidFill>
            </a:endParaRPr>
          </a:p>
        </p:txBody>
      </p:sp>
      <p:sp>
        <p:nvSpPr>
          <p:cNvPr id="93" name="Google Shape;93;g31cca3eb1d5_0_5"/>
          <p:cNvSpPr/>
          <p:nvPr/>
        </p:nvSpPr>
        <p:spPr>
          <a:xfrm>
            <a:off x="19323198" y="17925773"/>
            <a:ext cx="672300" cy="144600"/>
          </a:xfrm>
          <a:prstGeom prst="rect">
            <a:avLst/>
          </a:prstGeom>
          <a:solidFill>
            <a:srgbClr val="BCBCB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94" name="Google Shape;94;g31cca3eb1d5_0_5"/>
          <p:cNvSpPr/>
          <p:nvPr/>
        </p:nvSpPr>
        <p:spPr>
          <a:xfrm>
            <a:off x="19323198" y="17889855"/>
            <a:ext cx="672300" cy="94653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95" name="Google Shape;95;g31cca3eb1d5_0_5"/>
          <p:cNvSpPr txBox="1"/>
          <p:nvPr/>
        </p:nvSpPr>
        <p:spPr>
          <a:xfrm>
            <a:off x="9151088" y="16309875"/>
            <a:ext cx="6022200" cy="78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In order for the AAM industry to succeed in the market, public acceptance is necessary [4].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also found a considerable gap when searching for tools or maps that can assist planners when choosing locations for vertiports with other relevant data.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1cca3eb1d5_0_5"/>
          <p:cNvSpPr txBox="1"/>
          <p:nvPr/>
        </p:nvSpPr>
        <p:spPr>
          <a:xfrm>
            <a:off x="8965425" y="15344850"/>
            <a:ext cx="63000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Recommendations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31cca3eb1d5_0_5"/>
          <p:cNvSpPr txBox="1"/>
          <p:nvPr/>
        </p:nvSpPr>
        <p:spPr>
          <a:xfrm>
            <a:off x="424075" y="15344850"/>
            <a:ext cx="81822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Benefits and Burdens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31cca3eb1d5_0_5"/>
          <p:cNvSpPr/>
          <p:nvPr/>
        </p:nvSpPr>
        <p:spPr>
          <a:xfrm>
            <a:off x="31243609" y="21123476"/>
            <a:ext cx="2106000" cy="638400"/>
          </a:xfrm>
          <a:prstGeom prst="trapezoid">
            <a:avLst>
              <a:gd name="adj" fmla="val 61305"/>
            </a:avLst>
          </a:prstGeom>
          <a:solidFill>
            <a:srgbClr val="93C47D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99" name="Google Shape;99;g31cca3eb1d5_0_5"/>
          <p:cNvSpPr/>
          <p:nvPr/>
        </p:nvSpPr>
        <p:spPr>
          <a:xfrm rot="-8004694">
            <a:off x="32310721" y="21357297"/>
            <a:ext cx="994857" cy="171890"/>
          </a:xfrm>
          <a:prstGeom prst="wave">
            <a:avLst>
              <a:gd name="adj1" fmla="val 8064"/>
              <a:gd name="adj2" fmla="val -7012"/>
            </a:avLst>
          </a:prstGeom>
          <a:solidFill>
            <a:srgbClr val="365BB0"/>
          </a:solidFill>
          <a:ln w="25400" cap="flat" cmpd="sng">
            <a:solidFill>
              <a:srgbClr val="365B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1cca3eb1d5_0_5"/>
          <p:cNvSpPr/>
          <p:nvPr/>
        </p:nvSpPr>
        <p:spPr>
          <a:xfrm>
            <a:off x="31467003" y="21377095"/>
            <a:ext cx="1659300" cy="28500"/>
          </a:xfrm>
          <a:prstGeom prst="trapezoid">
            <a:avLst>
              <a:gd name="adj" fmla="val 60731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1cca3eb1d5_0_5"/>
          <p:cNvSpPr/>
          <p:nvPr/>
        </p:nvSpPr>
        <p:spPr>
          <a:xfrm rot="1799770">
            <a:off x="31728118" y="21433716"/>
            <a:ext cx="1221741" cy="20429"/>
          </a:xfrm>
          <a:prstGeom prst="trapezoid">
            <a:avLst>
              <a:gd name="adj" fmla="val 25000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31cca3eb1d5_0_5"/>
          <p:cNvSpPr/>
          <p:nvPr/>
        </p:nvSpPr>
        <p:spPr>
          <a:xfrm>
            <a:off x="31403419" y="21479208"/>
            <a:ext cx="1786200" cy="31200"/>
          </a:xfrm>
          <a:prstGeom prst="trapezoid">
            <a:avLst>
              <a:gd name="adj" fmla="val 57897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1cca3eb1d5_0_5"/>
          <p:cNvSpPr/>
          <p:nvPr/>
        </p:nvSpPr>
        <p:spPr>
          <a:xfrm rot="6300767" flipH="1">
            <a:off x="32163067" y="21432521"/>
            <a:ext cx="653195" cy="26417"/>
          </a:xfrm>
          <a:prstGeom prst="trapezoid">
            <a:avLst>
              <a:gd name="adj" fmla="val 26254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31cca3eb1d5_0_5"/>
          <p:cNvSpPr/>
          <p:nvPr/>
        </p:nvSpPr>
        <p:spPr>
          <a:xfrm>
            <a:off x="31796279" y="21131010"/>
            <a:ext cx="21600" cy="621600"/>
          </a:xfrm>
          <a:prstGeom prst="rect">
            <a:avLst/>
          </a:prstGeom>
          <a:solidFill>
            <a:srgbClr val="A5A2A7"/>
          </a:solidFill>
          <a:ln w="25400" cap="flat" cmpd="sng">
            <a:solidFill>
              <a:srgbClr val="A5A2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1cca3eb1d5_0_5"/>
          <p:cNvSpPr/>
          <p:nvPr/>
        </p:nvSpPr>
        <p:spPr>
          <a:xfrm>
            <a:off x="16085324" y="9924867"/>
            <a:ext cx="19772400" cy="9625200"/>
          </a:xfrm>
          <a:prstGeom prst="rect">
            <a:avLst/>
          </a:prstGeom>
          <a:noFill/>
          <a:ln w="57150" cap="flat" cmpd="sng">
            <a:solidFill>
              <a:srgbClr val="96DD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31cca3eb1d5_0_5"/>
          <p:cNvSpPr/>
          <p:nvPr/>
        </p:nvSpPr>
        <p:spPr>
          <a:xfrm>
            <a:off x="31236151" y="20704489"/>
            <a:ext cx="2101500" cy="637200"/>
          </a:xfrm>
          <a:prstGeom prst="trapezoid">
            <a:avLst>
              <a:gd name="adj" fmla="val 6130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aphicFrame>
        <p:nvGraphicFramePr>
          <p:cNvPr id="107" name="Google Shape;107;g31cca3eb1d5_0_5"/>
          <p:cNvGraphicFramePr/>
          <p:nvPr/>
        </p:nvGraphicFramePr>
        <p:xfrm>
          <a:off x="4667013" y="16358616"/>
          <a:ext cx="3922775" cy="8591120"/>
        </p:xfrm>
        <a:graphic>
          <a:graphicData uri="http://schemas.openxmlformats.org/drawingml/2006/table">
            <a:tbl>
              <a:tblPr>
                <a:noFill/>
                <a:tableStyleId>{918A7825-D005-45CD-9080-72E920EDE0B3}</a:tableStyleId>
              </a:tblPr>
              <a:tblGrid>
                <a:gridCol w="392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lt1"/>
                          </a:solidFill>
                        </a:rPr>
                        <a:t>Burdens</a:t>
                      </a:r>
                      <a:endParaRPr sz="2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26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0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Noise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Fare Cost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Mode Competition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Privacy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Physical Accessibility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Safety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7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Gentrification</a:t>
                      </a:r>
                      <a:endParaRPr sz="18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66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High energy consumption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8" name="Google Shape;108;g31cca3eb1d5_0_5"/>
          <p:cNvSpPr txBox="1"/>
          <p:nvPr/>
        </p:nvSpPr>
        <p:spPr>
          <a:xfrm>
            <a:off x="6286500" y="3787625"/>
            <a:ext cx="2583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State of the Art and Practice for Equity in Urban Air Mobility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31cca3eb1d5_0_5"/>
          <p:cNvSpPr txBox="1"/>
          <p:nvPr/>
        </p:nvSpPr>
        <p:spPr>
          <a:xfrm>
            <a:off x="1183691" y="8826750"/>
            <a:ext cx="139734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31cca3eb1d5_0_5"/>
          <p:cNvSpPr txBox="1"/>
          <p:nvPr/>
        </p:nvSpPr>
        <p:spPr>
          <a:xfrm>
            <a:off x="4857000" y="5943600"/>
            <a:ext cx="67452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Arneal Montejo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Illinois at Chicago</a:t>
            </a:r>
            <a:endParaRPr sz="4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31cca3eb1d5_0_5"/>
          <p:cNvSpPr txBox="1"/>
          <p:nvPr/>
        </p:nvSpPr>
        <p:spPr>
          <a:xfrm>
            <a:off x="19487400" y="5943600"/>
            <a:ext cx="67452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Carlos Paradis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KBR, Inc.</a:t>
            </a:r>
            <a:endParaRPr sz="4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31cca3eb1d5_0_5"/>
          <p:cNvSpPr txBox="1"/>
          <p:nvPr/>
        </p:nvSpPr>
        <p:spPr>
          <a:xfrm>
            <a:off x="26802600" y="5943600"/>
            <a:ext cx="67452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Misty Davies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Ames Research Center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1cca3eb1d5_0_5"/>
          <p:cNvSpPr txBox="1"/>
          <p:nvPr/>
        </p:nvSpPr>
        <p:spPr>
          <a:xfrm>
            <a:off x="12172200" y="5943600"/>
            <a:ext cx="67452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Tyvonne W. Kelly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Sacramento State University</a:t>
            </a:r>
            <a:endParaRPr sz="4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31cca3eb1d5_0_5"/>
          <p:cNvSpPr txBox="1"/>
          <p:nvPr/>
        </p:nvSpPr>
        <p:spPr>
          <a:xfrm>
            <a:off x="15829800" y="8826750"/>
            <a:ext cx="223080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1cca3eb1d5_0_5"/>
          <p:cNvSpPr/>
          <p:nvPr/>
        </p:nvSpPr>
        <p:spPr>
          <a:xfrm>
            <a:off x="16652273" y="21269316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6" name="Google Shape;116;g31cca3eb1d5_0_5"/>
          <p:cNvSpPr/>
          <p:nvPr/>
        </p:nvSpPr>
        <p:spPr>
          <a:xfrm>
            <a:off x="16804673" y="21421716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7" name="Google Shape;117;g31cca3eb1d5_0_5"/>
          <p:cNvSpPr/>
          <p:nvPr/>
        </p:nvSpPr>
        <p:spPr>
          <a:xfrm>
            <a:off x="16957073" y="21574116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8" name="Google Shape;118;g31cca3eb1d5_0_5"/>
          <p:cNvSpPr txBox="1"/>
          <p:nvPr/>
        </p:nvSpPr>
        <p:spPr>
          <a:xfrm>
            <a:off x="16146622" y="23442678"/>
            <a:ext cx="2870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Department of Transportation Plans or Studies [5]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g31cca3eb1d5_0_5"/>
          <p:cNvCxnSpPr/>
          <p:nvPr/>
        </p:nvCxnSpPr>
        <p:spPr>
          <a:xfrm>
            <a:off x="18628148" y="22236466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0" name="Google Shape;120;g31cca3eb1d5_0_5"/>
          <p:cNvSpPr txBox="1"/>
          <p:nvPr/>
        </p:nvSpPr>
        <p:spPr>
          <a:xfrm>
            <a:off x="16151118" y="20515840"/>
            <a:ext cx="56283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Ground Mobility</a:t>
            </a:r>
            <a:endParaRPr sz="3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g31cca3eb1d5_0_5"/>
          <p:cNvSpPr txBox="1"/>
          <p:nvPr/>
        </p:nvSpPr>
        <p:spPr>
          <a:xfrm>
            <a:off x="19637821" y="22936628"/>
            <a:ext cx="2469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Equity Indexes [6] Present?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g31cca3eb1d5_0_5"/>
          <p:cNvCxnSpPr/>
          <p:nvPr/>
        </p:nvCxnSpPr>
        <p:spPr>
          <a:xfrm rot="10800000" flipH="1">
            <a:off x="21785310" y="21308391"/>
            <a:ext cx="1932900" cy="879000"/>
          </a:xfrm>
          <a:prstGeom prst="bentConnector3">
            <a:avLst>
              <a:gd name="adj1" fmla="val 1039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" name="Google Shape;123;g31cca3eb1d5_0_5"/>
          <p:cNvSpPr txBox="1"/>
          <p:nvPr/>
        </p:nvSpPr>
        <p:spPr>
          <a:xfrm>
            <a:off x="21326836" y="20847516"/>
            <a:ext cx="30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31cca3eb1d5_0_5"/>
          <p:cNvSpPr/>
          <p:nvPr/>
        </p:nvSpPr>
        <p:spPr>
          <a:xfrm>
            <a:off x="20086473" y="22283353"/>
            <a:ext cx="1572300" cy="476100"/>
          </a:xfrm>
          <a:prstGeom prst="trapezoid">
            <a:avLst>
              <a:gd name="adj" fmla="val 61305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5" name="Google Shape;125;g31cca3eb1d5_0_5"/>
          <p:cNvSpPr/>
          <p:nvPr/>
        </p:nvSpPr>
        <p:spPr>
          <a:xfrm>
            <a:off x="20194475" y="22252575"/>
            <a:ext cx="1356300" cy="410700"/>
          </a:xfrm>
          <a:prstGeom prst="trapezoid">
            <a:avLst>
              <a:gd name="adj" fmla="val 6130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6" name="Google Shape;126;g31cca3eb1d5_0_5"/>
          <p:cNvSpPr/>
          <p:nvPr/>
        </p:nvSpPr>
        <p:spPr>
          <a:xfrm>
            <a:off x="20949000" y="22469125"/>
            <a:ext cx="572400" cy="185700"/>
          </a:xfrm>
          <a:prstGeom prst="trapezoid">
            <a:avLst>
              <a:gd name="adj" fmla="val 62331"/>
            </a:avLst>
          </a:prstGeom>
          <a:solidFill>
            <a:srgbClr val="EA99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7" name="Google Shape;127;g31cca3eb1d5_0_5"/>
          <p:cNvSpPr txBox="1"/>
          <p:nvPr/>
        </p:nvSpPr>
        <p:spPr>
          <a:xfrm>
            <a:off x="23678386" y="24415003"/>
            <a:ext cx="306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other demographic or transit data considerations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g31cca3eb1d5_0_5"/>
          <p:cNvCxnSpPr/>
          <p:nvPr/>
        </p:nvCxnSpPr>
        <p:spPr>
          <a:xfrm rot="10800000" flipH="1">
            <a:off x="24317061" y="23005053"/>
            <a:ext cx="300" cy="1284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9" name="Google Shape;129;g31cca3eb1d5_0_5"/>
          <p:cNvCxnSpPr/>
          <p:nvPr/>
        </p:nvCxnSpPr>
        <p:spPr>
          <a:xfrm>
            <a:off x="24302186" y="24285178"/>
            <a:ext cx="1848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" name="Google Shape;130;g31cca3eb1d5_0_5"/>
          <p:cNvSpPr/>
          <p:nvPr/>
        </p:nvSpPr>
        <p:spPr>
          <a:xfrm>
            <a:off x="24383061" y="23935728"/>
            <a:ext cx="1315800" cy="26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31" name="Google Shape;131;g31cca3eb1d5_0_5"/>
          <p:cNvSpPr/>
          <p:nvPr/>
        </p:nvSpPr>
        <p:spPr>
          <a:xfrm>
            <a:off x="24383061" y="23631603"/>
            <a:ext cx="894300" cy="26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32" name="Google Shape;132;g31cca3eb1d5_0_5"/>
          <p:cNvSpPr/>
          <p:nvPr/>
        </p:nvSpPr>
        <p:spPr>
          <a:xfrm>
            <a:off x="24383061" y="23327478"/>
            <a:ext cx="1161900" cy="26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133" name="Google Shape;133;g31cca3eb1d5_0_5"/>
          <p:cNvCxnSpPr/>
          <p:nvPr/>
        </p:nvCxnSpPr>
        <p:spPr>
          <a:xfrm>
            <a:off x="26229549" y="23804904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4" name="Google Shape;134;g31cca3eb1d5_0_5"/>
          <p:cNvSpPr/>
          <p:nvPr/>
        </p:nvSpPr>
        <p:spPr>
          <a:xfrm>
            <a:off x="27745068" y="22917366"/>
            <a:ext cx="1781100" cy="1193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1cca3eb1d5_0_5"/>
          <p:cNvSpPr txBox="1"/>
          <p:nvPr/>
        </p:nvSpPr>
        <p:spPr>
          <a:xfrm>
            <a:off x="27037965" y="24414480"/>
            <a:ext cx="306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 insights and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applications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other DOTs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g31cca3eb1d5_0_5"/>
          <p:cNvCxnSpPr/>
          <p:nvPr/>
        </p:nvCxnSpPr>
        <p:spPr>
          <a:xfrm>
            <a:off x="29826319" y="23761008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37" name="Google Shape;137;g31cca3eb1d5_0_5"/>
          <p:cNvSpPr txBox="1"/>
          <p:nvPr/>
        </p:nvSpPr>
        <p:spPr>
          <a:xfrm>
            <a:off x="30813070" y="24414480"/>
            <a:ext cx="306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Utilize knowledge to transfer onto AAM considerations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1cca3eb1d5_0_5"/>
          <p:cNvSpPr txBox="1"/>
          <p:nvPr/>
        </p:nvSpPr>
        <p:spPr>
          <a:xfrm>
            <a:off x="21282848" y="23790193"/>
            <a:ext cx="30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g31cca3eb1d5_0_5"/>
          <p:cNvCxnSpPr/>
          <p:nvPr/>
        </p:nvCxnSpPr>
        <p:spPr>
          <a:xfrm>
            <a:off x="21785298" y="22187391"/>
            <a:ext cx="2061900" cy="2022900"/>
          </a:xfrm>
          <a:prstGeom prst="bentConnector3">
            <a:avLst>
              <a:gd name="adj1" fmla="val 9794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g31cca3eb1d5_0_5"/>
          <p:cNvSpPr/>
          <p:nvPr/>
        </p:nvSpPr>
        <p:spPr>
          <a:xfrm>
            <a:off x="24134648" y="20508088"/>
            <a:ext cx="1012200" cy="1200600"/>
          </a:xfrm>
          <a:prstGeom prst="flowChartMagneticDisk">
            <a:avLst/>
          </a:prstGeom>
          <a:solidFill>
            <a:schemeClr val="l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31cca3eb1d5_0_5"/>
          <p:cNvSpPr txBox="1"/>
          <p:nvPr/>
        </p:nvSpPr>
        <p:spPr>
          <a:xfrm>
            <a:off x="23107298" y="21762720"/>
            <a:ext cx="306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data and data dictionary if available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g31cca3eb1d5_0_5"/>
          <p:cNvCxnSpPr/>
          <p:nvPr/>
        </p:nvCxnSpPr>
        <p:spPr>
          <a:xfrm>
            <a:off x="25542413" y="21237342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3" name="Google Shape;143;g31cca3eb1d5_0_5"/>
          <p:cNvSpPr/>
          <p:nvPr/>
        </p:nvSpPr>
        <p:spPr>
          <a:xfrm>
            <a:off x="27376748" y="21141411"/>
            <a:ext cx="1579252" cy="476100"/>
          </a:xfrm>
          <a:prstGeom prst="trapezoid">
            <a:avLst>
              <a:gd name="adj" fmla="val 6130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44" name="Google Shape;144;g31cca3eb1d5_0_5"/>
          <p:cNvSpPr txBox="1"/>
          <p:nvPr/>
        </p:nvSpPr>
        <p:spPr>
          <a:xfrm>
            <a:off x="26637888" y="21762720"/>
            <a:ext cx="306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how DOT uses this index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1cca3eb1d5_0_5"/>
          <p:cNvSpPr txBox="1"/>
          <p:nvPr/>
        </p:nvSpPr>
        <p:spPr>
          <a:xfrm>
            <a:off x="16151130" y="24959431"/>
            <a:ext cx="56283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Air Mobility</a:t>
            </a:r>
            <a:endParaRPr sz="3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g31cca3eb1d5_0_5"/>
          <p:cNvSpPr/>
          <p:nvPr/>
        </p:nvSpPr>
        <p:spPr>
          <a:xfrm>
            <a:off x="16590280" y="25587490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47" name="Google Shape;147;g31cca3eb1d5_0_5"/>
          <p:cNvSpPr/>
          <p:nvPr/>
        </p:nvSpPr>
        <p:spPr>
          <a:xfrm>
            <a:off x="16742680" y="25739890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48" name="Google Shape;148;g31cca3eb1d5_0_5"/>
          <p:cNvSpPr/>
          <p:nvPr/>
        </p:nvSpPr>
        <p:spPr>
          <a:xfrm>
            <a:off x="16895080" y="25892290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49" name="Google Shape;149;g31cca3eb1d5_0_5"/>
          <p:cNvSpPr txBox="1"/>
          <p:nvPr/>
        </p:nvSpPr>
        <p:spPr>
          <a:xfrm>
            <a:off x="16077350" y="27797760"/>
            <a:ext cx="3162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Transportation AAM Plans or Studies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g31cca3eb1d5_0_5"/>
          <p:cNvCxnSpPr/>
          <p:nvPr/>
        </p:nvCxnSpPr>
        <p:spPr>
          <a:xfrm>
            <a:off x="18604600" y="26853445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1" name="Google Shape;151;g31cca3eb1d5_0_5"/>
          <p:cNvSpPr/>
          <p:nvPr/>
        </p:nvSpPr>
        <p:spPr>
          <a:xfrm>
            <a:off x="20323498" y="25904952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52" name="Google Shape;152;g31cca3eb1d5_0_5"/>
          <p:cNvSpPr txBox="1"/>
          <p:nvPr/>
        </p:nvSpPr>
        <p:spPr>
          <a:xfrm>
            <a:off x="19414948" y="27793376"/>
            <a:ext cx="30669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Utilize lessons learned from UGM to find equity considerations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g31cca3eb1d5_0_5"/>
          <p:cNvCxnSpPr/>
          <p:nvPr/>
        </p:nvCxnSpPr>
        <p:spPr>
          <a:xfrm>
            <a:off x="22050905" y="26855010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4" name="Google Shape;154;g31cca3eb1d5_0_5"/>
          <p:cNvSpPr txBox="1"/>
          <p:nvPr/>
        </p:nvSpPr>
        <p:spPr>
          <a:xfrm>
            <a:off x="26005473" y="27797760"/>
            <a:ext cx="306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of Practice Benefits and Burdens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1cca3eb1d5_0_5"/>
          <p:cNvSpPr/>
          <p:nvPr/>
        </p:nvSpPr>
        <p:spPr>
          <a:xfrm>
            <a:off x="26834058" y="25904952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56" name="Google Shape;156;g31cca3eb1d5_0_5"/>
          <p:cNvSpPr/>
          <p:nvPr/>
        </p:nvSpPr>
        <p:spPr>
          <a:xfrm>
            <a:off x="23798409" y="25904993"/>
            <a:ext cx="1249800" cy="1753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57" name="Google Shape;157;g31cca3eb1d5_0_5"/>
          <p:cNvSpPr txBox="1"/>
          <p:nvPr/>
        </p:nvSpPr>
        <p:spPr>
          <a:xfrm>
            <a:off x="22948755" y="27797760"/>
            <a:ext cx="306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Compare UGM to UAM  equity considerations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31cca3eb1d5_0_5"/>
          <p:cNvSpPr txBox="1"/>
          <p:nvPr/>
        </p:nvSpPr>
        <p:spPr>
          <a:xfrm>
            <a:off x="26577311" y="15605559"/>
            <a:ext cx="2870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Selected Papers for Full Review and Analysis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1cca3eb1d5_0_5"/>
          <p:cNvSpPr txBox="1"/>
          <p:nvPr/>
        </p:nvSpPr>
        <p:spPr>
          <a:xfrm>
            <a:off x="19575814" y="15157503"/>
            <a:ext cx="287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Snowball Method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31cca3eb1d5_0_5"/>
          <p:cNvSpPr txBox="1"/>
          <p:nvPr/>
        </p:nvSpPr>
        <p:spPr>
          <a:xfrm>
            <a:off x="21306211" y="12600432"/>
            <a:ext cx="287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Search Query Parameters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1cca3eb1d5_0_5"/>
          <p:cNvSpPr/>
          <p:nvPr/>
        </p:nvSpPr>
        <p:spPr>
          <a:xfrm>
            <a:off x="17117463" y="10584375"/>
            <a:ext cx="1374600" cy="1954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62" name="Google Shape;162;g31cca3eb1d5_0_5"/>
          <p:cNvSpPr/>
          <p:nvPr/>
        </p:nvSpPr>
        <p:spPr>
          <a:xfrm>
            <a:off x="18577355" y="10584375"/>
            <a:ext cx="1374600" cy="1954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63" name="Google Shape;163;g31cca3eb1d5_0_5"/>
          <p:cNvSpPr txBox="1"/>
          <p:nvPr/>
        </p:nvSpPr>
        <p:spPr>
          <a:xfrm>
            <a:off x="17117473" y="12599103"/>
            <a:ext cx="287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Preliminary Search Publications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[</a:t>
            </a:r>
            <a:r>
              <a:rPr lang="en-US" sz="2000" dirty="0"/>
              <a:t>2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2000" dirty="0"/>
              <a:t>3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" name="Google Shape;164;g31cca3eb1d5_0_5"/>
          <p:cNvCxnSpPr/>
          <p:nvPr/>
        </p:nvCxnSpPr>
        <p:spPr>
          <a:xfrm>
            <a:off x="20161064" y="11394337"/>
            <a:ext cx="852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5" name="Google Shape;165;g31cca3eb1d5_0_5"/>
          <p:cNvCxnSpPr/>
          <p:nvPr/>
        </p:nvCxnSpPr>
        <p:spPr>
          <a:xfrm>
            <a:off x="24372982" y="11394001"/>
            <a:ext cx="2338862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6" name="Google Shape;166;g31cca3eb1d5_0_5"/>
          <p:cNvSpPr/>
          <p:nvPr/>
        </p:nvSpPr>
        <p:spPr>
          <a:xfrm>
            <a:off x="25971524" y="10257836"/>
            <a:ext cx="553800" cy="656878"/>
          </a:xfrm>
          <a:prstGeom prst="flowChartMagneticDisk">
            <a:avLst/>
          </a:prstGeom>
          <a:solidFill>
            <a:srgbClr val="96DD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g31cca3eb1d5_0_5"/>
          <p:cNvCxnSpPr/>
          <p:nvPr/>
        </p:nvCxnSpPr>
        <p:spPr>
          <a:xfrm>
            <a:off x="28314098" y="11394001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8" name="Google Shape;168;g31cca3eb1d5_0_5"/>
          <p:cNvSpPr txBox="1"/>
          <p:nvPr/>
        </p:nvSpPr>
        <p:spPr>
          <a:xfrm>
            <a:off x="25040410" y="12600432"/>
            <a:ext cx="287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Apply Search on a Journal Database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1cca3eb1d5_0_5"/>
          <p:cNvSpPr txBox="1"/>
          <p:nvPr/>
        </p:nvSpPr>
        <p:spPr>
          <a:xfrm>
            <a:off x="30324429" y="12721445"/>
            <a:ext cx="287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Candidate Papers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1cca3eb1d5_0_5"/>
          <p:cNvSpPr txBox="1"/>
          <p:nvPr/>
        </p:nvSpPr>
        <p:spPr>
          <a:xfrm>
            <a:off x="32358500" y="18608040"/>
            <a:ext cx="2791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of the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Art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Benefits and Burdens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g31cca3eb1d5_0_5"/>
          <p:cNvCxnSpPr>
            <a:endCxn id="160" idx="2"/>
          </p:cNvCxnSpPr>
          <p:nvPr/>
        </p:nvCxnSpPr>
        <p:spPr>
          <a:xfrm rot="10800000">
            <a:off x="22741561" y="13308432"/>
            <a:ext cx="3111000" cy="1110600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2" name="Google Shape;172;g31cca3eb1d5_0_5"/>
          <p:cNvSpPr txBox="1"/>
          <p:nvPr/>
        </p:nvSpPr>
        <p:spPr>
          <a:xfrm>
            <a:off x="23005488" y="15730723"/>
            <a:ext cx="292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related articles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31cca3eb1d5_0_5"/>
          <p:cNvSpPr txBox="1"/>
          <p:nvPr/>
        </p:nvSpPr>
        <p:spPr>
          <a:xfrm>
            <a:off x="30150753" y="18609362"/>
            <a:ext cx="231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of the Art Recommendations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1cca3eb1d5_0_5"/>
          <p:cNvSpPr txBox="1"/>
          <p:nvPr/>
        </p:nvSpPr>
        <p:spPr>
          <a:xfrm>
            <a:off x="16151118" y="9866896"/>
            <a:ext cx="56283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 of the Art</a:t>
            </a:r>
            <a:endParaRPr sz="3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5" name="Google Shape;175;g31cca3eb1d5_0_5"/>
          <p:cNvCxnSpPr>
            <a:cxnSpLocks/>
            <a:stCxn id="173" idx="2"/>
            <a:endCxn id="176" idx="0"/>
          </p:cNvCxnSpPr>
          <p:nvPr/>
        </p:nvCxnSpPr>
        <p:spPr>
          <a:xfrm rot="-5400000" flipH="1">
            <a:off x="33120753" y="17503562"/>
            <a:ext cx="2288100" cy="5915700"/>
          </a:xfrm>
          <a:prstGeom prst="bentConnector3">
            <a:avLst>
              <a:gd name="adj1" fmla="val 14867"/>
            </a:avLst>
          </a:prstGeom>
          <a:noFill/>
          <a:ln w="28575" cap="flat" cmpd="sng">
            <a:solidFill>
              <a:srgbClr val="026AB3"/>
            </a:solidFill>
            <a:prstDash val="solid"/>
            <a:round/>
            <a:headEnd type="none" w="sm" len="sm"/>
            <a:tailEnd type="triangle" w="lg" len="lg"/>
          </a:ln>
        </p:spPr>
      </p:cxnSp>
      <p:pic>
        <p:nvPicPr>
          <p:cNvPr id="177" name="Google Shape;177;g31cca3eb1d5_0_5" descr="Video Dro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189856" y="23088463"/>
            <a:ext cx="2260661" cy="1234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g31cca3eb1d5_0_5"/>
          <p:cNvGrpSpPr/>
          <p:nvPr/>
        </p:nvGrpSpPr>
        <p:grpSpPr>
          <a:xfrm>
            <a:off x="33283223" y="16996702"/>
            <a:ext cx="942349" cy="1452424"/>
            <a:chOff x="22125300" y="16241825"/>
            <a:chExt cx="1249800" cy="1753500"/>
          </a:xfrm>
        </p:grpSpPr>
        <p:sp>
          <p:nvSpPr>
            <p:cNvPr id="179" name="Google Shape;179;g31cca3eb1d5_0_5"/>
            <p:cNvSpPr/>
            <p:nvPr/>
          </p:nvSpPr>
          <p:spPr>
            <a:xfrm>
              <a:off x="22125300" y="16241825"/>
              <a:ext cx="1249800" cy="17535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grpSp>
          <p:nvGrpSpPr>
            <p:cNvPr id="180" name="Google Shape;180;g31cca3eb1d5_0_5"/>
            <p:cNvGrpSpPr/>
            <p:nvPr/>
          </p:nvGrpSpPr>
          <p:grpSpPr>
            <a:xfrm>
              <a:off x="22215600" y="16349550"/>
              <a:ext cx="1069200" cy="1532925"/>
              <a:chOff x="22215600" y="16349550"/>
              <a:chExt cx="1069200" cy="1532925"/>
            </a:xfrm>
          </p:grpSpPr>
          <p:pic>
            <p:nvPicPr>
              <p:cNvPr id="181" name="Google Shape;181;g31cca3eb1d5_0_5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2217125" y="16349550"/>
                <a:ext cx="572525" cy="572525"/>
              </a:xfrm>
              <a:prstGeom prst="rect">
                <a:avLst/>
              </a:prstGeom>
              <a:noFill/>
              <a:ln w="57150" cap="flat" cmpd="sng">
                <a:solidFill>
                  <a:srgbClr val="93C47D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  <p:cxnSp>
            <p:nvCxnSpPr>
              <p:cNvPr id="182" name="Google Shape;182;g31cca3eb1d5_0_5"/>
              <p:cNvCxnSpPr/>
              <p:nvPr/>
            </p:nvCxnSpPr>
            <p:spPr>
              <a:xfrm rot="10800000" flipH="1">
                <a:off x="22215600" y="16624450"/>
                <a:ext cx="1069200" cy="943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183" name="Google Shape;183;g31cca3eb1d5_0_5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2696400" y="17313650"/>
                <a:ext cx="568825" cy="568825"/>
              </a:xfrm>
              <a:prstGeom prst="rect">
                <a:avLst/>
              </a:prstGeom>
              <a:noFill/>
              <a:ln w="57150" cap="flat" cmpd="sng">
                <a:solidFill>
                  <a:srgbClr val="CC0000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</p:grpSp>
      </p:grpSp>
      <p:pic>
        <p:nvPicPr>
          <p:cNvPr id="184" name="Google Shape;184;g31cca3eb1d5_0_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908963" y="25998057"/>
            <a:ext cx="572525" cy="572525"/>
          </a:xfrm>
          <a:prstGeom prst="rect">
            <a:avLst/>
          </a:prstGeom>
          <a:noFill/>
          <a:ln w="57150" cap="flat" cmpd="sng">
            <a:solidFill>
              <a:srgbClr val="93C47D"/>
            </a:solidFill>
            <a:prstDash val="dash"/>
            <a:round/>
            <a:headEnd type="none" w="sm" len="sm"/>
            <a:tailEnd type="none" w="sm" len="sm"/>
          </a:ln>
        </p:spPr>
      </p:pic>
      <p:cxnSp>
        <p:nvCxnSpPr>
          <p:cNvPr id="185" name="Google Shape;185;g31cca3eb1d5_0_5"/>
          <p:cNvCxnSpPr/>
          <p:nvPr/>
        </p:nvCxnSpPr>
        <p:spPr>
          <a:xfrm rot="10800000" flipH="1">
            <a:off x="26931163" y="26325969"/>
            <a:ext cx="1069200" cy="943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6" name="Google Shape;186;g31cca3eb1d5_0_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411963" y="27015169"/>
            <a:ext cx="568825" cy="568825"/>
          </a:xfrm>
          <a:prstGeom prst="rect">
            <a:avLst/>
          </a:prstGeom>
          <a:noFill/>
          <a:ln w="57150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</p:pic>
      <p:cxnSp>
        <p:nvCxnSpPr>
          <p:cNvPr id="187" name="Google Shape;187;g31cca3eb1d5_0_5"/>
          <p:cNvCxnSpPr/>
          <p:nvPr/>
        </p:nvCxnSpPr>
        <p:spPr>
          <a:xfrm rot="10800000" flipH="1">
            <a:off x="23883488" y="26329700"/>
            <a:ext cx="1069200" cy="943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8" name="Google Shape;188;g31cca3eb1d5_0_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824925" y="25929038"/>
            <a:ext cx="816825" cy="8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1cca3eb1d5_0_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340375" y="26949413"/>
            <a:ext cx="707825" cy="7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1cca3eb1d5_0_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232325" y="20834913"/>
            <a:ext cx="816825" cy="8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1cca3eb1d5_0_5"/>
          <p:cNvSpPr txBox="1"/>
          <p:nvPr/>
        </p:nvSpPr>
        <p:spPr>
          <a:xfrm>
            <a:off x="16146622" y="19813595"/>
            <a:ext cx="56283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 of Practice</a:t>
            </a:r>
            <a:endParaRPr sz="3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g31cca3eb1d5_0_5"/>
          <p:cNvSpPr/>
          <p:nvPr/>
        </p:nvSpPr>
        <p:spPr>
          <a:xfrm>
            <a:off x="25045275" y="22959453"/>
            <a:ext cx="553800" cy="5538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193" name="Google Shape;193;g31cca3eb1d5_0_5"/>
          <p:cNvCxnSpPr>
            <a:stCxn id="192" idx="5"/>
          </p:cNvCxnSpPr>
          <p:nvPr/>
        </p:nvCxnSpPr>
        <p:spPr>
          <a:xfrm>
            <a:off x="25517973" y="23432151"/>
            <a:ext cx="263400" cy="2634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4" name="Google Shape;194;g31cca3eb1d5_0_5"/>
          <p:cNvSpPr/>
          <p:nvPr/>
        </p:nvSpPr>
        <p:spPr>
          <a:xfrm>
            <a:off x="20851500" y="22259425"/>
            <a:ext cx="553800" cy="185700"/>
          </a:xfrm>
          <a:prstGeom prst="trapezoid">
            <a:avLst>
              <a:gd name="adj" fmla="val 51461"/>
            </a:avLst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95" name="Google Shape;195;g31cca3eb1d5_0_5"/>
          <p:cNvSpPr/>
          <p:nvPr/>
        </p:nvSpPr>
        <p:spPr>
          <a:xfrm rot="10797815">
            <a:off x="20455899" y="22259578"/>
            <a:ext cx="471900" cy="185700"/>
          </a:xfrm>
          <a:prstGeom prst="trapezoid">
            <a:avLst>
              <a:gd name="adj" fmla="val 51461"/>
            </a:avLst>
          </a:prstGeom>
          <a:solidFill>
            <a:srgbClr val="F9F9F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96" name="Google Shape;196;g31cca3eb1d5_0_5"/>
          <p:cNvSpPr/>
          <p:nvPr/>
        </p:nvSpPr>
        <p:spPr>
          <a:xfrm rot="10800000">
            <a:off x="20434750" y="22468825"/>
            <a:ext cx="608400" cy="183300"/>
          </a:xfrm>
          <a:prstGeom prst="trapezoid">
            <a:avLst>
              <a:gd name="adj" fmla="val 62331"/>
            </a:avLst>
          </a:prstGeom>
          <a:solidFill>
            <a:srgbClr val="F9CB9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97" name="Google Shape;197;g31cca3eb1d5_0_5"/>
          <p:cNvSpPr/>
          <p:nvPr/>
        </p:nvSpPr>
        <p:spPr>
          <a:xfrm>
            <a:off x="20341225" y="22259425"/>
            <a:ext cx="190200" cy="185700"/>
          </a:xfrm>
          <a:prstGeom prst="triangle">
            <a:avLst>
              <a:gd name="adj" fmla="val 51446"/>
            </a:avLst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98" name="Google Shape;198;g31cca3eb1d5_0_5"/>
          <p:cNvSpPr/>
          <p:nvPr/>
        </p:nvSpPr>
        <p:spPr>
          <a:xfrm>
            <a:off x="20214625" y="22469125"/>
            <a:ext cx="316800" cy="185700"/>
          </a:xfrm>
          <a:prstGeom prst="trapezoid">
            <a:avLst>
              <a:gd name="adj" fmla="val 62331"/>
            </a:avLst>
          </a:prstGeom>
          <a:solidFill>
            <a:srgbClr val="F6B26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199" name="Google Shape;199;g31cca3eb1d5_0_5"/>
          <p:cNvCxnSpPr/>
          <p:nvPr/>
        </p:nvCxnSpPr>
        <p:spPr>
          <a:xfrm rot="10800000" flipH="1">
            <a:off x="20597750" y="22028225"/>
            <a:ext cx="126900" cy="26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g31cca3eb1d5_0_5"/>
          <p:cNvCxnSpPr/>
          <p:nvPr/>
        </p:nvCxnSpPr>
        <p:spPr>
          <a:xfrm>
            <a:off x="20725100" y="22028925"/>
            <a:ext cx="199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g31cca3eb1d5_0_5"/>
          <p:cNvSpPr/>
          <p:nvPr/>
        </p:nvSpPr>
        <p:spPr>
          <a:xfrm>
            <a:off x="20959625" y="21726238"/>
            <a:ext cx="367200" cy="476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202" name="Google Shape;202;g31cca3eb1d5_0_5"/>
          <p:cNvCxnSpPr>
            <a:endCxn id="201" idx="2"/>
          </p:cNvCxnSpPr>
          <p:nvPr/>
        </p:nvCxnSpPr>
        <p:spPr>
          <a:xfrm>
            <a:off x="21143225" y="21838438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31cca3eb1d5_0_5"/>
          <p:cNvCxnSpPr/>
          <p:nvPr/>
        </p:nvCxnSpPr>
        <p:spPr>
          <a:xfrm>
            <a:off x="20961725" y="21841450"/>
            <a:ext cx="363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31cca3eb1d5_0_5"/>
          <p:cNvCxnSpPr/>
          <p:nvPr/>
        </p:nvCxnSpPr>
        <p:spPr>
          <a:xfrm>
            <a:off x="20961725" y="21976775"/>
            <a:ext cx="36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5" name="Google Shape;205;g31cca3eb1d5_0_5"/>
          <p:cNvCxnSpPr/>
          <p:nvPr/>
        </p:nvCxnSpPr>
        <p:spPr>
          <a:xfrm>
            <a:off x="20961725" y="22082900"/>
            <a:ext cx="36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g31cca3eb1d5_0_5"/>
          <p:cNvSpPr/>
          <p:nvPr/>
        </p:nvSpPr>
        <p:spPr>
          <a:xfrm>
            <a:off x="33103121" y="21037416"/>
            <a:ext cx="78300" cy="58500"/>
          </a:xfrm>
          <a:prstGeom prst="trapezoid">
            <a:avLst>
              <a:gd name="adj" fmla="val 5956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07" name="Google Shape;207;g31cca3eb1d5_0_5"/>
          <p:cNvSpPr/>
          <p:nvPr/>
        </p:nvSpPr>
        <p:spPr>
          <a:xfrm>
            <a:off x="31457969" y="20708019"/>
            <a:ext cx="340200" cy="275700"/>
          </a:xfrm>
          <a:prstGeom prst="parallelogram">
            <a:avLst>
              <a:gd name="adj" fmla="val 6102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08" name="Google Shape;208;g31cca3eb1d5_0_5"/>
          <p:cNvSpPr/>
          <p:nvPr/>
        </p:nvSpPr>
        <p:spPr>
          <a:xfrm>
            <a:off x="31629399" y="20708030"/>
            <a:ext cx="175500" cy="2757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09" name="Google Shape;209;g31cca3eb1d5_0_5"/>
          <p:cNvSpPr/>
          <p:nvPr/>
        </p:nvSpPr>
        <p:spPr>
          <a:xfrm flipH="1">
            <a:off x="31379408" y="21037202"/>
            <a:ext cx="48300" cy="63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0" name="Google Shape;210;g31cca3eb1d5_0_5"/>
          <p:cNvSpPr/>
          <p:nvPr/>
        </p:nvSpPr>
        <p:spPr>
          <a:xfrm>
            <a:off x="32840206" y="21141934"/>
            <a:ext cx="492600" cy="196500"/>
          </a:xfrm>
          <a:prstGeom prst="trapezoid">
            <a:avLst>
              <a:gd name="adj" fmla="val 5946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1" name="Google Shape;211;g31cca3eb1d5_0_5"/>
          <p:cNvSpPr/>
          <p:nvPr/>
        </p:nvSpPr>
        <p:spPr>
          <a:xfrm rot="-3601400">
            <a:off x="32614494" y="20944938"/>
            <a:ext cx="229962" cy="396890"/>
          </a:xfrm>
          <a:prstGeom prst="triangle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2" name="Google Shape;212;g31cca3eb1d5_0_5"/>
          <p:cNvSpPr/>
          <p:nvPr/>
        </p:nvSpPr>
        <p:spPr>
          <a:xfrm>
            <a:off x="31356378" y="21145299"/>
            <a:ext cx="444600" cy="19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3" name="Google Shape;213;g31cca3eb1d5_0_5"/>
          <p:cNvSpPr/>
          <p:nvPr/>
        </p:nvSpPr>
        <p:spPr>
          <a:xfrm>
            <a:off x="32542106" y="20709250"/>
            <a:ext cx="474000" cy="275700"/>
          </a:xfrm>
          <a:prstGeom prst="trapezoid">
            <a:avLst>
              <a:gd name="adj" fmla="val 2645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4" name="Google Shape;214;g31cca3eb1d5_0_5"/>
          <p:cNvSpPr/>
          <p:nvPr/>
        </p:nvSpPr>
        <p:spPr>
          <a:xfrm>
            <a:off x="32947364" y="20710988"/>
            <a:ext cx="175500" cy="278100"/>
          </a:xfrm>
          <a:prstGeom prst="triangle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5" name="Google Shape;215;g31cca3eb1d5_0_5"/>
          <p:cNvSpPr/>
          <p:nvPr/>
        </p:nvSpPr>
        <p:spPr>
          <a:xfrm rot="10800000" flipH="1">
            <a:off x="33106306" y="21037550"/>
            <a:ext cx="44700" cy="58200"/>
          </a:xfrm>
          <a:prstGeom prst="triangle">
            <a:avLst>
              <a:gd name="adj" fmla="val 482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16" name="Google Shape;216;g31cca3eb1d5_0_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541350" y="26386921"/>
            <a:ext cx="816825" cy="8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1cca3eb1d5_0_5"/>
          <p:cNvSpPr/>
          <p:nvPr/>
        </p:nvSpPr>
        <p:spPr>
          <a:xfrm>
            <a:off x="32515254" y="21037418"/>
            <a:ext cx="607800" cy="585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8" name="Google Shape;218;g31cca3eb1d5_0_5"/>
          <p:cNvSpPr/>
          <p:nvPr/>
        </p:nvSpPr>
        <p:spPr>
          <a:xfrm rot="10800000">
            <a:off x="32195410" y="20709352"/>
            <a:ext cx="383100" cy="276900"/>
          </a:xfrm>
          <a:prstGeom prst="trapezoid">
            <a:avLst>
              <a:gd name="adj" fmla="val 260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9" name="Google Shape;219;g31cca3eb1d5_0_5"/>
          <p:cNvSpPr/>
          <p:nvPr/>
        </p:nvSpPr>
        <p:spPr>
          <a:xfrm rot="10800000">
            <a:off x="31828483" y="20708152"/>
            <a:ext cx="441900" cy="278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0" name="Google Shape;220;g31cca3eb1d5_0_5"/>
          <p:cNvSpPr/>
          <p:nvPr/>
        </p:nvSpPr>
        <p:spPr>
          <a:xfrm>
            <a:off x="31839549" y="20752001"/>
            <a:ext cx="345300" cy="23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1" name="Google Shape;221;g31cca3eb1d5_0_5"/>
          <p:cNvSpPr/>
          <p:nvPr/>
        </p:nvSpPr>
        <p:spPr>
          <a:xfrm flipH="1">
            <a:off x="31714475" y="20707533"/>
            <a:ext cx="90600" cy="275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2" name="Google Shape;222;g31cca3eb1d5_0_5"/>
          <p:cNvSpPr/>
          <p:nvPr/>
        </p:nvSpPr>
        <p:spPr>
          <a:xfrm rot="10800000">
            <a:off x="32438727" y="21038462"/>
            <a:ext cx="51900" cy="61500"/>
          </a:xfrm>
          <a:prstGeom prst="trapezoid">
            <a:avLst>
              <a:gd name="adj" fmla="val 326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3" name="Google Shape;223;g31cca3eb1d5_0_5"/>
          <p:cNvSpPr/>
          <p:nvPr/>
        </p:nvSpPr>
        <p:spPr>
          <a:xfrm>
            <a:off x="32432046" y="21037473"/>
            <a:ext cx="40500" cy="63000"/>
          </a:xfrm>
          <a:prstGeom prst="triangle">
            <a:avLst>
              <a:gd name="adj" fmla="val 1879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4" name="Google Shape;224;g31cca3eb1d5_0_5"/>
          <p:cNvSpPr/>
          <p:nvPr/>
        </p:nvSpPr>
        <p:spPr>
          <a:xfrm rot="10800000">
            <a:off x="32325065" y="21038216"/>
            <a:ext cx="108900" cy="63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5" name="Google Shape;225;g31cca3eb1d5_0_5"/>
          <p:cNvSpPr/>
          <p:nvPr/>
        </p:nvSpPr>
        <p:spPr>
          <a:xfrm>
            <a:off x="27487287" y="21097213"/>
            <a:ext cx="1356300" cy="410700"/>
          </a:xfrm>
          <a:prstGeom prst="trapezoid">
            <a:avLst>
              <a:gd name="adj" fmla="val 6130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6" name="Google Shape;226;g31cca3eb1d5_0_5"/>
          <p:cNvSpPr/>
          <p:nvPr/>
        </p:nvSpPr>
        <p:spPr>
          <a:xfrm>
            <a:off x="28241813" y="21313763"/>
            <a:ext cx="572400" cy="185700"/>
          </a:xfrm>
          <a:prstGeom prst="trapezoid">
            <a:avLst>
              <a:gd name="adj" fmla="val 62331"/>
            </a:avLst>
          </a:prstGeom>
          <a:solidFill>
            <a:srgbClr val="EA99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7" name="Google Shape;227;g31cca3eb1d5_0_5"/>
          <p:cNvSpPr/>
          <p:nvPr/>
        </p:nvSpPr>
        <p:spPr>
          <a:xfrm>
            <a:off x="28144313" y="21104063"/>
            <a:ext cx="553800" cy="185700"/>
          </a:xfrm>
          <a:prstGeom prst="trapezoid">
            <a:avLst>
              <a:gd name="adj" fmla="val 51461"/>
            </a:avLst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8" name="Google Shape;228;g31cca3eb1d5_0_5"/>
          <p:cNvSpPr/>
          <p:nvPr/>
        </p:nvSpPr>
        <p:spPr>
          <a:xfrm rot="10797815">
            <a:off x="27748771" y="21104216"/>
            <a:ext cx="471900" cy="185700"/>
          </a:xfrm>
          <a:prstGeom prst="trapezoid">
            <a:avLst>
              <a:gd name="adj" fmla="val 51461"/>
            </a:avLst>
          </a:prstGeom>
          <a:solidFill>
            <a:srgbClr val="F9F9F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9" name="Google Shape;229;g31cca3eb1d5_0_5"/>
          <p:cNvSpPr/>
          <p:nvPr/>
        </p:nvSpPr>
        <p:spPr>
          <a:xfrm rot="10800000">
            <a:off x="27727563" y="21313463"/>
            <a:ext cx="608400" cy="183300"/>
          </a:xfrm>
          <a:prstGeom prst="trapezoid">
            <a:avLst>
              <a:gd name="adj" fmla="val 62331"/>
            </a:avLst>
          </a:prstGeom>
          <a:solidFill>
            <a:srgbClr val="F9CB9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0" name="Google Shape;230;g31cca3eb1d5_0_5"/>
          <p:cNvSpPr/>
          <p:nvPr/>
        </p:nvSpPr>
        <p:spPr>
          <a:xfrm>
            <a:off x="27634038" y="21104063"/>
            <a:ext cx="190200" cy="185700"/>
          </a:xfrm>
          <a:prstGeom prst="triangle">
            <a:avLst>
              <a:gd name="adj" fmla="val 51446"/>
            </a:avLst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1" name="Google Shape;231;g31cca3eb1d5_0_5"/>
          <p:cNvSpPr/>
          <p:nvPr/>
        </p:nvSpPr>
        <p:spPr>
          <a:xfrm>
            <a:off x="27507438" y="21313763"/>
            <a:ext cx="316800" cy="185700"/>
          </a:xfrm>
          <a:prstGeom prst="trapezoid">
            <a:avLst>
              <a:gd name="adj" fmla="val 62331"/>
            </a:avLst>
          </a:prstGeom>
          <a:solidFill>
            <a:srgbClr val="F6B26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2" name="Google Shape;232;g31cca3eb1d5_0_5"/>
          <p:cNvSpPr/>
          <p:nvPr/>
        </p:nvSpPr>
        <p:spPr>
          <a:xfrm rot="10800000" flipH="1">
            <a:off x="32432136" y="21038297"/>
            <a:ext cx="11700" cy="62100"/>
          </a:xfrm>
          <a:prstGeom prst="rtTriangle">
            <a:avLst/>
          </a:prstGeom>
          <a:solidFill>
            <a:srgbClr val="C9C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3" name="Google Shape;233;g31cca3eb1d5_0_5"/>
          <p:cNvSpPr/>
          <p:nvPr/>
        </p:nvSpPr>
        <p:spPr>
          <a:xfrm>
            <a:off x="31834524" y="21038286"/>
            <a:ext cx="427800" cy="63000"/>
          </a:xfrm>
          <a:prstGeom prst="rect">
            <a:avLst/>
          </a:prstGeom>
          <a:solidFill>
            <a:srgbClr val="C9C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4" name="Google Shape;234;g31cca3eb1d5_0_5"/>
          <p:cNvSpPr/>
          <p:nvPr/>
        </p:nvSpPr>
        <p:spPr>
          <a:xfrm>
            <a:off x="32260807" y="21037800"/>
            <a:ext cx="108900" cy="63900"/>
          </a:xfrm>
          <a:prstGeom prst="rtTriangle">
            <a:avLst/>
          </a:prstGeom>
          <a:solidFill>
            <a:srgbClr val="C9C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5" name="Google Shape;235;g31cca3eb1d5_0_5"/>
          <p:cNvSpPr/>
          <p:nvPr/>
        </p:nvSpPr>
        <p:spPr>
          <a:xfrm>
            <a:off x="31426149" y="21037473"/>
            <a:ext cx="374700" cy="63000"/>
          </a:xfrm>
          <a:prstGeom prst="rect">
            <a:avLst/>
          </a:prstGeom>
          <a:solidFill>
            <a:srgbClr val="C9C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6" name="Google Shape;236;g31cca3eb1d5_0_5"/>
          <p:cNvSpPr/>
          <p:nvPr/>
        </p:nvSpPr>
        <p:spPr>
          <a:xfrm rot="3154">
            <a:off x="32447023" y="21173916"/>
            <a:ext cx="327000" cy="164100"/>
          </a:xfrm>
          <a:prstGeom prst="triangle">
            <a:avLst>
              <a:gd name="adj" fmla="val 1342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7" name="Google Shape;237;g31cca3eb1d5_0_5"/>
          <p:cNvSpPr/>
          <p:nvPr/>
        </p:nvSpPr>
        <p:spPr>
          <a:xfrm>
            <a:off x="31834524" y="21146033"/>
            <a:ext cx="580500" cy="19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8" name="Google Shape;238;g31cca3eb1d5_0_5"/>
          <p:cNvSpPr/>
          <p:nvPr/>
        </p:nvSpPr>
        <p:spPr>
          <a:xfrm rot="10800000" flipH="1">
            <a:off x="32412952" y="21146188"/>
            <a:ext cx="48300" cy="18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9" name="Google Shape;239;g31cca3eb1d5_0_5"/>
          <p:cNvSpPr/>
          <p:nvPr/>
        </p:nvSpPr>
        <p:spPr>
          <a:xfrm>
            <a:off x="27981848" y="20829195"/>
            <a:ext cx="367151" cy="435489"/>
          </a:xfrm>
          <a:prstGeom prst="flowChartMagneticDisk">
            <a:avLst/>
          </a:prstGeom>
          <a:solidFill>
            <a:schemeClr val="l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1cca3eb1d5_0_5"/>
          <p:cNvSpPr/>
          <p:nvPr/>
        </p:nvSpPr>
        <p:spPr>
          <a:xfrm>
            <a:off x="28053128" y="20626799"/>
            <a:ext cx="400200" cy="400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241" name="Google Shape;241;g31cca3eb1d5_0_5"/>
          <p:cNvCxnSpPr/>
          <p:nvPr/>
        </p:nvCxnSpPr>
        <p:spPr>
          <a:xfrm>
            <a:off x="28440729" y="20958593"/>
            <a:ext cx="348600" cy="2505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2" name="Google Shape;242;g31cca3eb1d5_0_5"/>
          <p:cNvSpPr/>
          <p:nvPr/>
        </p:nvSpPr>
        <p:spPr>
          <a:xfrm>
            <a:off x="32862462" y="21734598"/>
            <a:ext cx="42300" cy="23100"/>
          </a:xfrm>
          <a:prstGeom prst="triangle">
            <a:avLst>
              <a:gd name="adj" fmla="val 0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43" name="Google Shape;243;g31cca3eb1d5_0_5"/>
          <p:cNvSpPr txBox="1"/>
          <p:nvPr/>
        </p:nvSpPr>
        <p:spPr>
          <a:xfrm>
            <a:off x="18730050" y="10650475"/>
            <a:ext cx="1069200" cy="16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“Urban Air Mobility”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Jiang et al. 2024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“Air taxi OR </a:t>
            </a:r>
            <a:r>
              <a:rPr lang="en-US" sz="1200" b="1" i="0" u="none" strike="sng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simulation </a:t>
            </a: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…”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1cca3eb1d5_0_5"/>
          <p:cNvSpPr txBox="1"/>
          <p:nvPr/>
        </p:nvSpPr>
        <p:spPr>
          <a:xfrm>
            <a:off x="17246950" y="10650463"/>
            <a:ext cx="1135800" cy="16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“Transportation equity”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Guo et al. 2020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“Equity of OR </a:t>
            </a:r>
            <a:r>
              <a:rPr lang="en-US" sz="1200" b="1" i="0" u="none" strike="sng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bike share</a:t>
            </a: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…”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31cca3eb1d5_0_5"/>
          <p:cNvSpPr txBox="1"/>
          <p:nvPr/>
        </p:nvSpPr>
        <p:spPr>
          <a:xfrm>
            <a:off x="21375463" y="10716768"/>
            <a:ext cx="27750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"UAM" OR "Air Taxi" OR "Air-Taxi" OR "Urban Air Mobility"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"justice of" OR "equity of"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OR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“Transportation” AND “Transit”</a:t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1cca3eb1d5_0_5"/>
          <p:cNvSpPr/>
          <p:nvPr/>
        </p:nvSpPr>
        <p:spPr>
          <a:xfrm>
            <a:off x="18655571" y="12199300"/>
            <a:ext cx="232800" cy="276131"/>
          </a:xfrm>
          <a:prstGeom prst="flowChartMagneticDisk">
            <a:avLst/>
          </a:prstGeom>
          <a:solidFill>
            <a:srgbClr val="96DD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1cca3eb1d5_0_5"/>
          <p:cNvSpPr/>
          <p:nvPr/>
        </p:nvSpPr>
        <p:spPr>
          <a:xfrm>
            <a:off x="17202971" y="12199300"/>
            <a:ext cx="232800" cy="276131"/>
          </a:xfrm>
          <a:prstGeom prst="flowChartMagneticDisk">
            <a:avLst/>
          </a:prstGeom>
          <a:solidFill>
            <a:srgbClr val="96DD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1cca3eb1d5_0_5"/>
          <p:cNvSpPr/>
          <p:nvPr/>
        </p:nvSpPr>
        <p:spPr>
          <a:xfrm>
            <a:off x="18172546" y="12199300"/>
            <a:ext cx="232800" cy="276131"/>
          </a:xfrm>
          <a:prstGeom prst="flowChartMagneticDisk">
            <a:avLst/>
          </a:prstGeom>
          <a:solidFill>
            <a:srgbClr val="96DD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1cca3eb1d5_0_5"/>
          <p:cNvSpPr txBox="1"/>
          <p:nvPr/>
        </p:nvSpPr>
        <p:spPr>
          <a:xfrm>
            <a:off x="17368513" y="12189125"/>
            <a:ext cx="553800" cy="1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AIAA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1cca3eb1d5_0_5"/>
          <p:cNvSpPr txBox="1"/>
          <p:nvPr/>
        </p:nvSpPr>
        <p:spPr>
          <a:xfrm>
            <a:off x="33821400" y="11539350"/>
            <a:ext cx="1781100" cy="12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Evaluate and Score Relevancy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1" name="Google Shape;251;g31cca3eb1d5_0_5"/>
          <p:cNvGraphicFramePr/>
          <p:nvPr/>
        </p:nvGraphicFramePr>
        <p:xfrm>
          <a:off x="29743525" y="10207850"/>
          <a:ext cx="4002750" cy="2468700"/>
        </p:xfrm>
        <a:graphic>
          <a:graphicData uri="http://schemas.openxmlformats.org/drawingml/2006/table">
            <a:tbl>
              <a:tblPr>
                <a:noFill/>
                <a:tableStyleId>{918A7825-D005-45CD-9080-72E920EDE0B3}</a:tableStyleId>
              </a:tblPr>
              <a:tblGrid>
                <a:gridCol w="80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Title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Author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Journal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Relevance Score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Cited From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2" name="Google Shape;252;g31cca3eb1d5_0_5"/>
          <p:cNvSpPr txBox="1"/>
          <p:nvPr/>
        </p:nvSpPr>
        <p:spPr>
          <a:xfrm>
            <a:off x="30923638" y="10189350"/>
            <a:ext cx="1587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Papers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3" name="Google Shape;253;g31cca3eb1d5_0_5"/>
          <p:cNvCxnSpPr/>
          <p:nvPr/>
        </p:nvCxnSpPr>
        <p:spPr>
          <a:xfrm rot="10800000" flipH="1">
            <a:off x="24383061" y="10584001"/>
            <a:ext cx="1422300" cy="810000"/>
          </a:xfrm>
          <a:prstGeom prst="bentConnector3">
            <a:avLst>
              <a:gd name="adj1" fmla="val 48522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4" name="Google Shape;254;g31cca3eb1d5_0_5"/>
          <p:cNvSpPr/>
          <p:nvPr/>
        </p:nvSpPr>
        <p:spPr>
          <a:xfrm>
            <a:off x="26880799" y="11019986"/>
            <a:ext cx="553800" cy="656878"/>
          </a:xfrm>
          <a:prstGeom prst="flowChartMagneticDisk">
            <a:avLst/>
          </a:prstGeom>
          <a:solidFill>
            <a:srgbClr val="96DD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31cca3eb1d5_0_5"/>
          <p:cNvSpPr/>
          <p:nvPr/>
        </p:nvSpPr>
        <p:spPr>
          <a:xfrm>
            <a:off x="25971374" y="11738436"/>
            <a:ext cx="553800" cy="656878"/>
          </a:xfrm>
          <a:prstGeom prst="flowChartMagneticDisk">
            <a:avLst/>
          </a:prstGeom>
          <a:solidFill>
            <a:srgbClr val="96DD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31cca3eb1d5_0_5"/>
          <p:cNvCxnSpPr/>
          <p:nvPr/>
        </p:nvCxnSpPr>
        <p:spPr>
          <a:xfrm>
            <a:off x="24372982" y="11394001"/>
            <a:ext cx="1434600" cy="689700"/>
          </a:xfrm>
          <a:prstGeom prst="bentConnector3">
            <a:avLst>
              <a:gd name="adj1" fmla="val 48938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7" name="Google Shape;257;g31cca3eb1d5_0_5"/>
          <p:cNvSpPr txBox="1"/>
          <p:nvPr/>
        </p:nvSpPr>
        <p:spPr>
          <a:xfrm>
            <a:off x="25775150" y="10850113"/>
            <a:ext cx="9465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AIAA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1cca3eb1d5_0_5"/>
          <p:cNvSpPr txBox="1"/>
          <p:nvPr/>
        </p:nvSpPr>
        <p:spPr>
          <a:xfrm>
            <a:off x="26688900" y="11598000"/>
            <a:ext cx="9465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IEEE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1cca3eb1d5_0_5"/>
          <p:cNvSpPr txBox="1"/>
          <p:nvPr/>
        </p:nvSpPr>
        <p:spPr>
          <a:xfrm>
            <a:off x="25541337" y="12306638"/>
            <a:ext cx="13746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Direct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g31cca3eb1d5_0_5"/>
          <p:cNvCxnSpPr/>
          <p:nvPr/>
        </p:nvCxnSpPr>
        <p:spPr>
          <a:xfrm rot="10800000" flipH="1">
            <a:off x="26637888" y="11393850"/>
            <a:ext cx="2810100" cy="682200"/>
          </a:xfrm>
          <a:prstGeom prst="bentConnector3">
            <a:avLst>
              <a:gd name="adj1" fmla="val 4695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261;g31cca3eb1d5_0_5"/>
          <p:cNvCxnSpPr/>
          <p:nvPr/>
        </p:nvCxnSpPr>
        <p:spPr>
          <a:xfrm>
            <a:off x="27584486" y="11393727"/>
            <a:ext cx="1284803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2" name="Google Shape;262;g31cca3eb1d5_0_5"/>
          <p:cNvCxnSpPr/>
          <p:nvPr/>
        </p:nvCxnSpPr>
        <p:spPr>
          <a:xfrm>
            <a:off x="26691624" y="10579087"/>
            <a:ext cx="1831500" cy="815100"/>
          </a:xfrm>
          <a:prstGeom prst="bentConnector3">
            <a:avLst>
              <a:gd name="adj1" fmla="val 69098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g31cca3eb1d5_0_5"/>
          <p:cNvSpPr txBox="1"/>
          <p:nvPr/>
        </p:nvSpPr>
        <p:spPr>
          <a:xfrm>
            <a:off x="28147438" y="11071513"/>
            <a:ext cx="124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Hits: 50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1cca3eb1d5_0_5"/>
          <p:cNvSpPr txBox="1"/>
          <p:nvPr/>
        </p:nvSpPr>
        <p:spPr>
          <a:xfrm>
            <a:off x="21067573" y="10369296"/>
            <a:ext cx="1315800" cy="1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00"/>
              <a:buFont typeface="Arial"/>
              <a:buNone/>
            </a:pPr>
            <a:r>
              <a:rPr lang="en-US" sz="1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endParaRPr sz="1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1cca3eb1d5_0_5"/>
          <p:cNvSpPr txBox="1"/>
          <p:nvPr/>
        </p:nvSpPr>
        <p:spPr>
          <a:xfrm>
            <a:off x="23852736" y="10369303"/>
            <a:ext cx="1315800" cy="1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00"/>
              <a:buFont typeface="Arial"/>
              <a:buNone/>
            </a:pPr>
            <a:r>
              <a:rPr lang="en-US" sz="1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1cca3eb1d5_0_5"/>
          <p:cNvSpPr txBox="1"/>
          <p:nvPr/>
        </p:nvSpPr>
        <p:spPr>
          <a:xfrm>
            <a:off x="17714663" y="12140975"/>
            <a:ext cx="504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Direct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1cca3eb1d5_0_5"/>
          <p:cNvSpPr txBox="1"/>
          <p:nvPr/>
        </p:nvSpPr>
        <p:spPr>
          <a:xfrm>
            <a:off x="18844563" y="12144538"/>
            <a:ext cx="504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 Scholar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31cca3eb1d5_0_5"/>
          <p:cNvSpPr txBox="1"/>
          <p:nvPr/>
        </p:nvSpPr>
        <p:spPr>
          <a:xfrm>
            <a:off x="26440763" y="14085275"/>
            <a:ext cx="1587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Papers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g31cca3eb1d5_0_5"/>
          <p:cNvCxnSpPr>
            <a:stCxn id="169" idx="2"/>
          </p:cNvCxnSpPr>
          <p:nvPr/>
        </p:nvCxnSpPr>
        <p:spPr>
          <a:xfrm rot="5400000">
            <a:off x="30179229" y="12817895"/>
            <a:ext cx="1276800" cy="1884300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70" name="Google Shape;270;g31cca3eb1d5_0_5"/>
          <p:cNvSpPr txBox="1"/>
          <p:nvPr/>
        </p:nvSpPr>
        <p:spPr>
          <a:xfrm>
            <a:off x="28170413" y="11346838"/>
            <a:ext cx="11766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Usable Hits: 5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1cca3eb1d5_0_5"/>
          <p:cNvSpPr txBox="1"/>
          <p:nvPr/>
        </p:nvSpPr>
        <p:spPr>
          <a:xfrm>
            <a:off x="16803576" y="15615053"/>
            <a:ext cx="287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 Snowballing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1cca3eb1d5_0_5"/>
          <p:cNvSpPr txBox="1"/>
          <p:nvPr/>
        </p:nvSpPr>
        <p:spPr>
          <a:xfrm>
            <a:off x="16803564" y="14461378"/>
            <a:ext cx="287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Reverse Snowballing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1cca3eb1d5_0_5"/>
          <p:cNvSpPr txBox="1"/>
          <p:nvPr/>
        </p:nvSpPr>
        <p:spPr>
          <a:xfrm>
            <a:off x="29933325" y="14350888"/>
            <a:ext cx="23391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Filter Out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Irrelevant Papers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31cca3eb1d5_0_5"/>
          <p:cNvSpPr txBox="1"/>
          <p:nvPr/>
        </p:nvSpPr>
        <p:spPr>
          <a:xfrm>
            <a:off x="30384363" y="21762720"/>
            <a:ext cx="38475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Auna Data Layer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31cca3eb1d5_0_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569988" y="9854489"/>
            <a:ext cx="5155400" cy="51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1cca3eb1d5_0_5"/>
          <p:cNvSpPr txBox="1"/>
          <p:nvPr/>
        </p:nvSpPr>
        <p:spPr>
          <a:xfrm>
            <a:off x="8461205" y="9912096"/>
            <a:ext cx="6022200" cy="5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Residents in underrepresented communities face inequity, where the benefits of transportation systems benefits are not fairly distributed.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Without proper planning, Urban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Air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Mobility will worsen an already inequitable transportation system [1].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1cca3eb1d5_0_5"/>
          <p:cNvSpPr txBox="1"/>
          <p:nvPr/>
        </p:nvSpPr>
        <p:spPr>
          <a:xfrm>
            <a:off x="20667742" y="15943125"/>
            <a:ext cx="11619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 et al.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1cca3eb1d5_0_5"/>
          <p:cNvSpPr/>
          <p:nvPr/>
        </p:nvSpPr>
        <p:spPr>
          <a:xfrm>
            <a:off x="19629663" y="15960071"/>
            <a:ext cx="847800" cy="1189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279" name="Google Shape;279;g31cca3eb1d5_0_5"/>
          <p:cNvCxnSpPr/>
          <p:nvPr/>
        </p:nvCxnSpPr>
        <p:spPr>
          <a:xfrm>
            <a:off x="20645425" y="16622788"/>
            <a:ext cx="243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triangle" w="med" len="med"/>
            <a:tailEnd type="none" w="sm" len="sm"/>
          </a:ln>
        </p:spPr>
      </p:cxnSp>
      <p:sp>
        <p:nvSpPr>
          <p:cNvPr id="280" name="Google Shape;280;g31cca3eb1d5_0_5"/>
          <p:cNvSpPr txBox="1"/>
          <p:nvPr/>
        </p:nvSpPr>
        <p:spPr>
          <a:xfrm>
            <a:off x="18946950" y="17223813"/>
            <a:ext cx="4002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Publications of the Same Author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31cca3eb1d5_0_5"/>
          <p:cNvSpPr txBox="1"/>
          <p:nvPr/>
        </p:nvSpPr>
        <p:spPr>
          <a:xfrm>
            <a:off x="19395648" y="17803714"/>
            <a:ext cx="5274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Journal X</a:t>
            </a: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1cca3eb1d5_0_5"/>
          <p:cNvSpPr/>
          <p:nvPr/>
        </p:nvSpPr>
        <p:spPr>
          <a:xfrm>
            <a:off x="31274074" y="20420727"/>
            <a:ext cx="2106000" cy="638400"/>
          </a:xfrm>
          <a:prstGeom prst="trapezoid">
            <a:avLst>
              <a:gd name="adj" fmla="val 6130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83" name="Google Shape;283;g31cca3eb1d5_0_5"/>
          <p:cNvSpPr/>
          <p:nvPr/>
        </p:nvSpPr>
        <p:spPr>
          <a:xfrm flipH="1">
            <a:off x="31246683" y="21146846"/>
            <a:ext cx="112800" cy="18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aphicFrame>
        <p:nvGraphicFramePr>
          <p:cNvPr id="284" name="Google Shape;284;g31cca3eb1d5_0_5"/>
          <p:cNvGraphicFramePr/>
          <p:nvPr/>
        </p:nvGraphicFramePr>
        <p:xfrm>
          <a:off x="26097825" y="13904938"/>
          <a:ext cx="3766250" cy="1676280"/>
        </p:xfrm>
        <a:graphic>
          <a:graphicData uri="http://schemas.openxmlformats.org/drawingml/2006/table">
            <a:tbl>
              <a:tblPr>
                <a:noFill/>
                <a:tableStyleId>{918A7825-D005-45CD-9080-72E920EDE0B3}</a:tableStyleId>
              </a:tblPr>
              <a:tblGrid>
                <a:gridCol w="75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2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9E9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Title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Author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Journal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Relevance Score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Cited From</a:t>
                      </a:r>
                      <a:endParaRPr sz="10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5" name="Google Shape;285;g31cca3eb1d5_0_5"/>
          <p:cNvSpPr txBox="1"/>
          <p:nvPr/>
        </p:nvSpPr>
        <p:spPr>
          <a:xfrm>
            <a:off x="27205488" y="13880938"/>
            <a:ext cx="1587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Papers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" name="Google Shape;286;g31cca3eb1d5_0_5"/>
          <p:cNvGrpSpPr/>
          <p:nvPr/>
        </p:nvGrpSpPr>
        <p:grpSpPr>
          <a:xfrm>
            <a:off x="30835449" y="16885653"/>
            <a:ext cx="1059229" cy="1557276"/>
            <a:chOff x="19382098" y="16117594"/>
            <a:chExt cx="1404813" cy="1880087"/>
          </a:xfrm>
        </p:grpSpPr>
        <p:sp>
          <p:nvSpPr>
            <p:cNvPr id="287" name="Google Shape;287;g31cca3eb1d5_0_5"/>
            <p:cNvSpPr/>
            <p:nvPr/>
          </p:nvSpPr>
          <p:spPr>
            <a:xfrm>
              <a:off x="19382098" y="16244181"/>
              <a:ext cx="1249800" cy="17535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pic>
          <p:nvPicPr>
            <p:cNvPr id="288" name="Google Shape;288;g31cca3eb1d5_0_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0282225" y="16117594"/>
              <a:ext cx="504686" cy="504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g31cca3eb1d5_0_5"/>
            <p:cNvSpPr txBox="1"/>
            <p:nvPr/>
          </p:nvSpPr>
          <p:spPr>
            <a:xfrm>
              <a:off x="19462050" y="16821050"/>
              <a:ext cx="1089900" cy="10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b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g31cca3eb1d5_0_5"/>
          <p:cNvSpPr/>
          <p:nvPr/>
        </p:nvSpPr>
        <p:spPr>
          <a:xfrm>
            <a:off x="20634813" y="14132405"/>
            <a:ext cx="752700" cy="105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91" name="Google Shape;291;g31cca3eb1d5_0_5"/>
          <p:cNvSpPr txBox="1"/>
          <p:nvPr/>
        </p:nvSpPr>
        <p:spPr>
          <a:xfrm>
            <a:off x="20595963" y="14375888"/>
            <a:ext cx="8304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 et al.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31cca3eb1d5_0_5"/>
          <p:cNvSpPr/>
          <p:nvPr/>
        </p:nvSpPr>
        <p:spPr>
          <a:xfrm>
            <a:off x="17939475" y="15212713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93" name="Google Shape;293;g31cca3eb1d5_0_5"/>
          <p:cNvSpPr/>
          <p:nvPr/>
        </p:nvSpPr>
        <p:spPr>
          <a:xfrm>
            <a:off x="17939475" y="15132513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94" name="Google Shape;294;g31cca3eb1d5_0_5"/>
          <p:cNvSpPr/>
          <p:nvPr/>
        </p:nvSpPr>
        <p:spPr>
          <a:xfrm>
            <a:off x="17939475" y="15038763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295" name="Google Shape;295;g31cca3eb1d5_0_5"/>
          <p:cNvCxnSpPr/>
          <p:nvPr/>
        </p:nvCxnSpPr>
        <p:spPr>
          <a:xfrm flipH="1">
            <a:off x="18563750" y="14734550"/>
            <a:ext cx="1740300" cy="474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6" name="Google Shape;296;g31cca3eb1d5_0_5"/>
          <p:cNvCxnSpPr/>
          <p:nvPr/>
        </p:nvCxnSpPr>
        <p:spPr>
          <a:xfrm flipH="1">
            <a:off x="18570325" y="14734550"/>
            <a:ext cx="1738500" cy="643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7" name="Google Shape;297;g31cca3eb1d5_0_5"/>
          <p:cNvCxnSpPr/>
          <p:nvPr/>
        </p:nvCxnSpPr>
        <p:spPr>
          <a:xfrm flipH="1">
            <a:off x="18604525" y="14734550"/>
            <a:ext cx="1704300" cy="791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8" name="Google Shape;298;g31cca3eb1d5_0_5"/>
          <p:cNvSpPr txBox="1"/>
          <p:nvPr/>
        </p:nvSpPr>
        <p:spPr>
          <a:xfrm>
            <a:off x="17712375" y="14757775"/>
            <a:ext cx="10122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Cited By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g31cca3eb1d5_0_5"/>
          <p:cNvGrpSpPr/>
          <p:nvPr/>
        </p:nvGrpSpPr>
        <p:grpSpPr>
          <a:xfrm>
            <a:off x="14718691" y="15370786"/>
            <a:ext cx="527510" cy="734717"/>
            <a:chOff x="19271147" y="16681215"/>
            <a:chExt cx="1562530" cy="1917821"/>
          </a:xfrm>
        </p:grpSpPr>
        <p:sp>
          <p:nvSpPr>
            <p:cNvPr id="300" name="Google Shape;300;g31cca3eb1d5_0_5"/>
            <p:cNvSpPr/>
            <p:nvPr/>
          </p:nvSpPr>
          <p:spPr>
            <a:xfrm>
              <a:off x="19338993" y="16845536"/>
              <a:ext cx="1249800" cy="17535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pic>
          <p:nvPicPr>
            <p:cNvPr id="301" name="Google Shape;301;g31cca3eb1d5_0_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0328991" y="16681215"/>
              <a:ext cx="504686" cy="504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g31cca3eb1d5_0_5"/>
            <p:cNvSpPr txBox="1"/>
            <p:nvPr/>
          </p:nvSpPr>
          <p:spPr>
            <a:xfrm>
              <a:off x="19271147" y="17353760"/>
              <a:ext cx="1089900" cy="10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br>
                <a:rPr lang="en-US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g31cca3eb1d5_0_5"/>
          <p:cNvGrpSpPr/>
          <p:nvPr/>
        </p:nvGrpSpPr>
        <p:grpSpPr>
          <a:xfrm>
            <a:off x="8054100" y="15460308"/>
            <a:ext cx="471990" cy="600083"/>
            <a:chOff x="12016000" y="16554849"/>
            <a:chExt cx="710400" cy="1082400"/>
          </a:xfrm>
        </p:grpSpPr>
        <p:sp>
          <p:nvSpPr>
            <p:cNvPr id="304" name="Google Shape;304;g31cca3eb1d5_0_5"/>
            <p:cNvSpPr/>
            <p:nvPr/>
          </p:nvSpPr>
          <p:spPr>
            <a:xfrm>
              <a:off x="12016000" y="16554849"/>
              <a:ext cx="710400" cy="1082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grpSp>
          <p:nvGrpSpPr>
            <p:cNvPr id="305" name="Google Shape;305;g31cca3eb1d5_0_5"/>
            <p:cNvGrpSpPr/>
            <p:nvPr/>
          </p:nvGrpSpPr>
          <p:grpSpPr>
            <a:xfrm>
              <a:off x="12067313" y="16639879"/>
              <a:ext cx="607500" cy="912198"/>
              <a:chOff x="12067313" y="16639879"/>
              <a:chExt cx="607500" cy="912198"/>
            </a:xfrm>
          </p:grpSpPr>
          <p:pic>
            <p:nvPicPr>
              <p:cNvPr id="306" name="Google Shape;306;g31cca3eb1d5_0_5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2068176" y="16639879"/>
                <a:ext cx="298179" cy="357304"/>
              </a:xfrm>
              <a:prstGeom prst="rect">
                <a:avLst/>
              </a:prstGeom>
              <a:noFill/>
              <a:ln w="57150" cap="flat" cmpd="sng">
                <a:solidFill>
                  <a:srgbClr val="93C47D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  <p:cxnSp>
            <p:nvCxnSpPr>
              <p:cNvPr id="307" name="Google Shape;307;g31cca3eb1d5_0_5"/>
              <p:cNvCxnSpPr/>
              <p:nvPr/>
            </p:nvCxnSpPr>
            <p:spPr>
              <a:xfrm rot="10800000" flipH="1">
                <a:off x="12067313" y="16827968"/>
                <a:ext cx="607500" cy="5361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308" name="Google Shape;308;g31cca3eb1d5_0_5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2385591" y="17228820"/>
                <a:ext cx="269729" cy="323257"/>
              </a:xfrm>
              <a:prstGeom prst="rect">
                <a:avLst/>
              </a:prstGeom>
              <a:noFill/>
              <a:ln w="57150" cap="flat" cmpd="sng">
                <a:solidFill>
                  <a:srgbClr val="CC0000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</p:grpSp>
      </p:grpSp>
      <p:sp>
        <p:nvSpPr>
          <p:cNvPr id="309" name="Google Shape;309;g31cca3eb1d5_0_5"/>
          <p:cNvSpPr/>
          <p:nvPr/>
        </p:nvSpPr>
        <p:spPr>
          <a:xfrm>
            <a:off x="17959913" y="14082350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10" name="Google Shape;310;g31cca3eb1d5_0_5"/>
          <p:cNvSpPr/>
          <p:nvPr/>
        </p:nvSpPr>
        <p:spPr>
          <a:xfrm>
            <a:off x="17959913" y="14002150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11" name="Google Shape;311;g31cca3eb1d5_0_5"/>
          <p:cNvSpPr/>
          <p:nvPr/>
        </p:nvSpPr>
        <p:spPr>
          <a:xfrm>
            <a:off x="17959913" y="13908400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12" name="Google Shape;312;g31cca3eb1d5_0_5"/>
          <p:cNvSpPr txBox="1"/>
          <p:nvPr/>
        </p:nvSpPr>
        <p:spPr>
          <a:xfrm>
            <a:off x="17732825" y="13627437"/>
            <a:ext cx="10122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References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1cca3eb1d5_0_5"/>
          <p:cNvSpPr/>
          <p:nvPr/>
        </p:nvSpPr>
        <p:spPr>
          <a:xfrm>
            <a:off x="19693188" y="16000346"/>
            <a:ext cx="847800" cy="1189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14" name="Google Shape;314;g31cca3eb1d5_0_5"/>
          <p:cNvSpPr/>
          <p:nvPr/>
        </p:nvSpPr>
        <p:spPr>
          <a:xfrm>
            <a:off x="19750538" y="16052921"/>
            <a:ext cx="847800" cy="1189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15" name="Google Shape;315;g31cca3eb1d5_0_5"/>
          <p:cNvSpPr txBox="1"/>
          <p:nvPr/>
        </p:nvSpPr>
        <p:spPr>
          <a:xfrm>
            <a:off x="19759238" y="16434600"/>
            <a:ext cx="8304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 et al.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1cca3eb1d5_0_5"/>
          <p:cNvSpPr txBox="1"/>
          <p:nvPr/>
        </p:nvSpPr>
        <p:spPr>
          <a:xfrm>
            <a:off x="23072625" y="14064104"/>
            <a:ext cx="2623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keywords (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e.g.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“UAV”)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1cca3eb1d5_0_5"/>
          <p:cNvSpPr txBox="1"/>
          <p:nvPr/>
        </p:nvSpPr>
        <p:spPr>
          <a:xfrm>
            <a:off x="1412300" y="28713900"/>
            <a:ext cx="8686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Contact: carlos.v.paradis@nasa.gov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31cca3eb1d5_0_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935788" y="16301589"/>
            <a:ext cx="625800" cy="88863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1cca3eb1d5_0_5"/>
          <p:cNvSpPr/>
          <p:nvPr/>
        </p:nvSpPr>
        <p:spPr>
          <a:xfrm>
            <a:off x="31274074" y="20419378"/>
            <a:ext cx="2106000" cy="638400"/>
          </a:xfrm>
          <a:prstGeom prst="trapezoid">
            <a:avLst>
              <a:gd name="adj" fmla="val 61305"/>
            </a:avLst>
          </a:prstGeom>
          <a:solidFill>
            <a:srgbClr val="FFFFFF">
              <a:alpha val="6000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20" name="Google Shape;320;g31cca3eb1d5_0_5"/>
          <p:cNvSpPr/>
          <p:nvPr/>
        </p:nvSpPr>
        <p:spPr>
          <a:xfrm rot="10800000">
            <a:off x="32744013" y="20396495"/>
            <a:ext cx="114000" cy="144600"/>
          </a:xfrm>
          <a:prstGeom prst="triangle">
            <a:avLst>
              <a:gd name="adj" fmla="val 0"/>
            </a:avLst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21" name="Google Shape;321;g31cca3eb1d5_0_5"/>
          <p:cNvSpPr/>
          <p:nvPr/>
        </p:nvSpPr>
        <p:spPr>
          <a:xfrm rot="10800000" flipH="1">
            <a:off x="32856929" y="20396495"/>
            <a:ext cx="114000" cy="144600"/>
          </a:xfrm>
          <a:prstGeom prst="triangle">
            <a:avLst>
              <a:gd name="adj" fmla="val 0"/>
            </a:avLst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22" name="Google Shape;322;g31cca3eb1d5_0_5"/>
          <p:cNvSpPr/>
          <p:nvPr/>
        </p:nvSpPr>
        <p:spPr>
          <a:xfrm>
            <a:off x="32743109" y="20371050"/>
            <a:ext cx="228000" cy="48900"/>
          </a:xfrm>
          <a:prstGeom prst="diamond">
            <a:avLst/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23" name="Google Shape;323;g31cca3eb1d5_0_5"/>
          <p:cNvSpPr/>
          <p:nvPr/>
        </p:nvSpPr>
        <p:spPr>
          <a:xfrm>
            <a:off x="31497468" y="20672997"/>
            <a:ext cx="1659300" cy="28500"/>
          </a:xfrm>
          <a:prstGeom prst="trapezoid">
            <a:avLst>
              <a:gd name="adj" fmla="val 60731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1cca3eb1d5_0_5"/>
          <p:cNvSpPr/>
          <p:nvPr/>
        </p:nvSpPr>
        <p:spPr>
          <a:xfrm rot="1799770">
            <a:off x="31758583" y="20729618"/>
            <a:ext cx="1221741" cy="20429"/>
          </a:xfrm>
          <a:prstGeom prst="trapezoid">
            <a:avLst>
              <a:gd name="adj" fmla="val 25000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1cca3eb1d5_0_5"/>
          <p:cNvSpPr/>
          <p:nvPr/>
        </p:nvSpPr>
        <p:spPr>
          <a:xfrm>
            <a:off x="31433884" y="20775110"/>
            <a:ext cx="1786200" cy="31200"/>
          </a:xfrm>
          <a:prstGeom prst="trapezoid">
            <a:avLst>
              <a:gd name="adj" fmla="val 57897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1cca3eb1d5_0_5"/>
          <p:cNvSpPr/>
          <p:nvPr/>
        </p:nvSpPr>
        <p:spPr>
          <a:xfrm rot="6300767" flipH="1">
            <a:off x="32193532" y="20728422"/>
            <a:ext cx="653195" cy="26417"/>
          </a:xfrm>
          <a:prstGeom prst="trapezoid">
            <a:avLst>
              <a:gd name="adj" fmla="val 26254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1cca3eb1d5_0_5"/>
          <p:cNvSpPr/>
          <p:nvPr/>
        </p:nvSpPr>
        <p:spPr>
          <a:xfrm>
            <a:off x="31826744" y="20426911"/>
            <a:ext cx="21600" cy="621600"/>
          </a:xfrm>
          <a:prstGeom prst="rect">
            <a:avLst/>
          </a:prstGeom>
          <a:solidFill>
            <a:srgbClr val="A5A2A7"/>
          </a:solidFill>
          <a:ln w="25400" cap="flat" cmpd="sng">
            <a:solidFill>
              <a:srgbClr val="A5A2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1cca3eb1d5_0_5"/>
          <p:cNvSpPr/>
          <p:nvPr/>
        </p:nvSpPr>
        <p:spPr>
          <a:xfrm rot="10800000">
            <a:off x="31514903" y="20808827"/>
            <a:ext cx="114000" cy="144600"/>
          </a:xfrm>
          <a:prstGeom prst="triangle">
            <a:avLst>
              <a:gd name="adj" fmla="val 0"/>
            </a:avLst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29" name="Google Shape;329;g31cca3eb1d5_0_5"/>
          <p:cNvSpPr/>
          <p:nvPr/>
        </p:nvSpPr>
        <p:spPr>
          <a:xfrm rot="10800000" flipH="1">
            <a:off x="31627819" y="20808827"/>
            <a:ext cx="114000" cy="144600"/>
          </a:xfrm>
          <a:prstGeom prst="triangle">
            <a:avLst>
              <a:gd name="adj" fmla="val 0"/>
            </a:avLst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30" name="Google Shape;330;g31cca3eb1d5_0_5"/>
          <p:cNvSpPr/>
          <p:nvPr/>
        </p:nvSpPr>
        <p:spPr>
          <a:xfrm>
            <a:off x="31513999" y="20783381"/>
            <a:ext cx="228000" cy="48900"/>
          </a:xfrm>
          <a:prstGeom prst="diamond">
            <a:avLst/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31" name="Google Shape;331;g31cca3eb1d5_0_5"/>
          <p:cNvSpPr/>
          <p:nvPr/>
        </p:nvSpPr>
        <p:spPr>
          <a:xfrm rot="10800000">
            <a:off x="32069505" y="20679918"/>
            <a:ext cx="114000" cy="144600"/>
          </a:xfrm>
          <a:prstGeom prst="triangle">
            <a:avLst>
              <a:gd name="adj" fmla="val 0"/>
            </a:avLst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32" name="Google Shape;332;g31cca3eb1d5_0_5"/>
          <p:cNvSpPr/>
          <p:nvPr/>
        </p:nvSpPr>
        <p:spPr>
          <a:xfrm rot="10800000" flipH="1">
            <a:off x="32182421" y="20679918"/>
            <a:ext cx="114000" cy="144600"/>
          </a:xfrm>
          <a:prstGeom prst="triangle">
            <a:avLst>
              <a:gd name="adj" fmla="val 0"/>
            </a:avLst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33" name="Google Shape;333;g31cca3eb1d5_0_5"/>
          <p:cNvSpPr/>
          <p:nvPr/>
        </p:nvSpPr>
        <p:spPr>
          <a:xfrm>
            <a:off x="32068601" y="20654472"/>
            <a:ext cx="228000" cy="48900"/>
          </a:xfrm>
          <a:prstGeom prst="diamond">
            <a:avLst/>
          </a:prstGeom>
          <a:solidFill>
            <a:srgbClr val="96DD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34" name="Google Shape;334;g31cca3eb1d5_0_5"/>
          <p:cNvSpPr/>
          <p:nvPr/>
        </p:nvSpPr>
        <p:spPr>
          <a:xfrm>
            <a:off x="32893966" y="21031042"/>
            <a:ext cx="42300" cy="23100"/>
          </a:xfrm>
          <a:prstGeom prst="triangle">
            <a:avLst>
              <a:gd name="adj" fmla="val 0"/>
            </a:avLst>
          </a:prstGeom>
          <a:solidFill>
            <a:srgbClr val="A5A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335" name="Google Shape;335;g31cca3eb1d5_0_5"/>
          <p:cNvCxnSpPr>
            <a:stCxn id="154" idx="2"/>
            <a:endCxn id="336" idx="1"/>
          </p:cNvCxnSpPr>
          <p:nvPr/>
        </p:nvCxnSpPr>
        <p:spPr>
          <a:xfrm rot="-5400000">
            <a:off x="25217073" y="17176410"/>
            <a:ext cx="13651200" cy="9007500"/>
          </a:xfrm>
          <a:prstGeom prst="bentConnector4">
            <a:avLst>
              <a:gd name="adj1" fmla="val -4515"/>
              <a:gd name="adj2" fmla="val 94873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37" name="Google Shape;337;g31cca3eb1d5_0_5"/>
          <p:cNvGrpSpPr/>
          <p:nvPr/>
        </p:nvGrpSpPr>
        <p:grpSpPr>
          <a:xfrm>
            <a:off x="36546425" y="13977837"/>
            <a:ext cx="1249800" cy="1753500"/>
            <a:chOff x="22125300" y="16241825"/>
            <a:chExt cx="1249800" cy="1753500"/>
          </a:xfrm>
        </p:grpSpPr>
        <p:sp>
          <p:nvSpPr>
            <p:cNvPr id="336" name="Google Shape;336;g31cca3eb1d5_0_5"/>
            <p:cNvSpPr/>
            <p:nvPr/>
          </p:nvSpPr>
          <p:spPr>
            <a:xfrm>
              <a:off x="22125300" y="16241825"/>
              <a:ext cx="1249800" cy="17535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grpSp>
          <p:nvGrpSpPr>
            <p:cNvPr id="338" name="Google Shape;338;g31cca3eb1d5_0_5"/>
            <p:cNvGrpSpPr/>
            <p:nvPr/>
          </p:nvGrpSpPr>
          <p:grpSpPr>
            <a:xfrm>
              <a:off x="22215600" y="16349550"/>
              <a:ext cx="1069200" cy="1532925"/>
              <a:chOff x="22215600" y="16349550"/>
              <a:chExt cx="1069200" cy="1532925"/>
            </a:xfrm>
          </p:grpSpPr>
          <p:pic>
            <p:nvPicPr>
              <p:cNvPr id="339" name="Google Shape;339;g31cca3eb1d5_0_5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2217125" y="16349550"/>
                <a:ext cx="572525" cy="572525"/>
              </a:xfrm>
              <a:prstGeom prst="rect">
                <a:avLst/>
              </a:prstGeom>
              <a:noFill/>
              <a:ln w="57150" cap="flat" cmpd="sng">
                <a:solidFill>
                  <a:srgbClr val="93C47D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  <p:cxnSp>
            <p:nvCxnSpPr>
              <p:cNvPr id="340" name="Google Shape;340;g31cca3eb1d5_0_5"/>
              <p:cNvCxnSpPr/>
              <p:nvPr/>
            </p:nvCxnSpPr>
            <p:spPr>
              <a:xfrm rot="10800000" flipH="1">
                <a:off x="22215600" y="16624450"/>
                <a:ext cx="1069200" cy="943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341" name="Google Shape;341;g31cca3eb1d5_0_5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2696400" y="17313650"/>
                <a:ext cx="568825" cy="568825"/>
              </a:xfrm>
              <a:prstGeom prst="rect">
                <a:avLst/>
              </a:prstGeom>
              <a:noFill/>
              <a:ln w="57150" cap="flat" cmpd="sng">
                <a:solidFill>
                  <a:srgbClr val="CC0000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</p:grpSp>
      </p:grpSp>
      <p:cxnSp>
        <p:nvCxnSpPr>
          <p:cNvPr id="342" name="Google Shape;342;g31cca3eb1d5_0_5"/>
          <p:cNvCxnSpPr>
            <a:endCxn id="318" idx="3"/>
          </p:cNvCxnSpPr>
          <p:nvPr/>
        </p:nvCxnSpPr>
        <p:spPr>
          <a:xfrm flipH="1">
            <a:off x="21561588" y="16114107"/>
            <a:ext cx="2366400" cy="631800"/>
          </a:xfrm>
          <a:prstGeom prst="bentConnector3">
            <a:avLst>
              <a:gd name="adj1" fmla="val 45792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3" name="Google Shape;343;g31cca3eb1d5_0_5"/>
          <p:cNvCxnSpPr/>
          <p:nvPr/>
        </p:nvCxnSpPr>
        <p:spPr>
          <a:xfrm flipH="1">
            <a:off x="21132850" y="16113550"/>
            <a:ext cx="2776200" cy="2327700"/>
          </a:xfrm>
          <a:prstGeom prst="bentConnector3">
            <a:avLst>
              <a:gd name="adj1" fmla="val 3832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4" name="Google Shape;344;g31cca3eb1d5_0_5"/>
          <p:cNvCxnSpPr/>
          <p:nvPr/>
        </p:nvCxnSpPr>
        <p:spPr>
          <a:xfrm rot="10800000">
            <a:off x="21767425" y="14680525"/>
            <a:ext cx="2678400" cy="1433100"/>
          </a:xfrm>
          <a:prstGeom prst="bentConnector3">
            <a:avLst>
              <a:gd name="adj1" fmla="val 5982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5" name="Google Shape;345;g31cca3eb1d5_0_5"/>
          <p:cNvCxnSpPr/>
          <p:nvPr/>
        </p:nvCxnSpPr>
        <p:spPr>
          <a:xfrm rot="10800000">
            <a:off x="16872200" y="14117050"/>
            <a:ext cx="10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" name="Google Shape;346;g31cca3eb1d5_0_5"/>
          <p:cNvCxnSpPr/>
          <p:nvPr/>
        </p:nvCxnSpPr>
        <p:spPr>
          <a:xfrm rot="10800000">
            <a:off x="16884575" y="15248025"/>
            <a:ext cx="1028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g31cca3eb1d5_0_5"/>
          <p:cNvCxnSpPr/>
          <p:nvPr/>
        </p:nvCxnSpPr>
        <p:spPr>
          <a:xfrm rot="10800000">
            <a:off x="16878500" y="16764898"/>
            <a:ext cx="2600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8" name="Google Shape;348;g31cca3eb1d5_0_5"/>
          <p:cNvCxnSpPr/>
          <p:nvPr/>
        </p:nvCxnSpPr>
        <p:spPr>
          <a:xfrm rot="10800000">
            <a:off x="16878325" y="18446103"/>
            <a:ext cx="1102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9" name="Google Shape;349;g31cca3eb1d5_0_5"/>
          <p:cNvCxnSpPr/>
          <p:nvPr/>
        </p:nvCxnSpPr>
        <p:spPr>
          <a:xfrm>
            <a:off x="16887700" y="14117475"/>
            <a:ext cx="6779100" cy="5052000"/>
          </a:xfrm>
          <a:prstGeom prst="bentConnector3">
            <a:avLst>
              <a:gd name="adj1" fmla="val -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g31cca3eb1d5_0_5"/>
          <p:cNvCxnSpPr>
            <a:cxnSpLocks/>
            <a:endCxn id="179" idx="0"/>
          </p:cNvCxnSpPr>
          <p:nvPr/>
        </p:nvCxnSpPr>
        <p:spPr>
          <a:xfrm>
            <a:off x="30904180" y="16751300"/>
            <a:ext cx="2850218" cy="245402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1" name="Google Shape;351;g31cca3eb1d5_0_5"/>
          <p:cNvCxnSpPr>
            <a:endCxn id="287" idx="0"/>
          </p:cNvCxnSpPr>
          <p:nvPr/>
        </p:nvCxnSpPr>
        <p:spPr>
          <a:xfrm rot="10800000" flipH="1">
            <a:off x="28000924" y="16990505"/>
            <a:ext cx="3305700" cy="62100"/>
          </a:xfrm>
          <a:prstGeom prst="bentConnector4">
            <a:avLst>
              <a:gd name="adj1" fmla="val 64621"/>
              <a:gd name="adj2" fmla="val 483454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2" name="Google Shape;352;g31cca3eb1d5_0_5"/>
          <p:cNvSpPr txBox="1"/>
          <p:nvPr/>
        </p:nvSpPr>
        <p:spPr>
          <a:xfrm>
            <a:off x="36204875" y="15688275"/>
            <a:ext cx="19329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of Art and Practice Benefits and Burdens List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g31cca3eb1d5_0_5"/>
          <p:cNvCxnSpPr>
            <a:stCxn id="179" idx="3"/>
            <a:endCxn id="336" idx="1"/>
          </p:cNvCxnSpPr>
          <p:nvPr/>
        </p:nvCxnSpPr>
        <p:spPr>
          <a:xfrm rot="10800000" flipH="1">
            <a:off x="34225572" y="14854614"/>
            <a:ext cx="2320800" cy="28683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4" name="Google Shape;354;g31cca3eb1d5_0_5"/>
          <p:cNvCxnSpPr>
            <a:stCxn id="158" idx="1"/>
          </p:cNvCxnSpPr>
          <p:nvPr/>
        </p:nvCxnSpPr>
        <p:spPr>
          <a:xfrm rot="10800000">
            <a:off x="24433511" y="16113459"/>
            <a:ext cx="2143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g31cca3eb1d5_0_5"/>
          <p:cNvCxnSpPr/>
          <p:nvPr/>
        </p:nvCxnSpPr>
        <p:spPr>
          <a:xfrm rot="10800000">
            <a:off x="23651275" y="16843275"/>
            <a:ext cx="0" cy="2326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g31cca3eb1d5_0_5"/>
          <p:cNvCxnSpPr/>
          <p:nvPr/>
        </p:nvCxnSpPr>
        <p:spPr>
          <a:xfrm rot="10800000">
            <a:off x="23653125" y="16858050"/>
            <a:ext cx="5464800" cy="1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7" name="Google Shape;357;g31cca3eb1d5_0_5"/>
          <p:cNvCxnSpPr/>
          <p:nvPr/>
        </p:nvCxnSpPr>
        <p:spPr>
          <a:xfrm rot="10800000">
            <a:off x="29106325" y="16064475"/>
            <a:ext cx="0" cy="798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8" name="Google Shape;358;g31cca3eb1d5_0_5"/>
          <p:cNvCxnSpPr/>
          <p:nvPr/>
        </p:nvCxnSpPr>
        <p:spPr>
          <a:xfrm rot="10800000">
            <a:off x="29108425" y="16078075"/>
            <a:ext cx="4292100" cy="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9" name="Google Shape;359;g31cca3eb1d5_0_5"/>
          <p:cNvCxnSpPr/>
          <p:nvPr/>
        </p:nvCxnSpPr>
        <p:spPr>
          <a:xfrm rot="10800000">
            <a:off x="33385550" y="12883275"/>
            <a:ext cx="0" cy="3207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0" name="Google Shape;360;g31cca3eb1d5_0_5"/>
          <p:cNvCxnSpPr>
            <a:endCxn id="158" idx="2"/>
          </p:cNvCxnSpPr>
          <p:nvPr/>
        </p:nvCxnSpPr>
        <p:spPr>
          <a:xfrm rot="10800000">
            <a:off x="28012661" y="16621359"/>
            <a:ext cx="0" cy="445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1" name="Google Shape;361;g31cca3eb1d5_0_5"/>
          <p:cNvGrpSpPr/>
          <p:nvPr/>
        </p:nvGrpSpPr>
        <p:grpSpPr>
          <a:xfrm>
            <a:off x="36751362" y="21500666"/>
            <a:ext cx="1059229" cy="1557276"/>
            <a:chOff x="19382098" y="16117594"/>
            <a:chExt cx="1404813" cy="1880087"/>
          </a:xfrm>
        </p:grpSpPr>
        <p:sp>
          <p:nvSpPr>
            <p:cNvPr id="176" name="Google Shape;176;g31cca3eb1d5_0_5"/>
            <p:cNvSpPr/>
            <p:nvPr/>
          </p:nvSpPr>
          <p:spPr>
            <a:xfrm>
              <a:off x="19382098" y="16244181"/>
              <a:ext cx="1249800" cy="17535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pic>
          <p:nvPicPr>
            <p:cNvPr id="362" name="Google Shape;362;g31cca3eb1d5_0_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0282225" y="16117594"/>
              <a:ext cx="504686" cy="504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3" name="Google Shape;363;g31cca3eb1d5_0_5"/>
            <p:cNvSpPr txBox="1"/>
            <p:nvPr/>
          </p:nvSpPr>
          <p:spPr>
            <a:xfrm>
              <a:off x="19462050" y="16821050"/>
              <a:ext cx="1089900" cy="10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b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g31cca3eb1d5_0_5"/>
          <p:cNvSpPr txBox="1"/>
          <p:nvPr/>
        </p:nvSpPr>
        <p:spPr>
          <a:xfrm>
            <a:off x="36097775" y="23139300"/>
            <a:ext cx="2366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State of Art and Practice Recommendations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5" name="Google Shape;365;g31cca3eb1d5_0_5"/>
          <p:cNvCxnSpPr/>
          <p:nvPr/>
        </p:nvCxnSpPr>
        <p:spPr>
          <a:xfrm>
            <a:off x="25317143" y="26814910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66" name="Google Shape;366;g31cca3eb1d5_0_5"/>
          <p:cNvGrpSpPr/>
          <p:nvPr/>
        </p:nvGrpSpPr>
        <p:grpSpPr>
          <a:xfrm>
            <a:off x="29748728" y="25877523"/>
            <a:ext cx="1305249" cy="1780930"/>
            <a:chOff x="19423177" y="16271892"/>
            <a:chExt cx="1393603" cy="1774252"/>
          </a:xfrm>
        </p:grpSpPr>
        <p:sp>
          <p:nvSpPr>
            <p:cNvPr id="367" name="Google Shape;367;g31cca3eb1d5_0_5"/>
            <p:cNvSpPr/>
            <p:nvPr/>
          </p:nvSpPr>
          <p:spPr>
            <a:xfrm>
              <a:off x="19423177" y="16286604"/>
              <a:ext cx="1249800" cy="175954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pic>
          <p:nvPicPr>
            <p:cNvPr id="368" name="Google Shape;368;g31cca3eb1d5_0_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0312094" y="16271892"/>
              <a:ext cx="504686" cy="504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g31cca3eb1d5_0_5"/>
            <p:cNvSpPr txBox="1"/>
            <p:nvPr/>
          </p:nvSpPr>
          <p:spPr>
            <a:xfrm>
              <a:off x="19463336" y="16988109"/>
              <a:ext cx="1089900" cy="10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•…</a:t>
              </a:r>
              <a:b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g31cca3eb1d5_0_5"/>
          <p:cNvSpPr txBox="1"/>
          <p:nvPr/>
        </p:nvSpPr>
        <p:spPr>
          <a:xfrm>
            <a:off x="28980600" y="27797760"/>
            <a:ext cx="2775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of Practice Recommendations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31cca3eb1d5_0_5"/>
          <p:cNvSpPr txBox="1"/>
          <p:nvPr/>
        </p:nvSpPr>
        <p:spPr>
          <a:xfrm>
            <a:off x="7895700" y="24969125"/>
            <a:ext cx="76845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Related Work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2" name="Google Shape;372;g31cca3eb1d5_0_5"/>
          <p:cNvCxnSpPr>
            <a:cxnSpLocks/>
            <a:stCxn id="367" idx="3"/>
            <a:endCxn id="364" idx="2"/>
          </p:cNvCxnSpPr>
          <p:nvPr/>
        </p:nvCxnSpPr>
        <p:spPr>
          <a:xfrm flipV="1">
            <a:off x="30919291" y="24155100"/>
            <a:ext cx="6361684" cy="2620272"/>
          </a:xfrm>
          <a:prstGeom prst="bentConnector2">
            <a:avLst/>
          </a:prstGeom>
          <a:noFill/>
          <a:ln w="28575" cap="flat" cmpd="sng">
            <a:solidFill>
              <a:srgbClr val="026AB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3" name="Google Shape;373;g31cca3eb1d5_0_5"/>
          <p:cNvSpPr txBox="1"/>
          <p:nvPr/>
        </p:nvSpPr>
        <p:spPr>
          <a:xfrm>
            <a:off x="16916273" y="21833347"/>
            <a:ext cx="13563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Long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</a:ext>
              </a:extLs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Range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</a:ext>
              </a:extLs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Transportation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</a:ext>
              </a:extLs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P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1cca3eb1d5_0_5"/>
          <p:cNvSpPr txBox="1"/>
          <p:nvPr/>
        </p:nvSpPr>
        <p:spPr>
          <a:xfrm>
            <a:off x="25235475" y="26508825"/>
            <a:ext cx="13158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 of Equity Consideration in UAM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g31cca3eb1d5_0_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171013" y="18980925"/>
            <a:ext cx="798900" cy="7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1cca3eb1d5_0_5"/>
          <p:cNvSpPr/>
          <p:nvPr/>
        </p:nvSpPr>
        <p:spPr>
          <a:xfrm>
            <a:off x="10735500" y="19007200"/>
            <a:ext cx="798900" cy="7989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77" name="Google Shape;377;g31cca3eb1d5_0_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628838" y="18900550"/>
            <a:ext cx="1012200" cy="10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31cca3eb1d5_0_5"/>
          <p:cNvSpPr txBox="1"/>
          <p:nvPr/>
        </p:nvSpPr>
        <p:spPr>
          <a:xfrm>
            <a:off x="9566388" y="19757738"/>
            <a:ext cx="2600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Proper Community Outreach Programs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g31cca3eb1d5_0_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409863" y="18866134"/>
            <a:ext cx="1012200" cy="10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31cca3eb1d5_0_5"/>
          <p:cNvSpPr txBox="1"/>
          <p:nvPr/>
        </p:nvSpPr>
        <p:spPr>
          <a:xfrm>
            <a:off x="12186188" y="19757750"/>
            <a:ext cx="2600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 Community Outreach Programs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g31cca3eb1d5_0_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2925596" y="18866121"/>
            <a:ext cx="427800" cy="4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1cca3eb1d5_0_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3283613" y="18866134"/>
            <a:ext cx="1012200" cy="10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1cca3eb1d5_0_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 rot="1027412">
            <a:off x="13932985" y="18808087"/>
            <a:ext cx="900884" cy="90088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31cca3eb1d5_0_5"/>
          <p:cNvSpPr/>
          <p:nvPr/>
        </p:nvSpPr>
        <p:spPr>
          <a:xfrm>
            <a:off x="14227800" y="19473175"/>
            <a:ext cx="126900" cy="1269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85" name="Google Shape;385;g31cca3eb1d5_0_5"/>
          <p:cNvSpPr txBox="1"/>
          <p:nvPr/>
        </p:nvSpPr>
        <p:spPr>
          <a:xfrm>
            <a:off x="10955650" y="24327588"/>
            <a:ext cx="2600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Auna Data Layers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6" name="Google Shape;386;g31cca3eb1d5_0_5"/>
          <p:cNvCxnSpPr/>
          <p:nvPr/>
        </p:nvCxnSpPr>
        <p:spPr>
          <a:xfrm>
            <a:off x="29513313" y="21243505"/>
            <a:ext cx="1269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7" name="Google Shape;387;g31cca3eb1d5_0_5"/>
          <p:cNvSpPr txBox="1"/>
          <p:nvPr/>
        </p:nvSpPr>
        <p:spPr>
          <a:xfrm>
            <a:off x="29421238" y="20945163"/>
            <a:ext cx="13158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Convert and Raster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8" name="Google Shape;388;g31cca3eb1d5_0_5"/>
          <p:cNvCxnSpPr/>
          <p:nvPr/>
        </p:nvCxnSpPr>
        <p:spPr>
          <a:xfrm flipH="1">
            <a:off x="26101350" y="22421125"/>
            <a:ext cx="1424700" cy="948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9" name="Google Shape;389;g31cca3eb1d5_0_5"/>
          <p:cNvCxnSpPr>
            <a:cxnSpLocks/>
            <a:stCxn id="137" idx="2"/>
            <a:endCxn id="367" idx="0"/>
          </p:cNvCxnSpPr>
          <p:nvPr/>
        </p:nvCxnSpPr>
        <p:spPr>
          <a:xfrm rot="5400000">
            <a:off x="31109260" y="24655030"/>
            <a:ext cx="462010" cy="2012510"/>
          </a:xfrm>
          <a:prstGeom prst="bentConnector3">
            <a:avLst>
              <a:gd name="adj1" fmla="val 508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0" name="Google Shape;390;g31cca3eb1d5_0_5"/>
          <p:cNvCxnSpPr>
            <a:cxnSpLocks/>
            <a:stCxn id="374" idx="0"/>
            <a:endCxn id="367" idx="0"/>
          </p:cNvCxnSpPr>
          <p:nvPr/>
        </p:nvCxnSpPr>
        <p:spPr>
          <a:xfrm rot="5400000" flipH="1" flipV="1">
            <a:off x="27805425" y="23980241"/>
            <a:ext cx="616535" cy="4440635"/>
          </a:xfrm>
          <a:prstGeom prst="bentConnector3">
            <a:avLst>
              <a:gd name="adj1" fmla="val 137078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91" name="Google Shape;391;g31cca3eb1d5_0_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3773825" y="20751071"/>
            <a:ext cx="1012200" cy="10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1cca3eb1d5_0_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1756750" y="20799675"/>
            <a:ext cx="1012200" cy="10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31cca3eb1d5_0_5"/>
          <p:cNvSpPr txBox="1"/>
          <p:nvPr/>
        </p:nvSpPr>
        <p:spPr>
          <a:xfrm>
            <a:off x="10955650" y="21566321"/>
            <a:ext cx="26004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Accessibility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31cca3eb1d5_0_5"/>
          <p:cNvSpPr txBox="1"/>
          <p:nvPr/>
        </p:nvSpPr>
        <p:spPr>
          <a:xfrm>
            <a:off x="12979725" y="21569246"/>
            <a:ext cx="26004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Noise Levels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g31cca3eb1d5_0_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0357914" y="13240512"/>
            <a:ext cx="348600" cy="3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31cca3eb1d5_0_5"/>
          <p:cNvSpPr txBox="1"/>
          <p:nvPr/>
        </p:nvSpPr>
        <p:spPr>
          <a:xfrm>
            <a:off x="19951955" y="13513550"/>
            <a:ext cx="112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Snowballing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Tool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#1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31cca3eb1d5_0_5"/>
          <p:cNvSpPr txBox="1"/>
          <p:nvPr/>
        </p:nvSpPr>
        <p:spPr>
          <a:xfrm>
            <a:off x="20913201" y="13509189"/>
            <a:ext cx="1126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Snowballing Tool #2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g31cca3eb1d5_0_5"/>
          <p:cNvCxnSpPr>
            <a:cxnSpLocks/>
            <a:stCxn id="396" idx="2"/>
            <a:endCxn id="290" idx="0"/>
          </p:cNvCxnSpPr>
          <p:nvPr/>
        </p:nvCxnSpPr>
        <p:spPr>
          <a:xfrm>
            <a:off x="20515055" y="13970750"/>
            <a:ext cx="496108" cy="1616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triangle" w="med" len="med"/>
            <a:tailEnd type="triangle" w="med" len="med"/>
          </a:ln>
        </p:spPr>
      </p:cxnSp>
      <p:graphicFrame>
        <p:nvGraphicFramePr>
          <p:cNvPr id="399" name="Google Shape;399;g31cca3eb1d5_0_5"/>
          <p:cNvGraphicFramePr/>
          <p:nvPr/>
        </p:nvGraphicFramePr>
        <p:xfrm>
          <a:off x="549350" y="16354713"/>
          <a:ext cx="3941700" cy="8595090"/>
        </p:xfrm>
        <a:graphic>
          <a:graphicData uri="http://schemas.openxmlformats.org/drawingml/2006/table">
            <a:tbl>
              <a:tblPr>
                <a:noFill/>
                <a:tableStyleId>{918A7825-D005-45CD-9080-72E920EDE0B3}</a:tableStyleId>
              </a:tblPr>
              <a:tblGrid>
                <a:gridCol w="394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lt1"/>
                          </a:solidFill>
                        </a:rPr>
                        <a:t>Benefits</a:t>
                      </a:r>
                      <a:endParaRPr sz="2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26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Population Mobility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Population Jobs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Economic Development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Cleaner Transportation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Market Development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More Flexible Than VTOL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Public Service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Infrastructure Development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400" name="Google Shape;400;g31cca3eb1d5_0_5"/>
          <p:cNvCxnSpPr>
            <a:stCxn id="397" idx="2"/>
            <a:endCxn id="290" idx="0"/>
          </p:cNvCxnSpPr>
          <p:nvPr/>
        </p:nvCxnSpPr>
        <p:spPr>
          <a:xfrm flipH="1">
            <a:off x="21011163" y="13969989"/>
            <a:ext cx="465138" cy="16241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401" name="Google Shape;401;g31cca3eb1d5_0_5"/>
          <p:cNvCxnSpPr>
            <a:stCxn id="394" idx="2"/>
          </p:cNvCxnSpPr>
          <p:nvPr/>
        </p:nvCxnSpPr>
        <p:spPr>
          <a:xfrm flipH="1">
            <a:off x="12255825" y="21966446"/>
            <a:ext cx="2024100" cy="28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402" name="Google Shape;402;g31cca3eb1d5_0_5"/>
          <p:cNvCxnSpPr>
            <a:stCxn id="393" idx="2"/>
          </p:cNvCxnSpPr>
          <p:nvPr/>
        </p:nvCxnSpPr>
        <p:spPr>
          <a:xfrm>
            <a:off x="12255850" y="21963521"/>
            <a:ext cx="0" cy="28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403" name="Google Shape;403;g31cca3eb1d5_0_5"/>
          <p:cNvSpPr/>
          <p:nvPr/>
        </p:nvSpPr>
        <p:spPr>
          <a:xfrm>
            <a:off x="9935675" y="21127724"/>
            <a:ext cx="475200" cy="475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4" name="Google Shape;404;g31cca3eb1d5_0_5"/>
          <p:cNvSpPr/>
          <p:nvPr/>
        </p:nvSpPr>
        <p:spPr>
          <a:xfrm>
            <a:off x="9978706" y="21170754"/>
            <a:ext cx="388800" cy="3888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5" name="Google Shape;405;g31cca3eb1d5_0_5"/>
          <p:cNvSpPr/>
          <p:nvPr/>
        </p:nvSpPr>
        <p:spPr>
          <a:xfrm>
            <a:off x="10096661" y="21251237"/>
            <a:ext cx="34500" cy="22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6" name="Google Shape;406;g31cca3eb1d5_0_5"/>
          <p:cNvSpPr/>
          <p:nvPr/>
        </p:nvSpPr>
        <p:spPr>
          <a:xfrm>
            <a:off x="10215229" y="21251237"/>
            <a:ext cx="34500" cy="22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7" name="Google Shape;407;g31cca3eb1d5_0_5"/>
          <p:cNvSpPr/>
          <p:nvPr/>
        </p:nvSpPr>
        <p:spPr>
          <a:xfrm rot="5400000">
            <a:off x="10162121" y="21296641"/>
            <a:ext cx="34500" cy="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8" name="Google Shape;408;g31cca3eb1d5_0_5"/>
          <p:cNvSpPr/>
          <p:nvPr/>
        </p:nvSpPr>
        <p:spPr>
          <a:xfrm>
            <a:off x="9516640" y="20673839"/>
            <a:ext cx="475200" cy="475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9" name="Google Shape;409;g31cca3eb1d5_0_5"/>
          <p:cNvSpPr/>
          <p:nvPr/>
        </p:nvSpPr>
        <p:spPr>
          <a:xfrm>
            <a:off x="9559671" y="20716869"/>
            <a:ext cx="388800" cy="3888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10" name="Google Shape;410;g31cca3eb1d5_0_5"/>
          <p:cNvSpPr/>
          <p:nvPr/>
        </p:nvSpPr>
        <p:spPr>
          <a:xfrm>
            <a:off x="9724762" y="20786195"/>
            <a:ext cx="58800" cy="25050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31cca3eb1d5_0_5"/>
          <p:cNvSpPr/>
          <p:nvPr/>
        </p:nvSpPr>
        <p:spPr>
          <a:xfrm rot="3595885">
            <a:off x="9724573" y="20784397"/>
            <a:ext cx="59277" cy="250651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1cca3eb1d5_0_5"/>
          <p:cNvSpPr/>
          <p:nvPr/>
        </p:nvSpPr>
        <p:spPr>
          <a:xfrm rot="7204115">
            <a:off x="9724369" y="20784519"/>
            <a:ext cx="59277" cy="250651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1cca3eb1d5_0_5"/>
          <p:cNvSpPr txBox="1"/>
          <p:nvPr/>
        </p:nvSpPr>
        <p:spPr>
          <a:xfrm>
            <a:off x="8663550" y="21566346"/>
            <a:ext cx="26004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Use Cases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4" name="Google Shape;414;g31cca3eb1d5_0_5"/>
          <p:cNvCxnSpPr>
            <a:stCxn id="413" idx="2"/>
          </p:cNvCxnSpPr>
          <p:nvPr/>
        </p:nvCxnSpPr>
        <p:spPr>
          <a:xfrm>
            <a:off x="9963750" y="21963546"/>
            <a:ext cx="2292000" cy="28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415" name="Google Shape;415;g31cca3eb1d5_0_5"/>
          <p:cNvSpPr txBox="1"/>
          <p:nvPr/>
        </p:nvSpPr>
        <p:spPr>
          <a:xfrm>
            <a:off x="16832675" y="26485163"/>
            <a:ext cx="1374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AAM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Framework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g31cca3eb1d5_0_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007525" y="28809180"/>
            <a:ext cx="427801" cy="403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g31cca3eb1d5_0_5"/>
          <p:cNvGrpSpPr/>
          <p:nvPr/>
        </p:nvGrpSpPr>
        <p:grpSpPr>
          <a:xfrm>
            <a:off x="10592150" y="22322275"/>
            <a:ext cx="3531801" cy="2022900"/>
            <a:chOff x="14310675" y="22277200"/>
            <a:chExt cx="3531801" cy="2022900"/>
          </a:xfrm>
        </p:grpSpPr>
        <p:pic>
          <p:nvPicPr>
            <p:cNvPr id="418" name="Google Shape;418;g31cca3eb1d5_0_5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4310675" y="22277200"/>
              <a:ext cx="2994447" cy="152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419" name="Google Shape;419;g31cca3eb1d5_0_5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4532975" y="22539464"/>
              <a:ext cx="2994447" cy="1528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g31cca3eb1d5_0_5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14835454" y="22771132"/>
              <a:ext cx="3007022" cy="15289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g31cca3eb1d5_0_5"/>
          <p:cNvGrpSpPr/>
          <p:nvPr/>
        </p:nvGrpSpPr>
        <p:grpSpPr>
          <a:xfrm>
            <a:off x="20304050" y="17803969"/>
            <a:ext cx="676750" cy="1032456"/>
            <a:chOff x="15643775" y="18095859"/>
            <a:chExt cx="676750" cy="1032766"/>
          </a:xfrm>
        </p:grpSpPr>
        <p:sp>
          <p:nvSpPr>
            <p:cNvPr id="422" name="Google Shape;422;g31cca3eb1d5_0_5"/>
            <p:cNvSpPr/>
            <p:nvPr/>
          </p:nvSpPr>
          <p:spPr>
            <a:xfrm>
              <a:off x="15648225" y="18217200"/>
              <a:ext cx="672300" cy="144600"/>
            </a:xfrm>
            <a:prstGeom prst="rect">
              <a:avLst/>
            </a:prstGeom>
            <a:solidFill>
              <a:srgbClr val="BCBCB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423" name="Google Shape;423;g31cca3eb1d5_0_5"/>
            <p:cNvSpPr/>
            <p:nvPr/>
          </p:nvSpPr>
          <p:spPr>
            <a:xfrm>
              <a:off x="15643775" y="18180025"/>
              <a:ext cx="672300" cy="9486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424" name="Google Shape;424;g31cca3eb1d5_0_5"/>
            <p:cNvSpPr txBox="1"/>
            <p:nvPr/>
          </p:nvSpPr>
          <p:spPr>
            <a:xfrm>
              <a:off x="15710672" y="18095859"/>
              <a:ext cx="527400" cy="2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Journal X</a:t>
              </a:r>
              <a:endParaRPr sz="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31cca3eb1d5_0_5"/>
            <p:cNvSpPr txBox="1"/>
            <p:nvPr/>
          </p:nvSpPr>
          <p:spPr>
            <a:xfrm>
              <a:off x="15644575" y="18363300"/>
              <a:ext cx="672300" cy="27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By Author et al.</a:t>
              </a:r>
              <a:endPara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g31cca3eb1d5_0_5"/>
          <p:cNvSpPr txBox="1"/>
          <p:nvPr/>
        </p:nvSpPr>
        <p:spPr>
          <a:xfrm>
            <a:off x="19323200" y="18061384"/>
            <a:ext cx="6723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>
                <a:solidFill>
                  <a:schemeClr val="dk1"/>
                </a:solidFill>
              </a:rPr>
              <a:t>2024</a:t>
            </a:r>
            <a:endParaRPr sz="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>
                <a:solidFill>
                  <a:schemeClr val="dk1"/>
                </a:solidFill>
              </a:rPr>
              <a:t>…</a:t>
            </a:r>
            <a:endParaRPr sz="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>
                <a:solidFill>
                  <a:schemeClr val="dk1"/>
                </a:solidFill>
              </a:rPr>
              <a:t>2023</a:t>
            </a:r>
            <a:endParaRPr sz="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>
                <a:solidFill>
                  <a:schemeClr val="dk1"/>
                </a:solidFill>
              </a:rPr>
              <a:t>…</a:t>
            </a:r>
            <a:endParaRPr sz="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>
                <a:solidFill>
                  <a:schemeClr val="dk1"/>
                </a:solidFill>
              </a:rPr>
              <a:t>2022</a:t>
            </a:r>
            <a:endParaRPr sz="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>
                <a:solidFill>
                  <a:schemeClr val="dk1"/>
                </a:solidFill>
              </a:rPr>
              <a:t>…</a:t>
            </a:r>
            <a:endParaRPr sz="700">
              <a:solidFill>
                <a:schemeClr val="dk1"/>
              </a:solidFill>
            </a:endParaRPr>
          </a:p>
        </p:txBody>
      </p:sp>
      <p:cxnSp>
        <p:nvCxnSpPr>
          <p:cNvPr id="427" name="Google Shape;427;g31cca3eb1d5_0_5"/>
          <p:cNvCxnSpPr/>
          <p:nvPr/>
        </p:nvCxnSpPr>
        <p:spPr>
          <a:xfrm rot="10800000">
            <a:off x="34041800" y="10760238"/>
            <a:ext cx="189300" cy="779100"/>
          </a:xfrm>
          <a:prstGeom prst="bentConnector4">
            <a:avLst>
              <a:gd name="adj1" fmla="val -125792"/>
              <a:gd name="adj2" fmla="val 10089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28" name="Google Shape;428;g31cca3eb1d5_0_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347100" y="13236358"/>
            <a:ext cx="348600" cy="34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g31cca3eb1d5_0_5"/>
          <p:cNvCxnSpPr/>
          <p:nvPr/>
        </p:nvCxnSpPr>
        <p:spPr>
          <a:xfrm rot="10800000">
            <a:off x="18630988" y="14409800"/>
            <a:ext cx="1696500" cy="216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0" name="Google Shape;430;g31cca3eb1d5_0_5"/>
          <p:cNvCxnSpPr/>
          <p:nvPr/>
        </p:nvCxnSpPr>
        <p:spPr>
          <a:xfrm rot="10800000">
            <a:off x="18624063" y="14283200"/>
            <a:ext cx="1708200" cy="343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1" name="Google Shape;431;g31cca3eb1d5_0_5"/>
          <p:cNvCxnSpPr/>
          <p:nvPr/>
        </p:nvCxnSpPr>
        <p:spPr>
          <a:xfrm rot="10800000">
            <a:off x="18626463" y="14159300"/>
            <a:ext cx="1705800" cy="467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2" name="Google Shape;432;g31cca3eb1d5_0_5"/>
          <p:cNvSpPr/>
          <p:nvPr/>
        </p:nvSpPr>
        <p:spPr>
          <a:xfrm>
            <a:off x="18138063" y="18279313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33" name="Google Shape;433;g31cca3eb1d5_0_5"/>
          <p:cNvSpPr/>
          <p:nvPr/>
        </p:nvSpPr>
        <p:spPr>
          <a:xfrm>
            <a:off x="18138063" y="18199113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34" name="Google Shape;434;g31cca3eb1d5_0_5"/>
          <p:cNvSpPr/>
          <p:nvPr/>
        </p:nvSpPr>
        <p:spPr>
          <a:xfrm>
            <a:off x="18138063" y="18105363"/>
            <a:ext cx="558000" cy="36510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435" name="Google Shape;435;g31cca3eb1d5_0_5"/>
          <p:cNvCxnSpPr>
            <a:cxnSpLocks/>
          </p:cNvCxnSpPr>
          <p:nvPr/>
        </p:nvCxnSpPr>
        <p:spPr>
          <a:xfrm flipH="1" flipV="1">
            <a:off x="18752820" y="18316400"/>
            <a:ext cx="499155" cy="13227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6" name="Google Shape;436;g31cca3eb1d5_0_5"/>
          <p:cNvCxnSpPr>
            <a:cxnSpLocks/>
          </p:cNvCxnSpPr>
          <p:nvPr/>
        </p:nvCxnSpPr>
        <p:spPr>
          <a:xfrm flipH="1">
            <a:off x="18768060" y="18448600"/>
            <a:ext cx="481565" cy="1462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7" name="Google Shape;437;g31cca3eb1d5_0_5"/>
          <p:cNvCxnSpPr/>
          <p:nvPr/>
        </p:nvCxnSpPr>
        <p:spPr>
          <a:xfrm rot="10800000">
            <a:off x="18774950" y="18450175"/>
            <a:ext cx="47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8" name="Google Shape;438;g31cca3eb1d5_0_5"/>
          <p:cNvCxnSpPr/>
          <p:nvPr/>
        </p:nvCxnSpPr>
        <p:spPr>
          <a:xfrm rot="10800000">
            <a:off x="20037125" y="18448825"/>
            <a:ext cx="225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932</Words>
  <Application>Microsoft Office PowerPoint</Application>
  <PresentationFormat>Custom</PresentationFormat>
  <Paragraphs>184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Helvetica Neue</vt:lpstr>
      <vt:lpstr>Book Antiqua</vt:lpstr>
      <vt:lpstr>Arial</vt:lpstr>
      <vt:lpstr>Calibri</vt:lpstr>
      <vt:lpstr>Noto Sans Symbols</vt:lpstr>
      <vt:lpstr>Lucida Sans</vt:lpstr>
      <vt:lpstr>Apex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Roger Margulies</dc:creator>
  <cp:lastModifiedBy>Arneal Montejo</cp:lastModifiedBy>
  <cp:revision>18</cp:revision>
  <dcterms:created xsi:type="dcterms:W3CDTF">2007-06-25T16:27:01Z</dcterms:created>
  <dcterms:modified xsi:type="dcterms:W3CDTF">2024-12-09T23:47:07Z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f76f155ced4ddcb4097134ff3c332f">
    <vt:lpwstr/>
  </property>
</Properties>
</file>