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"/>
  </p:notesMasterIdLst>
  <p:sldIdLst>
    <p:sldId id="261" r:id="rId2"/>
  </p:sldIdLst>
  <p:sldSz cx="38404800" cy="29260800"/>
  <p:notesSz cx="6858000" cy="9144000"/>
  <p:embeddedFontLst>
    <p:embeddedFont>
      <p:font typeface="Book Antiqua" panose="02040602050305030304" pitchFamily="18" charset="0"/>
      <p:regular r:id="rId4"/>
      <p:bold r:id="rId5"/>
      <p:italic r:id="rId6"/>
      <p:boldItalic r:id="rId7"/>
    </p:embeddedFont>
    <p:embeddedFont>
      <p:font typeface="Helvetica Neue" panose="02000503000000020004" pitchFamily="2" charset="0"/>
      <p:regular r:id="rId8"/>
      <p:bold r:id="rId9"/>
      <p:italic r:id="rId10"/>
      <p:boldItalic r:id="rId11"/>
    </p:embeddedFont>
    <p:embeddedFont>
      <p:font typeface="Lucida Sans" panose="020B0602030504020204" pitchFamily="34" charset="77"/>
      <p:regular r:id="rId12"/>
      <p:bold r:id="rId13"/>
      <p:italic r:id="rId14"/>
      <p:boldItalic r:id="rId15"/>
    </p:embeddedFont>
    <p:embeddedFont>
      <p:font typeface="Noto Sans Symbols" pitchFamily="2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943">
          <p15:clr>
            <a:srgbClr val="A4A3A4"/>
          </p15:clr>
        </p15:guide>
        <p15:guide id="2" pos="120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1" roundtripDataSignature="AMtx7miJZ7cfm0RaEHAfAnOL9eNE/z2Et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los Andrade" initials="" lastIdx="3" clrIdx="0"/>
  <p:cmAuthor id="1" name="Vedant Malhotra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28" d="100"/>
          <a:sy n="28" d="100"/>
        </p:scale>
        <p:origin x="1808" y="224"/>
      </p:cViewPr>
      <p:guideLst>
        <p:guide orient="horz" pos="16943"/>
        <p:guide pos="12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openxmlformats.org/officeDocument/2006/relationships/font" Target="fonts/font15.fntdata"/><Relationship Id="rId26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21" Type="http://customschemas.google.com/relationships/presentationmetadata" Target="metadata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font" Target="fonts/font1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24" Type="http://schemas.openxmlformats.org/officeDocument/2006/relationships/viewProps" Target="viewProps.xml"/><Relationship Id="rId5" Type="http://schemas.openxmlformats.org/officeDocument/2006/relationships/font" Target="fonts/font2.fntdata"/><Relationship Id="rId15" Type="http://schemas.openxmlformats.org/officeDocument/2006/relationships/font" Target="fonts/font12.fntdata"/><Relationship Id="rId23" Type="http://schemas.openxmlformats.org/officeDocument/2006/relationships/presProps" Target="presProps.xml"/><Relationship Id="rId10" Type="http://schemas.openxmlformats.org/officeDocument/2006/relationships/font" Target="fonts/font7.fntdata"/><Relationship Id="rId19" Type="http://schemas.openxmlformats.org/officeDocument/2006/relationships/font" Target="fonts/font16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12-09T17:15:27.872" idx="3">
    <p:pos x="20842" y="14087"/>
    <p:text>make this one a bit darker like the original image, and separate the lines a it more. the dark image will help visually differentiate work from home. The paper is cited on the references right? The one this image comes from.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BZ-mszsc"/>
      </p:ext>
    </p:extLst>
  </p:cm>
  <p:cm authorId="1" dt="2024-12-09T17:15:27.872" idx="1">
    <p:pos x="20842" y="14087"/>
    <p:text>Yes - paper is cited!</p:text>
    <p:extLst>
      <p:ext uri="{C676402C-5697-4E1C-873F-D02D1690AC5C}">
        <p15:threadingInfo xmlns:p15="http://schemas.microsoft.com/office/powerpoint/2012/main" timeZoneBias="0">
          <p15:parentCm authorId="0" idx="3"/>
        </p15:threadingInfo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BaBaahaM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1c4097afe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8" name="Google Shape;618;g31c4097afe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1772526" y="5852160"/>
            <a:ext cx="34564320" cy="780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3325" tIns="0" rIns="193325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300" b="1" cap="none">
                <a:solidFill>
                  <a:srgbClr val="EAD59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5760720" y="14215245"/>
            <a:ext cx="26883360" cy="747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2360"/>
              </a:spcBef>
              <a:spcAft>
                <a:spcPts val="0"/>
              </a:spcAft>
              <a:buSzPts val="767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1920875" y="27378025"/>
            <a:ext cx="895985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13122275" y="27378025"/>
            <a:ext cx="1216025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33283525" y="27378025"/>
            <a:ext cx="320040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3325" rIns="0" bIns="193325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>
            <a:off x="1920875" y="1171575"/>
            <a:ext cx="3456305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1"/>
          </p:nvPr>
        </p:nvSpPr>
        <p:spPr>
          <a:xfrm rot="5400000">
            <a:off x="9156700" y="-407987"/>
            <a:ext cx="20091400" cy="3456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t" anchorCtr="0">
            <a:noAutofit/>
          </a:bodyPr>
          <a:lstStyle>
            <a:lvl1pPr marL="457200" lvl="0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marL="914400" lvl="1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dt" idx="10"/>
          </p:nvPr>
        </p:nvSpPr>
        <p:spPr>
          <a:xfrm>
            <a:off x="1920875" y="27378025"/>
            <a:ext cx="895985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ftr" idx="11"/>
          </p:nvPr>
        </p:nvSpPr>
        <p:spPr>
          <a:xfrm>
            <a:off x="13122275" y="27378025"/>
            <a:ext cx="1216025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sldNum" idx="12"/>
          </p:nvPr>
        </p:nvSpPr>
        <p:spPr>
          <a:xfrm>
            <a:off x="33283525" y="27378025"/>
            <a:ext cx="320040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3325" rIns="0" bIns="193325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title"/>
          </p:nvPr>
        </p:nvSpPr>
        <p:spPr>
          <a:xfrm rot="5400000">
            <a:off x="19680766" y="9334505"/>
            <a:ext cx="24966507" cy="864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1"/>
          </p:nvPr>
        </p:nvSpPr>
        <p:spPr>
          <a:xfrm rot="5400000">
            <a:off x="2078567" y="1013464"/>
            <a:ext cx="24966507" cy="2528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t" anchorCtr="0">
            <a:noAutofit/>
          </a:bodyPr>
          <a:lstStyle>
            <a:lvl1pPr marL="457200" lvl="0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marL="914400" lvl="1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dt" idx="10"/>
          </p:nvPr>
        </p:nvSpPr>
        <p:spPr>
          <a:xfrm>
            <a:off x="1920875" y="27378025"/>
            <a:ext cx="895985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ftr" idx="11"/>
          </p:nvPr>
        </p:nvSpPr>
        <p:spPr>
          <a:xfrm>
            <a:off x="13122275" y="27378025"/>
            <a:ext cx="1216025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ldNum" idx="12"/>
          </p:nvPr>
        </p:nvSpPr>
        <p:spPr>
          <a:xfrm>
            <a:off x="33283525" y="27378025"/>
            <a:ext cx="320040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3325" rIns="0" bIns="193325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1920875" y="1171575"/>
            <a:ext cx="3456305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1920875" y="6827838"/>
            <a:ext cx="34563050" cy="200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t" anchorCtr="0">
            <a:noAutofit/>
          </a:bodyPr>
          <a:lstStyle>
            <a:lvl1pPr marL="457200" lvl="0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marL="914400" lvl="1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dt" idx="10"/>
          </p:nvPr>
        </p:nvSpPr>
        <p:spPr>
          <a:xfrm>
            <a:off x="1920875" y="27378025"/>
            <a:ext cx="895985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13122275" y="27378025"/>
            <a:ext cx="1216025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33283525" y="27378025"/>
            <a:ext cx="320040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3325" rIns="0" bIns="193325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6720840" y="2600960"/>
            <a:ext cx="29763720" cy="780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C577"/>
              </a:buClr>
              <a:buSzPts val="20300"/>
              <a:buFont typeface="Lucida Sans"/>
              <a:buNone/>
              <a:defRPr sz="20300" b="1" cap="none">
                <a:solidFill>
                  <a:srgbClr val="DCC577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6720840" y="10699887"/>
            <a:ext cx="29763720" cy="644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SzPts val="5525"/>
              <a:buNone/>
              <a:defRPr sz="8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SzPts val="6080"/>
              <a:buNone/>
              <a:defRPr sz="7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SzPts val="6460"/>
              <a:buNone/>
              <a:defRPr sz="6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SzPts val="5900"/>
              <a:buNone/>
              <a:defRPr sz="59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SzPts val="5900"/>
              <a:buNone/>
              <a:defRPr sz="59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1920875" y="27378025"/>
            <a:ext cx="895985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13122275" y="27378025"/>
            <a:ext cx="1216025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33283525" y="27378025"/>
            <a:ext cx="320040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3325" rIns="0" bIns="193325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1920875" y="1171575"/>
            <a:ext cx="3456305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1920240" y="6827522"/>
            <a:ext cx="16962120" cy="1931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t" anchorCtr="0">
            <a:noAutofit/>
          </a:bodyPr>
          <a:lstStyle>
            <a:lvl1pPr marL="457200" lvl="0" indent="-68262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7150"/>
              <a:buChar char="▣"/>
              <a:defRPr sz="11000"/>
            </a:lvl1pPr>
            <a:lvl2pPr marL="914400" lvl="1" indent="-741680" algn="l">
              <a:lnSpc>
                <a:spcPct val="100000"/>
              </a:lnSpc>
              <a:spcBef>
                <a:spcPts val="2020"/>
              </a:spcBef>
              <a:spcAft>
                <a:spcPts val="0"/>
              </a:spcAft>
              <a:buSzPts val="8080"/>
              <a:buChar char="◼"/>
              <a:defRPr sz="10100"/>
            </a:lvl2pPr>
            <a:lvl3pPr marL="1371600" lvl="2" indent="-741362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SzPts val="8075"/>
              <a:buChar char="?"/>
              <a:defRPr sz="8500"/>
            </a:lvl3pPr>
            <a:lvl4pPr marL="1828800" lvl="3" indent="-711200" algn="l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SzPts val="7600"/>
              <a:buChar char="?"/>
              <a:defRPr sz="7600"/>
            </a:lvl4pPr>
            <a:lvl5pPr marL="2286000" lvl="4" indent="-711200" algn="l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SzPts val="7600"/>
              <a:buChar char="■"/>
              <a:defRPr sz="7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19522440" y="6827522"/>
            <a:ext cx="16962120" cy="1931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t" anchorCtr="0">
            <a:noAutofit/>
          </a:bodyPr>
          <a:lstStyle>
            <a:lvl1pPr marL="457200" lvl="0" indent="-68262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7150"/>
              <a:buChar char="▣"/>
              <a:defRPr sz="11000"/>
            </a:lvl1pPr>
            <a:lvl2pPr marL="914400" lvl="1" indent="-741680" algn="l">
              <a:lnSpc>
                <a:spcPct val="100000"/>
              </a:lnSpc>
              <a:spcBef>
                <a:spcPts val="2020"/>
              </a:spcBef>
              <a:spcAft>
                <a:spcPts val="0"/>
              </a:spcAft>
              <a:buSzPts val="8080"/>
              <a:buChar char="◼"/>
              <a:defRPr sz="10100"/>
            </a:lvl2pPr>
            <a:lvl3pPr marL="1371600" lvl="2" indent="-741362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SzPts val="8075"/>
              <a:buChar char="?"/>
              <a:defRPr sz="8500"/>
            </a:lvl3pPr>
            <a:lvl4pPr marL="1828800" lvl="3" indent="-711200" algn="l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SzPts val="7600"/>
              <a:buChar char="?"/>
              <a:defRPr sz="7600"/>
            </a:lvl4pPr>
            <a:lvl5pPr marL="2286000" lvl="4" indent="-711200" algn="l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SzPts val="7600"/>
              <a:buChar char="■"/>
              <a:defRPr sz="7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dt" idx="10"/>
          </p:nvPr>
        </p:nvSpPr>
        <p:spPr>
          <a:xfrm>
            <a:off x="1920875" y="27378025"/>
            <a:ext cx="895985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ftr" idx="11"/>
          </p:nvPr>
        </p:nvSpPr>
        <p:spPr>
          <a:xfrm>
            <a:off x="13122275" y="27378025"/>
            <a:ext cx="1216025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33283525" y="27378025"/>
            <a:ext cx="320040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3325" rIns="0" bIns="193325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1920240" y="1165013"/>
            <a:ext cx="3456432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1920240" y="6549813"/>
            <a:ext cx="16968790" cy="3203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20"/>
              </a:spcBef>
              <a:spcAft>
                <a:spcPts val="0"/>
              </a:spcAft>
              <a:buSzPts val="6565"/>
              <a:buNone/>
              <a:defRPr sz="101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SzPts val="6800"/>
              <a:buNone/>
              <a:defRPr sz="8500" b="1"/>
            </a:lvl2pPr>
            <a:lvl3pPr marL="1371600" lvl="2" indent="-228600" algn="l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SzPts val="7220"/>
              <a:buNone/>
              <a:defRPr sz="7600" b="1"/>
            </a:lvl3pPr>
            <a:lvl4pPr marL="1828800" lvl="3" indent="-228600" algn="l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SzPts val="6800"/>
              <a:buNone/>
              <a:defRPr sz="6800" b="1"/>
            </a:lvl4pPr>
            <a:lvl5pPr marL="2286000" lvl="4" indent="-228600" algn="l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SzPts val="6800"/>
              <a:buNone/>
              <a:defRPr sz="6800" b="1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2"/>
          </p:nvPr>
        </p:nvSpPr>
        <p:spPr>
          <a:xfrm>
            <a:off x="19509107" y="6549813"/>
            <a:ext cx="16975455" cy="3203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20"/>
              </a:spcBef>
              <a:spcAft>
                <a:spcPts val="0"/>
              </a:spcAft>
              <a:buSzPts val="6565"/>
              <a:buNone/>
              <a:defRPr sz="101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SzPts val="6800"/>
              <a:buNone/>
              <a:defRPr sz="8500" b="1"/>
            </a:lvl2pPr>
            <a:lvl3pPr marL="1371600" lvl="2" indent="-228600" algn="l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SzPts val="7220"/>
              <a:buNone/>
              <a:defRPr sz="7600" b="1"/>
            </a:lvl3pPr>
            <a:lvl4pPr marL="1828800" lvl="3" indent="-228600" algn="l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SzPts val="6800"/>
              <a:buNone/>
              <a:defRPr sz="6800" b="1"/>
            </a:lvl4pPr>
            <a:lvl5pPr marL="2286000" lvl="4" indent="-228600" algn="l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SzPts val="6800"/>
              <a:buNone/>
              <a:defRPr sz="6800" b="1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3"/>
          </p:nvPr>
        </p:nvSpPr>
        <p:spPr>
          <a:xfrm>
            <a:off x="1920240" y="10078722"/>
            <a:ext cx="16968790" cy="1605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t" anchorCtr="0">
            <a:noAutofit/>
          </a:bodyPr>
          <a:lstStyle>
            <a:lvl1pPr marL="457200" lvl="0" indent="-645477" algn="l">
              <a:lnSpc>
                <a:spcPct val="100000"/>
              </a:lnSpc>
              <a:spcBef>
                <a:spcPts val="2020"/>
              </a:spcBef>
              <a:spcAft>
                <a:spcPts val="0"/>
              </a:spcAft>
              <a:buSzPts val="6565"/>
              <a:buChar char="▣"/>
              <a:defRPr sz="10100"/>
            </a:lvl1pPr>
            <a:lvl2pPr marL="914400" lvl="1" indent="-66040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SzPts val="6800"/>
              <a:buChar char="◼"/>
              <a:defRPr sz="8500"/>
            </a:lvl2pPr>
            <a:lvl3pPr marL="1371600" lvl="2" indent="-687070" algn="l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SzPts val="7220"/>
              <a:buChar char="?"/>
              <a:defRPr sz="7600"/>
            </a:lvl3pPr>
            <a:lvl4pPr marL="1828800" lvl="3" indent="-660400" algn="l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SzPts val="6800"/>
              <a:buChar char="?"/>
              <a:defRPr sz="6800"/>
            </a:lvl4pPr>
            <a:lvl5pPr marL="2286000" lvl="4" indent="-660400" algn="l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SzPts val="6800"/>
              <a:buChar char="■"/>
              <a:defRPr sz="6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4"/>
          </p:nvPr>
        </p:nvSpPr>
        <p:spPr>
          <a:xfrm>
            <a:off x="19509107" y="10078722"/>
            <a:ext cx="16975455" cy="1605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t" anchorCtr="0">
            <a:noAutofit/>
          </a:bodyPr>
          <a:lstStyle>
            <a:lvl1pPr marL="457200" lvl="0" indent="-645477" algn="l">
              <a:lnSpc>
                <a:spcPct val="100000"/>
              </a:lnSpc>
              <a:spcBef>
                <a:spcPts val="2020"/>
              </a:spcBef>
              <a:spcAft>
                <a:spcPts val="0"/>
              </a:spcAft>
              <a:buSzPts val="6565"/>
              <a:buChar char="▣"/>
              <a:defRPr sz="10100"/>
            </a:lvl1pPr>
            <a:lvl2pPr marL="914400" lvl="1" indent="-66040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SzPts val="6800"/>
              <a:buChar char="◼"/>
              <a:defRPr sz="8500"/>
            </a:lvl2pPr>
            <a:lvl3pPr marL="1371600" lvl="2" indent="-687070" algn="l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SzPts val="7220"/>
              <a:buChar char="?"/>
              <a:defRPr sz="7600"/>
            </a:lvl3pPr>
            <a:lvl4pPr marL="1828800" lvl="3" indent="-660400" algn="l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SzPts val="6800"/>
              <a:buChar char="?"/>
              <a:defRPr sz="6800"/>
            </a:lvl4pPr>
            <a:lvl5pPr marL="2286000" lvl="4" indent="-660400" algn="l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SzPts val="6800"/>
              <a:buChar char="■"/>
              <a:defRPr sz="6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dt" idx="10"/>
          </p:nvPr>
        </p:nvSpPr>
        <p:spPr>
          <a:xfrm>
            <a:off x="1920875" y="27378025"/>
            <a:ext cx="895985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ftr" idx="11"/>
          </p:nvPr>
        </p:nvSpPr>
        <p:spPr>
          <a:xfrm>
            <a:off x="13122275" y="27378025"/>
            <a:ext cx="1216025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ldNum" idx="12"/>
          </p:nvPr>
        </p:nvSpPr>
        <p:spPr>
          <a:xfrm>
            <a:off x="33283525" y="27378025"/>
            <a:ext cx="320040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3325" rIns="0" bIns="193325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1920875" y="1171575"/>
            <a:ext cx="3456305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dt" idx="10"/>
          </p:nvPr>
        </p:nvSpPr>
        <p:spPr>
          <a:xfrm>
            <a:off x="1920875" y="27378025"/>
            <a:ext cx="895985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ftr" idx="11"/>
          </p:nvPr>
        </p:nvSpPr>
        <p:spPr>
          <a:xfrm>
            <a:off x="13122275" y="27378025"/>
            <a:ext cx="1216025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sldNum" idx="12"/>
          </p:nvPr>
        </p:nvSpPr>
        <p:spPr>
          <a:xfrm>
            <a:off x="33283525" y="27378025"/>
            <a:ext cx="320040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3325" rIns="0" bIns="193325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1920875" y="27378025"/>
            <a:ext cx="895985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13122275" y="27378025"/>
            <a:ext cx="1216025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33283525" y="27378025"/>
            <a:ext cx="320040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3325" rIns="0" bIns="193325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1920242" y="1165013"/>
            <a:ext cx="12634915" cy="4958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DB8A"/>
              </a:buClr>
              <a:buSzPts val="9300"/>
              <a:buFont typeface="Lucida Sans"/>
              <a:buNone/>
              <a:defRPr sz="9300" b="0">
                <a:solidFill>
                  <a:srgbClr val="F4DB8A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920242" y="6502402"/>
            <a:ext cx="12634915" cy="1963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SzPts val="3835"/>
              <a:buNone/>
              <a:defRPr sz="5900"/>
            </a:lvl1pPr>
            <a:lvl2pPr marL="914400" lvl="1" indent="-228600" algn="l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SzPts val="4080"/>
              <a:buNone/>
              <a:defRPr sz="5100"/>
            </a:lvl2pPr>
            <a:lvl3pPr marL="1371600" lvl="2" indent="-228600" algn="l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SzPts val="3990"/>
              <a:buNone/>
              <a:defRPr sz="4200"/>
            </a:lvl3pPr>
            <a:lvl4pPr marL="1828800" lvl="3" indent="-22860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SzPts val="3800"/>
              <a:buNone/>
              <a:defRPr sz="3800"/>
            </a:lvl4pPr>
            <a:lvl5pPr marL="2286000" lvl="4" indent="-22860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SzPts val="3800"/>
              <a:buNone/>
              <a:defRPr sz="3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2"/>
          </p:nvPr>
        </p:nvSpPr>
        <p:spPr>
          <a:xfrm>
            <a:off x="15015210" y="1165016"/>
            <a:ext cx="21469350" cy="24973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t" anchorCtr="0">
            <a:noAutofit/>
          </a:bodyPr>
          <a:lstStyle>
            <a:lvl1pPr marL="457200" lvl="0" indent="-68262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7150"/>
              <a:buChar char="▣"/>
              <a:defRPr sz="11000"/>
            </a:lvl1pPr>
            <a:lvl2pPr marL="914400" lvl="1" indent="-741680" algn="l">
              <a:lnSpc>
                <a:spcPct val="100000"/>
              </a:lnSpc>
              <a:spcBef>
                <a:spcPts val="2020"/>
              </a:spcBef>
              <a:spcAft>
                <a:spcPts val="0"/>
              </a:spcAft>
              <a:buSzPts val="8080"/>
              <a:buChar char="◼"/>
              <a:defRPr sz="10100"/>
            </a:lvl2pPr>
            <a:lvl3pPr marL="1371600" lvl="2" indent="-789622" algn="l">
              <a:lnSpc>
                <a:spcPct val="100000"/>
              </a:lnSpc>
              <a:spcBef>
                <a:spcPts val="1860"/>
              </a:spcBef>
              <a:spcAft>
                <a:spcPts val="0"/>
              </a:spcAft>
              <a:buSzPts val="8835"/>
              <a:buChar char="?"/>
              <a:defRPr sz="9300"/>
            </a:lvl3pPr>
            <a:lvl4pPr marL="1828800" lvl="3" indent="-76835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SzPts val="8500"/>
              <a:buChar char="?"/>
              <a:defRPr sz="8500"/>
            </a:lvl4pPr>
            <a:lvl5pPr marL="2286000" lvl="4" indent="-711200" algn="l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SzPts val="7600"/>
              <a:buChar char="■"/>
              <a:defRPr sz="7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1920875" y="27378025"/>
            <a:ext cx="895985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13122275" y="27378025"/>
            <a:ext cx="1216025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33283525" y="27378025"/>
            <a:ext cx="320040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3325" rIns="0" bIns="193325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7680960" y="2600960"/>
            <a:ext cx="23042880" cy="2228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3325" tIns="193325" rIns="193325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8500"/>
              <a:buFont typeface="Lucida Sans"/>
              <a:buNone/>
              <a:defRPr sz="85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>
            <a:spLocks noGrp="1"/>
          </p:cNvSpPr>
          <p:nvPr>
            <p:ph type="pic" idx="2"/>
          </p:nvPr>
        </p:nvSpPr>
        <p:spPr>
          <a:xfrm>
            <a:off x="7680960" y="7816427"/>
            <a:ext cx="23042880" cy="16906240"/>
          </a:xfrm>
          <a:prstGeom prst="rect">
            <a:avLst/>
          </a:prstGeom>
          <a:solidFill>
            <a:schemeClr val="dk2"/>
          </a:solidFill>
          <a:ln w="444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90500" dist="228600" dir="2700000" sy="90000">
              <a:srgbClr val="000000">
                <a:alpha val="24313"/>
              </a:srgbClr>
            </a:outerShdw>
          </a:effectLst>
        </p:spPr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7680960" y="4978291"/>
            <a:ext cx="23042880" cy="226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3325" tIns="193325" rIns="193325" bIns="1933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SzPts val="3835"/>
              <a:buNone/>
              <a:defRPr sz="5900"/>
            </a:lvl1pPr>
            <a:lvl2pPr marL="914400" lvl="1" indent="-487680" algn="l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SzPts val="4080"/>
              <a:buChar char="◼"/>
              <a:defRPr sz="5100"/>
            </a:lvl2pPr>
            <a:lvl3pPr marL="1371600" lvl="2" indent="-481964" algn="l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SzPts val="3990"/>
              <a:buChar char="?"/>
              <a:defRPr sz="4200"/>
            </a:lvl3pPr>
            <a:lvl4pPr marL="1828800" lvl="3" indent="-46990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SzPts val="3800"/>
              <a:buChar char="?"/>
              <a:defRPr sz="3800"/>
            </a:lvl4pPr>
            <a:lvl5pPr marL="2286000" lvl="4" indent="-46990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SzPts val="3800"/>
              <a:buChar char="■"/>
              <a:defRPr sz="3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dt" idx="10"/>
          </p:nvPr>
        </p:nvSpPr>
        <p:spPr>
          <a:xfrm>
            <a:off x="1920875" y="27378025"/>
            <a:ext cx="895985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ftr" idx="11"/>
          </p:nvPr>
        </p:nvSpPr>
        <p:spPr>
          <a:xfrm>
            <a:off x="13122275" y="27378025"/>
            <a:ext cx="1216025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33283525" y="27378025"/>
            <a:ext cx="320040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3325" rIns="0" bIns="193325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AB2"/>
            </a:gs>
            <a:gs pos="54000">
              <a:srgbClr val="7290C2"/>
            </a:gs>
            <a:gs pos="100000">
              <a:schemeClr val="lt1"/>
            </a:gs>
          </a:gsLst>
          <a:lin ang="54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1920875" y="1171575"/>
            <a:ext cx="3456305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3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3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3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3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3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3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3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3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3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1920875" y="6827838"/>
            <a:ext cx="34563050" cy="200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t" anchorCtr="0">
            <a:noAutofit/>
          </a:bodyPr>
          <a:lstStyle>
            <a:lvl1pPr marL="457200" marR="0" lvl="0" indent="-715645" algn="l" rtl="0">
              <a:lnSpc>
                <a:spcPct val="100000"/>
              </a:lnSpc>
              <a:spcBef>
                <a:spcPts val="2360"/>
              </a:spcBef>
              <a:spcAft>
                <a:spcPts val="0"/>
              </a:spcAft>
              <a:buClr>
                <a:srgbClr val="F9F9F9"/>
              </a:buClr>
              <a:buSzPts val="7670"/>
              <a:buFont typeface="Noto Sans Symbols"/>
              <a:buChar char="▣"/>
              <a:defRPr sz="1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741680" algn="l" rtl="0">
              <a:lnSpc>
                <a:spcPct val="100000"/>
              </a:lnSpc>
              <a:spcBef>
                <a:spcPts val="2020"/>
              </a:spcBef>
              <a:spcAft>
                <a:spcPts val="0"/>
              </a:spcAft>
              <a:buClr>
                <a:schemeClr val="lt1"/>
              </a:buClr>
              <a:buSzPts val="8080"/>
              <a:buFont typeface="Noto Sans Symbols"/>
              <a:buChar char="◼"/>
              <a:defRPr sz="101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789622" algn="l" rtl="0">
              <a:lnSpc>
                <a:spcPct val="100000"/>
              </a:lnSpc>
              <a:spcBef>
                <a:spcPts val="1860"/>
              </a:spcBef>
              <a:spcAft>
                <a:spcPts val="0"/>
              </a:spcAft>
              <a:buClr>
                <a:schemeClr val="lt1"/>
              </a:buClr>
              <a:buSzPts val="8835"/>
              <a:buFont typeface="Noto Sans Symbols"/>
              <a:buChar char="🢭"/>
              <a:defRPr sz="93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7683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8500"/>
              <a:buFont typeface="Noto Sans Symbols"/>
              <a:buChar char="🢝"/>
              <a:defRPr sz="85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7683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8500"/>
              <a:buFont typeface="Noto Sans Symbols"/>
              <a:buChar char="■"/>
              <a:defRPr sz="85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711200" algn="l" rtl="0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Noto Sans Symbols"/>
              <a:buChar char="🢝"/>
              <a:defRPr sz="7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660400" algn="l" rtl="0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Noto Sans Symbols"/>
              <a:buChar char="●"/>
              <a:defRPr sz="6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603250" algn="l" rtl="0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Noto Sans Symbols"/>
              <a:buChar char="●"/>
              <a:defRPr sz="59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603250" algn="l" rtl="0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Noto Sans Symbols"/>
              <a:buChar char="●"/>
              <a:defRPr sz="59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1920875" y="27378025"/>
            <a:ext cx="895985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13122275" y="27378025"/>
            <a:ext cx="1216025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6650" tIns="193325" rIns="386650" bIns="1933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100" b="0" i="0" u="none" strike="noStrike" cap="none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33283525" y="27378025"/>
            <a:ext cx="320040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3325" rIns="0" bIns="19332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sz="51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38404800" cy="2926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752600" y="2819400"/>
            <a:ext cx="9245600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Aeronautics and Space Administration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2" descr="NASA_Logo_PostersSession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3985200" y="1524000"/>
            <a:ext cx="2895600" cy="2895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4;p2"/>
          <p:cNvCxnSpPr/>
          <p:nvPr/>
        </p:nvCxnSpPr>
        <p:spPr>
          <a:xfrm rot="10800000">
            <a:off x="914400" y="0"/>
            <a:ext cx="0" cy="45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5;p2"/>
          <p:cNvCxnSpPr/>
          <p:nvPr/>
        </p:nvCxnSpPr>
        <p:spPr>
          <a:xfrm rot="10800000">
            <a:off x="0" y="914400"/>
            <a:ext cx="45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16;p2"/>
          <p:cNvCxnSpPr/>
          <p:nvPr/>
        </p:nvCxnSpPr>
        <p:spPr>
          <a:xfrm>
            <a:off x="37490400" y="0"/>
            <a:ext cx="0" cy="45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17;p2"/>
          <p:cNvCxnSpPr/>
          <p:nvPr/>
        </p:nvCxnSpPr>
        <p:spPr>
          <a:xfrm rot="10800000">
            <a:off x="37947600" y="914400"/>
            <a:ext cx="45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2"/>
          <p:cNvCxnSpPr/>
          <p:nvPr/>
        </p:nvCxnSpPr>
        <p:spPr>
          <a:xfrm rot="10800000">
            <a:off x="0" y="28346400"/>
            <a:ext cx="45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" name="Google Shape;19;p2"/>
          <p:cNvCxnSpPr/>
          <p:nvPr/>
        </p:nvCxnSpPr>
        <p:spPr>
          <a:xfrm>
            <a:off x="914400" y="28803600"/>
            <a:ext cx="0" cy="45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" name="Google Shape;20;p2"/>
          <p:cNvCxnSpPr/>
          <p:nvPr/>
        </p:nvCxnSpPr>
        <p:spPr>
          <a:xfrm>
            <a:off x="37947600" y="28346400"/>
            <a:ext cx="45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" name="Google Shape;21;p2"/>
          <p:cNvCxnSpPr/>
          <p:nvPr/>
        </p:nvCxnSpPr>
        <p:spPr>
          <a:xfrm>
            <a:off x="37490400" y="28803600"/>
            <a:ext cx="0" cy="45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2"/>
          <p:cNvSpPr txBox="1"/>
          <p:nvPr/>
        </p:nvSpPr>
        <p:spPr>
          <a:xfrm>
            <a:off x="1905000" y="26700163"/>
            <a:ext cx="3124200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www.nasa.gov</a:t>
            </a:r>
            <a:endParaRPr sz="2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68AD"/>
        </a:solidFill>
        <a:effectLst/>
      </p:bgPr>
    </p:bg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g31c4097afe0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75125" y="19614091"/>
            <a:ext cx="6220565" cy="5155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g31c4097afe0_1_0"/>
          <p:cNvSpPr/>
          <p:nvPr/>
        </p:nvSpPr>
        <p:spPr>
          <a:xfrm>
            <a:off x="0" y="4419600"/>
            <a:ext cx="38404800" cy="362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Auna: A Geospatial System for Assessing Equity in Multimodal Mobility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endParaRPr sz="115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2" name="Google Shape;622;g31c4097afe0_1_0"/>
          <p:cNvSpPr txBox="1"/>
          <p:nvPr/>
        </p:nvSpPr>
        <p:spPr>
          <a:xfrm>
            <a:off x="19522687" y="6260134"/>
            <a:ext cx="97308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Carlos Paradis</a:t>
            </a:r>
            <a:endParaRPr sz="4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KBR @ NASA Ames Research Center</a:t>
            </a:r>
            <a:endParaRPr sz="44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3" name="Google Shape;623;g31c4097afe0_1_0"/>
          <p:cNvSpPr txBox="1"/>
          <p:nvPr/>
        </p:nvSpPr>
        <p:spPr>
          <a:xfrm>
            <a:off x="2681925" y="6157200"/>
            <a:ext cx="74436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Kiana Partovi</a:t>
            </a:r>
            <a:endParaRPr sz="4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University of N</a:t>
            </a:r>
            <a:r>
              <a:rPr lang="en-US" sz="4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evada Reno</a:t>
            </a:r>
            <a:endParaRPr sz="44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4" name="Google Shape;624;g31c4097afe0_1_0"/>
          <p:cNvSpPr txBox="1"/>
          <p:nvPr/>
        </p:nvSpPr>
        <p:spPr>
          <a:xfrm>
            <a:off x="29253487" y="6260137"/>
            <a:ext cx="76836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Misty Davies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NASA Ames Research Center</a:t>
            </a:r>
            <a:endParaRPr sz="4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5" name="Google Shape;625;g31c4097afe0_1_0"/>
          <p:cNvSpPr txBox="1"/>
          <p:nvPr/>
        </p:nvSpPr>
        <p:spPr>
          <a:xfrm>
            <a:off x="446424" y="8039100"/>
            <a:ext cx="9730800" cy="831000"/>
          </a:xfrm>
          <a:prstGeom prst="rect">
            <a:avLst/>
          </a:prstGeom>
          <a:solidFill>
            <a:srgbClr val="026AB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g31c4097afe0_1_0"/>
          <p:cNvSpPr txBox="1"/>
          <p:nvPr/>
        </p:nvSpPr>
        <p:spPr>
          <a:xfrm>
            <a:off x="10607225" y="8039100"/>
            <a:ext cx="27212400" cy="831000"/>
          </a:xfrm>
          <a:prstGeom prst="rect">
            <a:avLst/>
          </a:prstGeom>
          <a:solidFill>
            <a:srgbClr val="026AB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Injustice, Equity and Urban Air Mobility</a:t>
            </a:r>
            <a:endParaRPr sz="32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7" name="Google Shape;627;g31c4097afe0_1_0"/>
          <p:cNvSpPr txBox="1"/>
          <p:nvPr/>
        </p:nvSpPr>
        <p:spPr>
          <a:xfrm>
            <a:off x="11189175" y="6157200"/>
            <a:ext cx="74436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Vedant Malhotra</a:t>
            </a:r>
            <a:endParaRPr sz="4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University of N</a:t>
            </a:r>
            <a:r>
              <a:rPr lang="en-US" sz="4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evada Reno</a:t>
            </a:r>
            <a:endParaRPr sz="44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28" name="Google Shape;628;g31c4097afe0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32950" y="9845363"/>
            <a:ext cx="8686648" cy="505589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629" name="Google Shape;629;g31c4097afe0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07225" y="9843250"/>
            <a:ext cx="8686643" cy="506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g31c4097afe0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51825" y="9843238"/>
            <a:ext cx="8723174" cy="5060126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g31c4097afe0_1_0"/>
          <p:cNvSpPr txBox="1"/>
          <p:nvPr/>
        </p:nvSpPr>
        <p:spPr>
          <a:xfrm>
            <a:off x="10836175" y="15266925"/>
            <a:ext cx="86865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Previous modality of transportation have had widely varying effects on equity, such as neighborhood segregating highways [2].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2" name="Google Shape;632;g31c4097afe0_1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6425" y="9845376"/>
            <a:ext cx="5155400" cy="515540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g31c4097afe0_1_0"/>
          <p:cNvSpPr txBox="1"/>
          <p:nvPr/>
        </p:nvSpPr>
        <p:spPr>
          <a:xfrm>
            <a:off x="29253475" y="15266925"/>
            <a:ext cx="86865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opportunity to develop a new mode while recognizing prior injustices allows planners to impact policy [4].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g31c4097afe0_1_0"/>
          <p:cNvSpPr txBox="1"/>
          <p:nvPr/>
        </p:nvSpPr>
        <p:spPr>
          <a:xfrm>
            <a:off x="10607225" y="9064175"/>
            <a:ext cx="27212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Planners may employ digital modeling and scenario planning when considering vertiport placement for equitable impact [3]. </a:t>
            </a:r>
            <a:r>
              <a:rPr lang="en-US" sz="31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Auna</a:t>
            </a:r>
            <a:r>
              <a:rPr lang="en-US" sz="3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support this process.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g31c4097afe0_1_0"/>
          <p:cNvSpPr txBox="1"/>
          <p:nvPr/>
        </p:nvSpPr>
        <p:spPr>
          <a:xfrm>
            <a:off x="5888275" y="9802600"/>
            <a:ext cx="4161000" cy="74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Cities in U.S. face inequity, where transportation systems benefits and burdens are not fairly distributed. </a:t>
            </a:r>
            <a:endParaRPr sz="3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Without proper planning, Urban Air Mobility will worsen an already inequitable transportation system [1].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6" name="Google Shape;636;g31c4097afe0_1_0"/>
          <p:cNvSpPr txBox="1"/>
          <p:nvPr/>
        </p:nvSpPr>
        <p:spPr>
          <a:xfrm>
            <a:off x="446424" y="17723300"/>
            <a:ext cx="9730800" cy="831000"/>
          </a:xfrm>
          <a:prstGeom prst="rect">
            <a:avLst/>
          </a:prstGeom>
          <a:solidFill>
            <a:srgbClr val="026AB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g31c4097afe0_1_0"/>
          <p:cNvSpPr txBox="1"/>
          <p:nvPr/>
        </p:nvSpPr>
        <p:spPr>
          <a:xfrm>
            <a:off x="446424" y="22482700"/>
            <a:ext cx="9730800" cy="831000"/>
          </a:xfrm>
          <a:prstGeom prst="rect">
            <a:avLst/>
          </a:prstGeom>
          <a:solidFill>
            <a:srgbClr val="026AB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Acknowledgements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g31c4097afe0_1_0"/>
          <p:cNvSpPr txBox="1"/>
          <p:nvPr/>
        </p:nvSpPr>
        <p:spPr>
          <a:xfrm>
            <a:off x="446425" y="18678200"/>
            <a:ext cx="9730800" cy="4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[1] Collareno, Kevin. "The Flight Path to Transportation Equity: How Legislators Can Ensure That Urban Air Mobility Delivers Inclusive Transportation Services." U. Ill. L. Rev. (2023)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[2] Nelson, Robert K., LaDale Winling, et al. "Mapping Inequality: Redlining in New Deal America." Edited by Robert K. Nelson and Edward L. Ayers. American Panorama: An Atlas of United States History, 2023. https://dsl.richmond.edu/panorama/redlining.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[3] Beiler, Michelle Oswald, and Mona Mohammed. “Exploring Transportation Equity: Development and Application of a Transportation Justice Framework.” Transportation Research Part D: Transport and Environment, June 21, 2016.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[4] Cohen, Adam, Susan Shaheen, and Yolanka Wulff. "Planning for Advanced Air Mobility." (2024).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[5] Rothfeld, Raoul, Milos Balac, Kay O. Ploetner, and Constantinos Antoniou. "Agent-based simulation of urban air mobility." In 2018 Modeling and Simulation Technologies Conference, p. 3891. 2018.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[6] Rothfeld, Raoul Leander. "Agent-based Modelling and Simulation of Urban Air Mobility Operation." PhD diss., Technische Universität München, 2021.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9" name="Google Shape;639;g31c4097afe0_1_0"/>
          <p:cNvSpPr txBox="1"/>
          <p:nvPr/>
        </p:nvSpPr>
        <p:spPr>
          <a:xfrm>
            <a:off x="19870163" y="15266925"/>
            <a:ext cx="86865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Geographic Information Systems (GIS) can serve as a fundamental tool in the process of identifying underserved communities [3].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g31c4097afe0_1_0"/>
          <p:cNvSpPr txBox="1"/>
          <p:nvPr/>
        </p:nvSpPr>
        <p:spPr>
          <a:xfrm>
            <a:off x="10607213" y="17723300"/>
            <a:ext cx="27212400" cy="831000"/>
          </a:xfrm>
          <a:prstGeom prst="rect">
            <a:avLst/>
          </a:prstGeom>
          <a:solidFill>
            <a:srgbClr val="026AB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Ground and Air Mobility Simulation</a:t>
            </a:r>
            <a:endParaRPr sz="32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1" name="Google Shape;641;g31c4097afe0_1_0"/>
          <p:cNvSpPr txBox="1"/>
          <p:nvPr/>
        </p:nvSpPr>
        <p:spPr>
          <a:xfrm>
            <a:off x="29634475" y="28661475"/>
            <a:ext cx="8686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Contact: carlos.v.paradis@nasa.gov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2" name="Google Shape;642;g31c4097afe0_1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20525" y="23881050"/>
            <a:ext cx="2120801" cy="212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g31c4097afe0_1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31999" y="23881049"/>
            <a:ext cx="2120790" cy="200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g31c4097afe0_1_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89400" y="23821225"/>
            <a:ext cx="2120800" cy="21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g31c4097afe0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00200" y="23685225"/>
            <a:ext cx="4918525" cy="449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g31c4097afe0_1_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64233" y="24224635"/>
            <a:ext cx="641228" cy="43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31c4097afe0_1_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859113" y="25004172"/>
            <a:ext cx="641228" cy="43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g31c4097afe0_1_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738853" y="24224635"/>
            <a:ext cx="641228" cy="43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g31c4097afe0_1_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179684" y="24661415"/>
            <a:ext cx="641228" cy="436777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g31c4097afe0_1_0"/>
          <p:cNvSpPr/>
          <p:nvPr/>
        </p:nvSpPr>
        <p:spPr>
          <a:xfrm rot="4699885">
            <a:off x="12448070" y="24960602"/>
            <a:ext cx="977501" cy="3895177"/>
          </a:xfrm>
          <a:prstGeom prst="parallelogram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51" name="Google Shape;651;g31c4097afe0_1_0"/>
          <p:cNvSpPr/>
          <p:nvPr/>
        </p:nvSpPr>
        <p:spPr>
          <a:xfrm rot="26566">
            <a:off x="11251777" y="26870992"/>
            <a:ext cx="388212" cy="15001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52" name="Google Shape;652;g31c4097afe0_1_0"/>
          <p:cNvSpPr/>
          <p:nvPr/>
        </p:nvSpPr>
        <p:spPr>
          <a:xfrm rot="26566">
            <a:off x="11871220" y="26866963"/>
            <a:ext cx="388212" cy="15001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53" name="Google Shape;653;g31c4097afe0_1_0"/>
          <p:cNvSpPr/>
          <p:nvPr/>
        </p:nvSpPr>
        <p:spPr>
          <a:xfrm rot="26566">
            <a:off x="12413306" y="26879789"/>
            <a:ext cx="388212" cy="15001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54" name="Google Shape;654;g31c4097afe0_1_0"/>
          <p:cNvSpPr/>
          <p:nvPr/>
        </p:nvSpPr>
        <p:spPr>
          <a:xfrm rot="26566">
            <a:off x="12980980" y="26843391"/>
            <a:ext cx="388212" cy="15001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55" name="Google Shape;655;g31c4097afe0_1_0"/>
          <p:cNvSpPr/>
          <p:nvPr/>
        </p:nvSpPr>
        <p:spPr>
          <a:xfrm rot="26566">
            <a:off x="13548654" y="26806992"/>
            <a:ext cx="388212" cy="15001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56" name="Google Shape;656;g31c4097afe0_1_0"/>
          <p:cNvSpPr/>
          <p:nvPr/>
        </p:nvSpPr>
        <p:spPr>
          <a:xfrm rot="26566">
            <a:off x="14116328" y="26770594"/>
            <a:ext cx="388212" cy="15001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57" name="Google Shape;657;g31c4097afe0_1_0"/>
          <p:cNvSpPr txBox="1"/>
          <p:nvPr/>
        </p:nvSpPr>
        <p:spPr>
          <a:xfrm>
            <a:off x="11021311" y="28375542"/>
            <a:ext cx="4076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MATSim-UAM (Future)</a:t>
            </a:r>
            <a:endParaRPr sz="24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58" name="Google Shape;658;g31c4097afe0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00210" y="18903813"/>
            <a:ext cx="4918525" cy="4009608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g31c4097afe0_1_0"/>
          <p:cNvSpPr/>
          <p:nvPr/>
        </p:nvSpPr>
        <p:spPr>
          <a:xfrm rot="4618030">
            <a:off x="12498489" y="19832672"/>
            <a:ext cx="876682" cy="3891812"/>
          </a:xfrm>
          <a:prstGeom prst="parallelogram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60" name="Google Shape;660;g31c4097afe0_1_0"/>
          <p:cNvSpPr/>
          <p:nvPr/>
        </p:nvSpPr>
        <p:spPr>
          <a:xfrm rot="23910">
            <a:off x="11251788" y="21745188"/>
            <a:ext cx="388209" cy="13392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61" name="Google Shape;661;g31c4097afe0_1_0"/>
          <p:cNvSpPr/>
          <p:nvPr/>
        </p:nvSpPr>
        <p:spPr>
          <a:xfrm rot="23910">
            <a:off x="11871230" y="21741594"/>
            <a:ext cx="388209" cy="13392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62" name="Google Shape;662;g31c4097afe0_1_0"/>
          <p:cNvSpPr/>
          <p:nvPr/>
        </p:nvSpPr>
        <p:spPr>
          <a:xfrm rot="23910">
            <a:off x="12413317" y="21753034"/>
            <a:ext cx="388209" cy="13392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63" name="Google Shape;663;g31c4097afe0_1_0"/>
          <p:cNvSpPr/>
          <p:nvPr/>
        </p:nvSpPr>
        <p:spPr>
          <a:xfrm rot="23910">
            <a:off x="12980991" y="21720569"/>
            <a:ext cx="388209" cy="13392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64" name="Google Shape;664;g31c4097afe0_1_0"/>
          <p:cNvSpPr/>
          <p:nvPr/>
        </p:nvSpPr>
        <p:spPr>
          <a:xfrm rot="23910">
            <a:off x="13548665" y="21688104"/>
            <a:ext cx="388209" cy="13392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65" name="Google Shape;665;g31c4097afe0_1_0"/>
          <p:cNvSpPr/>
          <p:nvPr/>
        </p:nvSpPr>
        <p:spPr>
          <a:xfrm rot="23910">
            <a:off x="14116339" y="21655640"/>
            <a:ext cx="388209" cy="13392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66" name="Google Shape;666;g31c4097afe0_1_0"/>
          <p:cNvSpPr txBox="1"/>
          <p:nvPr/>
        </p:nvSpPr>
        <p:spPr>
          <a:xfrm>
            <a:off x="11987926" y="23087226"/>
            <a:ext cx="189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Now</a:t>
            </a:r>
            <a:endParaRPr sz="24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67" name="Google Shape;667;g31c4097afe0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08725" y="19614091"/>
            <a:ext cx="6220565" cy="515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8" name="Google Shape;668;g31c4097afe0_1_0"/>
          <p:cNvGrpSpPr/>
          <p:nvPr/>
        </p:nvGrpSpPr>
        <p:grpSpPr>
          <a:xfrm>
            <a:off x="17371225" y="19981138"/>
            <a:ext cx="2400050" cy="1804338"/>
            <a:chOff x="11888650" y="19955388"/>
            <a:chExt cx="2400050" cy="1804338"/>
          </a:xfrm>
        </p:grpSpPr>
        <p:pic>
          <p:nvPicPr>
            <p:cNvPr id="669" name="Google Shape;669;g31c4097afe0_1_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2816400" y="19955388"/>
              <a:ext cx="1157750" cy="1319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0" name="Google Shape;670;g31c4097afe0_1_0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11888650" y="20189750"/>
              <a:ext cx="865617" cy="831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1" name="Google Shape;671;g31c4097afe0_1_0"/>
            <p:cNvSpPr txBox="1"/>
            <p:nvPr/>
          </p:nvSpPr>
          <p:spPr>
            <a:xfrm>
              <a:off x="12497100" y="21298025"/>
              <a:ext cx="1791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rPr lang="en-US" sz="24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Agent Plan</a:t>
              </a:r>
              <a:endParaRPr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672" name="Google Shape;672;g31c4097afe0_1_0"/>
          <p:cNvGrpSpPr/>
          <p:nvPr/>
        </p:nvGrpSpPr>
        <p:grpSpPr>
          <a:xfrm>
            <a:off x="17371225" y="22495913"/>
            <a:ext cx="2400050" cy="1804338"/>
            <a:chOff x="11888650" y="19955388"/>
            <a:chExt cx="2400050" cy="1804338"/>
          </a:xfrm>
        </p:grpSpPr>
        <p:pic>
          <p:nvPicPr>
            <p:cNvPr id="673" name="Google Shape;673;g31c4097afe0_1_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2816400" y="19955388"/>
              <a:ext cx="1157750" cy="1319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4" name="Google Shape;674;g31c4097afe0_1_0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11888650" y="20189750"/>
              <a:ext cx="865617" cy="831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5" name="Google Shape;675;g31c4097afe0_1_0"/>
            <p:cNvSpPr txBox="1"/>
            <p:nvPr/>
          </p:nvSpPr>
          <p:spPr>
            <a:xfrm>
              <a:off x="12497100" y="21298025"/>
              <a:ext cx="1791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rPr lang="en-US" sz="24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Agent Plan</a:t>
              </a:r>
              <a:endParaRPr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676" name="Google Shape;676;g31c4097afe0_1_0"/>
          <p:cNvGrpSpPr/>
          <p:nvPr/>
        </p:nvGrpSpPr>
        <p:grpSpPr>
          <a:xfrm>
            <a:off x="20029600" y="21447538"/>
            <a:ext cx="2400050" cy="1804338"/>
            <a:chOff x="11888650" y="19955388"/>
            <a:chExt cx="2400050" cy="1804338"/>
          </a:xfrm>
        </p:grpSpPr>
        <p:pic>
          <p:nvPicPr>
            <p:cNvPr id="677" name="Google Shape;677;g31c4097afe0_1_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2816400" y="19955388"/>
              <a:ext cx="1157750" cy="1319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8" name="Google Shape;678;g31c4097afe0_1_0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11888650" y="20189750"/>
              <a:ext cx="865617" cy="831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9" name="Google Shape;679;g31c4097afe0_1_0"/>
            <p:cNvSpPr txBox="1"/>
            <p:nvPr/>
          </p:nvSpPr>
          <p:spPr>
            <a:xfrm>
              <a:off x="12497100" y="21298025"/>
              <a:ext cx="1791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rPr lang="en-US" sz="24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Agent Plan</a:t>
              </a:r>
              <a:endParaRPr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680" name="Google Shape;680;g31c4097afe0_1_0"/>
          <p:cNvSpPr txBox="1"/>
          <p:nvPr/>
        </p:nvSpPr>
        <p:spPr>
          <a:xfrm>
            <a:off x="16886375" y="25010700"/>
            <a:ext cx="61428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Each agent has predefined plans of what they do in a day. These plans involve how the agent gets to a destination, and through what type of vehicle (personal, shared/taxi) [5].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g31c4097afe0_1_0"/>
          <p:cNvSpPr txBox="1"/>
          <p:nvPr/>
        </p:nvSpPr>
        <p:spPr>
          <a:xfrm>
            <a:off x="23948225" y="25010700"/>
            <a:ext cx="61428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Through MATSim-UAM, agents can either operate their own vehicle or use a shared vehicle, which acts as a taxi service. Agents wait their turn to utilize the vehicle. These plans define how everything operates [6].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g31c4097afe0_1_0"/>
          <p:cNvSpPr/>
          <p:nvPr/>
        </p:nvSpPr>
        <p:spPr>
          <a:xfrm>
            <a:off x="11067225" y="20987650"/>
            <a:ext cx="1174800" cy="516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2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83" name="Google Shape;683;g31c4097afe0_1_0"/>
          <p:cNvSpPr/>
          <p:nvPr/>
        </p:nvSpPr>
        <p:spPr>
          <a:xfrm>
            <a:off x="11067225" y="21523811"/>
            <a:ext cx="398100" cy="367200"/>
          </a:xfrm>
          <a:prstGeom prst="ellipse">
            <a:avLst/>
          </a:prstGeom>
          <a:solidFill>
            <a:schemeClr val="dk1"/>
          </a:solidFill>
          <a:ln w="152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84" name="Google Shape;684;g31c4097afe0_1_0"/>
          <p:cNvSpPr/>
          <p:nvPr/>
        </p:nvSpPr>
        <p:spPr>
          <a:xfrm>
            <a:off x="11844007" y="21512637"/>
            <a:ext cx="398100" cy="367200"/>
          </a:xfrm>
          <a:prstGeom prst="ellipse">
            <a:avLst/>
          </a:prstGeom>
          <a:solidFill>
            <a:schemeClr val="dk1"/>
          </a:solidFill>
          <a:ln w="152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685" name="Google Shape;685;g31c4097afe0_1_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844007" y="21120614"/>
            <a:ext cx="250632" cy="250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g31c4097afe0_1_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529284" y="21120614"/>
            <a:ext cx="250632" cy="250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g31c4097afe0_1_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214561" y="21120614"/>
            <a:ext cx="250632" cy="250641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g31c4097afe0_1_0"/>
          <p:cNvSpPr/>
          <p:nvPr/>
        </p:nvSpPr>
        <p:spPr>
          <a:xfrm>
            <a:off x="13337900" y="20937788"/>
            <a:ext cx="1174800" cy="516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2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89" name="Google Shape;689;g31c4097afe0_1_0"/>
          <p:cNvSpPr/>
          <p:nvPr/>
        </p:nvSpPr>
        <p:spPr>
          <a:xfrm>
            <a:off x="13337900" y="21473948"/>
            <a:ext cx="398100" cy="367200"/>
          </a:xfrm>
          <a:prstGeom prst="ellipse">
            <a:avLst/>
          </a:prstGeom>
          <a:solidFill>
            <a:schemeClr val="dk1"/>
          </a:solidFill>
          <a:ln w="152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90" name="Google Shape;690;g31c4097afe0_1_0"/>
          <p:cNvSpPr/>
          <p:nvPr/>
        </p:nvSpPr>
        <p:spPr>
          <a:xfrm>
            <a:off x="14114682" y="21462775"/>
            <a:ext cx="398100" cy="367200"/>
          </a:xfrm>
          <a:prstGeom prst="ellipse">
            <a:avLst/>
          </a:prstGeom>
          <a:solidFill>
            <a:schemeClr val="dk1"/>
          </a:solidFill>
          <a:ln w="152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691" name="Google Shape;691;g31c4097afe0_1_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4114682" y="21070751"/>
            <a:ext cx="250632" cy="250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g31c4097afe0_1_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3799959" y="21070751"/>
            <a:ext cx="250632" cy="250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g31c4097afe0_1_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3485236" y="21070751"/>
            <a:ext cx="250632" cy="250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g31c4097afe0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41525" y="19614091"/>
            <a:ext cx="6220565" cy="5155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g31c4097afe0_1_0"/>
          <p:cNvSpPr txBox="1"/>
          <p:nvPr/>
        </p:nvSpPr>
        <p:spPr>
          <a:xfrm>
            <a:off x="30906325" y="25098200"/>
            <a:ext cx="61428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results of the simulation can then be visualized via a path and color trail on a map. Each path represents an agent travelling.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g31c4097afe0_1_0"/>
          <p:cNvSpPr/>
          <p:nvPr/>
        </p:nvSpPr>
        <p:spPr>
          <a:xfrm>
            <a:off x="11187875" y="26250595"/>
            <a:ext cx="1054200" cy="540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2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97" name="Google Shape;697;g31c4097afe0_1_0"/>
          <p:cNvSpPr/>
          <p:nvPr/>
        </p:nvSpPr>
        <p:spPr>
          <a:xfrm>
            <a:off x="11187875" y="26811447"/>
            <a:ext cx="357000" cy="384000"/>
          </a:xfrm>
          <a:prstGeom prst="ellipse">
            <a:avLst/>
          </a:prstGeom>
          <a:solidFill>
            <a:schemeClr val="dk1"/>
          </a:solidFill>
          <a:ln w="152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98" name="Google Shape;698;g31c4097afe0_1_0"/>
          <p:cNvSpPr/>
          <p:nvPr/>
        </p:nvSpPr>
        <p:spPr>
          <a:xfrm>
            <a:off x="11884879" y="26799758"/>
            <a:ext cx="357000" cy="384000"/>
          </a:xfrm>
          <a:prstGeom prst="ellipse">
            <a:avLst/>
          </a:prstGeom>
          <a:solidFill>
            <a:schemeClr val="dk1"/>
          </a:solidFill>
          <a:ln w="152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699" name="Google Shape;699;g31c4097afe0_1_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884879" y="26389682"/>
            <a:ext cx="224892" cy="26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g31c4097afe0_1_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602479" y="26389682"/>
            <a:ext cx="224892" cy="26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g31c4097afe0_1_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320079" y="26389682"/>
            <a:ext cx="224892" cy="262184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g31c4097afe0_1_0"/>
          <p:cNvSpPr/>
          <p:nvPr/>
        </p:nvSpPr>
        <p:spPr>
          <a:xfrm>
            <a:off x="13398200" y="26048333"/>
            <a:ext cx="1054200" cy="540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2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703" name="Google Shape;703;g31c4097afe0_1_0"/>
          <p:cNvSpPr/>
          <p:nvPr/>
        </p:nvSpPr>
        <p:spPr>
          <a:xfrm>
            <a:off x="13398200" y="26609184"/>
            <a:ext cx="357000" cy="384000"/>
          </a:xfrm>
          <a:prstGeom prst="ellipse">
            <a:avLst/>
          </a:prstGeom>
          <a:solidFill>
            <a:schemeClr val="dk1"/>
          </a:solidFill>
          <a:ln w="152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704" name="Google Shape;704;g31c4097afe0_1_0"/>
          <p:cNvSpPr/>
          <p:nvPr/>
        </p:nvSpPr>
        <p:spPr>
          <a:xfrm>
            <a:off x="14095204" y="26597496"/>
            <a:ext cx="357000" cy="384000"/>
          </a:xfrm>
          <a:prstGeom prst="ellipse">
            <a:avLst/>
          </a:prstGeom>
          <a:solidFill>
            <a:schemeClr val="dk1"/>
          </a:solidFill>
          <a:ln w="152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705" name="Google Shape;705;g31c4097afe0_1_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4095204" y="26187420"/>
            <a:ext cx="224892" cy="26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g31c4097afe0_1_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3812804" y="26187420"/>
            <a:ext cx="224892" cy="26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g31c4097afe0_1_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3530404" y="26187420"/>
            <a:ext cx="224892" cy="262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8" name="Google Shape;708;g31c4097afe0_1_0"/>
          <p:cNvCxnSpPr>
            <a:stCxn id="694" idx="1"/>
            <a:endCxn id="694" idx="3"/>
          </p:cNvCxnSpPr>
          <p:nvPr/>
        </p:nvCxnSpPr>
        <p:spPr>
          <a:xfrm>
            <a:off x="30941525" y="22191791"/>
            <a:ext cx="622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9" name="Google Shape;709;g31c4097afe0_1_0"/>
          <p:cNvCxnSpPr>
            <a:stCxn id="694" idx="1"/>
          </p:cNvCxnSpPr>
          <p:nvPr/>
        </p:nvCxnSpPr>
        <p:spPr>
          <a:xfrm>
            <a:off x="30941525" y="22191791"/>
            <a:ext cx="62205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0" name="Google Shape;710;g31c4097afe0_1_0"/>
          <p:cNvSpPr/>
          <p:nvPr/>
        </p:nvSpPr>
        <p:spPr>
          <a:xfrm>
            <a:off x="33698398" y="20552024"/>
            <a:ext cx="517200" cy="83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711" name="Google Shape;711;g31c4097afe0_1_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4337589" y="22894300"/>
            <a:ext cx="404700" cy="1214100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g31c4097afe0_1_0"/>
          <p:cNvSpPr txBox="1"/>
          <p:nvPr/>
        </p:nvSpPr>
        <p:spPr>
          <a:xfrm>
            <a:off x="26839550" y="21067450"/>
            <a:ext cx="3048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Links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13" name="Google Shape;713;g31c4097afe0_1_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579925" y="23587176"/>
            <a:ext cx="810975" cy="50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g31c4097afe0_1_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936163" y="23162913"/>
            <a:ext cx="810975" cy="50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g31c4097afe0_1_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5223688" y="23167863"/>
            <a:ext cx="810975" cy="50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g31c4097afe0_1_0"/>
          <p:cNvPicPr preferRelativeResize="0"/>
          <p:nvPr/>
        </p:nvPicPr>
        <p:blipFill rotWithShape="1">
          <a:blip r:embed="rId15">
            <a:alphaModFix/>
          </a:blip>
          <a:srcRect l="7559" t="10984" r="18541"/>
          <a:stretch/>
        </p:blipFill>
        <p:spPr>
          <a:xfrm>
            <a:off x="31010075" y="19688026"/>
            <a:ext cx="2562575" cy="235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g31c4097afe0_1_0"/>
          <p:cNvPicPr preferRelativeResize="0"/>
          <p:nvPr/>
        </p:nvPicPr>
        <p:blipFill rotWithShape="1">
          <a:blip r:embed="rId16">
            <a:alphaModFix/>
          </a:blip>
          <a:srcRect l="8046" t="1520" r="11079" b="-1520"/>
          <a:stretch/>
        </p:blipFill>
        <p:spPr>
          <a:xfrm>
            <a:off x="34315200" y="19688025"/>
            <a:ext cx="2746249" cy="246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g31c4097afe0_1_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469538" y="20064076"/>
            <a:ext cx="810975" cy="50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g31c4097afe0_1_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8964150" y="20337751"/>
            <a:ext cx="810975" cy="5008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0" name="Google Shape;720;g31c4097afe0_1_0"/>
          <p:cNvCxnSpPr>
            <a:stCxn id="718" idx="2"/>
            <a:endCxn id="719" idx="0"/>
          </p:cNvCxnSpPr>
          <p:nvPr/>
        </p:nvCxnSpPr>
        <p:spPr>
          <a:xfrm rot="-5400000">
            <a:off x="28508775" y="19704124"/>
            <a:ext cx="227100" cy="1494600"/>
          </a:xfrm>
          <a:prstGeom prst="curvedConnector5">
            <a:avLst>
              <a:gd name="adj1" fmla="val -104855"/>
              <a:gd name="adj2" fmla="val 50000"/>
              <a:gd name="adj3" fmla="val 204909"/>
            </a:avLst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21" name="Google Shape;721;g31c4097afe0_1_0"/>
          <p:cNvSpPr txBox="1"/>
          <p:nvPr/>
        </p:nvSpPr>
        <p:spPr>
          <a:xfrm>
            <a:off x="26965280" y="19981150"/>
            <a:ext cx="641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2" name="Google Shape;722;g31c4097afe0_1_0"/>
          <p:cNvSpPr txBox="1"/>
          <p:nvPr/>
        </p:nvSpPr>
        <p:spPr>
          <a:xfrm>
            <a:off x="29324730" y="19876038"/>
            <a:ext cx="641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723" name="Google Shape;723;g31c4097afe0_1_0"/>
          <p:cNvGrpSpPr/>
          <p:nvPr/>
        </p:nvGrpSpPr>
        <p:grpSpPr>
          <a:xfrm>
            <a:off x="24197912" y="20021588"/>
            <a:ext cx="2400050" cy="1804338"/>
            <a:chOff x="11888650" y="19955388"/>
            <a:chExt cx="2400050" cy="1804338"/>
          </a:xfrm>
        </p:grpSpPr>
        <p:pic>
          <p:nvPicPr>
            <p:cNvPr id="724" name="Google Shape;724;g31c4097afe0_1_0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11888650" y="20189750"/>
              <a:ext cx="865617" cy="831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5" name="Google Shape;725;g31c4097afe0_1_0"/>
            <p:cNvSpPr txBox="1"/>
            <p:nvPr/>
          </p:nvSpPr>
          <p:spPr>
            <a:xfrm>
              <a:off x="12497100" y="21298025"/>
              <a:ext cx="1791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rPr lang="en-US" sz="24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Plan</a:t>
              </a:r>
              <a:endParaRPr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726" name="Google Shape;726;g31c4097afe0_1_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2816400" y="19955388"/>
              <a:ext cx="1157750" cy="13198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7" name="Google Shape;727;g31c4097afe0_1_0"/>
          <p:cNvSpPr/>
          <p:nvPr/>
        </p:nvSpPr>
        <p:spPr>
          <a:xfrm>
            <a:off x="25297275" y="20198600"/>
            <a:ext cx="810900" cy="993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728" name="Google Shape;728;g31c4097afe0_1_0"/>
          <p:cNvSpPr txBox="1"/>
          <p:nvPr/>
        </p:nvSpPr>
        <p:spPr>
          <a:xfrm>
            <a:off x="25128086" y="20176307"/>
            <a:ext cx="11493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TIME</a:t>
            </a:r>
            <a:endParaRPr sz="2100" b="1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729" name="Google Shape;729;g31c4097afe0_1_0"/>
          <p:cNvSpPr txBox="1"/>
          <p:nvPr/>
        </p:nvSpPr>
        <p:spPr>
          <a:xfrm>
            <a:off x="25128086" y="20611307"/>
            <a:ext cx="11493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730" name="Google Shape;730;g31c4097afe0_1_0"/>
          <p:cNvSpPr/>
          <p:nvPr/>
        </p:nvSpPr>
        <p:spPr>
          <a:xfrm>
            <a:off x="25353600" y="22033545"/>
            <a:ext cx="1054200" cy="540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2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731" name="Google Shape;731;g31c4097afe0_1_0"/>
          <p:cNvSpPr/>
          <p:nvPr/>
        </p:nvSpPr>
        <p:spPr>
          <a:xfrm>
            <a:off x="25353600" y="22594397"/>
            <a:ext cx="357000" cy="384000"/>
          </a:xfrm>
          <a:prstGeom prst="ellipse">
            <a:avLst/>
          </a:prstGeom>
          <a:solidFill>
            <a:schemeClr val="dk1"/>
          </a:solidFill>
          <a:ln w="152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732" name="Google Shape;732;g31c4097afe0_1_0"/>
          <p:cNvSpPr/>
          <p:nvPr/>
        </p:nvSpPr>
        <p:spPr>
          <a:xfrm>
            <a:off x="26050604" y="22582708"/>
            <a:ext cx="357000" cy="384000"/>
          </a:xfrm>
          <a:prstGeom prst="ellipse">
            <a:avLst/>
          </a:prstGeom>
          <a:solidFill>
            <a:schemeClr val="dk1"/>
          </a:solidFill>
          <a:ln w="152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733" name="Google Shape;733;g31c4097afe0_1_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6050604" y="22172632"/>
            <a:ext cx="224892" cy="26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g31c4097afe0_1_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5768204" y="22172632"/>
            <a:ext cx="224892" cy="26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g31c4097afe0_1_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5485804" y="22172632"/>
            <a:ext cx="224892" cy="262184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g31c4097afe0_1_0"/>
          <p:cNvSpPr/>
          <p:nvPr/>
        </p:nvSpPr>
        <p:spPr>
          <a:xfrm>
            <a:off x="27669975" y="22031650"/>
            <a:ext cx="1210800" cy="567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2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737" name="Google Shape;737;g31c4097afe0_1_0"/>
          <p:cNvSpPr/>
          <p:nvPr/>
        </p:nvSpPr>
        <p:spPr>
          <a:xfrm>
            <a:off x="27669975" y="22621173"/>
            <a:ext cx="410100" cy="403800"/>
          </a:xfrm>
          <a:prstGeom prst="ellipse">
            <a:avLst/>
          </a:prstGeom>
          <a:solidFill>
            <a:schemeClr val="dk1"/>
          </a:solidFill>
          <a:ln w="152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738" name="Google Shape;738;g31c4097afe0_1_0"/>
          <p:cNvSpPr/>
          <p:nvPr/>
        </p:nvSpPr>
        <p:spPr>
          <a:xfrm>
            <a:off x="28470594" y="22608887"/>
            <a:ext cx="410100" cy="403800"/>
          </a:xfrm>
          <a:prstGeom prst="ellipse">
            <a:avLst/>
          </a:prstGeom>
          <a:solidFill>
            <a:schemeClr val="dk1"/>
          </a:solidFill>
          <a:ln w="152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739" name="Google Shape;739;g31c4097afe0_1_0"/>
          <p:cNvSpPr txBox="1"/>
          <p:nvPr/>
        </p:nvSpPr>
        <p:spPr>
          <a:xfrm>
            <a:off x="27766831" y="22074752"/>
            <a:ext cx="102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TAXI</a:t>
            </a:r>
            <a:endParaRPr sz="2200" b="1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740" name="Google Shape;740;g31c4097afe0_1_0"/>
          <p:cNvSpPr/>
          <p:nvPr/>
        </p:nvSpPr>
        <p:spPr>
          <a:xfrm>
            <a:off x="31179800" y="22364300"/>
            <a:ext cx="1739700" cy="2120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cxnSp>
        <p:nvCxnSpPr>
          <p:cNvPr id="741" name="Google Shape;741;g31c4097afe0_1_0"/>
          <p:cNvCxnSpPr/>
          <p:nvPr/>
        </p:nvCxnSpPr>
        <p:spPr>
          <a:xfrm rot="10800000" flipH="1">
            <a:off x="31315875" y="23093200"/>
            <a:ext cx="1555200" cy="1166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2" name="Google Shape;742;g31c4097afe0_1_0"/>
          <p:cNvSpPr/>
          <p:nvPr/>
        </p:nvSpPr>
        <p:spPr>
          <a:xfrm>
            <a:off x="33087150" y="22364300"/>
            <a:ext cx="1397100" cy="2120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cxnSp>
        <p:nvCxnSpPr>
          <p:cNvPr id="743" name="Google Shape;743;g31c4097afe0_1_0"/>
          <p:cNvCxnSpPr/>
          <p:nvPr/>
        </p:nvCxnSpPr>
        <p:spPr>
          <a:xfrm>
            <a:off x="32871075" y="23093200"/>
            <a:ext cx="1010700" cy="816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4" name="Google Shape;744;g31c4097afe0_1_0"/>
          <p:cNvSpPr/>
          <p:nvPr/>
        </p:nvSpPr>
        <p:spPr>
          <a:xfrm>
            <a:off x="34632525" y="22364300"/>
            <a:ext cx="2262300" cy="2120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745" name="Google Shape;745;g31c4097afe0_1_0"/>
          <p:cNvSpPr/>
          <p:nvPr/>
        </p:nvSpPr>
        <p:spPr>
          <a:xfrm>
            <a:off x="31286700" y="22403200"/>
            <a:ext cx="5374825" cy="1739750"/>
          </a:xfrm>
          <a:custGeom>
            <a:avLst/>
            <a:gdLst/>
            <a:ahLst/>
            <a:cxnLst/>
            <a:rect l="l" t="t" r="r" b="b"/>
            <a:pathLst>
              <a:path w="214993" h="69590" extrusionOk="0">
                <a:moveTo>
                  <a:pt x="0" y="69590"/>
                </a:moveTo>
                <a:cubicBezTo>
                  <a:pt x="11899" y="57691"/>
                  <a:pt x="29307" y="52866"/>
                  <a:pt x="42766" y="42765"/>
                </a:cubicBezTo>
                <a:cubicBezTo>
                  <a:pt x="48421" y="38521"/>
                  <a:pt x="56159" y="37676"/>
                  <a:pt x="61816" y="33434"/>
                </a:cubicBezTo>
                <a:cubicBezTo>
                  <a:pt x="65017" y="31034"/>
                  <a:pt x="68820" y="27409"/>
                  <a:pt x="72701" y="28380"/>
                </a:cubicBezTo>
                <a:cubicBezTo>
                  <a:pt x="77505" y="29582"/>
                  <a:pt x="80086" y="34986"/>
                  <a:pt x="83587" y="38488"/>
                </a:cubicBezTo>
                <a:cubicBezTo>
                  <a:pt x="90000" y="44904"/>
                  <a:pt x="97977" y="49545"/>
                  <a:pt x="105359" y="54817"/>
                </a:cubicBezTo>
                <a:cubicBezTo>
                  <a:pt x="107481" y="56333"/>
                  <a:pt x="110024" y="59483"/>
                  <a:pt x="112356" y="58316"/>
                </a:cubicBezTo>
                <a:cubicBezTo>
                  <a:pt x="136360" y="46306"/>
                  <a:pt x="160484" y="34411"/>
                  <a:pt x="183502" y="20605"/>
                </a:cubicBezTo>
                <a:cubicBezTo>
                  <a:pt x="194260" y="14153"/>
                  <a:pt x="203770" y="5604"/>
                  <a:pt x="214993" y="0"/>
                </a:cubicBezTo>
              </a:path>
            </a:pathLst>
          </a:custGeom>
          <a:noFill/>
          <a:ln w="38100" cap="flat" cmpd="sng">
            <a:solidFill>
              <a:srgbClr val="AA0010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746" name="Google Shape;746;g31c4097afe0_1_0"/>
          <p:cNvCxnSpPr/>
          <p:nvPr/>
        </p:nvCxnSpPr>
        <p:spPr>
          <a:xfrm rot="10800000" flipH="1">
            <a:off x="33872075" y="22655825"/>
            <a:ext cx="2886600" cy="1263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7" name="Google Shape;747;g31c4097afe0_1_0"/>
          <p:cNvSpPr txBox="1"/>
          <p:nvPr/>
        </p:nvSpPr>
        <p:spPr>
          <a:xfrm>
            <a:off x="31199175" y="22336475"/>
            <a:ext cx="173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Home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8" name="Google Shape;748;g31c4097afe0_1_0"/>
          <p:cNvSpPr txBox="1"/>
          <p:nvPr/>
        </p:nvSpPr>
        <p:spPr>
          <a:xfrm>
            <a:off x="32915850" y="22336475"/>
            <a:ext cx="173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9" name="Google Shape;749;g31c4097afe0_1_0"/>
          <p:cNvSpPr txBox="1"/>
          <p:nvPr/>
        </p:nvSpPr>
        <p:spPr>
          <a:xfrm>
            <a:off x="34632525" y="22365225"/>
            <a:ext cx="2262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Home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50" name="Google Shape;750;g31c4097afe0_1_0"/>
          <p:cNvSpPr txBox="1"/>
          <p:nvPr/>
        </p:nvSpPr>
        <p:spPr>
          <a:xfrm>
            <a:off x="23948225" y="24262775"/>
            <a:ext cx="6142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Resources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51" name="Google Shape;751;g31c4097afe0_1_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9308439" y="22872400"/>
            <a:ext cx="404700" cy="121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pex">
  <a:themeElements>
    <a:clrScheme name="Apex">
      <a:dk1>
        <a:srgbClr val="000000"/>
      </a:dk1>
      <a:lt1>
        <a:srgbClr val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545</Words>
  <Application>Microsoft Macintosh PowerPoint</Application>
  <PresentationFormat>Custom</PresentationFormat>
  <Paragraphs>46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Helvetica Neue</vt:lpstr>
      <vt:lpstr>Noto Sans Symbols</vt:lpstr>
      <vt:lpstr>Book Antiqua</vt:lpstr>
      <vt:lpstr>Lucida Sans</vt:lpstr>
      <vt:lpstr>Arial</vt:lpstr>
      <vt:lpstr>Apex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Roger Margulies</dc:creator>
  <cp:lastModifiedBy>Paradis, Carlos V. (ARC-TI)[KBR Wyle Services, LLC]</cp:lastModifiedBy>
  <cp:revision>1</cp:revision>
  <dcterms:created xsi:type="dcterms:W3CDTF">2007-06-25T16:27:01Z</dcterms:created>
  <dcterms:modified xsi:type="dcterms:W3CDTF">2024-12-09T20:31:11Z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0x010100AB15A2A81F498C4885C5232304F655A0</vt:lpwstr>
  </property>
</Properties>
</file>