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1" r:id="rId1"/>
    <p:sldMasterId id="2147483664" r:id="rId2"/>
  </p:sldMasterIdLst>
  <p:notesMasterIdLst>
    <p:notesMasterId r:id="rId36"/>
  </p:notesMasterIdLst>
  <p:sldIdLst>
    <p:sldId id="265" r:id="rId3"/>
    <p:sldId id="293" r:id="rId4"/>
    <p:sldId id="276" r:id="rId5"/>
    <p:sldId id="277" r:id="rId6"/>
    <p:sldId id="297" r:id="rId7"/>
    <p:sldId id="279" r:id="rId8"/>
    <p:sldId id="303" r:id="rId9"/>
    <p:sldId id="296" r:id="rId10"/>
    <p:sldId id="285" r:id="rId11"/>
    <p:sldId id="280" r:id="rId12"/>
    <p:sldId id="307" r:id="rId13"/>
    <p:sldId id="286" r:id="rId14"/>
    <p:sldId id="287" r:id="rId15"/>
    <p:sldId id="281" r:id="rId16"/>
    <p:sldId id="305" r:id="rId17"/>
    <p:sldId id="283" r:id="rId18"/>
    <p:sldId id="301" r:id="rId19"/>
    <p:sldId id="284" r:id="rId20"/>
    <p:sldId id="290" r:id="rId21"/>
    <p:sldId id="291" r:id="rId22"/>
    <p:sldId id="298" r:id="rId23"/>
    <p:sldId id="289" r:id="rId24"/>
    <p:sldId id="288" r:id="rId25"/>
    <p:sldId id="272" r:id="rId26"/>
    <p:sldId id="295" r:id="rId27"/>
    <p:sldId id="273" r:id="rId28"/>
    <p:sldId id="308" r:id="rId29"/>
    <p:sldId id="310" r:id="rId30"/>
    <p:sldId id="311" r:id="rId31"/>
    <p:sldId id="312" r:id="rId32"/>
    <p:sldId id="313" r:id="rId33"/>
    <p:sldId id="314" r:id="rId34"/>
    <p:sldId id="31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C8C9"/>
    <a:srgbClr val="923E27"/>
    <a:srgbClr val="1574C2"/>
    <a:srgbClr val="0E87D2"/>
    <a:srgbClr val="0088CF"/>
    <a:srgbClr val="0077C8"/>
    <a:srgbClr val="007E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27" autoAdjust="0"/>
    <p:restoredTop sz="94647"/>
  </p:normalViewPr>
  <p:slideViewPr>
    <p:cSldViewPr snapToGrid="0" snapToObjects="1">
      <p:cViewPr varScale="1">
        <p:scale>
          <a:sx n="88" d="100"/>
          <a:sy n="88" d="100"/>
        </p:scale>
        <p:origin x="1686" y="7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E2963-1318-45B9-8610-7005DA94DF31}" type="datetimeFigureOut">
              <a:rPr lang="en-US" smtClean="0"/>
              <a:t>12/17/2024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6D6D2F-52EB-4AEB-A49F-8B8BE554ADC6}" type="slidenum">
              <a:rPr lang="en-US" smtClean="0"/>
              <a:t>‹#›</a:t>
            </a:fld>
            <a:endParaRPr lang="en-US"/>
          </a:p>
        </p:txBody>
      </p:sp>
    </p:spTree>
    <p:extLst>
      <p:ext uri="{BB962C8B-B14F-4D97-AF65-F5344CB8AC3E}">
        <p14:creationId xmlns:p14="http://schemas.microsoft.com/office/powerpoint/2010/main" val="3734745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30858-798C-C3FC-6BC5-01D187A2CAA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8A3E42-7457-1174-DFC4-7A1AF120FAA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283223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A94B6BE-2D28-9D9E-2503-0983AB9D1229}"/>
              </a:ext>
            </a:extLst>
          </p:cNvPr>
          <p:cNvSpPr>
            <a:spLocks noGrp="1"/>
          </p:cNvSpPr>
          <p:nvPr>
            <p:ph idx="1"/>
          </p:nvPr>
        </p:nvSpPr>
        <p:spPr>
          <a:xfrm>
            <a:off x="279043" y="1031000"/>
            <a:ext cx="11638208" cy="53911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a:extLst>
              <a:ext uri="{FF2B5EF4-FFF2-40B4-BE49-F238E27FC236}">
                <a16:creationId xmlns:a16="http://schemas.microsoft.com/office/drawing/2014/main" id="{7A49E5A2-0580-C4BD-8EB2-9B597D66F29E}"/>
              </a:ext>
            </a:extLst>
          </p:cNvPr>
          <p:cNvSpPr>
            <a:spLocks noGrp="1"/>
          </p:cNvSpPr>
          <p:nvPr>
            <p:ph type="title"/>
          </p:nvPr>
        </p:nvSpPr>
        <p:spPr>
          <a:xfrm>
            <a:off x="2103758" y="72281"/>
            <a:ext cx="8900571" cy="704045"/>
          </a:xfrm>
          <a:prstGeom prst="rect">
            <a:avLst/>
          </a:prstGeom>
        </p:spPr>
        <p:txBody>
          <a:bodyPr vert="horz" lIns="91440" tIns="45720" rIns="91440" bIns="45720" rtlCol="0" anchor="ctr">
            <a:normAutofit/>
          </a:bodyPr>
          <a:lstStyle>
            <a:lvl1pPr>
              <a:defRPr sz="3000" b="1">
                <a:solidFill>
                  <a:srgbClr val="0077C8"/>
                </a:solidFill>
              </a:defRPr>
            </a:lvl1pPr>
          </a:lstStyle>
          <a:p>
            <a:r>
              <a:rPr lang="en-US"/>
              <a:t>Click to edit Master title style</a:t>
            </a:r>
            <a:endParaRPr lang="en-US" dirty="0"/>
          </a:p>
        </p:txBody>
      </p:sp>
      <p:sp>
        <p:nvSpPr>
          <p:cNvPr id="3" name="Slide Number Placeholder 5">
            <a:extLst>
              <a:ext uri="{FF2B5EF4-FFF2-40B4-BE49-F238E27FC236}">
                <a16:creationId xmlns:a16="http://schemas.microsoft.com/office/drawing/2014/main" id="{46611C38-72BE-5047-5A52-A61A3773583A}"/>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Tree>
    <p:extLst>
      <p:ext uri="{BB962C8B-B14F-4D97-AF65-F5344CB8AC3E}">
        <p14:creationId xmlns:p14="http://schemas.microsoft.com/office/powerpoint/2010/main" val="3727240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195C644-73A7-B7BE-9AAD-AB124A17337C}"/>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
        <p:nvSpPr>
          <p:cNvPr id="2" name="Title 1">
            <a:extLst>
              <a:ext uri="{FF2B5EF4-FFF2-40B4-BE49-F238E27FC236}">
                <a16:creationId xmlns:a16="http://schemas.microsoft.com/office/drawing/2014/main" id="{2C3E361A-E8E3-8CAB-6A84-702431FDFA6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560C3D0-0F59-337B-1C6F-A2E87A4C7D7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27309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E65D57-B8D3-708C-245A-1315785FF1B7}"/>
              </a:ext>
            </a:extLst>
          </p:cNvPr>
          <p:cNvSpPr>
            <a:spLocks noGrp="1"/>
          </p:cNvSpPr>
          <p:nvPr>
            <p:ph sz="half" idx="1"/>
          </p:nvPr>
        </p:nvSpPr>
        <p:spPr>
          <a:xfrm>
            <a:off x="277444" y="1115890"/>
            <a:ext cx="5757930" cy="5061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5E1ED1-A4F8-2182-5156-FB3A895A9977}"/>
              </a:ext>
            </a:extLst>
          </p:cNvPr>
          <p:cNvSpPr>
            <a:spLocks noGrp="1"/>
          </p:cNvSpPr>
          <p:nvPr>
            <p:ph sz="half" idx="2"/>
          </p:nvPr>
        </p:nvSpPr>
        <p:spPr>
          <a:xfrm>
            <a:off x="6172200" y="1115890"/>
            <a:ext cx="5746262" cy="5061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1">
            <a:extLst>
              <a:ext uri="{FF2B5EF4-FFF2-40B4-BE49-F238E27FC236}">
                <a16:creationId xmlns:a16="http://schemas.microsoft.com/office/drawing/2014/main" id="{44C6AA55-6951-C273-4F2A-C08053E6780F}"/>
              </a:ext>
            </a:extLst>
          </p:cNvPr>
          <p:cNvSpPr>
            <a:spLocks noGrp="1"/>
          </p:cNvSpPr>
          <p:nvPr>
            <p:ph type="title"/>
          </p:nvPr>
        </p:nvSpPr>
        <p:spPr>
          <a:xfrm>
            <a:off x="2103758" y="72281"/>
            <a:ext cx="8900571" cy="704045"/>
          </a:xfrm>
          <a:prstGeom prst="rect">
            <a:avLst/>
          </a:prstGeom>
        </p:spPr>
        <p:txBody>
          <a:bodyPr vert="horz" lIns="91440" tIns="45720" rIns="91440" bIns="45720" rtlCol="0" anchor="ctr">
            <a:normAutofit/>
          </a:bodyPr>
          <a:lstStyle>
            <a:lvl1pPr>
              <a:defRPr sz="3000" b="1">
                <a:solidFill>
                  <a:srgbClr val="0077C8"/>
                </a:solidFill>
              </a:defRPr>
            </a:lvl1pPr>
          </a:lstStyle>
          <a:p>
            <a:r>
              <a:rPr lang="en-US"/>
              <a:t>Click to edit Master title style</a:t>
            </a:r>
            <a:endParaRPr lang="en-US" dirty="0"/>
          </a:p>
        </p:txBody>
      </p:sp>
      <p:sp>
        <p:nvSpPr>
          <p:cNvPr id="2" name="Slide Number Placeholder 5">
            <a:extLst>
              <a:ext uri="{FF2B5EF4-FFF2-40B4-BE49-F238E27FC236}">
                <a16:creationId xmlns:a16="http://schemas.microsoft.com/office/drawing/2014/main" id="{53F5A75C-1048-6AB4-670A-F4EE4D6FA5F3}"/>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Tree>
    <p:extLst>
      <p:ext uri="{BB962C8B-B14F-4D97-AF65-F5344CB8AC3E}">
        <p14:creationId xmlns:p14="http://schemas.microsoft.com/office/powerpoint/2010/main" val="249828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DA54FB2-B140-105D-9202-C9B309D64C4E}"/>
              </a:ext>
            </a:extLst>
          </p:cNvPr>
          <p:cNvSpPr>
            <a:spLocks noGrp="1"/>
          </p:cNvSpPr>
          <p:nvPr>
            <p:ph type="body" idx="1"/>
          </p:nvPr>
        </p:nvSpPr>
        <p:spPr>
          <a:xfrm>
            <a:off x="277444" y="1115890"/>
            <a:ext cx="5716955"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51BC30-87CA-553E-7E12-E256A4DD28CD}"/>
              </a:ext>
            </a:extLst>
          </p:cNvPr>
          <p:cNvSpPr>
            <a:spLocks noGrp="1"/>
          </p:cNvSpPr>
          <p:nvPr>
            <p:ph sz="half" idx="2"/>
          </p:nvPr>
        </p:nvSpPr>
        <p:spPr>
          <a:xfrm>
            <a:off x="277445" y="1939801"/>
            <a:ext cx="5716954" cy="423716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7FBAD8-2CC2-C678-7FA2-EDF2D7312AAA}"/>
              </a:ext>
            </a:extLst>
          </p:cNvPr>
          <p:cNvSpPr>
            <a:spLocks noGrp="1"/>
          </p:cNvSpPr>
          <p:nvPr>
            <p:ph type="body" sz="quarter" idx="3"/>
          </p:nvPr>
        </p:nvSpPr>
        <p:spPr>
          <a:xfrm>
            <a:off x="6170610" y="1115890"/>
            <a:ext cx="574785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C80E3A-EBBF-1586-243B-36A12192CD65}"/>
              </a:ext>
            </a:extLst>
          </p:cNvPr>
          <p:cNvSpPr>
            <a:spLocks noGrp="1"/>
          </p:cNvSpPr>
          <p:nvPr>
            <p:ph sz="quarter" idx="10"/>
          </p:nvPr>
        </p:nvSpPr>
        <p:spPr>
          <a:xfrm>
            <a:off x="6172200" y="1939801"/>
            <a:ext cx="5746262" cy="42498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91B6A23E-6FB4-33E9-3BAA-D81EFE77F6C4}"/>
              </a:ext>
            </a:extLst>
          </p:cNvPr>
          <p:cNvSpPr>
            <a:spLocks noGrp="1"/>
          </p:cNvSpPr>
          <p:nvPr>
            <p:ph type="title"/>
          </p:nvPr>
        </p:nvSpPr>
        <p:spPr>
          <a:xfrm>
            <a:off x="2103758" y="72281"/>
            <a:ext cx="8900571" cy="704045"/>
          </a:xfrm>
          <a:prstGeom prst="rect">
            <a:avLst/>
          </a:prstGeom>
        </p:spPr>
        <p:txBody>
          <a:bodyPr vert="horz" lIns="91440" tIns="45720" rIns="91440" bIns="45720" rtlCol="0" anchor="ctr">
            <a:normAutofit/>
          </a:bodyPr>
          <a:lstStyle>
            <a:lvl1pPr>
              <a:defRPr sz="3000" b="1">
                <a:solidFill>
                  <a:srgbClr val="0077C8"/>
                </a:solidFill>
              </a:defRPr>
            </a:lvl1pPr>
          </a:lstStyle>
          <a:p>
            <a:r>
              <a:rPr lang="en-US"/>
              <a:t>Click to edit Master title style</a:t>
            </a:r>
            <a:endParaRPr lang="en-US" dirty="0"/>
          </a:p>
        </p:txBody>
      </p:sp>
      <p:sp>
        <p:nvSpPr>
          <p:cNvPr id="2" name="Slide Number Placeholder 5">
            <a:extLst>
              <a:ext uri="{FF2B5EF4-FFF2-40B4-BE49-F238E27FC236}">
                <a16:creationId xmlns:a16="http://schemas.microsoft.com/office/drawing/2014/main" id="{309A6481-7285-D1BB-CEC6-A496E2FB0A5F}"/>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Tree>
    <p:extLst>
      <p:ext uri="{BB962C8B-B14F-4D97-AF65-F5344CB8AC3E}">
        <p14:creationId xmlns:p14="http://schemas.microsoft.com/office/powerpoint/2010/main" val="4077125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10D831E7-C598-904F-159F-6EAB4B7E6AB2}"/>
              </a:ext>
            </a:extLst>
          </p:cNvPr>
          <p:cNvSpPr>
            <a:spLocks noGrp="1"/>
          </p:cNvSpPr>
          <p:nvPr>
            <p:ph type="title"/>
          </p:nvPr>
        </p:nvSpPr>
        <p:spPr>
          <a:xfrm>
            <a:off x="2103758" y="72281"/>
            <a:ext cx="8900571" cy="704045"/>
          </a:xfrm>
          <a:prstGeom prst="rect">
            <a:avLst/>
          </a:prstGeom>
        </p:spPr>
        <p:txBody>
          <a:bodyPr vert="horz" lIns="91440" tIns="45720" rIns="91440" bIns="45720" rtlCol="0" anchor="ctr">
            <a:normAutofit/>
          </a:bodyPr>
          <a:lstStyle>
            <a:lvl1pPr>
              <a:defRPr sz="3000" b="1">
                <a:solidFill>
                  <a:srgbClr val="0077C8"/>
                </a:solidFill>
              </a:defRPr>
            </a:lvl1pPr>
          </a:lstStyle>
          <a:p>
            <a:r>
              <a:rPr lang="en-US"/>
              <a:t>Click to edit Master title style</a:t>
            </a:r>
            <a:endParaRPr lang="en-US" dirty="0"/>
          </a:p>
        </p:txBody>
      </p:sp>
      <p:sp>
        <p:nvSpPr>
          <p:cNvPr id="2" name="Slide Number Placeholder 5">
            <a:extLst>
              <a:ext uri="{FF2B5EF4-FFF2-40B4-BE49-F238E27FC236}">
                <a16:creationId xmlns:a16="http://schemas.microsoft.com/office/drawing/2014/main" id="{2BE4CD2B-7B60-4565-25D5-C46035BC31F1}"/>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Tree>
    <p:extLst>
      <p:ext uri="{BB962C8B-B14F-4D97-AF65-F5344CB8AC3E}">
        <p14:creationId xmlns:p14="http://schemas.microsoft.com/office/powerpoint/2010/main" val="2504168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EB5BBBC-E506-BC37-366D-D1E9307F8A37}"/>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Tree>
    <p:extLst>
      <p:ext uri="{BB962C8B-B14F-4D97-AF65-F5344CB8AC3E}">
        <p14:creationId xmlns:p14="http://schemas.microsoft.com/office/powerpoint/2010/main" val="1154848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5168CF9-F23C-239C-4FD4-E5E50320EA46}"/>
              </a:ext>
            </a:extLst>
          </p:cNvPr>
          <p:cNvSpPr txBox="1">
            <a:spLocks/>
          </p:cNvSpPr>
          <p:nvPr userDrawn="1"/>
        </p:nvSpPr>
        <p:spPr>
          <a:xfrm>
            <a:off x="277444" y="1115890"/>
            <a:ext cx="4494581" cy="941509"/>
          </a:xfrm>
          <a:prstGeom prst="rect">
            <a:avLst/>
          </a:prstGeom>
        </p:spPr>
        <p:txBody>
          <a:bodyPr anchor="b"/>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Click to edit Master title style</a:t>
            </a:r>
          </a:p>
        </p:txBody>
      </p:sp>
      <p:sp>
        <p:nvSpPr>
          <p:cNvPr id="7" name="Content Placeholder 2">
            <a:extLst>
              <a:ext uri="{FF2B5EF4-FFF2-40B4-BE49-F238E27FC236}">
                <a16:creationId xmlns:a16="http://schemas.microsoft.com/office/drawing/2014/main" id="{5FEC08C0-30E5-E8F3-C6A2-96CD07F981A8}"/>
              </a:ext>
            </a:extLst>
          </p:cNvPr>
          <p:cNvSpPr>
            <a:spLocks noGrp="1"/>
          </p:cNvSpPr>
          <p:nvPr>
            <p:ph idx="1"/>
          </p:nvPr>
        </p:nvSpPr>
        <p:spPr>
          <a:xfrm>
            <a:off x="5183187" y="1115889"/>
            <a:ext cx="6731363" cy="506107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7C199D9F-2A23-FF9E-7143-7878268F23B8}"/>
              </a:ext>
            </a:extLst>
          </p:cNvPr>
          <p:cNvSpPr>
            <a:spLocks noGrp="1"/>
          </p:cNvSpPr>
          <p:nvPr>
            <p:ph type="body" sz="half" idx="2"/>
          </p:nvPr>
        </p:nvSpPr>
        <p:spPr>
          <a:xfrm>
            <a:off x="273538" y="2057399"/>
            <a:ext cx="4498488" cy="4119563"/>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Slide Number Placeholder 5">
            <a:extLst>
              <a:ext uri="{FF2B5EF4-FFF2-40B4-BE49-F238E27FC236}">
                <a16:creationId xmlns:a16="http://schemas.microsoft.com/office/drawing/2014/main" id="{527AB897-455E-8515-B982-53A269BDA354}"/>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Tree>
    <p:extLst>
      <p:ext uri="{BB962C8B-B14F-4D97-AF65-F5344CB8AC3E}">
        <p14:creationId xmlns:p14="http://schemas.microsoft.com/office/powerpoint/2010/main" val="419418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4A17A34-6D2E-A744-5D19-4976E0F676EC}"/>
              </a:ext>
            </a:extLst>
          </p:cNvPr>
          <p:cNvSpPr txBox="1">
            <a:spLocks/>
          </p:cNvSpPr>
          <p:nvPr userDrawn="1"/>
        </p:nvSpPr>
        <p:spPr>
          <a:xfrm>
            <a:off x="273538" y="1115890"/>
            <a:ext cx="4498488" cy="941509"/>
          </a:xfrm>
          <a:prstGeom prst="rect">
            <a:avLst/>
          </a:prstGeom>
        </p:spPr>
        <p:txBody>
          <a:bodyPr anchor="b"/>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t>Click to edit Master title style</a:t>
            </a:r>
          </a:p>
        </p:txBody>
      </p:sp>
      <p:sp>
        <p:nvSpPr>
          <p:cNvPr id="7" name="Picture Placeholder 2">
            <a:extLst>
              <a:ext uri="{FF2B5EF4-FFF2-40B4-BE49-F238E27FC236}">
                <a16:creationId xmlns:a16="http://schemas.microsoft.com/office/drawing/2014/main" id="{F0222F25-1B73-1470-B57F-4F8AA95D666D}"/>
              </a:ext>
            </a:extLst>
          </p:cNvPr>
          <p:cNvSpPr>
            <a:spLocks noGrp="1"/>
          </p:cNvSpPr>
          <p:nvPr>
            <p:ph type="pic" idx="1"/>
          </p:nvPr>
        </p:nvSpPr>
        <p:spPr>
          <a:xfrm>
            <a:off x="5183187" y="1115890"/>
            <a:ext cx="6731365" cy="506107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a:extLst>
              <a:ext uri="{FF2B5EF4-FFF2-40B4-BE49-F238E27FC236}">
                <a16:creationId xmlns:a16="http://schemas.microsoft.com/office/drawing/2014/main" id="{ECEE0F5D-EF8C-339A-DF24-49E968A2599F}"/>
              </a:ext>
            </a:extLst>
          </p:cNvPr>
          <p:cNvSpPr>
            <a:spLocks noGrp="1"/>
          </p:cNvSpPr>
          <p:nvPr>
            <p:ph type="body" sz="half" idx="2"/>
          </p:nvPr>
        </p:nvSpPr>
        <p:spPr>
          <a:xfrm>
            <a:off x="277444" y="2057399"/>
            <a:ext cx="4494581" cy="4119563"/>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Slide Number Placeholder 5">
            <a:extLst>
              <a:ext uri="{FF2B5EF4-FFF2-40B4-BE49-F238E27FC236}">
                <a16:creationId xmlns:a16="http://schemas.microsoft.com/office/drawing/2014/main" id="{115B6CF9-F28D-6A96-2374-854A2D918BC7}"/>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Tree>
    <p:extLst>
      <p:ext uri="{BB962C8B-B14F-4D97-AF65-F5344CB8AC3E}">
        <p14:creationId xmlns:p14="http://schemas.microsoft.com/office/powerpoint/2010/main" val="71232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Vertical Text Placeholder 2">
            <a:extLst>
              <a:ext uri="{FF2B5EF4-FFF2-40B4-BE49-F238E27FC236}">
                <a16:creationId xmlns:a16="http://schemas.microsoft.com/office/drawing/2014/main" id="{2400F086-E3CA-9023-F007-8736D896B21B}"/>
              </a:ext>
            </a:extLst>
          </p:cNvPr>
          <p:cNvSpPr>
            <a:spLocks noGrp="1"/>
          </p:cNvSpPr>
          <p:nvPr>
            <p:ph type="body" orient="vert" idx="1"/>
          </p:nvPr>
        </p:nvSpPr>
        <p:spPr>
          <a:xfrm>
            <a:off x="838200" y="1115890"/>
            <a:ext cx="10515600" cy="506107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C63A72F0-36E0-3C98-302A-EF9759E8C98D}"/>
              </a:ext>
            </a:extLst>
          </p:cNvPr>
          <p:cNvSpPr>
            <a:spLocks noGrp="1"/>
          </p:cNvSpPr>
          <p:nvPr>
            <p:ph type="title"/>
          </p:nvPr>
        </p:nvSpPr>
        <p:spPr>
          <a:xfrm>
            <a:off x="2103758" y="72281"/>
            <a:ext cx="8900571" cy="704045"/>
          </a:xfrm>
          <a:prstGeom prst="rect">
            <a:avLst/>
          </a:prstGeom>
        </p:spPr>
        <p:txBody>
          <a:bodyPr vert="horz" lIns="91440" tIns="45720" rIns="91440" bIns="45720" rtlCol="0" anchor="ctr">
            <a:normAutofit/>
          </a:bodyPr>
          <a:lstStyle>
            <a:lvl1pPr>
              <a:defRPr sz="3000" b="1">
                <a:solidFill>
                  <a:srgbClr val="0077C8"/>
                </a:solidFill>
              </a:defRPr>
            </a:lvl1pPr>
          </a:lstStyle>
          <a:p>
            <a:r>
              <a:rPr lang="en-US"/>
              <a:t>Click to edit Master title style</a:t>
            </a:r>
            <a:endParaRPr lang="en-US" dirty="0"/>
          </a:p>
        </p:txBody>
      </p:sp>
      <p:sp>
        <p:nvSpPr>
          <p:cNvPr id="2" name="Slide Number Placeholder 5">
            <a:extLst>
              <a:ext uri="{FF2B5EF4-FFF2-40B4-BE49-F238E27FC236}">
                <a16:creationId xmlns:a16="http://schemas.microsoft.com/office/drawing/2014/main" id="{DF96790D-5CB3-8AB4-FFDF-0C6943D3F241}"/>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Tree>
    <p:extLst>
      <p:ext uri="{BB962C8B-B14F-4D97-AF65-F5344CB8AC3E}">
        <p14:creationId xmlns:p14="http://schemas.microsoft.com/office/powerpoint/2010/main" val="3827428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6" name="Vertical Title 1">
            <a:extLst>
              <a:ext uri="{FF2B5EF4-FFF2-40B4-BE49-F238E27FC236}">
                <a16:creationId xmlns:a16="http://schemas.microsoft.com/office/drawing/2014/main" id="{A84D58F1-E12F-4552-7220-5760A8EF5148}"/>
              </a:ext>
            </a:extLst>
          </p:cNvPr>
          <p:cNvSpPr>
            <a:spLocks noGrp="1"/>
          </p:cNvSpPr>
          <p:nvPr>
            <p:ph type="title" orient="vert"/>
          </p:nvPr>
        </p:nvSpPr>
        <p:spPr>
          <a:xfrm>
            <a:off x="8724900" y="799977"/>
            <a:ext cx="2628900" cy="5376985"/>
          </a:xfrm>
          <a:prstGeom prst="rect">
            <a:avLst/>
          </a:prstGeom>
        </p:spPr>
        <p:txBody>
          <a:bodyPr vert="eaVert"/>
          <a:lstStyle/>
          <a:p>
            <a:r>
              <a:rPr lang="en-US"/>
              <a:t>Click to edit Master title style</a:t>
            </a:r>
          </a:p>
        </p:txBody>
      </p:sp>
      <p:sp>
        <p:nvSpPr>
          <p:cNvPr id="8" name="Vertical Text Placeholder 2">
            <a:extLst>
              <a:ext uri="{FF2B5EF4-FFF2-40B4-BE49-F238E27FC236}">
                <a16:creationId xmlns:a16="http://schemas.microsoft.com/office/drawing/2014/main" id="{4E79C590-AD9B-7F61-E87C-60954AEC269E}"/>
              </a:ext>
            </a:extLst>
          </p:cNvPr>
          <p:cNvSpPr>
            <a:spLocks noGrp="1"/>
          </p:cNvSpPr>
          <p:nvPr>
            <p:ph type="body" orient="vert" idx="1"/>
          </p:nvPr>
        </p:nvSpPr>
        <p:spPr>
          <a:xfrm>
            <a:off x="838200" y="799977"/>
            <a:ext cx="7734300" cy="537698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D62E6B83-2E78-0924-0133-FD039A9959F8}"/>
              </a:ext>
            </a:extLst>
          </p:cNvPr>
          <p:cNvSpPr txBox="1">
            <a:spLocks/>
          </p:cNvSpPr>
          <p:nvPr userDrawn="1"/>
        </p:nvSpPr>
        <p:spPr>
          <a:xfrm>
            <a:off x="11787612" y="6492875"/>
            <a:ext cx="404388" cy="365125"/>
          </a:xfrm>
          <a:prstGeom prst="rect">
            <a:avLst/>
          </a:prstGeom>
        </p:spPr>
        <p:txBody>
          <a:bodyPr vert="horz" lIns="91440" tIns="45720" rIns="91440" bIns="45720" rtlCol="0" anchor="ctr"/>
          <a:lstStyle>
            <a:defPPr>
              <a:defRPr lang="en-US"/>
            </a:defPPr>
            <a:lvl1pPr marL="0" algn="l" defTabSz="457200" rtl="0" eaLnBrk="1" latinLnBrk="0" hangingPunct="1">
              <a:defRPr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C1AEC31-2EB9-1A41-B210-03FCCFF8A800}" type="slidenum">
              <a:rPr lang="en-US" smtClean="0"/>
              <a:pPr/>
              <a:t>‹#›</a:t>
            </a:fld>
            <a:endParaRPr lang="en-US" dirty="0"/>
          </a:p>
        </p:txBody>
      </p:sp>
    </p:spTree>
    <p:extLst>
      <p:ext uri="{BB962C8B-B14F-4D97-AF65-F5344CB8AC3E}">
        <p14:creationId xmlns:p14="http://schemas.microsoft.com/office/powerpoint/2010/main" val="2838228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F6DFE-F997-A9B9-8B4B-FB65757757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09C710-741A-A344-BD70-719A2162CC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C53EF8-2431-C306-AEF2-EA49DB861D0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80619FB-AD67-E073-78B4-05731DE82A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074A1-C398-B80E-F757-91BCE3D97C2B}"/>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4130086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3DFC-6454-FA04-A5AB-CC9E42512B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A5518D-D673-548A-FDA0-A19F4A5A53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2BBDEB-BDDD-B7DD-2877-AC32638B50A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4DA8114-5592-E406-4776-79D37B59C4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89EE2A-3E5C-3CDA-F5F7-AC73152C89A1}"/>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3172760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D59A1-0CD8-A6B6-FC1D-39471E32D2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57B9AF-9B87-36AA-23FF-5E033ED07B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258E8C-838B-B1CE-0E31-38AB8C56E8D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E5F6A1A-93D3-3818-A226-39618DB69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268EB5-721C-5EAF-5900-1BC2434E2324}"/>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1322478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FA754-F9CD-7870-5F97-7A9CF74E37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036ABF-34AC-0F03-9853-9E1980A4B3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372EEA-52AE-FDF5-EAE9-E433F9D72D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10F18-85CD-730E-CA07-1DFC91DDBBD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96FDD4E-33B2-2921-ED57-1DA04CD622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E58F6E-4CB3-AC19-0C33-6131EC0E5663}"/>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3695186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D52C2-3D72-FC9C-9B53-61BB8915D0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408D6B-51D7-1046-597F-E3887754CF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185CB8-A4AB-DC14-2CCF-ABA14DEDCF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7D3745-F70E-7AAD-87A5-764F64E17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7565C8-E117-1809-EECF-3B9D3CC795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5A9CBA-716C-EBB0-2A65-BF72E4353A8F}"/>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9AA1F32-43DB-9E30-3CE2-D2FE1B2F56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C47321-0B06-C53E-165D-BE3FCEF04D38}"/>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2503570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29BB-41A4-5B4D-01D8-AA44B172BB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8830C0-0E7C-4B19-8797-E0D3712BBFE8}"/>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E546E020-BF70-1222-5EAC-86EB76FD17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8E69AD-90E7-AD71-4AB1-3D0F417DCC00}"/>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3336712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B66A68-D691-414F-25B5-EF94EC55BD62}"/>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515C69A1-AECF-918E-7A9B-EC6DB441F0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FFB602-863F-075B-934E-51E438A0FC52}"/>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19438583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3EF23-7BC0-7627-B3DF-6DF8A197BD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4ADD05-52D5-DBF2-EDC4-F78FCE05A2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115905-ACB9-34B8-BB89-7357EFCB5C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69D120-5BC8-3408-63AC-B5373831CA3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1D4D9B0-C6B2-472B-357F-C38E4FB1FF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E72F94-ADA6-B67C-16A3-99133B2F9F5A}"/>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3630511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51FC-A70E-91F1-8227-ED97D10245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8AA4B1-C0B7-02D3-3959-B493623CB5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403539C-0B3F-2468-FAC7-885794037F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92FDFF-6EB4-6018-5B2C-86CC67A0BAC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E6C0FAD-17B8-F06D-B29B-C222222AB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202A78-837E-2A8D-4BCF-9B10061757AD}"/>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33752523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091FE-98DC-8EB7-64F0-94C97A9D31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C74490-87F8-6145-D6E0-5050560D56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4D3DDF-2B7E-AFF6-9267-6B917527498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7D1B641-30FE-0AAE-7EC5-848911E52B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3D4098-5415-7D7E-B827-6BBB08A7FC70}"/>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8206967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DC5B50-8D43-8D3B-3A87-24E1ACB7C5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94AA6A-E0FB-F99A-8962-9C74D582E9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541F9C-B5D7-0DBC-0321-B75754C0D96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5D2E6F5-9E06-8282-9733-766675AF8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B9F33-97EE-FB8B-F4A8-C430FAE24D74}"/>
              </a:ext>
            </a:extLst>
          </p:cNvPr>
          <p:cNvSpPr>
            <a:spLocks noGrp="1"/>
          </p:cNvSpPr>
          <p:nvPr>
            <p:ph type="sldNum" sz="quarter" idx="12"/>
          </p:nvPr>
        </p:nvSpPr>
        <p:spPr/>
        <p:txBody>
          <a:bodyPr/>
          <a:lstStyle/>
          <a:p>
            <a:fld id="{D3CB1C95-0DF2-4DD0-A5BC-C5C7851BB49B}" type="slidenum">
              <a:rPr lang="en-US" smtClean="0"/>
              <a:t>‹#›</a:t>
            </a:fld>
            <a:endParaRPr lang="en-US"/>
          </a:p>
        </p:txBody>
      </p:sp>
    </p:spTree>
    <p:extLst>
      <p:ext uri="{BB962C8B-B14F-4D97-AF65-F5344CB8AC3E}">
        <p14:creationId xmlns:p14="http://schemas.microsoft.com/office/powerpoint/2010/main" val="2239851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blue and black logo&#10;&#10;Description automatically generated">
            <a:extLst>
              <a:ext uri="{FF2B5EF4-FFF2-40B4-BE49-F238E27FC236}">
                <a16:creationId xmlns:a16="http://schemas.microsoft.com/office/drawing/2014/main" id="{FB74EDA5-D46D-AF52-C843-E7E15A2BF1D6}"/>
              </a:ext>
            </a:extLst>
          </p:cNvPr>
          <p:cNvPicPr>
            <a:picLocks noChangeAspect="1"/>
          </p:cNvPicPr>
          <p:nvPr userDrawn="1"/>
        </p:nvPicPr>
        <p:blipFill>
          <a:blip r:embed="rId13"/>
          <a:stretch>
            <a:fillRect/>
          </a:stretch>
        </p:blipFill>
        <p:spPr>
          <a:xfrm>
            <a:off x="89186" y="-46943"/>
            <a:ext cx="1654233" cy="877781"/>
          </a:xfrm>
          <a:prstGeom prst="rect">
            <a:avLst/>
          </a:prstGeom>
        </p:spPr>
      </p:pic>
      <p:cxnSp>
        <p:nvCxnSpPr>
          <p:cNvPr id="5" name="Straight Connector 4">
            <a:extLst>
              <a:ext uri="{FF2B5EF4-FFF2-40B4-BE49-F238E27FC236}">
                <a16:creationId xmlns:a16="http://schemas.microsoft.com/office/drawing/2014/main" id="{300FB431-FB10-358C-D9F4-438ADF47C7AB}"/>
              </a:ext>
            </a:extLst>
          </p:cNvPr>
          <p:cNvCxnSpPr>
            <a:cxnSpLocks/>
          </p:cNvCxnSpPr>
          <p:nvPr userDrawn="1"/>
        </p:nvCxnSpPr>
        <p:spPr>
          <a:xfrm>
            <a:off x="270095" y="796707"/>
            <a:ext cx="1165181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61159E2-2975-DB4E-7D4B-F49EBC43F957}"/>
              </a:ext>
            </a:extLst>
          </p:cNvPr>
          <p:cNvSpPr/>
          <p:nvPr userDrawn="1"/>
        </p:nvSpPr>
        <p:spPr>
          <a:xfrm>
            <a:off x="0" y="6492875"/>
            <a:ext cx="12192000" cy="365125"/>
          </a:xfrm>
          <a:prstGeom prst="rect">
            <a:avLst/>
          </a:prstGeom>
          <a:gradFill>
            <a:gsLst>
              <a:gs pos="0">
                <a:schemeClr val="accent1">
                  <a:alpha val="0"/>
                  <a:lumMod val="0"/>
                  <a:lumOff val="100000"/>
                </a:schemeClr>
              </a:gs>
              <a:gs pos="63000">
                <a:srgbClr val="007EB9">
                  <a:lumMod val="10000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A white letters on a black background&#10;&#10;Description automatically generated">
            <a:extLst>
              <a:ext uri="{FF2B5EF4-FFF2-40B4-BE49-F238E27FC236}">
                <a16:creationId xmlns:a16="http://schemas.microsoft.com/office/drawing/2014/main" id="{49F49642-2321-7FA2-B567-F33AD82DAB69}"/>
              </a:ext>
            </a:extLst>
          </p:cNvPr>
          <p:cNvPicPr>
            <a:picLocks noChangeAspect="1"/>
          </p:cNvPicPr>
          <p:nvPr userDrawn="1"/>
        </p:nvPicPr>
        <p:blipFill>
          <a:blip r:embed="rId14"/>
          <a:stretch>
            <a:fillRect/>
          </a:stretch>
        </p:blipFill>
        <p:spPr>
          <a:xfrm>
            <a:off x="10143385" y="6546105"/>
            <a:ext cx="1445032" cy="258663"/>
          </a:xfrm>
          <a:prstGeom prst="rect">
            <a:avLst/>
          </a:prstGeom>
        </p:spPr>
      </p:pic>
    </p:spTree>
    <p:extLst>
      <p:ext uri="{BB962C8B-B14F-4D97-AF65-F5344CB8AC3E}">
        <p14:creationId xmlns:p14="http://schemas.microsoft.com/office/powerpoint/2010/main" val="229195770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7E8615-DC63-8177-C5BE-8519FF642B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1702B5-6226-2C9F-13FD-90319F15F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2B194C-912C-31B5-4B58-3D465900D3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5517C301-F826-89AC-2B55-55DD6436E7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8DA20-E066-D0E5-C770-8F6B405235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B1C95-0DF2-4DD0-A5BC-C5C7851BB49B}" type="slidenum">
              <a:rPr lang="en-US" smtClean="0"/>
              <a:t>‹#›</a:t>
            </a:fld>
            <a:endParaRPr lang="en-US"/>
          </a:p>
        </p:txBody>
      </p:sp>
    </p:spTree>
    <p:extLst>
      <p:ext uri="{BB962C8B-B14F-4D97-AF65-F5344CB8AC3E}">
        <p14:creationId xmlns:p14="http://schemas.microsoft.com/office/powerpoint/2010/main" val="43176333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18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9.png"/><Relationship Id="rId18" Type="http://schemas.openxmlformats.org/officeDocument/2006/relationships/image" Target="../media/image34.png"/><Relationship Id="rId3" Type="http://schemas.openxmlformats.org/officeDocument/2006/relationships/image" Target="../media/image290.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31.png"/><Relationship Id="rId2" Type="http://schemas.openxmlformats.org/officeDocument/2006/relationships/image" Target="../media/image280.png"/><Relationship Id="rId16"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320.png"/><Relationship Id="rId11" Type="http://schemas.openxmlformats.org/officeDocument/2006/relationships/image" Target="../media/image37.png"/><Relationship Id="rId5" Type="http://schemas.openxmlformats.org/officeDocument/2006/relationships/image" Target="../media/image310.png"/><Relationship Id="rId15" Type="http://schemas.openxmlformats.org/officeDocument/2006/relationships/image" Target="../media/image41.png"/><Relationship Id="rId23" Type="http://schemas.openxmlformats.org/officeDocument/2006/relationships/image" Target="../media/image45.png"/><Relationship Id="rId10" Type="http://schemas.openxmlformats.org/officeDocument/2006/relationships/image" Target="../media/image30.png"/><Relationship Id="rId4" Type="http://schemas.openxmlformats.org/officeDocument/2006/relationships/image" Target="../media/image32.png"/><Relationship Id="rId9" Type="http://schemas.openxmlformats.org/officeDocument/2006/relationships/image" Target="../media/image29.png"/><Relationship Id="rId14" Type="http://schemas.openxmlformats.org/officeDocument/2006/relationships/image" Target="../media/image40.png"/><Relationship Id="rId22"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B7BA164C-201F-DFF5-5B5B-AA7DE6CF5831}"/>
              </a:ext>
            </a:extLst>
          </p:cNvPr>
          <p:cNvSpPr>
            <a:spLocks noGrp="1"/>
          </p:cNvSpPr>
          <p:nvPr>
            <p:ph type="ctrTitle"/>
          </p:nvPr>
        </p:nvSpPr>
        <p:spPr>
          <a:xfrm>
            <a:off x="682261" y="1016126"/>
            <a:ext cx="10576956" cy="1274523"/>
          </a:xfrm>
        </p:spPr>
        <p:txBody>
          <a:bodyPr/>
          <a:lstStyle/>
          <a:p>
            <a:r>
              <a:rPr lang="en-US" sz="4000" b="1" dirty="0"/>
              <a:t>Average Heat Flux Measurements in a Gaseous Detonation-Based Rocket Engine</a:t>
            </a:r>
          </a:p>
        </p:txBody>
      </p:sp>
      <p:sp>
        <p:nvSpPr>
          <p:cNvPr id="15" name="Subtitle 14">
            <a:extLst>
              <a:ext uri="{FF2B5EF4-FFF2-40B4-BE49-F238E27FC236}">
                <a16:creationId xmlns:a16="http://schemas.microsoft.com/office/drawing/2014/main" id="{9C58D8D6-DC6A-EC37-24F3-670886030A9C}"/>
              </a:ext>
            </a:extLst>
          </p:cNvPr>
          <p:cNvSpPr>
            <a:spLocks noGrp="1"/>
          </p:cNvSpPr>
          <p:nvPr>
            <p:ph type="subTitle" idx="1"/>
          </p:nvPr>
        </p:nvSpPr>
        <p:spPr>
          <a:xfrm>
            <a:off x="896302" y="2570183"/>
            <a:ext cx="10399396" cy="1215024"/>
          </a:xfrm>
        </p:spPr>
        <p:txBody>
          <a:bodyPr/>
          <a:lstStyle/>
          <a:p>
            <a:r>
              <a:rPr lang="en-US" sz="2000" dirty="0"/>
              <a:t>Matthew A. Maybee</a:t>
            </a:r>
            <a:r>
              <a:rPr lang="en-US" sz="2000" baseline="30000" dirty="0"/>
              <a:t>1</a:t>
            </a:r>
            <a:r>
              <a:rPr lang="en-US" sz="2000" dirty="0"/>
              <a:t>, Michaela R. Hemming</a:t>
            </a:r>
            <a:r>
              <a:rPr lang="en-US" sz="2000" baseline="30000" dirty="0"/>
              <a:t>1</a:t>
            </a:r>
            <a:r>
              <a:rPr lang="en-US" sz="2000" dirty="0"/>
              <a:t>, </a:t>
            </a:r>
            <a:r>
              <a:rPr lang="en-US" sz="2000" dirty="0" err="1"/>
              <a:t>Kaito</a:t>
            </a:r>
            <a:r>
              <a:rPr lang="en-US" sz="2000" dirty="0"/>
              <a:t> J. Durkee</a:t>
            </a:r>
            <a:r>
              <a:rPr lang="en-US" sz="2000" baseline="30000" dirty="0"/>
              <a:t>1</a:t>
            </a:r>
            <a:r>
              <a:rPr lang="en-US" sz="2000" dirty="0"/>
              <a:t>, Justin M. Byers</a:t>
            </a:r>
            <a:r>
              <a:rPr lang="en-US" sz="2000" baseline="30000" dirty="0"/>
              <a:t>1</a:t>
            </a:r>
            <a:endParaRPr lang="en-US" sz="2000" dirty="0"/>
          </a:p>
          <a:p>
            <a:endParaRPr lang="en-US" sz="2000" dirty="0"/>
          </a:p>
          <a:p>
            <a:r>
              <a:rPr lang="en-US" sz="2000" dirty="0"/>
              <a:t>Joseph Hernandez-McCloskey</a:t>
            </a:r>
            <a:r>
              <a:rPr lang="en-US" sz="2000" baseline="30000" dirty="0"/>
              <a:t>2</a:t>
            </a:r>
            <a:r>
              <a:rPr lang="en-US" sz="2000" dirty="0"/>
              <a:t>, </a:t>
            </a:r>
            <a:r>
              <a:rPr lang="en-US" sz="2000" dirty="0" err="1"/>
              <a:t>Kunning</a:t>
            </a:r>
            <a:r>
              <a:rPr lang="en-US" sz="2000" dirty="0"/>
              <a:t> G. Xu</a:t>
            </a:r>
            <a:r>
              <a:rPr lang="en-US" sz="2000" baseline="30000" dirty="0"/>
              <a:t>1</a:t>
            </a:r>
            <a:r>
              <a:rPr lang="en-US" sz="2000" dirty="0"/>
              <a:t>, John W. Bennewitz</a:t>
            </a:r>
            <a:r>
              <a:rPr lang="en-US" sz="2000" baseline="30000" dirty="0"/>
              <a:t>1</a:t>
            </a:r>
            <a:r>
              <a:rPr lang="en-US" sz="2000" dirty="0"/>
              <a:t>, Thomas Teasley</a:t>
            </a:r>
            <a:r>
              <a:rPr lang="en-US" sz="2000" baseline="30000" dirty="0"/>
              <a:t>3</a:t>
            </a:r>
            <a:endParaRPr lang="en-US" sz="2000" dirty="0"/>
          </a:p>
          <a:p>
            <a:endParaRPr lang="en-US" dirty="0"/>
          </a:p>
        </p:txBody>
      </p:sp>
      <p:sp>
        <p:nvSpPr>
          <p:cNvPr id="2" name="Subtitle 14">
            <a:extLst>
              <a:ext uri="{FF2B5EF4-FFF2-40B4-BE49-F238E27FC236}">
                <a16:creationId xmlns:a16="http://schemas.microsoft.com/office/drawing/2014/main" id="{3278BEF2-9BE6-F710-DB8D-DE1C05655B82}"/>
              </a:ext>
            </a:extLst>
          </p:cNvPr>
          <p:cNvSpPr txBox="1">
            <a:spLocks/>
          </p:cNvSpPr>
          <p:nvPr/>
        </p:nvSpPr>
        <p:spPr>
          <a:xfrm>
            <a:off x="985082" y="4228365"/>
            <a:ext cx="9971314" cy="121502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aseline="30000" dirty="0"/>
              <a:t>1</a:t>
            </a:r>
            <a:r>
              <a:rPr lang="en-US" sz="2000" dirty="0"/>
              <a:t>The University of Alabama in Huntsville (UAH)</a:t>
            </a:r>
          </a:p>
          <a:p>
            <a:r>
              <a:rPr lang="en-US" sz="2000" baseline="30000" dirty="0"/>
              <a:t>2</a:t>
            </a:r>
            <a:r>
              <a:rPr lang="en-US" sz="2000" dirty="0"/>
              <a:t>The University of Texas San Antonio</a:t>
            </a:r>
          </a:p>
          <a:p>
            <a:r>
              <a:rPr lang="en-US" sz="2000" baseline="30000" dirty="0"/>
              <a:t>3</a:t>
            </a:r>
            <a:r>
              <a:rPr lang="en-US" sz="2000" dirty="0"/>
              <a:t>NASA Marshall Space Flight Center</a:t>
            </a:r>
          </a:p>
        </p:txBody>
      </p:sp>
      <p:sp>
        <p:nvSpPr>
          <p:cNvPr id="3" name="Subtitle 14">
            <a:extLst>
              <a:ext uri="{FF2B5EF4-FFF2-40B4-BE49-F238E27FC236}">
                <a16:creationId xmlns:a16="http://schemas.microsoft.com/office/drawing/2014/main" id="{7B7727EF-25EB-FACA-6FB8-184980E6FADB}"/>
              </a:ext>
            </a:extLst>
          </p:cNvPr>
          <p:cNvSpPr txBox="1">
            <a:spLocks/>
          </p:cNvSpPr>
          <p:nvPr/>
        </p:nvSpPr>
        <p:spPr>
          <a:xfrm>
            <a:off x="1110343" y="5849206"/>
            <a:ext cx="9971314" cy="36116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a:t>AIAA SciTech 2025 – January 9</a:t>
            </a:r>
          </a:p>
        </p:txBody>
      </p:sp>
      <p:sp>
        <p:nvSpPr>
          <p:cNvPr id="4" name="TextBox 3">
            <a:extLst>
              <a:ext uri="{FF2B5EF4-FFF2-40B4-BE49-F238E27FC236}">
                <a16:creationId xmlns:a16="http://schemas.microsoft.com/office/drawing/2014/main" id="{336B68F7-32DD-4FE9-899A-BB643D4D6921}"/>
              </a:ext>
            </a:extLst>
          </p:cNvPr>
          <p:cNvSpPr txBox="1"/>
          <p:nvPr/>
        </p:nvSpPr>
        <p:spPr>
          <a:xfrm>
            <a:off x="4344413" y="6476653"/>
            <a:ext cx="3252651" cy="400110"/>
          </a:xfrm>
          <a:prstGeom prst="rect">
            <a:avLst/>
          </a:prstGeom>
          <a:noFill/>
        </p:spPr>
        <p:txBody>
          <a:bodyPr wrap="square">
            <a:spAutoFit/>
          </a:bodyPr>
          <a:lstStyle/>
          <a:p>
            <a:r>
              <a:rPr lang="en-US" sz="1000" b="0" i="1" dirty="0">
                <a:effectLst/>
                <a:latin typeface="Arial" panose="020B0604020202020204" pitchFamily="34" charset="0"/>
              </a:rPr>
              <a:t>This material is a work of the U.S. Government and is not subject to copyright protection in the United States.</a:t>
            </a:r>
            <a:endParaRPr lang="en-US" sz="1000" dirty="0"/>
          </a:p>
        </p:txBody>
      </p:sp>
    </p:spTree>
    <p:extLst>
      <p:ext uri="{BB962C8B-B14F-4D97-AF65-F5344CB8AC3E}">
        <p14:creationId xmlns:p14="http://schemas.microsoft.com/office/powerpoint/2010/main" val="452849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E454CC-8F50-3356-5661-09CB567D6116}"/>
              </a:ext>
            </a:extLst>
          </p:cNvPr>
          <p:cNvSpPr>
            <a:spLocks noGrp="1"/>
          </p:cNvSpPr>
          <p:nvPr>
            <p:ph type="title"/>
          </p:nvPr>
        </p:nvSpPr>
        <p:spPr/>
        <p:txBody>
          <a:bodyPr/>
          <a:lstStyle/>
          <a:p>
            <a:r>
              <a:rPr lang="en-US" dirty="0"/>
              <a:t>Overview</a:t>
            </a:r>
          </a:p>
        </p:txBody>
      </p:sp>
      <p:sp>
        <p:nvSpPr>
          <p:cNvPr id="4" name="Content Placeholder 1">
            <a:extLst>
              <a:ext uri="{FF2B5EF4-FFF2-40B4-BE49-F238E27FC236}">
                <a16:creationId xmlns:a16="http://schemas.microsoft.com/office/drawing/2014/main" id="{02293645-D308-589B-229E-61374945C282}"/>
              </a:ext>
            </a:extLst>
          </p:cNvPr>
          <p:cNvSpPr txBox="1">
            <a:spLocks/>
          </p:cNvSpPr>
          <p:nvPr/>
        </p:nvSpPr>
        <p:spPr>
          <a:xfrm>
            <a:off x="279043" y="1031000"/>
            <a:ext cx="4586161" cy="53911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Introduction / Motivation</a:t>
            </a:r>
          </a:p>
          <a:p>
            <a:pPr lvl="1"/>
            <a:r>
              <a:rPr lang="en-US" sz="1800" dirty="0"/>
              <a:t>Overview</a:t>
            </a:r>
            <a:endParaRPr lang="en-US" sz="1100" dirty="0"/>
          </a:p>
          <a:p>
            <a:r>
              <a:rPr lang="en-US" sz="2000" b="1" dirty="0"/>
              <a:t>Hardware</a:t>
            </a:r>
          </a:p>
          <a:p>
            <a:pPr lvl="1"/>
            <a:r>
              <a:rPr lang="en-US" sz="1800" dirty="0"/>
              <a:t>Heat-sink hardware</a:t>
            </a:r>
          </a:p>
          <a:p>
            <a:pPr lvl="1"/>
            <a:r>
              <a:rPr lang="en-US" sz="1800" dirty="0"/>
              <a:t>Calorimetry hardware</a:t>
            </a:r>
          </a:p>
          <a:p>
            <a:pPr lvl="1"/>
            <a:r>
              <a:rPr lang="en-US" sz="1800" dirty="0"/>
              <a:t>Coolant channel geometry sizing</a:t>
            </a:r>
            <a:endParaRPr lang="en-US" sz="2000" dirty="0"/>
          </a:p>
          <a:p>
            <a:r>
              <a:rPr lang="en-US" sz="2000" b="1" dirty="0"/>
              <a:t>Experimental Methods</a:t>
            </a:r>
          </a:p>
          <a:p>
            <a:pPr lvl="1"/>
            <a:r>
              <a:rPr lang="en-US" sz="1800" dirty="0"/>
              <a:t>Heat flux determination</a:t>
            </a:r>
          </a:p>
          <a:p>
            <a:pPr lvl="1"/>
            <a:r>
              <a:rPr lang="en-US" sz="1800" dirty="0"/>
              <a:t>Methodology</a:t>
            </a:r>
            <a:endParaRPr lang="en-US" sz="1100" dirty="0"/>
          </a:p>
          <a:p>
            <a:r>
              <a:rPr lang="en-US" sz="2000" b="1" dirty="0"/>
              <a:t>Experimental Results</a:t>
            </a:r>
          </a:p>
          <a:p>
            <a:pPr lvl="1"/>
            <a:r>
              <a:rPr lang="en-US" sz="1800" dirty="0"/>
              <a:t>Operational map</a:t>
            </a:r>
          </a:p>
          <a:p>
            <a:pPr lvl="1"/>
            <a:r>
              <a:rPr lang="en-US" sz="1800" dirty="0"/>
              <a:t>Heat Flux</a:t>
            </a:r>
          </a:p>
          <a:p>
            <a:pPr lvl="1"/>
            <a:r>
              <a:rPr lang="en-US" sz="1800" dirty="0"/>
              <a:t>Wave dynamics</a:t>
            </a:r>
          </a:p>
          <a:p>
            <a:r>
              <a:rPr lang="en-US" sz="2000" b="1" dirty="0"/>
              <a:t>Conclusions</a:t>
            </a:r>
          </a:p>
        </p:txBody>
      </p:sp>
      <p:sp>
        <p:nvSpPr>
          <p:cNvPr id="17" name="Frame 16">
            <a:extLst>
              <a:ext uri="{FF2B5EF4-FFF2-40B4-BE49-F238E27FC236}">
                <a16:creationId xmlns:a16="http://schemas.microsoft.com/office/drawing/2014/main" id="{4B6F5BC7-3ED8-C52E-C3DD-88643E966FA0}"/>
              </a:ext>
            </a:extLst>
          </p:cNvPr>
          <p:cNvSpPr/>
          <p:nvPr/>
        </p:nvSpPr>
        <p:spPr>
          <a:xfrm>
            <a:off x="5929084" y="831999"/>
            <a:ext cx="5653315" cy="1854876"/>
          </a:xfrm>
          <a:custGeom>
            <a:avLst/>
            <a:gdLst>
              <a:gd name="connsiteX0" fmla="*/ 0 w 5598210"/>
              <a:gd name="connsiteY0" fmla="*/ 0 h 1854876"/>
              <a:gd name="connsiteX1" fmla="*/ 5598210 w 5598210"/>
              <a:gd name="connsiteY1" fmla="*/ 0 h 1854876"/>
              <a:gd name="connsiteX2" fmla="*/ 5598210 w 5598210"/>
              <a:gd name="connsiteY2" fmla="*/ 1854876 h 1854876"/>
              <a:gd name="connsiteX3" fmla="*/ 0 w 5598210"/>
              <a:gd name="connsiteY3" fmla="*/ 1854876 h 1854876"/>
              <a:gd name="connsiteX4" fmla="*/ 0 w 5598210"/>
              <a:gd name="connsiteY4" fmla="*/ 0 h 1854876"/>
              <a:gd name="connsiteX5" fmla="*/ 239409 w 5598210"/>
              <a:gd name="connsiteY5" fmla="*/ 239409 h 1854876"/>
              <a:gd name="connsiteX6" fmla="*/ 239409 w 5598210"/>
              <a:gd name="connsiteY6" fmla="*/ 1615467 h 1854876"/>
              <a:gd name="connsiteX7" fmla="*/ 5358801 w 5598210"/>
              <a:gd name="connsiteY7" fmla="*/ 1615467 h 1854876"/>
              <a:gd name="connsiteX8" fmla="*/ 5358801 w 5598210"/>
              <a:gd name="connsiteY8" fmla="*/ 239409 h 1854876"/>
              <a:gd name="connsiteX9" fmla="*/ 239409 w 5598210"/>
              <a:gd name="connsiteY9" fmla="*/ 239409 h 1854876"/>
              <a:gd name="connsiteX0" fmla="*/ 0 w 5598210"/>
              <a:gd name="connsiteY0" fmla="*/ 0 h 1854876"/>
              <a:gd name="connsiteX1" fmla="*/ 5598210 w 5598210"/>
              <a:gd name="connsiteY1" fmla="*/ 0 h 1854876"/>
              <a:gd name="connsiteX2" fmla="*/ 5598210 w 5598210"/>
              <a:gd name="connsiteY2" fmla="*/ 1854876 h 1854876"/>
              <a:gd name="connsiteX3" fmla="*/ 0 w 5598210"/>
              <a:gd name="connsiteY3" fmla="*/ 1854876 h 1854876"/>
              <a:gd name="connsiteX4" fmla="*/ 0 w 5598210"/>
              <a:gd name="connsiteY4" fmla="*/ 0 h 1854876"/>
              <a:gd name="connsiteX5" fmla="*/ 290209 w 5598210"/>
              <a:gd name="connsiteY5" fmla="*/ 326495 h 1854876"/>
              <a:gd name="connsiteX6" fmla="*/ 239409 w 5598210"/>
              <a:gd name="connsiteY6" fmla="*/ 1615467 h 1854876"/>
              <a:gd name="connsiteX7" fmla="*/ 5358801 w 5598210"/>
              <a:gd name="connsiteY7" fmla="*/ 1615467 h 1854876"/>
              <a:gd name="connsiteX8" fmla="*/ 5358801 w 5598210"/>
              <a:gd name="connsiteY8" fmla="*/ 239409 h 1854876"/>
              <a:gd name="connsiteX9" fmla="*/ 290209 w 5598210"/>
              <a:gd name="connsiteY9" fmla="*/ 326495 h 1854876"/>
              <a:gd name="connsiteX0" fmla="*/ 0 w 5598210"/>
              <a:gd name="connsiteY0" fmla="*/ 0 h 1854876"/>
              <a:gd name="connsiteX1" fmla="*/ 5598210 w 5598210"/>
              <a:gd name="connsiteY1" fmla="*/ 0 h 1854876"/>
              <a:gd name="connsiteX2" fmla="*/ 5598210 w 5598210"/>
              <a:gd name="connsiteY2" fmla="*/ 1854876 h 1854876"/>
              <a:gd name="connsiteX3" fmla="*/ 0 w 5598210"/>
              <a:gd name="connsiteY3" fmla="*/ 1854876 h 1854876"/>
              <a:gd name="connsiteX4" fmla="*/ 0 w 5598210"/>
              <a:gd name="connsiteY4" fmla="*/ 0 h 1854876"/>
              <a:gd name="connsiteX5" fmla="*/ 290209 w 5598210"/>
              <a:gd name="connsiteY5" fmla="*/ 326495 h 1854876"/>
              <a:gd name="connsiteX6" fmla="*/ 239409 w 5598210"/>
              <a:gd name="connsiteY6" fmla="*/ 1615467 h 1854876"/>
              <a:gd name="connsiteX7" fmla="*/ 5358801 w 5598210"/>
              <a:gd name="connsiteY7" fmla="*/ 1615467 h 1854876"/>
              <a:gd name="connsiteX8" fmla="*/ 5366058 w 5598210"/>
              <a:gd name="connsiteY8" fmla="*/ 355523 h 1854876"/>
              <a:gd name="connsiteX9" fmla="*/ 290209 w 5598210"/>
              <a:gd name="connsiteY9" fmla="*/ 326495 h 1854876"/>
              <a:gd name="connsiteX0" fmla="*/ 0 w 5598210"/>
              <a:gd name="connsiteY0" fmla="*/ 0 h 1854876"/>
              <a:gd name="connsiteX1" fmla="*/ 5598210 w 5598210"/>
              <a:gd name="connsiteY1" fmla="*/ 0 h 1854876"/>
              <a:gd name="connsiteX2" fmla="*/ 5598210 w 5598210"/>
              <a:gd name="connsiteY2" fmla="*/ 1854876 h 1854876"/>
              <a:gd name="connsiteX3" fmla="*/ 0 w 5598210"/>
              <a:gd name="connsiteY3" fmla="*/ 1854876 h 1854876"/>
              <a:gd name="connsiteX4" fmla="*/ 0 w 5598210"/>
              <a:gd name="connsiteY4" fmla="*/ 0 h 1854876"/>
              <a:gd name="connsiteX5" fmla="*/ 290209 w 5598210"/>
              <a:gd name="connsiteY5" fmla="*/ 326495 h 1854876"/>
              <a:gd name="connsiteX6" fmla="*/ 239409 w 5598210"/>
              <a:gd name="connsiteY6" fmla="*/ 1615467 h 1854876"/>
              <a:gd name="connsiteX7" fmla="*/ 5358801 w 5598210"/>
              <a:gd name="connsiteY7" fmla="*/ 1615467 h 1854876"/>
              <a:gd name="connsiteX8" fmla="*/ 5358801 w 5598210"/>
              <a:gd name="connsiteY8" fmla="*/ 326495 h 1854876"/>
              <a:gd name="connsiteX9" fmla="*/ 290209 w 5598210"/>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70317 w 5768527"/>
              <a:gd name="connsiteY3" fmla="*/ 1854876 h 1854876"/>
              <a:gd name="connsiteX4" fmla="*/ 0 w 5768527"/>
              <a:gd name="connsiteY4" fmla="*/ 14514 h 1854876"/>
              <a:gd name="connsiteX5" fmla="*/ 460526 w 5768527"/>
              <a:gd name="connsiteY5" fmla="*/ 326495 h 1854876"/>
              <a:gd name="connsiteX6" fmla="*/ 409726 w 5768527"/>
              <a:gd name="connsiteY6" fmla="*/ 1615467 h 1854876"/>
              <a:gd name="connsiteX7" fmla="*/ 5529118 w 5768527"/>
              <a:gd name="connsiteY7" fmla="*/ 1615467 h 1854876"/>
              <a:gd name="connsiteX8" fmla="*/ 5529118 w 5768527"/>
              <a:gd name="connsiteY8" fmla="*/ 326495 h 1854876"/>
              <a:gd name="connsiteX9" fmla="*/ 460526 w 5768527"/>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 w 5768527"/>
              <a:gd name="connsiteY3" fmla="*/ 1854876 h 1854876"/>
              <a:gd name="connsiteX4" fmla="*/ 0 w 5768527"/>
              <a:gd name="connsiteY4" fmla="*/ 14514 h 1854876"/>
              <a:gd name="connsiteX5" fmla="*/ 460526 w 5768527"/>
              <a:gd name="connsiteY5" fmla="*/ 326495 h 1854876"/>
              <a:gd name="connsiteX6" fmla="*/ 409726 w 5768527"/>
              <a:gd name="connsiteY6" fmla="*/ 1615467 h 1854876"/>
              <a:gd name="connsiteX7" fmla="*/ 5529118 w 5768527"/>
              <a:gd name="connsiteY7" fmla="*/ 1615467 h 1854876"/>
              <a:gd name="connsiteX8" fmla="*/ 5529118 w 5768527"/>
              <a:gd name="connsiteY8" fmla="*/ 326495 h 1854876"/>
              <a:gd name="connsiteX9" fmla="*/ 460526 w 5768527"/>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 w 5768527"/>
              <a:gd name="connsiteY3" fmla="*/ 1854876 h 1854876"/>
              <a:gd name="connsiteX4" fmla="*/ 0 w 5768527"/>
              <a:gd name="connsiteY4" fmla="*/ 14514 h 1854876"/>
              <a:gd name="connsiteX5" fmla="*/ 460526 w 5768527"/>
              <a:gd name="connsiteY5" fmla="*/ 326495 h 1854876"/>
              <a:gd name="connsiteX6" fmla="*/ 498586 w 5768527"/>
              <a:gd name="connsiteY6" fmla="*/ 1571924 h 1854876"/>
              <a:gd name="connsiteX7" fmla="*/ 5529118 w 5768527"/>
              <a:gd name="connsiteY7" fmla="*/ 1615467 h 1854876"/>
              <a:gd name="connsiteX8" fmla="*/ 5529118 w 5768527"/>
              <a:gd name="connsiteY8" fmla="*/ 326495 h 1854876"/>
              <a:gd name="connsiteX9" fmla="*/ 460526 w 5768527"/>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 w 5768527"/>
              <a:gd name="connsiteY3" fmla="*/ 1854876 h 1854876"/>
              <a:gd name="connsiteX4" fmla="*/ 0 w 5768527"/>
              <a:gd name="connsiteY4" fmla="*/ 14514 h 1854876"/>
              <a:gd name="connsiteX5" fmla="*/ 460526 w 5768527"/>
              <a:gd name="connsiteY5" fmla="*/ 326495 h 1854876"/>
              <a:gd name="connsiteX6" fmla="*/ 498586 w 5768527"/>
              <a:gd name="connsiteY6" fmla="*/ 1571924 h 1854876"/>
              <a:gd name="connsiteX7" fmla="*/ 5521714 w 5768527"/>
              <a:gd name="connsiteY7" fmla="*/ 1550153 h 1854876"/>
              <a:gd name="connsiteX8" fmla="*/ 5529118 w 5768527"/>
              <a:gd name="connsiteY8" fmla="*/ 326495 h 1854876"/>
              <a:gd name="connsiteX9" fmla="*/ 460526 w 5768527"/>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 w 5768527"/>
              <a:gd name="connsiteY3" fmla="*/ 1854876 h 1854876"/>
              <a:gd name="connsiteX4" fmla="*/ 0 w 5768527"/>
              <a:gd name="connsiteY4" fmla="*/ 14514 h 1854876"/>
              <a:gd name="connsiteX5" fmla="*/ 460526 w 5768527"/>
              <a:gd name="connsiteY5" fmla="*/ 326495 h 1854876"/>
              <a:gd name="connsiteX6" fmla="*/ 498586 w 5768527"/>
              <a:gd name="connsiteY6" fmla="*/ 1571924 h 1854876"/>
              <a:gd name="connsiteX7" fmla="*/ 5521714 w 5768527"/>
              <a:gd name="connsiteY7" fmla="*/ 1550153 h 1854876"/>
              <a:gd name="connsiteX8" fmla="*/ 5499498 w 5768527"/>
              <a:gd name="connsiteY8" fmla="*/ 333752 h 1854876"/>
              <a:gd name="connsiteX9" fmla="*/ 460526 w 5768527"/>
              <a:gd name="connsiteY9" fmla="*/ 326495 h 185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68527" h="1854876">
                <a:moveTo>
                  <a:pt x="0" y="14514"/>
                </a:moveTo>
                <a:lnTo>
                  <a:pt x="5768527" y="0"/>
                </a:lnTo>
                <a:lnTo>
                  <a:pt x="5768527" y="1854876"/>
                </a:lnTo>
                <a:lnTo>
                  <a:pt x="1" y="1854876"/>
                </a:lnTo>
                <a:cubicBezTo>
                  <a:pt x="1" y="1241422"/>
                  <a:pt x="0" y="627968"/>
                  <a:pt x="0" y="14514"/>
                </a:cubicBezTo>
                <a:close/>
                <a:moveTo>
                  <a:pt x="460526" y="326495"/>
                </a:moveTo>
                <a:lnTo>
                  <a:pt x="498586" y="1571924"/>
                </a:lnTo>
                <a:lnTo>
                  <a:pt x="5521714" y="1550153"/>
                </a:lnTo>
                <a:lnTo>
                  <a:pt x="5499498" y="333752"/>
                </a:lnTo>
                <a:lnTo>
                  <a:pt x="460526" y="326495"/>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6" name="Straight Connector 25">
            <a:extLst>
              <a:ext uri="{FF2B5EF4-FFF2-40B4-BE49-F238E27FC236}">
                <a16:creationId xmlns:a16="http://schemas.microsoft.com/office/drawing/2014/main" id="{3BE52E09-4DCC-9B92-F474-195A359C69F3}"/>
              </a:ext>
            </a:extLst>
          </p:cNvPr>
          <p:cNvCxnSpPr/>
          <p:nvPr/>
        </p:nvCxnSpPr>
        <p:spPr>
          <a:xfrm>
            <a:off x="5520252" y="797198"/>
            <a:ext cx="63093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D1B25089-1BDD-54F8-7B00-93F278527169}"/>
              </a:ext>
            </a:extLst>
          </p:cNvPr>
          <p:cNvPicPr>
            <a:picLocks noChangeAspect="1"/>
          </p:cNvPicPr>
          <p:nvPr/>
        </p:nvPicPr>
        <p:blipFill>
          <a:blip r:embed="rId2"/>
          <a:srcRect l="536" r="34814"/>
          <a:stretch/>
        </p:blipFill>
        <p:spPr>
          <a:xfrm>
            <a:off x="4700187" y="1552354"/>
            <a:ext cx="7115570" cy="4005531"/>
          </a:xfrm>
          <a:prstGeom prst="rect">
            <a:avLst/>
          </a:prstGeom>
          <a:ln w="38100">
            <a:solidFill>
              <a:schemeClr val="tx1"/>
            </a:solidFill>
          </a:ln>
        </p:spPr>
      </p:pic>
    </p:spTree>
    <p:extLst>
      <p:ext uri="{BB962C8B-B14F-4D97-AF65-F5344CB8AC3E}">
        <p14:creationId xmlns:p14="http://schemas.microsoft.com/office/powerpoint/2010/main" val="2857794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4F2EDD-B844-29F9-0042-330EE564461A}"/>
              </a:ext>
            </a:extLst>
          </p:cNvPr>
          <p:cNvSpPr>
            <a:spLocks noGrp="1"/>
          </p:cNvSpPr>
          <p:nvPr>
            <p:ph type="title"/>
          </p:nvPr>
        </p:nvSpPr>
        <p:spPr/>
        <p:txBody>
          <a:bodyPr/>
          <a:lstStyle/>
          <a:p>
            <a:r>
              <a:rPr lang="en-US" dirty="0"/>
              <a:t>Motivation</a:t>
            </a:r>
          </a:p>
        </p:txBody>
      </p:sp>
      <p:sp>
        <p:nvSpPr>
          <p:cNvPr id="4" name="Content Placeholder 1">
            <a:extLst>
              <a:ext uri="{FF2B5EF4-FFF2-40B4-BE49-F238E27FC236}">
                <a16:creationId xmlns:a16="http://schemas.microsoft.com/office/drawing/2014/main" id="{56658B59-7F21-FF41-F15F-33E039B665F9}"/>
              </a:ext>
            </a:extLst>
          </p:cNvPr>
          <p:cNvSpPr txBox="1">
            <a:spLocks/>
          </p:cNvSpPr>
          <p:nvPr/>
        </p:nvSpPr>
        <p:spPr>
          <a:xfrm>
            <a:off x="185193" y="1031000"/>
            <a:ext cx="6921661" cy="53911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dirty="0"/>
              <a:t>Realizing the benefits of rotating detonation rocket engines (RDRE) will be accompanied with increased thermal loads</a:t>
            </a:r>
          </a:p>
          <a:p>
            <a:pPr algn="just"/>
            <a:endParaRPr lang="en-US" sz="2400" dirty="0">
              <a:effectLst/>
            </a:endParaRPr>
          </a:p>
          <a:p>
            <a:pPr algn="just"/>
            <a:r>
              <a:rPr lang="en-US" sz="2400" dirty="0"/>
              <a:t>Heat flux levels must be measured to develop thermal management strategies for RDRE</a:t>
            </a:r>
          </a:p>
          <a:p>
            <a:pPr lvl="1" algn="just"/>
            <a:r>
              <a:rPr lang="en-US" sz="2000" dirty="0"/>
              <a:t>Long duration firing times are required, necessitating actively cooled hardware</a:t>
            </a:r>
          </a:p>
          <a:p>
            <a:pPr algn="just"/>
            <a:endParaRPr lang="en-US" sz="2400" dirty="0"/>
          </a:p>
          <a:p>
            <a:pPr algn="just"/>
            <a:r>
              <a:rPr lang="en-US" sz="2400" b="1" dirty="0"/>
              <a:t>Objective:</a:t>
            </a:r>
            <a:r>
              <a:rPr lang="en-US" sz="2400" dirty="0"/>
              <a:t> Obtain average axial heat flux measurements in an actively cooled RDRE as a first step towards the development of thermal management strategies</a:t>
            </a:r>
            <a:endParaRPr lang="en-US" sz="3600" dirty="0"/>
          </a:p>
          <a:p>
            <a:pPr marL="0" indent="0">
              <a:buNone/>
            </a:pPr>
            <a:endParaRPr lang="en-US" sz="2400" dirty="0"/>
          </a:p>
        </p:txBody>
      </p:sp>
      <p:pic>
        <p:nvPicPr>
          <p:cNvPr id="2" name="Picture 1">
            <a:extLst>
              <a:ext uri="{FF2B5EF4-FFF2-40B4-BE49-F238E27FC236}">
                <a16:creationId xmlns:a16="http://schemas.microsoft.com/office/drawing/2014/main" id="{8B42DF82-867B-7F5F-751F-80EA2FE18E7E}"/>
              </a:ext>
            </a:extLst>
          </p:cNvPr>
          <p:cNvPicPr>
            <a:picLocks noChangeAspect="1"/>
          </p:cNvPicPr>
          <p:nvPr/>
        </p:nvPicPr>
        <p:blipFill rotWithShape="1">
          <a:blip r:embed="rId2"/>
          <a:srcRect l="4079"/>
          <a:stretch/>
        </p:blipFill>
        <p:spPr>
          <a:xfrm>
            <a:off x="7303050" y="953382"/>
            <a:ext cx="4795233" cy="4999149"/>
          </a:xfrm>
          <a:prstGeom prst="rect">
            <a:avLst/>
          </a:prstGeom>
          <a:ln>
            <a:solidFill>
              <a:schemeClr val="tx1"/>
            </a:solidFill>
          </a:ln>
        </p:spPr>
      </p:pic>
      <p:sp>
        <p:nvSpPr>
          <p:cNvPr id="5" name="TextBox 4">
            <a:extLst>
              <a:ext uri="{FF2B5EF4-FFF2-40B4-BE49-F238E27FC236}">
                <a16:creationId xmlns:a16="http://schemas.microsoft.com/office/drawing/2014/main" id="{BDC81046-A4CD-5D21-4417-1BCC50CD9A5C}"/>
              </a:ext>
            </a:extLst>
          </p:cNvPr>
          <p:cNvSpPr txBox="1"/>
          <p:nvPr/>
        </p:nvSpPr>
        <p:spPr>
          <a:xfrm>
            <a:off x="7251940" y="5960485"/>
            <a:ext cx="4940060" cy="461665"/>
          </a:xfrm>
          <a:prstGeom prst="rect">
            <a:avLst/>
          </a:prstGeom>
          <a:noFill/>
        </p:spPr>
        <p:txBody>
          <a:bodyPr wrap="square">
            <a:spAutoFit/>
          </a:bodyPr>
          <a:lstStyle/>
          <a:p>
            <a:pPr algn="just"/>
            <a:r>
              <a:rPr lang="en-US" sz="1200" baseline="30000" dirty="0"/>
              <a:t>+</a:t>
            </a:r>
            <a:r>
              <a:rPr lang="en-US" sz="1200" dirty="0"/>
              <a:t>J. W. Bennewitz, et al. Experimental validation of rotating detonation for rocket propulsion. </a:t>
            </a:r>
            <a:r>
              <a:rPr lang="en-US" sz="1200" i="1" dirty="0"/>
              <a:t>Scientific Reports</a:t>
            </a:r>
            <a:r>
              <a:rPr lang="en-US" sz="1200" dirty="0"/>
              <a:t>, 13(1):14204, August 2023.</a:t>
            </a:r>
          </a:p>
        </p:txBody>
      </p:sp>
    </p:spTree>
    <p:extLst>
      <p:ext uri="{BB962C8B-B14F-4D97-AF65-F5344CB8AC3E}">
        <p14:creationId xmlns:p14="http://schemas.microsoft.com/office/powerpoint/2010/main" val="1129451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684B15-8BD9-21A7-8AE9-1FD91192CC49}"/>
              </a:ext>
            </a:extLst>
          </p:cNvPr>
          <p:cNvSpPr>
            <a:spLocks noGrp="1"/>
          </p:cNvSpPr>
          <p:nvPr>
            <p:ph type="title"/>
          </p:nvPr>
        </p:nvSpPr>
        <p:spPr/>
        <p:txBody>
          <a:bodyPr/>
          <a:lstStyle/>
          <a:p>
            <a:r>
              <a:rPr lang="en-US" dirty="0"/>
              <a:t>Hardware Configurations</a:t>
            </a:r>
          </a:p>
        </p:txBody>
      </p:sp>
      <p:sp>
        <p:nvSpPr>
          <p:cNvPr id="2" name="TextBox 1">
            <a:extLst>
              <a:ext uri="{FF2B5EF4-FFF2-40B4-BE49-F238E27FC236}">
                <a16:creationId xmlns:a16="http://schemas.microsoft.com/office/drawing/2014/main" id="{A4A42033-20EF-C619-50DC-6A0F8E969FB9}"/>
              </a:ext>
            </a:extLst>
          </p:cNvPr>
          <p:cNvSpPr txBox="1"/>
          <p:nvPr/>
        </p:nvSpPr>
        <p:spPr>
          <a:xfrm>
            <a:off x="393664" y="886457"/>
            <a:ext cx="4935681" cy="2616101"/>
          </a:xfrm>
          <a:prstGeom prst="rect">
            <a:avLst/>
          </a:prstGeom>
          <a:noFill/>
        </p:spPr>
        <p:txBody>
          <a:bodyPr wrap="square" rtlCol="0">
            <a:spAutoFit/>
          </a:bodyPr>
          <a:lstStyle/>
          <a:p>
            <a:pPr marL="342900" indent="-342900">
              <a:buFont typeface="Arial" panose="020B0604020202020204" pitchFamily="34" charset="0"/>
              <a:buChar char="•"/>
            </a:pPr>
            <a:r>
              <a:rPr lang="en-US" sz="2400" dirty="0"/>
              <a:t>Hardware specifications:</a:t>
            </a:r>
          </a:p>
          <a:p>
            <a:pPr marL="800100" lvl="1" indent="-342900">
              <a:buFont typeface="Arial" panose="020B0604020202020204" pitchFamily="34" charset="0"/>
              <a:buChar char="•"/>
            </a:pPr>
            <a:r>
              <a:rPr lang="en-US" sz="2000" dirty="0"/>
              <a:t>76.8 mm annulus (OD)</a:t>
            </a:r>
          </a:p>
          <a:p>
            <a:pPr marL="800100" lvl="1" indent="-342900">
              <a:buFont typeface="Arial" panose="020B0604020202020204" pitchFamily="34" charset="0"/>
              <a:buChar char="•"/>
            </a:pPr>
            <a:r>
              <a:rPr lang="en-US" sz="2000" dirty="0"/>
              <a:t>6.65 mm annular width (63.5 mm OD center body)</a:t>
            </a:r>
          </a:p>
          <a:p>
            <a:pPr marL="800100" lvl="1" indent="-342900">
              <a:buFont typeface="Arial" panose="020B0604020202020204" pitchFamily="34" charset="0"/>
              <a:buChar char="•"/>
            </a:pPr>
            <a:r>
              <a:rPr lang="en-US" sz="2000" dirty="0"/>
              <a:t>Chamber length: 76.2 mm</a:t>
            </a:r>
          </a:p>
          <a:p>
            <a:pPr marL="800100" lvl="1" indent="-342900">
              <a:buFont typeface="Arial" panose="020B0604020202020204" pitchFamily="34" charset="0"/>
              <a:buChar char="•"/>
            </a:pPr>
            <a:r>
              <a:rPr lang="en-US" sz="2000" dirty="0"/>
              <a:t>Additively manufactured (AM) out of GRCop-42</a:t>
            </a:r>
          </a:p>
          <a:p>
            <a:pPr marL="800100" lvl="1" indent="-342900">
              <a:buFont typeface="Arial" panose="020B0604020202020204" pitchFamily="34" charset="0"/>
              <a:buChar char="•"/>
            </a:pPr>
            <a:r>
              <a:rPr lang="en-US" sz="2000" dirty="0"/>
              <a:t>Three configurations tested</a:t>
            </a:r>
          </a:p>
        </p:txBody>
      </p:sp>
      <p:sp>
        <p:nvSpPr>
          <p:cNvPr id="4" name="TextBox 3">
            <a:extLst>
              <a:ext uri="{FF2B5EF4-FFF2-40B4-BE49-F238E27FC236}">
                <a16:creationId xmlns:a16="http://schemas.microsoft.com/office/drawing/2014/main" id="{7B23B96E-6C14-E941-DFCF-1E0B8A101C73}"/>
              </a:ext>
            </a:extLst>
          </p:cNvPr>
          <p:cNvSpPr txBox="1"/>
          <p:nvPr/>
        </p:nvSpPr>
        <p:spPr>
          <a:xfrm>
            <a:off x="5590573" y="886457"/>
            <a:ext cx="6516546" cy="4062651"/>
          </a:xfrm>
          <a:prstGeom prst="rect">
            <a:avLst/>
          </a:prstGeom>
          <a:noFill/>
        </p:spPr>
        <p:txBody>
          <a:bodyPr wrap="square" rtlCol="0">
            <a:spAutoFit/>
          </a:bodyPr>
          <a:lstStyle/>
          <a:p>
            <a:pPr marL="285750" indent="-285750">
              <a:buFont typeface="Arial" panose="020B0604020202020204" pitchFamily="34" charset="0"/>
              <a:buChar char="•"/>
            </a:pPr>
            <a:r>
              <a:rPr lang="en-US" sz="2400" dirty="0"/>
              <a:t>Three hardware configurations investigated</a:t>
            </a:r>
          </a:p>
          <a:p>
            <a:endParaRPr lang="en-US" sz="2000" dirty="0"/>
          </a:p>
          <a:p>
            <a:pPr marL="285750" indent="-285750">
              <a:buFont typeface="Arial" panose="020B0604020202020204" pitchFamily="34" charset="0"/>
              <a:buChar char="•"/>
            </a:pPr>
            <a:r>
              <a:rPr lang="en-US" sz="2400" dirty="0"/>
              <a:t>Hardware comprised of three modular components:</a:t>
            </a:r>
          </a:p>
          <a:p>
            <a:pPr marL="800100" lvl="1" indent="-342900">
              <a:buFont typeface="+mj-lt"/>
              <a:buAutoNum type="arabicPeriod"/>
            </a:pPr>
            <a:r>
              <a:rPr lang="en-US" sz="2400" dirty="0"/>
              <a:t>Outer body</a:t>
            </a:r>
          </a:p>
          <a:p>
            <a:pPr marL="800100" lvl="1" indent="-342900">
              <a:buFont typeface="+mj-lt"/>
              <a:buAutoNum type="arabicPeriod"/>
            </a:pPr>
            <a:r>
              <a:rPr lang="en-US" sz="2400" dirty="0"/>
              <a:t>Inner body</a:t>
            </a:r>
          </a:p>
          <a:p>
            <a:pPr marL="800100" lvl="1" indent="-342900">
              <a:buFont typeface="+mj-lt"/>
              <a:buAutoNum type="arabicPeriod"/>
            </a:pPr>
            <a:r>
              <a:rPr lang="en-US" sz="2400" dirty="0"/>
              <a:t>Expansion nozzle</a:t>
            </a:r>
          </a:p>
          <a:p>
            <a:pPr marL="800100" lvl="1" indent="-342900">
              <a:buFont typeface="+mj-lt"/>
              <a:buAutoNum type="arabicPeriod"/>
            </a:pPr>
            <a:r>
              <a:rPr lang="en-US" sz="2400" dirty="0"/>
              <a:t>Propellant manifold</a:t>
            </a:r>
          </a:p>
          <a:p>
            <a:pPr marL="285750" indent="-285750">
              <a:buFont typeface="Arial" panose="020B0604020202020204" pitchFamily="34" charset="0"/>
              <a:buChar char="•"/>
            </a:pPr>
            <a:endParaRPr lang="en-US" sz="2400" dirty="0"/>
          </a:p>
          <a:p>
            <a:endParaRPr lang="en-US" sz="2400" dirty="0"/>
          </a:p>
          <a:p>
            <a:endParaRPr lang="en-US" dirty="0"/>
          </a:p>
        </p:txBody>
      </p:sp>
      <p:pic>
        <p:nvPicPr>
          <p:cNvPr id="9" name="Picture 8">
            <a:extLst>
              <a:ext uri="{FF2B5EF4-FFF2-40B4-BE49-F238E27FC236}">
                <a16:creationId xmlns:a16="http://schemas.microsoft.com/office/drawing/2014/main" id="{821C5C6D-571F-9E6B-6C60-D4B9E6C9CC3A}"/>
              </a:ext>
            </a:extLst>
          </p:cNvPr>
          <p:cNvPicPr>
            <a:picLocks noChangeAspect="1"/>
          </p:cNvPicPr>
          <p:nvPr/>
        </p:nvPicPr>
        <p:blipFill>
          <a:blip r:embed="rId2"/>
          <a:stretch>
            <a:fillRect/>
          </a:stretch>
        </p:blipFill>
        <p:spPr>
          <a:xfrm>
            <a:off x="551907" y="4046483"/>
            <a:ext cx="11088186" cy="2417665"/>
          </a:xfrm>
          <a:prstGeom prst="rect">
            <a:avLst/>
          </a:prstGeom>
        </p:spPr>
      </p:pic>
    </p:spTree>
    <p:extLst>
      <p:ext uri="{BB962C8B-B14F-4D97-AF65-F5344CB8AC3E}">
        <p14:creationId xmlns:p14="http://schemas.microsoft.com/office/powerpoint/2010/main" val="1832367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64C121-816F-DC9C-F596-38E112137E88}"/>
              </a:ext>
            </a:extLst>
          </p:cNvPr>
          <p:cNvSpPr>
            <a:spLocks noGrp="1"/>
          </p:cNvSpPr>
          <p:nvPr>
            <p:ph idx="1"/>
          </p:nvPr>
        </p:nvSpPr>
        <p:spPr>
          <a:xfrm>
            <a:off x="279042" y="1031000"/>
            <a:ext cx="7016314" cy="4284793"/>
          </a:xfrm>
        </p:spPr>
        <p:txBody>
          <a:bodyPr/>
          <a:lstStyle/>
          <a:p>
            <a:pPr algn="just"/>
            <a:r>
              <a:rPr lang="en-US" sz="2400" b="1" dirty="0"/>
              <a:t>Objective:</a:t>
            </a:r>
            <a:r>
              <a:rPr lang="en-US" sz="2400" dirty="0"/>
              <a:t> Provide axially resolved average heat flux distribution using long duration firing of calorimetry hardware</a:t>
            </a:r>
          </a:p>
          <a:p>
            <a:pPr algn="just"/>
            <a:endParaRPr lang="en-US" sz="2400" dirty="0"/>
          </a:p>
          <a:p>
            <a:pPr algn="just"/>
            <a:r>
              <a:rPr lang="en-US" sz="2400" dirty="0"/>
              <a:t>Axial heat flux distribution obtained through 18 circumferential internal channels</a:t>
            </a:r>
          </a:p>
          <a:p>
            <a:pPr algn="just"/>
            <a:endParaRPr lang="en-US" sz="2400" dirty="0"/>
          </a:p>
          <a:p>
            <a:pPr algn="just"/>
            <a:r>
              <a:rPr lang="en-US" sz="2400" dirty="0"/>
              <a:t>Target firing times used to achieve steady state operation: </a:t>
            </a:r>
          </a:p>
          <a:p>
            <a:pPr lvl="1" algn="just"/>
            <a:r>
              <a:rPr lang="en-US" sz="2000" dirty="0"/>
              <a:t>Straight center body: 3.5 s </a:t>
            </a:r>
          </a:p>
          <a:p>
            <a:pPr lvl="1" algn="just"/>
            <a:r>
              <a:rPr lang="en-US" sz="2000" dirty="0"/>
              <a:t>Constricted center body: 4.5 s</a:t>
            </a:r>
          </a:p>
        </p:txBody>
      </p:sp>
      <p:sp>
        <p:nvSpPr>
          <p:cNvPr id="3" name="Title 2">
            <a:extLst>
              <a:ext uri="{FF2B5EF4-FFF2-40B4-BE49-F238E27FC236}">
                <a16:creationId xmlns:a16="http://schemas.microsoft.com/office/drawing/2014/main" id="{FDEB15E4-47EF-5CE6-8732-5683EB12BBE8}"/>
              </a:ext>
            </a:extLst>
          </p:cNvPr>
          <p:cNvSpPr>
            <a:spLocks noGrp="1"/>
          </p:cNvSpPr>
          <p:nvPr>
            <p:ph type="title"/>
          </p:nvPr>
        </p:nvSpPr>
        <p:spPr/>
        <p:txBody>
          <a:bodyPr/>
          <a:lstStyle/>
          <a:p>
            <a:r>
              <a:rPr lang="en-US" dirty="0"/>
              <a:t>Calorimetry Testing Methodology</a:t>
            </a:r>
          </a:p>
        </p:txBody>
      </p:sp>
      <p:pic>
        <p:nvPicPr>
          <p:cNvPr id="4" name="Picture 3" descr="A red machine with silver bolts and screws&#10;&#10;Description automatically generated">
            <a:extLst>
              <a:ext uri="{FF2B5EF4-FFF2-40B4-BE49-F238E27FC236}">
                <a16:creationId xmlns:a16="http://schemas.microsoft.com/office/drawing/2014/main" id="{C65C23AD-29A3-E43A-2381-3BD5EC424DC8}"/>
              </a:ext>
            </a:extLst>
          </p:cNvPr>
          <p:cNvPicPr>
            <a:picLocks noChangeAspect="1"/>
          </p:cNvPicPr>
          <p:nvPr/>
        </p:nvPicPr>
        <p:blipFill rotWithShape="1">
          <a:blip r:embed="rId2"/>
          <a:srcRect l="12819" t="10552" r="12313" b="2702"/>
          <a:stretch/>
        </p:blipFill>
        <p:spPr>
          <a:xfrm>
            <a:off x="8103758" y="1310759"/>
            <a:ext cx="3906044" cy="3692513"/>
          </a:xfrm>
          <a:prstGeom prst="rect">
            <a:avLst/>
          </a:prstGeom>
        </p:spPr>
      </p:pic>
      <p:cxnSp>
        <p:nvCxnSpPr>
          <p:cNvPr id="5" name="Straight Arrow Connector 4">
            <a:extLst>
              <a:ext uri="{FF2B5EF4-FFF2-40B4-BE49-F238E27FC236}">
                <a16:creationId xmlns:a16="http://schemas.microsoft.com/office/drawing/2014/main" id="{B993BCA2-4CBE-D25B-305F-D27AFDF842BB}"/>
              </a:ext>
            </a:extLst>
          </p:cNvPr>
          <p:cNvCxnSpPr>
            <a:cxnSpLocks/>
          </p:cNvCxnSpPr>
          <p:nvPr/>
        </p:nvCxnSpPr>
        <p:spPr>
          <a:xfrm flipV="1">
            <a:off x="8244058" y="3691330"/>
            <a:ext cx="712880" cy="41624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C2CE910F-1FE6-33C1-D3A7-C2B78A85AB2F}"/>
              </a:ext>
            </a:extLst>
          </p:cNvPr>
          <p:cNvCxnSpPr>
            <a:cxnSpLocks/>
          </p:cNvCxnSpPr>
          <p:nvPr/>
        </p:nvCxnSpPr>
        <p:spPr>
          <a:xfrm flipV="1">
            <a:off x="10869893" y="1906386"/>
            <a:ext cx="331506" cy="22170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14E4293-60F6-9623-15DA-EF41626FE63D}"/>
              </a:ext>
            </a:extLst>
          </p:cNvPr>
          <p:cNvCxnSpPr>
            <a:cxnSpLocks/>
            <a:stCxn id="9" idx="2"/>
          </p:cNvCxnSpPr>
          <p:nvPr/>
        </p:nvCxnSpPr>
        <p:spPr>
          <a:xfrm>
            <a:off x="8150720" y="1700442"/>
            <a:ext cx="1344349" cy="8557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20F2E7E-D2BD-7C69-F5A8-6B955934763C}"/>
              </a:ext>
            </a:extLst>
          </p:cNvPr>
          <p:cNvCxnSpPr>
            <a:cxnSpLocks/>
            <a:stCxn id="9" idx="2"/>
          </p:cNvCxnSpPr>
          <p:nvPr/>
        </p:nvCxnSpPr>
        <p:spPr>
          <a:xfrm>
            <a:off x="8150720" y="1700442"/>
            <a:ext cx="2151319" cy="52404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35D1E02-BFEB-A3BF-4F77-EB4885509286}"/>
              </a:ext>
            </a:extLst>
          </p:cNvPr>
          <p:cNvSpPr txBox="1"/>
          <p:nvPr/>
        </p:nvSpPr>
        <p:spPr>
          <a:xfrm>
            <a:off x="7556252" y="1177222"/>
            <a:ext cx="1188936" cy="523220"/>
          </a:xfrm>
          <a:prstGeom prst="rect">
            <a:avLst/>
          </a:prstGeom>
          <a:noFill/>
        </p:spPr>
        <p:txBody>
          <a:bodyPr wrap="square" rtlCol="0">
            <a:spAutoFit/>
          </a:bodyPr>
          <a:lstStyle/>
          <a:p>
            <a:r>
              <a:rPr lang="en-US" sz="2800" b="1" dirty="0">
                <a:cs typeface="Times New Roman" panose="02020603050405020304" pitchFamily="18" charset="0"/>
              </a:rPr>
              <a:t>CTAP</a:t>
            </a:r>
            <a:endParaRPr lang="en-US" b="1" dirty="0">
              <a:cs typeface="Times New Roman" panose="02020603050405020304" pitchFamily="18" charset="0"/>
            </a:endParaRPr>
          </a:p>
        </p:txBody>
      </p:sp>
      <p:sp>
        <p:nvSpPr>
          <p:cNvPr id="10" name="TextBox 9">
            <a:extLst>
              <a:ext uri="{FF2B5EF4-FFF2-40B4-BE49-F238E27FC236}">
                <a16:creationId xmlns:a16="http://schemas.microsoft.com/office/drawing/2014/main" id="{347A91FF-99C8-3121-18C0-5860C6E8C61A}"/>
              </a:ext>
            </a:extLst>
          </p:cNvPr>
          <p:cNvSpPr txBox="1"/>
          <p:nvPr/>
        </p:nvSpPr>
        <p:spPr>
          <a:xfrm>
            <a:off x="7622717" y="4100640"/>
            <a:ext cx="992843" cy="523220"/>
          </a:xfrm>
          <a:prstGeom prst="rect">
            <a:avLst/>
          </a:prstGeom>
          <a:noFill/>
        </p:spPr>
        <p:txBody>
          <a:bodyPr wrap="square" rtlCol="0">
            <a:spAutoFit/>
          </a:bodyPr>
          <a:lstStyle/>
          <a:p>
            <a:r>
              <a:rPr lang="en-US" sz="2800" b="1" dirty="0">
                <a:cs typeface="Times New Roman" panose="02020603050405020304" pitchFamily="18" charset="0"/>
              </a:rPr>
              <a:t>Inlet</a:t>
            </a:r>
            <a:endParaRPr lang="en-US" sz="2400" b="1" dirty="0">
              <a:cs typeface="Times New Roman" panose="02020603050405020304" pitchFamily="18" charset="0"/>
            </a:endParaRPr>
          </a:p>
        </p:txBody>
      </p:sp>
      <p:sp>
        <p:nvSpPr>
          <p:cNvPr id="11" name="TextBox 10">
            <a:extLst>
              <a:ext uri="{FF2B5EF4-FFF2-40B4-BE49-F238E27FC236}">
                <a16:creationId xmlns:a16="http://schemas.microsoft.com/office/drawing/2014/main" id="{4CEC6EAF-B58C-2431-D5C3-CABA5FBDD2FB}"/>
              </a:ext>
            </a:extLst>
          </p:cNvPr>
          <p:cNvSpPr txBox="1"/>
          <p:nvPr/>
        </p:nvSpPr>
        <p:spPr>
          <a:xfrm>
            <a:off x="10857787" y="1375002"/>
            <a:ext cx="1344349" cy="523220"/>
          </a:xfrm>
          <a:prstGeom prst="rect">
            <a:avLst/>
          </a:prstGeom>
          <a:noFill/>
        </p:spPr>
        <p:txBody>
          <a:bodyPr wrap="square" rtlCol="0">
            <a:spAutoFit/>
          </a:bodyPr>
          <a:lstStyle/>
          <a:p>
            <a:r>
              <a:rPr lang="en-US" sz="2800" b="1" dirty="0">
                <a:cs typeface="Times New Roman" panose="02020603050405020304" pitchFamily="18" charset="0"/>
              </a:rPr>
              <a:t>Outlet</a:t>
            </a:r>
            <a:endParaRPr lang="en-US" b="1" dirty="0">
              <a:cs typeface="Times New Roman" panose="02020603050405020304" pitchFamily="18" charset="0"/>
            </a:endParaRPr>
          </a:p>
        </p:txBody>
      </p:sp>
      <p:sp>
        <p:nvSpPr>
          <p:cNvPr id="12" name="TextBox 11">
            <a:extLst>
              <a:ext uri="{FF2B5EF4-FFF2-40B4-BE49-F238E27FC236}">
                <a16:creationId xmlns:a16="http://schemas.microsoft.com/office/drawing/2014/main" id="{A7FD36C7-50BD-EA72-CE9E-0FA62438EC1F}"/>
              </a:ext>
            </a:extLst>
          </p:cNvPr>
          <p:cNvSpPr txBox="1"/>
          <p:nvPr/>
        </p:nvSpPr>
        <p:spPr>
          <a:xfrm>
            <a:off x="188423" y="5495217"/>
            <a:ext cx="11821379" cy="1107996"/>
          </a:xfrm>
          <a:prstGeom prst="rect">
            <a:avLst/>
          </a:prstGeom>
          <a:noFill/>
        </p:spPr>
        <p:txBody>
          <a:bodyPr wrap="square" rtlCol="0">
            <a:spAutoFit/>
          </a:bodyPr>
          <a:lstStyle/>
          <a:p>
            <a:pPr marL="342900" indent="-342900">
              <a:buFont typeface="Arial" panose="020B0604020202020204" pitchFamily="34" charset="0"/>
              <a:buChar char="•"/>
            </a:pPr>
            <a:r>
              <a:rPr lang="en-US" sz="2400" dirty="0"/>
              <a:t>Temperature rise across hardware and measured mass flow rate used to determine heat flux</a:t>
            </a:r>
          </a:p>
          <a:p>
            <a:endParaRPr lang="en-US" dirty="0"/>
          </a:p>
        </p:txBody>
      </p:sp>
    </p:spTree>
    <p:extLst>
      <p:ext uri="{BB962C8B-B14F-4D97-AF65-F5344CB8AC3E}">
        <p14:creationId xmlns:p14="http://schemas.microsoft.com/office/powerpoint/2010/main" val="1526708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FBCA5F6B-59E4-C639-5426-D9C433EB9E82}"/>
                  </a:ext>
                </a:extLst>
              </p:cNvPr>
              <p:cNvSpPr>
                <a:spLocks noGrp="1"/>
              </p:cNvSpPr>
              <p:nvPr>
                <p:ph idx="1"/>
              </p:nvPr>
            </p:nvSpPr>
            <p:spPr>
              <a:xfrm>
                <a:off x="376286" y="2176837"/>
                <a:ext cx="5084894" cy="3777764"/>
              </a:xfrm>
            </p:spPr>
            <p:txBody>
              <a:bodyPr/>
              <a:lstStyle/>
              <a:p>
                <a:pPr algn="just"/>
                <a:r>
                  <a:rPr lang="en-US" sz="2400" dirty="0"/>
                  <a:t>Heat flux of 23.6 MW/m</a:t>
                </a:r>
                <a:r>
                  <a:rPr lang="en-US" sz="2400" baseline="30000" dirty="0"/>
                  <a:t>2</a:t>
                </a:r>
                <a:r>
                  <a:rPr lang="en-US" sz="2400" dirty="0"/>
                  <a:t> assumed (</a:t>
                </a:r>
                <a:r>
                  <a:rPr lang="en-US" sz="2400" dirty="0" err="1"/>
                  <a:t>Micka</a:t>
                </a:r>
                <a:r>
                  <a:rPr lang="en-US" sz="2400" dirty="0"/>
                  <a:t> et al.1</a:t>
                </a:r>
                <a:r>
                  <a:rPr lang="en-US" sz="2400" baseline="30000" dirty="0"/>
                  <a:t>)</a:t>
                </a:r>
              </a:p>
              <a:p>
                <a:pPr algn="just"/>
                <a:endParaRPr lang="en-US" sz="2400" dirty="0"/>
              </a:p>
              <a:p>
                <a:pPr algn="just"/>
                <a:r>
                  <a:rPr lang="en-US" sz="2400" dirty="0"/>
                  <a:t>Initial outlet temperature set to be coolant saturation temperature at working pressure</a:t>
                </a:r>
              </a:p>
              <a:p>
                <a:pPr algn="just"/>
                <a:endParaRPr lang="en-US" sz="2400" dirty="0"/>
              </a:p>
              <a:p>
                <a:pPr algn="just"/>
                <a:r>
                  <a:rPr lang="en-US" sz="2400" dirty="0"/>
                  <a:t>Temperature rise across hardware decreases until </a:t>
                </a:r>
                <a14:m>
                  <m:oMath xmlns:m="http://schemas.openxmlformats.org/officeDocument/2006/math">
                    <m:sSub>
                      <m:sSubPr>
                        <m:ctrlPr>
                          <a:rPr lang="en-US" sz="2400" i="1" smtClean="0">
                            <a:solidFill>
                              <a:schemeClr val="tx1"/>
                            </a:solidFill>
                            <a:latin typeface="Cambria Math" panose="02040503050406030204" pitchFamily="18" charset="0"/>
                          </a:rPr>
                        </m:ctrlPr>
                      </m:sSubPr>
                      <m:e>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h</m:t>
                            </m:r>
                          </m:e>
                          <m:sub>
                            <m:r>
                              <a:rPr lang="en-US" sz="2400" b="0" i="1" smtClean="0">
                                <a:solidFill>
                                  <a:schemeClr val="tx1"/>
                                </a:solidFill>
                                <a:latin typeface="Cambria Math" panose="02040503050406030204" pitchFamily="18" charset="0"/>
                              </a:rPr>
                              <m:t>𝑐</m:t>
                            </m:r>
                          </m:sub>
                        </m:sSub>
                        <m:r>
                          <a:rPr lang="en-US" sz="2400" b="0" i="1" smtClean="0">
                            <a:solidFill>
                              <a:schemeClr val="tx1"/>
                            </a:solidFill>
                            <a:latin typeface="Cambria Math" panose="02040503050406030204" pitchFamily="18" charset="0"/>
                          </a:rPr>
                          <m:t>&gt;</m:t>
                        </m:r>
                        <m:r>
                          <a:rPr lang="en-US" sz="2400" i="1">
                            <a:solidFill>
                              <a:schemeClr val="tx1"/>
                            </a:solidFill>
                            <a:latin typeface="Cambria Math" panose="02040503050406030204" pitchFamily="18" charset="0"/>
                          </a:rPr>
                          <m:t>h</m:t>
                        </m:r>
                      </m:e>
                      <m:sub>
                        <m:r>
                          <m:rPr>
                            <m:sty m:val="p"/>
                          </m:rPr>
                          <a:rPr lang="en-US" sz="2400" i="0">
                            <a:solidFill>
                              <a:schemeClr val="tx1"/>
                            </a:solidFill>
                            <a:latin typeface="Cambria Math" panose="02040503050406030204" pitchFamily="18" charset="0"/>
                          </a:rPr>
                          <m:t>c</m:t>
                        </m:r>
                        <m:r>
                          <a:rPr lang="en-US" sz="2400" b="0" i="0" smtClean="0">
                            <a:solidFill>
                              <a:schemeClr val="tx1"/>
                            </a:solidFill>
                            <a:latin typeface="Cambria Math" panose="02040503050406030204" pitchFamily="18" charset="0"/>
                          </a:rPr>
                          <m:t>,</m:t>
                        </m:r>
                        <m:r>
                          <m:rPr>
                            <m:sty m:val="p"/>
                          </m:rPr>
                          <a:rPr lang="en-US" sz="2400" b="0" i="0" smtClean="0">
                            <a:solidFill>
                              <a:schemeClr val="tx1"/>
                            </a:solidFill>
                            <a:latin typeface="Cambria Math" panose="02040503050406030204" pitchFamily="18" charset="0"/>
                          </a:rPr>
                          <m:t>req</m:t>
                        </m:r>
                      </m:sub>
                    </m:sSub>
                  </m:oMath>
                </a14:m>
                <a:endParaRPr lang="en-US" sz="2400" dirty="0"/>
              </a:p>
              <a:p>
                <a:endParaRPr lang="en-US" dirty="0"/>
              </a:p>
            </p:txBody>
          </p:sp>
        </mc:Choice>
        <mc:Fallback xmlns="">
          <p:sp>
            <p:nvSpPr>
              <p:cNvPr id="2" name="Content Placeholder 1">
                <a:extLst>
                  <a:ext uri="{FF2B5EF4-FFF2-40B4-BE49-F238E27FC236}">
                    <a16:creationId xmlns:a16="http://schemas.microsoft.com/office/drawing/2014/main" id="{FBCA5F6B-59E4-C639-5426-D9C433EB9E82}"/>
                  </a:ext>
                </a:extLst>
              </p:cNvPr>
              <p:cNvSpPr>
                <a:spLocks noGrp="1" noRot="1" noChangeAspect="1" noMove="1" noResize="1" noEditPoints="1" noAdjustHandles="1" noChangeArrowheads="1" noChangeShapeType="1" noTextEdit="1"/>
              </p:cNvSpPr>
              <p:nvPr>
                <p:ph idx="1"/>
              </p:nvPr>
            </p:nvSpPr>
            <p:spPr>
              <a:xfrm>
                <a:off x="376286" y="2176837"/>
                <a:ext cx="5084894" cy="3777764"/>
              </a:xfrm>
              <a:blipFill>
                <a:blip r:embed="rId2"/>
                <a:stretch>
                  <a:fillRect l="-1493" t="-2349" r="-1741"/>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D0448036-7131-5985-1C83-AAE3C6E37F0F}"/>
              </a:ext>
            </a:extLst>
          </p:cNvPr>
          <p:cNvSpPr>
            <a:spLocks noGrp="1"/>
          </p:cNvSpPr>
          <p:nvPr>
            <p:ph type="title"/>
          </p:nvPr>
        </p:nvSpPr>
        <p:spPr/>
        <p:txBody>
          <a:bodyPr/>
          <a:lstStyle/>
          <a:p>
            <a:r>
              <a:rPr lang="en-US" dirty="0"/>
              <a:t>Coolant Channel Geometry Sizing</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3D32B4A-2093-C904-45BF-3D1E6E31201A}"/>
                  </a:ext>
                </a:extLst>
              </p:cNvPr>
              <p:cNvSpPr txBox="1"/>
              <p:nvPr/>
            </p:nvSpPr>
            <p:spPr>
              <a:xfrm>
                <a:off x="6134472" y="2287185"/>
                <a:ext cx="5538952" cy="10413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h</m:t>
                          </m:r>
                        </m:e>
                        <m:sub>
                          <m:r>
                            <m:rPr>
                              <m:sty m:val="p"/>
                            </m:rPr>
                            <a:rPr lang="en-US" sz="2400" b="0" i="0" smtClean="0">
                              <a:solidFill>
                                <a:schemeClr val="tx1"/>
                              </a:solidFill>
                              <a:latin typeface="Cambria Math" panose="02040503050406030204" pitchFamily="18" charset="0"/>
                            </a:rPr>
                            <m:t>c</m:t>
                          </m:r>
                        </m:sub>
                      </m:sSub>
                      <m:r>
                        <a:rPr lang="en-US" sz="2400" i="0">
                          <a:solidFill>
                            <a:schemeClr val="tx1"/>
                          </a:solidFill>
                          <a:latin typeface="Cambria Math" panose="02040503050406030204" pitchFamily="18" charset="0"/>
                        </a:rPr>
                        <m:t>=0.023</m:t>
                      </m:r>
                      <m:acc>
                        <m:accPr>
                          <m:chr m:val="̅"/>
                          <m:ctrlPr>
                            <a:rPr lang="en-US" sz="2400" i="1">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𝑐</m:t>
                          </m:r>
                        </m:e>
                      </m:acc>
                      <m:f>
                        <m:fPr>
                          <m:ctrlPr>
                            <a:rPr lang="en-US" sz="2400" i="1">
                              <a:solidFill>
                                <a:schemeClr val="tx1"/>
                              </a:solidFill>
                              <a:latin typeface="Cambria Math" panose="02040503050406030204" pitchFamily="18" charset="0"/>
                            </a:rPr>
                          </m:ctrlPr>
                        </m:fPr>
                        <m:num>
                          <m:acc>
                            <m:accPr>
                              <m:chr m:val="̇"/>
                              <m:ctrlPr>
                                <a:rPr lang="en-US" sz="2400" i="1">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𝑚</m:t>
                              </m:r>
                            </m:e>
                          </m:acc>
                        </m:num>
                        <m:den>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𝐴</m:t>
                              </m:r>
                            </m:e>
                            <m:sub>
                              <m:r>
                                <m:rPr>
                                  <m:sty m:val="p"/>
                                </m:rPr>
                                <a:rPr lang="en-US" sz="2400" i="0">
                                  <a:solidFill>
                                    <a:schemeClr val="tx1"/>
                                  </a:solidFill>
                                  <a:latin typeface="Cambria Math" panose="02040503050406030204" pitchFamily="18" charset="0"/>
                                </a:rPr>
                                <m:t>cool</m:t>
                              </m:r>
                            </m:sub>
                          </m:sSub>
                        </m:den>
                      </m:f>
                      <m:sSup>
                        <m:sSupPr>
                          <m:ctrlPr>
                            <a:rPr lang="en-US" sz="2400" i="1">
                              <a:solidFill>
                                <a:schemeClr val="tx1"/>
                              </a:solidFill>
                              <a:latin typeface="Cambria Math" panose="02040503050406030204" pitchFamily="18" charset="0"/>
                            </a:rPr>
                          </m:ctrlPr>
                        </m:sSupPr>
                        <m:e>
                          <m:d>
                            <m:dPr>
                              <m:ctrlPr>
                                <a:rPr lang="en-US" sz="2400" i="1">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r>
                                    <a:rPr lang="en-US" sz="2400" i="1">
                                      <a:latin typeface="Cambria Math" panose="02040503050406030204" pitchFamily="18" charset="0"/>
                                    </a:rPr>
                                    <m:t>𝜌</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m:rPr>
                                          <m:sty m:val="p"/>
                                        </m:rPr>
                                        <a:rPr lang="en-US" sz="2400" i="0">
                                          <a:solidFill>
                                            <a:schemeClr val="tx1"/>
                                          </a:solidFill>
                                          <a:latin typeface="Cambria Math" panose="02040503050406030204" pitchFamily="18" charset="0"/>
                                        </a:rPr>
                                        <m:t>cool</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𝐷</m:t>
                                      </m:r>
                                    </m:e>
                                    <m:sub>
                                      <m:r>
                                        <a:rPr lang="en-US" sz="2400" i="1">
                                          <a:latin typeface="Cambria Math" panose="02040503050406030204" pitchFamily="18" charset="0"/>
                                        </a:rPr>
                                        <m:t>h</m:t>
                                      </m:r>
                                    </m:sub>
                                  </m:sSub>
                                </m:num>
                                <m:den>
                                  <m:r>
                                    <a:rPr lang="en-US" sz="2400" i="1">
                                      <a:solidFill>
                                        <a:schemeClr val="tx1"/>
                                      </a:solidFill>
                                      <a:latin typeface="Cambria Math" panose="02040503050406030204" pitchFamily="18" charset="0"/>
                                    </a:rPr>
                                    <m:t>𝜇</m:t>
                                  </m:r>
                                </m:den>
                              </m:f>
                            </m:e>
                          </m:d>
                        </m:e>
                        <m:sup>
                          <m:r>
                            <a:rPr lang="en-US" sz="2400" i="0">
                              <a:solidFill>
                                <a:schemeClr val="tx1"/>
                              </a:solidFill>
                              <a:latin typeface="Cambria Math" panose="02040503050406030204" pitchFamily="18" charset="0"/>
                            </a:rPr>
                            <m:t>−0.2</m:t>
                          </m:r>
                        </m:sup>
                      </m:sSup>
                      <m:sSup>
                        <m:sSupPr>
                          <m:ctrlPr>
                            <a:rPr lang="en-US" sz="2400" i="1">
                              <a:solidFill>
                                <a:schemeClr val="tx1"/>
                              </a:solidFill>
                              <a:latin typeface="Cambria Math" panose="02040503050406030204" pitchFamily="18" charset="0"/>
                            </a:rPr>
                          </m:ctrlPr>
                        </m:sSupPr>
                        <m:e>
                          <m:d>
                            <m:dPr>
                              <m:ctrlPr>
                                <a:rPr lang="en-US" sz="2400" i="1">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𝜇</m:t>
                                  </m:r>
                                  <m:acc>
                                    <m:accPr>
                                      <m:chr m:val="̅"/>
                                      <m:ctrlPr>
                                        <a:rPr lang="en-US" sz="2400" i="1">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𝑐</m:t>
                                      </m:r>
                                    </m:e>
                                  </m:acc>
                                </m:num>
                                <m:den>
                                  <m:r>
                                    <a:rPr lang="en-US" sz="2400" i="1">
                                      <a:solidFill>
                                        <a:schemeClr val="tx1"/>
                                      </a:solidFill>
                                      <a:latin typeface="Cambria Math" panose="02040503050406030204" pitchFamily="18" charset="0"/>
                                    </a:rPr>
                                    <m:t>𝜅</m:t>
                                  </m:r>
                                </m:den>
                              </m:f>
                            </m:e>
                          </m:d>
                        </m:e>
                        <m:sup>
                          <m:r>
                            <a:rPr lang="en-US" sz="2400" i="0">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i="0">
                                  <a:solidFill>
                                    <a:schemeClr val="tx1"/>
                                  </a:solidFill>
                                  <a:latin typeface="Cambria Math" panose="02040503050406030204" pitchFamily="18" charset="0"/>
                                </a:rPr>
                                <m:t>2</m:t>
                              </m:r>
                            </m:num>
                            <m:den>
                              <m:r>
                                <a:rPr lang="en-US" sz="2400" i="0">
                                  <a:solidFill>
                                    <a:schemeClr val="tx1"/>
                                  </a:solidFill>
                                  <a:latin typeface="Cambria Math" panose="02040503050406030204" pitchFamily="18" charset="0"/>
                                </a:rPr>
                                <m:t>3</m:t>
                              </m:r>
                            </m:den>
                          </m:f>
                        </m:sup>
                      </m:sSup>
                    </m:oMath>
                  </m:oMathPara>
                </a14:m>
                <a:endParaRPr lang="en-US" dirty="0"/>
              </a:p>
            </p:txBody>
          </p:sp>
        </mc:Choice>
        <mc:Fallback xmlns="">
          <p:sp>
            <p:nvSpPr>
              <p:cNvPr id="4" name="TextBox 3">
                <a:extLst>
                  <a:ext uri="{FF2B5EF4-FFF2-40B4-BE49-F238E27FC236}">
                    <a16:creationId xmlns:a16="http://schemas.microsoft.com/office/drawing/2014/main" id="{63D32B4A-2093-C904-45BF-3D1E6E31201A}"/>
                  </a:ext>
                </a:extLst>
              </p:cNvPr>
              <p:cNvSpPr txBox="1">
                <a:spLocks noRot="1" noChangeAspect="1" noMove="1" noResize="1" noEditPoints="1" noAdjustHandles="1" noChangeArrowheads="1" noChangeShapeType="1" noTextEdit="1"/>
              </p:cNvSpPr>
              <p:nvPr/>
            </p:nvSpPr>
            <p:spPr>
              <a:xfrm>
                <a:off x="6134472" y="2287185"/>
                <a:ext cx="5538952" cy="1041375"/>
              </a:xfrm>
              <a:prstGeom prst="rect">
                <a:avLst/>
              </a:prstGeom>
              <a:blipFill>
                <a:blip r:embed="rId3"/>
                <a:stretch>
                  <a:fillRect b="-36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7804946-40C7-B5EF-CF9F-66D22023F664}"/>
                  </a:ext>
                </a:extLst>
              </p:cNvPr>
              <p:cNvSpPr txBox="1"/>
              <p:nvPr/>
            </p:nvSpPr>
            <p:spPr>
              <a:xfrm>
                <a:off x="7102446" y="4835140"/>
                <a:ext cx="3526060" cy="8531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rgbClr val="836967"/>
                              </a:solidFill>
                              <a:latin typeface="Cambria Math" panose="02040503050406030204" pitchFamily="18" charset="0"/>
                            </a:rPr>
                          </m:ctrlPr>
                        </m:sSubPr>
                        <m:e>
                          <m:r>
                            <a:rPr lang="en-US" sz="2400" i="1">
                              <a:latin typeface="Cambria Math" panose="02040503050406030204" pitchFamily="18" charset="0"/>
                            </a:rPr>
                            <m:t>h</m:t>
                          </m:r>
                        </m:e>
                        <m:sub>
                          <m:r>
                            <m:rPr>
                              <m:sty m:val="p"/>
                            </m:rPr>
                            <a:rPr lang="en-US" sz="2400" i="0">
                              <a:latin typeface="Cambria Math" panose="02040503050406030204" pitchFamily="18" charset="0"/>
                            </a:rPr>
                            <m:t>c</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req</m:t>
                          </m:r>
                        </m:sub>
                      </m:sSub>
                      <m:r>
                        <a:rPr lang="en-US" sz="2400" i="0">
                          <a:latin typeface="Cambria Math" panose="02040503050406030204" pitchFamily="18" charset="0"/>
                        </a:rPr>
                        <m:t>=</m:t>
                      </m:r>
                      <m:f>
                        <m:fPr>
                          <m:ctrlPr>
                            <a:rPr lang="en-US" sz="2400" b="0" i="1" smtClean="0">
                              <a:latin typeface="Cambria Math" panose="02040503050406030204" pitchFamily="18" charset="0"/>
                            </a:rPr>
                          </m:ctrlPr>
                        </m:fPr>
                        <m:num>
                          <m:acc>
                            <m:accPr>
                              <m:chr m:val="̇"/>
                              <m:ctrlPr>
                                <a:rPr lang="en-US" sz="2400" b="0" i="1" smtClean="0">
                                  <a:solidFill>
                                    <a:schemeClr val="tx1"/>
                                  </a:solidFill>
                                  <a:latin typeface="Cambria Math" panose="02040503050406030204" pitchFamily="18" charset="0"/>
                                </a:rPr>
                              </m:ctrlPr>
                            </m:accPr>
                            <m:e>
                              <m:r>
                                <a:rPr lang="en-US" sz="2400" b="0" i="1" smtClean="0">
                                  <a:solidFill>
                                    <a:schemeClr val="tx1"/>
                                  </a:solidFill>
                                  <a:latin typeface="Cambria Math" panose="02040503050406030204" pitchFamily="18" charset="0"/>
                                </a:rPr>
                                <m:t>𝑞</m:t>
                              </m:r>
                            </m:e>
                          </m:acc>
                        </m:num>
                        <m:den>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m:rPr>
                                  <m:sty m:val="p"/>
                                </m:rPr>
                                <a:rPr lang="en-US" sz="2400" b="0" i="0" smtClean="0">
                                  <a:latin typeface="Cambria Math" panose="02040503050406030204" pitchFamily="18" charset="0"/>
                                </a:rPr>
                                <m:t>bulk</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m:rPr>
                                  <m:sty m:val="p"/>
                                </m:rPr>
                                <a:rPr lang="en-US" sz="2400" b="0" i="0" smtClean="0">
                                  <a:latin typeface="Cambria Math" panose="02040503050406030204" pitchFamily="18" charset="0"/>
                                </a:rPr>
                                <m:t>wall</m:t>
                              </m:r>
                            </m:sub>
                          </m:sSub>
                          <m:r>
                            <a:rPr lang="en-US" sz="2400" b="0" i="1" smtClean="0">
                              <a:latin typeface="Cambria Math" panose="02040503050406030204" pitchFamily="18" charset="0"/>
                            </a:rPr>
                            <m:t>)</m:t>
                          </m:r>
                        </m:den>
                      </m:f>
                    </m:oMath>
                  </m:oMathPara>
                </a14:m>
                <a:endParaRPr lang="en-US" dirty="0"/>
              </a:p>
            </p:txBody>
          </p:sp>
        </mc:Choice>
        <mc:Fallback xmlns="">
          <p:sp>
            <p:nvSpPr>
              <p:cNvPr id="8" name="TextBox 7">
                <a:extLst>
                  <a:ext uri="{FF2B5EF4-FFF2-40B4-BE49-F238E27FC236}">
                    <a16:creationId xmlns:a16="http://schemas.microsoft.com/office/drawing/2014/main" id="{87804946-40C7-B5EF-CF9F-66D22023F664}"/>
                  </a:ext>
                </a:extLst>
              </p:cNvPr>
              <p:cNvSpPr txBox="1">
                <a:spLocks noRot="1" noChangeAspect="1" noMove="1" noResize="1" noEditPoints="1" noAdjustHandles="1" noChangeArrowheads="1" noChangeShapeType="1" noTextEdit="1"/>
              </p:cNvSpPr>
              <p:nvPr/>
            </p:nvSpPr>
            <p:spPr>
              <a:xfrm>
                <a:off x="7102446" y="4835140"/>
                <a:ext cx="3526060" cy="853182"/>
              </a:xfrm>
              <a:prstGeom prst="rect">
                <a:avLst/>
              </a:prstGeom>
              <a:blipFill>
                <a:blip r:embed="rId4"/>
                <a:stretch>
                  <a:fillRect b="-10294"/>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EC48F353-53CD-91F3-A9F6-B0338553D799}"/>
              </a:ext>
            </a:extLst>
          </p:cNvPr>
          <p:cNvSpPr txBox="1"/>
          <p:nvPr/>
        </p:nvSpPr>
        <p:spPr>
          <a:xfrm>
            <a:off x="376286" y="903399"/>
            <a:ext cx="11258666" cy="830997"/>
          </a:xfrm>
          <a:prstGeom prst="rect">
            <a:avLst/>
          </a:prstGeom>
          <a:noFill/>
        </p:spPr>
        <p:txBody>
          <a:bodyPr wrap="square" rtlCol="0">
            <a:spAutoFit/>
          </a:bodyPr>
          <a:lstStyle/>
          <a:p>
            <a:r>
              <a:rPr lang="en-US" sz="2400" b="1" dirty="0"/>
              <a:t>Objective:</a:t>
            </a:r>
            <a:r>
              <a:rPr lang="en-US" sz="2400" dirty="0"/>
              <a:t> Determine the coolant channel geometry to achieve mass flow rate required required to cool combustor wall</a:t>
            </a:r>
          </a:p>
        </p:txBody>
      </p:sp>
      <p:sp>
        <p:nvSpPr>
          <p:cNvPr id="6" name="TextBox 5">
            <a:extLst>
              <a:ext uri="{FF2B5EF4-FFF2-40B4-BE49-F238E27FC236}">
                <a16:creationId xmlns:a16="http://schemas.microsoft.com/office/drawing/2014/main" id="{FB4B1353-9F65-7C4B-7861-82DAAF066294}"/>
              </a:ext>
            </a:extLst>
          </p:cNvPr>
          <p:cNvSpPr txBox="1"/>
          <p:nvPr/>
        </p:nvSpPr>
        <p:spPr>
          <a:xfrm>
            <a:off x="7336820" y="1992171"/>
            <a:ext cx="3057312" cy="369332"/>
          </a:xfrm>
          <a:prstGeom prst="rect">
            <a:avLst/>
          </a:prstGeom>
          <a:noFill/>
        </p:spPr>
        <p:txBody>
          <a:bodyPr wrap="none" rtlCol="0">
            <a:spAutoFit/>
          </a:bodyPr>
          <a:lstStyle/>
          <a:p>
            <a:r>
              <a:rPr lang="en-US" b="1" dirty="0"/>
              <a:t>Heat Transfer Coefficient: </a:t>
            </a:r>
          </a:p>
        </p:txBody>
      </p:sp>
      <p:sp>
        <p:nvSpPr>
          <p:cNvPr id="7" name="TextBox 6">
            <a:extLst>
              <a:ext uri="{FF2B5EF4-FFF2-40B4-BE49-F238E27FC236}">
                <a16:creationId xmlns:a16="http://schemas.microsoft.com/office/drawing/2014/main" id="{A944A6D2-707D-1B44-7507-0EB72C79A073}"/>
              </a:ext>
            </a:extLst>
          </p:cNvPr>
          <p:cNvSpPr txBox="1"/>
          <p:nvPr/>
        </p:nvSpPr>
        <p:spPr>
          <a:xfrm>
            <a:off x="6875155" y="4465808"/>
            <a:ext cx="4057586" cy="369332"/>
          </a:xfrm>
          <a:prstGeom prst="rect">
            <a:avLst/>
          </a:prstGeom>
          <a:noFill/>
        </p:spPr>
        <p:txBody>
          <a:bodyPr wrap="none" rtlCol="0">
            <a:spAutoFit/>
          </a:bodyPr>
          <a:lstStyle/>
          <a:p>
            <a:r>
              <a:rPr lang="en-US" b="1" dirty="0"/>
              <a:t>Required Heat Transfer Coefficient:</a:t>
            </a:r>
          </a:p>
        </p:txBody>
      </p:sp>
      <p:sp>
        <p:nvSpPr>
          <p:cNvPr id="9" name="TextBox 8">
            <a:extLst>
              <a:ext uri="{FF2B5EF4-FFF2-40B4-BE49-F238E27FC236}">
                <a16:creationId xmlns:a16="http://schemas.microsoft.com/office/drawing/2014/main" id="{D3B007B5-816E-F981-2659-0577602944CB}"/>
              </a:ext>
            </a:extLst>
          </p:cNvPr>
          <p:cNvSpPr txBox="1"/>
          <p:nvPr/>
        </p:nvSpPr>
        <p:spPr>
          <a:xfrm>
            <a:off x="357050" y="6249615"/>
            <a:ext cx="10647279" cy="307777"/>
          </a:xfrm>
          <a:prstGeom prst="rect">
            <a:avLst/>
          </a:prstGeom>
          <a:noFill/>
        </p:spPr>
        <p:txBody>
          <a:bodyPr wrap="square" rtlCol="0">
            <a:spAutoFit/>
          </a:bodyPr>
          <a:lstStyle/>
          <a:p>
            <a:r>
              <a:rPr lang="en-US" sz="1400" dirty="0">
                <a:effectLst/>
                <a:latin typeface="TeXGyreTermesX"/>
              </a:rPr>
              <a:t>[1] </a:t>
            </a:r>
            <a:r>
              <a:rPr lang="en-US" sz="1400" dirty="0" err="1">
                <a:effectLst/>
                <a:latin typeface="TeXGyreTermesX"/>
              </a:rPr>
              <a:t>Micka</a:t>
            </a:r>
            <a:r>
              <a:rPr lang="en-US" sz="1400" dirty="0">
                <a:latin typeface="TeXGyreTermesX"/>
              </a:rPr>
              <a:t> et al., </a:t>
            </a:r>
            <a:r>
              <a:rPr lang="en-US" sz="1400" i="1" dirty="0">
                <a:effectLst/>
                <a:latin typeface="TeXGyreTermesX"/>
              </a:rPr>
              <a:t>AIAA Propulsion and Energy 2021 Forum</a:t>
            </a:r>
            <a:r>
              <a:rPr lang="en-US" sz="1400" dirty="0">
                <a:effectLst/>
                <a:latin typeface="TeXGyreTermesX"/>
              </a:rPr>
              <a:t>, AIAA 2021-3685, 2021. </a:t>
            </a:r>
            <a:endParaRPr lang="en-US" sz="1400" dirty="0"/>
          </a:p>
        </p:txBody>
      </p:sp>
    </p:spTree>
    <p:extLst>
      <p:ext uri="{BB962C8B-B14F-4D97-AF65-F5344CB8AC3E}">
        <p14:creationId xmlns:p14="http://schemas.microsoft.com/office/powerpoint/2010/main" val="282165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brown rectangular object with triangles&#10;&#10;Description automatically generated">
            <a:extLst>
              <a:ext uri="{FF2B5EF4-FFF2-40B4-BE49-F238E27FC236}">
                <a16:creationId xmlns:a16="http://schemas.microsoft.com/office/drawing/2014/main" id="{670F163D-E9CC-0A6D-422E-2BE508E5F69B}"/>
              </a:ext>
            </a:extLst>
          </p:cNvPr>
          <p:cNvPicPr>
            <a:picLocks noChangeAspect="1"/>
          </p:cNvPicPr>
          <p:nvPr/>
        </p:nvPicPr>
        <p:blipFill rotWithShape="1">
          <a:blip r:embed="rId2"/>
          <a:srcRect l="10453" t="3060" b="38953"/>
          <a:stretch/>
        </p:blipFill>
        <p:spPr>
          <a:xfrm>
            <a:off x="8319260" y="907845"/>
            <a:ext cx="1147994" cy="3300703"/>
          </a:xfrm>
          <a:prstGeom prst="rect">
            <a:avLst/>
          </a:prstGeom>
        </p:spPr>
      </p:pic>
      <p:pic>
        <p:nvPicPr>
          <p:cNvPr id="7" name="Picture 6" descr="A brown object with holes&#10;&#10;Description automatically generated">
            <a:extLst>
              <a:ext uri="{FF2B5EF4-FFF2-40B4-BE49-F238E27FC236}">
                <a16:creationId xmlns:a16="http://schemas.microsoft.com/office/drawing/2014/main" id="{EB5FD112-1D6F-46DF-ADF7-5260537A4466}"/>
              </a:ext>
            </a:extLst>
          </p:cNvPr>
          <p:cNvPicPr>
            <a:picLocks noChangeAspect="1"/>
          </p:cNvPicPr>
          <p:nvPr/>
        </p:nvPicPr>
        <p:blipFill rotWithShape="1">
          <a:blip r:embed="rId3"/>
          <a:srcRect l="8022" t="9345" r="9210" b="1438"/>
          <a:stretch/>
        </p:blipFill>
        <p:spPr>
          <a:xfrm>
            <a:off x="10145865" y="854606"/>
            <a:ext cx="1954431" cy="2275258"/>
          </a:xfrm>
          <a:prstGeom prst="rect">
            <a:avLst/>
          </a:prstGeom>
        </p:spPr>
      </p:pic>
      <p:pic>
        <p:nvPicPr>
          <p:cNvPr id="11" name="Picture 10" descr="A brown object with holes&#10;&#10;Description automatically generated">
            <a:extLst>
              <a:ext uri="{FF2B5EF4-FFF2-40B4-BE49-F238E27FC236}">
                <a16:creationId xmlns:a16="http://schemas.microsoft.com/office/drawing/2014/main" id="{D272469C-F4B7-C657-FD2A-6792995031AF}"/>
              </a:ext>
            </a:extLst>
          </p:cNvPr>
          <p:cNvPicPr>
            <a:picLocks noChangeAspect="1"/>
          </p:cNvPicPr>
          <p:nvPr/>
        </p:nvPicPr>
        <p:blipFill rotWithShape="1">
          <a:blip r:embed="rId4"/>
          <a:srcRect l="7911" t="4937" r="4826" b="2961"/>
          <a:stretch/>
        </p:blipFill>
        <p:spPr>
          <a:xfrm>
            <a:off x="10206175" y="3113346"/>
            <a:ext cx="1947111" cy="2275258"/>
          </a:xfrm>
          <a:prstGeom prst="rect">
            <a:avLst/>
          </a:prstGeom>
        </p:spPr>
      </p:pic>
      <p:sp>
        <p:nvSpPr>
          <p:cNvPr id="3" name="Title 2">
            <a:extLst>
              <a:ext uri="{FF2B5EF4-FFF2-40B4-BE49-F238E27FC236}">
                <a16:creationId xmlns:a16="http://schemas.microsoft.com/office/drawing/2014/main" id="{6CF4FAD5-2BAC-34B4-D91E-263F58BB0CAA}"/>
              </a:ext>
            </a:extLst>
          </p:cNvPr>
          <p:cNvSpPr>
            <a:spLocks noGrp="1"/>
          </p:cNvSpPr>
          <p:nvPr>
            <p:ph type="title"/>
          </p:nvPr>
        </p:nvSpPr>
        <p:spPr/>
        <p:txBody>
          <a:bodyPr/>
          <a:lstStyle/>
          <a:p>
            <a:r>
              <a:rPr lang="en-US" dirty="0"/>
              <a:t>Design Overview </a:t>
            </a:r>
          </a:p>
        </p:txBody>
      </p:sp>
      <p:sp>
        <p:nvSpPr>
          <p:cNvPr id="6" name="Content Placeholder 1">
            <a:extLst>
              <a:ext uri="{FF2B5EF4-FFF2-40B4-BE49-F238E27FC236}">
                <a16:creationId xmlns:a16="http://schemas.microsoft.com/office/drawing/2014/main" id="{4A159A4E-84BA-1E45-D91D-2A7EB6834E54}"/>
              </a:ext>
            </a:extLst>
          </p:cNvPr>
          <p:cNvSpPr txBox="1">
            <a:spLocks/>
          </p:cNvSpPr>
          <p:nvPr/>
        </p:nvSpPr>
        <p:spPr>
          <a:xfrm>
            <a:off x="166428" y="961155"/>
            <a:ext cx="5593345" cy="33007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dirty="0">
                <a:latin typeface="+mn-lt"/>
              </a:rPr>
              <a:t>Channel Dimensions: 2.54 x 3.05</a:t>
            </a:r>
          </a:p>
          <a:p>
            <a:pPr lvl="1" algn="just"/>
            <a:r>
              <a:rPr lang="en-US" sz="2000" dirty="0">
                <a:latin typeface="+mn-lt"/>
              </a:rPr>
              <a:t>Rib width increases to 1.78 above CTAP</a:t>
            </a:r>
          </a:p>
          <a:p>
            <a:pPr lvl="1" algn="just"/>
            <a:r>
              <a:rPr lang="en-US" sz="2000" dirty="0">
                <a:latin typeface="+mn-lt"/>
              </a:rPr>
              <a:t>Parallelogram cross section due to AM</a:t>
            </a:r>
          </a:p>
          <a:p>
            <a:pPr lvl="1" algn="just"/>
            <a:r>
              <a:rPr lang="en-US" sz="2000" dirty="0">
                <a:latin typeface="+mn-lt"/>
              </a:rPr>
              <a:t>30º overhang angle</a:t>
            </a:r>
          </a:p>
          <a:p>
            <a:pPr lvl="1" algn="just"/>
            <a:endParaRPr lang="en-US" sz="2000" dirty="0">
              <a:latin typeface="+mn-lt"/>
            </a:endParaRPr>
          </a:p>
          <a:p>
            <a:pPr algn="just"/>
            <a:r>
              <a:rPr lang="en-US" sz="2400" dirty="0">
                <a:latin typeface="+mn-lt"/>
              </a:rPr>
              <a:t>Inlet/Exit 180° ± 20° apart</a:t>
            </a:r>
          </a:p>
          <a:p>
            <a:pPr lvl="1" algn="just"/>
            <a:r>
              <a:rPr lang="en-US" sz="2000" dirty="0">
                <a:latin typeface="+mn-lt"/>
              </a:rPr>
              <a:t>Outlet: 9 7.04 mm ID brazed tubes</a:t>
            </a:r>
          </a:p>
          <a:p>
            <a:pPr marL="0" indent="0">
              <a:buNone/>
            </a:pPr>
            <a:endParaRPr lang="en-US" sz="3200" dirty="0"/>
          </a:p>
          <a:p>
            <a:pPr marL="0" indent="0">
              <a:buNone/>
            </a:pPr>
            <a:endParaRPr lang="en-US" sz="3200" dirty="0"/>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3" name="Rectangle 42">
            <a:extLst>
              <a:ext uri="{FF2B5EF4-FFF2-40B4-BE49-F238E27FC236}">
                <a16:creationId xmlns:a16="http://schemas.microsoft.com/office/drawing/2014/main" id="{7DF9685C-2A23-2CBA-DB6F-8AAB4F5B737E}"/>
              </a:ext>
            </a:extLst>
          </p:cNvPr>
          <p:cNvSpPr/>
          <p:nvPr/>
        </p:nvSpPr>
        <p:spPr>
          <a:xfrm>
            <a:off x="8987682" y="2032524"/>
            <a:ext cx="289931" cy="836341"/>
          </a:xfrm>
          <a:prstGeom prst="rect">
            <a:avLst/>
          </a:prstGeom>
          <a:noFill/>
          <a:ln w="381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5" name="Straight Connector 44">
            <a:extLst>
              <a:ext uri="{FF2B5EF4-FFF2-40B4-BE49-F238E27FC236}">
                <a16:creationId xmlns:a16="http://schemas.microsoft.com/office/drawing/2014/main" id="{9DE896A7-8CD4-5A68-80A3-1C4D78FEFF3E}"/>
              </a:ext>
            </a:extLst>
          </p:cNvPr>
          <p:cNvCxnSpPr>
            <a:cxnSpLocks/>
            <a:endCxn id="43" idx="2"/>
          </p:cNvCxnSpPr>
          <p:nvPr/>
        </p:nvCxnSpPr>
        <p:spPr>
          <a:xfrm flipV="1">
            <a:off x="8027613" y="2868865"/>
            <a:ext cx="1105035" cy="8368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CD6931E-9C37-4BD3-61FB-919309860028}"/>
              </a:ext>
            </a:extLst>
          </p:cNvPr>
          <p:cNvCxnSpPr>
            <a:cxnSpLocks/>
            <a:endCxn id="43" idx="0"/>
          </p:cNvCxnSpPr>
          <p:nvPr/>
        </p:nvCxnSpPr>
        <p:spPr>
          <a:xfrm>
            <a:off x="8064499" y="1476576"/>
            <a:ext cx="1068149" cy="5559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1BE61976-1B0D-B526-6A35-6E24F8255BF9}"/>
              </a:ext>
            </a:extLst>
          </p:cNvPr>
          <p:cNvCxnSpPr>
            <a:cxnSpLocks/>
          </p:cNvCxnSpPr>
          <p:nvPr/>
        </p:nvCxnSpPr>
        <p:spPr>
          <a:xfrm flipV="1">
            <a:off x="9899407" y="2447526"/>
            <a:ext cx="490016" cy="36492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288675CE-AF08-1CD5-8974-A95E72E52CE0}"/>
              </a:ext>
            </a:extLst>
          </p:cNvPr>
          <p:cNvCxnSpPr>
            <a:cxnSpLocks/>
          </p:cNvCxnSpPr>
          <p:nvPr/>
        </p:nvCxnSpPr>
        <p:spPr>
          <a:xfrm flipV="1">
            <a:off x="11239852" y="4297356"/>
            <a:ext cx="650151" cy="12349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CACCDAF-8B7D-9A17-5331-9C61D6BBE1B2}"/>
              </a:ext>
            </a:extLst>
          </p:cNvPr>
          <p:cNvCxnSpPr>
            <a:cxnSpLocks/>
          </p:cNvCxnSpPr>
          <p:nvPr/>
        </p:nvCxnSpPr>
        <p:spPr>
          <a:xfrm flipH="1">
            <a:off x="10033000" y="4675769"/>
            <a:ext cx="467931" cy="45647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8FAF1B21-37EC-C455-362B-BD1F62C25536}"/>
              </a:ext>
            </a:extLst>
          </p:cNvPr>
          <p:cNvSpPr txBox="1"/>
          <p:nvPr/>
        </p:nvSpPr>
        <p:spPr>
          <a:xfrm>
            <a:off x="10698792" y="5532355"/>
            <a:ext cx="866135" cy="400110"/>
          </a:xfrm>
          <a:prstGeom prst="rect">
            <a:avLst/>
          </a:prstGeom>
          <a:noFill/>
        </p:spPr>
        <p:txBody>
          <a:bodyPr wrap="none" rtlCol="0">
            <a:spAutoFit/>
          </a:bodyPr>
          <a:lstStyle/>
          <a:p>
            <a:r>
              <a:rPr lang="en-US" sz="2000" b="1" dirty="0">
                <a:cs typeface="Times New Roman" panose="02020603050405020304" pitchFamily="18" charset="0"/>
              </a:rPr>
              <a:t>CTAP</a:t>
            </a:r>
            <a:endParaRPr lang="en-US" b="1" dirty="0">
              <a:cs typeface="Times New Roman" panose="02020603050405020304" pitchFamily="18" charset="0"/>
            </a:endParaRPr>
          </a:p>
        </p:txBody>
      </p:sp>
      <p:cxnSp>
        <p:nvCxnSpPr>
          <p:cNvPr id="76" name="Straight Arrow Connector 75">
            <a:extLst>
              <a:ext uri="{FF2B5EF4-FFF2-40B4-BE49-F238E27FC236}">
                <a16:creationId xmlns:a16="http://schemas.microsoft.com/office/drawing/2014/main" id="{F4EA43C3-4425-BB65-4C67-EED24CA526AE}"/>
              </a:ext>
            </a:extLst>
          </p:cNvPr>
          <p:cNvCxnSpPr>
            <a:cxnSpLocks/>
          </p:cNvCxnSpPr>
          <p:nvPr/>
        </p:nvCxnSpPr>
        <p:spPr>
          <a:xfrm flipV="1">
            <a:off x="11239852" y="5147794"/>
            <a:ext cx="650151" cy="38456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3D9BF622-F288-3228-BDB4-D4C73182E49B}"/>
              </a:ext>
            </a:extLst>
          </p:cNvPr>
          <p:cNvSpPr txBox="1"/>
          <p:nvPr/>
        </p:nvSpPr>
        <p:spPr>
          <a:xfrm>
            <a:off x="9467254" y="5132245"/>
            <a:ext cx="923651" cy="400110"/>
          </a:xfrm>
          <a:prstGeom prst="rect">
            <a:avLst/>
          </a:prstGeom>
          <a:noFill/>
        </p:spPr>
        <p:txBody>
          <a:bodyPr wrap="none" rtlCol="0">
            <a:spAutoFit/>
          </a:bodyPr>
          <a:lstStyle/>
          <a:p>
            <a:r>
              <a:rPr lang="en-US" sz="2000" b="1" dirty="0">
                <a:cs typeface="Times New Roman" panose="02020603050405020304" pitchFamily="18" charset="0"/>
              </a:rPr>
              <a:t>Outlet</a:t>
            </a:r>
            <a:endParaRPr lang="en-US" b="1" dirty="0">
              <a:cs typeface="Times New Roman" panose="02020603050405020304" pitchFamily="18" charset="0"/>
            </a:endParaRPr>
          </a:p>
        </p:txBody>
      </p:sp>
      <p:sp>
        <p:nvSpPr>
          <p:cNvPr id="82" name="TextBox 81">
            <a:extLst>
              <a:ext uri="{FF2B5EF4-FFF2-40B4-BE49-F238E27FC236}">
                <a16:creationId xmlns:a16="http://schemas.microsoft.com/office/drawing/2014/main" id="{0AFABFA9-BF77-6844-A745-85A8C602D526}"/>
              </a:ext>
            </a:extLst>
          </p:cNvPr>
          <p:cNvSpPr txBox="1"/>
          <p:nvPr/>
        </p:nvSpPr>
        <p:spPr>
          <a:xfrm>
            <a:off x="9489282" y="2778707"/>
            <a:ext cx="710451" cy="400110"/>
          </a:xfrm>
          <a:prstGeom prst="rect">
            <a:avLst/>
          </a:prstGeom>
          <a:noFill/>
        </p:spPr>
        <p:txBody>
          <a:bodyPr wrap="none" rtlCol="0">
            <a:spAutoFit/>
          </a:bodyPr>
          <a:lstStyle/>
          <a:p>
            <a:r>
              <a:rPr lang="en-US" sz="2000" b="1" dirty="0">
                <a:cs typeface="Times New Roman" panose="02020603050405020304" pitchFamily="18" charset="0"/>
              </a:rPr>
              <a:t>Inlet</a:t>
            </a:r>
            <a:endParaRPr lang="en-US" b="1" dirty="0">
              <a:cs typeface="Times New Roman" panose="02020603050405020304" pitchFamily="18" charset="0"/>
            </a:endParaRPr>
          </a:p>
        </p:txBody>
      </p:sp>
      <p:sp>
        <p:nvSpPr>
          <p:cNvPr id="21" name="Rectangle 20">
            <a:extLst>
              <a:ext uri="{FF2B5EF4-FFF2-40B4-BE49-F238E27FC236}">
                <a16:creationId xmlns:a16="http://schemas.microsoft.com/office/drawing/2014/main" id="{8D131267-74A9-55A1-9630-2AF642DB995E}"/>
              </a:ext>
            </a:extLst>
          </p:cNvPr>
          <p:cNvSpPr/>
          <p:nvPr/>
        </p:nvSpPr>
        <p:spPr>
          <a:xfrm>
            <a:off x="5992352" y="932255"/>
            <a:ext cx="2057389" cy="3300703"/>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5">
            <a:extLst>
              <a:ext uri="{FF2B5EF4-FFF2-40B4-BE49-F238E27FC236}">
                <a16:creationId xmlns:a16="http://schemas.microsoft.com/office/drawing/2014/main" id="{C6039D26-14C3-6396-6545-DF48AAA6B16B}"/>
              </a:ext>
            </a:extLst>
          </p:cNvPr>
          <p:cNvPicPr>
            <a:picLocks noChangeAspect="1"/>
          </p:cNvPicPr>
          <p:nvPr/>
        </p:nvPicPr>
        <p:blipFill>
          <a:blip r:embed="rId5"/>
          <a:srcRect l="24620" t="24101" b="15220"/>
          <a:stretch/>
        </p:blipFill>
        <p:spPr>
          <a:xfrm>
            <a:off x="472915" y="4464421"/>
            <a:ext cx="7482436" cy="1751305"/>
          </a:xfrm>
          <a:prstGeom prst="rect">
            <a:avLst/>
          </a:prstGeom>
        </p:spPr>
      </p:pic>
      <p:pic>
        <p:nvPicPr>
          <p:cNvPr id="20" name="Graphic 19">
            <a:extLst>
              <a:ext uri="{FF2B5EF4-FFF2-40B4-BE49-F238E27FC236}">
                <a16:creationId xmlns:a16="http://schemas.microsoft.com/office/drawing/2014/main" id="{914443C4-0D6C-FE38-FC8E-421B5C328B01}"/>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t="1870" b="28529"/>
          <a:stretch/>
        </p:blipFill>
        <p:spPr>
          <a:xfrm>
            <a:off x="6014534" y="917273"/>
            <a:ext cx="2049965" cy="3300703"/>
          </a:xfrm>
          <a:prstGeom prst="rect">
            <a:avLst/>
          </a:prstGeom>
        </p:spPr>
      </p:pic>
      <p:sp>
        <p:nvSpPr>
          <p:cNvPr id="4" name="Rectangle 3">
            <a:extLst>
              <a:ext uri="{FF2B5EF4-FFF2-40B4-BE49-F238E27FC236}">
                <a16:creationId xmlns:a16="http://schemas.microsoft.com/office/drawing/2014/main" id="{6C8BD96C-9203-7DAC-0E28-3CB2852E8BB3}"/>
              </a:ext>
            </a:extLst>
          </p:cNvPr>
          <p:cNvSpPr/>
          <p:nvPr/>
        </p:nvSpPr>
        <p:spPr>
          <a:xfrm>
            <a:off x="6117388" y="1942718"/>
            <a:ext cx="663120" cy="327784"/>
          </a:xfrm>
          <a:prstGeom prst="rect">
            <a:avLst/>
          </a:prstGeom>
          <a:solidFill>
            <a:srgbClr val="C8C8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82299EE-61BB-642A-2792-7C12EC656187}"/>
              </a:ext>
            </a:extLst>
          </p:cNvPr>
          <p:cNvSpPr/>
          <p:nvPr/>
        </p:nvSpPr>
        <p:spPr>
          <a:xfrm>
            <a:off x="6127050" y="2650978"/>
            <a:ext cx="663120" cy="327784"/>
          </a:xfrm>
          <a:prstGeom prst="rect">
            <a:avLst/>
          </a:prstGeom>
          <a:solidFill>
            <a:srgbClr val="C8C8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2.54</a:t>
            </a:r>
          </a:p>
        </p:txBody>
      </p:sp>
      <p:sp>
        <p:nvSpPr>
          <p:cNvPr id="8" name="Rectangle 7">
            <a:extLst>
              <a:ext uri="{FF2B5EF4-FFF2-40B4-BE49-F238E27FC236}">
                <a16:creationId xmlns:a16="http://schemas.microsoft.com/office/drawing/2014/main" id="{81994A27-AC78-B7AD-702A-ED79DA7336D7}"/>
              </a:ext>
            </a:extLst>
          </p:cNvPr>
          <p:cNvSpPr/>
          <p:nvPr/>
        </p:nvSpPr>
        <p:spPr>
          <a:xfrm>
            <a:off x="7369415" y="3101216"/>
            <a:ext cx="663120" cy="327784"/>
          </a:xfrm>
          <a:prstGeom prst="rect">
            <a:avLst/>
          </a:prstGeom>
          <a:solidFill>
            <a:srgbClr val="C8C8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1.27</a:t>
            </a:r>
          </a:p>
        </p:txBody>
      </p:sp>
      <p:sp>
        <p:nvSpPr>
          <p:cNvPr id="9" name="Rectangle 8">
            <a:extLst>
              <a:ext uri="{FF2B5EF4-FFF2-40B4-BE49-F238E27FC236}">
                <a16:creationId xmlns:a16="http://schemas.microsoft.com/office/drawing/2014/main" id="{EC071DA2-E3CC-23B6-85CD-6B1AE658BFA4}"/>
              </a:ext>
            </a:extLst>
          </p:cNvPr>
          <p:cNvSpPr/>
          <p:nvPr/>
        </p:nvSpPr>
        <p:spPr>
          <a:xfrm>
            <a:off x="6095360" y="1828343"/>
            <a:ext cx="663120" cy="327784"/>
          </a:xfrm>
          <a:prstGeom prst="rect">
            <a:avLst/>
          </a:prstGeom>
          <a:solidFill>
            <a:srgbClr val="C8C8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1.27 </a:t>
            </a:r>
          </a:p>
        </p:txBody>
      </p:sp>
      <p:sp>
        <p:nvSpPr>
          <p:cNvPr id="10" name="Rectangle 9">
            <a:extLst>
              <a:ext uri="{FF2B5EF4-FFF2-40B4-BE49-F238E27FC236}">
                <a16:creationId xmlns:a16="http://schemas.microsoft.com/office/drawing/2014/main" id="{A4D0F4FD-346C-D157-70AC-098D4456AF5B}"/>
              </a:ext>
            </a:extLst>
          </p:cNvPr>
          <p:cNvSpPr/>
          <p:nvPr/>
        </p:nvSpPr>
        <p:spPr>
          <a:xfrm rot="3122889">
            <a:off x="6665656" y="3682418"/>
            <a:ext cx="663120" cy="327784"/>
          </a:xfrm>
          <a:prstGeom prst="rect">
            <a:avLst/>
          </a:prstGeom>
          <a:solidFill>
            <a:srgbClr val="C8C8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3.05</a:t>
            </a:r>
          </a:p>
        </p:txBody>
      </p:sp>
    </p:spTree>
    <p:extLst>
      <p:ext uri="{BB962C8B-B14F-4D97-AF65-F5344CB8AC3E}">
        <p14:creationId xmlns:p14="http://schemas.microsoft.com/office/powerpoint/2010/main" val="1926428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red background&#10;&#10;Description automatically generated">
            <a:extLst>
              <a:ext uri="{FF2B5EF4-FFF2-40B4-BE49-F238E27FC236}">
                <a16:creationId xmlns:a16="http://schemas.microsoft.com/office/drawing/2014/main" id="{6CF8FB40-2C2E-11F7-0045-A4B1D5602D17}"/>
              </a:ext>
            </a:extLst>
          </p:cNvPr>
          <p:cNvPicPr>
            <a:picLocks/>
          </p:cNvPicPr>
          <p:nvPr/>
        </p:nvPicPr>
        <p:blipFill>
          <a:blip r:embed="rId2"/>
          <a:stretch>
            <a:fillRect/>
          </a:stretch>
        </p:blipFill>
        <p:spPr>
          <a:xfrm flipH="1">
            <a:off x="3296989" y="2313054"/>
            <a:ext cx="5495544" cy="3817035"/>
          </a:xfrm>
          <a:prstGeom prst="rect">
            <a:avLst/>
          </a:prstGeom>
        </p:spPr>
      </p:pic>
      <p:sp>
        <p:nvSpPr>
          <p:cNvPr id="3" name="Title 2">
            <a:extLst>
              <a:ext uri="{FF2B5EF4-FFF2-40B4-BE49-F238E27FC236}">
                <a16:creationId xmlns:a16="http://schemas.microsoft.com/office/drawing/2014/main" id="{582DF7E2-E463-98F7-3390-6ECD11F1727A}"/>
              </a:ext>
            </a:extLst>
          </p:cNvPr>
          <p:cNvSpPr>
            <a:spLocks noGrp="1"/>
          </p:cNvSpPr>
          <p:nvPr>
            <p:ph type="title"/>
          </p:nvPr>
        </p:nvSpPr>
        <p:spPr/>
        <p:txBody>
          <a:bodyPr/>
          <a:lstStyle/>
          <a:p>
            <a:r>
              <a:rPr lang="en-US" dirty="0"/>
              <a:t>Inlet and Outlet Manifolds</a:t>
            </a:r>
          </a:p>
        </p:txBody>
      </p:sp>
      <p:sp>
        <p:nvSpPr>
          <p:cNvPr id="22" name="Rectangle 21">
            <a:extLst>
              <a:ext uri="{FF2B5EF4-FFF2-40B4-BE49-F238E27FC236}">
                <a16:creationId xmlns:a16="http://schemas.microsoft.com/office/drawing/2014/main" id="{833AA1BD-0A2D-114B-4700-7FB750136358}"/>
              </a:ext>
            </a:extLst>
          </p:cNvPr>
          <p:cNvSpPr/>
          <p:nvPr/>
        </p:nvSpPr>
        <p:spPr>
          <a:xfrm>
            <a:off x="8230291" y="3918189"/>
            <a:ext cx="655614" cy="649690"/>
          </a:xfrm>
          <a:prstGeom prst="rect">
            <a:avLst/>
          </a:prstGeom>
          <a:noFill/>
          <a:ln w="381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Connector 23">
            <a:extLst>
              <a:ext uri="{FF2B5EF4-FFF2-40B4-BE49-F238E27FC236}">
                <a16:creationId xmlns:a16="http://schemas.microsoft.com/office/drawing/2014/main" id="{04169F7F-9B6C-8FC8-05E4-4EE67BF68E72}"/>
              </a:ext>
            </a:extLst>
          </p:cNvPr>
          <p:cNvCxnSpPr>
            <a:cxnSpLocks/>
            <a:stCxn id="6" idx="2"/>
            <a:endCxn id="22" idx="2"/>
          </p:cNvCxnSpPr>
          <p:nvPr/>
        </p:nvCxnSpPr>
        <p:spPr>
          <a:xfrm flipH="1" flipV="1">
            <a:off x="8558098" y="4567879"/>
            <a:ext cx="1964375" cy="100356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7B6D072-35B9-1EBE-E87A-C6F83CAED2B6}"/>
              </a:ext>
            </a:extLst>
          </p:cNvPr>
          <p:cNvCxnSpPr>
            <a:cxnSpLocks/>
            <a:stCxn id="6" idx="0"/>
            <a:endCxn id="22" idx="0"/>
          </p:cNvCxnSpPr>
          <p:nvPr/>
        </p:nvCxnSpPr>
        <p:spPr>
          <a:xfrm flipH="1">
            <a:off x="8558098" y="3094939"/>
            <a:ext cx="1964375" cy="823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BDBBA9B7-EA53-E6C1-70FF-1334921AA6AB}"/>
              </a:ext>
            </a:extLst>
          </p:cNvPr>
          <p:cNvSpPr/>
          <p:nvPr/>
        </p:nvSpPr>
        <p:spPr>
          <a:xfrm>
            <a:off x="4008463" y="3633227"/>
            <a:ext cx="352723" cy="1176687"/>
          </a:xfrm>
          <a:prstGeom prst="rect">
            <a:avLst/>
          </a:prstGeom>
          <a:noFill/>
          <a:ln w="381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Connector 29">
            <a:extLst>
              <a:ext uri="{FF2B5EF4-FFF2-40B4-BE49-F238E27FC236}">
                <a16:creationId xmlns:a16="http://schemas.microsoft.com/office/drawing/2014/main" id="{FAE6EFC8-6372-665A-E20F-A500DE49CC56}"/>
              </a:ext>
            </a:extLst>
          </p:cNvPr>
          <p:cNvCxnSpPr>
            <a:cxnSpLocks/>
            <a:stCxn id="15" idx="0"/>
            <a:endCxn id="29" idx="0"/>
          </p:cNvCxnSpPr>
          <p:nvPr/>
        </p:nvCxnSpPr>
        <p:spPr>
          <a:xfrm>
            <a:off x="1608377" y="2915888"/>
            <a:ext cx="2576448" cy="7173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EE80D6D-76FA-3722-4031-E9DC08A784DF}"/>
              </a:ext>
            </a:extLst>
          </p:cNvPr>
          <p:cNvCxnSpPr>
            <a:cxnSpLocks/>
            <a:stCxn id="15" idx="2"/>
            <a:endCxn id="29" idx="2"/>
          </p:cNvCxnSpPr>
          <p:nvPr/>
        </p:nvCxnSpPr>
        <p:spPr>
          <a:xfrm flipV="1">
            <a:off x="1608377" y="4809914"/>
            <a:ext cx="2576448" cy="10314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F24C2C4-2B8C-3A83-9CD7-ED9BFC9B11CE}"/>
              </a:ext>
            </a:extLst>
          </p:cNvPr>
          <p:cNvSpPr txBox="1"/>
          <p:nvPr/>
        </p:nvSpPr>
        <p:spPr>
          <a:xfrm>
            <a:off x="546818" y="2454223"/>
            <a:ext cx="2164375" cy="461665"/>
          </a:xfrm>
          <a:prstGeom prst="rect">
            <a:avLst/>
          </a:prstGeom>
          <a:noFill/>
        </p:spPr>
        <p:txBody>
          <a:bodyPr wrap="none" rtlCol="0">
            <a:spAutoFit/>
          </a:bodyPr>
          <a:lstStyle/>
          <a:p>
            <a:r>
              <a:rPr lang="en-US" sz="2400" b="1" dirty="0">
                <a:cs typeface="Times New Roman" panose="02020603050405020304" pitchFamily="18" charset="0"/>
              </a:rPr>
              <a:t>Inlet Manifold</a:t>
            </a:r>
          </a:p>
        </p:txBody>
      </p:sp>
      <p:sp>
        <p:nvSpPr>
          <p:cNvPr id="47" name="TextBox 46">
            <a:extLst>
              <a:ext uri="{FF2B5EF4-FFF2-40B4-BE49-F238E27FC236}">
                <a16:creationId xmlns:a16="http://schemas.microsoft.com/office/drawing/2014/main" id="{6906A8A8-87E6-6199-FB02-C37A42DDFB30}"/>
              </a:ext>
            </a:extLst>
          </p:cNvPr>
          <p:cNvSpPr txBox="1"/>
          <p:nvPr/>
        </p:nvSpPr>
        <p:spPr>
          <a:xfrm>
            <a:off x="9511619" y="2539262"/>
            <a:ext cx="2097049" cy="461665"/>
          </a:xfrm>
          <a:prstGeom prst="rect">
            <a:avLst/>
          </a:prstGeom>
          <a:noFill/>
        </p:spPr>
        <p:txBody>
          <a:bodyPr wrap="none" rtlCol="0">
            <a:spAutoFit/>
          </a:bodyPr>
          <a:lstStyle/>
          <a:p>
            <a:r>
              <a:rPr lang="en-US" sz="2400" b="1" dirty="0">
                <a:cs typeface="Times New Roman" panose="02020603050405020304" pitchFamily="18" charset="0"/>
              </a:rPr>
              <a:t>Exit Manifold</a:t>
            </a:r>
          </a:p>
        </p:txBody>
      </p:sp>
      <p:sp>
        <p:nvSpPr>
          <p:cNvPr id="54" name="Rectangle 53">
            <a:extLst>
              <a:ext uri="{FF2B5EF4-FFF2-40B4-BE49-F238E27FC236}">
                <a16:creationId xmlns:a16="http://schemas.microsoft.com/office/drawing/2014/main" id="{B9E6F16E-2C27-1951-17C9-16AE9A026789}"/>
              </a:ext>
            </a:extLst>
          </p:cNvPr>
          <p:cNvSpPr/>
          <p:nvPr/>
        </p:nvSpPr>
        <p:spPr>
          <a:xfrm>
            <a:off x="3382153" y="6048827"/>
            <a:ext cx="5348433" cy="354293"/>
          </a:xfrm>
          <a:prstGeom prst="rect">
            <a:avLst/>
          </a:prstGeom>
          <a:solidFill>
            <a:srgbClr val="923E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b="1" dirty="0">
                <a:ln w="0"/>
                <a:solidFill>
                  <a:schemeClr val="bg1"/>
                </a:solidFill>
                <a:effectLst>
                  <a:outerShdw blurRad="38100" dist="19050" dir="2700000" algn="tl" rotWithShape="0">
                    <a:schemeClr val="dk1">
                      <a:alpha val="40000"/>
                    </a:schemeClr>
                  </a:outerShdw>
                </a:effectLst>
                <a:cs typeface="Times New Roman" panose="02020603050405020304" pitchFamily="18" charset="0"/>
              </a:rPr>
              <a:t>Injector Face</a:t>
            </a:r>
            <a:endParaRPr lang="en-US" b="1" dirty="0">
              <a:ln w="0"/>
              <a:solidFill>
                <a:schemeClr val="tx1"/>
              </a:solidFill>
              <a:effectLst>
                <a:outerShdw blurRad="38100" dist="19050" dir="2700000" algn="tl" rotWithShape="0">
                  <a:schemeClr val="dk1">
                    <a:alpha val="40000"/>
                  </a:schemeClr>
                </a:outerShdw>
              </a:effectLst>
              <a:cs typeface="Times New Roman" panose="02020603050405020304" pitchFamily="18" charset="0"/>
            </a:endParaRPr>
          </a:p>
        </p:txBody>
      </p:sp>
      <p:cxnSp>
        <p:nvCxnSpPr>
          <p:cNvPr id="62" name="Straight Arrow Connector 61">
            <a:extLst>
              <a:ext uri="{FF2B5EF4-FFF2-40B4-BE49-F238E27FC236}">
                <a16:creationId xmlns:a16="http://schemas.microsoft.com/office/drawing/2014/main" id="{155F0691-287B-1DC3-5E83-A3BB7190EAE3}"/>
              </a:ext>
            </a:extLst>
          </p:cNvPr>
          <p:cNvCxnSpPr>
            <a:cxnSpLocks/>
          </p:cNvCxnSpPr>
          <p:nvPr/>
        </p:nvCxnSpPr>
        <p:spPr>
          <a:xfrm>
            <a:off x="8423225" y="3140378"/>
            <a:ext cx="76706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EB2C66EE-FCB6-9718-EA76-042DC428353E}"/>
              </a:ext>
            </a:extLst>
          </p:cNvPr>
          <p:cNvCxnSpPr>
            <a:cxnSpLocks/>
          </p:cNvCxnSpPr>
          <p:nvPr/>
        </p:nvCxnSpPr>
        <p:spPr>
          <a:xfrm>
            <a:off x="2994526" y="3140378"/>
            <a:ext cx="72712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96FADF07-3A79-415F-3892-7FF36358BA40}"/>
              </a:ext>
            </a:extLst>
          </p:cNvPr>
          <p:cNvCxnSpPr>
            <a:cxnSpLocks/>
          </p:cNvCxnSpPr>
          <p:nvPr/>
        </p:nvCxnSpPr>
        <p:spPr>
          <a:xfrm>
            <a:off x="8423225" y="4262215"/>
            <a:ext cx="836721"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28DB282E-38C4-C683-C43C-AACF20FF89A0}"/>
              </a:ext>
            </a:extLst>
          </p:cNvPr>
          <p:cNvCxnSpPr>
            <a:cxnSpLocks/>
          </p:cNvCxnSpPr>
          <p:nvPr/>
        </p:nvCxnSpPr>
        <p:spPr>
          <a:xfrm>
            <a:off x="8394773" y="5314263"/>
            <a:ext cx="79551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817B7880-9785-B3FC-E8DB-E2827A80146F}"/>
              </a:ext>
            </a:extLst>
          </p:cNvPr>
          <p:cNvCxnSpPr>
            <a:cxnSpLocks/>
          </p:cNvCxnSpPr>
          <p:nvPr/>
        </p:nvCxnSpPr>
        <p:spPr>
          <a:xfrm>
            <a:off x="3042653" y="4230319"/>
            <a:ext cx="75654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63484937-FBB4-F718-5B72-560CD6D821B0}"/>
              </a:ext>
            </a:extLst>
          </p:cNvPr>
          <p:cNvCxnSpPr>
            <a:cxnSpLocks/>
          </p:cNvCxnSpPr>
          <p:nvPr/>
        </p:nvCxnSpPr>
        <p:spPr>
          <a:xfrm>
            <a:off x="3042653" y="5379083"/>
            <a:ext cx="6790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descr="A close-up of a pipe&#10;&#10;Description automatically generated">
            <a:extLst>
              <a:ext uri="{FF2B5EF4-FFF2-40B4-BE49-F238E27FC236}">
                <a16:creationId xmlns:a16="http://schemas.microsoft.com/office/drawing/2014/main" id="{A4FC18BA-3F31-E718-A6CA-B9D3564F469E}"/>
              </a:ext>
            </a:extLst>
          </p:cNvPr>
          <p:cNvPicPr>
            <a:picLocks noChangeAspect="1"/>
          </p:cNvPicPr>
          <p:nvPr/>
        </p:nvPicPr>
        <p:blipFill rotWithShape="1">
          <a:blip r:embed="rId3"/>
          <a:srcRect l="15949" t="5766" r="11801"/>
          <a:stretch/>
        </p:blipFill>
        <p:spPr>
          <a:xfrm flipH="1">
            <a:off x="447089" y="2915888"/>
            <a:ext cx="2322576" cy="2925480"/>
          </a:xfrm>
          <a:prstGeom prst="rect">
            <a:avLst/>
          </a:prstGeom>
          <a:ln w="38100">
            <a:solidFill>
              <a:schemeClr val="tx1"/>
            </a:solidFill>
          </a:ln>
        </p:spPr>
      </p:pic>
      <p:sp>
        <p:nvSpPr>
          <p:cNvPr id="2" name="Content Placeholder 1">
            <a:extLst>
              <a:ext uri="{FF2B5EF4-FFF2-40B4-BE49-F238E27FC236}">
                <a16:creationId xmlns:a16="http://schemas.microsoft.com/office/drawing/2014/main" id="{246551B7-B66D-6656-4D59-AA3E8FBE9B97}"/>
              </a:ext>
            </a:extLst>
          </p:cNvPr>
          <p:cNvSpPr>
            <a:spLocks noGrp="1"/>
          </p:cNvSpPr>
          <p:nvPr>
            <p:ph idx="1"/>
          </p:nvPr>
        </p:nvSpPr>
        <p:spPr>
          <a:xfrm>
            <a:off x="279043" y="1031000"/>
            <a:ext cx="11638208" cy="1193928"/>
          </a:xfrm>
        </p:spPr>
        <p:txBody>
          <a:bodyPr/>
          <a:lstStyle/>
          <a:p>
            <a:r>
              <a:rPr lang="en-US" dirty="0"/>
              <a:t>Three inlet manifolds supply coolant to 18 channels</a:t>
            </a:r>
          </a:p>
          <a:p>
            <a:r>
              <a:rPr lang="en-US" dirty="0"/>
              <a:t>Coolant exits hardware through nine brazed tubes</a:t>
            </a:r>
          </a:p>
        </p:txBody>
      </p:sp>
      <p:pic>
        <p:nvPicPr>
          <p:cNvPr id="6" name="Picture 5" descr="A close-up of a hole&#10;&#10;Description automatically generated">
            <a:extLst>
              <a:ext uri="{FF2B5EF4-FFF2-40B4-BE49-F238E27FC236}">
                <a16:creationId xmlns:a16="http://schemas.microsoft.com/office/drawing/2014/main" id="{739E3107-79F5-90CE-01A7-CF7434006BD3}"/>
              </a:ext>
            </a:extLst>
          </p:cNvPr>
          <p:cNvPicPr>
            <a:picLocks/>
          </p:cNvPicPr>
          <p:nvPr/>
        </p:nvPicPr>
        <p:blipFill rotWithShape="1">
          <a:blip r:embed="rId4"/>
          <a:srcRect l="22310" r="8705"/>
          <a:stretch/>
        </p:blipFill>
        <p:spPr>
          <a:xfrm flipH="1">
            <a:off x="9457197" y="3094939"/>
            <a:ext cx="2130552" cy="2476500"/>
          </a:xfrm>
          <a:prstGeom prst="rect">
            <a:avLst/>
          </a:prstGeom>
          <a:ln w="38100">
            <a:solidFill>
              <a:schemeClr val="tx1"/>
            </a:solidFill>
          </a:ln>
        </p:spPr>
      </p:pic>
      <p:cxnSp>
        <p:nvCxnSpPr>
          <p:cNvPr id="9" name="Straight Connector 8">
            <a:extLst>
              <a:ext uri="{FF2B5EF4-FFF2-40B4-BE49-F238E27FC236}">
                <a16:creationId xmlns:a16="http://schemas.microsoft.com/office/drawing/2014/main" id="{8689F26D-82A9-0BBA-5967-F62300BAE5FE}"/>
              </a:ext>
            </a:extLst>
          </p:cNvPr>
          <p:cNvCxnSpPr>
            <a:cxnSpLocks/>
          </p:cNvCxnSpPr>
          <p:nvPr/>
        </p:nvCxnSpPr>
        <p:spPr>
          <a:xfrm flipH="1" flipV="1">
            <a:off x="3008302" y="2405070"/>
            <a:ext cx="34351" cy="300554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6C96EC4-409A-3A27-92E2-11D0D91F9641}"/>
              </a:ext>
            </a:extLst>
          </p:cNvPr>
          <p:cNvSpPr/>
          <p:nvPr/>
        </p:nvSpPr>
        <p:spPr>
          <a:xfrm>
            <a:off x="4645656" y="2386510"/>
            <a:ext cx="3185160" cy="3653136"/>
          </a:xfrm>
          <a:prstGeom prst="rect">
            <a:avLst/>
          </a:prstGeom>
          <a:solidFill>
            <a:srgbClr val="923E2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0403D294-60EC-8467-EC80-F115D9B6EA63}"/>
              </a:ext>
            </a:extLst>
          </p:cNvPr>
          <p:cNvCxnSpPr>
            <a:cxnSpLocks/>
          </p:cNvCxnSpPr>
          <p:nvPr/>
        </p:nvCxnSpPr>
        <p:spPr>
          <a:xfrm>
            <a:off x="6214485" y="2197398"/>
            <a:ext cx="0" cy="3880472"/>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E43FC71-96A6-5C51-BDAA-274E91AEF985}"/>
              </a:ext>
            </a:extLst>
          </p:cNvPr>
          <p:cNvSpPr txBox="1"/>
          <p:nvPr/>
        </p:nvSpPr>
        <p:spPr>
          <a:xfrm>
            <a:off x="2190775" y="1983689"/>
            <a:ext cx="1774845" cy="369332"/>
          </a:xfrm>
          <a:prstGeom prst="rect">
            <a:avLst/>
          </a:prstGeom>
          <a:noFill/>
        </p:spPr>
        <p:txBody>
          <a:bodyPr wrap="none" rtlCol="0">
            <a:spAutoFit/>
          </a:bodyPr>
          <a:lstStyle/>
          <a:p>
            <a:r>
              <a:rPr lang="en-US" b="1" dirty="0"/>
              <a:t>Flow Direction</a:t>
            </a:r>
          </a:p>
        </p:txBody>
      </p:sp>
      <p:sp>
        <p:nvSpPr>
          <p:cNvPr id="4" name="TextBox 3">
            <a:extLst>
              <a:ext uri="{FF2B5EF4-FFF2-40B4-BE49-F238E27FC236}">
                <a16:creationId xmlns:a16="http://schemas.microsoft.com/office/drawing/2014/main" id="{34C97813-1DAE-CC7E-9389-D23671833697}"/>
              </a:ext>
            </a:extLst>
          </p:cNvPr>
          <p:cNvSpPr txBox="1"/>
          <p:nvPr/>
        </p:nvSpPr>
        <p:spPr>
          <a:xfrm>
            <a:off x="4961577" y="3952968"/>
            <a:ext cx="2505815" cy="369332"/>
          </a:xfrm>
          <a:prstGeom prst="rect">
            <a:avLst/>
          </a:prstGeom>
          <a:noFill/>
          <a:ln>
            <a:noFill/>
          </a:ln>
        </p:spPr>
        <p:txBody>
          <a:bodyPr wrap="none" rtlCol="0">
            <a:spAutoFit/>
          </a:bodyPr>
          <a:lstStyle/>
          <a:p>
            <a:pPr algn="ctr"/>
            <a:r>
              <a:rPr lang="en-US" dirty="0">
                <a:solidFill>
                  <a:schemeClr val="bg1"/>
                </a:solidFill>
              </a:rPr>
              <a:t>Uncooled Center Body</a:t>
            </a:r>
          </a:p>
        </p:txBody>
      </p:sp>
    </p:spTree>
    <p:extLst>
      <p:ext uri="{BB962C8B-B14F-4D97-AF65-F5344CB8AC3E}">
        <p14:creationId xmlns:p14="http://schemas.microsoft.com/office/powerpoint/2010/main" val="839088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6412CB-CD5B-FB25-DA36-0BBC70CF61AF}"/>
              </a:ext>
            </a:extLst>
          </p:cNvPr>
          <p:cNvSpPr>
            <a:spLocks noGrp="1"/>
          </p:cNvSpPr>
          <p:nvPr>
            <p:ph type="title"/>
          </p:nvPr>
        </p:nvSpPr>
        <p:spPr/>
        <p:txBody>
          <a:bodyPr/>
          <a:lstStyle/>
          <a:p>
            <a:r>
              <a:rPr lang="en-US" dirty="0"/>
              <a:t>Axial Stations</a:t>
            </a:r>
          </a:p>
        </p:txBody>
      </p:sp>
      <p:pic>
        <p:nvPicPr>
          <p:cNvPr id="4" name="Picture 3">
            <a:extLst>
              <a:ext uri="{FF2B5EF4-FFF2-40B4-BE49-F238E27FC236}">
                <a16:creationId xmlns:a16="http://schemas.microsoft.com/office/drawing/2014/main" id="{4B093A26-1232-4FB6-228F-AB4E9475CBC1}"/>
              </a:ext>
            </a:extLst>
          </p:cNvPr>
          <p:cNvPicPr>
            <a:picLocks noChangeAspect="1"/>
          </p:cNvPicPr>
          <p:nvPr/>
        </p:nvPicPr>
        <p:blipFill>
          <a:blip r:embed="rId2"/>
          <a:srcRect l="8775" t="10818" r="57498" b="51361"/>
          <a:stretch/>
        </p:blipFill>
        <p:spPr>
          <a:xfrm>
            <a:off x="6096000" y="1216678"/>
            <a:ext cx="5315621" cy="1935050"/>
          </a:xfrm>
          <a:prstGeom prst="rect">
            <a:avLst/>
          </a:prstGeom>
        </p:spPr>
      </p:pic>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CFBCF582-D20E-4727-C37A-DF1C9E1BC315}"/>
                  </a:ext>
                </a:extLst>
              </p:cNvPr>
              <p:cNvSpPr>
                <a:spLocks noGrp="1"/>
              </p:cNvSpPr>
              <p:nvPr>
                <p:ph idx="1"/>
              </p:nvPr>
            </p:nvSpPr>
            <p:spPr>
              <a:xfrm>
                <a:off x="279042" y="1041391"/>
                <a:ext cx="4872629" cy="5391150"/>
              </a:xfrm>
            </p:spPr>
            <p:txBody>
              <a:bodyPr/>
              <a:lstStyle/>
              <a:p>
                <a:pPr algn="just"/>
                <a:r>
                  <a:rPr lang="en-US" sz="2400" dirty="0"/>
                  <a:t>Measurements taken at nine axial stations 0.01 mm apart</a:t>
                </a:r>
              </a:p>
              <a:p>
                <a:pPr marL="457200" lvl="1" indent="0" algn="just">
                  <a:buNone/>
                </a:pPr>
                <a:endParaRPr lang="en-US" sz="2000" dirty="0"/>
              </a:p>
              <a:p>
                <a:pPr algn="just"/>
                <a:r>
                  <a:rPr lang="en-US" sz="2400" dirty="0"/>
                  <a:t>One CTAP measurement</a:t>
                </a:r>
              </a:p>
              <a:p>
                <a:pPr lvl="1" algn="just"/>
                <a:r>
                  <a:rPr lang="en-US" sz="2000" dirty="0"/>
                  <a:t>Chamber pressure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𝑝</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𝑐</m:t>
                            </m:r>
                          </m:e>
                          <m:sub>
                            <m:r>
                              <a:rPr lang="en-US" sz="2000" b="0" i="1" smtClean="0">
                                <a:latin typeface="Cambria Math" panose="02040503050406030204" pitchFamily="18" charset="0"/>
                              </a:rPr>
                              <m:t>1</m:t>
                            </m:r>
                          </m:sub>
                        </m:sSub>
                      </m:sub>
                    </m:sSub>
                  </m:oMath>
                </a14:m>
                <a:r>
                  <a:rPr lang="en-US" sz="2000" dirty="0"/>
                  <a:t>) measured at </a:t>
                </a:r>
                <a14:m>
                  <m:oMath xmlns:m="http://schemas.openxmlformats.org/officeDocument/2006/math">
                    <m:r>
                      <a:rPr lang="en-US" sz="2000" i="1">
                        <a:latin typeface="Cambria Math" panose="02040503050406030204" pitchFamily="18" charset="0"/>
                      </a:rPr>
                      <m:t>𝑥</m:t>
                    </m:r>
                    <m:r>
                      <m:rPr>
                        <m:lit/>
                      </m:rPr>
                      <a:rPr lang="en-US" sz="2000" i="1">
                        <a:latin typeface="Cambria Math" panose="02040503050406030204" pitchFamily="18" charset="0"/>
                      </a:rPr>
                      <m:t>/</m:t>
                    </m:r>
                    <m:r>
                      <a:rPr lang="en-US" sz="2000" i="1">
                        <a:latin typeface="Cambria Math" panose="02040503050406030204" pitchFamily="18" charset="0"/>
                      </a:rPr>
                      <m:t>𝐿</m:t>
                    </m:r>
                    <m:r>
                      <a:rPr lang="en-US" sz="2000" i="1">
                        <a:latin typeface="Cambria Math" panose="02040503050406030204" pitchFamily="18" charset="0"/>
                      </a:rPr>
                      <m:t>=0.10</m:t>
                    </m:r>
                  </m:oMath>
                </a14:m>
                <a:r>
                  <a:rPr lang="en-US" sz="2000" dirty="0"/>
                  <a:t> </a:t>
                </a:r>
              </a:p>
              <a:p>
                <a:pPr algn="just"/>
                <a:endParaRPr lang="en-US" sz="2400" dirty="0"/>
              </a:p>
              <a:p>
                <a:pPr algn="just"/>
                <a:r>
                  <a:rPr lang="en-US" sz="2400" dirty="0"/>
                  <a:t>Two center bodies tested:</a:t>
                </a:r>
              </a:p>
              <a:p>
                <a:pPr lvl="1" algn="just"/>
                <a:r>
                  <a:rPr lang="en-US" sz="2000" dirty="0"/>
                  <a:t>Straight center body (top)</a:t>
                </a:r>
              </a:p>
              <a:p>
                <a:pPr lvl="1" algn="just"/>
                <a:r>
                  <a:rPr lang="en-US" sz="2000" dirty="0"/>
                  <a:t>Constricted center body (bottom)</a:t>
                </a:r>
              </a:p>
              <a:p>
                <a:pPr lvl="1" algn="just"/>
                <a:endParaRPr lang="en-US" sz="2000" dirty="0"/>
              </a:p>
              <a:p>
                <a:pPr algn="just"/>
                <a:r>
                  <a:rPr lang="en-US" sz="2400" dirty="0"/>
                  <a:t>Throat located at </a:t>
                </a:r>
                <a14:m>
                  <m:oMath xmlns:m="http://schemas.openxmlformats.org/officeDocument/2006/math">
                    <m:r>
                      <a:rPr lang="en-US" sz="2400" b="0" i="1" smtClean="0">
                        <a:latin typeface="Cambria Math" panose="02040503050406030204" pitchFamily="18" charset="0"/>
                      </a:rPr>
                      <m:t>𝑥</m:t>
                    </m:r>
                    <m:r>
                      <m:rPr>
                        <m:lit/>
                      </m:rPr>
                      <a:rPr lang="en-US" sz="2400" b="0" i="1" smtClean="0">
                        <a:latin typeface="Cambria Math" panose="02040503050406030204" pitchFamily="18" charset="0"/>
                      </a:rPr>
                      <m:t>/</m:t>
                    </m:r>
                    <m:r>
                      <a:rPr lang="en-US" sz="2400" b="0" i="1" smtClean="0">
                        <a:latin typeface="Cambria Math" panose="02040503050406030204" pitchFamily="18" charset="0"/>
                      </a:rPr>
                      <m:t>𝐿</m:t>
                    </m:r>
                    <m:r>
                      <a:rPr lang="en-US" sz="2400" b="0" i="1" smtClean="0">
                        <a:latin typeface="Cambria Math" panose="02040503050406030204" pitchFamily="18" charset="0"/>
                      </a:rPr>
                      <m:t>=0.77</m:t>
                    </m:r>
                  </m:oMath>
                </a14:m>
                <a:r>
                  <a:rPr lang="en-US" sz="2400" dirty="0"/>
                  <a:t> for constricted geometry</a:t>
                </a:r>
              </a:p>
              <a:p>
                <a:endParaRPr lang="en-US" dirty="0"/>
              </a:p>
            </p:txBody>
          </p:sp>
        </mc:Choice>
        <mc:Fallback xmlns="">
          <p:sp>
            <p:nvSpPr>
              <p:cNvPr id="8" name="Content Placeholder 7">
                <a:extLst>
                  <a:ext uri="{FF2B5EF4-FFF2-40B4-BE49-F238E27FC236}">
                    <a16:creationId xmlns:a16="http://schemas.microsoft.com/office/drawing/2014/main" id="{CFBCF582-D20E-4727-C37A-DF1C9E1BC315}"/>
                  </a:ext>
                </a:extLst>
              </p:cNvPr>
              <p:cNvSpPr>
                <a:spLocks noGrp="1" noRot="1" noChangeAspect="1" noMove="1" noResize="1" noEditPoints="1" noAdjustHandles="1" noChangeArrowheads="1" noChangeShapeType="1" noTextEdit="1"/>
              </p:cNvSpPr>
              <p:nvPr>
                <p:ph idx="1"/>
              </p:nvPr>
            </p:nvSpPr>
            <p:spPr>
              <a:xfrm>
                <a:off x="279042" y="1041391"/>
                <a:ext cx="4872629" cy="5391150"/>
              </a:xfrm>
              <a:blipFill>
                <a:blip r:embed="rId3"/>
                <a:stretch>
                  <a:fillRect l="-1823" t="-1882" r="-2083"/>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98F0C9A7-8691-5A90-49F4-F89914121E09}"/>
              </a:ext>
            </a:extLst>
          </p:cNvPr>
          <p:cNvPicPr>
            <a:picLocks/>
          </p:cNvPicPr>
          <p:nvPr/>
        </p:nvPicPr>
        <p:blipFill>
          <a:blip r:embed="rId2"/>
          <a:srcRect l="61422" t="49591" r="7119" b="8855"/>
          <a:stretch/>
        </p:blipFill>
        <p:spPr>
          <a:xfrm flipV="1">
            <a:off x="6470697" y="4167594"/>
            <a:ext cx="4940924" cy="2136820"/>
          </a:xfrm>
          <a:prstGeom prst="rect">
            <a:avLst/>
          </a:prstGeom>
        </p:spPr>
      </p:pic>
      <p:pic>
        <p:nvPicPr>
          <p:cNvPr id="5" name="Picture 4">
            <a:extLst>
              <a:ext uri="{FF2B5EF4-FFF2-40B4-BE49-F238E27FC236}">
                <a16:creationId xmlns:a16="http://schemas.microsoft.com/office/drawing/2014/main" id="{8220B719-2D9A-0487-B50E-C34D349AE0EB}"/>
              </a:ext>
            </a:extLst>
          </p:cNvPr>
          <p:cNvPicPr>
            <a:picLocks noChangeAspect="1"/>
          </p:cNvPicPr>
          <p:nvPr/>
        </p:nvPicPr>
        <p:blipFill>
          <a:blip r:embed="rId2"/>
          <a:srcRect l="8775" r="73843" b="94516"/>
          <a:stretch/>
        </p:blipFill>
        <p:spPr>
          <a:xfrm>
            <a:off x="6096000" y="890695"/>
            <a:ext cx="2739482" cy="280609"/>
          </a:xfrm>
          <a:prstGeom prst="rect">
            <a:avLst/>
          </a:prstGeom>
        </p:spPr>
      </p:pic>
      <p:cxnSp>
        <p:nvCxnSpPr>
          <p:cNvPr id="7" name="Straight Arrow Connector 6">
            <a:extLst>
              <a:ext uri="{FF2B5EF4-FFF2-40B4-BE49-F238E27FC236}">
                <a16:creationId xmlns:a16="http://schemas.microsoft.com/office/drawing/2014/main" id="{0B710B33-8427-03EA-7619-09FD87FCF6EE}"/>
              </a:ext>
            </a:extLst>
          </p:cNvPr>
          <p:cNvCxnSpPr>
            <a:cxnSpLocks/>
            <a:endCxn id="2" idx="1"/>
          </p:cNvCxnSpPr>
          <p:nvPr/>
        </p:nvCxnSpPr>
        <p:spPr>
          <a:xfrm flipV="1">
            <a:off x="6470697" y="5236004"/>
            <a:ext cx="0" cy="106841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C61BA0E-05A2-E871-ABC7-545E18B8F45A}"/>
              </a:ext>
            </a:extLst>
          </p:cNvPr>
          <p:cNvCxnSpPr>
            <a:cxnSpLocks/>
          </p:cNvCxnSpPr>
          <p:nvPr/>
        </p:nvCxnSpPr>
        <p:spPr>
          <a:xfrm>
            <a:off x="6440400" y="6304414"/>
            <a:ext cx="503420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58E3103-7FD3-05A8-A4D5-98BE02DAE847}"/>
              </a:ext>
            </a:extLst>
          </p:cNvPr>
          <p:cNvCxnSpPr>
            <a:cxnSpLocks/>
          </p:cNvCxnSpPr>
          <p:nvPr/>
        </p:nvCxnSpPr>
        <p:spPr>
          <a:xfrm>
            <a:off x="6407713" y="3117207"/>
            <a:ext cx="5066892"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38419CB-5CB0-2C90-73EE-76468FE2C6D5}"/>
              </a:ext>
            </a:extLst>
          </p:cNvPr>
          <p:cNvSpPr txBox="1"/>
          <p:nvPr/>
        </p:nvSpPr>
        <p:spPr>
          <a:xfrm>
            <a:off x="7966382" y="3753306"/>
            <a:ext cx="971741" cy="461665"/>
          </a:xfrm>
          <a:prstGeom prst="rect">
            <a:avLst/>
          </a:prstGeom>
          <a:noFill/>
        </p:spPr>
        <p:txBody>
          <a:bodyPr wrap="none" rtlCol="0">
            <a:spAutoFit/>
          </a:bodyPr>
          <a:lstStyle/>
          <a:p>
            <a:r>
              <a:rPr lang="en-US" sz="2400" dirty="0"/>
              <a:t>throat</a:t>
            </a:r>
            <a:endParaRPr lang="en-US" dirty="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62F1B6F-71F5-F34A-4D6F-DA16C3EB0BAD}"/>
                  </a:ext>
                </a:extLst>
              </p:cNvPr>
              <p:cNvSpPr txBox="1"/>
              <p:nvPr/>
            </p:nvSpPr>
            <p:spPr>
              <a:xfrm>
                <a:off x="6396517" y="3682309"/>
                <a:ext cx="670183" cy="4934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𝑝</m:t>
                          </m:r>
                        </m:e>
                        <m: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𝑐</m:t>
                              </m:r>
                            </m:e>
                            <m:sub>
                              <m:r>
                                <a:rPr lang="en-US" sz="2400" b="0" i="1" smtClean="0">
                                  <a:latin typeface="Cambria Math" panose="02040503050406030204" pitchFamily="18" charset="0"/>
                                </a:rPr>
                                <m:t>1</m:t>
                              </m:r>
                            </m:sub>
                          </m:sSub>
                        </m:sub>
                      </m:sSub>
                    </m:oMath>
                  </m:oMathPara>
                </a14:m>
                <a:endParaRPr lang="en-US" sz="2400" dirty="0"/>
              </a:p>
            </p:txBody>
          </p:sp>
        </mc:Choice>
        <mc:Fallback xmlns="">
          <p:sp>
            <p:nvSpPr>
              <p:cNvPr id="20" name="TextBox 19">
                <a:extLst>
                  <a:ext uri="{FF2B5EF4-FFF2-40B4-BE49-F238E27FC236}">
                    <a16:creationId xmlns:a16="http://schemas.microsoft.com/office/drawing/2014/main" id="{262F1B6F-71F5-F34A-4D6F-DA16C3EB0BAD}"/>
                  </a:ext>
                </a:extLst>
              </p:cNvPr>
              <p:cNvSpPr txBox="1">
                <a:spLocks noRot="1" noChangeAspect="1" noMove="1" noResize="1" noEditPoints="1" noAdjustHandles="1" noChangeArrowheads="1" noChangeShapeType="1" noTextEdit="1"/>
              </p:cNvSpPr>
              <p:nvPr/>
            </p:nvSpPr>
            <p:spPr>
              <a:xfrm>
                <a:off x="6396517" y="3682309"/>
                <a:ext cx="670183" cy="493405"/>
              </a:xfrm>
              <a:prstGeom prst="rect">
                <a:avLst/>
              </a:prstGeom>
              <a:blipFill>
                <a:blip r:embed="rId4"/>
                <a:stretch>
                  <a:fillRect b="-2500"/>
                </a:stretch>
              </a:blipFill>
            </p:spPr>
            <p:txBody>
              <a:bodyPr/>
              <a:lstStyle/>
              <a:p>
                <a:r>
                  <a:rPr lang="en-US">
                    <a:noFill/>
                  </a:rPr>
                  <a:t> </a:t>
                </a:r>
              </a:p>
            </p:txBody>
          </p:sp>
        </mc:Fallback>
      </mc:AlternateContent>
      <p:cxnSp>
        <p:nvCxnSpPr>
          <p:cNvPr id="27" name="Straight Connector 26">
            <a:extLst>
              <a:ext uri="{FF2B5EF4-FFF2-40B4-BE49-F238E27FC236}">
                <a16:creationId xmlns:a16="http://schemas.microsoft.com/office/drawing/2014/main" id="{1247ABBB-7A93-6DA2-62FE-EB8D867B8C0A}"/>
              </a:ext>
            </a:extLst>
          </p:cNvPr>
          <p:cNvCxnSpPr>
            <a:cxnSpLocks/>
            <a:stCxn id="20" idx="2"/>
          </p:cNvCxnSpPr>
          <p:nvPr/>
        </p:nvCxnSpPr>
        <p:spPr>
          <a:xfrm>
            <a:off x="6731609" y="4175714"/>
            <a:ext cx="0" cy="457475"/>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6F943AA-A349-A626-4B7B-FE0178A57137}"/>
                  </a:ext>
                </a:extLst>
              </p:cNvPr>
              <p:cNvSpPr txBox="1"/>
              <p:nvPr/>
            </p:nvSpPr>
            <p:spPr>
              <a:xfrm>
                <a:off x="11453282" y="6073581"/>
                <a:ext cx="447558"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panose="02040503050406030204" pitchFamily="18" charset="0"/>
                        </a:rPr>
                        <m:t>𝒙</m:t>
                      </m:r>
                    </m:oMath>
                  </m:oMathPara>
                </a14:m>
                <a:endParaRPr lang="en-US" sz="2400" b="1" dirty="0"/>
              </a:p>
            </p:txBody>
          </p:sp>
        </mc:Choice>
        <mc:Fallback xmlns="">
          <p:sp>
            <p:nvSpPr>
              <p:cNvPr id="30" name="TextBox 29">
                <a:extLst>
                  <a:ext uri="{FF2B5EF4-FFF2-40B4-BE49-F238E27FC236}">
                    <a16:creationId xmlns:a16="http://schemas.microsoft.com/office/drawing/2014/main" id="{66F943AA-A349-A626-4B7B-FE0178A57137}"/>
                  </a:ext>
                </a:extLst>
              </p:cNvPr>
              <p:cNvSpPr txBox="1">
                <a:spLocks noRot="1" noChangeAspect="1" noMove="1" noResize="1" noEditPoints="1" noAdjustHandles="1" noChangeArrowheads="1" noChangeShapeType="1" noTextEdit="1"/>
              </p:cNvSpPr>
              <p:nvPr/>
            </p:nvSpPr>
            <p:spPr>
              <a:xfrm>
                <a:off x="11453282" y="6073581"/>
                <a:ext cx="447558" cy="46166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F7ED959-1648-8E9A-563A-426C7AB3489E}"/>
                  </a:ext>
                </a:extLst>
              </p:cNvPr>
              <p:cNvSpPr txBox="1"/>
              <p:nvPr/>
            </p:nvSpPr>
            <p:spPr>
              <a:xfrm>
                <a:off x="11453282" y="2823882"/>
                <a:ext cx="447558"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panose="02040503050406030204" pitchFamily="18" charset="0"/>
                        </a:rPr>
                        <m:t>𝒙</m:t>
                      </m:r>
                    </m:oMath>
                  </m:oMathPara>
                </a14:m>
                <a:endParaRPr lang="en-US" sz="2400" b="1" dirty="0"/>
              </a:p>
            </p:txBody>
          </p:sp>
        </mc:Choice>
        <mc:Fallback xmlns="">
          <p:sp>
            <p:nvSpPr>
              <p:cNvPr id="31" name="TextBox 30">
                <a:extLst>
                  <a:ext uri="{FF2B5EF4-FFF2-40B4-BE49-F238E27FC236}">
                    <a16:creationId xmlns:a16="http://schemas.microsoft.com/office/drawing/2014/main" id="{9F7ED959-1648-8E9A-563A-426C7AB3489E}"/>
                  </a:ext>
                </a:extLst>
              </p:cNvPr>
              <p:cNvSpPr txBox="1">
                <a:spLocks noRot="1" noChangeAspect="1" noMove="1" noResize="1" noEditPoints="1" noAdjustHandles="1" noChangeArrowheads="1" noChangeShapeType="1" noTextEdit="1"/>
              </p:cNvSpPr>
              <p:nvPr/>
            </p:nvSpPr>
            <p:spPr>
              <a:xfrm>
                <a:off x="11453282" y="2823882"/>
                <a:ext cx="447558" cy="46166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66AB387-7F20-830D-5D33-B9944BE582BC}"/>
                  </a:ext>
                </a:extLst>
              </p:cNvPr>
              <p:cNvSpPr txBox="1"/>
              <p:nvPr/>
            </p:nvSpPr>
            <p:spPr>
              <a:xfrm>
                <a:off x="5986049" y="5009231"/>
                <a:ext cx="45397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panose="02040503050406030204" pitchFamily="18" charset="0"/>
                        </a:rPr>
                        <m:t>𝒚</m:t>
                      </m:r>
                    </m:oMath>
                  </m:oMathPara>
                </a14:m>
                <a:endParaRPr lang="en-US" sz="2400" b="1" dirty="0"/>
              </a:p>
            </p:txBody>
          </p:sp>
        </mc:Choice>
        <mc:Fallback xmlns="">
          <p:sp>
            <p:nvSpPr>
              <p:cNvPr id="32" name="TextBox 31">
                <a:extLst>
                  <a:ext uri="{FF2B5EF4-FFF2-40B4-BE49-F238E27FC236}">
                    <a16:creationId xmlns:a16="http://schemas.microsoft.com/office/drawing/2014/main" id="{866AB387-7F20-830D-5D33-B9944BE582BC}"/>
                  </a:ext>
                </a:extLst>
              </p:cNvPr>
              <p:cNvSpPr txBox="1">
                <a:spLocks noRot="1" noChangeAspect="1" noMove="1" noResize="1" noEditPoints="1" noAdjustHandles="1" noChangeArrowheads="1" noChangeShapeType="1" noTextEdit="1"/>
              </p:cNvSpPr>
              <p:nvPr/>
            </p:nvSpPr>
            <p:spPr>
              <a:xfrm>
                <a:off x="5986049" y="5009231"/>
                <a:ext cx="453970" cy="461665"/>
              </a:xfrm>
              <a:prstGeom prst="rect">
                <a:avLst/>
              </a:prstGeom>
              <a:blipFill>
                <a:blip r:embed="rId8"/>
                <a:stretch>
                  <a:fillRect b="-10811"/>
                </a:stretch>
              </a:blipFill>
            </p:spPr>
            <p:txBody>
              <a:bodyPr/>
              <a:lstStyle/>
              <a:p>
                <a:r>
                  <a:rPr lang="en-US">
                    <a:noFill/>
                  </a:rPr>
                  <a:t> </a:t>
                </a:r>
              </a:p>
            </p:txBody>
          </p:sp>
        </mc:Fallback>
      </mc:AlternateContent>
    </p:spTree>
    <p:extLst>
      <p:ext uri="{BB962C8B-B14F-4D97-AF65-F5344CB8AC3E}">
        <p14:creationId xmlns:p14="http://schemas.microsoft.com/office/powerpoint/2010/main" val="2696907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79EDB40-A0D2-7689-F814-F2800489FBB7}"/>
              </a:ext>
            </a:extLst>
          </p:cNvPr>
          <p:cNvPicPr>
            <a:picLocks noGrp="1" noChangeAspect="1"/>
          </p:cNvPicPr>
          <p:nvPr>
            <p:ph idx="1"/>
          </p:nvPr>
        </p:nvPicPr>
        <p:blipFill>
          <a:blip r:embed="rId2"/>
          <a:srcRect l="69599" r="7832" b="15053"/>
          <a:stretch/>
        </p:blipFill>
        <p:spPr>
          <a:xfrm>
            <a:off x="7425560" y="999467"/>
            <a:ext cx="4518930" cy="5257467"/>
          </a:xfrm>
          <a:ln w="38100">
            <a:solidFill>
              <a:schemeClr val="tx1"/>
            </a:solidFill>
          </a:ln>
        </p:spPr>
      </p:pic>
      <p:sp>
        <p:nvSpPr>
          <p:cNvPr id="3" name="Title 2">
            <a:extLst>
              <a:ext uri="{FF2B5EF4-FFF2-40B4-BE49-F238E27FC236}">
                <a16:creationId xmlns:a16="http://schemas.microsoft.com/office/drawing/2014/main" id="{E67AE9FD-9E9E-9719-F35F-D01D41556201}"/>
              </a:ext>
            </a:extLst>
          </p:cNvPr>
          <p:cNvSpPr>
            <a:spLocks noGrp="1"/>
          </p:cNvSpPr>
          <p:nvPr>
            <p:ph type="title"/>
          </p:nvPr>
        </p:nvSpPr>
        <p:spPr/>
        <p:txBody>
          <a:bodyPr/>
          <a:lstStyle/>
          <a:p>
            <a:r>
              <a:rPr lang="en-US" dirty="0"/>
              <a:t>Experimental Setup</a:t>
            </a:r>
          </a:p>
        </p:txBody>
      </p:sp>
      <p:sp>
        <p:nvSpPr>
          <p:cNvPr id="2" name="Content Placeholder 7">
            <a:extLst>
              <a:ext uri="{FF2B5EF4-FFF2-40B4-BE49-F238E27FC236}">
                <a16:creationId xmlns:a16="http://schemas.microsoft.com/office/drawing/2014/main" id="{810708FD-2DD5-9D81-61B7-F32B8EFD9BF2}"/>
              </a:ext>
            </a:extLst>
          </p:cNvPr>
          <p:cNvSpPr txBox="1">
            <a:spLocks/>
          </p:cNvSpPr>
          <p:nvPr/>
        </p:nvSpPr>
        <p:spPr>
          <a:xfrm>
            <a:off x="279042" y="1031000"/>
            <a:ext cx="6376401" cy="53911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dirty="0"/>
              <a:t>Cooling water supplied by pressure fed system at 12.4 MPa</a:t>
            </a:r>
          </a:p>
          <a:p>
            <a:pPr lvl="1" algn="just"/>
            <a:r>
              <a:rPr lang="en-US" sz="2000" dirty="0"/>
              <a:t>Provides coolant mass flow rate of 2 kg/s</a:t>
            </a:r>
          </a:p>
          <a:p>
            <a:pPr algn="just"/>
            <a:endParaRPr lang="en-US" sz="1400" dirty="0"/>
          </a:p>
          <a:p>
            <a:pPr algn="just"/>
            <a:r>
              <a:rPr lang="en-US" sz="2400" dirty="0"/>
              <a:t>Engine mounted to 22 </a:t>
            </a:r>
            <a:r>
              <a:rPr lang="en-US" sz="2400" dirty="0" err="1"/>
              <a:t>kN</a:t>
            </a:r>
            <a:r>
              <a:rPr lang="en-US" sz="2400" dirty="0"/>
              <a:t> thrust stand</a:t>
            </a:r>
          </a:p>
          <a:p>
            <a:pPr algn="just"/>
            <a:endParaRPr lang="en-US" sz="1400" dirty="0"/>
          </a:p>
          <a:p>
            <a:pPr algn="just"/>
            <a:r>
              <a:rPr lang="en-US" sz="2400" dirty="0"/>
              <a:t>Critical flow orifices for propellant mass flow measurement</a:t>
            </a:r>
          </a:p>
          <a:p>
            <a:pPr algn="just"/>
            <a:endParaRPr lang="en-US" sz="1200" dirty="0"/>
          </a:p>
          <a:p>
            <a:pPr algn="just"/>
            <a:r>
              <a:rPr lang="en-US" sz="2400" dirty="0"/>
              <a:t>Diagnostics per axial station:</a:t>
            </a:r>
          </a:p>
          <a:p>
            <a:pPr lvl="1" algn="just"/>
            <a:r>
              <a:rPr lang="en-US" sz="2000" dirty="0"/>
              <a:t>Pressure (static pressure transducer)</a:t>
            </a:r>
          </a:p>
          <a:p>
            <a:pPr lvl="1" algn="just"/>
            <a:r>
              <a:rPr lang="en-US" sz="2000" dirty="0"/>
              <a:t>Temperature (T-type thermocouple)</a:t>
            </a:r>
          </a:p>
          <a:p>
            <a:pPr algn="just"/>
            <a:endParaRPr lang="en-US" sz="1050" dirty="0"/>
          </a:p>
          <a:p>
            <a:pPr algn="just"/>
            <a:r>
              <a:rPr lang="en-US" sz="2400" dirty="0"/>
              <a:t>High-speed imaging (Phantom TMX 5010)</a:t>
            </a:r>
          </a:p>
          <a:p>
            <a:endParaRPr lang="en-US" dirty="0"/>
          </a:p>
        </p:txBody>
      </p:sp>
    </p:spTree>
    <p:extLst>
      <p:ext uri="{BB962C8B-B14F-4D97-AF65-F5344CB8AC3E}">
        <p14:creationId xmlns:p14="http://schemas.microsoft.com/office/powerpoint/2010/main" val="208973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2C345-E49F-8489-E404-73247C2940A7}"/>
            </a:ext>
          </a:extLst>
        </p:cNvPr>
        <p:cNvGrpSpPr/>
        <p:nvPr/>
      </p:nvGrpSpPr>
      <p:grpSpPr>
        <a:xfrm>
          <a:off x="0" y="0"/>
          <a:ext cx="0" cy="0"/>
          <a:chOff x="0" y="0"/>
          <a:chExt cx="0" cy="0"/>
        </a:xfrm>
      </p:grpSpPr>
      <p:sp>
        <p:nvSpPr>
          <p:cNvPr id="17" name="Frame 16">
            <a:extLst>
              <a:ext uri="{FF2B5EF4-FFF2-40B4-BE49-F238E27FC236}">
                <a16:creationId xmlns:a16="http://schemas.microsoft.com/office/drawing/2014/main" id="{879EF5C4-6B66-322A-7092-8AB649BB7A6D}"/>
              </a:ext>
            </a:extLst>
          </p:cNvPr>
          <p:cNvSpPr/>
          <p:nvPr/>
        </p:nvSpPr>
        <p:spPr>
          <a:xfrm>
            <a:off x="1110841" y="1064756"/>
            <a:ext cx="9617850" cy="3155656"/>
          </a:xfrm>
          <a:custGeom>
            <a:avLst/>
            <a:gdLst>
              <a:gd name="connsiteX0" fmla="*/ 0 w 5598210"/>
              <a:gd name="connsiteY0" fmla="*/ 0 h 1854876"/>
              <a:gd name="connsiteX1" fmla="*/ 5598210 w 5598210"/>
              <a:gd name="connsiteY1" fmla="*/ 0 h 1854876"/>
              <a:gd name="connsiteX2" fmla="*/ 5598210 w 5598210"/>
              <a:gd name="connsiteY2" fmla="*/ 1854876 h 1854876"/>
              <a:gd name="connsiteX3" fmla="*/ 0 w 5598210"/>
              <a:gd name="connsiteY3" fmla="*/ 1854876 h 1854876"/>
              <a:gd name="connsiteX4" fmla="*/ 0 w 5598210"/>
              <a:gd name="connsiteY4" fmla="*/ 0 h 1854876"/>
              <a:gd name="connsiteX5" fmla="*/ 239409 w 5598210"/>
              <a:gd name="connsiteY5" fmla="*/ 239409 h 1854876"/>
              <a:gd name="connsiteX6" fmla="*/ 239409 w 5598210"/>
              <a:gd name="connsiteY6" fmla="*/ 1615467 h 1854876"/>
              <a:gd name="connsiteX7" fmla="*/ 5358801 w 5598210"/>
              <a:gd name="connsiteY7" fmla="*/ 1615467 h 1854876"/>
              <a:gd name="connsiteX8" fmla="*/ 5358801 w 5598210"/>
              <a:gd name="connsiteY8" fmla="*/ 239409 h 1854876"/>
              <a:gd name="connsiteX9" fmla="*/ 239409 w 5598210"/>
              <a:gd name="connsiteY9" fmla="*/ 239409 h 1854876"/>
              <a:gd name="connsiteX0" fmla="*/ 0 w 5598210"/>
              <a:gd name="connsiteY0" fmla="*/ 0 h 1854876"/>
              <a:gd name="connsiteX1" fmla="*/ 5598210 w 5598210"/>
              <a:gd name="connsiteY1" fmla="*/ 0 h 1854876"/>
              <a:gd name="connsiteX2" fmla="*/ 5598210 w 5598210"/>
              <a:gd name="connsiteY2" fmla="*/ 1854876 h 1854876"/>
              <a:gd name="connsiteX3" fmla="*/ 0 w 5598210"/>
              <a:gd name="connsiteY3" fmla="*/ 1854876 h 1854876"/>
              <a:gd name="connsiteX4" fmla="*/ 0 w 5598210"/>
              <a:gd name="connsiteY4" fmla="*/ 0 h 1854876"/>
              <a:gd name="connsiteX5" fmla="*/ 290209 w 5598210"/>
              <a:gd name="connsiteY5" fmla="*/ 326495 h 1854876"/>
              <a:gd name="connsiteX6" fmla="*/ 239409 w 5598210"/>
              <a:gd name="connsiteY6" fmla="*/ 1615467 h 1854876"/>
              <a:gd name="connsiteX7" fmla="*/ 5358801 w 5598210"/>
              <a:gd name="connsiteY7" fmla="*/ 1615467 h 1854876"/>
              <a:gd name="connsiteX8" fmla="*/ 5358801 w 5598210"/>
              <a:gd name="connsiteY8" fmla="*/ 239409 h 1854876"/>
              <a:gd name="connsiteX9" fmla="*/ 290209 w 5598210"/>
              <a:gd name="connsiteY9" fmla="*/ 326495 h 1854876"/>
              <a:gd name="connsiteX0" fmla="*/ 0 w 5598210"/>
              <a:gd name="connsiteY0" fmla="*/ 0 h 1854876"/>
              <a:gd name="connsiteX1" fmla="*/ 5598210 w 5598210"/>
              <a:gd name="connsiteY1" fmla="*/ 0 h 1854876"/>
              <a:gd name="connsiteX2" fmla="*/ 5598210 w 5598210"/>
              <a:gd name="connsiteY2" fmla="*/ 1854876 h 1854876"/>
              <a:gd name="connsiteX3" fmla="*/ 0 w 5598210"/>
              <a:gd name="connsiteY3" fmla="*/ 1854876 h 1854876"/>
              <a:gd name="connsiteX4" fmla="*/ 0 w 5598210"/>
              <a:gd name="connsiteY4" fmla="*/ 0 h 1854876"/>
              <a:gd name="connsiteX5" fmla="*/ 290209 w 5598210"/>
              <a:gd name="connsiteY5" fmla="*/ 326495 h 1854876"/>
              <a:gd name="connsiteX6" fmla="*/ 239409 w 5598210"/>
              <a:gd name="connsiteY6" fmla="*/ 1615467 h 1854876"/>
              <a:gd name="connsiteX7" fmla="*/ 5358801 w 5598210"/>
              <a:gd name="connsiteY7" fmla="*/ 1615467 h 1854876"/>
              <a:gd name="connsiteX8" fmla="*/ 5366058 w 5598210"/>
              <a:gd name="connsiteY8" fmla="*/ 355523 h 1854876"/>
              <a:gd name="connsiteX9" fmla="*/ 290209 w 5598210"/>
              <a:gd name="connsiteY9" fmla="*/ 326495 h 1854876"/>
              <a:gd name="connsiteX0" fmla="*/ 0 w 5598210"/>
              <a:gd name="connsiteY0" fmla="*/ 0 h 1854876"/>
              <a:gd name="connsiteX1" fmla="*/ 5598210 w 5598210"/>
              <a:gd name="connsiteY1" fmla="*/ 0 h 1854876"/>
              <a:gd name="connsiteX2" fmla="*/ 5598210 w 5598210"/>
              <a:gd name="connsiteY2" fmla="*/ 1854876 h 1854876"/>
              <a:gd name="connsiteX3" fmla="*/ 0 w 5598210"/>
              <a:gd name="connsiteY3" fmla="*/ 1854876 h 1854876"/>
              <a:gd name="connsiteX4" fmla="*/ 0 w 5598210"/>
              <a:gd name="connsiteY4" fmla="*/ 0 h 1854876"/>
              <a:gd name="connsiteX5" fmla="*/ 290209 w 5598210"/>
              <a:gd name="connsiteY5" fmla="*/ 326495 h 1854876"/>
              <a:gd name="connsiteX6" fmla="*/ 239409 w 5598210"/>
              <a:gd name="connsiteY6" fmla="*/ 1615467 h 1854876"/>
              <a:gd name="connsiteX7" fmla="*/ 5358801 w 5598210"/>
              <a:gd name="connsiteY7" fmla="*/ 1615467 h 1854876"/>
              <a:gd name="connsiteX8" fmla="*/ 5358801 w 5598210"/>
              <a:gd name="connsiteY8" fmla="*/ 326495 h 1854876"/>
              <a:gd name="connsiteX9" fmla="*/ 290209 w 5598210"/>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70317 w 5768527"/>
              <a:gd name="connsiteY3" fmla="*/ 1854876 h 1854876"/>
              <a:gd name="connsiteX4" fmla="*/ 0 w 5768527"/>
              <a:gd name="connsiteY4" fmla="*/ 14514 h 1854876"/>
              <a:gd name="connsiteX5" fmla="*/ 460526 w 5768527"/>
              <a:gd name="connsiteY5" fmla="*/ 326495 h 1854876"/>
              <a:gd name="connsiteX6" fmla="*/ 409726 w 5768527"/>
              <a:gd name="connsiteY6" fmla="*/ 1615467 h 1854876"/>
              <a:gd name="connsiteX7" fmla="*/ 5529118 w 5768527"/>
              <a:gd name="connsiteY7" fmla="*/ 1615467 h 1854876"/>
              <a:gd name="connsiteX8" fmla="*/ 5529118 w 5768527"/>
              <a:gd name="connsiteY8" fmla="*/ 326495 h 1854876"/>
              <a:gd name="connsiteX9" fmla="*/ 460526 w 5768527"/>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 w 5768527"/>
              <a:gd name="connsiteY3" fmla="*/ 1854876 h 1854876"/>
              <a:gd name="connsiteX4" fmla="*/ 0 w 5768527"/>
              <a:gd name="connsiteY4" fmla="*/ 14514 h 1854876"/>
              <a:gd name="connsiteX5" fmla="*/ 460526 w 5768527"/>
              <a:gd name="connsiteY5" fmla="*/ 326495 h 1854876"/>
              <a:gd name="connsiteX6" fmla="*/ 409726 w 5768527"/>
              <a:gd name="connsiteY6" fmla="*/ 1615467 h 1854876"/>
              <a:gd name="connsiteX7" fmla="*/ 5529118 w 5768527"/>
              <a:gd name="connsiteY7" fmla="*/ 1615467 h 1854876"/>
              <a:gd name="connsiteX8" fmla="*/ 5529118 w 5768527"/>
              <a:gd name="connsiteY8" fmla="*/ 326495 h 1854876"/>
              <a:gd name="connsiteX9" fmla="*/ 460526 w 5768527"/>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 w 5768527"/>
              <a:gd name="connsiteY3" fmla="*/ 1854876 h 1854876"/>
              <a:gd name="connsiteX4" fmla="*/ 0 w 5768527"/>
              <a:gd name="connsiteY4" fmla="*/ 14514 h 1854876"/>
              <a:gd name="connsiteX5" fmla="*/ 460526 w 5768527"/>
              <a:gd name="connsiteY5" fmla="*/ 326495 h 1854876"/>
              <a:gd name="connsiteX6" fmla="*/ 498586 w 5768527"/>
              <a:gd name="connsiteY6" fmla="*/ 1571924 h 1854876"/>
              <a:gd name="connsiteX7" fmla="*/ 5529118 w 5768527"/>
              <a:gd name="connsiteY7" fmla="*/ 1615467 h 1854876"/>
              <a:gd name="connsiteX8" fmla="*/ 5529118 w 5768527"/>
              <a:gd name="connsiteY8" fmla="*/ 326495 h 1854876"/>
              <a:gd name="connsiteX9" fmla="*/ 460526 w 5768527"/>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 w 5768527"/>
              <a:gd name="connsiteY3" fmla="*/ 1854876 h 1854876"/>
              <a:gd name="connsiteX4" fmla="*/ 0 w 5768527"/>
              <a:gd name="connsiteY4" fmla="*/ 14514 h 1854876"/>
              <a:gd name="connsiteX5" fmla="*/ 460526 w 5768527"/>
              <a:gd name="connsiteY5" fmla="*/ 326495 h 1854876"/>
              <a:gd name="connsiteX6" fmla="*/ 498586 w 5768527"/>
              <a:gd name="connsiteY6" fmla="*/ 1571924 h 1854876"/>
              <a:gd name="connsiteX7" fmla="*/ 5521714 w 5768527"/>
              <a:gd name="connsiteY7" fmla="*/ 1550153 h 1854876"/>
              <a:gd name="connsiteX8" fmla="*/ 5529118 w 5768527"/>
              <a:gd name="connsiteY8" fmla="*/ 326495 h 1854876"/>
              <a:gd name="connsiteX9" fmla="*/ 460526 w 5768527"/>
              <a:gd name="connsiteY9" fmla="*/ 326495 h 1854876"/>
              <a:gd name="connsiteX0" fmla="*/ 0 w 5768527"/>
              <a:gd name="connsiteY0" fmla="*/ 14514 h 1854876"/>
              <a:gd name="connsiteX1" fmla="*/ 5768527 w 5768527"/>
              <a:gd name="connsiteY1" fmla="*/ 0 h 1854876"/>
              <a:gd name="connsiteX2" fmla="*/ 5768527 w 5768527"/>
              <a:gd name="connsiteY2" fmla="*/ 1854876 h 1854876"/>
              <a:gd name="connsiteX3" fmla="*/ 1 w 5768527"/>
              <a:gd name="connsiteY3" fmla="*/ 1854876 h 1854876"/>
              <a:gd name="connsiteX4" fmla="*/ 0 w 5768527"/>
              <a:gd name="connsiteY4" fmla="*/ 14514 h 1854876"/>
              <a:gd name="connsiteX5" fmla="*/ 460526 w 5768527"/>
              <a:gd name="connsiteY5" fmla="*/ 326495 h 1854876"/>
              <a:gd name="connsiteX6" fmla="*/ 498586 w 5768527"/>
              <a:gd name="connsiteY6" fmla="*/ 1571924 h 1854876"/>
              <a:gd name="connsiteX7" fmla="*/ 5521714 w 5768527"/>
              <a:gd name="connsiteY7" fmla="*/ 1550153 h 1854876"/>
              <a:gd name="connsiteX8" fmla="*/ 5499498 w 5768527"/>
              <a:gd name="connsiteY8" fmla="*/ 333752 h 1854876"/>
              <a:gd name="connsiteX9" fmla="*/ 460526 w 5768527"/>
              <a:gd name="connsiteY9" fmla="*/ 326495 h 185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68527" h="1854876">
                <a:moveTo>
                  <a:pt x="0" y="14514"/>
                </a:moveTo>
                <a:lnTo>
                  <a:pt x="5768527" y="0"/>
                </a:lnTo>
                <a:lnTo>
                  <a:pt x="5768527" y="1854876"/>
                </a:lnTo>
                <a:lnTo>
                  <a:pt x="1" y="1854876"/>
                </a:lnTo>
                <a:cubicBezTo>
                  <a:pt x="1" y="1241422"/>
                  <a:pt x="0" y="627968"/>
                  <a:pt x="0" y="14514"/>
                </a:cubicBezTo>
                <a:close/>
                <a:moveTo>
                  <a:pt x="460526" y="326495"/>
                </a:moveTo>
                <a:lnTo>
                  <a:pt x="498586" y="1571924"/>
                </a:lnTo>
                <a:lnTo>
                  <a:pt x="5521714" y="1550153"/>
                </a:lnTo>
                <a:lnTo>
                  <a:pt x="5499498" y="333752"/>
                </a:lnTo>
                <a:lnTo>
                  <a:pt x="460526" y="326495"/>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a:extLst>
              <a:ext uri="{FF2B5EF4-FFF2-40B4-BE49-F238E27FC236}">
                <a16:creationId xmlns:a16="http://schemas.microsoft.com/office/drawing/2014/main" id="{578B531B-DD08-4DB1-DC6C-7BB2CE09CCDB}"/>
              </a:ext>
            </a:extLst>
          </p:cNvPr>
          <p:cNvPicPr>
            <a:picLocks noChangeAspect="1"/>
          </p:cNvPicPr>
          <p:nvPr/>
        </p:nvPicPr>
        <p:blipFill>
          <a:blip r:embed="rId2"/>
          <a:stretch>
            <a:fillRect/>
          </a:stretch>
        </p:blipFill>
        <p:spPr>
          <a:xfrm rot="10628084">
            <a:off x="876590" y="577627"/>
            <a:ext cx="10649197" cy="4715626"/>
          </a:xfrm>
          <a:prstGeom prst="rect">
            <a:avLst/>
          </a:prstGeom>
        </p:spPr>
      </p:pic>
      <p:sp>
        <p:nvSpPr>
          <p:cNvPr id="8" name="Rectangle 7">
            <a:extLst>
              <a:ext uri="{FF2B5EF4-FFF2-40B4-BE49-F238E27FC236}">
                <a16:creationId xmlns:a16="http://schemas.microsoft.com/office/drawing/2014/main" id="{8B981332-3C78-DCCE-BA97-C8EEA3ACA864}"/>
              </a:ext>
            </a:extLst>
          </p:cNvPr>
          <p:cNvSpPr/>
          <p:nvPr/>
        </p:nvSpPr>
        <p:spPr>
          <a:xfrm>
            <a:off x="648428" y="701749"/>
            <a:ext cx="11035862" cy="2267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8A07782-297E-3704-A4B4-18526524ADA9}"/>
              </a:ext>
            </a:extLst>
          </p:cNvPr>
          <p:cNvSpPr/>
          <p:nvPr/>
        </p:nvSpPr>
        <p:spPr>
          <a:xfrm>
            <a:off x="683257" y="4973782"/>
            <a:ext cx="11035862" cy="6348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F50E1BD-8834-9271-0A0F-1679F8222A4C}"/>
              </a:ext>
            </a:extLst>
          </p:cNvPr>
          <p:cNvSpPr/>
          <p:nvPr/>
        </p:nvSpPr>
        <p:spPr>
          <a:xfrm>
            <a:off x="633042" y="830726"/>
            <a:ext cx="509711" cy="47257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FE3AE5-F24D-F47C-6151-317D6B216BF4}"/>
              </a:ext>
            </a:extLst>
          </p:cNvPr>
          <p:cNvSpPr/>
          <p:nvPr/>
        </p:nvSpPr>
        <p:spPr>
          <a:xfrm>
            <a:off x="11174579" y="776326"/>
            <a:ext cx="509711" cy="48102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D1710C8-C0FF-7626-7448-22E337BBFFFA}"/>
              </a:ext>
            </a:extLst>
          </p:cNvPr>
          <p:cNvSpPr/>
          <p:nvPr/>
        </p:nvSpPr>
        <p:spPr>
          <a:xfrm>
            <a:off x="3292963" y="618807"/>
            <a:ext cx="2291311" cy="3097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A0705E1-9945-FE50-A739-642D366752E7}"/>
              </a:ext>
            </a:extLst>
          </p:cNvPr>
          <p:cNvSpPr/>
          <p:nvPr/>
        </p:nvSpPr>
        <p:spPr>
          <a:xfrm>
            <a:off x="4678143" y="229833"/>
            <a:ext cx="6958849" cy="6827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234AF52-1D88-0673-A808-50B276F11860}"/>
                  </a:ext>
                </a:extLst>
              </p:cNvPr>
              <p:cNvSpPr txBox="1"/>
              <p:nvPr/>
            </p:nvSpPr>
            <p:spPr>
              <a:xfrm>
                <a:off x="454759" y="5140624"/>
                <a:ext cx="10257091" cy="1200329"/>
              </a:xfrm>
              <a:prstGeom prst="rect">
                <a:avLst/>
              </a:prstGeom>
              <a:noFill/>
            </p:spPr>
            <p:txBody>
              <a:bodyPr wrap="square" rtlCol="0">
                <a:spAutoFit/>
              </a:bodyPr>
              <a:lstStyle/>
              <a:p>
                <a:pPr marL="457200" indent="-457200">
                  <a:buFont typeface="Arial" panose="020B0604020202020204" pitchFamily="34" charset="0"/>
                  <a:buChar char="•"/>
                </a:pPr>
                <a:r>
                  <a:rPr lang="en-US" sz="2400" dirty="0"/>
                  <a:t>Constricted Center body configuration test:</a:t>
                </a:r>
              </a:p>
              <a:p>
                <a:pPr marL="914400" lvl="1" indent="-457200">
                  <a:buFont typeface="Arial" panose="020B0604020202020204" pitchFamily="34" charset="0"/>
                  <a:buChar char="•"/>
                </a:pPr>
                <a:r>
                  <a:rPr lang="en-US" sz="2400" dirty="0"/>
                  <a:t>Total mass flux </a:t>
                </a:r>
                <a14:m>
                  <m:oMath xmlns:m="http://schemas.openxmlformats.org/officeDocument/2006/math">
                    <m:r>
                      <a:rPr lang="en-US" sz="2400" b="0" i="1" smtClean="0">
                        <a:latin typeface="Cambria Math" panose="02040503050406030204" pitchFamily="18" charset="0"/>
                      </a:rPr>
                      <m:t>𝜓</m:t>
                    </m:r>
                  </m:oMath>
                </a14:m>
                <a:r>
                  <a:rPr lang="en-US" sz="2400" dirty="0"/>
                  <a:t> = 240 kg/m</a:t>
                </a:r>
                <a:r>
                  <a:rPr lang="en-US" sz="2400" baseline="30000" dirty="0"/>
                  <a:t>2</a:t>
                </a:r>
                <a:r>
                  <a:rPr lang="en-US" sz="2400" dirty="0"/>
                  <a:t>-s, </a:t>
                </a:r>
                <a14:m>
                  <m:oMath xmlns:m="http://schemas.openxmlformats.org/officeDocument/2006/math">
                    <m:r>
                      <a:rPr lang="en-US" sz="2400" b="0" i="1" smtClean="0">
                        <a:latin typeface="Cambria Math" panose="02040503050406030204" pitchFamily="18" charset="0"/>
                      </a:rPr>
                      <m:t>𝜙</m:t>
                    </m:r>
                  </m:oMath>
                </a14:m>
                <a:r>
                  <a:rPr lang="en-US" sz="2400" dirty="0"/>
                  <a:t> = 1.1</a:t>
                </a:r>
              </a:p>
              <a:p>
                <a:pPr marL="914400" lvl="1" indent="-457200">
                  <a:buFont typeface="Arial" panose="020B0604020202020204" pitchFamily="34" charset="0"/>
                  <a:buChar char="•"/>
                </a:pPr>
                <a:r>
                  <a:rPr lang="en-US" sz="2400" dirty="0"/>
                  <a:t>Firing time: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𝑡</m:t>
                        </m:r>
                      </m:e>
                      <m:sub>
                        <m:r>
                          <a:rPr lang="en-US" sz="2400" b="0" i="1" dirty="0" smtClean="0">
                            <a:latin typeface="Cambria Math" panose="02040503050406030204" pitchFamily="18" charset="0"/>
                          </a:rPr>
                          <m:t>𝑏</m:t>
                        </m:r>
                      </m:sub>
                    </m:sSub>
                  </m:oMath>
                </a14:m>
                <a:r>
                  <a:rPr lang="en-US" sz="2400" dirty="0"/>
                  <a:t> = 4.5 s</a:t>
                </a:r>
              </a:p>
            </p:txBody>
          </p:sp>
        </mc:Choice>
        <mc:Fallback xmlns="">
          <p:sp>
            <p:nvSpPr>
              <p:cNvPr id="2" name="TextBox 1">
                <a:extLst>
                  <a:ext uri="{FF2B5EF4-FFF2-40B4-BE49-F238E27FC236}">
                    <a16:creationId xmlns:a16="http://schemas.microsoft.com/office/drawing/2014/main" id="{8234AF52-1D88-0673-A808-50B276F11860}"/>
                  </a:ext>
                </a:extLst>
              </p:cNvPr>
              <p:cNvSpPr txBox="1">
                <a:spLocks noRot="1" noChangeAspect="1" noMove="1" noResize="1" noEditPoints="1" noAdjustHandles="1" noChangeArrowheads="1" noChangeShapeType="1" noTextEdit="1"/>
              </p:cNvSpPr>
              <p:nvPr/>
            </p:nvSpPr>
            <p:spPr>
              <a:xfrm>
                <a:off x="454759" y="5140624"/>
                <a:ext cx="10257091" cy="1200329"/>
              </a:xfrm>
              <a:prstGeom prst="rect">
                <a:avLst/>
              </a:prstGeom>
              <a:blipFill>
                <a:blip r:embed="rId3"/>
                <a:stretch>
                  <a:fillRect l="-866" t="-4167" b="-10417"/>
                </a:stretch>
              </a:blipFill>
            </p:spPr>
            <p:txBody>
              <a:bodyPr/>
              <a:lstStyle/>
              <a:p>
                <a:r>
                  <a:rPr lang="en-US">
                    <a:noFill/>
                  </a:rPr>
                  <a:t> </a:t>
                </a:r>
              </a:p>
            </p:txBody>
          </p:sp>
        </mc:Fallback>
      </mc:AlternateContent>
      <p:cxnSp>
        <p:nvCxnSpPr>
          <p:cNvPr id="16" name="Straight Connector 15">
            <a:extLst>
              <a:ext uri="{FF2B5EF4-FFF2-40B4-BE49-F238E27FC236}">
                <a16:creationId xmlns:a16="http://schemas.microsoft.com/office/drawing/2014/main" id="{D397352D-F713-AC57-283F-146E04F8B801}"/>
              </a:ext>
            </a:extLst>
          </p:cNvPr>
          <p:cNvCxnSpPr>
            <a:cxnSpLocks/>
          </p:cNvCxnSpPr>
          <p:nvPr/>
        </p:nvCxnSpPr>
        <p:spPr>
          <a:xfrm>
            <a:off x="193961" y="797378"/>
            <a:ext cx="117574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77931DBD-64A7-45C5-AFC1-C0C67092B3D3}"/>
              </a:ext>
            </a:extLst>
          </p:cNvPr>
          <p:cNvSpPr/>
          <p:nvPr/>
        </p:nvSpPr>
        <p:spPr>
          <a:xfrm>
            <a:off x="1142752" y="901238"/>
            <a:ext cx="10048667" cy="4087179"/>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75532A0-C3BC-9174-AADB-C32625C0099F}"/>
              </a:ext>
            </a:extLst>
          </p:cNvPr>
          <p:cNvSpPr>
            <a:spLocks noGrp="1"/>
          </p:cNvSpPr>
          <p:nvPr>
            <p:ph type="title"/>
          </p:nvPr>
        </p:nvSpPr>
        <p:spPr/>
        <p:txBody>
          <a:bodyPr/>
          <a:lstStyle/>
          <a:p>
            <a:r>
              <a:rPr lang="en-US" dirty="0"/>
              <a:t>Constricted Center Body RDRE Firing</a:t>
            </a:r>
          </a:p>
        </p:txBody>
      </p:sp>
    </p:spTree>
    <p:extLst>
      <p:ext uri="{BB962C8B-B14F-4D97-AF65-F5344CB8AC3E}">
        <p14:creationId xmlns:p14="http://schemas.microsoft.com/office/powerpoint/2010/main" val="2692232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F315914-530B-918A-75A9-1D69726AD650}"/>
              </a:ext>
            </a:extLst>
          </p:cNvPr>
          <p:cNvPicPr>
            <a:picLocks noGrp="1" noChangeAspect="1"/>
          </p:cNvPicPr>
          <p:nvPr>
            <p:ph idx="1"/>
          </p:nvPr>
        </p:nvPicPr>
        <p:blipFill>
          <a:blip r:embed="rId2"/>
          <a:srcRect l="3456" r="51933"/>
          <a:stretch/>
        </p:blipFill>
        <p:spPr>
          <a:xfrm>
            <a:off x="6573019" y="1402774"/>
            <a:ext cx="5618981" cy="4400031"/>
          </a:xfrm>
        </p:spPr>
      </p:pic>
      <p:sp>
        <p:nvSpPr>
          <p:cNvPr id="3" name="Title 2">
            <a:extLst>
              <a:ext uri="{FF2B5EF4-FFF2-40B4-BE49-F238E27FC236}">
                <a16:creationId xmlns:a16="http://schemas.microsoft.com/office/drawing/2014/main" id="{E2EED4B8-4D66-70AF-B94F-1F5FB36E5B0A}"/>
              </a:ext>
            </a:extLst>
          </p:cNvPr>
          <p:cNvSpPr>
            <a:spLocks noGrp="1"/>
          </p:cNvSpPr>
          <p:nvPr>
            <p:ph type="title"/>
          </p:nvPr>
        </p:nvSpPr>
        <p:spPr/>
        <p:txBody>
          <a:bodyPr/>
          <a:lstStyle/>
          <a:p>
            <a:r>
              <a:rPr lang="en-US" dirty="0"/>
              <a:t>Operational Map</a:t>
            </a:r>
          </a:p>
        </p:txBody>
      </p:sp>
      <mc:AlternateContent xmlns:mc="http://schemas.openxmlformats.org/markup-compatibility/2006" xmlns:a14="http://schemas.microsoft.com/office/drawing/2010/main">
        <mc:Choice Requires="a14">
          <p:sp>
            <p:nvSpPr>
              <p:cNvPr id="4" name="Content Placeholder 7">
                <a:extLst>
                  <a:ext uri="{FF2B5EF4-FFF2-40B4-BE49-F238E27FC236}">
                    <a16:creationId xmlns:a16="http://schemas.microsoft.com/office/drawing/2014/main" id="{0D397809-5F72-2CC7-41B2-6224063C7D99}"/>
                  </a:ext>
                </a:extLst>
              </p:cNvPr>
              <p:cNvSpPr txBox="1">
                <a:spLocks/>
              </p:cNvSpPr>
              <p:nvPr/>
            </p:nvSpPr>
            <p:spPr>
              <a:xfrm>
                <a:off x="279043" y="1031000"/>
                <a:ext cx="6293976" cy="53911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Operational map for tests with calorimetry outer body</a:t>
                </a:r>
              </a:p>
              <a:p>
                <a:pPr algn="just"/>
                <a:endParaRPr lang="en-US" dirty="0"/>
              </a:p>
              <a:p>
                <a:pPr algn="just"/>
                <a:r>
                  <a:rPr lang="en-US" dirty="0"/>
                  <a:t>Total mass flux varied from </a:t>
                </a:r>
                <a14:m>
                  <m:oMath xmlns:m="http://schemas.openxmlformats.org/officeDocument/2006/math">
                    <m:r>
                      <a:rPr lang="en-US" i="1" smtClean="0">
                        <a:latin typeface="Cambria Math" panose="02040503050406030204" pitchFamily="18" charset="0"/>
                      </a:rPr>
                      <m:t>𝜓</m:t>
                    </m:r>
                    <m:r>
                      <a:rPr lang="en-US" i="1" smtClean="0">
                        <a:latin typeface="Cambria Math" panose="02040503050406030204" pitchFamily="18" charset="0"/>
                      </a:rPr>
                      <m:t>=</m:t>
                    </m:r>
                  </m:oMath>
                </a14:m>
                <a:r>
                  <a:rPr lang="en-US" dirty="0"/>
                  <a:t> 103-310 kg/m</a:t>
                </a:r>
                <a:r>
                  <a:rPr lang="en-US" baseline="30000" dirty="0"/>
                  <a:t>2</a:t>
                </a:r>
                <a:r>
                  <a:rPr lang="en-US" dirty="0"/>
                  <a:t>-s at </a:t>
                </a:r>
                <a14:m>
                  <m:oMath xmlns:m="http://schemas.openxmlformats.org/officeDocument/2006/math">
                    <m:r>
                      <a:rPr lang="en-US" i="1" smtClean="0">
                        <a:latin typeface="Cambria Math" panose="02040503050406030204" pitchFamily="18" charset="0"/>
                      </a:rPr>
                      <m:t>𝜙</m:t>
                    </m:r>
                    <m:r>
                      <a:rPr lang="en-US" i="1" smtClean="0">
                        <a:latin typeface="Cambria Math" panose="02040503050406030204" pitchFamily="18" charset="0"/>
                      </a:rPr>
                      <m:t>=</m:t>
                    </m:r>
                  </m:oMath>
                </a14:m>
                <a:r>
                  <a:rPr lang="en-US" dirty="0"/>
                  <a:t> 1.1</a:t>
                </a:r>
              </a:p>
              <a:p>
                <a:pPr algn="just"/>
                <a:endParaRPr lang="en-US" dirty="0"/>
              </a:p>
              <a:p>
                <a:pPr algn="just"/>
                <a:r>
                  <a:rPr lang="en-US" dirty="0"/>
                  <a:t>6 conditions performed with the straight center body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𝑡</m:t>
                        </m:r>
                      </m:e>
                      <m:sub>
                        <m:r>
                          <a:rPr lang="en-US" b="0" i="1" dirty="0" smtClean="0">
                            <a:latin typeface="Cambria Math" panose="02040503050406030204" pitchFamily="18" charset="0"/>
                          </a:rPr>
                          <m:t>𝑏</m:t>
                        </m:r>
                      </m:sub>
                    </m:sSub>
                  </m:oMath>
                </a14:m>
                <a:r>
                  <a:rPr lang="en-US" dirty="0"/>
                  <a:t>= 3.5 s) and 4 with the constriction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𝑡</m:t>
                        </m:r>
                      </m:e>
                      <m:sub>
                        <m:r>
                          <a:rPr lang="en-US" i="1" dirty="0">
                            <a:latin typeface="Cambria Math" panose="02040503050406030204" pitchFamily="18" charset="0"/>
                          </a:rPr>
                          <m:t>𝑏</m:t>
                        </m:r>
                      </m:sub>
                    </m:sSub>
                  </m:oMath>
                </a14:m>
                <a:r>
                  <a:rPr lang="en-US" dirty="0"/>
                  <a:t>= 4.5 s)</a:t>
                </a:r>
              </a:p>
              <a:p>
                <a:endParaRPr lang="en-US" dirty="0"/>
              </a:p>
            </p:txBody>
          </p:sp>
        </mc:Choice>
        <mc:Fallback xmlns="">
          <p:sp>
            <p:nvSpPr>
              <p:cNvPr id="4" name="Content Placeholder 7">
                <a:extLst>
                  <a:ext uri="{FF2B5EF4-FFF2-40B4-BE49-F238E27FC236}">
                    <a16:creationId xmlns:a16="http://schemas.microsoft.com/office/drawing/2014/main" id="{0D397809-5F72-2CC7-41B2-6224063C7D99}"/>
                  </a:ext>
                </a:extLst>
              </p:cNvPr>
              <p:cNvSpPr txBox="1">
                <a:spLocks noRot="1" noChangeAspect="1" noMove="1" noResize="1" noEditPoints="1" noAdjustHandles="1" noChangeArrowheads="1" noChangeShapeType="1" noTextEdit="1"/>
              </p:cNvSpPr>
              <p:nvPr/>
            </p:nvSpPr>
            <p:spPr>
              <a:xfrm>
                <a:off x="279043" y="1031000"/>
                <a:ext cx="6293976" cy="5391150"/>
              </a:xfrm>
              <a:prstGeom prst="rect">
                <a:avLst/>
              </a:prstGeom>
              <a:blipFill>
                <a:blip r:embed="rId3"/>
                <a:stretch>
                  <a:fillRect l="-1815" t="-2118" r="-2016"/>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BF3B7856-7A4C-A9E6-0D12-95B608ADCBFF}"/>
              </a:ext>
            </a:extLst>
          </p:cNvPr>
          <p:cNvSpPr/>
          <p:nvPr/>
        </p:nvSpPr>
        <p:spPr>
          <a:xfrm>
            <a:off x="6573019" y="5433848"/>
            <a:ext cx="595036" cy="368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6896114-425A-5095-ABB1-D65D80A5F0F0}"/>
              </a:ext>
            </a:extLst>
          </p:cNvPr>
          <p:cNvSpPr txBox="1"/>
          <p:nvPr/>
        </p:nvSpPr>
        <p:spPr>
          <a:xfrm>
            <a:off x="7915248" y="2656616"/>
            <a:ext cx="1851789" cy="369332"/>
          </a:xfrm>
          <a:prstGeom prst="rect">
            <a:avLst/>
          </a:prstGeom>
          <a:noFill/>
        </p:spPr>
        <p:txBody>
          <a:bodyPr wrap="none" rtlCol="0">
            <a:spAutoFit/>
          </a:bodyPr>
          <a:lstStyle/>
          <a:p>
            <a:r>
              <a:rPr lang="en-US" b="1" dirty="0"/>
              <a:t>High Flux Case</a:t>
            </a:r>
          </a:p>
        </p:txBody>
      </p:sp>
      <p:sp>
        <p:nvSpPr>
          <p:cNvPr id="7" name="TextBox 6">
            <a:extLst>
              <a:ext uri="{FF2B5EF4-FFF2-40B4-BE49-F238E27FC236}">
                <a16:creationId xmlns:a16="http://schemas.microsoft.com/office/drawing/2014/main" id="{CD87B308-CED9-F576-A27D-80128B1FC94C}"/>
              </a:ext>
            </a:extLst>
          </p:cNvPr>
          <p:cNvSpPr txBox="1"/>
          <p:nvPr/>
        </p:nvSpPr>
        <p:spPr>
          <a:xfrm>
            <a:off x="7940897" y="3956833"/>
            <a:ext cx="1800493" cy="369332"/>
          </a:xfrm>
          <a:prstGeom prst="rect">
            <a:avLst/>
          </a:prstGeom>
          <a:noFill/>
        </p:spPr>
        <p:txBody>
          <a:bodyPr wrap="none" rtlCol="0">
            <a:spAutoFit/>
          </a:bodyPr>
          <a:lstStyle/>
          <a:p>
            <a:r>
              <a:rPr lang="en-US" b="1" dirty="0"/>
              <a:t>Low Flux Case</a:t>
            </a:r>
          </a:p>
        </p:txBody>
      </p:sp>
    </p:spTree>
    <p:extLst>
      <p:ext uri="{BB962C8B-B14F-4D97-AF65-F5344CB8AC3E}">
        <p14:creationId xmlns:p14="http://schemas.microsoft.com/office/powerpoint/2010/main" val="168075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AAF194-9476-B4F1-FC18-8D73853F3790}"/>
              </a:ext>
            </a:extLst>
          </p:cNvPr>
          <p:cNvSpPr>
            <a:spLocks noGrp="1"/>
          </p:cNvSpPr>
          <p:nvPr>
            <p:ph type="title"/>
          </p:nvPr>
        </p:nvSpPr>
        <p:spPr/>
        <p:txBody>
          <a:bodyPr/>
          <a:lstStyle/>
          <a:p>
            <a:r>
              <a:rPr lang="en-US" dirty="0"/>
              <a:t>Outlet Temperature Temporal Histories</a:t>
            </a:r>
          </a:p>
        </p:txBody>
      </p:sp>
      <p:sp>
        <p:nvSpPr>
          <p:cNvPr id="5" name="Content Placeholder 1">
            <a:extLst>
              <a:ext uri="{FF2B5EF4-FFF2-40B4-BE49-F238E27FC236}">
                <a16:creationId xmlns:a16="http://schemas.microsoft.com/office/drawing/2014/main" id="{2CEFC32E-DDD1-FBD3-E128-AD48ACE5678A}"/>
              </a:ext>
            </a:extLst>
          </p:cNvPr>
          <p:cNvSpPr txBox="1">
            <a:spLocks/>
          </p:cNvSpPr>
          <p:nvPr/>
        </p:nvSpPr>
        <p:spPr>
          <a:xfrm>
            <a:off x="279043" y="1031000"/>
            <a:ext cx="5872607" cy="53911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Thermal steady state reached for outlets 2-8</a:t>
            </a:r>
          </a:p>
          <a:p>
            <a:pPr algn="just"/>
            <a:endParaRPr lang="en-US" dirty="0"/>
          </a:p>
          <a:p>
            <a:pPr algn="just"/>
            <a:r>
              <a:rPr lang="en-US" dirty="0"/>
              <a:t>Outlets 1 &amp; 9 do not fully reach steady state due to lack adjacent cooling channel</a:t>
            </a:r>
          </a:p>
          <a:p>
            <a:pPr algn="just"/>
            <a:endParaRPr lang="en-US" dirty="0"/>
          </a:p>
          <a:p>
            <a:pPr algn="just"/>
            <a:r>
              <a:rPr lang="en-US" dirty="0"/>
              <a:t>Data averaged over analysis period highlighted in red</a:t>
            </a:r>
          </a:p>
        </p:txBody>
      </p:sp>
      <p:pic>
        <p:nvPicPr>
          <p:cNvPr id="6" name="Graphic 5">
            <a:extLst>
              <a:ext uri="{FF2B5EF4-FFF2-40B4-BE49-F238E27FC236}">
                <a16:creationId xmlns:a16="http://schemas.microsoft.com/office/drawing/2014/main" id="{CAA2955A-02A5-58B7-4FDD-D5988974C9D5}"/>
              </a:ext>
            </a:extLst>
          </p:cNvPr>
          <p:cNvPicPr>
            <a:picLocks noChangeAspect="1"/>
          </p:cNvPicPr>
          <p:nvPr/>
        </p:nvPicPr>
        <p:blipFill>
          <a:blip r:embed="rId2">
            <a:extLst>
              <a:ext uri="{96DAC541-7B7A-43D3-8B79-37D633B846F1}">
                <asvg:svgBlip xmlns:asvg="http://schemas.microsoft.com/office/drawing/2016/SVG/main" r:embed="rId3"/>
              </a:ext>
            </a:extLst>
          </a:blip>
          <a:srcRect l="52997"/>
          <a:stretch/>
        </p:blipFill>
        <p:spPr>
          <a:xfrm>
            <a:off x="6151650" y="1577930"/>
            <a:ext cx="6098920" cy="4532855"/>
          </a:xfrm>
          <a:prstGeom prst="rect">
            <a:avLst/>
          </a:prstGeom>
        </p:spPr>
      </p:pic>
      <p:sp>
        <p:nvSpPr>
          <p:cNvPr id="2" name="Rectangle 1">
            <a:extLst>
              <a:ext uri="{FF2B5EF4-FFF2-40B4-BE49-F238E27FC236}">
                <a16:creationId xmlns:a16="http://schemas.microsoft.com/office/drawing/2014/main" id="{686AB373-2698-09FE-06ED-F4D9FA691E54}"/>
              </a:ext>
            </a:extLst>
          </p:cNvPr>
          <p:cNvSpPr/>
          <p:nvPr/>
        </p:nvSpPr>
        <p:spPr>
          <a:xfrm>
            <a:off x="6256525" y="5758555"/>
            <a:ext cx="595036" cy="368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107E848-5368-79F3-E60D-A835DBFD6373}"/>
              </a:ext>
            </a:extLst>
          </p:cNvPr>
          <p:cNvSpPr txBox="1"/>
          <p:nvPr/>
        </p:nvSpPr>
        <p:spPr>
          <a:xfrm>
            <a:off x="9832387" y="883809"/>
            <a:ext cx="2080570" cy="369332"/>
          </a:xfrm>
          <a:prstGeom prst="rect">
            <a:avLst/>
          </a:prstGeom>
          <a:noFill/>
          <a:ln w="38100">
            <a:solidFill>
              <a:schemeClr val="tx1"/>
            </a:solidFill>
          </a:ln>
        </p:spPr>
        <p:txBody>
          <a:bodyPr wrap="none" rtlCol="0">
            <a:spAutoFit/>
          </a:bodyPr>
          <a:lstStyle/>
          <a:p>
            <a:r>
              <a:rPr lang="en-US" b="1" dirty="0"/>
              <a:t>Analysis Window</a:t>
            </a:r>
          </a:p>
        </p:txBody>
      </p:sp>
      <p:cxnSp>
        <p:nvCxnSpPr>
          <p:cNvPr id="10" name="Straight Connector 9">
            <a:extLst>
              <a:ext uri="{FF2B5EF4-FFF2-40B4-BE49-F238E27FC236}">
                <a16:creationId xmlns:a16="http://schemas.microsoft.com/office/drawing/2014/main" id="{24578F53-B1B4-8592-8732-CDAB8F7E027B}"/>
              </a:ext>
            </a:extLst>
          </p:cNvPr>
          <p:cNvCxnSpPr>
            <a:cxnSpLocks/>
          </p:cNvCxnSpPr>
          <p:nvPr/>
        </p:nvCxnSpPr>
        <p:spPr>
          <a:xfrm flipV="1">
            <a:off x="11060209" y="1266565"/>
            <a:ext cx="461231" cy="3999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33DC2F1-F5A1-43CC-1A88-646F30E6BF38}"/>
              </a:ext>
            </a:extLst>
          </p:cNvPr>
          <p:cNvCxnSpPr>
            <a:cxnSpLocks/>
          </p:cNvCxnSpPr>
          <p:nvPr/>
        </p:nvCxnSpPr>
        <p:spPr>
          <a:xfrm flipH="1" flipV="1">
            <a:off x="10332825" y="1266565"/>
            <a:ext cx="478530" cy="4054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5057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021C74-3651-D708-2DDA-4E51CB5A19C1}"/>
              </a:ext>
            </a:extLst>
          </p:cNvPr>
          <p:cNvSpPr>
            <a:spLocks noGrp="1"/>
          </p:cNvSpPr>
          <p:nvPr>
            <p:ph idx="1"/>
          </p:nvPr>
        </p:nvSpPr>
        <p:spPr>
          <a:xfrm>
            <a:off x="0" y="1055068"/>
            <a:ext cx="6876751" cy="2306695"/>
          </a:xfrm>
        </p:spPr>
        <p:txBody>
          <a:bodyPr/>
          <a:lstStyle/>
          <a:p>
            <a:pPr algn="just"/>
            <a:r>
              <a:rPr lang="en-US" dirty="0"/>
              <a:t>Heat flux corrected for varying mass flow rates amongst channels</a:t>
            </a:r>
          </a:p>
          <a:p>
            <a:pPr algn="just"/>
            <a:endParaRPr lang="en-US" sz="700" dirty="0"/>
          </a:p>
          <a:p>
            <a:pPr algn="just"/>
            <a:r>
              <a:rPr lang="en-US" dirty="0"/>
              <a:t>Heat flux calculated accounts for heat transfer between channels</a:t>
            </a:r>
          </a:p>
        </p:txBody>
      </p:sp>
      <p:sp>
        <p:nvSpPr>
          <p:cNvPr id="3" name="Title 2">
            <a:extLst>
              <a:ext uri="{FF2B5EF4-FFF2-40B4-BE49-F238E27FC236}">
                <a16:creationId xmlns:a16="http://schemas.microsoft.com/office/drawing/2014/main" id="{600459DA-9C06-DB73-09C8-F57BE6C0FC9B}"/>
              </a:ext>
            </a:extLst>
          </p:cNvPr>
          <p:cNvSpPr>
            <a:spLocks noGrp="1"/>
          </p:cNvSpPr>
          <p:nvPr>
            <p:ph type="title"/>
          </p:nvPr>
        </p:nvSpPr>
        <p:spPr/>
        <p:txBody>
          <a:bodyPr/>
          <a:lstStyle/>
          <a:p>
            <a:r>
              <a:rPr lang="en-US" dirty="0"/>
              <a:t>Heat Flux Determination</a:t>
            </a:r>
          </a:p>
        </p:txBody>
      </p:sp>
      <p:grpSp>
        <p:nvGrpSpPr>
          <p:cNvPr id="84" name="Group 83">
            <a:extLst>
              <a:ext uri="{FF2B5EF4-FFF2-40B4-BE49-F238E27FC236}">
                <a16:creationId xmlns:a16="http://schemas.microsoft.com/office/drawing/2014/main" id="{D57E0615-6835-EE20-5C20-F8FB738115A7}"/>
              </a:ext>
            </a:extLst>
          </p:cNvPr>
          <p:cNvGrpSpPr/>
          <p:nvPr/>
        </p:nvGrpSpPr>
        <p:grpSpPr>
          <a:xfrm>
            <a:off x="7399876" y="840334"/>
            <a:ext cx="4792124" cy="4813091"/>
            <a:chOff x="6405424" y="870220"/>
            <a:chExt cx="5634682" cy="5610456"/>
          </a:xfrm>
        </p:grpSpPr>
        <p:grpSp>
          <p:nvGrpSpPr>
            <p:cNvPr id="4" name="Group 3">
              <a:extLst>
                <a:ext uri="{FF2B5EF4-FFF2-40B4-BE49-F238E27FC236}">
                  <a16:creationId xmlns:a16="http://schemas.microsoft.com/office/drawing/2014/main" id="{2E6183E7-F32A-3BA9-BB77-F3D5B485F19A}"/>
                </a:ext>
              </a:extLst>
            </p:cNvPr>
            <p:cNvGrpSpPr/>
            <p:nvPr/>
          </p:nvGrpSpPr>
          <p:grpSpPr>
            <a:xfrm>
              <a:off x="7289079" y="870220"/>
              <a:ext cx="3383280" cy="2743200"/>
              <a:chOff x="3490803" y="1316181"/>
              <a:chExt cx="3383280" cy="2743200"/>
            </a:xfrm>
          </p:grpSpPr>
          <p:sp>
            <p:nvSpPr>
              <p:cNvPr id="5" name="Partial Circle 4">
                <a:extLst>
                  <a:ext uri="{FF2B5EF4-FFF2-40B4-BE49-F238E27FC236}">
                    <a16:creationId xmlns:a16="http://schemas.microsoft.com/office/drawing/2014/main" id="{07B92538-ED30-9E75-2F66-BE0C9714AEA7}"/>
                  </a:ext>
                </a:extLst>
              </p:cNvPr>
              <p:cNvSpPr/>
              <p:nvPr/>
            </p:nvSpPr>
            <p:spPr>
              <a:xfrm rot="5400000">
                <a:off x="3810843" y="1316181"/>
                <a:ext cx="2743200" cy="2743200"/>
              </a:xfrm>
              <a:prstGeom prst="pie">
                <a:avLst>
                  <a:gd name="adj1" fmla="val 5327383"/>
                  <a:gd name="adj2" fmla="val 162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Oval 5">
                <a:extLst>
                  <a:ext uri="{FF2B5EF4-FFF2-40B4-BE49-F238E27FC236}">
                    <a16:creationId xmlns:a16="http://schemas.microsoft.com/office/drawing/2014/main" id="{1DA502AB-CDA3-E2B5-AD09-79F24E81A8E3}"/>
                  </a:ext>
                </a:extLst>
              </p:cNvPr>
              <p:cNvSpPr/>
              <p:nvPr/>
            </p:nvSpPr>
            <p:spPr>
              <a:xfrm>
                <a:off x="3948003" y="1453341"/>
                <a:ext cx="2468880" cy="24688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B10C414-491A-0E57-43EF-DEB4E0E98EB4}"/>
                  </a:ext>
                </a:extLst>
              </p:cNvPr>
              <p:cNvSpPr/>
              <p:nvPr/>
            </p:nvSpPr>
            <p:spPr>
              <a:xfrm>
                <a:off x="6416883" y="2619201"/>
                <a:ext cx="457200" cy="1371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A0C7E55-6A16-4A20-9EEE-86745F460FF2}"/>
                  </a:ext>
                </a:extLst>
              </p:cNvPr>
              <p:cNvSpPr/>
              <p:nvPr/>
            </p:nvSpPr>
            <p:spPr>
              <a:xfrm>
                <a:off x="3490803" y="2634441"/>
                <a:ext cx="457200" cy="1371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Arrow Connector 8">
              <a:extLst>
                <a:ext uri="{FF2B5EF4-FFF2-40B4-BE49-F238E27FC236}">
                  <a16:creationId xmlns:a16="http://schemas.microsoft.com/office/drawing/2014/main" id="{21185888-F9E3-3D25-A58E-D14D7B762E85}"/>
                </a:ext>
              </a:extLst>
            </p:cNvPr>
            <p:cNvCxnSpPr>
              <a:cxnSpLocks/>
            </p:cNvCxnSpPr>
            <p:nvPr/>
          </p:nvCxnSpPr>
          <p:spPr>
            <a:xfrm>
              <a:off x="6736923" y="2257060"/>
              <a:ext cx="493871"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F0F232FD-9947-C7D8-FA10-1D957C9EE517}"/>
                </a:ext>
              </a:extLst>
            </p:cNvPr>
            <p:cNvCxnSpPr>
              <a:cxnSpLocks/>
            </p:cNvCxnSpPr>
            <p:nvPr/>
          </p:nvCxnSpPr>
          <p:spPr>
            <a:xfrm>
              <a:off x="10757393" y="2241820"/>
              <a:ext cx="493871"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A35EEC5F-61DF-31F8-C905-4F38E1B93C72}"/>
                </a:ext>
              </a:extLst>
            </p:cNvPr>
            <p:cNvCxnSpPr>
              <a:cxnSpLocks/>
            </p:cNvCxnSpPr>
            <p:nvPr/>
          </p:nvCxnSpPr>
          <p:spPr>
            <a:xfrm>
              <a:off x="8980719" y="2288392"/>
              <a:ext cx="493871"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4A87741F-C7F9-2D25-C354-59AC94A67C99}"/>
                </a:ext>
              </a:extLst>
            </p:cNvPr>
            <p:cNvCxnSpPr>
              <a:cxnSpLocks/>
            </p:cNvCxnSpPr>
            <p:nvPr/>
          </p:nvCxnSpPr>
          <p:spPr>
            <a:xfrm rot="-5400000">
              <a:off x="8733784" y="2057153"/>
              <a:ext cx="493871"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85783AD-F083-5B5C-77E0-F8C70B44476F}"/>
                    </a:ext>
                  </a:extLst>
                </p:cNvPr>
                <p:cNvSpPr txBox="1"/>
                <p:nvPr/>
              </p:nvSpPr>
              <p:spPr>
                <a:xfrm>
                  <a:off x="9370021" y="2057153"/>
                  <a:ext cx="37920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13" name="TextBox 12">
                  <a:extLst>
                    <a:ext uri="{FF2B5EF4-FFF2-40B4-BE49-F238E27FC236}">
                      <a16:creationId xmlns:a16="http://schemas.microsoft.com/office/drawing/2014/main" id="{A85783AD-F083-5B5C-77E0-F8C70B44476F}"/>
                    </a:ext>
                  </a:extLst>
                </p:cNvPr>
                <p:cNvSpPr txBox="1">
                  <a:spLocks noRot="1" noChangeAspect="1" noMove="1" noResize="1" noEditPoints="1" noAdjustHandles="1" noChangeArrowheads="1" noChangeShapeType="1" noTextEdit="1"/>
                </p:cNvSpPr>
                <p:nvPr/>
              </p:nvSpPr>
              <p:spPr>
                <a:xfrm>
                  <a:off x="9370021" y="2057153"/>
                  <a:ext cx="379206" cy="369332"/>
                </a:xfrm>
                <a:prstGeom prst="rect">
                  <a:avLst/>
                </a:prstGeom>
                <a:blipFill>
                  <a:blip r:embed="rId2"/>
                  <a:stretch>
                    <a:fillRect b="-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D40CD49-B05A-920B-C8B9-8E51578F2761}"/>
                    </a:ext>
                  </a:extLst>
                </p:cNvPr>
                <p:cNvSpPr txBox="1"/>
                <p:nvPr/>
              </p:nvSpPr>
              <p:spPr>
                <a:xfrm>
                  <a:off x="8625671" y="1625551"/>
                  <a:ext cx="38260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14" name="TextBox 13">
                  <a:extLst>
                    <a:ext uri="{FF2B5EF4-FFF2-40B4-BE49-F238E27FC236}">
                      <a16:creationId xmlns:a16="http://schemas.microsoft.com/office/drawing/2014/main" id="{6D40CD49-B05A-920B-C8B9-8E51578F2761}"/>
                    </a:ext>
                  </a:extLst>
                </p:cNvPr>
                <p:cNvSpPr txBox="1">
                  <a:spLocks noRot="1" noChangeAspect="1" noMove="1" noResize="1" noEditPoints="1" noAdjustHandles="1" noChangeArrowheads="1" noChangeShapeType="1" noTextEdit="1"/>
                </p:cNvSpPr>
                <p:nvPr/>
              </p:nvSpPr>
              <p:spPr>
                <a:xfrm>
                  <a:off x="8625671" y="1625551"/>
                  <a:ext cx="382604" cy="369332"/>
                </a:xfrm>
                <a:prstGeom prst="rect">
                  <a:avLst/>
                </a:prstGeom>
                <a:blipFill>
                  <a:blip r:embed="rId3"/>
                  <a:stretch>
                    <a:fillRect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81D0474-CE25-21CF-1579-D63D5B0A6432}"/>
                    </a:ext>
                  </a:extLst>
                </p:cNvPr>
                <p:cNvSpPr txBox="1"/>
                <p:nvPr/>
              </p:nvSpPr>
              <p:spPr>
                <a:xfrm>
                  <a:off x="11239116" y="2057153"/>
                  <a:ext cx="800990" cy="753406"/>
                </a:xfrm>
                <a:prstGeom prst="rect">
                  <a:avLst/>
                </a:prstGeom>
                <a:noFill/>
              </p:spPr>
              <p:txBody>
                <a:bodyPr wrap="square" rtlCol="0">
                  <a:spAutoFit/>
                </a:bodyPr>
                <a:lstStyle/>
                <a:p>
                  <a:r>
                    <a:rPr lang="en-US" i="1" dirty="0"/>
                    <a:t>T</a:t>
                  </a:r>
                  <a:r>
                    <a:rPr lang="en-US" baseline="-25000" dirty="0"/>
                    <a:t>out</a:t>
                  </a:r>
                  <a:r>
                    <a:rPr lang="en-US" dirty="0"/>
                    <a:t>,</a:t>
                  </a:r>
                  <a14:m>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𝑚</m:t>
                              </m:r>
                            </m:e>
                          </m:acc>
                        </m:e>
                        <m:sub>
                          <m:r>
                            <a:rPr lang="en-US" b="0" i="1" smtClean="0">
                              <a:latin typeface="Cambria Math" panose="02040503050406030204" pitchFamily="18" charset="0"/>
                            </a:rPr>
                            <m:t>𝑛</m:t>
                          </m:r>
                        </m:sub>
                      </m:sSub>
                    </m:oMath>
                  </a14:m>
                  <a:endParaRPr lang="en-US" dirty="0"/>
                </a:p>
              </p:txBody>
            </p:sp>
          </mc:Choice>
          <mc:Fallback xmlns="">
            <p:sp>
              <p:nvSpPr>
                <p:cNvPr id="15" name="TextBox 14">
                  <a:extLst>
                    <a:ext uri="{FF2B5EF4-FFF2-40B4-BE49-F238E27FC236}">
                      <a16:creationId xmlns:a16="http://schemas.microsoft.com/office/drawing/2014/main" id="{881D0474-CE25-21CF-1579-D63D5B0A6432}"/>
                    </a:ext>
                  </a:extLst>
                </p:cNvPr>
                <p:cNvSpPr txBox="1">
                  <a:spLocks noRot="1" noChangeAspect="1" noMove="1" noResize="1" noEditPoints="1" noAdjustHandles="1" noChangeArrowheads="1" noChangeShapeType="1" noTextEdit="1"/>
                </p:cNvSpPr>
                <p:nvPr/>
              </p:nvSpPr>
              <p:spPr>
                <a:xfrm>
                  <a:off x="11239116" y="2057153"/>
                  <a:ext cx="800990" cy="753406"/>
                </a:xfrm>
                <a:prstGeom prst="rect">
                  <a:avLst/>
                </a:prstGeom>
                <a:blipFill>
                  <a:blip r:embed="rId4"/>
                  <a:stretch>
                    <a:fillRect l="-7273" t="-3846"/>
                  </a:stretch>
                </a:blipFill>
              </p:spPr>
              <p:txBody>
                <a:bodyPr/>
                <a:lstStyle/>
                <a:p>
                  <a:r>
                    <a:rPr lang="en-US">
                      <a:noFill/>
                    </a:rPr>
                    <a:t> </a:t>
                  </a:r>
                </a:p>
              </p:txBody>
            </p:sp>
          </mc:Fallback>
        </mc:AlternateContent>
        <p:sp>
          <p:nvSpPr>
            <p:cNvPr id="16" name="Rectangle 15">
              <a:extLst>
                <a:ext uri="{FF2B5EF4-FFF2-40B4-BE49-F238E27FC236}">
                  <a16:creationId xmlns:a16="http://schemas.microsoft.com/office/drawing/2014/main" id="{0D79602B-479C-D100-315A-D8222E3994BD}"/>
                </a:ext>
              </a:extLst>
            </p:cNvPr>
            <p:cNvSpPr/>
            <p:nvPr/>
          </p:nvSpPr>
          <p:spPr>
            <a:xfrm>
              <a:off x="7289079" y="2558950"/>
              <a:ext cx="3300544" cy="1325027"/>
            </a:xfrm>
            <a:prstGeom prst="rect">
              <a:avLst/>
            </a:prstGeom>
            <a:solidFill>
              <a:schemeClr val="tx1">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1619BE-5A70-CF70-1BA3-EE3FA9BC7403}"/>
                </a:ext>
              </a:extLst>
            </p:cNvPr>
            <p:cNvSpPr/>
            <p:nvPr/>
          </p:nvSpPr>
          <p:spPr>
            <a:xfrm>
              <a:off x="7289079" y="2519632"/>
              <a:ext cx="3300544" cy="369332"/>
            </a:xfrm>
            <a:prstGeom prst="rect">
              <a:avLst/>
            </a:prstGeom>
            <a:pattFill prst="wdDnDiag">
              <a:fgClr>
                <a:schemeClr val="tx1"/>
              </a:fgClr>
              <a:bgClr>
                <a:schemeClr val="bg1"/>
              </a:bgClr>
            </a:patt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B9269DA6-38BF-2714-8DAC-1A2E4D7A830B}"/>
                </a:ext>
              </a:extLst>
            </p:cNvPr>
            <p:cNvCxnSpPr>
              <a:cxnSpLocks/>
            </p:cNvCxnSpPr>
            <p:nvPr/>
          </p:nvCxnSpPr>
          <p:spPr>
            <a:xfrm>
              <a:off x="7289079" y="3886747"/>
              <a:ext cx="3410832"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616263A-4734-6A8D-A640-7EF129344B51}"/>
                    </a:ext>
                  </a:extLst>
                </p:cNvPr>
                <p:cNvSpPr txBox="1"/>
                <p:nvPr/>
              </p:nvSpPr>
              <p:spPr>
                <a:xfrm>
                  <a:off x="10757393" y="3656247"/>
                  <a:ext cx="38260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𝑧</m:t>
                        </m:r>
                      </m:oMath>
                    </m:oMathPara>
                  </a14:m>
                  <a:endParaRPr lang="en-US" dirty="0"/>
                </a:p>
              </p:txBody>
            </p:sp>
          </mc:Choice>
          <mc:Fallback xmlns="">
            <p:sp>
              <p:nvSpPr>
                <p:cNvPr id="19" name="TextBox 18">
                  <a:extLst>
                    <a:ext uri="{FF2B5EF4-FFF2-40B4-BE49-F238E27FC236}">
                      <a16:creationId xmlns:a16="http://schemas.microsoft.com/office/drawing/2014/main" id="{8616263A-4734-6A8D-A640-7EF129344B51}"/>
                    </a:ext>
                  </a:extLst>
                </p:cNvPr>
                <p:cNvSpPr txBox="1">
                  <a:spLocks noRot="1" noChangeAspect="1" noMove="1" noResize="1" noEditPoints="1" noAdjustHandles="1" noChangeArrowheads="1" noChangeShapeType="1" noTextEdit="1"/>
                </p:cNvSpPr>
                <p:nvPr/>
              </p:nvSpPr>
              <p:spPr>
                <a:xfrm>
                  <a:off x="10757393" y="3656247"/>
                  <a:ext cx="382604" cy="369332"/>
                </a:xfrm>
                <a:prstGeom prst="rect">
                  <a:avLst/>
                </a:prstGeom>
                <a:blipFill>
                  <a:blip r:embed="rId5"/>
                  <a:stretch>
                    <a:fillRect b="-3846"/>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4302A503-20CB-0FBD-2EC0-71659964A011}"/>
                </a:ext>
              </a:extLst>
            </p:cNvPr>
            <p:cNvCxnSpPr>
              <a:cxnSpLocks/>
            </p:cNvCxnSpPr>
            <p:nvPr/>
          </p:nvCxnSpPr>
          <p:spPr>
            <a:xfrm rot="-5400000">
              <a:off x="7058013" y="3656246"/>
              <a:ext cx="493871"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1FCB134-B75A-731D-A8AC-F0B1B73D9442}"/>
                    </a:ext>
                  </a:extLst>
                </p:cNvPr>
                <p:cNvSpPr txBox="1"/>
                <p:nvPr/>
              </p:nvSpPr>
              <p:spPr>
                <a:xfrm>
                  <a:off x="6952390" y="3257242"/>
                  <a:ext cx="38260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21" name="TextBox 20">
                  <a:extLst>
                    <a:ext uri="{FF2B5EF4-FFF2-40B4-BE49-F238E27FC236}">
                      <a16:creationId xmlns:a16="http://schemas.microsoft.com/office/drawing/2014/main" id="{11FCB134-B75A-731D-A8AC-F0B1B73D9442}"/>
                    </a:ext>
                  </a:extLst>
                </p:cNvPr>
                <p:cNvSpPr txBox="1">
                  <a:spLocks noRot="1" noChangeAspect="1" noMove="1" noResize="1" noEditPoints="1" noAdjustHandles="1" noChangeArrowheads="1" noChangeShapeType="1" noTextEdit="1"/>
                </p:cNvSpPr>
                <p:nvPr/>
              </p:nvSpPr>
              <p:spPr>
                <a:xfrm>
                  <a:off x="6952390" y="3257242"/>
                  <a:ext cx="382604" cy="369332"/>
                </a:xfrm>
                <a:prstGeom prst="rect">
                  <a:avLst/>
                </a:prstGeom>
                <a:blipFill>
                  <a:blip r:embed="rId6"/>
                  <a:stretch>
                    <a:fillRect b="-26923"/>
                  </a:stretch>
                </a:blipFill>
              </p:spPr>
              <p:txBody>
                <a:bodyPr/>
                <a:lstStyle/>
                <a:p>
                  <a:r>
                    <a:rPr lang="en-US">
                      <a:noFill/>
                    </a:rPr>
                    <a:t> </a:t>
                  </a:r>
                </a:p>
              </p:txBody>
            </p:sp>
          </mc:Fallback>
        </mc:AlternateContent>
        <p:sp>
          <p:nvSpPr>
            <p:cNvPr id="22" name="Rectangle 21">
              <a:extLst>
                <a:ext uri="{FF2B5EF4-FFF2-40B4-BE49-F238E27FC236}">
                  <a16:creationId xmlns:a16="http://schemas.microsoft.com/office/drawing/2014/main" id="{367BAFB4-FCFB-BF28-42C0-7DCA6948CC44}"/>
                </a:ext>
              </a:extLst>
            </p:cNvPr>
            <p:cNvSpPr/>
            <p:nvPr/>
          </p:nvSpPr>
          <p:spPr>
            <a:xfrm>
              <a:off x="7349468" y="2710939"/>
              <a:ext cx="284879" cy="131373"/>
            </a:xfrm>
            <a:prstGeom prst="rect">
              <a:avLst/>
            </a:prstGeom>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2B1F8FE-41DF-DE93-C986-9287FA1834EB}"/>
                </a:ext>
              </a:extLst>
            </p:cNvPr>
            <p:cNvSpPr/>
            <p:nvPr/>
          </p:nvSpPr>
          <p:spPr>
            <a:xfrm>
              <a:off x="7703019" y="2710609"/>
              <a:ext cx="284879" cy="131373"/>
            </a:xfrm>
            <a:prstGeom prst="rect">
              <a:avLst/>
            </a:prstGeom>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7741B60-1E19-0E53-62EE-D65570924CC3}"/>
                </a:ext>
              </a:extLst>
            </p:cNvPr>
            <p:cNvSpPr/>
            <p:nvPr/>
          </p:nvSpPr>
          <p:spPr>
            <a:xfrm>
              <a:off x="8048707" y="2716193"/>
              <a:ext cx="284879" cy="131373"/>
            </a:xfrm>
            <a:prstGeom prst="rect">
              <a:avLst/>
            </a:prstGeom>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C53808E-D3F2-EEF2-5748-68EEFBE63614}"/>
                </a:ext>
              </a:extLst>
            </p:cNvPr>
            <p:cNvSpPr/>
            <p:nvPr/>
          </p:nvSpPr>
          <p:spPr>
            <a:xfrm>
              <a:off x="8408899" y="2710608"/>
              <a:ext cx="284879" cy="131373"/>
            </a:xfrm>
            <a:prstGeom prst="rect">
              <a:avLst/>
            </a:prstGeom>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E79D0AD-4B6F-2EB5-FB56-A43EF0193488}"/>
                </a:ext>
              </a:extLst>
            </p:cNvPr>
            <p:cNvSpPr/>
            <p:nvPr/>
          </p:nvSpPr>
          <p:spPr>
            <a:xfrm>
              <a:off x="8772430" y="2710607"/>
              <a:ext cx="284879" cy="131373"/>
            </a:xfrm>
            <a:prstGeom prst="rect">
              <a:avLst/>
            </a:prstGeom>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C0956E2-1103-2A2D-AC15-6D18DA8A1296}"/>
                </a:ext>
              </a:extLst>
            </p:cNvPr>
            <p:cNvSpPr/>
            <p:nvPr/>
          </p:nvSpPr>
          <p:spPr>
            <a:xfrm>
              <a:off x="9123360" y="2716193"/>
              <a:ext cx="284879" cy="131373"/>
            </a:xfrm>
            <a:prstGeom prst="rect">
              <a:avLst/>
            </a:prstGeom>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764A595-3334-74C8-A2B6-DE36F8407223}"/>
                </a:ext>
              </a:extLst>
            </p:cNvPr>
            <p:cNvSpPr/>
            <p:nvPr/>
          </p:nvSpPr>
          <p:spPr>
            <a:xfrm>
              <a:off x="9475212" y="2704299"/>
              <a:ext cx="284879" cy="131373"/>
            </a:xfrm>
            <a:prstGeom prst="rect">
              <a:avLst/>
            </a:prstGeom>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03D02CFE-FBA2-49D2-466F-3EA740A7A37A}"/>
                </a:ext>
              </a:extLst>
            </p:cNvPr>
            <p:cNvSpPr/>
            <p:nvPr/>
          </p:nvSpPr>
          <p:spPr>
            <a:xfrm>
              <a:off x="9847326" y="2700122"/>
              <a:ext cx="284879" cy="131373"/>
            </a:xfrm>
            <a:prstGeom prst="rect">
              <a:avLst/>
            </a:prstGeom>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C37163BD-6E35-251E-F251-D557CFC118DF}"/>
                </a:ext>
              </a:extLst>
            </p:cNvPr>
            <p:cNvSpPr/>
            <p:nvPr/>
          </p:nvSpPr>
          <p:spPr>
            <a:xfrm>
              <a:off x="10237756" y="2693290"/>
              <a:ext cx="284879" cy="131373"/>
            </a:xfrm>
            <a:prstGeom prst="rect">
              <a:avLst/>
            </a:prstGeom>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FAEACA8-D4E3-1A11-6BF6-65C57F97DA90}"/>
                </a:ext>
              </a:extLst>
            </p:cNvPr>
            <p:cNvSpPr/>
            <p:nvPr/>
          </p:nvSpPr>
          <p:spPr>
            <a:xfrm>
              <a:off x="8356185" y="2613055"/>
              <a:ext cx="1115518" cy="369056"/>
            </a:xfrm>
            <a:prstGeom prst="rect">
              <a:avLst/>
            </a:prstGeom>
            <a:noFill/>
            <a:ln w="412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F5E3392C-D332-390B-2329-7D19D351AB6D}"/>
                </a:ext>
              </a:extLst>
            </p:cNvPr>
            <p:cNvCxnSpPr>
              <a:cxnSpLocks/>
              <a:stCxn id="35" idx="1"/>
              <a:endCxn id="32" idx="1"/>
            </p:cNvCxnSpPr>
            <p:nvPr/>
          </p:nvCxnSpPr>
          <p:spPr>
            <a:xfrm flipV="1">
              <a:off x="6405424" y="2797583"/>
              <a:ext cx="1950761" cy="28123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7BB80B1-72AF-E64B-ECF2-9528CC57A8A7}"/>
                </a:ext>
              </a:extLst>
            </p:cNvPr>
            <p:cNvCxnSpPr>
              <a:cxnSpLocks/>
              <a:stCxn id="32" idx="3"/>
              <a:endCxn id="35" idx="3"/>
            </p:cNvCxnSpPr>
            <p:nvPr/>
          </p:nvCxnSpPr>
          <p:spPr>
            <a:xfrm>
              <a:off x="9471703" y="2797583"/>
              <a:ext cx="2271598" cy="28123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6B972544-667E-C78A-0E94-EBDEE51F681B}"/>
                </a:ext>
              </a:extLst>
            </p:cNvPr>
            <p:cNvSpPr/>
            <p:nvPr/>
          </p:nvSpPr>
          <p:spPr>
            <a:xfrm>
              <a:off x="6405424" y="4739130"/>
              <a:ext cx="5337876" cy="1741546"/>
            </a:xfrm>
            <a:prstGeom prst="rect">
              <a:avLst/>
            </a:prstGeom>
            <a:solidFill>
              <a:schemeClr val="bg1"/>
            </a:solidFill>
            <a:ln w="41275">
              <a:solidFill>
                <a:srgbClr val="FF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583E171-4970-3547-260C-6E824D7C09EA}"/>
                </a:ext>
              </a:extLst>
            </p:cNvPr>
            <p:cNvSpPr/>
            <p:nvPr/>
          </p:nvSpPr>
          <p:spPr>
            <a:xfrm>
              <a:off x="7131614" y="5111333"/>
              <a:ext cx="914400" cy="457200"/>
            </a:xfrm>
            <a:prstGeom prst="rect">
              <a:avLst/>
            </a:prstGeom>
            <a:solidFill>
              <a:schemeClr val="tx1"/>
            </a:solidFill>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E8E75DA8-0BB7-DA0E-4E8D-F840566723A8}"/>
                </a:ext>
              </a:extLst>
            </p:cNvPr>
            <p:cNvSpPr/>
            <p:nvPr/>
          </p:nvSpPr>
          <p:spPr>
            <a:xfrm>
              <a:off x="8692993" y="5100260"/>
              <a:ext cx="914400" cy="457200"/>
            </a:xfrm>
            <a:prstGeom prst="rect">
              <a:avLst/>
            </a:prstGeom>
            <a:solidFill>
              <a:schemeClr val="tx1"/>
            </a:solidFill>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20812EA-FB52-4F07-B9A3-032E19B7268A}"/>
                </a:ext>
              </a:extLst>
            </p:cNvPr>
            <p:cNvSpPr/>
            <p:nvPr/>
          </p:nvSpPr>
          <p:spPr>
            <a:xfrm>
              <a:off x="10267155" y="5100260"/>
              <a:ext cx="914400" cy="457200"/>
            </a:xfrm>
            <a:prstGeom prst="rect">
              <a:avLst/>
            </a:prstGeom>
            <a:solidFill>
              <a:schemeClr val="tx1"/>
            </a:solidFill>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8BE3C3E-E8CA-8EFE-4157-90FFAD401CDE}"/>
                    </a:ext>
                  </a:extLst>
                </p:cNvPr>
                <p:cNvSpPr txBox="1"/>
                <p:nvPr/>
              </p:nvSpPr>
              <p:spPr>
                <a:xfrm>
                  <a:off x="7177334" y="5973326"/>
                  <a:ext cx="780983" cy="4305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d>
                              <m:dPr>
                                <m:ctrlPr>
                                  <a:rPr lang="en-US" i="1" smtClean="0">
                                    <a:latin typeface="Cambria Math" panose="02040503050406030204" pitchFamily="18" charset="0"/>
                                  </a:rPr>
                                </m:ctrlPr>
                              </m:dPr>
                              <m:e>
                                <m:sSub>
                                  <m:sSubPr>
                                    <m:ctrlPr>
                                      <a:rPr lang="en-US" b="0"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𝑞</m:t>
                                        </m:r>
                                      </m:e>
                                    </m:acc>
                                  </m:e>
                                  <m:sub>
                                    <m:r>
                                      <m:rPr>
                                        <m:sty m:val="p"/>
                                      </m:rPr>
                                      <a:rPr lang="en-US" b="0" i="0" smtClean="0">
                                        <a:latin typeface="Cambria Math" panose="02040503050406030204" pitchFamily="18" charset="0"/>
                                      </a:rPr>
                                      <m:t>h</m:t>
                                    </m:r>
                                  </m:sub>
                                </m:sSub>
                              </m:e>
                            </m:d>
                          </m:e>
                          <m:sub>
                            <m:r>
                              <a:rPr lang="en-US" b="0" i="1" smtClean="0">
                                <a:latin typeface="Cambria Math" panose="02040503050406030204" pitchFamily="18" charset="0"/>
                              </a:rPr>
                              <m:t>1</m:t>
                            </m:r>
                          </m:sub>
                        </m:sSub>
                      </m:oMath>
                    </m:oMathPara>
                  </a14:m>
                  <a:endParaRPr lang="en-US" dirty="0"/>
                </a:p>
              </p:txBody>
            </p:sp>
          </mc:Choice>
          <mc:Fallback xmlns="">
            <p:sp>
              <p:nvSpPr>
                <p:cNvPr id="39" name="TextBox 38">
                  <a:extLst>
                    <a:ext uri="{FF2B5EF4-FFF2-40B4-BE49-F238E27FC236}">
                      <a16:creationId xmlns:a16="http://schemas.microsoft.com/office/drawing/2014/main" id="{F8BE3C3E-E8CA-8EFE-4157-90FFAD401CDE}"/>
                    </a:ext>
                  </a:extLst>
                </p:cNvPr>
                <p:cNvSpPr txBox="1">
                  <a:spLocks noRot="1" noChangeAspect="1" noMove="1" noResize="1" noEditPoints="1" noAdjustHandles="1" noChangeArrowheads="1" noChangeShapeType="1" noTextEdit="1"/>
                </p:cNvSpPr>
                <p:nvPr/>
              </p:nvSpPr>
              <p:spPr>
                <a:xfrm>
                  <a:off x="7177334" y="5973326"/>
                  <a:ext cx="780983" cy="430518"/>
                </a:xfrm>
                <a:prstGeom prst="rect">
                  <a:avLst/>
                </a:prstGeom>
                <a:blipFill>
                  <a:blip r:embed="rId7"/>
                  <a:stretch>
                    <a:fillRect b="-9677"/>
                  </a:stretch>
                </a:blipFill>
              </p:spPr>
              <p:txBody>
                <a:bodyPr/>
                <a:lstStyle/>
                <a:p>
                  <a:r>
                    <a:rPr lang="en-US">
                      <a:noFill/>
                    </a:rPr>
                    <a:t> </a:t>
                  </a:r>
                </a:p>
              </p:txBody>
            </p:sp>
          </mc:Fallback>
        </mc:AlternateContent>
        <p:cxnSp>
          <p:nvCxnSpPr>
            <p:cNvPr id="40" name="Straight Arrow Connector 39">
              <a:extLst>
                <a:ext uri="{FF2B5EF4-FFF2-40B4-BE49-F238E27FC236}">
                  <a16:creationId xmlns:a16="http://schemas.microsoft.com/office/drawing/2014/main" id="{3B8540A6-311B-8AC5-6256-7775077B2A73}"/>
                </a:ext>
              </a:extLst>
            </p:cNvPr>
            <p:cNvCxnSpPr>
              <a:cxnSpLocks/>
              <a:stCxn id="39" idx="0"/>
              <a:endCxn id="36" idx="2"/>
            </p:cNvCxnSpPr>
            <p:nvPr/>
          </p:nvCxnSpPr>
          <p:spPr>
            <a:xfrm flipV="1">
              <a:off x="7567826" y="5568533"/>
              <a:ext cx="0" cy="4047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6AF72C11-817D-8659-DFBB-A965810E703A}"/>
                </a:ext>
              </a:extLst>
            </p:cNvPr>
            <p:cNvCxnSpPr>
              <a:cxnSpLocks/>
              <a:endCxn id="37" idx="2"/>
            </p:cNvCxnSpPr>
            <p:nvPr/>
          </p:nvCxnSpPr>
          <p:spPr>
            <a:xfrm flipV="1">
              <a:off x="9148086" y="5557460"/>
              <a:ext cx="2107" cy="38921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803B5FD8-3FD9-A968-99AA-F9D53D80FEC4}"/>
                </a:ext>
              </a:extLst>
            </p:cNvPr>
            <p:cNvCxnSpPr>
              <a:cxnSpLocks/>
              <a:endCxn id="38" idx="2"/>
            </p:cNvCxnSpPr>
            <p:nvPr/>
          </p:nvCxnSpPr>
          <p:spPr>
            <a:xfrm flipH="1" flipV="1">
              <a:off x="10724355" y="5557460"/>
              <a:ext cx="1" cy="36805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3" name="Rectangle 42">
              <a:extLst>
                <a:ext uri="{FF2B5EF4-FFF2-40B4-BE49-F238E27FC236}">
                  <a16:creationId xmlns:a16="http://schemas.microsoft.com/office/drawing/2014/main" id="{8F17370F-27E7-928D-87C7-5506AD18417D}"/>
                </a:ext>
              </a:extLst>
            </p:cNvPr>
            <p:cNvSpPr/>
            <p:nvPr/>
          </p:nvSpPr>
          <p:spPr>
            <a:xfrm>
              <a:off x="7131376" y="5153857"/>
              <a:ext cx="914400" cy="411480"/>
            </a:xfrm>
            <a:prstGeom prst="rect">
              <a:avLst/>
            </a:prstGeom>
            <a:solidFill>
              <a:schemeClr val="accent1">
                <a:lumMod val="40000"/>
                <a:lumOff val="60000"/>
              </a:schemeClr>
            </a:solidFill>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AF9533B-8437-BF35-ACEC-59690B0AAA94}"/>
                </a:ext>
              </a:extLst>
            </p:cNvPr>
            <p:cNvSpPr/>
            <p:nvPr/>
          </p:nvSpPr>
          <p:spPr>
            <a:xfrm>
              <a:off x="10266879" y="5166239"/>
              <a:ext cx="914400" cy="411480"/>
            </a:xfrm>
            <a:prstGeom prst="rect">
              <a:avLst/>
            </a:prstGeom>
            <a:solidFill>
              <a:schemeClr val="accent1">
                <a:lumMod val="40000"/>
                <a:lumOff val="60000"/>
              </a:schemeClr>
            </a:solidFill>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A685E42-9B12-B20C-1976-F4D61EA8D97C}"/>
                </a:ext>
              </a:extLst>
            </p:cNvPr>
            <p:cNvSpPr/>
            <p:nvPr/>
          </p:nvSpPr>
          <p:spPr>
            <a:xfrm>
              <a:off x="8693297" y="5152218"/>
              <a:ext cx="914400" cy="411480"/>
            </a:xfrm>
            <a:prstGeom prst="rect">
              <a:avLst/>
            </a:prstGeom>
            <a:solidFill>
              <a:schemeClr val="accent1">
                <a:lumMod val="40000"/>
                <a:lumOff val="60000"/>
              </a:schemeClr>
            </a:solidFill>
            <a:ln>
              <a:solidFill>
                <a:schemeClr val="dk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A4511EE7-E542-FD7A-7EB9-6326FB6E5C47}"/>
                    </a:ext>
                  </a:extLst>
                </p:cNvPr>
                <p:cNvSpPr txBox="1"/>
                <p:nvPr/>
              </p:nvSpPr>
              <p:spPr>
                <a:xfrm>
                  <a:off x="7326590" y="5125673"/>
                  <a:ext cx="544765" cy="4305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𝑚</m:t>
                                </m:r>
                              </m:e>
                            </m:acc>
                          </m:e>
                          <m:sub>
                            <m:r>
                              <a:rPr lang="en-US" b="0" i="1" smtClean="0">
                                <a:latin typeface="Cambria Math" panose="02040503050406030204" pitchFamily="18" charset="0"/>
                              </a:rPr>
                              <m:t>1</m:t>
                            </m:r>
                          </m:sub>
                        </m:sSub>
                      </m:oMath>
                    </m:oMathPara>
                  </a14:m>
                  <a:endParaRPr lang="en-US" dirty="0"/>
                </a:p>
              </p:txBody>
            </p:sp>
          </mc:Choice>
          <mc:Fallback xmlns="">
            <p:sp>
              <p:nvSpPr>
                <p:cNvPr id="46" name="TextBox 45">
                  <a:extLst>
                    <a:ext uri="{FF2B5EF4-FFF2-40B4-BE49-F238E27FC236}">
                      <a16:creationId xmlns:a16="http://schemas.microsoft.com/office/drawing/2014/main" id="{A4511EE7-E542-FD7A-7EB9-6326FB6E5C47}"/>
                    </a:ext>
                  </a:extLst>
                </p:cNvPr>
                <p:cNvSpPr txBox="1">
                  <a:spLocks noRot="1" noChangeAspect="1" noMove="1" noResize="1" noEditPoints="1" noAdjustHandles="1" noChangeArrowheads="1" noChangeShapeType="1" noTextEdit="1"/>
                </p:cNvSpPr>
                <p:nvPr/>
              </p:nvSpPr>
              <p:spPr>
                <a:xfrm>
                  <a:off x="7326590" y="5125673"/>
                  <a:ext cx="544765" cy="430518"/>
                </a:xfrm>
                <a:prstGeom prst="rect">
                  <a:avLst/>
                </a:prstGeom>
                <a:blipFill>
                  <a:blip r:embed="rId8"/>
                  <a:stretch>
                    <a:fillRect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CC0D4F23-F13A-232B-1C11-7C3115D38FE4}"/>
                    </a:ext>
                  </a:extLst>
                </p:cNvPr>
                <p:cNvSpPr txBox="1"/>
                <p:nvPr/>
              </p:nvSpPr>
              <p:spPr>
                <a:xfrm>
                  <a:off x="8898438" y="5139252"/>
                  <a:ext cx="550087" cy="4305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𝑚</m:t>
                                </m:r>
                              </m:e>
                            </m:acc>
                          </m:e>
                          <m:sub>
                            <m:r>
                              <a:rPr lang="en-US" b="0" i="1" smtClean="0">
                                <a:latin typeface="Cambria Math" panose="02040503050406030204" pitchFamily="18" charset="0"/>
                              </a:rPr>
                              <m:t>2</m:t>
                            </m:r>
                          </m:sub>
                        </m:sSub>
                      </m:oMath>
                    </m:oMathPara>
                  </a14:m>
                  <a:endParaRPr lang="en-US" dirty="0"/>
                </a:p>
              </p:txBody>
            </p:sp>
          </mc:Choice>
          <mc:Fallback xmlns="">
            <p:sp>
              <p:nvSpPr>
                <p:cNvPr id="47" name="TextBox 46">
                  <a:extLst>
                    <a:ext uri="{FF2B5EF4-FFF2-40B4-BE49-F238E27FC236}">
                      <a16:creationId xmlns:a16="http://schemas.microsoft.com/office/drawing/2014/main" id="{CC0D4F23-F13A-232B-1C11-7C3115D38FE4}"/>
                    </a:ext>
                  </a:extLst>
                </p:cNvPr>
                <p:cNvSpPr txBox="1">
                  <a:spLocks noRot="1" noChangeAspect="1" noMove="1" noResize="1" noEditPoints="1" noAdjustHandles="1" noChangeArrowheads="1" noChangeShapeType="1" noTextEdit="1"/>
                </p:cNvSpPr>
                <p:nvPr/>
              </p:nvSpPr>
              <p:spPr>
                <a:xfrm>
                  <a:off x="8898438" y="5139252"/>
                  <a:ext cx="550087" cy="43051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8002851-89B7-072C-1793-E8B811CD4E8A}"/>
                    </a:ext>
                  </a:extLst>
                </p:cNvPr>
                <p:cNvSpPr txBox="1"/>
                <p:nvPr/>
              </p:nvSpPr>
              <p:spPr>
                <a:xfrm>
                  <a:off x="10451972" y="5174931"/>
                  <a:ext cx="550087" cy="4305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𝑚</m:t>
                                </m:r>
                              </m:e>
                            </m:acc>
                          </m:e>
                          <m:sub>
                            <m:r>
                              <a:rPr lang="en-US" b="0" i="1" smtClean="0">
                                <a:latin typeface="Cambria Math" panose="02040503050406030204" pitchFamily="18" charset="0"/>
                              </a:rPr>
                              <m:t>3</m:t>
                            </m:r>
                          </m:sub>
                        </m:sSub>
                      </m:oMath>
                    </m:oMathPara>
                  </a14:m>
                  <a:endParaRPr lang="en-US" dirty="0"/>
                </a:p>
              </p:txBody>
            </p:sp>
          </mc:Choice>
          <mc:Fallback xmlns="">
            <p:sp>
              <p:nvSpPr>
                <p:cNvPr id="48" name="TextBox 47">
                  <a:extLst>
                    <a:ext uri="{FF2B5EF4-FFF2-40B4-BE49-F238E27FC236}">
                      <a16:creationId xmlns:a16="http://schemas.microsoft.com/office/drawing/2014/main" id="{18002851-89B7-072C-1793-E8B811CD4E8A}"/>
                    </a:ext>
                  </a:extLst>
                </p:cNvPr>
                <p:cNvSpPr txBox="1">
                  <a:spLocks noRot="1" noChangeAspect="1" noMove="1" noResize="1" noEditPoints="1" noAdjustHandles="1" noChangeArrowheads="1" noChangeShapeType="1" noTextEdit="1"/>
                </p:cNvSpPr>
                <p:nvPr/>
              </p:nvSpPr>
              <p:spPr>
                <a:xfrm>
                  <a:off x="10451972" y="5174931"/>
                  <a:ext cx="550087" cy="430518"/>
                </a:xfrm>
                <a:prstGeom prst="rect">
                  <a:avLst/>
                </a:prstGeom>
                <a:blipFill>
                  <a:blip r:embed="rId10"/>
                  <a:stretch>
                    <a:fillRect b="-3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E5902E23-D017-E0A6-5083-20A3A54D7F35}"/>
                    </a:ext>
                  </a:extLst>
                </p:cNvPr>
                <p:cNvSpPr txBox="1"/>
                <p:nvPr/>
              </p:nvSpPr>
              <p:spPr>
                <a:xfrm>
                  <a:off x="8769285" y="5959152"/>
                  <a:ext cx="786306" cy="4305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d>
                              <m:dPr>
                                <m:ctrlPr>
                                  <a:rPr lang="en-US" i="1" smtClean="0">
                                    <a:latin typeface="Cambria Math" panose="02040503050406030204" pitchFamily="18" charset="0"/>
                                  </a:rPr>
                                </m:ctrlPr>
                              </m:dPr>
                              <m:e>
                                <m:sSub>
                                  <m:sSubPr>
                                    <m:ctrlPr>
                                      <a:rPr lang="en-US" b="0"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𝑞</m:t>
                                        </m:r>
                                      </m:e>
                                    </m:acc>
                                  </m:e>
                                  <m:sub>
                                    <m:r>
                                      <m:rPr>
                                        <m:sty m:val="p"/>
                                      </m:rPr>
                                      <a:rPr lang="en-US" b="0" i="0" smtClean="0">
                                        <a:latin typeface="Cambria Math" panose="02040503050406030204" pitchFamily="18" charset="0"/>
                                      </a:rPr>
                                      <m:t>h</m:t>
                                    </m:r>
                                  </m:sub>
                                </m:sSub>
                              </m:e>
                            </m:d>
                          </m:e>
                          <m:sub>
                            <m:r>
                              <a:rPr lang="en-US" b="0" i="1" smtClean="0">
                                <a:latin typeface="Cambria Math" panose="02040503050406030204" pitchFamily="18" charset="0"/>
                              </a:rPr>
                              <m:t>2</m:t>
                            </m:r>
                          </m:sub>
                        </m:sSub>
                      </m:oMath>
                    </m:oMathPara>
                  </a14:m>
                  <a:endParaRPr lang="en-US" dirty="0"/>
                </a:p>
              </p:txBody>
            </p:sp>
          </mc:Choice>
          <mc:Fallback xmlns="">
            <p:sp>
              <p:nvSpPr>
                <p:cNvPr id="49" name="TextBox 48">
                  <a:extLst>
                    <a:ext uri="{FF2B5EF4-FFF2-40B4-BE49-F238E27FC236}">
                      <a16:creationId xmlns:a16="http://schemas.microsoft.com/office/drawing/2014/main" id="{E5902E23-D017-E0A6-5083-20A3A54D7F35}"/>
                    </a:ext>
                  </a:extLst>
                </p:cNvPr>
                <p:cNvSpPr txBox="1">
                  <a:spLocks noRot="1" noChangeAspect="1" noMove="1" noResize="1" noEditPoints="1" noAdjustHandles="1" noChangeArrowheads="1" noChangeShapeType="1" noTextEdit="1"/>
                </p:cNvSpPr>
                <p:nvPr/>
              </p:nvSpPr>
              <p:spPr>
                <a:xfrm>
                  <a:off x="8769285" y="5959152"/>
                  <a:ext cx="786306" cy="430518"/>
                </a:xfrm>
                <a:prstGeom prst="rect">
                  <a:avLst/>
                </a:prstGeom>
                <a:blipFill>
                  <a:blip r:embed="rId11"/>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B54C2060-22C8-8775-A3E3-6BB576AFBEE3}"/>
                    </a:ext>
                  </a:extLst>
                </p:cNvPr>
                <p:cNvSpPr txBox="1"/>
                <p:nvPr/>
              </p:nvSpPr>
              <p:spPr>
                <a:xfrm>
                  <a:off x="10372340" y="5945776"/>
                  <a:ext cx="786306" cy="4305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d>
                              <m:dPr>
                                <m:ctrlPr>
                                  <a:rPr lang="en-US" i="1" smtClean="0">
                                    <a:latin typeface="Cambria Math" panose="02040503050406030204" pitchFamily="18" charset="0"/>
                                  </a:rPr>
                                </m:ctrlPr>
                              </m:dPr>
                              <m:e>
                                <m:sSub>
                                  <m:sSubPr>
                                    <m:ctrlPr>
                                      <a:rPr lang="en-US" b="0"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𝑞</m:t>
                                        </m:r>
                                      </m:e>
                                    </m:acc>
                                  </m:e>
                                  <m:sub>
                                    <m:r>
                                      <m:rPr>
                                        <m:sty m:val="p"/>
                                      </m:rPr>
                                      <a:rPr lang="en-US" b="0" i="0" smtClean="0">
                                        <a:latin typeface="Cambria Math" panose="02040503050406030204" pitchFamily="18" charset="0"/>
                                      </a:rPr>
                                      <m:t>h</m:t>
                                    </m:r>
                                  </m:sub>
                                </m:sSub>
                              </m:e>
                            </m:d>
                          </m:e>
                          <m:sub>
                            <m:r>
                              <a:rPr lang="en-US" b="0" i="1" smtClean="0">
                                <a:latin typeface="Cambria Math" panose="02040503050406030204" pitchFamily="18" charset="0"/>
                              </a:rPr>
                              <m:t>3</m:t>
                            </m:r>
                          </m:sub>
                        </m:sSub>
                      </m:oMath>
                    </m:oMathPara>
                  </a14:m>
                  <a:endParaRPr lang="en-US" dirty="0"/>
                </a:p>
              </p:txBody>
            </p:sp>
          </mc:Choice>
          <mc:Fallback xmlns="">
            <p:sp>
              <p:nvSpPr>
                <p:cNvPr id="50" name="TextBox 49">
                  <a:extLst>
                    <a:ext uri="{FF2B5EF4-FFF2-40B4-BE49-F238E27FC236}">
                      <a16:creationId xmlns:a16="http://schemas.microsoft.com/office/drawing/2014/main" id="{B54C2060-22C8-8775-A3E3-6BB576AFBEE3}"/>
                    </a:ext>
                  </a:extLst>
                </p:cNvPr>
                <p:cNvSpPr txBox="1">
                  <a:spLocks noRot="1" noChangeAspect="1" noMove="1" noResize="1" noEditPoints="1" noAdjustHandles="1" noChangeArrowheads="1" noChangeShapeType="1" noTextEdit="1"/>
                </p:cNvSpPr>
                <p:nvPr/>
              </p:nvSpPr>
              <p:spPr>
                <a:xfrm>
                  <a:off x="10372340" y="5945776"/>
                  <a:ext cx="786306" cy="430518"/>
                </a:xfrm>
                <a:prstGeom prst="rect">
                  <a:avLst/>
                </a:prstGeom>
                <a:blipFill>
                  <a:blip r:embed="rId12"/>
                  <a:stretch>
                    <a:fillRect b="-9677"/>
                  </a:stretch>
                </a:blipFill>
              </p:spPr>
              <p:txBody>
                <a:bodyPr/>
                <a:lstStyle/>
                <a:p>
                  <a:r>
                    <a:rPr lang="en-US">
                      <a:noFill/>
                    </a:rPr>
                    <a:t> </a:t>
                  </a:r>
                </a:p>
              </p:txBody>
            </p:sp>
          </mc:Fallback>
        </mc:AlternateContent>
        <p:cxnSp>
          <p:nvCxnSpPr>
            <p:cNvPr id="51" name="Straight Arrow Connector 50">
              <a:extLst>
                <a:ext uri="{FF2B5EF4-FFF2-40B4-BE49-F238E27FC236}">
                  <a16:creationId xmlns:a16="http://schemas.microsoft.com/office/drawing/2014/main" id="{69D942C3-A77F-9047-D4AD-C744CE4A0DB3}"/>
                </a:ext>
              </a:extLst>
            </p:cNvPr>
            <p:cNvCxnSpPr>
              <a:cxnSpLocks/>
            </p:cNvCxnSpPr>
            <p:nvPr/>
          </p:nvCxnSpPr>
          <p:spPr>
            <a:xfrm rot="-5400000" flipV="1">
              <a:off x="8361325" y="5014177"/>
              <a:ext cx="9671" cy="4047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84D3A262-915D-84FC-49CC-3E491F20293D}"/>
                </a:ext>
              </a:extLst>
            </p:cNvPr>
            <p:cNvCxnSpPr>
              <a:cxnSpLocks/>
            </p:cNvCxnSpPr>
            <p:nvPr/>
          </p:nvCxnSpPr>
          <p:spPr>
            <a:xfrm rot="5400000" flipV="1">
              <a:off x="8386087" y="5148000"/>
              <a:ext cx="9671" cy="4047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DCFC4C49-9FF1-3F74-6D6F-6AEA5F30C7E5}"/>
                </a:ext>
              </a:extLst>
            </p:cNvPr>
            <p:cNvCxnSpPr>
              <a:cxnSpLocks/>
            </p:cNvCxnSpPr>
            <p:nvPr/>
          </p:nvCxnSpPr>
          <p:spPr>
            <a:xfrm rot="-5400000" flipV="1">
              <a:off x="9915156" y="5009341"/>
              <a:ext cx="9671" cy="4047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E3EA1060-587F-239C-9FE5-E06602D43A03}"/>
                </a:ext>
              </a:extLst>
            </p:cNvPr>
            <p:cNvCxnSpPr>
              <a:cxnSpLocks/>
            </p:cNvCxnSpPr>
            <p:nvPr/>
          </p:nvCxnSpPr>
          <p:spPr>
            <a:xfrm rot="5400000" flipV="1">
              <a:off x="9939918" y="5143164"/>
              <a:ext cx="9671" cy="4047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54DEB6C8-322A-B4DF-DA8C-6616D4E87A1B}"/>
                    </a:ext>
                  </a:extLst>
                </p:cNvPr>
                <p:cNvSpPr txBox="1"/>
                <p:nvPr/>
              </p:nvSpPr>
              <p:spPr>
                <a:xfrm>
                  <a:off x="8090802" y="5371979"/>
                  <a:ext cx="569130" cy="44471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𝑞</m:t>
                                </m:r>
                              </m:e>
                            </m:acc>
                          </m:e>
                          <m:sub>
                            <m:r>
                              <a:rPr lang="en-US" b="0" i="1" smtClean="0">
                                <a:latin typeface="Cambria Math" panose="02040503050406030204" pitchFamily="18" charset="0"/>
                              </a:rPr>
                              <m:t>1,2</m:t>
                            </m:r>
                          </m:sub>
                        </m:sSub>
                      </m:oMath>
                    </m:oMathPara>
                  </a14:m>
                  <a:endParaRPr lang="en-US" dirty="0"/>
                </a:p>
              </p:txBody>
            </p:sp>
          </mc:Choice>
          <mc:Fallback xmlns="">
            <p:sp>
              <p:nvSpPr>
                <p:cNvPr id="55" name="TextBox 54">
                  <a:extLst>
                    <a:ext uri="{FF2B5EF4-FFF2-40B4-BE49-F238E27FC236}">
                      <a16:creationId xmlns:a16="http://schemas.microsoft.com/office/drawing/2014/main" id="{54DEB6C8-322A-B4DF-DA8C-6616D4E87A1B}"/>
                    </a:ext>
                  </a:extLst>
                </p:cNvPr>
                <p:cNvSpPr txBox="1">
                  <a:spLocks noRot="1" noChangeAspect="1" noMove="1" noResize="1" noEditPoints="1" noAdjustHandles="1" noChangeArrowheads="1" noChangeShapeType="1" noTextEdit="1"/>
                </p:cNvSpPr>
                <p:nvPr/>
              </p:nvSpPr>
              <p:spPr>
                <a:xfrm>
                  <a:off x="8090802" y="5371979"/>
                  <a:ext cx="569130" cy="444719"/>
                </a:xfrm>
                <a:prstGeom prst="rect">
                  <a:avLst/>
                </a:prstGeom>
                <a:blipFill>
                  <a:blip r:embed="rId13"/>
                  <a:stretch>
                    <a:fillRect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AC2314D3-197C-0EE5-AA00-68D77C23C720}"/>
                    </a:ext>
                  </a:extLst>
                </p:cNvPr>
                <p:cNvSpPr txBox="1"/>
                <p:nvPr/>
              </p:nvSpPr>
              <p:spPr>
                <a:xfrm>
                  <a:off x="9645800" y="5364258"/>
                  <a:ext cx="574453" cy="44471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𝑞</m:t>
                                </m:r>
                              </m:e>
                            </m:acc>
                          </m:e>
                          <m:sub>
                            <m:r>
                              <a:rPr lang="en-US" b="0" i="1" smtClean="0">
                                <a:latin typeface="Cambria Math" panose="02040503050406030204" pitchFamily="18" charset="0"/>
                              </a:rPr>
                              <m:t>2,3</m:t>
                            </m:r>
                          </m:sub>
                        </m:sSub>
                      </m:oMath>
                    </m:oMathPara>
                  </a14:m>
                  <a:endParaRPr lang="en-US" dirty="0"/>
                </a:p>
              </p:txBody>
            </p:sp>
          </mc:Choice>
          <mc:Fallback xmlns="">
            <p:sp>
              <p:nvSpPr>
                <p:cNvPr id="56" name="TextBox 55">
                  <a:extLst>
                    <a:ext uri="{FF2B5EF4-FFF2-40B4-BE49-F238E27FC236}">
                      <a16:creationId xmlns:a16="http://schemas.microsoft.com/office/drawing/2014/main" id="{AC2314D3-197C-0EE5-AA00-68D77C23C720}"/>
                    </a:ext>
                  </a:extLst>
                </p:cNvPr>
                <p:cNvSpPr txBox="1">
                  <a:spLocks noRot="1" noChangeAspect="1" noMove="1" noResize="1" noEditPoints="1" noAdjustHandles="1" noChangeArrowheads="1" noChangeShapeType="1" noTextEdit="1"/>
                </p:cNvSpPr>
                <p:nvPr/>
              </p:nvSpPr>
              <p:spPr>
                <a:xfrm>
                  <a:off x="9645800" y="5364258"/>
                  <a:ext cx="574453" cy="444719"/>
                </a:xfrm>
                <a:prstGeom prst="rect">
                  <a:avLst/>
                </a:prstGeom>
                <a:blipFill>
                  <a:blip r:embed="rId14"/>
                  <a:stretch>
                    <a:fillRect b="-6452"/>
                  </a:stretch>
                </a:blipFill>
              </p:spPr>
              <p:txBody>
                <a:bodyPr/>
                <a:lstStyle/>
                <a:p>
                  <a:r>
                    <a:rPr lang="en-US">
                      <a:noFill/>
                    </a:rPr>
                    <a:t> </a:t>
                  </a:r>
                </a:p>
              </p:txBody>
            </p:sp>
          </mc:Fallback>
        </mc:AlternateContent>
        <p:cxnSp>
          <p:nvCxnSpPr>
            <p:cNvPr id="57" name="Straight Arrow Connector 56">
              <a:extLst>
                <a:ext uri="{FF2B5EF4-FFF2-40B4-BE49-F238E27FC236}">
                  <a16:creationId xmlns:a16="http://schemas.microsoft.com/office/drawing/2014/main" id="{BC4355EF-D1CA-9964-F46D-0FFA814DB3C5}"/>
                </a:ext>
              </a:extLst>
            </p:cNvPr>
            <p:cNvCxnSpPr>
              <a:cxnSpLocks/>
            </p:cNvCxnSpPr>
            <p:nvPr/>
          </p:nvCxnSpPr>
          <p:spPr>
            <a:xfrm rot="-5400000" flipV="1">
              <a:off x="6858958" y="5004680"/>
              <a:ext cx="9671" cy="4047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C03D1873-6005-6BFC-E66D-EC2BC1DDC940}"/>
                </a:ext>
              </a:extLst>
            </p:cNvPr>
            <p:cNvCxnSpPr>
              <a:cxnSpLocks/>
            </p:cNvCxnSpPr>
            <p:nvPr/>
          </p:nvCxnSpPr>
          <p:spPr>
            <a:xfrm rot="5400000" flipV="1">
              <a:off x="6883720" y="5138503"/>
              <a:ext cx="9672" cy="4047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BDC345F6-CCF2-73B7-F51E-B83F05C5F811}"/>
                    </a:ext>
                  </a:extLst>
                </p:cNvPr>
                <p:cNvSpPr txBox="1"/>
                <p:nvPr/>
              </p:nvSpPr>
              <p:spPr>
                <a:xfrm>
                  <a:off x="6589602" y="5359597"/>
                  <a:ext cx="471347" cy="4305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𝑞</m:t>
                                </m:r>
                              </m:e>
                            </m:acc>
                          </m:e>
                          <m:sub>
                            <m:r>
                              <a:rPr lang="en-US" b="0" i="1" smtClean="0">
                                <a:latin typeface="Cambria Math" panose="02040503050406030204" pitchFamily="18" charset="0"/>
                              </a:rPr>
                              <m:t>1</m:t>
                            </m:r>
                          </m:sub>
                        </m:sSub>
                      </m:oMath>
                    </m:oMathPara>
                  </a14:m>
                  <a:endParaRPr lang="en-US" dirty="0"/>
                </a:p>
              </p:txBody>
            </p:sp>
          </mc:Choice>
          <mc:Fallback xmlns="">
            <p:sp>
              <p:nvSpPr>
                <p:cNvPr id="59" name="TextBox 58">
                  <a:extLst>
                    <a:ext uri="{FF2B5EF4-FFF2-40B4-BE49-F238E27FC236}">
                      <a16:creationId xmlns:a16="http://schemas.microsoft.com/office/drawing/2014/main" id="{BDC345F6-CCF2-73B7-F51E-B83F05C5F811}"/>
                    </a:ext>
                  </a:extLst>
                </p:cNvPr>
                <p:cNvSpPr txBox="1">
                  <a:spLocks noRot="1" noChangeAspect="1" noMove="1" noResize="1" noEditPoints="1" noAdjustHandles="1" noChangeArrowheads="1" noChangeShapeType="1" noTextEdit="1"/>
                </p:cNvSpPr>
                <p:nvPr/>
              </p:nvSpPr>
              <p:spPr>
                <a:xfrm>
                  <a:off x="6589602" y="5359597"/>
                  <a:ext cx="471347" cy="430518"/>
                </a:xfrm>
                <a:prstGeom prst="rect">
                  <a:avLst/>
                </a:prstGeom>
                <a:blipFill>
                  <a:blip r:embed="rId15"/>
                  <a:stretch>
                    <a:fillRect b="-10000"/>
                  </a:stretch>
                </a:blipFill>
              </p:spPr>
              <p:txBody>
                <a:bodyPr/>
                <a:lstStyle/>
                <a:p>
                  <a:r>
                    <a:rPr lang="en-US">
                      <a:noFill/>
                    </a:rPr>
                    <a:t> </a:t>
                  </a:r>
                </a:p>
              </p:txBody>
            </p:sp>
          </mc:Fallback>
        </mc:AlternateContent>
        <p:cxnSp>
          <p:nvCxnSpPr>
            <p:cNvPr id="60" name="Straight Arrow Connector 59">
              <a:extLst>
                <a:ext uri="{FF2B5EF4-FFF2-40B4-BE49-F238E27FC236}">
                  <a16:creationId xmlns:a16="http://schemas.microsoft.com/office/drawing/2014/main" id="{188F1F7E-80A1-D41A-3290-0566AFE08D18}"/>
                </a:ext>
              </a:extLst>
            </p:cNvPr>
            <p:cNvCxnSpPr>
              <a:cxnSpLocks/>
            </p:cNvCxnSpPr>
            <p:nvPr/>
          </p:nvCxnSpPr>
          <p:spPr>
            <a:xfrm rot="-5400000" flipV="1">
              <a:off x="11461516" y="5010879"/>
              <a:ext cx="9671" cy="4047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ECEAC47B-96E7-121B-94F2-4B7A0C25D91B}"/>
                </a:ext>
              </a:extLst>
            </p:cNvPr>
            <p:cNvCxnSpPr>
              <a:cxnSpLocks/>
            </p:cNvCxnSpPr>
            <p:nvPr/>
          </p:nvCxnSpPr>
          <p:spPr>
            <a:xfrm rot="5400000" flipV="1">
              <a:off x="11486278" y="5144702"/>
              <a:ext cx="9671" cy="4047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7DD6AB9C-48CA-378C-FCE9-A71666042618}"/>
                    </a:ext>
                  </a:extLst>
                </p:cNvPr>
                <p:cNvSpPr txBox="1"/>
                <p:nvPr/>
              </p:nvSpPr>
              <p:spPr>
                <a:xfrm>
                  <a:off x="11192160" y="5365796"/>
                  <a:ext cx="476669" cy="4305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𝑞</m:t>
                                </m:r>
                              </m:e>
                            </m:acc>
                          </m:e>
                          <m:sub>
                            <m:r>
                              <a:rPr lang="en-US" b="0" i="1" smtClean="0">
                                <a:latin typeface="Cambria Math" panose="02040503050406030204" pitchFamily="18" charset="0"/>
                              </a:rPr>
                              <m:t>3</m:t>
                            </m:r>
                          </m:sub>
                        </m:sSub>
                      </m:oMath>
                    </m:oMathPara>
                  </a14:m>
                  <a:endParaRPr lang="en-US" dirty="0"/>
                </a:p>
              </p:txBody>
            </p:sp>
          </mc:Choice>
          <mc:Fallback xmlns="">
            <p:sp>
              <p:nvSpPr>
                <p:cNvPr id="62" name="TextBox 61">
                  <a:extLst>
                    <a:ext uri="{FF2B5EF4-FFF2-40B4-BE49-F238E27FC236}">
                      <a16:creationId xmlns:a16="http://schemas.microsoft.com/office/drawing/2014/main" id="{7DD6AB9C-48CA-378C-FCE9-A71666042618}"/>
                    </a:ext>
                  </a:extLst>
                </p:cNvPr>
                <p:cNvSpPr txBox="1">
                  <a:spLocks noRot="1" noChangeAspect="1" noMove="1" noResize="1" noEditPoints="1" noAdjustHandles="1" noChangeArrowheads="1" noChangeShapeType="1" noTextEdit="1"/>
                </p:cNvSpPr>
                <p:nvPr/>
              </p:nvSpPr>
              <p:spPr>
                <a:xfrm>
                  <a:off x="11192160" y="5365796"/>
                  <a:ext cx="476669" cy="430518"/>
                </a:xfrm>
                <a:prstGeom prst="rect">
                  <a:avLst/>
                </a:prstGeom>
                <a:blipFill>
                  <a:blip r:embed="rId16"/>
                  <a:stretch>
                    <a:fillRect b="-1379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9451A68C-864D-9E1D-8C92-7BC7F769F397}"/>
                  </a:ext>
                </a:extLst>
              </p:cNvPr>
              <p:cNvSpPr txBox="1"/>
              <p:nvPr/>
            </p:nvSpPr>
            <p:spPr>
              <a:xfrm>
                <a:off x="2169766" y="3147747"/>
                <a:ext cx="4790735" cy="12730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𝑚</m:t>
                              </m:r>
                            </m:e>
                          </m:acc>
                        </m:e>
                        <m:sub>
                          <m:r>
                            <a:rPr lang="en-US" sz="2800" b="0" i="1" smtClean="0">
                              <a:latin typeface="Cambria Math" panose="02040503050406030204" pitchFamily="18" charset="0"/>
                            </a:rPr>
                            <m:t>𝑛</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𝜋</m:t>
                          </m:r>
                        </m:num>
                        <m:den>
                          <m:r>
                            <a:rPr lang="en-US" sz="2800" b="0" i="1" smtClean="0">
                              <a:latin typeface="Cambria Math" panose="02040503050406030204" pitchFamily="18" charset="0"/>
                            </a:rPr>
                            <m:t>4</m:t>
                          </m:r>
                        </m:den>
                      </m:f>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𝐶</m:t>
                          </m:r>
                        </m:e>
                        <m:sub>
                          <m:sSub>
                            <m:sSubPr>
                              <m:ctrlPr>
                                <a:rPr lang="en-US" sz="2800" b="0" i="1" smtClean="0">
                                  <a:latin typeface="Cambria Math" panose="02040503050406030204" pitchFamily="18" charset="0"/>
                                </a:rPr>
                              </m:ctrlPr>
                            </m:sSubPr>
                            <m:e>
                              <m:r>
                                <m:rPr>
                                  <m:sty m:val="p"/>
                                </m:rPr>
                                <a:rPr lang="en-US" sz="2800" b="0" i="0" smtClean="0">
                                  <a:latin typeface="Cambria Math" panose="02040503050406030204" pitchFamily="18" charset="0"/>
                                </a:rPr>
                                <m:t>d</m:t>
                              </m:r>
                            </m:e>
                            <m:sub>
                              <m:r>
                                <a:rPr lang="en-US" sz="2800" b="0" i="1" smtClean="0">
                                  <a:latin typeface="Cambria Math" panose="02040503050406030204" pitchFamily="18" charset="0"/>
                                </a:rPr>
                                <m:t>𝑛</m:t>
                              </m:r>
                            </m:sub>
                          </m:sSub>
                        </m:sub>
                      </m:s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𝐴</m:t>
                          </m:r>
                        </m:e>
                        <m:sub>
                          <m:r>
                            <a:rPr lang="en-US" sz="2800" b="0" i="1" smtClean="0">
                              <a:latin typeface="Cambria Math" panose="02040503050406030204" pitchFamily="18" charset="0"/>
                            </a:rPr>
                            <m:t>𝑛</m:t>
                          </m:r>
                        </m:sub>
                      </m:sSub>
                      <m:rad>
                        <m:radPr>
                          <m:degHide m:val="on"/>
                          <m:ctrlPr>
                            <a:rPr lang="en-US" sz="2800" b="0" i="1" smtClean="0">
                              <a:latin typeface="Cambria Math" panose="02040503050406030204" pitchFamily="18" charset="0"/>
                            </a:rPr>
                          </m:ctrlPr>
                        </m:radPr>
                        <m:deg/>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2</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𝜌</m:t>
                                  </m:r>
                                </m:e>
                                <m:sub>
                                  <m:r>
                                    <a:rPr lang="en-US" sz="2800" b="0" i="1" smtClean="0">
                                      <a:latin typeface="Cambria Math" panose="02040503050406030204" pitchFamily="18" charset="0"/>
                                    </a:rPr>
                                    <m:t>𝑛</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1</m:t>
                                      </m:r>
                                    </m:sub>
                                  </m:sSub>
                                </m:e>
                                <m:sub>
                                  <m:r>
                                    <a:rPr lang="en-US" sz="2800" b="0" i="1" smtClean="0">
                                      <a:latin typeface="Cambria Math" panose="02040503050406030204" pitchFamily="18" charset="0"/>
                                    </a:rPr>
                                    <m:t>𝑛</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2</m:t>
                                  </m:r>
                                </m:sub>
                              </m:sSub>
                              <m:r>
                                <a:rPr lang="en-US" sz="2800" b="0" i="1" smtClean="0">
                                  <a:latin typeface="Cambria Math" panose="02040503050406030204" pitchFamily="18" charset="0"/>
                                </a:rPr>
                                <m:t>)</m:t>
                              </m:r>
                            </m:num>
                            <m:den>
                              <m:r>
                                <a:rPr lang="en-US" sz="2800" b="0" i="1" smtClean="0">
                                  <a:latin typeface="Cambria Math" panose="02040503050406030204" pitchFamily="18" charset="0"/>
                                </a:rPr>
                                <m:t>1−</m:t>
                              </m:r>
                              <m:sSubSup>
                                <m:sSubSupPr>
                                  <m:ctrlPr>
                                    <a:rPr lang="en-US" sz="2800" b="0" i="1" smtClean="0">
                                      <a:latin typeface="Cambria Math" panose="02040503050406030204" pitchFamily="18" charset="0"/>
                                    </a:rPr>
                                  </m:ctrlPr>
                                </m:sSubSupPr>
                                <m:e>
                                  <m:r>
                                    <a:rPr lang="en-US" sz="2800" b="0" i="1" smtClean="0">
                                      <a:latin typeface="Cambria Math" panose="02040503050406030204" pitchFamily="18" charset="0"/>
                                    </a:rPr>
                                    <m:t>𝛽</m:t>
                                  </m:r>
                                </m:e>
                                <m:sub>
                                  <m:r>
                                    <a:rPr lang="en-US" sz="2800" b="0" i="1" smtClean="0">
                                      <a:latin typeface="Cambria Math" panose="02040503050406030204" pitchFamily="18" charset="0"/>
                                    </a:rPr>
                                    <m:t>𝑛</m:t>
                                  </m:r>
                                </m:sub>
                                <m:sup>
                                  <m:r>
                                    <a:rPr lang="en-US" sz="2800" b="0" i="1" smtClean="0">
                                      <a:latin typeface="Cambria Math" panose="02040503050406030204" pitchFamily="18" charset="0"/>
                                    </a:rPr>
                                    <m:t>4</m:t>
                                  </m:r>
                                </m:sup>
                              </m:sSubSup>
                            </m:den>
                          </m:f>
                        </m:e>
                      </m:rad>
                    </m:oMath>
                  </m:oMathPara>
                </a14:m>
                <a:endParaRPr lang="en-US" sz="2000" dirty="0"/>
              </a:p>
            </p:txBody>
          </p:sp>
        </mc:Choice>
        <mc:Fallback xmlns="">
          <p:sp>
            <p:nvSpPr>
              <p:cNvPr id="63" name="TextBox 62">
                <a:extLst>
                  <a:ext uri="{FF2B5EF4-FFF2-40B4-BE49-F238E27FC236}">
                    <a16:creationId xmlns:a16="http://schemas.microsoft.com/office/drawing/2014/main" id="{9451A68C-864D-9E1D-8C92-7BC7F769F397}"/>
                  </a:ext>
                </a:extLst>
              </p:cNvPr>
              <p:cNvSpPr txBox="1">
                <a:spLocks noRot="1" noChangeAspect="1" noMove="1" noResize="1" noEditPoints="1" noAdjustHandles="1" noChangeArrowheads="1" noChangeShapeType="1" noTextEdit="1"/>
              </p:cNvSpPr>
              <p:nvPr/>
            </p:nvSpPr>
            <p:spPr>
              <a:xfrm>
                <a:off x="2169766" y="3147747"/>
                <a:ext cx="4790735" cy="1273041"/>
              </a:xfrm>
              <a:prstGeom prst="rect">
                <a:avLst/>
              </a:prstGeom>
              <a:blipFill>
                <a:blip r:embed="rId17"/>
                <a:stretch>
                  <a:fillRect r="-1583" b="-19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300C2A8-19F3-3695-6AD2-2F3A28885AC2}"/>
                  </a:ext>
                </a:extLst>
              </p:cNvPr>
              <p:cNvSpPr txBox="1"/>
              <p:nvPr/>
            </p:nvSpPr>
            <p:spPr>
              <a:xfrm>
                <a:off x="89413" y="4772311"/>
                <a:ext cx="7310463" cy="385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𝑞</m:t>
                                      </m:r>
                                    </m:e>
                                  </m:acc>
                                </m:e>
                                <m:sub>
                                  <m:r>
                                    <m:rPr>
                                      <m:sty m:val="p"/>
                                    </m:rPr>
                                    <a:rPr lang="en-US" sz="2400" b="0" i="0" smtClean="0">
                                      <a:latin typeface="Cambria Math" panose="02040503050406030204" pitchFamily="18" charset="0"/>
                                    </a:rPr>
                                    <m:t>h</m:t>
                                  </m:r>
                                </m:sub>
                              </m:sSub>
                            </m:e>
                          </m:d>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𝑚</m:t>
                              </m:r>
                            </m:e>
                          </m:acc>
                        </m:e>
                        <m:sub>
                          <m:r>
                            <a:rPr lang="en-US" sz="2400" i="1">
                              <a:latin typeface="Cambria Math" panose="02040503050406030204" pitchFamily="18" charset="0"/>
                            </a:rPr>
                            <m:t>𝑛</m:t>
                          </m:r>
                        </m:sub>
                      </m:sSub>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𝑐</m:t>
                          </m:r>
                        </m:e>
                      </m:acc>
                      <m:r>
                        <m:rPr>
                          <m:sty m:val="p"/>
                        </m:rPr>
                        <a:rPr lang="en-US" sz="2400" b="0" i="0" smtClean="0">
                          <a:latin typeface="Cambria Math" panose="02040503050406030204" pitchFamily="18" charset="0"/>
                        </a:rPr>
                        <m:t>Δ</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r>
                        <a:rPr lang="en-US" sz="2400" b="0" i="1" smtClean="0">
                          <a:latin typeface="Cambria Math" panose="02040503050406030204" pitchFamily="18" charset="0"/>
                        </a:rPr>
                        <m:t>𝜅</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m:rPr>
                              <m:sty m:val="p"/>
                            </m:rPr>
                            <a:rPr lang="en-US" sz="2400" b="0" i="0" smtClean="0">
                              <a:latin typeface="Cambria Math" panose="02040503050406030204" pitchFamily="18" charset="0"/>
                            </a:rPr>
                            <m:t>side</m:t>
                          </m:r>
                        </m:sub>
                      </m:sSub>
                      <m:r>
                        <m:rPr>
                          <m:sty m:val="p"/>
                        </m:rPr>
                        <a:rPr lang="en-US" sz="2400" b="0" i="0" smtClean="0">
                          <a:latin typeface="Cambria Math" panose="02040503050406030204" pitchFamily="18" charset="0"/>
                        </a:rPr>
                        <m:t>Δ</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𝑛</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r>
                        <a:rPr lang="en-US" sz="2400" b="0" i="1" smtClean="0">
                          <a:latin typeface="Cambria Math" panose="02040503050406030204" pitchFamily="18" charset="0"/>
                        </a:rPr>
                        <m:t>𝑑</m:t>
                      </m:r>
                      <m:r>
                        <a:rPr lang="en-US" sz="2400" b="0" i="1" smtClean="0">
                          <a:latin typeface="Cambria Math" panose="02040503050406030204" pitchFamily="18" charset="0"/>
                        </a:rPr>
                        <m:t>−</m:t>
                      </m:r>
                      <m:r>
                        <a:rPr lang="en-US" sz="2400" b="0" i="1" smtClean="0">
                          <a:latin typeface="Cambria Math" panose="02040503050406030204" pitchFamily="18" charset="0"/>
                        </a:rPr>
                        <m:t>𝜅</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m:rPr>
                              <m:sty m:val="p"/>
                            </m:rPr>
                            <a:rPr lang="en-US" sz="2400" b="0" i="0" smtClean="0">
                              <a:latin typeface="Cambria Math" panose="02040503050406030204" pitchFamily="18" charset="0"/>
                            </a:rPr>
                            <m:t>side</m:t>
                          </m:r>
                        </m:sub>
                      </m:sSub>
                      <m:r>
                        <m:rPr>
                          <m:sty m:val="p"/>
                        </m:rPr>
                        <a:rPr lang="en-US" sz="2400" b="0" i="0" smtClean="0">
                          <a:latin typeface="Cambria Math" panose="02040503050406030204" pitchFamily="18" charset="0"/>
                        </a:rPr>
                        <m:t>Δ</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𝑛</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r>
                        <a:rPr lang="en-US" sz="2400" b="0" i="1" smtClean="0">
                          <a:latin typeface="Cambria Math" panose="02040503050406030204" pitchFamily="18" charset="0"/>
                        </a:rPr>
                        <m:t>𝑑</m:t>
                      </m:r>
                    </m:oMath>
                  </m:oMathPara>
                </a14:m>
                <a:endParaRPr lang="en-US" sz="2000" dirty="0"/>
              </a:p>
            </p:txBody>
          </p:sp>
        </mc:Choice>
        <mc:Fallback xmlns="">
          <p:sp>
            <p:nvSpPr>
              <p:cNvPr id="68" name="TextBox 67">
                <a:extLst>
                  <a:ext uri="{FF2B5EF4-FFF2-40B4-BE49-F238E27FC236}">
                    <a16:creationId xmlns:a16="http://schemas.microsoft.com/office/drawing/2014/main" id="{F300C2A8-19F3-3695-6AD2-2F3A28885AC2}"/>
                  </a:ext>
                </a:extLst>
              </p:cNvPr>
              <p:cNvSpPr txBox="1">
                <a:spLocks noRot="1" noChangeAspect="1" noMove="1" noResize="1" noEditPoints="1" noAdjustHandles="1" noChangeArrowheads="1" noChangeShapeType="1" noTextEdit="1"/>
              </p:cNvSpPr>
              <p:nvPr/>
            </p:nvSpPr>
            <p:spPr>
              <a:xfrm>
                <a:off x="89413" y="4772311"/>
                <a:ext cx="7310463" cy="385555"/>
              </a:xfrm>
              <a:prstGeom prst="rect">
                <a:avLst/>
              </a:prstGeom>
              <a:blipFill>
                <a:blip r:embed="rId18"/>
                <a:stretch>
                  <a:fillRect r="-347" b="-28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8D5B1322-E1F7-E556-5407-D728D13746FC}"/>
                  </a:ext>
                </a:extLst>
              </p:cNvPr>
              <p:cNvSpPr txBox="1"/>
              <p:nvPr/>
            </p:nvSpPr>
            <p:spPr>
              <a:xfrm>
                <a:off x="2525881" y="5545292"/>
                <a:ext cx="1824987" cy="9089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800" b="0" i="1" smtClean="0">
                              <a:latin typeface="Cambria Math" panose="02040503050406030204" pitchFamily="18" charset="0"/>
                            </a:rPr>
                          </m:ctrlPr>
                        </m:sSubSupPr>
                        <m:e>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𝑞</m:t>
                              </m:r>
                            </m:e>
                          </m:acc>
                        </m:e>
                        <m:sub>
                          <m:r>
                            <a:rPr lang="en-US" sz="2800" b="0" i="1" smtClean="0">
                              <a:latin typeface="Cambria Math" panose="02040503050406030204" pitchFamily="18" charset="0"/>
                            </a:rPr>
                            <m:t>𝑛</m:t>
                          </m:r>
                        </m:sub>
                        <m:sup>
                          <m:r>
                            <a:rPr lang="en-US" sz="2800" b="0" i="1" smtClean="0">
                              <a:latin typeface="Cambria Math" panose="02040503050406030204" pitchFamily="18" charset="0"/>
                            </a:rPr>
                            <m:t>′′</m:t>
                          </m:r>
                        </m:sup>
                      </m:sSubSup>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i="1">
                                  <a:latin typeface="Cambria Math" panose="02040503050406030204" pitchFamily="18" charset="0"/>
                                </a:rPr>
                              </m:ctrlPr>
                            </m:sSubPr>
                            <m:e>
                              <m:d>
                                <m:dPr>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acc>
                                        <m:accPr>
                                          <m:chr m:val="̇"/>
                                          <m:ctrlPr>
                                            <a:rPr lang="en-US" sz="2800" i="1">
                                              <a:latin typeface="Cambria Math" panose="02040503050406030204" pitchFamily="18" charset="0"/>
                                            </a:rPr>
                                          </m:ctrlPr>
                                        </m:accPr>
                                        <m:e>
                                          <m:r>
                                            <a:rPr lang="en-US" sz="2800" i="1">
                                              <a:latin typeface="Cambria Math" panose="02040503050406030204" pitchFamily="18" charset="0"/>
                                            </a:rPr>
                                            <m:t>𝑞</m:t>
                                          </m:r>
                                        </m:e>
                                      </m:acc>
                                    </m:e>
                                    <m:sub>
                                      <m:r>
                                        <m:rPr>
                                          <m:sty m:val="p"/>
                                        </m:rPr>
                                        <a:rPr lang="en-US" sz="2800">
                                          <a:latin typeface="Cambria Math" panose="02040503050406030204" pitchFamily="18" charset="0"/>
                                        </a:rPr>
                                        <m:t>h</m:t>
                                      </m:r>
                                    </m:sub>
                                  </m:sSub>
                                </m:e>
                              </m:d>
                            </m:e>
                            <m:sub>
                              <m:r>
                                <a:rPr lang="en-US" sz="2800" i="1">
                                  <a:latin typeface="Cambria Math" panose="02040503050406030204" pitchFamily="18" charset="0"/>
                                </a:rPr>
                                <m:t>𝑛</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𝐴</m:t>
                              </m:r>
                            </m:e>
                            <m:sub>
                              <m:r>
                                <m:rPr>
                                  <m:sty m:val="p"/>
                                </m:rPr>
                                <a:rPr lang="en-US" sz="2800" b="0" i="0" smtClean="0">
                                  <a:latin typeface="Cambria Math" panose="02040503050406030204" pitchFamily="18" charset="0"/>
                                </a:rPr>
                                <m:t>hot</m:t>
                              </m:r>
                            </m:sub>
                          </m:sSub>
                        </m:den>
                      </m:f>
                    </m:oMath>
                  </m:oMathPara>
                </a14:m>
                <a:endParaRPr lang="en-US" dirty="0"/>
              </a:p>
            </p:txBody>
          </p:sp>
        </mc:Choice>
        <mc:Fallback xmlns="">
          <p:sp>
            <p:nvSpPr>
              <p:cNvPr id="70" name="TextBox 69">
                <a:extLst>
                  <a:ext uri="{FF2B5EF4-FFF2-40B4-BE49-F238E27FC236}">
                    <a16:creationId xmlns:a16="http://schemas.microsoft.com/office/drawing/2014/main" id="{8D5B1322-E1F7-E556-5407-D728D13746FC}"/>
                  </a:ext>
                </a:extLst>
              </p:cNvPr>
              <p:cNvSpPr txBox="1">
                <a:spLocks noRot="1" noChangeAspect="1" noMove="1" noResize="1" noEditPoints="1" noAdjustHandles="1" noChangeArrowheads="1" noChangeShapeType="1" noTextEdit="1"/>
              </p:cNvSpPr>
              <p:nvPr/>
            </p:nvSpPr>
            <p:spPr>
              <a:xfrm>
                <a:off x="2525881" y="5545292"/>
                <a:ext cx="1824987" cy="908967"/>
              </a:xfrm>
              <a:prstGeom prst="rect">
                <a:avLst/>
              </a:prstGeom>
              <a:blipFill>
                <a:blip r:embed="rId22"/>
                <a:stretch>
                  <a:fillRect l="-3448" t="-1370" b="-95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F9509374-2A4A-B884-A82B-F0429B840356}"/>
                  </a:ext>
                </a:extLst>
              </p:cNvPr>
              <p:cNvSpPr txBox="1"/>
              <p:nvPr/>
            </p:nvSpPr>
            <p:spPr>
              <a:xfrm>
                <a:off x="7026543" y="5867659"/>
                <a:ext cx="5187071" cy="47788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sSub>
                            <m:sSubPr>
                              <m:ctrlPr>
                                <a:rPr lang="en-US" sz="2400" i="1">
                                  <a:latin typeface="Cambria Math" panose="02040503050406030204" pitchFamily="18" charset="0"/>
                                </a:rPr>
                              </m:ctrlPr>
                            </m:sSubPr>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𝑞</m:t>
                                          </m:r>
                                        </m:e>
                                      </m:acc>
                                    </m:e>
                                    <m:sub>
                                      <m:r>
                                        <m:rPr>
                                          <m:sty m:val="p"/>
                                        </m:rPr>
                                        <a:rPr lang="en-US" sz="2400" b="0" i="0" smtClean="0">
                                          <a:latin typeface="Cambria Math" panose="02040503050406030204" pitchFamily="18" charset="0"/>
                                        </a:rPr>
                                        <m:t>tot</m:t>
                                      </m:r>
                                    </m:sub>
                                  </m:sSub>
                                </m:e>
                              </m:d>
                            </m:e>
                            <m:sub>
                              <m:r>
                                <a:rPr lang="en-US" sz="2400" i="1">
                                  <a:latin typeface="Cambria Math" panose="02040503050406030204" pitchFamily="18" charset="0"/>
                                </a:rPr>
                                <m:t>𝑛</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𝑞</m:t>
                                  </m:r>
                                </m:e>
                              </m:acc>
                            </m:e>
                            <m:sub>
                              <m:r>
                                <a:rPr lang="en-US" sz="2400" i="1">
                                  <a:latin typeface="Cambria Math" panose="02040503050406030204" pitchFamily="18" charset="0"/>
                                </a:rPr>
                                <m:t>𝑛</m:t>
                              </m:r>
                              <m:r>
                                <a:rPr lang="en-US" sz="2400" i="1">
                                  <a:latin typeface="Cambria Math" panose="02040503050406030204" pitchFamily="18" charset="0"/>
                                </a:rPr>
                                <m:t>,</m:t>
                              </m:r>
                              <m:r>
                                <a:rPr lang="en-US" sz="2400" i="1">
                                  <a:latin typeface="Cambria Math" panose="02040503050406030204" pitchFamily="18" charset="0"/>
                                </a:rPr>
                                <m:t>𝑛</m:t>
                              </m:r>
                              <m:r>
                                <a:rPr lang="en-US" sz="2400" b="0" i="1" smtClean="0">
                                  <a:latin typeface="Cambria Math" panose="02040503050406030204" pitchFamily="18" charset="0"/>
                                </a:rPr>
                                <m:t>−</m:t>
                              </m:r>
                              <m:r>
                                <a:rPr lang="en-US" sz="2400" i="1">
                                  <a:latin typeface="Cambria Math" panose="02040503050406030204" pitchFamily="18" charset="0"/>
                                </a:rPr>
                                <m:t>1</m:t>
                              </m:r>
                            </m:sub>
                          </m:sSub>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𝑞</m:t>
                                      </m:r>
                                    </m:e>
                                  </m:acc>
                                </m:e>
                                <m:sub>
                                  <m:r>
                                    <m:rPr>
                                      <m:sty m:val="p"/>
                                    </m:rPr>
                                    <a:rPr lang="en-US" sz="2400" b="0" i="0" smtClean="0">
                                      <a:latin typeface="Cambria Math" panose="02040503050406030204" pitchFamily="18" charset="0"/>
                                    </a:rPr>
                                    <m:t>h</m:t>
                                  </m:r>
                                </m:sub>
                              </m:sSub>
                            </m:e>
                          </m:d>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𝑞</m:t>
                              </m:r>
                            </m:e>
                          </m:acc>
                        </m:e>
                        <m:sub>
                          <m:r>
                            <a:rPr lang="en-US" sz="2400" i="1">
                              <a:latin typeface="Cambria Math" panose="02040503050406030204" pitchFamily="18" charset="0"/>
                            </a:rPr>
                            <m:t>𝑛</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oMath>
                  </m:oMathPara>
                </a14:m>
                <a:endParaRPr lang="en-US" dirty="0"/>
              </a:p>
            </p:txBody>
          </p:sp>
        </mc:Choice>
        <mc:Fallback xmlns="">
          <p:sp>
            <p:nvSpPr>
              <p:cNvPr id="78" name="TextBox 77">
                <a:extLst>
                  <a:ext uri="{FF2B5EF4-FFF2-40B4-BE49-F238E27FC236}">
                    <a16:creationId xmlns:a16="http://schemas.microsoft.com/office/drawing/2014/main" id="{F9509374-2A4A-B884-A82B-F0429B840356}"/>
                  </a:ext>
                </a:extLst>
              </p:cNvPr>
              <p:cNvSpPr txBox="1">
                <a:spLocks noRot="1" noChangeAspect="1" noMove="1" noResize="1" noEditPoints="1" noAdjustHandles="1" noChangeArrowheads="1" noChangeShapeType="1" noTextEdit="1"/>
              </p:cNvSpPr>
              <p:nvPr/>
            </p:nvSpPr>
            <p:spPr>
              <a:xfrm>
                <a:off x="7026543" y="5867659"/>
                <a:ext cx="5187071" cy="477888"/>
              </a:xfrm>
              <a:prstGeom prst="rect">
                <a:avLst/>
              </a:prstGeom>
              <a:blipFill>
                <a:blip r:embed="rId23"/>
                <a:stretch>
                  <a:fillRect b="-7895"/>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F323C7D4-843E-CB3C-D5A6-CD7408292D22}"/>
              </a:ext>
            </a:extLst>
          </p:cNvPr>
          <p:cNvSpPr txBox="1"/>
          <p:nvPr/>
        </p:nvSpPr>
        <p:spPr>
          <a:xfrm>
            <a:off x="2052" y="3599602"/>
            <a:ext cx="1903085" cy="369332"/>
          </a:xfrm>
          <a:prstGeom prst="rect">
            <a:avLst/>
          </a:prstGeom>
          <a:noFill/>
        </p:spPr>
        <p:txBody>
          <a:bodyPr wrap="none" rtlCol="0">
            <a:spAutoFit/>
          </a:bodyPr>
          <a:lstStyle/>
          <a:p>
            <a:r>
              <a:rPr lang="en-US" u="sng" dirty="0"/>
              <a:t>Mass Flow Rate:</a:t>
            </a:r>
          </a:p>
        </p:txBody>
      </p:sp>
      <p:sp>
        <p:nvSpPr>
          <p:cNvPr id="64" name="TextBox 63">
            <a:extLst>
              <a:ext uri="{FF2B5EF4-FFF2-40B4-BE49-F238E27FC236}">
                <a16:creationId xmlns:a16="http://schemas.microsoft.com/office/drawing/2014/main" id="{182A5E35-5A51-004C-9107-F16927AE7769}"/>
              </a:ext>
            </a:extLst>
          </p:cNvPr>
          <p:cNvSpPr txBox="1"/>
          <p:nvPr/>
        </p:nvSpPr>
        <p:spPr>
          <a:xfrm>
            <a:off x="5884" y="4388461"/>
            <a:ext cx="1877437" cy="369332"/>
          </a:xfrm>
          <a:prstGeom prst="rect">
            <a:avLst/>
          </a:prstGeom>
          <a:noFill/>
        </p:spPr>
        <p:txBody>
          <a:bodyPr wrap="none" rtlCol="0">
            <a:spAutoFit/>
          </a:bodyPr>
          <a:lstStyle/>
          <a:p>
            <a:r>
              <a:rPr lang="en-US" u="sng" dirty="0"/>
              <a:t>Energy Balance:</a:t>
            </a:r>
          </a:p>
        </p:txBody>
      </p:sp>
      <p:sp>
        <p:nvSpPr>
          <p:cNvPr id="65" name="TextBox 64">
            <a:extLst>
              <a:ext uri="{FF2B5EF4-FFF2-40B4-BE49-F238E27FC236}">
                <a16:creationId xmlns:a16="http://schemas.microsoft.com/office/drawing/2014/main" id="{FB3406C0-EA99-7D33-B319-15621B2CA415}"/>
              </a:ext>
            </a:extLst>
          </p:cNvPr>
          <p:cNvSpPr txBox="1"/>
          <p:nvPr/>
        </p:nvSpPr>
        <p:spPr>
          <a:xfrm>
            <a:off x="0" y="5831336"/>
            <a:ext cx="2262158" cy="369332"/>
          </a:xfrm>
          <a:prstGeom prst="rect">
            <a:avLst/>
          </a:prstGeom>
          <a:noFill/>
        </p:spPr>
        <p:txBody>
          <a:bodyPr wrap="none" rtlCol="0">
            <a:spAutoFit/>
          </a:bodyPr>
          <a:lstStyle/>
          <a:p>
            <a:r>
              <a:rPr lang="en-US" u="sng" dirty="0"/>
              <a:t>Heat Flux Definition:</a:t>
            </a:r>
          </a:p>
        </p:txBody>
      </p:sp>
    </p:spTree>
    <p:extLst>
      <p:ext uri="{BB962C8B-B14F-4D97-AF65-F5344CB8AC3E}">
        <p14:creationId xmlns:p14="http://schemas.microsoft.com/office/powerpoint/2010/main" val="1548919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B0469D-2603-C1E8-C2B5-47983673F44F}"/>
              </a:ext>
            </a:extLst>
          </p:cNvPr>
          <p:cNvSpPr>
            <a:spLocks noGrp="1"/>
          </p:cNvSpPr>
          <p:nvPr>
            <p:ph type="title"/>
          </p:nvPr>
        </p:nvSpPr>
        <p:spPr/>
        <p:txBody>
          <a:bodyPr/>
          <a:lstStyle/>
          <a:p>
            <a:r>
              <a:rPr lang="en-US" dirty="0"/>
              <a:t>Heat Flux Comparison</a:t>
            </a:r>
          </a:p>
        </p:txBody>
      </p:sp>
      <p:pic>
        <p:nvPicPr>
          <p:cNvPr id="4" name="Graphic 3">
            <a:extLst>
              <a:ext uri="{FF2B5EF4-FFF2-40B4-BE49-F238E27FC236}">
                <a16:creationId xmlns:a16="http://schemas.microsoft.com/office/drawing/2014/main" id="{4675571D-8E68-A5EA-7CF9-7268CED79C15}"/>
              </a:ext>
            </a:extLst>
          </p:cNvPr>
          <p:cNvPicPr>
            <a:picLocks noChangeAspect="1"/>
          </p:cNvPicPr>
          <p:nvPr/>
        </p:nvPicPr>
        <p:blipFill>
          <a:blip r:embed="rId2">
            <a:extLst>
              <a:ext uri="{96DAC541-7B7A-43D3-8B79-37D633B846F1}">
                <asvg:svgBlip xmlns:asvg="http://schemas.microsoft.com/office/drawing/2016/SVG/main" r:embed="rId3"/>
              </a:ext>
            </a:extLst>
          </a:blip>
          <a:srcRect l="53960" r="3204"/>
          <a:stretch/>
        </p:blipFill>
        <p:spPr>
          <a:xfrm>
            <a:off x="6951710" y="1554173"/>
            <a:ext cx="4599033" cy="3721854"/>
          </a:xfrm>
          <a:prstGeom prst="rect">
            <a:avLst/>
          </a:prstGeom>
        </p:spPr>
      </p:pic>
      <p:pic>
        <p:nvPicPr>
          <p:cNvPr id="5" name="Graphic 4">
            <a:extLst>
              <a:ext uri="{FF2B5EF4-FFF2-40B4-BE49-F238E27FC236}">
                <a16:creationId xmlns:a16="http://schemas.microsoft.com/office/drawing/2014/main" id="{368053E2-982B-A20A-C475-53CC94E61E0C}"/>
              </a:ext>
            </a:extLst>
          </p:cNvPr>
          <p:cNvPicPr>
            <a:picLocks noChangeAspect="1"/>
          </p:cNvPicPr>
          <p:nvPr/>
        </p:nvPicPr>
        <p:blipFill>
          <a:blip r:embed="rId2">
            <a:extLst>
              <a:ext uri="{96DAC541-7B7A-43D3-8B79-37D633B846F1}">
                <asvg:svgBlip xmlns:asvg="http://schemas.microsoft.com/office/drawing/2016/SVG/main" r:embed="rId3"/>
              </a:ext>
            </a:extLst>
          </a:blip>
          <a:srcRect l="3782" r="54223"/>
          <a:stretch/>
        </p:blipFill>
        <p:spPr>
          <a:xfrm>
            <a:off x="846422" y="1577862"/>
            <a:ext cx="4393870" cy="3627095"/>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B729854-A7C2-C72E-0CDD-3235240339A4}"/>
                  </a:ext>
                </a:extLst>
              </p:cNvPr>
              <p:cNvSpPr txBox="1"/>
              <p:nvPr/>
            </p:nvSpPr>
            <p:spPr>
              <a:xfrm>
                <a:off x="590797" y="926558"/>
                <a:ext cx="5394366" cy="461665"/>
              </a:xfrm>
              <a:prstGeom prst="rect">
                <a:avLst/>
              </a:prstGeom>
              <a:noFill/>
            </p:spPr>
            <p:txBody>
              <a:bodyPr wrap="square">
                <a:spAutoFit/>
              </a:bodyPr>
              <a:lstStyle/>
              <a:p>
                <a:r>
                  <a:rPr lang="en-US" sz="2400" b="1" u="sng" dirty="0"/>
                  <a:t>Low Flux</a:t>
                </a:r>
                <a:r>
                  <a:rPr lang="en-US" sz="2400" b="1" dirty="0"/>
                  <a:t>: </a:t>
                </a:r>
                <a14:m>
                  <m:oMath xmlns:m="http://schemas.openxmlformats.org/officeDocument/2006/math">
                    <m:r>
                      <a:rPr lang="en-US" sz="2400" b="1" i="1" smtClean="0">
                        <a:latin typeface="Cambria Math" panose="02040503050406030204" pitchFamily="18" charset="0"/>
                      </a:rPr>
                      <m:t>𝝍</m:t>
                    </m:r>
                  </m:oMath>
                </a14:m>
                <a:r>
                  <a:rPr lang="en-US" sz="2400" b="1" dirty="0"/>
                  <a:t> = 103 kg/m</a:t>
                </a:r>
                <a:r>
                  <a:rPr lang="en-US" sz="2400" b="1" baseline="30000" dirty="0"/>
                  <a:t>2</a:t>
                </a:r>
                <a:r>
                  <a:rPr lang="en-US" sz="2400" b="1" dirty="0"/>
                  <a:t>-s, </a:t>
                </a:r>
                <a14:m>
                  <m:oMath xmlns:m="http://schemas.openxmlformats.org/officeDocument/2006/math">
                    <m:r>
                      <a:rPr lang="en-US" sz="2400" b="1" i="1" smtClean="0">
                        <a:latin typeface="Cambria Math" panose="02040503050406030204" pitchFamily="18" charset="0"/>
                      </a:rPr>
                      <m:t>𝝓</m:t>
                    </m:r>
                  </m:oMath>
                </a14:m>
                <a:r>
                  <a:rPr lang="en-US" sz="2400" b="1" dirty="0"/>
                  <a:t> = 1.1</a:t>
                </a:r>
              </a:p>
            </p:txBody>
          </p:sp>
        </mc:Choice>
        <mc:Fallback xmlns="">
          <p:sp>
            <p:nvSpPr>
              <p:cNvPr id="7" name="TextBox 6">
                <a:extLst>
                  <a:ext uri="{FF2B5EF4-FFF2-40B4-BE49-F238E27FC236}">
                    <a16:creationId xmlns:a16="http://schemas.microsoft.com/office/drawing/2014/main" id="{3B729854-A7C2-C72E-0CDD-3235240339A4}"/>
                  </a:ext>
                </a:extLst>
              </p:cNvPr>
              <p:cNvSpPr txBox="1">
                <a:spLocks noRot="1" noChangeAspect="1" noMove="1" noResize="1" noEditPoints="1" noAdjustHandles="1" noChangeArrowheads="1" noChangeShapeType="1" noTextEdit="1"/>
              </p:cNvSpPr>
              <p:nvPr/>
            </p:nvSpPr>
            <p:spPr>
              <a:xfrm>
                <a:off x="590797" y="926558"/>
                <a:ext cx="5394366" cy="461665"/>
              </a:xfrm>
              <a:prstGeom prst="rect">
                <a:avLst/>
              </a:prstGeom>
              <a:blipFill>
                <a:blip r:embed="rId4"/>
                <a:stretch>
                  <a:fillRect l="-1878" t="-7895"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ECA800B-10D5-2D00-7EE5-0FAE7AAA4F57}"/>
                  </a:ext>
                </a:extLst>
              </p:cNvPr>
              <p:cNvSpPr txBox="1"/>
              <p:nvPr/>
            </p:nvSpPr>
            <p:spPr>
              <a:xfrm>
                <a:off x="6554043" y="902808"/>
                <a:ext cx="5394366" cy="461665"/>
              </a:xfrm>
              <a:prstGeom prst="rect">
                <a:avLst/>
              </a:prstGeom>
              <a:noFill/>
            </p:spPr>
            <p:txBody>
              <a:bodyPr wrap="square">
                <a:spAutoFit/>
              </a:bodyPr>
              <a:lstStyle/>
              <a:p>
                <a:r>
                  <a:rPr lang="en-US" sz="2400" b="1" u="sng" dirty="0"/>
                  <a:t>High Flux</a:t>
                </a:r>
                <a:r>
                  <a:rPr lang="en-US" sz="2400" b="1" dirty="0"/>
                  <a:t>: </a:t>
                </a:r>
                <a14:m>
                  <m:oMath xmlns:m="http://schemas.openxmlformats.org/officeDocument/2006/math">
                    <m:r>
                      <a:rPr lang="en-US" sz="2400" b="1" i="1" smtClean="0">
                        <a:latin typeface="Cambria Math" panose="02040503050406030204" pitchFamily="18" charset="0"/>
                      </a:rPr>
                      <m:t>𝝍</m:t>
                    </m:r>
                  </m:oMath>
                </a14:m>
                <a:r>
                  <a:rPr lang="en-US" sz="2400" b="1" dirty="0"/>
                  <a:t> = 240 kg/m</a:t>
                </a:r>
                <a:r>
                  <a:rPr lang="en-US" sz="2400" b="1" baseline="30000" dirty="0"/>
                  <a:t>2</a:t>
                </a:r>
                <a:r>
                  <a:rPr lang="en-US" sz="2400" b="1" dirty="0"/>
                  <a:t>-s, </a:t>
                </a:r>
                <a14:m>
                  <m:oMath xmlns:m="http://schemas.openxmlformats.org/officeDocument/2006/math">
                    <m:r>
                      <a:rPr lang="en-US" sz="2400" b="1" i="1" smtClean="0">
                        <a:latin typeface="Cambria Math" panose="02040503050406030204" pitchFamily="18" charset="0"/>
                      </a:rPr>
                      <m:t>𝝓</m:t>
                    </m:r>
                  </m:oMath>
                </a14:m>
                <a:r>
                  <a:rPr lang="en-US" sz="2400" b="1" dirty="0"/>
                  <a:t> = 1.1</a:t>
                </a:r>
              </a:p>
            </p:txBody>
          </p:sp>
        </mc:Choice>
        <mc:Fallback xmlns="">
          <p:sp>
            <p:nvSpPr>
              <p:cNvPr id="8" name="TextBox 7">
                <a:extLst>
                  <a:ext uri="{FF2B5EF4-FFF2-40B4-BE49-F238E27FC236}">
                    <a16:creationId xmlns:a16="http://schemas.microsoft.com/office/drawing/2014/main" id="{7ECA800B-10D5-2D00-7EE5-0FAE7AAA4F57}"/>
                  </a:ext>
                </a:extLst>
              </p:cNvPr>
              <p:cNvSpPr txBox="1">
                <a:spLocks noRot="1" noChangeAspect="1" noMove="1" noResize="1" noEditPoints="1" noAdjustHandles="1" noChangeArrowheads="1" noChangeShapeType="1" noTextEdit="1"/>
              </p:cNvSpPr>
              <p:nvPr/>
            </p:nvSpPr>
            <p:spPr>
              <a:xfrm>
                <a:off x="6554043" y="902808"/>
                <a:ext cx="5394366" cy="461665"/>
              </a:xfrm>
              <a:prstGeom prst="rect">
                <a:avLst/>
              </a:prstGeom>
              <a:blipFill>
                <a:blip r:embed="rId5"/>
                <a:stretch>
                  <a:fillRect l="-1882" t="-10811" b="-27027"/>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7543BB65-927C-0F88-1542-0A1605BEC44A}"/>
              </a:ext>
            </a:extLst>
          </p:cNvPr>
          <p:cNvSpPr txBox="1"/>
          <p:nvPr/>
        </p:nvSpPr>
        <p:spPr>
          <a:xfrm>
            <a:off x="467591" y="5240221"/>
            <a:ext cx="10307245" cy="1200329"/>
          </a:xfrm>
          <a:prstGeom prst="rect">
            <a:avLst/>
          </a:prstGeom>
          <a:noFill/>
        </p:spPr>
        <p:txBody>
          <a:bodyPr wrap="none" rtlCol="0">
            <a:spAutoFit/>
          </a:bodyPr>
          <a:lstStyle/>
          <a:p>
            <a:pPr marL="285750" indent="-285750">
              <a:buFont typeface="Arial" panose="020B0604020202020204" pitchFamily="34" charset="0"/>
              <a:buChar char="•"/>
            </a:pPr>
            <a:r>
              <a:rPr lang="en-US" sz="2400" dirty="0"/>
              <a:t>Heat flux ranges from 5 to 18 MW/m</a:t>
            </a:r>
            <a:r>
              <a:rPr lang="en-US" sz="2400" baseline="30000" dirty="0"/>
              <a:t>2</a:t>
            </a:r>
            <a:endParaRPr lang="en-US" sz="2400" dirty="0"/>
          </a:p>
          <a:p>
            <a:pPr marL="285750" indent="-285750">
              <a:buFont typeface="Arial" panose="020B0604020202020204" pitchFamily="34" charset="0"/>
              <a:buChar char="•"/>
            </a:pPr>
            <a:r>
              <a:rPr lang="en-US" sz="2400" dirty="0"/>
              <a:t>Higher heat flux for constricted geometry</a:t>
            </a:r>
          </a:p>
          <a:p>
            <a:pPr marL="285750" indent="-285750">
              <a:buFont typeface="Arial" panose="020B0604020202020204" pitchFamily="34" charset="0"/>
              <a:buChar char="•"/>
            </a:pPr>
            <a:r>
              <a:rPr lang="en-US" sz="2400" dirty="0"/>
              <a:t>Constricted geometry, has local maximum at detonation front and throat</a:t>
            </a:r>
            <a:endParaRPr lang="en-US" dirty="0"/>
          </a:p>
        </p:txBody>
      </p:sp>
      <p:sp>
        <p:nvSpPr>
          <p:cNvPr id="2" name="Rectangle 1">
            <a:extLst>
              <a:ext uri="{FF2B5EF4-FFF2-40B4-BE49-F238E27FC236}">
                <a16:creationId xmlns:a16="http://schemas.microsoft.com/office/drawing/2014/main" id="{90E2E64F-3651-9BCE-10CA-BDC3866E215A}"/>
              </a:ext>
            </a:extLst>
          </p:cNvPr>
          <p:cNvSpPr/>
          <p:nvPr/>
        </p:nvSpPr>
        <p:spPr>
          <a:xfrm>
            <a:off x="846422" y="4800194"/>
            <a:ext cx="595036" cy="368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397AEC2-825E-0D4C-F69E-70F189DE4412}"/>
              </a:ext>
            </a:extLst>
          </p:cNvPr>
          <p:cNvSpPr/>
          <p:nvPr/>
        </p:nvSpPr>
        <p:spPr>
          <a:xfrm>
            <a:off x="6842191" y="4913603"/>
            <a:ext cx="595036" cy="368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5413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3C1F9DB-96EB-5AD8-E270-11619072C756}"/>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rcRect l="3845" r="53647"/>
          <a:stretch/>
        </p:blipFill>
        <p:spPr>
          <a:xfrm>
            <a:off x="7074312" y="835701"/>
            <a:ext cx="5155689" cy="5660136"/>
          </a:xfrm>
        </p:spPr>
      </p:pic>
      <p:sp>
        <p:nvSpPr>
          <p:cNvPr id="3" name="Title 2">
            <a:extLst>
              <a:ext uri="{FF2B5EF4-FFF2-40B4-BE49-F238E27FC236}">
                <a16:creationId xmlns:a16="http://schemas.microsoft.com/office/drawing/2014/main" id="{DFF671FF-6D40-27AC-3588-33AD262E20DC}"/>
              </a:ext>
            </a:extLst>
          </p:cNvPr>
          <p:cNvSpPr>
            <a:spLocks noGrp="1"/>
          </p:cNvSpPr>
          <p:nvPr>
            <p:ph type="title"/>
          </p:nvPr>
        </p:nvSpPr>
        <p:spPr/>
        <p:txBody>
          <a:bodyPr/>
          <a:lstStyle/>
          <a:p>
            <a:r>
              <a:rPr lang="en-US" dirty="0"/>
              <a:t>Straight Channel Heat Flux Distributions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064364D-4C4A-0654-5A91-28C0EB8FBCD7}"/>
                  </a:ext>
                </a:extLst>
              </p:cNvPr>
              <p:cNvSpPr txBox="1"/>
              <p:nvPr/>
            </p:nvSpPr>
            <p:spPr>
              <a:xfrm>
                <a:off x="191855" y="1048379"/>
                <a:ext cx="7077037" cy="5262979"/>
              </a:xfrm>
              <a:prstGeom prst="rect">
                <a:avLst/>
              </a:prstGeom>
              <a:noFill/>
            </p:spPr>
            <p:txBody>
              <a:bodyPr wrap="square" rtlCol="0">
                <a:spAutoFit/>
              </a:bodyPr>
              <a:lstStyle/>
              <a:p>
                <a:pPr marL="285750" lvl="0" indent="-285750">
                  <a:buFont typeface="Arial" panose="020B0604020202020204" pitchFamily="34" charset="0"/>
                  <a:buChar char="•"/>
                </a:pPr>
                <a:r>
                  <a:rPr lang="en-US" sz="2800" dirty="0">
                    <a:solidFill>
                      <a:prstClr val="black"/>
                    </a:solidFill>
                  </a:rPr>
                  <a:t>Total mass flux ranges from </a:t>
                </a:r>
                <a14:m>
                  <m:oMath xmlns:m="http://schemas.openxmlformats.org/officeDocument/2006/math">
                    <m:r>
                      <a:rPr lang="en-US" sz="2800" i="1">
                        <a:solidFill>
                          <a:prstClr val="black"/>
                        </a:solidFill>
                        <a:latin typeface="Cambria Math" panose="02040503050406030204" pitchFamily="18" charset="0"/>
                      </a:rPr>
                      <m:t>𝜓</m:t>
                    </m:r>
                    <m:r>
                      <a:rPr lang="en-US" sz="2800" i="1">
                        <a:solidFill>
                          <a:prstClr val="black"/>
                        </a:solidFill>
                        <a:latin typeface="Cambria Math" panose="02040503050406030204" pitchFamily="18" charset="0"/>
                      </a:rPr>
                      <m:t>=</m:t>
                    </m:r>
                  </m:oMath>
                </a14:m>
                <a:r>
                  <a:rPr lang="en-US" sz="2800" dirty="0">
                    <a:solidFill>
                      <a:prstClr val="black"/>
                    </a:solidFill>
                  </a:rPr>
                  <a:t> 103-310 kg/m</a:t>
                </a:r>
                <a:r>
                  <a:rPr lang="en-US" sz="2800" baseline="30000" dirty="0">
                    <a:solidFill>
                      <a:prstClr val="black"/>
                    </a:solidFill>
                  </a:rPr>
                  <a:t>2</a:t>
                </a:r>
                <a:r>
                  <a:rPr lang="en-US" sz="2800" dirty="0">
                    <a:solidFill>
                      <a:prstClr val="black"/>
                    </a:solidFill>
                  </a:rPr>
                  <a:t>-s at </a:t>
                </a:r>
                <a14:m>
                  <m:oMath xmlns:m="http://schemas.openxmlformats.org/officeDocument/2006/math">
                    <m:r>
                      <a:rPr lang="en-US" sz="2800" i="1">
                        <a:solidFill>
                          <a:prstClr val="black"/>
                        </a:solidFill>
                        <a:latin typeface="Cambria Math" panose="02040503050406030204" pitchFamily="18" charset="0"/>
                      </a:rPr>
                      <m:t>𝜙</m:t>
                    </m:r>
                    <m:r>
                      <a:rPr lang="en-US" sz="2800" i="1">
                        <a:solidFill>
                          <a:prstClr val="black"/>
                        </a:solidFill>
                        <a:latin typeface="Cambria Math" panose="02040503050406030204" pitchFamily="18" charset="0"/>
                      </a:rPr>
                      <m:t>=</m:t>
                    </m:r>
                  </m:oMath>
                </a14:m>
                <a:r>
                  <a:rPr lang="en-US" sz="2800" dirty="0">
                    <a:solidFill>
                      <a:prstClr val="black"/>
                    </a:solidFill>
                  </a:rPr>
                  <a:t> 1.1</a:t>
                </a:r>
              </a:p>
              <a:p>
                <a:endParaRPr lang="en-US" sz="2800" dirty="0"/>
              </a:p>
              <a:p>
                <a:endParaRPr lang="en-US" sz="2800" dirty="0"/>
              </a:p>
              <a:p>
                <a:pPr marL="285750" indent="-285750">
                  <a:buFont typeface="Arial" panose="020B0604020202020204" pitchFamily="34" charset="0"/>
                  <a:buChar char="•"/>
                </a:pPr>
                <a:r>
                  <a:rPr lang="en-US" sz="2800" dirty="0"/>
                  <a:t>Heat flux ranges from 5.75-11.25 MW/m</a:t>
                </a:r>
                <a:r>
                  <a:rPr lang="en-US" sz="2800" baseline="30000" dirty="0"/>
                  <a:t>2</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Increased heat flux at </a:t>
                </a:r>
                <a14:m>
                  <m:oMath xmlns:m="http://schemas.openxmlformats.org/officeDocument/2006/math">
                    <m:r>
                      <a:rPr lang="en-US" sz="2800" i="1" dirty="0" smtClean="0">
                        <a:latin typeface="Cambria Math" panose="02040503050406030204" pitchFamily="18" charset="0"/>
                      </a:rPr>
                      <m:t>𝑥</m:t>
                    </m:r>
                    <m:r>
                      <a:rPr lang="en-US" sz="2800" i="1" dirty="0" smtClean="0">
                        <a:latin typeface="Cambria Math" panose="02040503050406030204" pitchFamily="18" charset="0"/>
                      </a:rPr>
                      <m:t>/</m:t>
                    </m:r>
                    <m:r>
                      <a:rPr lang="en-US" sz="2800" i="1" dirty="0" smtClean="0">
                        <a:latin typeface="Cambria Math" panose="02040503050406030204" pitchFamily="18" charset="0"/>
                      </a:rPr>
                      <m:t>𝐿</m:t>
                    </m:r>
                    <m:r>
                      <a:rPr lang="en-US" sz="2800" i="1" dirty="0" smtClean="0">
                        <a:latin typeface="Cambria Math" panose="02040503050406030204" pitchFamily="18" charset="0"/>
                      </a:rPr>
                      <m:t> </m:t>
                    </m:r>
                  </m:oMath>
                </a14:m>
                <a:r>
                  <a:rPr lang="en-US" sz="2800" dirty="0"/>
                  <a:t>= 0.17-0.47</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Heat flux decreases past detonation zone along axial direction</a:t>
                </a:r>
              </a:p>
            </p:txBody>
          </p:sp>
        </mc:Choice>
        <mc:Fallback xmlns="">
          <p:sp>
            <p:nvSpPr>
              <p:cNvPr id="2" name="TextBox 1">
                <a:extLst>
                  <a:ext uri="{FF2B5EF4-FFF2-40B4-BE49-F238E27FC236}">
                    <a16:creationId xmlns:a16="http://schemas.microsoft.com/office/drawing/2014/main" id="{1064364D-4C4A-0654-5A91-28C0EB8FBCD7}"/>
                  </a:ext>
                </a:extLst>
              </p:cNvPr>
              <p:cNvSpPr txBox="1">
                <a:spLocks noRot="1" noChangeAspect="1" noMove="1" noResize="1" noEditPoints="1" noAdjustHandles="1" noChangeArrowheads="1" noChangeShapeType="1" noTextEdit="1"/>
              </p:cNvSpPr>
              <p:nvPr/>
            </p:nvSpPr>
            <p:spPr>
              <a:xfrm>
                <a:off x="191855" y="1048379"/>
                <a:ext cx="7077037" cy="5262979"/>
              </a:xfrm>
              <a:prstGeom prst="rect">
                <a:avLst/>
              </a:prstGeom>
              <a:blipFill>
                <a:blip r:embed="rId4"/>
                <a:stretch>
                  <a:fillRect l="-1431" t="-1205" r="-2504" b="-2410"/>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1743BF2E-E112-01AC-BAF1-11DB98A546D7}"/>
              </a:ext>
            </a:extLst>
          </p:cNvPr>
          <p:cNvSpPr/>
          <p:nvPr/>
        </p:nvSpPr>
        <p:spPr>
          <a:xfrm>
            <a:off x="7006442" y="6126880"/>
            <a:ext cx="595036" cy="368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69D95AD1-C94E-AFB7-1CB9-679AD4CDA1E7}"/>
              </a:ext>
            </a:extLst>
          </p:cNvPr>
          <p:cNvCxnSpPr/>
          <p:nvPr/>
        </p:nvCxnSpPr>
        <p:spPr>
          <a:xfrm flipV="1">
            <a:off x="11558427" y="4489807"/>
            <a:ext cx="0" cy="85275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C5ED41D-A931-4FFD-5CAF-A5AD7D7D9078}"/>
                  </a:ext>
                </a:extLst>
              </p:cNvPr>
              <p:cNvSpPr txBox="1"/>
              <p:nvPr/>
            </p:nvSpPr>
            <p:spPr>
              <a:xfrm>
                <a:off x="11657102" y="4705709"/>
                <a:ext cx="343043" cy="420949"/>
              </a:xfrm>
              <a:prstGeom prst="rect">
                <a:avLst/>
              </a:prstGeom>
              <a:noFill/>
            </p:spPr>
            <p:txBody>
              <a:bodyPr wrap="none" lIns="0" tIns="0" rIns="0" bIns="0" rtlCol="0">
                <a:spAutoFit/>
              </a:bodyPr>
              <a:lstStyle/>
              <a:p>
                <a14:m>
                  <m:oMath xmlns:m="http://schemas.openxmlformats.org/officeDocument/2006/math">
                    <m:r>
                      <a:rPr lang="en-US" sz="2800" b="1" i="1" smtClean="0">
                        <a:latin typeface="Cambria Math" panose="02040503050406030204" pitchFamily="18" charset="0"/>
                      </a:rPr>
                      <m:t>𝝍</m:t>
                    </m:r>
                  </m:oMath>
                </a14:m>
                <a:r>
                  <a:rPr lang="en-US" dirty="0"/>
                  <a:t> </a:t>
                </a:r>
              </a:p>
            </p:txBody>
          </p:sp>
        </mc:Choice>
        <mc:Fallback xmlns="">
          <p:sp>
            <p:nvSpPr>
              <p:cNvPr id="8" name="TextBox 7">
                <a:extLst>
                  <a:ext uri="{FF2B5EF4-FFF2-40B4-BE49-F238E27FC236}">
                    <a16:creationId xmlns:a16="http://schemas.microsoft.com/office/drawing/2014/main" id="{2C5ED41D-A931-4FFD-5CAF-A5AD7D7D9078}"/>
                  </a:ext>
                </a:extLst>
              </p:cNvPr>
              <p:cNvSpPr txBox="1">
                <a:spLocks noRot="1" noChangeAspect="1" noMove="1" noResize="1" noEditPoints="1" noAdjustHandles="1" noChangeArrowheads="1" noChangeShapeType="1" noTextEdit="1"/>
              </p:cNvSpPr>
              <p:nvPr/>
            </p:nvSpPr>
            <p:spPr>
              <a:xfrm>
                <a:off x="11657102" y="4705709"/>
                <a:ext cx="343043" cy="420949"/>
              </a:xfrm>
              <a:prstGeom prst="rect">
                <a:avLst/>
              </a:prstGeom>
              <a:blipFill>
                <a:blip r:embed="rId5"/>
                <a:stretch>
                  <a:fillRect l="-41379" r="-24138" b="-38235"/>
                </a:stretch>
              </a:blipFill>
            </p:spPr>
            <p:txBody>
              <a:bodyPr/>
              <a:lstStyle/>
              <a:p>
                <a:r>
                  <a:rPr lang="en-US">
                    <a:noFill/>
                  </a:rPr>
                  <a:t> </a:t>
                </a:r>
              </a:p>
            </p:txBody>
          </p:sp>
        </mc:Fallback>
      </mc:AlternateContent>
    </p:spTree>
    <p:extLst>
      <p:ext uri="{BB962C8B-B14F-4D97-AF65-F5344CB8AC3E}">
        <p14:creationId xmlns:p14="http://schemas.microsoft.com/office/powerpoint/2010/main" val="1645986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E5E876-0A17-CB8E-6CE7-51B9C7C9C179}"/>
              </a:ext>
            </a:extLst>
          </p:cNvPr>
          <p:cNvSpPr>
            <a:spLocks noGrp="1"/>
          </p:cNvSpPr>
          <p:nvPr>
            <p:ph type="title"/>
          </p:nvPr>
        </p:nvSpPr>
        <p:spPr/>
        <p:txBody>
          <a:bodyPr/>
          <a:lstStyle/>
          <a:p>
            <a:r>
              <a:rPr lang="en-US" dirty="0"/>
              <a:t>Constricted Geometry Heat Flux Distributions</a:t>
            </a:r>
          </a:p>
        </p:txBody>
      </p:sp>
      <p:pic>
        <p:nvPicPr>
          <p:cNvPr id="4" name="Content Placeholder 5">
            <a:extLst>
              <a:ext uri="{FF2B5EF4-FFF2-40B4-BE49-F238E27FC236}">
                <a16:creationId xmlns:a16="http://schemas.microsoft.com/office/drawing/2014/main" id="{E2C41396-20D1-A985-A740-459DC38EE15D}"/>
              </a:ext>
            </a:extLst>
          </p:cNvPr>
          <p:cNvPicPr>
            <a:picLocks noChangeAspect="1"/>
          </p:cNvPicPr>
          <p:nvPr/>
        </p:nvPicPr>
        <p:blipFill>
          <a:blip r:embed="rId2">
            <a:extLst>
              <a:ext uri="{96DAC541-7B7A-43D3-8B79-37D633B846F1}">
                <asvg:svgBlip xmlns:asvg="http://schemas.microsoft.com/office/drawing/2016/SVG/main" r:embed="rId3"/>
              </a:ext>
            </a:extLst>
          </a:blip>
          <a:srcRect l="54236" r="3565"/>
          <a:stretch/>
        </p:blipFill>
        <p:spPr>
          <a:xfrm>
            <a:off x="7077695" y="843230"/>
            <a:ext cx="5114306" cy="5655835"/>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28D9844-D57B-F12A-ACEF-7F31021D3A0E}"/>
                  </a:ext>
                </a:extLst>
              </p:cNvPr>
              <p:cNvSpPr txBox="1"/>
              <p:nvPr/>
            </p:nvSpPr>
            <p:spPr>
              <a:xfrm>
                <a:off x="191856" y="942229"/>
                <a:ext cx="6741049" cy="5632311"/>
              </a:xfrm>
              <a:prstGeom prst="rect">
                <a:avLst/>
              </a:prstGeom>
              <a:noFill/>
            </p:spPr>
            <p:txBody>
              <a:bodyPr wrap="square" rtlCol="0">
                <a:spAutoFit/>
              </a:bodyPr>
              <a:lstStyle/>
              <a:p>
                <a:pPr marL="285750" lvl="0" indent="-285750" algn="just">
                  <a:buFont typeface="Arial" panose="020B0604020202020204" pitchFamily="34" charset="0"/>
                  <a:buChar char="•"/>
                </a:pPr>
                <a:r>
                  <a:rPr lang="en-US" sz="2400" dirty="0">
                    <a:solidFill>
                      <a:prstClr val="black"/>
                    </a:solidFill>
                  </a:rPr>
                  <a:t>Increased heat flux loading for constricted geometry (</a:t>
                </a:r>
                <a:r>
                  <a:rPr lang="en-US" sz="2400" dirty="0"/>
                  <a:t>7.5 - 17 MW/m</a:t>
                </a:r>
                <a:r>
                  <a:rPr lang="en-US" sz="2400" baseline="30000" dirty="0"/>
                  <a:t>2</a:t>
                </a:r>
                <a:r>
                  <a:rPr lang="en-US" sz="2400" dirty="0"/>
                  <a:t>)</a:t>
                </a:r>
                <a:endParaRPr lang="en-US" sz="2400" dirty="0">
                  <a:solidFill>
                    <a:prstClr val="black"/>
                  </a:solidFill>
                </a:endParaRPr>
              </a:p>
              <a:p>
                <a:pPr marL="285750" lvl="0" indent="-285750" algn="just">
                  <a:buFont typeface="Arial" panose="020B0604020202020204" pitchFamily="34" charset="0"/>
                  <a:buChar char="•"/>
                </a:pPr>
                <a:endParaRPr lang="en-US" sz="2400" dirty="0">
                  <a:solidFill>
                    <a:prstClr val="black"/>
                  </a:solidFill>
                </a:endParaRPr>
              </a:p>
              <a:p>
                <a:pPr marL="285750" lvl="0" indent="-285750" algn="just">
                  <a:buFont typeface="Arial" panose="020B0604020202020204" pitchFamily="34" charset="0"/>
                  <a:buChar char="•"/>
                </a:pPr>
                <a:r>
                  <a:rPr lang="en-US" sz="2400" dirty="0">
                    <a:solidFill>
                      <a:prstClr val="black"/>
                    </a:solidFill>
                  </a:rPr>
                  <a:t>Total mass flux ranges from </a:t>
                </a:r>
                <a14:m>
                  <m:oMath xmlns:m="http://schemas.openxmlformats.org/officeDocument/2006/math">
                    <m:r>
                      <a:rPr lang="en-US" sz="2400" i="1">
                        <a:solidFill>
                          <a:prstClr val="black"/>
                        </a:solidFill>
                        <a:latin typeface="Cambria Math" panose="02040503050406030204" pitchFamily="18" charset="0"/>
                      </a:rPr>
                      <m:t>𝜓</m:t>
                    </m:r>
                    <m:r>
                      <a:rPr lang="en-US" sz="2400" i="1">
                        <a:solidFill>
                          <a:prstClr val="black"/>
                        </a:solidFill>
                        <a:latin typeface="Cambria Math" panose="02040503050406030204" pitchFamily="18" charset="0"/>
                      </a:rPr>
                      <m:t>=</m:t>
                    </m:r>
                  </m:oMath>
                </a14:m>
                <a:r>
                  <a:rPr lang="en-US" sz="2400" dirty="0">
                    <a:solidFill>
                      <a:prstClr val="black"/>
                    </a:solidFill>
                  </a:rPr>
                  <a:t>103-240 kg/m</a:t>
                </a:r>
                <a:r>
                  <a:rPr lang="en-US" sz="2400" baseline="30000" dirty="0">
                    <a:solidFill>
                      <a:prstClr val="black"/>
                    </a:solidFill>
                  </a:rPr>
                  <a:t>2</a:t>
                </a:r>
                <a:r>
                  <a:rPr lang="en-US" sz="2400" dirty="0">
                    <a:solidFill>
                      <a:prstClr val="black"/>
                    </a:solidFill>
                  </a:rPr>
                  <a:t>-s at </a:t>
                </a:r>
                <a14:m>
                  <m:oMath xmlns:m="http://schemas.openxmlformats.org/officeDocument/2006/math">
                    <m:r>
                      <a:rPr lang="en-US" sz="2400" i="1">
                        <a:solidFill>
                          <a:prstClr val="black"/>
                        </a:solidFill>
                        <a:latin typeface="Cambria Math" panose="02040503050406030204" pitchFamily="18" charset="0"/>
                      </a:rPr>
                      <m:t>𝜙</m:t>
                    </m:r>
                    <m:r>
                      <a:rPr lang="en-US" sz="2400" i="1">
                        <a:solidFill>
                          <a:prstClr val="black"/>
                        </a:solidFill>
                        <a:latin typeface="Cambria Math" panose="02040503050406030204" pitchFamily="18" charset="0"/>
                      </a:rPr>
                      <m:t>=</m:t>
                    </m:r>
                  </m:oMath>
                </a14:m>
                <a:r>
                  <a:rPr lang="en-US" sz="2400" dirty="0">
                    <a:solidFill>
                      <a:prstClr val="black"/>
                    </a:solidFill>
                  </a:rPr>
                  <a:t> 1.1</a:t>
                </a:r>
              </a:p>
              <a:p>
                <a:pPr algn="just"/>
                <a:endParaRPr lang="en-US" sz="2400" dirty="0"/>
              </a:p>
              <a:p>
                <a:pPr marL="285750" indent="-285750" algn="just">
                  <a:buFont typeface="Arial" panose="020B0604020202020204" pitchFamily="34" charset="0"/>
                  <a:buChar char="•"/>
                </a:pPr>
                <a:r>
                  <a:rPr lang="en-US" sz="2400" dirty="0"/>
                  <a:t>Sharp increase in heat flux at </a:t>
                </a:r>
                <a14:m>
                  <m:oMath xmlns:m="http://schemas.openxmlformats.org/officeDocument/2006/math">
                    <m:r>
                      <a:rPr lang="en-US" sz="2400" i="1" dirty="0" smtClean="0">
                        <a:latin typeface="Cambria Math" panose="02040503050406030204" pitchFamily="18" charset="0"/>
                      </a:rPr>
                      <m:t>𝑥</m:t>
                    </m:r>
                    <m:r>
                      <a:rPr lang="en-US" sz="2400" i="1" dirty="0" smtClean="0">
                        <a:latin typeface="Cambria Math" panose="02040503050406030204" pitchFamily="18" charset="0"/>
                      </a:rPr>
                      <m:t>/</m:t>
                    </m:r>
                    <m:r>
                      <a:rPr lang="en-US" sz="2400" i="1" dirty="0" smtClean="0">
                        <a:latin typeface="Cambria Math" panose="02040503050406030204" pitchFamily="18" charset="0"/>
                      </a:rPr>
                      <m:t>𝐿</m:t>
                    </m:r>
                  </m:oMath>
                </a14:m>
                <a:r>
                  <a:rPr lang="en-US" sz="2400" dirty="0"/>
                  <a:t> = 0.17-0.37, likely the axial location of detonation</a:t>
                </a:r>
              </a:p>
              <a:p>
                <a:pPr marL="285750" indent="-285750" algn="just">
                  <a:buFont typeface="Arial" panose="020B0604020202020204" pitchFamily="34" charset="0"/>
                  <a:buChar char="•"/>
                </a:pPr>
                <a:endParaRPr lang="en-US" sz="2400" dirty="0"/>
              </a:p>
              <a:p>
                <a:pPr marL="285750" indent="-285750" algn="just">
                  <a:buFont typeface="Arial" panose="020B0604020202020204" pitchFamily="34" charset="0"/>
                  <a:buChar char="•"/>
                </a:pPr>
                <a:r>
                  <a:rPr lang="en-US" sz="2400" dirty="0"/>
                  <a:t>Heat flux increases due to throat located at </a:t>
                </a:r>
                <a14:m>
                  <m:oMath xmlns:m="http://schemas.openxmlformats.org/officeDocument/2006/math">
                    <m:r>
                      <a:rPr lang="en-US" sz="2400" i="1" dirty="0" smtClean="0">
                        <a:latin typeface="Cambria Math" panose="02040503050406030204" pitchFamily="18" charset="0"/>
                      </a:rPr>
                      <m:t>𝑥</m:t>
                    </m:r>
                    <m:r>
                      <a:rPr lang="en-US" sz="2400" i="1" dirty="0" smtClean="0">
                        <a:latin typeface="Cambria Math" panose="02040503050406030204" pitchFamily="18" charset="0"/>
                      </a:rPr>
                      <m:t>/</m:t>
                    </m:r>
                    <m:r>
                      <a:rPr lang="en-US" sz="2400" i="1" dirty="0" smtClean="0">
                        <a:latin typeface="Cambria Math" panose="02040503050406030204" pitchFamily="18" charset="0"/>
                      </a:rPr>
                      <m:t>𝐿</m:t>
                    </m:r>
                  </m:oMath>
                </a14:m>
                <a:r>
                  <a:rPr lang="en-US" sz="2400" dirty="0"/>
                  <a:t> = 0.77</a:t>
                </a:r>
              </a:p>
              <a:p>
                <a:pPr marL="285750" indent="-285750" algn="just">
                  <a:buFont typeface="Arial" panose="020B0604020202020204" pitchFamily="34" charset="0"/>
                  <a:buChar char="•"/>
                </a:pPr>
                <a:endParaRPr lang="en-US" sz="2400" dirty="0"/>
              </a:p>
              <a:p>
                <a:pPr marL="285750" indent="-285750" algn="just">
                  <a:buFont typeface="Arial" panose="020B0604020202020204" pitchFamily="34" charset="0"/>
                  <a:buChar char="•"/>
                </a:pPr>
                <a:r>
                  <a:rPr lang="en-US" sz="2400" dirty="0"/>
                  <a:t>Difference in heat flux scaling between:</a:t>
                </a:r>
              </a:p>
              <a:p>
                <a:pPr marL="742950" lvl="1" indent="-285750" algn="just">
                  <a:buFont typeface="Arial" panose="020B0604020202020204" pitchFamily="34" charset="0"/>
                  <a:buChar char="•"/>
                </a:pPr>
                <a:r>
                  <a:rPr lang="en-US" sz="2000" dirty="0"/>
                  <a:t>(1) Detonation region</a:t>
                </a:r>
              </a:p>
              <a:p>
                <a:pPr marL="742950" lvl="1" indent="-285750" algn="just">
                  <a:buFont typeface="Arial" panose="020B0604020202020204" pitchFamily="34" charset="0"/>
                  <a:buChar char="•"/>
                </a:pPr>
                <a:r>
                  <a:rPr lang="en-US" sz="2000" dirty="0"/>
                  <a:t>(2) Flow expansion region</a:t>
                </a:r>
              </a:p>
            </p:txBody>
          </p:sp>
        </mc:Choice>
        <mc:Fallback xmlns="">
          <p:sp>
            <p:nvSpPr>
              <p:cNvPr id="9" name="TextBox 8">
                <a:extLst>
                  <a:ext uri="{FF2B5EF4-FFF2-40B4-BE49-F238E27FC236}">
                    <a16:creationId xmlns:a16="http://schemas.microsoft.com/office/drawing/2014/main" id="{F28D9844-D57B-F12A-ACEF-7F31021D3A0E}"/>
                  </a:ext>
                </a:extLst>
              </p:cNvPr>
              <p:cNvSpPr txBox="1">
                <a:spLocks noRot="1" noChangeAspect="1" noMove="1" noResize="1" noEditPoints="1" noAdjustHandles="1" noChangeArrowheads="1" noChangeShapeType="1" noTextEdit="1"/>
              </p:cNvSpPr>
              <p:nvPr/>
            </p:nvSpPr>
            <p:spPr>
              <a:xfrm>
                <a:off x="191856" y="942229"/>
                <a:ext cx="6741049" cy="5632311"/>
              </a:xfrm>
              <a:prstGeom prst="rect">
                <a:avLst/>
              </a:prstGeom>
              <a:blipFill>
                <a:blip r:embed="rId4"/>
                <a:stretch>
                  <a:fillRect l="-1128" t="-901" r="-1504"/>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B64D8B66-3BDC-4808-D404-F37E95BE59B4}"/>
              </a:ext>
            </a:extLst>
          </p:cNvPr>
          <p:cNvSpPr/>
          <p:nvPr/>
        </p:nvSpPr>
        <p:spPr>
          <a:xfrm>
            <a:off x="7077694" y="6130108"/>
            <a:ext cx="595036" cy="368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17A4D5C-A342-C192-6171-1EF1FB7A20F5}"/>
              </a:ext>
            </a:extLst>
          </p:cNvPr>
          <p:cNvCxnSpPr>
            <a:cxnSpLocks/>
          </p:cNvCxnSpPr>
          <p:nvPr/>
        </p:nvCxnSpPr>
        <p:spPr>
          <a:xfrm>
            <a:off x="8599470" y="5661060"/>
            <a:ext cx="882930" cy="0"/>
          </a:xfrm>
          <a:prstGeom prst="line">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0920E2A-F16E-AD95-1D5B-37215A2AF091}"/>
              </a:ext>
            </a:extLst>
          </p:cNvPr>
          <p:cNvCxnSpPr>
            <a:cxnSpLocks/>
          </p:cNvCxnSpPr>
          <p:nvPr/>
        </p:nvCxnSpPr>
        <p:spPr>
          <a:xfrm>
            <a:off x="9482400" y="5661060"/>
            <a:ext cx="1771200" cy="0"/>
          </a:xfrm>
          <a:prstGeom prst="line">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88BB344-7F1C-E0F5-D242-A5284CC8B745}"/>
              </a:ext>
            </a:extLst>
          </p:cNvPr>
          <p:cNvSpPr txBox="1"/>
          <p:nvPr/>
        </p:nvSpPr>
        <p:spPr>
          <a:xfrm>
            <a:off x="8918158" y="5193734"/>
            <a:ext cx="312906" cy="369332"/>
          </a:xfrm>
          <a:prstGeom prst="rect">
            <a:avLst/>
          </a:prstGeom>
          <a:noFill/>
        </p:spPr>
        <p:txBody>
          <a:bodyPr wrap="none" rtlCol="0">
            <a:spAutoFit/>
          </a:bodyPr>
          <a:lstStyle/>
          <a:p>
            <a:r>
              <a:rPr lang="en-US" dirty="0"/>
              <a:t>1</a:t>
            </a:r>
          </a:p>
        </p:txBody>
      </p:sp>
      <p:sp>
        <p:nvSpPr>
          <p:cNvPr id="12" name="TextBox 11">
            <a:extLst>
              <a:ext uri="{FF2B5EF4-FFF2-40B4-BE49-F238E27FC236}">
                <a16:creationId xmlns:a16="http://schemas.microsoft.com/office/drawing/2014/main" id="{1078A0EA-97DC-1551-5BC1-761DF283CC2B}"/>
              </a:ext>
            </a:extLst>
          </p:cNvPr>
          <p:cNvSpPr txBox="1"/>
          <p:nvPr/>
        </p:nvSpPr>
        <p:spPr>
          <a:xfrm>
            <a:off x="10212530" y="5193734"/>
            <a:ext cx="312906"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837317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60EFC820-1C66-FC9D-AE65-E4BF26BF40CE}"/>
                  </a:ext>
                </a:extLst>
              </p:cNvPr>
              <p:cNvSpPr>
                <a:spLocks noGrp="1"/>
              </p:cNvSpPr>
              <p:nvPr>
                <p:ph idx="1"/>
              </p:nvPr>
            </p:nvSpPr>
            <p:spPr>
              <a:xfrm>
                <a:off x="279043" y="960662"/>
                <a:ext cx="11741972" cy="5391150"/>
              </a:xfrm>
            </p:spPr>
            <p:txBody>
              <a:bodyPr/>
              <a:lstStyle/>
              <a:p>
                <a:pPr algn="just"/>
                <a:r>
                  <a:rPr lang="en-US" sz="2400" dirty="0"/>
                  <a:t>Axial heat flux distribution experimentally determined for a water-based rotating detonation rocket engine calorimeter</a:t>
                </a:r>
              </a:p>
              <a:p>
                <a:pPr algn="just"/>
                <a:endParaRPr lang="en-US" sz="1100" dirty="0"/>
              </a:p>
              <a:p>
                <a:pPr algn="just"/>
                <a:r>
                  <a:rPr lang="en-US" sz="2400" dirty="0"/>
                  <a:t>Hardware tested at a </a:t>
                </a:r>
                <a:r>
                  <a:rPr lang="en-US" sz="2400" dirty="0">
                    <a:solidFill>
                      <a:prstClr val="black"/>
                    </a:solidFill>
                  </a:rPr>
                  <a:t>total mass flux of </a:t>
                </a:r>
                <a14:m>
                  <m:oMath xmlns:m="http://schemas.openxmlformats.org/officeDocument/2006/math">
                    <m:r>
                      <a:rPr lang="en-US" sz="2400" i="1">
                        <a:solidFill>
                          <a:prstClr val="black"/>
                        </a:solidFill>
                        <a:latin typeface="Cambria Math" panose="02040503050406030204" pitchFamily="18" charset="0"/>
                      </a:rPr>
                      <m:t>𝜓</m:t>
                    </m:r>
                    <m:r>
                      <a:rPr lang="en-US" sz="2400" i="1">
                        <a:solidFill>
                          <a:prstClr val="black"/>
                        </a:solidFill>
                        <a:latin typeface="Cambria Math" panose="02040503050406030204" pitchFamily="18" charset="0"/>
                      </a:rPr>
                      <m:t>=</m:t>
                    </m:r>
                  </m:oMath>
                </a14:m>
                <a:r>
                  <a:rPr lang="en-US" sz="2400" dirty="0">
                    <a:solidFill>
                      <a:prstClr val="black"/>
                    </a:solidFill>
                  </a:rPr>
                  <a:t> 103-310 kg/m</a:t>
                </a:r>
                <a:r>
                  <a:rPr lang="en-US" sz="2400" baseline="30000" dirty="0">
                    <a:solidFill>
                      <a:prstClr val="black"/>
                    </a:solidFill>
                  </a:rPr>
                  <a:t>2</a:t>
                </a:r>
                <a:r>
                  <a:rPr lang="en-US" sz="2400" dirty="0">
                    <a:solidFill>
                      <a:prstClr val="black"/>
                    </a:solidFill>
                  </a:rPr>
                  <a:t>-s at </a:t>
                </a:r>
                <a14:m>
                  <m:oMath xmlns:m="http://schemas.openxmlformats.org/officeDocument/2006/math">
                    <m:r>
                      <a:rPr lang="en-US" sz="2400" i="1">
                        <a:solidFill>
                          <a:prstClr val="black"/>
                        </a:solidFill>
                        <a:latin typeface="Cambria Math" panose="02040503050406030204" pitchFamily="18" charset="0"/>
                      </a:rPr>
                      <m:t>𝜙</m:t>
                    </m:r>
                    <m:r>
                      <a:rPr lang="en-US" sz="2400" i="1">
                        <a:solidFill>
                          <a:prstClr val="black"/>
                        </a:solidFill>
                        <a:latin typeface="Cambria Math" panose="02040503050406030204" pitchFamily="18" charset="0"/>
                      </a:rPr>
                      <m:t>=</m:t>
                    </m:r>
                  </m:oMath>
                </a14:m>
                <a:r>
                  <a:rPr lang="en-US" sz="2400" dirty="0">
                    <a:solidFill>
                      <a:prstClr val="black"/>
                    </a:solidFill>
                  </a:rPr>
                  <a:t> 1.1 for CH</a:t>
                </a:r>
                <a:r>
                  <a:rPr lang="en-US" sz="2400" baseline="-25000" dirty="0">
                    <a:solidFill>
                      <a:prstClr val="black"/>
                    </a:solidFill>
                  </a:rPr>
                  <a:t>4</a:t>
                </a:r>
                <a:r>
                  <a:rPr lang="en-US" sz="2400" dirty="0">
                    <a:solidFill>
                      <a:prstClr val="black"/>
                    </a:solidFill>
                  </a:rPr>
                  <a:t>/O</a:t>
                </a:r>
                <a:r>
                  <a:rPr lang="en-US" sz="2400" baseline="-25000" dirty="0">
                    <a:solidFill>
                      <a:prstClr val="black"/>
                    </a:solidFill>
                  </a:rPr>
                  <a:t>2</a:t>
                </a:r>
              </a:p>
              <a:p>
                <a:pPr algn="just"/>
                <a:endParaRPr lang="en-US" sz="1100" dirty="0"/>
              </a:p>
              <a:p>
                <a:pPr algn="just"/>
                <a:r>
                  <a:rPr lang="en-US" sz="2400" dirty="0"/>
                  <a:t>Hardware tested with a straight and constricted center body:</a:t>
                </a:r>
              </a:p>
              <a:p>
                <a:pPr marL="0" indent="0" algn="just">
                  <a:buNone/>
                </a:pPr>
                <a:endParaRPr lang="en-US" sz="1200" dirty="0"/>
              </a:p>
              <a:p>
                <a:pPr lvl="1" algn="just"/>
                <a:r>
                  <a:rPr lang="en-US" sz="2000" dirty="0"/>
                  <a:t>Straight center body:</a:t>
                </a:r>
              </a:p>
              <a:p>
                <a:pPr lvl="2" algn="just"/>
                <a:r>
                  <a:rPr lang="en-US" sz="1800" dirty="0">
                    <a:effectLst/>
                  </a:rPr>
                  <a:t>Average heat flux: 5−12 MW/m</a:t>
                </a:r>
                <a:r>
                  <a:rPr lang="en-US" sz="1800" baseline="30000" dirty="0">
                    <a:effectLst/>
                  </a:rPr>
                  <a:t>2</a:t>
                </a:r>
              </a:p>
              <a:p>
                <a:pPr lvl="2" algn="just"/>
                <a:r>
                  <a:rPr lang="en-US" sz="1800" dirty="0">
                    <a:effectLst/>
                  </a:rPr>
                  <a:t>Location of </a:t>
                </a:r>
                <a:r>
                  <a:rPr lang="en-US" sz="1800" dirty="0"/>
                  <a:t>m</a:t>
                </a:r>
                <a:r>
                  <a:rPr lang="en-US" sz="1800" dirty="0">
                    <a:effectLst/>
                  </a:rPr>
                  <a:t>aximum heat: 𝑥/𝐿 = 0.27 (near detonation zone)</a:t>
                </a:r>
              </a:p>
              <a:p>
                <a:pPr lvl="2" algn="just"/>
                <a:endParaRPr lang="en-US" sz="1800" dirty="0">
                  <a:effectLst/>
                </a:endParaRPr>
              </a:p>
              <a:p>
                <a:pPr lvl="1" algn="just"/>
                <a:r>
                  <a:rPr lang="en-US" sz="2000" dirty="0"/>
                  <a:t>Constricted center body:</a:t>
                </a:r>
              </a:p>
              <a:p>
                <a:pPr lvl="2" algn="just"/>
                <a:r>
                  <a:rPr lang="en-US" sz="1800" dirty="0"/>
                  <a:t>Average heat flux: </a:t>
                </a:r>
                <a:r>
                  <a:rPr lang="en-US" sz="1800" dirty="0">
                    <a:effectLst/>
                  </a:rPr>
                  <a:t>6−18 MW/m</a:t>
                </a:r>
                <a:r>
                  <a:rPr lang="en-US" sz="1800" baseline="30000" dirty="0">
                    <a:effectLst/>
                  </a:rPr>
                  <a:t>2</a:t>
                </a:r>
              </a:p>
              <a:p>
                <a:pPr lvl="2" algn="just"/>
                <a:r>
                  <a:rPr lang="en-US" sz="1800" dirty="0">
                    <a:effectLst/>
                  </a:rPr>
                  <a:t>Location of maximum heat flux: 𝑥/𝐿 = 0.77 (near physical throat location)</a:t>
                </a:r>
                <a:endParaRPr lang="en-US" sz="1800" dirty="0"/>
              </a:p>
              <a:p>
                <a:pPr algn="just"/>
                <a:endParaRPr lang="en-US" sz="1000" dirty="0"/>
              </a:p>
              <a:p>
                <a:pPr algn="just"/>
                <a:r>
                  <a:rPr lang="en-US" sz="2400" dirty="0">
                    <a:solidFill>
                      <a:prstClr val="black"/>
                    </a:solidFill>
                  </a:rPr>
                  <a:t>Heat flux scaling differs between near injector and flow expansion regions</a:t>
                </a:r>
                <a:endParaRPr lang="en-US" sz="2400" dirty="0"/>
              </a:p>
              <a:p>
                <a:endParaRPr lang="en-US" dirty="0"/>
              </a:p>
            </p:txBody>
          </p:sp>
        </mc:Choice>
        <mc:Fallback xmlns="">
          <p:sp>
            <p:nvSpPr>
              <p:cNvPr id="2" name="Content Placeholder 1">
                <a:extLst>
                  <a:ext uri="{FF2B5EF4-FFF2-40B4-BE49-F238E27FC236}">
                    <a16:creationId xmlns:a16="http://schemas.microsoft.com/office/drawing/2014/main" id="{60EFC820-1C66-FC9D-AE65-E4BF26BF40CE}"/>
                  </a:ext>
                </a:extLst>
              </p:cNvPr>
              <p:cNvSpPr>
                <a:spLocks noGrp="1" noRot="1" noChangeAspect="1" noMove="1" noResize="1" noEditPoints="1" noAdjustHandles="1" noChangeArrowheads="1" noChangeShapeType="1" noTextEdit="1"/>
              </p:cNvSpPr>
              <p:nvPr>
                <p:ph idx="1"/>
              </p:nvPr>
            </p:nvSpPr>
            <p:spPr>
              <a:xfrm>
                <a:off x="279043" y="960662"/>
                <a:ext cx="11741972" cy="5391150"/>
              </a:xfrm>
              <a:blipFill>
                <a:blip r:embed="rId2"/>
                <a:stretch>
                  <a:fillRect l="-757" t="-1643" r="-865" b="-3521"/>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FA2C8320-79F6-34B3-DE60-44D2387A6595}"/>
              </a:ext>
            </a:extLst>
          </p:cNvPr>
          <p:cNvSpPr>
            <a:spLocks noGrp="1"/>
          </p:cNvSpPr>
          <p:nvPr>
            <p:ph type="title"/>
          </p:nvPr>
        </p:nvSpPr>
        <p:spPr/>
        <p:txBody>
          <a:bodyPr/>
          <a:lstStyle/>
          <a:p>
            <a:r>
              <a:rPr lang="en-US" dirty="0"/>
              <a:t>Conclusions</a:t>
            </a:r>
          </a:p>
        </p:txBody>
      </p:sp>
    </p:spTree>
    <p:extLst>
      <p:ext uri="{BB962C8B-B14F-4D97-AF65-F5344CB8AC3E}">
        <p14:creationId xmlns:p14="http://schemas.microsoft.com/office/powerpoint/2010/main" val="3021217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EAF742-F1B0-A841-483B-33C303D5DCF3}"/>
              </a:ext>
            </a:extLst>
          </p:cNvPr>
          <p:cNvSpPr>
            <a:spLocks noGrp="1"/>
          </p:cNvSpPr>
          <p:nvPr>
            <p:ph idx="1"/>
          </p:nvPr>
        </p:nvSpPr>
        <p:spPr/>
        <p:txBody>
          <a:bodyPr/>
          <a:lstStyle/>
          <a:p>
            <a:pPr algn="just"/>
            <a:r>
              <a:rPr lang="en-US" dirty="0">
                <a:effectLst/>
              </a:rPr>
              <a:t>This work is sponsored by the National Aeronautics and Space Administration (NASA) Marshall Spaceflight Center (MSFC) under NASA CAN grant </a:t>
            </a:r>
            <a:r>
              <a:rPr lang="en-US" b="1" dirty="0">
                <a:effectLst/>
              </a:rPr>
              <a:t>80NSSC24M0062</a:t>
            </a:r>
            <a:r>
              <a:rPr lang="en-US" dirty="0">
                <a:effectLst/>
              </a:rPr>
              <a:t>. </a:t>
            </a:r>
          </a:p>
          <a:p>
            <a:pPr algn="just"/>
            <a:endParaRPr lang="en-US" dirty="0">
              <a:effectLst/>
            </a:endParaRPr>
          </a:p>
          <a:p>
            <a:pPr algn="just"/>
            <a:endParaRPr lang="en-US" dirty="0"/>
          </a:p>
          <a:p>
            <a:pPr algn="just"/>
            <a:r>
              <a:rPr lang="en-US" dirty="0">
                <a:effectLst/>
              </a:rPr>
              <a:t>The authors would like to thank Dr. David Lineberry and Tony Hall for their invaluable support with testing, as well as Raj Dave, Garrett Cobb, and the students of the Advanced Propulsion, Energy, and Combustion Science Laboratory. </a:t>
            </a:r>
            <a:endParaRPr lang="en-US" dirty="0"/>
          </a:p>
          <a:p>
            <a:endParaRPr lang="en-US" dirty="0"/>
          </a:p>
        </p:txBody>
      </p:sp>
      <p:sp>
        <p:nvSpPr>
          <p:cNvPr id="3" name="Title 2">
            <a:extLst>
              <a:ext uri="{FF2B5EF4-FFF2-40B4-BE49-F238E27FC236}">
                <a16:creationId xmlns:a16="http://schemas.microsoft.com/office/drawing/2014/main" id="{379D531A-F748-0FA1-426B-D24076796D79}"/>
              </a:ext>
            </a:extLst>
          </p:cNvPr>
          <p:cNvSpPr>
            <a:spLocks noGrp="1"/>
          </p:cNvSpPr>
          <p:nvPr>
            <p:ph type="title"/>
          </p:nvPr>
        </p:nvSpPr>
        <p:spPr/>
        <p:txBody>
          <a:bodyPr/>
          <a:lstStyle/>
          <a:p>
            <a:r>
              <a:rPr lang="en-US" dirty="0"/>
              <a:t>Acknowledgments</a:t>
            </a:r>
          </a:p>
        </p:txBody>
      </p:sp>
    </p:spTree>
    <p:extLst>
      <p:ext uri="{BB962C8B-B14F-4D97-AF65-F5344CB8AC3E}">
        <p14:creationId xmlns:p14="http://schemas.microsoft.com/office/powerpoint/2010/main" val="2841340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7C73AD4-24CF-6846-522A-881A4D383A63}"/>
              </a:ext>
            </a:extLst>
          </p:cNvPr>
          <p:cNvSpPr txBox="1"/>
          <p:nvPr/>
        </p:nvSpPr>
        <p:spPr>
          <a:xfrm>
            <a:off x="4597052" y="2254685"/>
            <a:ext cx="3302507" cy="2308324"/>
          </a:xfrm>
          <a:prstGeom prst="rect">
            <a:avLst/>
          </a:prstGeom>
          <a:noFill/>
        </p:spPr>
        <p:txBody>
          <a:bodyPr wrap="none" rtlCol="0">
            <a:spAutoFit/>
          </a:bodyPr>
          <a:lstStyle/>
          <a:p>
            <a:pPr algn="ctr"/>
            <a:r>
              <a:rPr lang="en-US" sz="4800" dirty="0"/>
              <a:t>Thank you</a:t>
            </a:r>
          </a:p>
          <a:p>
            <a:pPr algn="ctr"/>
            <a:endParaRPr lang="en-US" sz="4800" dirty="0"/>
          </a:p>
          <a:p>
            <a:pPr algn="ctr"/>
            <a:r>
              <a:rPr lang="en-US" sz="4800" dirty="0"/>
              <a:t>Questions?</a:t>
            </a:r>
          </a:p>
        </p:txBody>
      </p:sp>
    </p:spTree>
    <p:extLst>
      <p:ext uri="{BB962C8B-B14F-4D97-AF65-F5344CB8AC3E}">
        <p14:creationId xmlns:p14="http://schemas.microsoft.com/office/powerpoint/2010/main" val="3938996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289547-AF09-5969-070D-858F18F05C04}"/>
              </a:ext>
            </a:extLst>
          </p:cNvPr>
          <p:cNvSpPr>
            <a:spLocks noGrp="1"/>
          </p:cNvSpPr>
          <p:nvPr>
            <p:ph idx="1"/>
          </p:nvPr>
        </p:nvSpPr>
        <p:spPr>
          <a:xfrm>
            <a:off x="3559862" y="2654646"/>
            <a:ext cx="5072275" cy="1317345"/>
          </a:xfrm>
        </p:spPr>
        <p:txBody>
          <a:bodyPr/>
          <a:lstStyle/>
          <a:p>
            <a:pPr marL="0" indent="0">
              <a:buNone/>
            </a:pPr>
            <a:r>
              <a:rPr lang="en-US" sz="6000" dirty="0"/>
              <a:t>Backup Slides</a:t>
            </a:r>
          </a:p>
        </p:txBody>
      </p:sp>
    </p:spTree>
    <p:extLst>
      <p:ext uri="{BB962C8B-B14F-4D97-AF65-F5344CB8AC3E}">
        <p14:creationId xmlns:p14="http://schemas.microsoft.com/office/powerpoint/2010/main" val="3072028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44812DC-E629-C487-EE9D-21352597261F}"/>
              </a:ext>
            </a:extLst>
          </p:cNvPr>
          <p:cNvPicPr>
            <a:picLocks noGrp="1" noChangeAspect="1"/>
          </p:cNvPicPr>
          <p:nvPr>
            <p:ph idx="1"/>
          </p:nvPr>
        </p:nvPicPr>
        <p:blipFill>
          <a:blip r:embed="rId2"/>
          <a:srcRect l="16204" r="15224"/>
          <a:stretch/>
        </p:blipFill>
        <p:spPr>
          <a:xfrm>
            <a:off x="4765851" y="1428008"/>
            <a:ext cx="7566780" cy="4001984"/>
          </a:xfrm>
        </p:spPr>
      </p:pic>
      <p:sp>
        <p:nvSpPr>
          <p:cNvPr id="3" name="Title 2">
            <a:extLst>
              <a:ext uri="{FF2B5EF4-FFF2-40B4-BE49-F238E27FC236}">
                <a16:creationId xmlns:a16="http://schemas.microsoft.com/office/drawing/2014/main" id="{4A9BF42C-6201-BDDD-41FE-4DC7AB67BBEB}"/>
              </a:ext>
            </a:extLst>
          </p:cNvPr>
          <p:cNvSpPr>
            <a:spLocks noGrp="1"/>
          </p:cNvSpPr>
          <p:nvPr>
            <p:ph type="title"/>
          </p:nvPr>
        </p:nvSpPr>
        <p:spPr/>
        <p:txBody>
          <a:bodyPr/>
          <a:lstStyle/>
          <a:p>
            <a:r>
              <a:rPr lang="en-US" dirty="0"/>
              <a:t>Heat Flux sensitivity to Operating Mode</a:t>
            </a:r>
          </a:p>
        </p:txBody>
      </p:sp>
      <p:sp>
        <p:nvSpPr>
          <p:cNvPr id="2" name="TextBox 1">
            <a:extLst>
              <a:ext uri="{FF2B5EF4-FFF2-40B4-BE49-F238E27FC236}">
                <a16:creationId xmlns:a16="http://schemas.microsoft.com/office/drawing/2014/main" id="{FB76AAF1-D80E-16C6-5792-DADFC25F14C9}"/>
              </a:ext>
            </a:extLst>
          </p:cNvPr>
          <p:cNvSpPr txBox="1"/>
          <p:nvPr/>
        </p:nvSpPr>
        <p:spPr>
          <a:xfrm>
            <a:off x="344774" y="1169233"/>
            <a:ext cx="4586990" cy="4893647"/>
          </a:xfrm>
          <a:prstGeom prst="rect">
            <a:avLst/>
          </a:prstGeom>
          <a:noFill/>
        </p:spPr>
        <p:txBody>
          <a:bodyPr wrap="square" rtlCol="0">
            <a:spAutoFit/>
          </a:bodyPr>
          <a:lstStyle/>
          <a:p>
            <a:pPr marL="285750" indent="-285750" algn="just">
              <a:buFont typeface="Arial" panose="020B0604020202020204" pitchFamily="34" charset="0"/>
              <a:buChar char="•"/>
            </a:pPr>
            <a:r>
              <a:rPr lang="en-US" sz="2400" dirty="0"/>
              <a:t>Change in wave dynamics observed for constricted center body case</a:t>
            </a:r>
          </a:p>
          <a:p>
            <a:pPr marL="285750" indent="-285750" algn="just">
              <a:buFont typeface="Arial" panose="020B0604020202020204" pitchFamily="34" charset="0"/>
              <a:buChar char="•"/>
            </a:pPr>
            <a:endParaRPr lang="en-US" sz="2400" dirty="0"/>
          </a:p>
          <a:p>
            <a:pPr marL="285750" indent="-285750" algn="just">
              <a:buFont typeface="Arial" panose="020B0604020202020204" pitchFamily="34" charset="0"/>
              <a:buChar char="•"/>
            </a:pPr>
            <a:r>
              <a:rPr lang="en-US" sz="2400" dirty="0"/>
              <a:t>Station 1 outlet temperature reaches steady state, then exhibits an increase in slope</a:t>
            </a:r>
          </a:p>
          <a:p>
            <a:pPr marL="285750" indent="-285750" algn="just">
              <a:buFont typeface="Arial" panose="020B0604020202020204" pitchFamily="34" charset="0"/>
              <a:buChar char="•"/>
            </a:pPr>
            <a:endParaRPr lang="en-US" sz="2400" dirty="0"/>
          </a:p>
          <a:p>
            <a:pPr marL="285750" indent="-285750" algn="just">
              <a:buFont typeface="Arial" panose="020B0604020202020204" pitchFamily="34" charset="0"/>
              <a:buChar char="•"/>
            </a:pPr>
            <a:r>
              <a:rPr lang="en-US" sz="2400" dirty="0"/>
              <a:t>This behavior corresponds with the wave mode transitioning from a one wave rotating mode to a one wave counter-</a:t>
            </a:r>
            <a:r>
              <a:rPr lang="en-US" sz="2400" dirty="0" err="1"/>
              <a:t>propogating</a:t>
            </a:r>
            <a:r>
              <a:rPr lang="en-US" sz="2400" dirty="0"/>
              <a:t> mode</a:t>
            </a:r>
          </a:p>
        </p:txBody>
      </p:sp>
    </p:spTree>
    <p:extLst>
      <p:ext uri="{BB962C8B-B14F-4D97-AF65-F5344CB8AC3E}">
        <p14:creationId xmlns:p14="http://schemas.microsoft.com/office/powerpoint/2010/main" val="3747149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47DA67F-1799-9E80-59E9-CC8C1D025D74}"/>
              </a:ext>
            </a:extLst>
          </p:cNvPr>
          <p:cNvPicPr>
            <a:picLocks noGrp="1" noChangeAspect="1"/>
          </p:cNvPicPr>
          <p:nvPr>
            <p:ph idx="1"/>
          </p:nvPr>
        </p:nvPicPr>
        <p:blipFill>
          <a:blip r:embed="rId2"/>
          <a:srcRect t="4953" r="8547"/>
          <a:stretch/>
        </p:blipFill>
        <p:spPr>
          <a:xfrm>
            <a:off x="3254554" y="844827"/>
            <a:ext cx="5601212" cy="4989704"/>
          </a:xfrm>
        </p:spPr>
      </p:pic>
      <p:sp>
        <p:nvSpPr>
          <p:cNvPr id="3" name="Title 2">
            <a:extLst>
              <a:ext uri="{FF2B5EF4-FFF2-40B4-BE49-F238E27FC236}">
                <a16:creationId xmlns:a16="http://schemas.microsoft.com/office/drawing/2014/main" id="{9287695E-04FC-8C5A-03B9-04741E127B22}"/>
              </a:ext>
            </a:extLst>
          </p:cNvPr>
          <p:cNvSpPr>
            <a:spLocks noGrp="1"/>
          </p:cNvSpPr>
          <p:nvPr>
            <p:ph type="title"/>
          </p:nvPr>
        </p:nvSpPr>
        <p:spPr/>
        <p:txBody>
          <a:bodyPr/>
          <a:lstStyle/>
          <a:p>
            <a:r>
              <a:rPr lang="en-US" dirty="0"/>
              <a:t>Measurement Repeatability</a:t>
            </a:r>
          </a:p>
        </p:txBody>
      </p:sp>
      <p:sp>
        <p:nvSpPr>
          <p:cNvPr id="4" name="TextBox 3">
            <a:extLst>
              <a:ext uri="{FF2B5EF4-FFF2-40B4-BE49-F238E27FC236}">
                <a16:creationId xmlns:a16="http://schemas.microsoft.com/office/drawing/2014/main" id="{DF5E11A3-FA44-D9A7-80E4-49513D35C08F}"/>
              </a:ext>
            </a:extLst>
          </p:cNvPr>
          <p:cNvSpPr txBox="1"/>
          <p:nvPr/>
        </p:nvSpPr>
        <p:spPr>
          <a:xfrm>
            <a:off x="2516358" y="5834531"/>
            <a:ext cx="11438182"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t>Station 1 temperature response for increasing firing time</a:t>
            </a:r>
          </a:p>
        </p:txBody>
      </p:sp>
    </p:spTree>
    <p:extLst>
      <p:ext uri="{BB962C8B-B14F-4D97-AF65-F5344CB8AC3E}">
        <p14:creationId xmlns:p14="http://schemas.microsoft.com/office/powerpoint/2010/main" val="3093460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A127AD-E486-EB03-3ECE-5CF9B81EBF6C}"/>
              </a:ext>
            </a:extLst>
          </p:cNvPr>
          <p:cNvSpPr>
            <a:spLocks noGrp="1"/>
          </p:cNvSpPr>
          <p:nvPr>
            <p:ph idx="1"/>
          </p:nvPr>
        </p:nvSpPr>
        <p:spPr/>
        <p:txBody>
          <a:bodyPr/>
          <a:lstStyle/>
          <a:p>
            <a:r>
              <a:rPr lang="en-US" dirty="0"/>
              <a:t>Water flow system from tank, through hardware, to atmosphere</a:t>
            </a:r>
          </a:p>
          <a:p>
            <a:endParaRPr lang="en-US" b="1" dirty="0">
              <a:highlight>
                <a:srgbClr val="FFFF00"/>
              </a:highlight>
            </a:endParaRPr>
          </a:p>
        </p:txBody>
      </p:sp>
      <p:sp>
        <p:nvSpPr>
          <p:cNvPr id="3" name="Title 2">
            <a:extLst>
              <a:ext uri="{FF2B5EF4-FFF2-40B4-BE49-F238E27FC236}">
                <a16:creationId xmlns:a16="http://schemas.microsoft.com/office/drawing/2014/main" id="{353903E7-EC1C-8E57-9886-278D7C06E1F2}"/>
              </a:ext>
            </a:extLst>
          </p:cNvPr>
          <p:cNvSpPr>
            <a:spLocks noGrp="1"/>
          </p:cNvSpPr>
          <p:nvPr>
            <p:ph type="title"/>
          </p:nvPr>
        </p:nvSpPr>
        <p:spPr/>
        <p:txBody>
          <a:bodyPr/>
          <a:lstStyle/>
          <a:p>
            <a:r>
              <a:rPr lang="en-US" dirty="0"/>
              <a:t>Water Flow System</a:t>
            </a:r>
          </a:p>
        </p:txBody>
      </p:sp>
      <p:pic>
        <p:nvPicPr>
          <p:cNvPr id="5" name="Graphic 4">
            <a:extLst>
              <a:ext uri="{FF2B5EF4-FFF2-40B4-BE49-F238E27FC236}">
                <a16:creationId xmlns:a16="http://schemas.microsoft.com/office/drawing/2014/main" id="{7A0FF4B2-C8E2-47B1-D63D-E6DE0927236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912" y="2069225"/>
            <a:ext cx="12068175" cy="4352925"/>
          </a:xfrm>
          <a:prstGeom prst="rect">
            <a:avLst/>
          </a:prstGeom>
        </p:spPr>
      </p:pic>
      <p:graphicFrame>
        <p:nvGraphicFramePr>
          <p:cNvPr id="6" name="Table 5">
            <a:extLst>
              <a:ext uri="{FF2B5EF4-FFF2-40B4-BE49-F238E27FC236}">
                <a16:creationId xmlns:a16="http://schemas.microsoft.com/office/drawing/2014/main" id="{D308CE30-D12E-6153-C4B3-C6AB5485A720}"/>
              </a:ext>
            </a:extLst>
          </p:cNvPr>
          <p:cNvGraphicFramePr>
            <a:graphicFrameLocks noGrp="1"/>
          </p:cNvGraphicFramePr>
          <p:nvPr/>
        </p:nvGraphicFramePr>
        <p:xfrm>
          <a:off x="3789251" y="2571750"/>
          <a:ext cx="8128000" cy="128016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1646286204"/>
                    </a:ext>
                  </a:extLst>
                </a:gridCol>
                <a:gridCol w="1625600">
                  <a:extLst>
                    <a:ext uri="{9D8B030D-6E8A-4147-A177-3AD203B41FA5}">
                      <a16:colId xmlns:a16="http://schemas.microsoft.com/office/drawing/2014/main" val="1559185381"/>
                    </a:ext>
                  </a:extLst>
                </a:gridCol>
                <a:gridCol w="1625600">
                  <a:extLst>
                    <a:ext uri="{9D8B030D-6E8A-4147-A177-3AD203B41FA5}">
                      <a16:colId xmlns:a16="http://schemas.microsoft.com/office/drawing/2014/main" val="2352414830"/>
                    </a:ext>
                  </a:extLst>
                </a:gridCol>
                <a:gridCol w="1625600">
                  <a:extLst>
                    <a:ext uri="{9D8B030D-6E8A-4147-A177-3AD203B41FA5}">
                      <a16:colId xmlns:a16="http://schemas.microsoft.com/office/drawing/2014/main" val="3931012169"/>
                    </a:ext>
                  </a:extLst>
                </a:gridCol>
                <a:gridCol w="1625600">
                  <a:extLst>
                    <a:ext uri="{9D8B030D-6E8A-4147-A177-3AD203B41FA5}">
                      <a16:colId xmlns:a16="http://schemas.microsoft.com/office/drawing/2014/main" val="1797616413"/>
                    </a:ext>
                  </a:extLst>
                </a:gridCol>
              </a:tblGrid>
              <a:tr h="370840">
                <a:tc>
                  <a:txBody>
                    <a:bodyPr/>
                    <a:lstStyle/>
                    <a:p>
                      <a:r>
                        <a:rPr lang="en-US" dirty="0"/>
                        <a:t>H</a:t>
                      </a:r>
                      <a:r>
                        <a:rPr lang="en-US" baseline="-25000" dirty="0"/>
                        <a:t>2</a:t>
                      </a:r>
                      <a:r>
                        <a:rPr lang="en-US" dirty="0"/>
                        <a:t>0 Tank volume [gal]</a:t>
                      </a:r>
                    </a:p>
                  </a:txBody>
                  <a:tcPr/>
                </a:tc>
                <a:tc>
                  <a:txBody>
                    <a:bodyPr/>
                    <a:lstStyle/>
                    <a:p>
                      <a:r>
                        <a:rPr lang="en-US" dirty="0"/>
                        <a:t>Mass flowrate [</a:t>
                      </a:r>
                      <a:r>
                        <a:rPr lang="en-US" dirty="0" err="1"/>
                        <a:t>lbm</a:t>
                      </a:r>
                      <a:r>
                        <a:rPr lang="en-US" dirty="0"/>
                        <a:t>/s]</a:t>
                      </a:r>
                    </a:p>
                  </a:txBody>
                  <a:tcPr/>
                </a:tc>
                <a:tc>
                  <a:txBody>
                    <a:bodyPr/>
                    <a:lstStyle/>
                    <a:p>
                      <a:r>
                        <a:rPr lang="en-US" dirty="0"/>
                        <a:t>Volumetric flowrate [gal/s]</a:t>
                      </a:r>
                    </a:p>
                  </a:txBody>
                  <a:tcPr/>
                </a:tc>
                <a:tc>
                  <a:txBody>
                    <a:bodyPr/>
                    <a:lstStyle/>
                    <a:p>
                      <a:r>
                        <a:rPr lang="en-US" dirty="0"/>
                        <a:t>GallonsH</a:t>
                      </a:r>
                      <a:r>
                        <a:rPr lang="en-US" baseline="-25000" dirty="0"/>
                        <a:t>2</a:t>
                      </a:r>
                      <a:r>
                        <a:rPr lang="en-US" dirty="0"/>
                        <a:t>0 per 10 s test</a:t>
                      </a:r>
                    </a:p>
                  </a:txBody>
                  <a:tcPr/>
                </a:tc>
                <a:tc>
                  <a:txBody>
                    <a:bodyPr/>
                    <a:lstStyle/>
                    <a:p>
                      <a:r>
                        <a:rPr lang="en-US" dirty="0"/>
                        <a:t>Number of tests</a:t>
                      </a:r>
                    </a:p>
                  </a:txBody>
                  <a:tcPr/>
                </a:tc>
                <a:extLst>
                  <a:ext uri="{0D108BD9-81ED-4DB2-BD59-A6C34878D82A}">
                    <a16:rowId xmlns:a16="http://schemas.microsoft.com/office/drawing/2014/main" val="395236069"/>
                  </a:ext>
                </a:extLst>
              </a:tr>
              <a:tr h="295275">
                <a:tc>
                  <a:txBody>
                    <a:bodyPr/>
                    <a:lstStyle/>
                    <a:p>
                      <a:r>
                        <a:rPr lang="en-US" dirty="0"/>
                        <a:t>60</a:t>
                      </a:r>
                    </a:p>
                  </a:txBody>
                  <a:tcPr/>
                </a:tc>
                <a:tc>
                  <a:txBody>
                    <a:bodyPr/>
                    <a:lstStyle/>
                    <a:p>
                      <a:r>
                        <a:rPr lang="en-US" dirty="0"/>
                        <a:t>9.0-12.6</a:t>
                      </a:r>
                    </a:p>
                  </a:txBody>
                  <a:tcPr/>
                </a:tc>
                <a:tc>
                  <a:txBody>
                    <a:bodyPr/>
                    <a:lstStyle/>
                    <a:p>
                      <a:r>
                        <a:rPr lang="en-US" dirty="0"/>
                        <a:t>1.1-1.5</a:t>
                      </a:r>
                    </a:p>
                  </a:txBody>
                  <a:tcPr/>
                </a:tc>
                <a:tc>
                  <a:txBody>
                    <a:bodyPr/>
                    <a:lstStyle/>
                    <a:p>
                      <a:r>
                        <a:rPr lang="en-US" dirty="0"/>
                        <a:t>11 - 15</a:t>
                      </a:r>
                    </a:p>
                  </a:txBody>
                  <a:tcPr/>
                </a:tc>
                <a:tc>
                  <a:txBody>
                    <a:bodyPr/>
                    <a:lstStyle/>
                    <a:p>
                      <a:r>
                        <a:rPr lang="en-US" dirty="0"/>
                        <a:t>~4-6</a:t>
                      </a:r>
                    </a:p>
                  </a:txBody>
                  <a:tcPr/>
                </a:tc>
                <a:extLst>
                  <a:ext uri="{0D108BD9-81ED-4DB2-BD59-A6C34878D82A}">
                    <a16:rowId xmlns:a16="http://schemas.microsoft.com/office/drawing/2014/main" val="2563081518"/>
                  </a:ext>
                </a:extLst>
              </a:tr>
            </a:tbl>
          </a:graphicData>
        </a:graphic>
      </p:graphicFrame>
      <p:sp>
        <p:nvSpPr>
          <p:cNvPr id="4" name="Rectangle 3">
            <a:extLst>
              <a:ext uri="{FF2B5EF4-FFF2-40B4-BE49-F238E27FC236}">
                <a16:creationId xmlns:a16="http://schemas.microsoft.com/office/drawing/2014/main" id="{FAB49EA4-B305-932A-7102-8F348D48201B}"/>
              </a:ext>
            </a:extLst>
          </p:cNvPr>
          <p:cNvSpPr/>
          <p:nvPr/>
        </p:nvSpPr>
        <p:spPr>
          <a:xfrm>
            <a:off x="3443844" y="4821382"/>
            <a:ext cx="1816925" cy="14250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8AECAF2B-8578-CCCC-636D-E90C1B2C06E5}"/>
              </a:ext>
            </a:extLst>
          </p:cNvPr>
          <p:cNvCxnSpPr/>
          <p:nvPr/>
        </p:nvCxnSpPr>
        <p:spPr>
          <a:xfrm>
            <a:off x="3348842" y="5397278"/>
            <a:ext cx="217318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195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4FA8E8-FE91-6F92-3F94-6FB8C2DC7797}"/>
              </a:ext>
            </a:extLst>
          </p:cNvPr>
          <p:cNvSpPr>
            <a:spLocks noGrp="1"/>
          </p:cNvSpPr>
          <p:nvPr>
            <p:ph idx="1"/>
          </p:nvPr>
        </p:nvSpPr>
        <p:spPr>
          <a:xfrm>
            <a:off x="279043" y="1031000"/>
            <a:ext cx="7383398" cy="5391150"/>
          </a:xfrm>
        </p:spPr>
        <p:txBody>
          <a:bodyPr/>
          <a:lstStyle/>
          <a:p>
            <a:pPr algn="just"/>
            <a:r>
              <a:rPr lang="en-US" dirty="0"/>
              <a:t>Cooling channels locally raised to create room for CTAP hole</a:t>
            </a:r>
          </a:p>
          <a:p>
            <a:pPr lvl="1" algn="just"/>
            <a:r>
              <a:rPr lang="en-US" dirty="0"/>
              <a:t>Tear drop cross section normal to the combustor wall</a:t>
            </a:r>
          </a:p>
          <a:p>
            <a:pPr algn="just"/>
            <a:endParaRPr lang="en-US" dirty="0"/>
          </a:p>
          <a:p>
            <a:pPr algn="just"/>
            <a:r>
              <a:rPr lang="en-US" dirty="0"/>
              <a:t>Cooling channels travel circumferentially 160º, 180º, and 200º to outlets</a:t>
            </a:r>
          </a:p>
          <a:p>
            <a:pPr lvl="1"/>
            <a:endParaRPr lang="en-US" dirty="0"/>
          </a:p>
          <a:p>
            <a:endParaRPr lang="en-US" dirty="0"/>
          </a:p>
        </p:txBody>
      </p:sp>
      <p:sp>
        <p:nvSpPr>
          <p:cNvPr id="3" name="Title 2">
            <a:extLst>
              <a:ext uri="{FF2B5EF4-FFF2-40B4-BE49-F238E27FC236}">
                <a16:creationId xmlns:a16="http://schemas.microsoft.com/office/drawing/2014/main" id="{6E5CEA97-F722-274F-ED96-742269E86A82}"/>
              </a:ext>
            </a:extLst>
          </p:cNvPr>
          <p:cNvSpPr>
            <a:spLocks noGrp="1"/>
          </p:cNvSpPr>
          <p:nvPr>
            <p:ph type="title"/>
          </p:nvPr>
        </p:nvSpPr>
        <p:spPr/>
        <p:txBody>
          <a:bodyPr/>
          <a:lstStyle/>
          <a:p>
            <a:r>
              <a:rPr lang="en-US" dirty="0"/>
              <a:t>Internal Channel Geometry </a:t>
            </a:r>
          </a:p>
        </p:txBody>
      </p:sp>
      <p:pic>
        <p:nvPicPr>
          <p:cNvPr id="4" name="Picture 3" descr="A close-up of a hole&#10;&#10;Description automatically generated">
            <a:extLst>
              <a:ext uri="{FF2B5EF4-FFF2-40B4-BE49-F238E27FC236}">
                <a16:creationId xmlns:a16="http://schemas.microsoft.com/office/drawing/2014/main" id="{61DF6AE4-1191-1C07-4025-BCA824BDF99F}"/>
              </a:ext>
            </a:extLst>
          </p:cNvPr>
          <p:cNvPicPr>
            <a:picLocks noChangeAspect="1"/>
          </p:cNvPicPr>
          <p:nvPr/>
        </p:nvPicPr>
        <p:blipFill rotWithShape="1">
          <a:blip r:embed="rId2"/>
          <a:srcRect r="12307" b="9312"/>
          <a:stretch/>
        </p:blipFill>
        <p:spPr>
          <a:xfrm>
            <a:off x="8398171" y="1023843"/>
            <a:ext cx="3141787" cy="2733337"/>
          </a:xfrm>
          <a:prstGeom prst="rect">
            <a:avLst/>
          </a:prstGeom>
        </p:spPr>
      </p:pic>
      <p:pic>
        <p:nvPicPr>
          <p:cNvPr id="5" name="Picture 4" descr="A close-up of a metal rod&#10;&#10;Description automatically generated">
            <a:extLst>
              <a:ext uri="{FF2B5EF4-FFF2-40B4-BE49-F238E27FC236}">
                <a16:creationId xmlns:a16="http://schemas.microsoft.com/office/drawing/2014/main" id="{9840AD39-779A-D3D3-5CE4-392D15402234}"/>
              </a:ext>
            </a:extLst>
          </p:cNvPr>
          <p:cNvPicPr>
            <a:picLocks noChangeAspect="1"/>
          </p:cNvPicPr>
          <p:nvPr/>
        </p:nvPicPr>
        <p:blipFill rotWithShape="1">
          <a:blip r:embed="rId3"/>
          <a:srcRect l="10205" t="5768" r="22351" b="20412"/>
          <a:stretch/>
        </p:blipFill>
        <p:spPr>
          <a:xfrm>
            <a:off x="8402467" y="4004696"/>
            <a:ext cx="3184444" cy="2417453"/>
          </a:xfrm>
          <a:prstGeom prst="rect">
            <a:avLst/>
          </a:prstGeom>
        </p:spPr>
      </p:pic>
      <p:pic>
        <p:nvPicPr>
          <p:cNvPr id="6" name="Content Placeholder 5">
            <a:extLst>
              <a:ext uri="{FF2B5EF4-FFF2-40B4-BE49-F238E27FC236}">
                <a16:creationId xmlns:a16="http://schemas.microsoft.com/office/drawing/2014/main" id="{86141703-061F-6EE1-F0CC-E05D4BAFCE12}"/>
              </a:ext>
            </a:extLst>
          </p:cNvPr>
          <p:cNvPicPr>
            <a:picLocks noChangeAspect="1"/>
          </p:cNvPicPr>
          <p:nvPr/>
        </p:nvPicPr>
        <p:blipFill>
          <a:blip r:embed="rId4"/>
          <a:srcRect l="24620" t="24101" b="15220"/>
          <a:stretch/>
        </p:blipFill>
        <p:spPr>
          <a:xfrm>
            <a:off x="0" y="4484547"/>
            <a:ext cx="8237527" cy="1928038"/>
          </a:xfrm>
          <a:prstGeom prst="rect">
            <a:avLst/>
          </a:prstGeom>
        </p:spPr>
      </p:pic>
    </p:spTree>
    <p:extLst>
      <p:ext uri="{BB962C8B-B14F-4D97-AF65-F5344CB8AC3E}">
        <p14:creationId xmlns:p14="http://schemas.microsoft.com/office/powerpoint/2010/main" val="2397269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device&#10;&#10;Description automatically generated">
            <a:extLst>
              <a:ext uri="{FF2B5EF4-FFF2-40B4-BE49-F238E27FC236}">
                <a16:creationId xmlns:a16="http://schemas.microsoft.com/office/drawing/2014/main" id="{187040A0-7916-97EC-8742-424CA08FD588}"/>
              </a:ext>
            </a:extLst>
          </p:cNvPr>
          <p:cNvPicPr>
            <a:picLocks noChangeAspect="1"/>
          </p:cNvPicPr>
          <p:nvPr/>
        </p:nvPicPr>
        <p:blipFill>
          <a:blip r:embed="rId2"/>
          <a:srcRect t="13492"/>
          <a:stretch/>
        </p:blipFill>
        <p:spPr>
          <a:xfrm>
            <a:off x="7835404" y="819869"/>
            <a:ext cx="3290526" cy="3458742"/>
          </a:xfrm>
          <a:prstGeom prst="rect">
            <a:avLst/>
          </a:prstGeom>
        </p:spPr>
      </p:pic>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0AC9310D-1A64-E663-C93D-D5C2F6C7D954}"/>
                  </a:ext>
                </a:extLst>
              </p:cNvPr>
              <p:cNvSpPr>
                <a:spLocks noGrp="1"/>
              </p:cNvSpPr>
              <p:nvPr>
                <p:ph idx="1"/>
              </p:nvPr>
            </p:nvSpPr>
            <p:spPr>
              <a:xfrm>
                <a:off x="279042" y="1031000"/>
                <a:ext cx="7214577" cy="5391150"/>
              </a:xfrm>
            </p:spPr>
            <p:txBody>
              <a:bodyPr/>
              <a:lstStyle/>
              <a:p>
                <a:r>
                  <a:rPr lang="en-US" sz="2400" dirty="0"/>
                  <a:t>Pressure, temperature measurement 10 diameters upstream of orifice to atmosphere</a:t>
                </a:r>
              </a:p>
              <a:p>
                <a:pPr lvl="1"/>
                <a:r>
                  <a:rPr lang="en-US" sz="2000" dirty="0"/>
                  <a:t>Orifice sized to keep pressure measurement within PT measurement range (0-500 psig)</a:t>
                </a:r>
              </a:p>
              <a:p>
                <a:pPr lvl="1"/>
                <a:r>
                  <a:rPr lang="en-US" sz="2000" dirty="0"/>
                  <a:t>K-Type TC to minimize uncertainty</a:t>
                </a:r>
              </a:p>
              <a:p>
                <a:endParaRPr lang="en-US" sz="1400" dirty="0"/>
              </a:p>
              <a:p>
                <a:r>
                  <a:rPr lang="en-US" sz="2400" dirty="0"/>
                  <a:t>Orifice calibrated via catch and weigh to determine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m:rPr>
                            <m:sty m:val="p"/>
                          </m:rPr>
                          <a:rPr lang="en-US" sz="2400" b="0" i="0" smtClean="0">
                            <a:latin typeface="Cambria Math" panose="02040503050406030204" pitchFamily="18" charset="0"/>
                          </a:rPr>
                          <m:t>d</m:t>
                        </m:r>
                      </m:sub>
                    </m:sSub>
                  </m:oMath>
                </a14:m>
                <a:r>
                  <a:rPr lang="en-US" sz="2400" dirty="0"/>
                  <a:t> prior to use</a:t>
                </a:r>
              </a:p>
              <a:p>
                <a:endParaRPr lang="en-US" sz="1400" dirty="0"/>
              </a:p>
              <a:p>
                <a:r>
                  <a:rPr lang="en-US" sz="2400" dirty="0"/>
                  <a:t>Coolant mass flow rate, </a:t>
                </a:r>
                <a14:m>
                  <m:oMath xmlns:m="http://schemas.openxmlformats.org/officeDocument/2006/math">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𝑚</m:t>
                        </m:r>
                      </m:e>
                    </m:acc>
                  </m:oMath>
                </a14:m>
                <a:r>
                  <a:rPr lang="en-US" sz="2400" dirty="0"/>
                  <a:t>, for each axial station determined using:</a:t>
                </a:r>
              </a:p>
              <a:p>
                <a:endParaRPr lang="en-US" sz="2400" dirty="0"/>
              </a:p>
              <a:p>
                <a:endParaRPr lang="en-US" sz="1400" dirty="0"/>
              </a:p>
              <a:p>
                <a:pPr marL="0" indent="0">
                  <a:buNone/>
                </a:pPr>
                <a:endParaRPr lang="en-US" sz="2400" dirty="0"/>
              </a:p>
            </p:txBody>
          </p:sp>
        </mc:Choice>
        <mc:Fallback xmlns="">
          <p:sp>
            <p:nvSpPr>
              <p:cNvPr id="2" name="Content Placeholder 1">
                <a:extLst>
                  <a:ext uri="{FF2B5EF4-FFF2-40B4-BE49-F238E27FC236}">
                    <a16:creationId xmlns:a16="http://schemas.microsoft.com/office/drawing/2014/main" id="{0AC9310D-1A64-E663-C93D-D5C2F6C7D954}"/>
                  </a:ext>
                </a:extLst>
              </p:cNvPr>
              <p:cNvSpPr>
                <a:spLocks noGrp="1" noRot="1" noChangeAspect="1" noMove="1" noResize="1" noEditPoints="1" noAdjustHandles="1" noChangeArrowheads="1" noChangeShapeType="1" noTextEdit="1"/>
              </p:cNvSpPr>
              <p:nvPr>
                <p:ph idx="1"/>
              </p:nvPr>
            </p:nvSpPr>
            <p:spPr>
              <a:xfrm>
                <a:off x="279042" y="1031000"/>
                <a:ext cx="7214577" cy="5391150"/>
              </a:xfrm>
              <a:blipFill>
                <a:blip r:embed="rId3"/>
                <a:stretch>
                  <a:fillRect l="-1232" t="-1647"/>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A16DE0FD-2F06-1CA3-80D4-C2B02F5A5EA8}"/>
              </a:ext>
            </a:extLst>
          </p:cNvPr>
          <p:cNvSpPr>
            <a:spLocks noGrp="1"/>
          </p:cNvSpPr>
          <p:nvPr>
            <p:ph type="title"/>
          </p:nvPr>
        </p:nvSpPr>
        <p:spPr/>
        <p:txBody>
          <a:bodyPr/>
          <a:lstStyle/>
          <a:p>
            <a:r>
              <a:rPr lang="en-US" dirty="0"/>
              <a:t>Outlet Mass Flow Rate Measurement Rationale</a:t>
            </a:r>
          </a:p>
        </p:txBody>
      </p:sp>
      <p:sp>
        <p:nvSpPr>
          <p:cNvPr id="10" name="Arrow: Right 9">
            <a:extLst>
              <a:ext uri="{FF2B5EF4-FFF2-40B4-BE49-F238E27FC236}">
                <a16:creationId xmlns:a16="http://schemas.microsoft.com/office/drawing/2014/main" id="{F0B77E84-4257-2A66-6C69-CEEFAF287509}"/>
              </a:ext>
            </a:extLst>
          </p:cNvPr>
          <p:cNvSpPr/>
          <p:nvPr/>
        </p:nvSpPr>
        <p:spPr>
          <a:xfrm rot="1702329">
            <a:off x="7926212" y="2546124"/>
            <a:ext cx="1726263" cy="484632"/>
          </a:xfrm>
          <a:prstGeom prst="righ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From Hardware</a:t>
            </a:r>
          </a:p>
        </p:txBody>
      </p:sp>
      <p:sp>
        <p:nvSpPr>
          <p:cNvPr id="11" name="Arrow: Right 10">
            <a:extLst>
              <a:ext uri="{FF2B5EF4-FFF2-40B4-BE49-F238E27FC236}">
                <a16:creationId xmlns:a16="http://schemas.microsoft.com/office/drawing/2014/main" id="{A204CFB3-E70F-835B-F24A-EA002460B1DA}"/>
              </a:ext>
            </a:extLst>
          </p:cNvPr>
          <p:cNvSpPr/>
          <p:nvPr/>
        </p:nvSpPr>
        <p:spPr>
          <a:xfrm rot="1702329">
            <a:off x="11092345" y="4079838"/>
            <a:ext cx="1047415"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To ATM</a:t>
            </a:r>
          </a:p>
        </p:txBody>
      </p:sp>
      <p:pic>
        <p:nvPicPr>
          <p:cNvPr id="7" name="Picture 6" descr="A close-up of a screw&#10;&#10;Description automatically generated">
            <a:extLst>
              <a:ext uri="{FF2B5EF4-FFF2-40B4-BE49-F238E27FC236}">
                <a16:creationId xmlns:a16="http://schemas.microsoft.com/office/drawing/2014/main" id="{D99C1903-6348-B66D-7295-92D9B9A1F410}"/>
              </a:ext>
            </a:extLst>
          </p:cNvPr>
          <p:cNvPicPr>
            <a:picLocks noChangeAspect="1"/>
          </p:cNvPicPr>
          <p:nvPr/>
        </p:nvPicPr>
        <p:blipFill>
          <a:blip r:embed="rId4"/>
          <a:stretch>
            <a:fillRect/>
          </a:stretch>
        </p:blipFill>
        <p:spPr>
          <a:xfrm>
            <a:off x="7657915" y="4322154"/>
            <a:ext cx="2137801" cy="1991847"/>
          </a:xfrm>
          <a:prstGeom prst="rect">
            <a:avLst/>
          </a:prstGeom>
        </p:spPr>
      </p:pic>
      <p:pic>
        <p:nvPicPr>
          <p:cNvPr id="18" name="Picture 17" descr="A close up of a bolt&#10;&#10;Description automatically generated">
            <a:extLst>
              <a:ext uri="{FF2B5EF4-FFF2-40B4-BE49-F238E27FC236}">
                <a16:creationId xmlns:a16="http://schemas.microsoft.com/office/drawing/2014/main" id="{62DB7E3D-F234-10CE-7D1A-ECAD2E72E062}"/>
              </a:ext>
            </a:extLst>
          </p:cNvPr>
          <p:cNvPicPr>
            <a:picLocks noChangeAspect="1"/>
          </p:cNvPicPr>
          <p:nvPr/>
        </p:nvPicPr>
        <p:blipFill>
          <a:blip r:embed="rId5"/>
          <a:stretch>
            <a:fillRect/>
          </a:stretch>
        </p:blipFill>
        <p:spPr>
          <a:xfrm>
            <a:off x="9960013" y="4514127"/>
            <a:ext cx="1345298" cy="1799874"/>
          </a:xfrm>
          <a:prstGeom prst="rect">
            <a:avLst/>
          </a:prstGeom>
        </p:spPr>
      </p:pic>
      <p:pic>
        <p:nvPicPr>
          <p:cNvPr id="5" name="Picture 4" descr="A square and square equation&#10;&#10;Description automatically generated with medium confidence">
            <a:extLst>
              <a:ext uri="{FF2B5EF4-FFF2-40B4-BE49-F238E27FC236}">
                <a16:creationId xmlns:a16="http://schemas.microsoft.com/office/drawing/2014/main" id="{214326FA-52B5-0BC9-F782-74FDD87D8D21}"/>
              </a:ext>
            </a:extLst>
          </p:cNvPr>
          <p:cNvPicPr>
            <a:picLocks noChangeAspect="1"/>
          </p:cNvPicPr>
          <p:nvPr/>
        </p:nvPicPr>
        <p:blipFill>
          <a:blip r:embed="rId6"/>
          <a:stretch>
            <a:fillRect/>
          </a:stretch>
        </p:blipFill>
        <p:spPr>
          <a:xfrm>
            <a:off x="1443019" y="4937714"/>
            <a:ext cx="4529255" cy="1484436"/>
          </a:xfrm>
          <a:prstGeom prst="rect">
            <a:avLst/>
          </a:prstGeom>
        </p:spPr>
      </p:pic>
    </p:spTree>
    <p:extLst>
      <p:ext uri="{BB962C8B-B14F-4D97-AF65-F5344CB8AC3E}">
        <p14:creationId xmlns:p14="http://schemas.microsoft.com/office/powerpoint/2010/main" val="1051552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17EDD9-0A92-37EF-FF21-C66ACA3E7207}"/>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CCE599B2-E7AE-3229-6E7A-0778AF048DE1}"/>
              </a:ext>
            </a:extLst>
          </p:cNvPr>
          <p:cNvSpPr>
            <a:spLocks noGrp="1"/>
          </p:cNvSpPr>
          <p:nvPr>
            <p:ph type="title"/>
          </p:nvPr>
        </p:nvSpPr>
        <p:spPr/>
        <p:txBody>
          <a:bodyPr/>
          <a:lstStyle/>
          <a:p>
            <a:r>
              <a:rPr lang="en-US" dirty="0"/>
              <a:t>20241031 dataset 5 side view</a:t>
            </a:r>
          </a:p>
        </p:txBody>
      </p:sp>
      <p:pic>
        <p:nvPicPr>
          <p:cNvPr id="4" name="Picture 3">
            <a:extLst>
              <a:ext uri="{FF2B5EF4-FFF2-40B4-BE49-F238E27FC236}">
                <a16:creationId xmlns:a16="http://schemas.microsoft.com/office/drawing/2014/main" id="{68968C03-D6D6-7771-F01B-9F373CCF6A26}"/>
              </a:ext>
            </a:extLst>
          </p:cNvPr>
          <p:cNvPicPr>
            <a:picLocks noChangeAspect="1"/>
          </p:cNvPicPr>
          <p:nvPr/>
        </p:nvPicPr>
        <p:blipFill>
          <a:blip r:embed="rId2"/>
          <a:stretch>
            <a:fillRect/>
          </a:stretch>
        </p:blipFill>
        <p:spPr>
          <a:xfrm>
            <a:off x="3371781" y="2091361"/>
            <a:ext cx="5448438" cy="3020973"/>
          </a:xfrm>
          <a:prstGeom prst="rect">
            <a:avLst/>
          </a:prstGeom>
          <a:ln w="38100">
            <a:solidFill>
              <a:schemeClr val="tx1"/>
            </a:solidFill>
          </a:ln>
        </p:spPr>
      </p:pic>
    </p:spTree>
    <p:extLst>
      <p:ext uri="{BB962C8B-B14F-4D97-AF65-F5344CB8AC3E}">
        <p14:creationId xmlns:p14="http://schemas.microsoft.com/office/powerpoint/2010/main" val="2575941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2230005_20241031_dataset_7">
            <a:hlinkClick r:id="" action="ppaction://media"/>
            <a:extLst>
              <a:ext uri="{FF2B5EF4-FFF2-40B4-BE49-F238E27FC236}">
                <a16:creationId xmlns:a16="http://schemas.microsoft.com/office/drawing/2014/main" id="{1D47DAA7-6316-A951-984D-26D4B15F16E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06513" y="1030288"/>
            <a:ext cx="9583737" cy="5391150"/>
          </a:xfrm>
        </p:spPr>
      </p:pic>
      <p:sp>
        <p:nvSpPr>
          <p:cNvPr id="3" name="Title 2">
            <a:extLst>
              <a:ext uri="{FF2B5EF4-FFF2-40B4-BE49-F238E27FC236}">
                <a16:creationId xmlns:a16="http://schemas.microsoft.com/office/drawing/2014/main" id="{EFDA0B6C-B40A-8580-ED72-B19339154FC3}"/>
              </a:ext>
            </a:extLst>
          </p:cNvPr>
          <p:cNvSpPr>
            <a:spLocks noGrp="1"/>
          </p:cNvSpPr>
          <p:nvPr>
            <p:ph type="title"/>
          </p:nvPr>
        </p:nvSpPr>
        <p:spPr/>
        <p:txBody>
          <a:bodyPr/>
          <a:lstStyle/>
          <a:p>
            <a:r>
              <a:rPr lang="en-US" dirty="0"/>
              <a:t>20241031 dataset 7 side view</a:t>
            </a:r>
          </a:p>
        </p:txBody>
      </p:sp>
    </p:spTree>
    <p:extLst>
      <p:ext uri="{BB962C8B-B14F-4D97-AF65-F5344CB8AC3E}">
        <p14:creationId xmlns:p14="http://schemas.microsoft.com/office/powerpoint/2010/main" val="233259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C9ED70-7D84-4AE0-CB1B-41BABCAFF7C5}"/>
              </a:ext>
            </a:extLst>
          </p:cNvPr>
          <p:cNvSpPr>
            <a:spLocks noGrp="1"/>
          </p:cNvSpPr>
          <p:nvPr>
            <p:ph type="title"/>
          </p:nvPr>
        </p:nvSpPr>
        <p:spPr/>
        <p:txBody>
          <a:bodyPr/>
          <a:lstStyle/>
          <a:p>
            <a:r>
              <a:rPr lang="en-US" dirty="0"/>
              <a:t>20241031 dataset 7 top view</a:t>
            </a:r>
          </a:p>
        </p:txBody>
      </p:sp>
      <p:pic>
        <p:nvPicPr>
          <p:cNvPr id="6" name="GH012943_20241031_dataset_7">
            <a:hlinkClick r:id="" action="ppaction://media"/>
            <a:extLst>
              <a:ext uri="{FF2B5EF4-FFF2-40B4-BE49-F238E27FC236}">
                <a16:creationId xmlns:a16="http://schemas.microsoft.com/office/drawing/2014/main" id="{74F4FBB3-BFD9-F0AB-F64E-646C9695762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06513" y="1030288"/>
            <a:ext cx="9583737" cy="5391150"/>
          </a:xfrm>
        </p:spPr>
      </p:pic>
    </p:spTree>
    <p:extLst>
      <p:ext uri="{BB962C8B-B14F-4D97-AF65-F5344CB8AC3E}">
        <p14:creationId xmlns:p14="http://schemas.microsoft.com/office/powerpoint/2010/main" val="272142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241029_dataset_20">
            <a:hlinkClick r:id="" action="ppaction://media"/>
            <a:extLst>
              <a:ext uri="{FF2B5EF4-FFF2-40B4-BE49-F238E27FC236}">
                <a16:creationId xmlns:a16="http://schemas.microsoft.com/office/drawing/2014/main" id="{2F3FA03D-396C-194E-1F48-A8639C8A84E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06513" y="1030288"/>
            <a:ext cx="9583737" cy="5391150"/>
          </a:xfrm>
        </p:spPr>
      </p:pic>
      <p:sp>
        <p:nvSpPr>
          <p:cNvPr id="3" name="Title 2">
            <a:extLst>
              <a:ext uri="{FF2B5EF4-FFF2-40B4-BE49-F238E27FC236}">
                <a16:creationId xmlns:a16="http://schemas.microsoft.com/office/drawing/2014/main" id="{B4C637C5-4B84-6E31-A93E-B4E939040519}"/>
              </a:ext>
            </a:extLst>
          </p:cNvPr>
          <p:cNvSpPr>
            <a:spLocks noGrp="1"/>
          </p:cNvSpPr>
          <p:nvPr>
            <p:ph type="title"/>
          </p:nvPr>
        </p:nvSpPr>
        <p:spPr/>
        <p:txBody>
          <a:bodyPr/>
          <a:lstStyle/>
          <a:p>
            <a:r>
              <a:rPr lang="en-US" dirty="0"/>
              <a:t>20241029 dataset 20 side view</a:t>
            </a:r>
          </a:p>
        </p:txBody>
      </p:sp>
    </p:spTree>
    <p:extLst>
      <p:ext uri="{BB962C8B-B14F-4D97-AF65-F5344CB8AC3E}">
        <p14:creationId xmlns:p14="http://schemas.microsoft.com/office/powerpoint/2010/main" val="151162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241029_dataset_20">
            <a:hlinkClick r:id="" action="ppaction://media"/>
            <a:extLst>
              <a:ext uri="{FF2B5EF4-FFF2-40B4-BE49-F238E27FC236}">
                <a16:creationId xmlns:a16="http://schemas.microsoft.com/office/drawing/2014/main" id="{BAD14CB3-F8D8-72DE-2BA8-8F36C2E6946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06513" y="1030288"/>
            <a:ext cx="9583737" cy="5391150"/>
          </a:xfrm>
        </p:spPr>
      </p:pic>
      <p:sp>
        <p:nvSpPr>
          <p:cNvPr id="3" name="Title 2">
            <a:extLst>
              <a:ext uri="{FF2B5EF4-FFF2-40B4-BE49-F238E27FC236}">
                <a16:creationId xmlns:a16="http://schemas.microsoft.com/office/drawing/2014/main" id="{EC18E0F3-2921-0796-C3CA-BB8C72BF1A91}"/>
              </a:ext>
            </a:extLst>
          </p:cNvPr>
          <p:cNvSpPr>
            <a:spLocks noGrp="1"/>
          </p:cNvSpPr>
          <p:nvPr>
            <p:ph type="title"/>
          </p:nvPr>
        </p:nvSpPr>
        <p:spPr/>
        <p:txBody>
          <a:bodyPr/>
          <a:lstStyle/>
          <a:p>
            <a:r>
              <a:rPr lang="en-US" dirty="0"/>
              <a:t>20241029 dataset 20 top view</a:t>
            </a:r>
          </a:p>
        </p:txBody>
      </p:sp>
    </p:spTree>
    <p:extLst>
      <p:ext uri="{BB962C8B-B14F-4D97-AF65-F5344CB8AC3E}">
        <p14:creationId xmlns:p14="http://schemas.microsoft.com/office/powerpoint/2010/main" val="26107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2230001_20241031_dataset_4">
            <a:hlinkClick r:id="" action="ppaction://media"/>
            <a:extLst>
              <a:ext uri="{FF2B5EF4-FFF2-40B4-BE49-F238E27FC236}">
                <a16:creationId xmlns:a16="http://schemas.microsoft.com/office/drawing/2014/main" id="{0D3CEEB0-A18C-4AB8-D02F-EBD760CA84E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06513" y="1030288"/>
            <a:ext cx="9583737" cy="5391150"/>
          </a:xfrm>
        </p:spPr>
      </p:pic>
      <p:sp>
        <p:nvSpPr>
          <p:cNvPr id="3" name="Title 2">
            <a:extLst>
              <a:ext uri="{FF2B5EF4-FFF2-40B4-BE49-F238E27FC236}">
                <a16:creationId xmlns:a16="http://schemas.microsoft.com/office/drawing/2014/main" id="{16888DA9-A9C6-6077-6B21-DD92C9465705}"/>
              </a:ext>
            </a:extLst>
          </p:cNvPr>
          <p:cNvSpPr>
            <a:spLocks noGrp="1"/>
          </p:cNvSpPr>
          <p:nvPr>
            <p:ph type="title"/>
          </p:nvPr>
        </p:nvSpPr>
        <p:spPr/>
        <p:txBody>
          <a:bodyPr/>
          <a:lstStyle/>
          <a:p>
            <a:r>
              <a:rPr lang="en-US" dirty="0"/>
              <a:t>20241031 dataset 4 side view</a:t>
            </a:r>
          </a:p>
        </p:txBody>
      </p:sp>
    </p:spTree>
    <p:extLst>
      <p:ext uri="{BB962C8B-B14F-4D97-AF65-F5344CB8AC3E}">
        <p14:creationId xmlns:p14="http://schemas.microsoft.com/office/powerpoint/2010/main" val="218361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8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H012940_20241031_dataset_4">
            <a:hlinkClick r:id="" action="ppaction://media"/>
            <a:extLst>
              <a:ext uri="{FF2B5EF4-FFF2-40B4-BE49-F238E27FC236}">
                <a16:creationId xmlns:a16="http://schemas.microsoft.com/office/drawing/2014/main" id="{5ED23A38-B193-46CF-B630-737DD25A94F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06513" y="1030288"/>
            <a:ext cx="9583737" cy="5391150"/>
          </a:xfrm>
        </p:spPr>
      </p:pic>
      <p:sp>
        <p:nvSpPr>
          <p:cNvPr id="3" name="Title 2">
            <a:extLst>
              <a:ext uri="{FF2B5EF4-FFF2-40B4-BE49-F238E27FC236}">
                <a16:creationId xmlns:a16="http://schemas.microsoft.com/office/drawing/2014/main" id="{D3ADC1DF-3775-3A31-9C82-4AE353CB50A3}"/>
              </a:ext>
            </a:extLst>
          </p:cNvPr>
          <p:cNvSpPr>
            <a:spLocks noGrp="1"/>
          </p:cNvSpPr>
          <p:nvPr>
            <p:ph type="title"/>
          </p:nvPr>
        </p:nvSpPr>
        <p:spPr/>
        <p:txBody>
          <a:bodyPr/>
          <a:lstStyle/>
          <a:p>
            <a:r>
              <a:rPr lang="en-US" dirty="0"/>
              <a:t>20241031 dataset 4 top view</a:t>
            </a:r>
          </a:p>
        </p:txBody>
      </p:sp>
    </p:spTree>
    <p:extLst>
      <p:ext uri="{BB962C8B-B14F-4D97-AF65-F5344CB8AC3E}">
        <p14:creationId xmlns:p14="http://schemas.microsoft.com/office/powerpoint/2010/main" val="71582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3F1CF17-F8CF-4817-A378-827352A7AD10}" vid="{5FB0D933-92CA-4475-86F5-3A241FA70A23}"/>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3F1CF17-F8CF-4817-A378-827352A7AD10}" vid="{C03123ED-BC53-4038-B8B2-A8497AD21B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APECSLab_Template</Template>
  <TotalTime>23385</TotalTime>
  <Words>1471</Words>
  <Application>Microsoft Office PowerPoint</Application>
  <PresentationFormat>Widescreen</PresentationFormat>
  <Paragraphs>278</Paragraphs>
  <Slides>33</Slides>
  <Notes>0</Notes>
  <HiddenSlides>0</HiddenSlides>
  <MMClips>6</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33</vt:i4>
      </vt:variant>
    </vt:vector>
  </HeadingPairs>
  <TitlesOfParts>
    <vt:vector size="41" baseType="lpstr">
      <vt:lpstr>Arial</vt:lpstr>
      <vt:lpstr>Calibri</vt:lpstr>
      <vt:lpstr>Calibri Light</vt:lpstr>
      <vt:lpstr>Cambria Math</vt:lpstr>
      <vt:lpstr>TeXGyreTermesX</vt:lpstr>
      <vt:lpstr>Times New Roman</vt:lpstr>
      <vt:lpstr>2_Custom Design</vt:lpstr>
      <vt:lpstr>1_Custom Design</vt:lpstr>
      <vt:lpstr>Average Heat Flux Measurements in a Gaseous Detonation-Based Rocket Engine</vt:lpstr>
      <vt:lpstr>Overview</vt:lpstr>
      <vt:lpstr>Motivation</vt:lpstr>
      <vt:lpstr>Hardware Configurations</vt:lpstr>
      <vt:lpstr>Calorimetry Testing Methodology</vt:lpstr>
      <vt:lpstr>Coolant Channel Geometry Sizing</vt:lpstr>
      <vt:lpstr>Design Overview </vt:lpstr>
      <vt:lpstr>Inlet and Outlet Manifolds</vt:lpstr>
      <vt:lpstr>Axial Stations</vt:lpstr>
      <vt:lpstr>Experimental Setup</vt:lpstr>
      <vt:lpstr>Constricted Center Body RDRE Firing</vt:lpstr>
      <vt:lpstr>Operational Map</vt:lpstr>
      <vt:lpstr>Outlet Temperature Temporal Histories</vt:lpstr>
      <vt:lpstr>Heat Flux Determination</vt:lpstr>
      <vt:lpstr>Heat Flux Comparison</vt:lpstr>
      <vt:lpstr>Straight Channel Heat Flux Distributions</vt:lpstr>
      <vt:lpstr>Constricted Geometry Heat Flux Distributions</vt:lpstr>
      <vt:lpstr>Conclusions</vt:lpstr>
      <vt:lpstr>Acknowledgments</vt:lpstr>
      <vt:lpstr>PowerPoint Presentation</vt:lpstr>
      <vt:lpstr>PowerPoint Presentation</vt:lpstr>
      <vt:lpstr>Heat Flux sensitivity to Operating Mode</vt:lpstr>
      <vt:lpstr>Measurement Repeatability</vt:lpstr>
      <vt:lpstr>Water Flow System</vt:lpstr>
      <vt:lpstr>Internal Channel Geometry </vt:lpstr>
      <vt:lpstr>Outlet Mass Flow Rate Measurement Rationale</vt:lpstr>
      <vt:lpstr>20241031 dataset 5 side view</vt:lpstr>
      <vt:lpstr>20241031 dataset 7 side view</vt:lpstr>
      <vt:lpstr>20241031 dataset 7 top view</vt:lpstr>
      <vt:lpstr>20241029 dataset 20 side view</vt:lpstr>
      <vt:lpstr>20241029 dataset 20 top view</vt:lpstr>
      <vt:lpstr>20241031 dataset 4 side view</vt:lpstr>
      <vt:lpstr>20241031 dataset 4 top 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Average Heat Flux Measurements in a Gaseous Detonation-Based Rocket Engine</dc:title>
  <dc:creator>Kaito Durkee</dc:creator>
  <cp:lastModifiedBy>Teasley, Thomas W. (MSFC-ER13)</cp:lastModifiedBy>
  <cp:revision>75</cp:revision>
  <dcterms:created xsi:type="dcterms:W3CDTF">2024-08-12T17:01:20Z</dcterms:created>
  <dcterms:modified xsi:type="dcterms:W3CDTF">2024-12-17T14:21:28Z</dcterms:modified>
</cp:coreProperties>
</file>