
<file path=[Content_Types].xml><?xml version="1.0" encoding="utf-8"?>
<Types xmlns="http://schemas.openxmlformats.org/package/2006/content-types">
  <Default Extension="emf" ContentType="image/x-emf"/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4">
  <p:sldMasterIdLst>
    <p:sldMasterId id="2147483792" r:id="rId1"/>
  </p:sldMasterIdLst>
  <p:notesMasterIdLst>
    <p:notesMasterId r:id="rId20"/>
  </p:notesMasterIdLst>
  <p:handoutMasterIdLst>
    <p:handoutMasterId r:id="rId21"/>
  </p:handoutMasterIdLst>
  <p:sldIdLst>
    <p:sldId id="355" r:id="rId2"/>
    <p:sldId id="358" r:id="rId3"/>
    <p:sldId id="369" r:id="rId4"/>
    <p:sldId id="884" r:id="rId5"/>
    <p:sldId id="887" r:id="rId6"/>
    <p:sldId id="398" r:id="rId7"/>
    <p:sldId id="881" r:id="rId8"/>
    <p:sldId id="886" r:id="rId9"/>
    <p:sldId id="888" r:id="rId10"/>
    <p:sldId id="889" r:id="rId11"/>
    <p:sldId id="885" r:id="rId12"/>
    <p:sldId id="386" r:id="rId13"/>
    <p:sldId id="383" r:id="rId14"/>
    <p:sldId id="387" r:id="rId15"/>
    <p:sldId id="883" r:id="rId16"/>
    <p:sldId id="396" r:id="rId17"/>
    <p:sldId id="397" r:id="rId18"/>
    <p:sldId id="364" r:id="rId19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A19EA4-3B07-D75E-B8D4-53210DC974B2}" name="Brodnick, Jacob M. (MSFC-ER42)" initials="BJM(E" userId="S::jbrodnic@ndc.nasa.gov::f36127a7-368a-443a-871e-6482de8c728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nick, Jacob M. (MSFC-ER42)[ESSCA]" initials="BJM(" lastIdx="20" clrIdx="0">
    <p:extLst>
      <p:ext uri="{19B8F6BF-5375-455C-9EA6-DF929625EA0E}">
        <p15:presenceInfo xmlns:p15="http://schemas.microsoft.com/office/powerpoint/2012/main" userId="S-1-5-21-330711430-3775241029-4075259233-515438" providerId="AD"/>
      </p:ext>
    </p:extLst>
  </p:cmAuthor>
  <p:cmAuthor id="2" name="Brodnick, Jacob M. (MSFC-ER42)" initials="BJM(" lastIdx="1" clrIdx="1">
    <p:extLst>
      <p:ext uri="{19B8F6BF-5375-455C-9EA6-DF929625EA0E}">
        <p15:presenceInfo xmlns:p15="http://schemas.microsoft.com/office/powerpoint/2012/main" userId="S::jbrodnic@ndc.nasa.gov::f36127a7-368a-443a-871e-6482de8c7285" providerId="AD"/>
      </p:ext>
    </p:extLst>
  </p:cmAuthor>
  <p:cmAuthor id="3" name="Ben Armstrong" initials="BA" lastIdx="18" clrIdx="2">
    <p:extLst>
      <p:ext uri="{19B8F6BF-5375-455C-9EA6-DF929625EA0E}">
        <p15:presenceInfo xmlns:p15="http://schemas.microsoft.com/office/powerpoint/2012/main" userId="Ben Armstro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A46"/>
    <a:srgbClr val="DDDDDD"/>
    <a:srgbClr val="00338D"/>
    <a:srgbClr val="E6E6E6"/>
    <a:srgbClr val="4F81BD"/>
    <a:srgbClr val="35F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0000" autoAdjust="0"/>
  </p:normalViewPr>
  <p:slideViewPr>
    <p:cSldViewPr>
      <p:cViewPr varScale="1">
        <p:scale>
          <a:sx n="62" d="100"/>
          <a:sy n="62" d="100"/>
        </p:scale>
        <p:origin x="316" y="5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3516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8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95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06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361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94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7752F6B2-2E8D-4996-9579-E7CCBA66A2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14800" y="5724144"/>
            <a:ext cx="3959352" cy="276999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rtl="0" eaLnBrk="1" fontAlgn="base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</a:pPr>
            <a:r>
              <a:rPr lang="en-US" sz="1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Approved for public release; distribution is unlimited.</a:t>
            </a:r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 (NAS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6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2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7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fld id="{EAA24045-F456-4457-B7B9-116178B6C516}" type="slidenum">
              <a:rPr lang="en-US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914400">
                <a:buClrTx/>
                <a:buSzTx/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08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4" r:id="rId2"/>
    <p:sldLayoutId id="2147483814" r:id="rId3"/>
    <p:sldLayoutId id="2147483819" r:id="rId4"/>
    <p:sldLayoutId id="2147483817" r:id="rId5"/>
    <p:sldLayoutId id="2147483818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B79B-5BAF-463F-9711-B877D7545095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and Development of a Fast-Running CFD Model for the No-Vent Fill of Liquid Propellant Tank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3DBF4-27C1-4D5B-83D7-EE5E87E6140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ea typeface="DejaVu LGC Sans" charset="0"/>
                <a:cs typeface="DejaVu LGC Sans" charset="0"/>
              </a:rPr>
              <a:t>January 6-10</a:t>
            </a:r>
            <a:r>
              <a:rPr lang="en-GB" sz="1400" b="1" dirty="0">
                <a:ea typeface="DejaVu LGC Sans" charset="0"/>
                <a:cs typeface="DejaVu LGC Sans" charset="0"/>
              </a:rPr>
              <a:t> , 2025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H. Q. Yang – CFDRC/JSEG,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Jacob Brodnick – </a:t>
            </a:r>
            <a:r>
              <a:rPr lang="en-US" sz="1400" b="1" dirty="0">
                <a:ea typeface="DejaVu LGC Sans" charset="0"/>
                <a:cs typeface="DejaVu LGC Sans" charset="0"/>
              </a:rPr>
              <a:t>NASA,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Brian Richardson– NASA,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AIAA SciTech 2025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Orlando, FL</a:t>
            </a:r>
            <a:endParaRPr lang="en-US" sz="1400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1" dirty="0">
              <a:ea typeface="DejaVu LGC Sans" charset="0"/>
              <a:cs typeface="DejaVu LGC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90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F60A7-22EC-4631-B508-75F9D0B9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6C9B82-89E3-49DD-8AD8-A7E9D519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6C13F-6901-40F5-8834-46D77234D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44575"/>
            <a:ext cx="10972800" cy="5245896"/>
          </a:xfrm>
        </p:spPr>
        <p:txBody>
          <a:bodyPr/>
          <a:lstStyle/>
          <a:p>
            <a:pPr lvl="1"/>
            <a:r>
              <a:rPr lang="en-US" sz="2000" b="1" dirty="0"/>
              <a:t>The Fluid Dynamics Branch within the Propulsion Systems Department at the Marshall Space Flight Center is currently supporting multiple programs in need of in-space Cryogenic Fluid Management (CFM) analysis.</a:t>
            </a:r>
          </a:p>
          <a:p>
            <a:pPr lvl="2"/>
            <a:r>
              <a:rPr lang="en-US" sz="1600" dirty="0"/>
              <a:t>Space Launch System (SLS) upper stages</a:t>
            </a:r>
          </a:p>
          <a:p>
            <a:pPr lvl="2"/>
            <a:r>
              <a:rPr lang="en-US" sz="1600" dirty="0"/>
              <a:t>Commercial Lunar Payload Services (CLPS)</a:t>
            </a:r>
          </a:p>
          <a:p>
            <a:pPr lvl="2"/>
            <a:r>
              <a:rPr lang="en-US" sz="1600" dirty="0"/>
              <a:t>Human Landing System (HLS)</a:t>
            </a:r>
          </a:p>
          <a:p>
            <a:pPr lvl="2"/>
            <a:r>
              <a:rPr lang="en-US" sz="1600" dirty="0"/>
              <a:t>Nuclear Thermal Propulsion (NTP) systems</a:t>
            </a:r>
          </a:p>
          <a:p>
            <a:pPr lvl="2"/>
            <a:endParaRPr lang="en-US" dirty="0"/>
          </a:p>
          <a:p>
            <a:pPr lvl="1"/>
            <a:r>
              <a:rPr lang="en-US" sz="2000" b="1" dirty="0"/>
              <a:t>Understanding of thermodynamics and efficient propellant tank filling in space is important for vehicle and mission design.</a:t>
            </a:r>
            <a:endParaRPr lang="en-US" sz="2000" dirty="0"/>
          </a:p>
          <a:p>
            <a:pPr lvl="2"/>
            <a:r>
              <a:rPr lang="en-US" sz="1600" dirty="0"/>
              <a:t>The No-Vent Fill (NVF) technique can prevent liquid propellant from being expelled overboard during propellant transfer and requires minimal hardware.</a:t>
            </a:r>
          </a:p>
          <a:p>
            <a:pPr lvl="2"/>
            <a:r>
              <a:rPr lang="en-US" sz="1600" dirty="0"/>
              <a:t>Modeling the NVF process highlights the importance of ullage condensation, which is enhanced by agitation or mixing of the tank contents. </a:t>
            </a:r>
          </a:p>
          <a:p>
            <a:pPr lvl="2"/>
            <a:r>
              <a:rPr lang="en-US" sz="1600" dirty="0"/>
              <a:t>During the no-vent fill operation, this mixing may be induced by an axial jet of incoming liquid from bottom orifice.</a:t>
            </a:r>
          </a:p>
          <a:p>
            <a:pPr lvl="2"/>
            <a:r>
              <a:rPr lang="en-US" sz="1600" dirty="0"/>
              <a:t>Computational Fluid Dynamics (CFD) tool validation of ground testing promotes confidence in prediction of NVF processes for low gravity environments, i.e., on-orbit propellant transfer. </a:t>
            </a:r>
          </a:p>
        </p:txBody>
      </p:sp>
    </p:spTree>
    <p:extLst>
      <p:ext uri="{BB962C8B-B14F-4D97-AF65-F5344CB8AC3E}">
        <p14:creationId xmlns:p14="http://schemas.microsoft.com/office/powerpoint/2010/main" val="108131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E4AFE5-66F5-4B96-8683-BFEAB5DB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E6DCE-4EB9-46C5-93E5-CE757C64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Methodology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D70B6A2-A148-7515-4DAA-4C631382E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09666"/>
            <a:ext cx="10972800" cy="5246687"/>
          </a:xfrm>
        </p:spPr>
        <p:txBody>
          <a:bodyPr/>
          <a:lstStyle/>
          <a:p>
            <a:r>
              <a:rPr lang="en-US" sz="2400" b="1" dirty="0"/>
              <a:t>Loci-STREAM-</a:t>
            </a:r>
            <a:r>
              <a:rPr lang="en-US" sz="2400" b="1" dirty="0" err="1"/>
              <a:t>VoF</a:t>
            </a:r>
            <a:r>
              <a:rPr lang="en-US" sz="2400" b="1" dirty="0"/>
              <a:t> Code at MSFC</a:t>
            </a:r>
          </a:p>
          <a:p>
            <a:pPr marL="822960" lvl="1" indent="-365760"/>
            <a:r>
              <a:rPr lang="en-US" sz="2000" dirty="0"/>
              <a:t>The Volume of Fluid (VoF) method has excellent conservation properties and provides a robust method for modeling interfacial flows.</a:t>
            </a:r>
          </a:p>
          <a:p>
            <a:pPr marL="822960" lvl="1" indent="-365760"/>
            <a:r>
              <a:rPr lang="en-US" sz="2000" dirty="0"/>
              <a:t>The formulation includes initialization, interface reconstruction and VoF advection.</a:t>
            </a:r>
          </a:p>
          <a:p>
            <a:pPr marL="822960" lvl="1" indent="-365760"/>
            <a:r>
              <a:rPr lang="en-US" sz="2000" dirty="0"/>
              <a:t>Coupling to flow solver includes modification to face density, accounting for body forces due to gravity and surface tension and modification of the energy equation.</a:t>
            </a:r>
          </a:p>
          <a:p>
            <a:pPr marL="822960" lvl="1" indent="-365760"/>
            <a:r>
              <a:rPr lang="en-US" sz="2000" dirty="0"/>
              <a:t>Basic verification and validation cases included dam break, wave propagation, bubble evolution, surface tension driven channel flow, and fully compressible two-phase tracking using VoF.</a:t>
            </a:r>
          </a:p>
          <a:p>
            <a:pPr marL="822960" lvl="1" indent="-365760"/>
            <a:r>
              <a:rPr lang="en-US" sz="2000" dirty="0"/>
              <a:t>VoF module has been developed in the Loci framework developed at Mississippi State University.</a:t>
            </a:r>
          </a:p>
          <a:p>
            <a:pPr marL="822960" lvl="1" indent="-365760"/>
            <a:r>
              <a:rPr lang="en-US" sz="2000" dirty="0"/>
              <a:t>The VoF module is coupled to the Loci-STREAM CFD solver, a pressure based highly parallelized all-speed flow solver.</a:t>
            </a:r>
          </a:p>
          <a:p>
            <a:pPr marL="1280160" lvl="2" indent="-365760"/>
            <a:r>
              <a:rPr lang="en-US" sz="1600" dirty="0"/>
              <a:t>Can be applied to problems involving tens of millions of cells on thousands of processors with good scaling properties</a:t>
            </a:r>
          </a:p>
        </p:txBody>
      </p:sp>
    </p:spTree>
    <p:extLst>
      <p:ext uri="{BB962C8B-B14F-4D97-AF65-F5344CB8AC3E}">
        <p14:creationId xmlns:p14="http://schemas.microsoft.com/office/powerpoint/2010/main" val="38355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961C66-4573-7BED-B7BE-2F4AB7C7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6D4D3E-2D90-4810-C025-627CFC9E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Setup and Inputs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DBBB6-7C6E-7155-5B20-F1DBFBC1F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validation studies were conducted each with comparable baseline simulation setups and inputs</a:t>
            </a:r>
          </a:p>
          <a:p>
            <a:r>
              <a:rPr lang="en-US" dirty="0"/>
              <a:t>Many sensitivity studies have been conducted but most are not shown here for brevity</a:t>
            </a:r>
          </a:p>
          <a:p>
            <a:endParaRPr lang="en-US" dirty="0"/>
          </a:p>
          <a:p>
            <a:r>
              <a:rPr lang="en-US" dirty="0"/>
              <a:t>Baseline Loci-STREAM-</a:t>
            </a:r>
            <a:r>
              <a:rPr lang="en-US" dirty="0" err="1"/>
              <a:t>VoF</a:t>
            </a:r>
            <a:r>
              <a:rPr lang="en-US" dirty="0"/>
              <a:t> Model Setup</a:t>
            </a:r>
          </a:p>
          <a:p>
            <a:pPr lvl="1"/>
            <a:r>
              <a:rPr lang="en-US" sz="1400" b="1" dirty="0"/>
              <a:t>Turbulence model:</a:t>
            </a:r>
            <a:r>
              <a:rPr lang="en-US" sz="1400" dirty="0"/>
              <a:t>  k-</a:t>
            </a:r>
            <a:r>
              <a:rPr lang="el-GR" sz="1400" dirty="0"/>
              <a:t>ω</a:t>
            </a:r>
            <a:r>
              <a:rPr lang="en-US" sz="1400" dirty="0"/>
              <a:t>-SST</a:t>
            </a:r>
          </a:p>
          <a:p>
            <a:pPr lvl="1"/>
            <a:r>
              <a:rPr lang="en-US" sz="1400" b="1" dirty="0"/>
              <a:t>Mesh size:</a:t>
            </a:r>
            <a:r>
              <a:rPr lang="en-US" sz="1400" dirty="0"/>
              <a:t>  2d-aximmetric, 8.6K and 19.6K cells</a:t>
            </a:r>
          </a:p>
          <a:p>
            <a:pPr lvl="1"/>
            <a:r>
              <a:rPr lang="en-US" sz="1400" b="1" dirty="0"/>
              <a:t>Numerical treatment of phase change:</a:t>
            </a:r>
            <a:r>
              <a:rPr lang="en-US" sz="1400" dirty="0"/>
              <a:t>  Implicit</a:t>
            </a:r>
          </a:p>
          <a:p>
            <a:pPr lvl="1"/>
            <a:r>
              <a:rPr lang="en-US" sz="1400" b="1" dirty="0"/>
              <a:t>Hertz-Knudsen mass transfer coefficient:</a:t>
            </a:r>
            <a:r>
              <a:rPr lang="en-US" sz="1400" dirty="0"/>
              <a:t>  Cm=1.0x10</a:t>
            </a:r>
            <a:r>
              <a:rPr lang="en-US" sz="1400" baseline="30000" dirty="0"/>
              <a:t>-3</a:t>
            </a:r>
          </a:p>
          <a:p>
            <a:pPr marL="171450" lvl="1" indent="0">
              <a:buNone/>
            </a:pPr>
            <a:r>
              <a:rPr lang="en-US" sz="1400" dirty="0"/>
              <a:t>			    </a:t>
            </a:r>
            <a:r>
              <a:rPr lang="en-US" sz="1400" b="1" dirty="0"/>
              <a:t>Parametric:</a:t>
            </a:r>
            <a:r>
              <a:rPr lang="en-US" sz="1400" dirty="0"/>
              <a:t>  1.0x10</a:t>
            </a:r>
            <a:r>
              <a:rPr lang="en-US" sz="1400" baseline="30000" dirty="0"/>
              <a:t>-4</a:t>
            </a:r>
            <a:r>
              <a:rPr lang="en-US" sz="1400" dirty="0"/>
              <a:t> to 1.0x10</a:t>
            </a:r>
            <a:r>
              <a:rPr lang="en-US" sz="1400" baseline="30000" dirty="0"/>
              <a:t>-2</a:t>
            </a:r>
          </a:p>
          <a:p>
            <a:pPr lvl="1"/>
            <a:r>
              <a:rPr lang="en-US" sz="1400" b="1" dirty="0"/>
              <a:t>Energy equation:</a:t>
            </a:r>
            <a:r>
              <a:rPr lang="en-US" sz="1400" dirty="0"/>
              <a:t>  Enthalpy-based (temperature form)</a:t>
            </a:r>
          </a:p>
          <a:p>
            <a:pPr lvl="1"/>
            <a:r>
              <a:rPr lang="en-US" sz="1400" b="1" dirty="0"/>
              <a:t>Saturation condition model: </a:t>
            </a:r>
            <a:r>
              <a:rPr lang="en-US" sz="1400" dirty="0"/>
              <a:t> Antoine Equation</a:t>
            </a:r>
          </a:p>
          <a:p>
            <a:pPr lvl="1"/>
            <a:r>
              <a:rPr lang="en-US" sz="1400" b="1" dirty="0"/>
              <a:t>CFL number: </a:t>
            </a:r>
            <a:r>
              <a:rPr lang="en-US" sz="1400" dirty="0"/>
              <a:t> 0.1; Time step size: 0.01 second</a:t>
            </a:r>
          </a:p>
          <a:p>
            <a:pPr lvl="1"/>
            <a:r>
              <a:rPr lang="en-US" sz="1400" b="1" dirty="0"/>
              <a:t>Gas phase properties:</a:t>
            </a:r>
            <a:r>
              <a:rPr lang="en-US" sz="1400" dirty="0"/>
              <a:t>  NIST</a:t>
            </a:r>
          </a:p>
          <a:p>
            <a:pPr lvl="1"/>
            <a:r>
              <a:rPr lang="en-US" sz="1400" b="1" dirty="0"/>
              <a:t>Conjugate heat transfer: </a:t>
            </a:r>
            <a:r>
              <a:rPr lang="en-US" sz="1400" dirty="0"/>
              <a:t>Aluminum wall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CA39AA06-57D0-C8C6-507D-CAA6A15387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5418330"/>
                  </p:ext>
                </p:extLst>
              </p:nvPr>
            </p:nvGraphicFramePr>
            <p:xfrm>
              <a:off x="6324600" y="2667000"/>
              <a:ext cx="5791200" cy="312852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75596">
                      <a:extLst>
                        <a:ext uri="{9D8B030D-6E8A-4147-A177-3AD203B41FA5}">
                          <a16:colId xmlns:a16="http://schemas.microsoft.com/office/drawing/2014/main" val="1785744071"/>
                        </a:ext>
                      </a:extLst>
                    </a:gridCol>
                    <a:gridCol w="2911427">
                      <a:extLst>
                        <a:ext uri="{9D8B030D-6E8A-4147-A177-3AD203B41FA5}">
                          <a16:colId xmlns:a16="http://schemas.microsoft.com/office/drawing/2014/main" val="3385754397"/>
                        </a:ext>
                      </a:extLst>
                    </a:gridCol>
                    <a:gridCol w="2004177">
                      <a:extLst>
                        <a:ext uri="{9D8B030D-6E8A-4147-A177-3AD203B41FA5}">
                          <a16:colId xmlns:a16="http://schemas.microsoft.com/office/drawing/2014/main" val="209949023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Parameters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Description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Value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0434081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𝒍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density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70.42 kg/m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849393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sz="1400" b="1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b="1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𝒄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𝒑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𝒍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Liquid-specific heat at constant pressure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9516.0 J/Kg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6794548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𝒍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thermal conductivity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0.1037 W/m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669347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𝒍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dynamic viscosity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1.35x10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-5</a:t>
                          </a: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Kg/m s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476435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volume expansion coefficient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0.0168 /K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445257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Latent heat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4.458x10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J/kg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157862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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Surface tension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0.0020 N/m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4062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 density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1200 kg/m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136897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sz="1400" b="1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b="1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𝒄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smtClean="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𝒑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Solid-specific heat at constant pressure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400.0 J/Kg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082820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 thermal conductivity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0.14 W/m K</a:t>
                          </a:r>
                          <a:endParaRPr lang="en-US" sz="14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311411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CA39AA06-57D0-C8C6-507D-CAA6A15387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5418330"/>
                  </p:ext>
                </p:extLst>
              </p:nvPr>
            </p:nvGraphicFramePr>
            <p:xfrm>
              <a:off x="6324600" y="2667000"/>
              <a:ext cx="5791200" cy="312852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75596">
                      <a:extLst>
                        <a:ext uri="{9D8B030D-6E8A-4147-A177-3AD203B41FA5}">
                          <a16:colId xmlns:a16="http://schemas.microsoft.com/office/drawing/2014/main" val="1785744071"/>
                        </a:ext>
                      </a:extLst>
                    </a:gridCol>
                    <a:gridCol w="2911427">
                      <a:extLst>
                        <a:ext uri="{9D8B030D-6E8A-4147-A177-3AD203B41FA5}">
                          <a16:colId xmlns:a16="http://schemas.microsoft.com/office/drawing/2014/main" val="3385754397"/>
                        </a:ext>
                      </a:extLst>
                    </a:gridCol>
                    <a:gridCol w="2004177">
                      <a:extLst>
                        <a:ext uri="{9D8B030D-6E8A-4147-A177-3AD203B41FA5}">
                          <a16:colId xmlns:a16="http://schemas.microsoft.com/office/drawing/2014/main" val="2099490234"/>
                        </a:ext>
                      </a:extLst>
                    </a:gridCol>
                  </a:tblGrid>
                  <a:tr h="44532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Parameters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Description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Value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04340810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215789" r="-561806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density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70.42 kg/m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8493938"/>
                      </a:ext>
                    </a:extLst>
                  </a:tr>
                  <a:tr h="4453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164384" r="-561806" b="-4726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Liquid-specific heat at constant pressure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9516.0 J/Kg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67945482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521622" r="-561806" b="-8324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thermal conductivity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0.1037 W/m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6693471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605263" r="-561806" b="-7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dynamic viscosity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1.35x10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-5</a:t>
                          </a: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Kg/m s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4764357"/>
                      </a:ext>
                    </a:extLst>
                  </a:tr>
                  <a:tr h="2170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Liquid volume expansion coefficient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0.0168 /K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4452575"/>
                      </a:ext>
                    </a:extLst>
                  </a:tr>
                  <a:tr h="2170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Latent heat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4.458x10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J/kg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1578622"/>
                      </a:ext>
                    </a:extLst>
                  </a:tr>
                  <a:tr h="2170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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Surface tension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0.0020 N/m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406204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1013514" r="-561806" b="-3405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 density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1200 kg/m</a:t>
                          </a:r>
                          <a:r>
                            <a:rPr lang="en-US" sz="1400" b="1" baseline="300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1368974"/>
                      </a:ext>
                    </a:extLst>
                  </a:tr>
                  <a:tr h="4453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564384" r="-561806" b="-726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Solid-specific heat at constant pressure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400.0 J/Kg K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30828209"/>
                      </a:ext>
                    </a:extLst>
                  </a:tr>
                  <a:tr h="2282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" t="-1276316" r="-561806" b="-3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Solid thermal conductivity</a:t>
                          </a:r>
                          <a:endParaRPr lang="en-US" sz="14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0.14 W/m K</a:t>
                          </a:r>
                          <a:endParaRPr lang="en-US" sz="14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311411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2358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100F1F-9021-B77E-D7E5-3C97405D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67655-AF57-7AE4-6F4F-85BD3E5DA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Mixing Experiment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B025F-D865-F7EE-424B-3A44ABA7A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  <a:p>
            <a:pPr lvl="1"/>
            <a:r>
              <a:rPr lang="en-US" dirty="0"/>
              <a:t>Validate a CFD analysis methodology for submerged jet driven interface turbulence</a:t>
            </a:r>
          </a:p>
          <a:p>
            <a:pPr lvl="2"/>
            <a:r>
              <a:rPr lang="en-US" dirty="0"/>
              <a:t>Interface turbulence drives condensation in corresponding NVF processes</a:t>
            </a:r>
          </a:p>
          <a:p>
            <a:pPr lvl="2"/>
            <a:r>
              <a:rPr lang="en-US" dirty="0"/>
              <a:t>Promotes confidence in NVF validation when only system level data is available for comparison to analysis results</a:t>
            </a:r>
          </a:p>
          <a:p>
            <a:r>
              <a:rPr lang="en-US" dirty="0"/>
              <a:t>Experiment</a:t>
            </a:r>
          </a:p>
          <a:p>
            <a:pPr lvl="1"/>
            <a:r>
              <a:rPr lang="en-US" dirty="0"/>
              <a:t>Interface turbulence for steady state mixing was measured via laser doppler velocimetry</a:t>
            </a:r>
          </a:p>
          <a:p>
            <a:pPr lvl="1"/>
            <a:r>
              <a:rPr lang="en-US" dirty="0"/>
              <a:t>Empirical correlations were developed to encompass jet-to-tank size and dimensionless fill level (tank aspect ratio)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D2E72-6829-702D-695B-48F7A3EE3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62"/>
          <a:stretch/>
        </p:blipFill>
        <p:spPr>
          <a:xfrm>
            <a:off x="4038600" y="3432495"/>
            <a:ext cx="4006262" cy="28863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5DA07C-3186-D913-91D8-8084293E3295}"/>
              </a:ext>
            </a:extLst>
          </p:cNvPr>
          <p:cNvSpPr txBox="1"/>
          <p:nvPr/>
        </p:nvSpPr>
        <p:spPr>
          <a:xfrm>
            <a:off x="1984190" y="4460151"/>
            <a:ext cx="2054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Experimental Tank Schematic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Brown et al., Int. J. Heat and Mass Transfer, 1990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13B1B7-463A-19B2-8FC9-6B71E8F0DF53}"/>
              </a:ext>
            </a:extLst>
          </p:cNvPr>
          <p:cNvSpPr txBox="1"/>
          <p:nvPr/>
        </p:nvSpPr>
        <p:spPr>
          <a:xfrm>
            <a:off x="8044862" y="4552483"/>
            <a:ext cx="185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Computational Model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Mesh and Boundary Conditions</a:t>
            </a:r>
          </a:p>
        </p:txBody>
      </p:sp>
    </p:spTree>
    <p:extLst>
      <p:ext uri="{BB962C8B-B14F-4D97-AF65-F5344CB8AC3E}">
        <p14:creationId xmlns:p14="http://schemas.microsoft.com/office/powerpoint/2010/main" val="11339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4CA752-9EAF-29A1-0643-6E6C2DAE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l" defTabSz="457200" rtl="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87F698-9A34-6B0E-0075-2C5F40442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915" y="29817"/>
            <a:ext cx="8534400" cy="792162"/>
          </a:xfrm>
        </p:spPr>
        <p:txBody>
          <a:bodyPr/>
          <a:lstStyle/>
          <a:p>
            <a:r>
              <a:rPr lang="en-US" dirty="0"/>
              <a:t>Turbulence Interface Velocity Validation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2671DE-FD21-0023-EA71-7DFAFC800A5D}"/>
              </a:ext>
            </a:extLst>
          </p:cNvPr>
          <p:cNvSpPr txBox="1"/>
          <p:nvPr/>
        </p:nvSpPr>
        <p:spPr>
          <a:xfrm>
            <a:off x="293676" y="1154397"/>
            <a:ext cx="7529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Inlet Jet Velocity:  0.934m/s;  z/D=0.967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167034-F75B-AFE6-B90C-D40B435A56CB}"/>
              </a:ext>
            </a:extLst>
          </p:cNvPr>
          <p:cNvSpPr txBox="1"/>
          <p:nvPr/>
        </p:nvSpPr>
        <p:spPr>
          <a:xfrm>
            <a:off x="2765799" y="39756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VOF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8C17BC-731B-6E84-CB9F-C8F12FE658A2}"/>
              </a:ext>
            </a:extLst>
          </p:cNvPr>
          <p:cNvSpPr txBox="1"/>
          <p:nvPr/>
        </p:nvSpPr>
        <p:spPr>
          <a:xfrm>
            <a:off x="1430185" y="406092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2CC4154F-0BA7-8821-B4BB-D4927E9562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5" t="7208" r="17325" b="7208"/>
          <a:stretch/>
        </p:blipFill>
        <p:spPr>
          <a:xfrm>
            <a:off x="48453" y="1597277"/>
            <a:ext cx="2625213" cy="4173794"/>
          </a:xfrm>
          <a:prstGeom prst="rect">
            <a:avLst/>
          </a:prstGeom>
        </p:spPr>
      </p:pic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45C1E015-457F-4B11-992B-63C9D1426E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8" t="7812" r="13665" b="9023"/>
          <a:stretch/>
        </p:blipFill>
        <p:spPr>
          <a:xfrm>
            <a:off x="3151633" y="1597277"/>
            <a:ext cx="2890684" cy="4055806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85EFDEB3-3B7C-0F43-7521-D9201AB13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6" t="8971" r="16554" b="8468"/>
          <a:stretch/>
        </p:blipFill>
        <p:spPr>
          <a:xfrm>
            <a:off x="6684550" y="1626773"/>
            <a:ext cx="2625214" cy="4026310"/>
          </a:xfrm>
          <a:prstGeom prst="rect">
            <a:avLst/>
          </a:prstGeo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E19DDC91-8F3C-14DB-7E5E-80AF5FAFDA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1" t="8538" r="13665" b="8902"/>
          <a:stretch/>
        </p:blipFill>
        <p:spPr>
          <a:xfrm>
            <a:off x="9267611" y="1549299"/>
            <a:ext cx="2875936" cy="4026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3B892F-3E51-D527-EE5F-3621E45FEB84}"/>
              </a:ext>
            </a:extLst>
          </p:cNvPr>
          <p:cNvSpPr txBox="1"/>
          <p:nvPr/>
        </p:nvSpPr>
        <p:spPr>
          <a:xfrm>
            <a:off x="609600" y="5752451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F09842-AFC4-5DB3-12E8-397B545B6A30}"/>
              </a:ext>
            </a:extLst>
          </p:cNvPr>
          <p:cNvSpPr txBox="1"/>
          <p:nvPr/>
        </p:nvSpPr>
        <p:spPr>
          <a:xfrm>
            <a:off x="2765799" y="5707918"/>
            <a:ext cx="2969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Velocity Magnitude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ADD91-1A1A-C1AF-4B19-5D080171953E}"/>
              </a:ext>
            </a:extLst>
          </p:cNvPr>
          <p:cNvSpPr txBox="1"/>
          <p:nvPr/>
        </p:nvSpPr>
        <p:spPr>
          <a:xfrm>
            <a:off x="6468455" y="5619798"/>
            <a:ext cx="2254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Turbulence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kinetic energy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DC4D44-41B2-6E17-BF04-855B544CF4A0}"/>
              </a:ext>
            </a:extLst>
          </p:cNvPr>
          <p:cNvSpPr txBox="1"/>
          <p:nvPr/>
        </p:nvSpPr>
        <p:spPr>
          <a:xfrm>
            <a:off x="9309764" y="5697736"/>
            <a:ext cx="228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Viscosity ratio</a:t>
            </a:r>
          </a:p>
        </p:txBody>
      </p:sp>
    </p:spTree>
    <p:extLst>
      <p:ext uri="{BB962C8B-B14F-4D97-AF65-F5344CB8AC3E}">
        <p14:creationId xmlns:p14="http://schemas.microsoft.com/office/powerpoint/2010/main" val="3056577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5F7CB0-E094-4DA9-51EB-20899D8A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49A741-CADD-0841-03B8-E8C375113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Interfacial Turbulence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4284D-C315-2DFE-B1B0-92DC04BE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8778240" cy="5245896"/>
          </a:xfrm>
        </p:spPr>
        <p:txBody>
          <a:bodyPr/>
          <a:lstStyle/>
          <a:p>
            <a:r>
              <a:rPr lang="en-US" dirty="0"/>
              <a:t>Validation Results</a:t>
            </a:r>
          </a:p>
          <a:p>
            <a:pPr lvl="1"/>
            <a:r>
              <a:rPr lang="en-US" dirty="0"/>
              <a:t>Excellent agreement with interface turbulent velocity correlation was achieved</a:t>
            </a:r>
          </a:p>
          <a:p>
            <a:pPr lvl="1"/>
            <a:r>
              <a:rPr lang="en-US" dirty="0"/>
              <a:t>Using this modeling methodology, heat transfer between fluid phases during NVF operations is expected to be captured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6AAD25-D670-7665-EC3A-F10963AA5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583385"/>
            <a:ext cx="6175328" cy="2743200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FAC016F0-4582-62AF-A547-D65EAD7F06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5"/>
          <a:stretch/>
        </p:blipFill>
        <p:spPr>
          <a:xfrm>
            <a:off x="8839200" y="2667000"/>
            <a:ext cx="2643296" cy="3398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1939B1-73F8-D6F4-6CC1-5E76EBA0CD43}"/>
              </a:ext>
            </a:extLst>
          </p:cNvPr>
          <p:cNvSpPr txBox="1"/>
          <p:nvPr/>
        </p:nvSpPr>
        <p:spPr>
          <a:xfrm>
            <a:off x="8839200" y="1251126"/>
            <a:ext cx="26432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Animation of CFD Results 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Left: Liquid Fraction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Right: Turbulent Kinetic Energy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EE391-B9F8-F0DD-2F42-1ED92E85CB43}"/>
              </a:ext>
            </a:extLst>
          </p:cNvPr>
          <p:cNvSpPr txBox="1"/>
          <p:nvPr/>
        </p:nvSpPr>
        <p:spPr>
          <a:xfrm>
            <a:off x="4347892" y="2413337"/>
            <a:ext cx="2746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Interface Turbulent Velocity</a:t>
            </a: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Fill Level Dependence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4324F4-9D5D-3730-A0C3-E592E84FFAAC}"/>
              </a:ext>
            </a:extLst>
          </p:cNvPr>
          <p:cNvSpPr txBox="1"/>
          <p:nvPr/>
        </p:nvSpPr>
        <p:spPr>
          <a:xfrm>
            <a:off x="1371600" y="2413337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Interface Turbulent Velocity</a:t>
            </a: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Jet Size Dependence</a:t>
            </a:r>
          </a:p>
        </p:txBody>
      </p:sp>
    </p:spTree>
    <p:extLst>
      <p:ext uri="{BB962C8B-B14F-4D97-AF65-F5344CB8AC3E}">
        <p14:creationId xmlns:p14="http://schemas.microsoft.com/office/powerpoint/2010/main" val="2307210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D88A2E-AC92-BBD4-5A53-4379F534B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CE0B8E-953B-A74D-B03F-F2D109EC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No-Vent Fill Experiment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982A71-39E2-9520-8DBA-F3C32DEEC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Objective</a:t>
            </a:r>
          </a:p>
          <a:p>
            <a:pPr lvl="1"/>
            <a:r>
              <a:rPr lang="en-US" sz="1200" dirty="0"/>
              <a:t>Validate a CFD analysis methodology for a no-vent fill operation via a submerged jet</a:t>
            </a:r>
          </a:p>
          <a:p>
            <a:pPr lvl="2"/>
            <a:r>
              <a:rPr lang="en-US" dirty="0"/>
              <a:t>Pressure transient drives transfer flow rate and stall condition</a:t>
            </a:r>
          </a:p>
          <a:p>
            <a:r>
              <a:rPr lang="en-US" sz="1600" dirty="0"/>
              <a:t>Experiment</a:t>
            </a:r>
          </a:p>
          <a:p>
            <a:pPr lvl="1"/>
            <a:r>
              <a:rPr lang="en-US" sz="1200" dirty="0"/>
              <a:t>Pressure and temperature transients for submerged jet tank filling were measured at the NASA GRC Ksite facility</a:t>
            </a:r>
          </a:p>
          <a:p>
            <a:pPr lvl="1"/>
            <a:r>
              <a:rPr lang="en-US" sz="1200" dirty="0"/>
              <a:t>Comparisons to ullage pressure transients for a variety of initial tank temperatures and inflow rates are shown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F4B3E-AB41-DDFE-FD72-1461989E49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53"/>
          <a:stretch/>
        </p:blipFill>
        <p:spPr>
          <a:xfrm>
            <a:off x="384079" y="3088374"/>
            <a:ext cx="2286000" cy="2308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6CA66A-54FB-EC9B-63B7-7DB967B57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959" y="3038603"/>
            <a:ext cx="2057400" cy="2441810"/>
          </a:xfrm>
          <a:prstGeom prst="rect">
            <a:avLst/>
          </a:prstGeom>
          <a:ln w="12700">
            <a:solidFill>
              <a:srgbClr val="0000F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363FFA-D412-3490-AF85-1BA9FAC6F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889" y="3126040"/>
            <a:ext cx="2057400" cy="2360809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4804863C-63B4-2B91-8FEC-B9941FF23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959006"/>
              </p:ext>
            </p:extLst>
          </p:nvPr>
        </p:nvGraphicFramePr>
        <p:xfrm>
          <a:off x="1005840" y="5614960"/>
          <a:ext cx="905256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21463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48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69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397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825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07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264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431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249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89849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087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Inlet Liquid Temp. (K)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948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 Rate (kg/s)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872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Temp.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80561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F78A51D-5AA2-096A-55DB-2422B1C549B9}"/>
              </a:ext>
            </a:extLst>
          </p:cNvPr>
          <p:cNvSpPr/>
          <p:nvPr/>
        </p:nvSpPr>
        <p:spPr>
          <a:xfrm>
            <a:off x="2670079" y="5624892"/>
            <a:ext cx="2423160" cy="1078992"/>
          </a:xfrm>
          <a:prstGeom prst="rect">
            <a:avLst/>
          </a:prstGeom>
          <a:noFill/>
          <a:ln w="476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7D8AF7-6C92-CB62-BEFE-ADE3E367FA58}"/>
              </a:ext>
            </a:extLst>
          </p:cNvPr>
          <p:cNvSpPr/>
          <p:nvPr/>
        </p:nvSpPr>
        <p:spPr>
          <a:xfrm>
            <a:off x="5142044" y="5626608"/>
            <a:ext cx="2423160" cy="1078992"/>
          </a:xfrm>
          <a:prstGeom prst="rect">
            <a:avLst/>
          </a:prstGeom>
          <a:noFill/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4B1B9-14F0-EDF6-6D37-2DBD9D29C95A}"/>
              </a:ext>
            </a:extLst>
          </p:cNvPr>
          <p:cNvSpPr/>
          <p:nvPr/>
        </p:nvSpPr>
        <p:spPr>
          <a:xfrm>
            <a:off x="7614009" y="5624892"/>
            <a:ext cx="2423160" cy="1078992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3BDFFB-F7BA-CCC5-53A0-79F30FB6B78C}"/>
              </a:ext>
            </a:extLst>
          </p:cNvPr>
          <p:cNvGrpSpPr/>
          <p:nvPr/>
        </p:nvGrpSpPr>
        <p:grpSpPr>
          <a:xfrm>
            <a:off x="9907063" y="2860697"/>
            <a:ext cx="2182383" cy="3337402"/>
            <a:chOff x="9907063" y="2860697"/>
            <a:chExt cx="2182383" cy="333740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DEB3051-B90B-4FAD-CE2D-F66B8A45D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43708" y="2860697"/>
              <a:ext cx="2054554" cy="2743200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5CE2893-8112-8525-ABF9-634D5DF532BB}"/>
                </a:ext>
              </a:extLst>
            </p:cNvPr>
            <p:cNvCxnSpPr/>
            <p:nvPr/>
          </p:nvCxnSpPr>
          <p:spPr>
            <a:xfrm>
              <a:off x="10698480" y="5484794"/>
              <a:ext cx="0" cy="3630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6EC279-4161-ABE1-3BA0-4DE2F6A1E58F}"/>
                </a:ext>
              </a:extLst>
            </p:cNvPr>
            <p:cNvCxnSpPr/>
            <p:nvPr/>
          </p:nvCxnSpPr>
          <p:spPr>
            <a:xfrm>
              <a:off x="11819671" y="5523334"/>
              <a:ext cx="0" cy="3630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38BD810-1066-5DD5-8093-8CB0A6FE9F21}"/>
                </a:ext>
              </a:extLst>
            </p:cNvPr>
            <p:cNvCxnSpPr/>
            <p:nvPr/>
          </p:nvCxnSpPr>
          <p:spPr>
            <a:xfrm>
              <a:off x="11906566" y="5523333"/>
              <a:ext cx="0" cy="3630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DEB2262-EAA4-2FEB-D53F-33211937E81E}"/>
                </a:ext>
              </a:extLst>
            </p:cNvPr>
            <p:cNvCxnSpPr/>
            <p:nvPr/>
          </p:nvCxnSpPr>
          <p:spPr>
            <a:xfrm>
              <a:off x="10698480" y="5603202"/>
              <a:ext cx="111556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6F4A41-E1D4-2124-DC74-314C1DB1A7CC}"/>
                </a:ext>
              </a:extLst>
            </p:cNvPr>
            <p:cNvSpPr txBox="1"/>
            <p:nvPr/>
          </p:nvSpPr>
          <p:spPr>
            <a:xfrm>
              <a:off x="10645706" y="5608487"/>
              <a:ext cx="12414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Bottom Diffuser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7E512F-CD53-1A4D-89EC-C78A98E81BFD}"/>
                </a:ext>
              </a:extLst>
            </p:cNvPr>
            <p:cNvSpPr txBox="1"/>
            <p:nvPr/>
          </p:nvSpPr>
          <p:spPr>
            <a:xfrm>
              <a:off x="10930154" y="5921100"/>
              <a:ext cx="11592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Bottom Orifice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F7D1A13-2446-8ED9-5AFF-BA01A5386CD9}"/>
                </a:ext>
              </a:extLst>
            </p:cNvPr>
            <p:cNvCxnSpPr/>
            <p:nvPr/>
          </p:nvCxnSpPr>
          <p:spPr>
            <a:xfrm>
              <a:off x="11549083" y="5882564"/>
              <a:ext cx="27432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9AA0832-AE4A-7919-9448-968DF1F872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06566" y="5882564"/>
              <a:ext cx="18288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A1250E-D45C-4213-65D4-14D98A144B0D}"/>
                </a:ext>
              </a:extLst>
            </p:cNvPr>
            <p:cNvSpPr txBox="1"/>
            <p:nvPr/>
          </p:nvSpPr>
          <p:spPr>
            <a:xfrm>
              <a:off x="9907063" y="5128162"/>
              <a:ext cx="6783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No Slip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Wall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19E01AD-0C84-566C-32D9-B97A1AA98F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15587" y="5037413"/>
              <a:ext cx="106336" cy="11902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605249-BEC6-7CB0-90DA-1C37B0BBFB6C}"/>
              </a:ext>
            </a:extLst>
          </p:cNvPr>
          <p:cNvSpPr txBox="1"/>
          <p:nvPr/>
        </p:nvSpPr>
        <p:spPr>
          <a:xfrm>
            <a:off x="2914888" y="2514600"/>
            <a:ext cx="1933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Experimental Pressures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Initially Cold Walls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75E5F3-C751-ADA2-7909-45BF2F7B427E}"/>
              </a:ext>
            </a:extLst>
          </p:cNvPr>
          <p:cNvSpPr txBox="1"/>
          <p:nvPr/>
        </p:nvSpPr>
        <p:spPr>
          <a:xfrm>
            <a:off x="332075" y="2514600"/>
            <a:ext cx="2377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Experimental Tank Schematic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Chato et al., NASA-TM-106293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4A6F27-5B48-825E-8E60-9DCDC9C51394}"/>
              </a:ext>
            </a:extLst>
          </p:cNvPr>
          <p:cNvSpPr txBox="1"/>
          <p:nvPr/>
        </p:nvSpPr>
        <p:spPr>
          <a:xfrm>
            <a:off x="10037170" y="2362200"/>
            <a:ext cx="185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Computational Model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Mesh and Boundary Conditions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FF630-86B8-C11A-128C-4C5651BB4D0B}"/>
              </a:ext>
            </a:extLst>
          </p:cNvPr>
          <p:cNvSpPr txBox="1"/>
          <p:nvPr/>
        </p:nvSpPr>
        <p:spPr>
          <a:xfrm>
            <a:off x="5386853" y="2514600"/>
            <a:ext cx="1933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Experimental Pressures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Initially Warm Walls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EBE757-E5F8-5B3A-62A3-BE00E9DE805F}"/>
              </a:ext>
            </a:extLst>
          </p:cNvPr>
          <p:cNvSpPr txBox="1"/>
          <p:nvPr/>
        </p:nvSpPr>
        <p:spPr>
          <a:xfrm>
            <a:off x="7796889" y="2514600"/>
            <a:ext cx="1933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Experimental Pressures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Initially Hot Walls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77E485E-FB5A-8C6E-02F0-43B84E40C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924" y="3028362"/>
            <a:ext cx="2057400" cy="2556163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54405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F6F605-3EA7-D3F4-9337-7A670EA9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5E4447-F173-1709-38FE-7B1774ED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NVF Pressures: Cold Wall</a:t>
            </a:r>
          </a:p>
        </p:txBody>
      </p:sp>
      <p:pic>
        <p:nvPicPr>
          <p:cNvPr id="12" name="t_XY_338_jet">
            <a:hlinkClick r:id="" action="ppaction://media"/>
            <a:extLst>
              <a:ext uri="{FF2B5EF4-FFF2-40B4-BE49-F238E27FC236}">
                <a16:creationId xmlns:a16="http://schemas.microsoft.com/office/drawing/2014/main" id="{DCC932C8-4BD6-ABC8-CE52-0C0D2BA315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800" y="2233805"/>
            <a:ext cx="3462018" cy="4327522"/>
          </a:xfrm>
          <a:prstGeom prst="rect">
            <a:avLst/>
          </a:prstGeom>
        </p:spPr>
      </p:pic>
      <p:pic>
        <p:nvPicPr>
          <p:cNvPr id="13" name="vof_XY_338_jet">
            <a:hlinkClick r:id="" action="ppaction://media"/>
            <a:extLst>
              <a:ext uri="{FF2B5EF4-FFF2-40B4-BE49-F238E27FC236}">
                <a16:creationId xmlns:a16="http://schemas.microsoft.com/office/drawing/2014/main" id="{EB4406C4-17B5-5E63-0091-AB7366B48B5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6603" r="9758" b="3709"/>
          <a:stretch/>
        </p:blipFill>
        <p:spPr>
          <a:xfrm>
            <a:off x="3509909" y="2233805"/>
            <a:ext cx="2895600" cy="41669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E1131C-2CE2-CA1A-9486-3ABABC4444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176" y="1361182"/>
            <a:ext cx="3931024" cy="24186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E1990B-E3C8-8EE7-3E41-A0891F5A5F6D}"/>
              </a:ext>
            </a:extLst>
          </p:cNvPr>
          <p:cNvSpPr txBox="1"/>
          <p:nvPr/>
        </p:nvSpPr>
        <p:spPr>
          <a:xfrm>
            <a:off x="1219200" y="6169583"/>
            <a:ext cx="1479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37F2FC-2A2F-3D97-C73A-5D50319166B1}"/>
              </a:ext>
            </a:extLst>
          </p:cNvPr>
          <p:cNvSpPr txBox="1"/>
          <p:nvPr/>
        </p:nvSpPr>
        <p:spPr>
          <a:xfrm>
            <a:off x="4427008" y="621613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8B7BF3-B4F4-DF4D-036D-3642274F8625}"/>
              </a:ext>
            </a:extLst>
          </p:cNvPr>
          <p:cNvSpPr txBox="1"/>
          <p:nvPr/>
        </p:nvSpPr>
        <p:spPr>
          <a:xfrm>
            <a:off x="683327" y="1010007"/>
            <a:ext cx="46506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Run #338: Bottom Orifice</a:t>
            </a:r>
          </a:p>
          <a:p>
            <a:r>
              <a:rPr lang="en-US" b="1" dirty="0" err="1">
                <a:solidFill>
                  <a:schemeClr val="tx1"/>
                </a:solidFill>
              </a:rPr>
              <a:t>T</a:t>
            </a:r>
            <a:r>
              <a:rPr lang="en-US" b="1" baseline="-25000" dirty="0" err="1">
                <a:solidFill>
                  <a:schemeClr val="tx1"/>
                </a:solidFill>
              </a:rPr>
              <a:t>jet</a:t>
            </a:r>
            <a:r>
              <a:rPr lang="en-US" b="1" dirty="0">
                <a:solidFill>
                  <a:schemeClr val="tx1"/>
                </a:solidFill>
              </a:rPr>
              <a:t>=21.77K; </a:t>
            </a:r>
            <a:r>
              <a:rPr lang="en-US" b="1" dirty="0" err="1">
                <a:solidFill>
                  <a:schemeClr val="tx1"/>
                </a:solidFill>
              </a:rPr>
              <a:t>T</a:t>
            </a:r>
            <a:r>
              <a:rPr lang="en-US" b="1" baseline="-25000" dirty="0" err="1">
                <a:solidFill>
                  <a:schemeClr val="tx1"/>
                </a:solidFill>
              </a:rPr>
              <a:t>wall</a:t>
            </a:r>
            <a:r>
              <a:rPr lang="en-US" b="1" dirty="0">
                <a:solidFill>
                  <a:schemeClr val="tx1"/>
                </a:solidFill>
              </a:rPr>
              <a:t>=16.44; Q=0.219kg/s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FC961AC-5A1E-414A-0E6C-B4E20C1280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1927" y="4217660"/>
            <a:ext cx="3982923" cy="24966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420B8D0-BFB0-8A61-E118-CF8F4F926723}"/>
              </a:ext>
            </a:extLst>
          </p:cNvPr>
          <p:cNvSpPr txBox="1"/>
          <p:nvPr/>
        </p:nvSpPr>
        <p:spPr>
          <a:xfrm>
            <a:off x="7493397" y="1010007"/>
            <a:ext cx="3145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Pressure and Temperature Comparisons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3DD39B-3B62-AC75-255B-09325010261E}"/>
              </a:ext>
            </a:extLst>
          </p:cNvPr>
          <p:cNvSpPr txBox="1"/>
          <p:nvPr/>
        </p:nvSpPr>
        <p:spPr>
          <a:xfrm>
            <a:off x="8261139" y="3940661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Mesh Sensitivity</a:t>
            </a:r>
          </a:p>
        </p:txBody>
      </p:sp>
    </p:spTree>
    <p:extLst>
      <p:ext uri="{BB962C8B-B14F-4D97-AF65-F5344CB8AC3E}">
        <p14:creationId xmlns:p14="http://schemas.microsoft.com/office/powerpoint/2010/main" val="14369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1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1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F6F605-3EA7-D3F4-9337-7A670EA9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5E4447-F173-1709-38FE-7B1774ED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NVF Pressures: Cold Wall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33566-329E-88EB-E408-8F8FD72F8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Jet velocities were significant enough in some cases to deform the liquid surface throughout filling</a:t>
            </a:r>
          </a:p>
          <a:p>
            <a:pPr lvl="1"/>
            <a:r>
              <a:rPr lang="en-US" dirty="0"/>
              <a:t>Nearly isothermal conditions were observed during filling demonstrating a maximum condensation rate was achieved via jet-based mixing</a:t>
            </a:r>
          </a:p>
          <a:p>
            <a:pPr lvl="1"/>
            <a:r>
              <a:rPr lang="en-US" dirty="0"/>
              <a:t>Pressure transients were well validated for initially cold wall temperatures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4F26F-796B-3AFB-ACBA-CECDEBDE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909" y="2362200"/>
            <a:ext cx="5431972" cy="36924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ADD27D8-0D75-0085-6C37-82F46926B8DA}"/>
              </a:ext>
            </a:extLst>
          </p:cNvPr>
          <p:cNvGrpSpPr/>
          <p:nvPr/>
        </p:nvGrpSpPr>
        <p:grpSpPr>
          <a:xfrm>
            <a:off x="280585" y="2362200"/>
            <a:ext cx="6277324" cy="3810000"/>
            <a:chOff x="280584" y="2362200"/>
            <a:chExt cx="6277324" cy="3810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46BD870-D4A8-5724-5705-FD3A97DA2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585" y="2979369"/>
              <a:ext cx="6157568" cy="148413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3E7FC58-E080-0FE8-0FFB-35B772287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7309" y="4733419"/>
              <a:ext cx="5944115" cy="143878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AD379F-282C-67CC-5AB1-F926D7B0CAAE}"/>
                </a:ext>
              </a:extLst>
            </p:cNvPr>
            <p:cNvSpPr txBox="1"/>
            <p:nvPr/>
          </p:nvSpPr>
          <p:spPr>
            <a:xfrm>
              <a:off x="280584" y="2362200"/>
              <a:ext cx="62773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Time History of CFD Analysis Results – Run 338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210E92-78CF-F8CB-8EB5-3F8CAF9545A7}"/>
                </a:ext>
              </a:extLst>
            </p:cNvPr>
            <p:cNvSpPr txBox="1"/>
            <p:nvPr/>
          </p:nvSpPr>
          <p:spPr>
            <a:xfrm>
              <a:off x="280584" y="4594920"/>
              <a:ext cx="61575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Left: Temperature / Right: Liquid Fraction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E77578-5B8E-4451-910C-F0F4AC2D67E8}"/>
                </a:ext>
              </a:extLst>
            </p:cNvPr>
            <p:cNvSpPr txBox="1"/>
            <p:nvPr/>
          </p:nvSpPr>
          <p:spPr>
            <a:xfrm>
              <a:off x="280584" y="2702370"/>
              <a:ext cx="61575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Liquid Fraction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0735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68DB81-C794-C0AE-430A-875F0B2D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F623A4-C1E3-FB7D-06A0-38242319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NVF Pressures: Warm Wall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47562-3FEE-26EB-F9C1-A478183AB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6926561" cy="5245896"/>
          </a:xfrm>
        </p:spPr>
        <p:txBody>
          <a:bodyPr/>
          <a:lstStyle/>
          <a:p>
            <a:pPr lvl="1"/>
            <a:r>
              <a:rPr lang="en-US" dirty="0"/>
              <a:t>Comparable dynamics were observed when increasing initial wall temperatures from cold to warm</a:t>
            </a:r>
          </a:p>
          <a:p>
            <a:pPr lvl="1"/>
            <a:r>
              <a:rPr lang="en-US" dirty="0"/>
              <a:t>Little dependence on the Hertz-Knudsen mass transfer coefficient was observed demonstrating convergence was already reached given the baseline simulation setup</a:t>
            </a:r>
          </a:p>
          <a:p>
            <a:pPr lvl="1"/>
            <a:r>
              <a:rPr lang="en-US" dirty="0"/>
              <a:t>Pressure transients were well validated for initially warm wall temperatures</a:t>
            </a:r>
          </a:p>
          <a:p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D8DC70ED-FC97-1718-AFCF-95D3D1D23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924" y="3616617"/>
            <a:ext cx="3818637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B798F5-7B5C-91C9-29BA-48C6954BA616}"/>
              </a:ext>
            </a:extLst>
          </p:cNvPr>
          <p:cNvSpPr txBox="1"/>
          <p:nvPr/>
        </p:nvSpPr>
        <p:spPr>
          <a:xfrm>
            <a:off x="1307624" y="2984078"/>
            <a:ext cx="461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CFD Analysis Results – Run 297 vs. Run 283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</a:t>
            </a:r>
            <a:r>
              <a:rPr lang="en-US" sz="1200" baseline="-25000" dirty="0">
                <a:solidFill>
                  <a:schemeClr val="tx1"/>
                </a:solidFill>
              </a:rPr>
              <a:t>m</a:t>
            </a:r>
            <a:r>
              <a:rPr lang="en-US" sz="1200" dirty="0">
                <a:solidFill>
                  <a:schemeClr val="tx1"/>
                </a:solidFill>
              </a:rPr>
              <a:t>=1.0x10</a:t>
            </a:r>
            <a:r>
              <a:rPr lang="en-US" sz="1200" baseline="30000" dirty="0">
                <a:solidFill>
                  <a:schemeClr val="tx1"/>
                </a:solidFill>
              </a:rPr>
              <a:t>-4</a:t>
            </a:r>
          </a:p>
        </p:txBody>
      </p:sp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BCDDFBEF-024B-6E7A-C6F1-B53953537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813" y="960437"/>
            <a:ext cx="3918857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427A5B-8A25-3A53-B2F9-CD458276F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5" y="3600842"/>
            <a:ext cx="3778389" cy="25010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1FF700-C847-24C2-1B66-56BB1F6CEE14}"/>
              </a:ext>
            </a:extLst>
          </p:cNvPr>
          <p:cNvSpPr txBox="1"/>
          <p:nvPr/>
        </p:nvSpPr>
        <p:spPr>
          <a:xfrm>
            <a:off x="0" y="5923572"/>
            <a:ext cx="2413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9EFEE8-D178-BC4A-4828-5E680070FDC2}"/>
              </a:ext>
            </a:extLst>
          </p:cNvPr>
          <p:cNvSpPr txBox="1"/>
          <p:nvPr/>
        </p:nvSpPr>
        <p:spPr>
          <a:xfrm>
            <a:off x="1529023" y="5956634"/>
            <a:ext cx="241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Liquid Fraction</a:t>
            </a:r>
          </a:p>
        </p:txBody>
      </p:sp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BA6A086F-AA48-814C-A9AC-8C1CA0269B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9" t="4999" r="20469" b="27501"/>
          <a:stretch/>
        </p:blipFill>
        <p:spPr>
          <a:xfrm>
            <a:off x="3855746" y="3600842"/>
            <a:ext cx="3777352" cy="25010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DCD41D-1E46-788C-D267-216C1E6E656B}"/>
              </a:ext>
            </a:extLst>
          </p:cNvPr>
          <p:cNvSpPr txBox="1"/>
          <p:nvPr/>
        </p:nvSpPr>
        <p:spPr>
          <a:xfrm>
            <a:off x="3825921" y="6004344"/>
            <a:ext cx="2413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A36D17-7B5D-017E-5769-8B61B0FA637C}"/>
              </a:ext>
            </a:extLst>
          </p:cNvPr>
          <p:cNvSpPr txBox="1"/>
          <p:nvPr/>
        </p:nvSpPr>
        <p:spPr>
          <a:xfrm>
            <a:off x="5410200" y="6010712"/>
            <a:ext cx="241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Liquid Fraction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A347CB-5A94-BC1F-902B-0007A5D16F35}"/>
              </a:ext>
            </a:extLst>
          </p:cNvPr>
          <p:cNvSpPr txBox="1"/>
          <p:nvPr/>
        </p:nvSpPr>
        <p:spPr>
          <a:xfrm>
            <a:off x="1545128" y="6287711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Run 297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EBAC0B-A7BD-9328-CA7F-B9C8F7B86D1B}"/>
              </a:ext>
            </a:extLst>
          </p:cNvPr>
          <p:cNvSpPr txBox="1"/>
          <p:nvPr/>
        </p:nvSpPr>
        <p:spPr>
          <a:xfrm>
            <a:off x="5303190" y="6338851"/>
            <a:ext cx="98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Run 283</a:t>
            </a:r>
          </a:p>
        </p:txBody>
      </p:sp>
    </p:spTree>
    <p:extLst>
      <p:ext uri="{BB962C8B-B14F-4D97-AF65-F5344CB8AC3E}">
        <p14:creationId xmlns:p14="http://schemas.microsoft.com/office/powerpoint/2010/main" val="4160097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4CA752-9EAF-29A1-0643-6E6C2DAE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87F698-9A34-6B0E-0075-2C5F4044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No-Vent Model Development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2671DE-FD21-0023-EA71-7DFAFC800A5D}"/>
              </a:ext>
            </a:extLst>
          </p:cNvPr>
          <p:cNvSpPr txBox="1"/>
          <p:nvPr/>
        </p:nvSpPr>
        <p:spPr>
          <a:xfrm>
            <a:off x="257281" y="1044445"/>
            <a:ext cx="507671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1D CFD Model Development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Reduced dimension from high fidelity CFD, yet, higher dimension than the lump parameter model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Conservation of all the physics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Same input file.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Fast running and enable parametric study.</a:t>
            </a:r>
          </a:p>
          <a:p>
            <a:pPr marL="457200"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Enable the design and trade studies.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9DE4D5-7B6B-4BB8-A938-F4D8ED0B2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068" y="930116"/>
            <a:ext cx="1419868" cy="1890543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AB3089AA-9F43-C821-24F3-0EBD73A00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800" y="930116"/>
            <a:ext cx="1419868" cy="187911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9882ED9-6DF7-F5AF-1A54-504E186BB3BB}"/>
              </a:ext>
            </a:extLst>
          </p:cNvPr>
          <p:cNvCxnSpPr>
            <a:cxnSpLocks/>
          </p:cNvCxnSpPr>
          <p:nvPr/>
        </p:nvCxnSpPr>
        <p:spPr>
          <a:xfrm>
            <a:off x="7606660" y="1895175"/>
            <a:ext cx="1198673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Content Placeholder 8" descr="Chart, shape&#10;&#10;Description automatically generated">
            <a:extLst>
              <a:ext uri="{FF2B5EF4-FFF2-40B4-BE49-F238E27FC236}">
                <a16:creationId xmlns:a16="http://schemas.microsoft.com/office/drawing/2014/main" id="{606082E9-8383-BD18-E273-2BF18CE98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6353" r="6970" b="24324"/>
          <a:stretch/>
        </p:blipFill>
        <p:spPr>
          <a:xfrm>
            <a:off x="368898" y="3562295"/>
            <a:ext cx="4213656" cy="233910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390E80-98C3-1FF3-4969-0ACEE293DB52}"/>
              </a:ext>
            </a:extLst>
          </p:cNvPr>
          <p:cNvSpPr txBox="1"/>
          <p:nvPr/>
        </p:nvSpPr>
        <p:spPr>
          <a:xfrm>
            <a:off x="7480453" y="6356353"/>
            <a:ext cx="763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Run 338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3E745-B297-8799-D607-E6CC06709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139266"/>
            <a:ext cx="4396740" cy="31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67B178-94E0-062D-A491-853939A2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8" name="Content Placeholder 7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35BDD7AA-1CBB-192B-E6AF-14CB3449D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29" y="1205804"/>
            <a:ext cx="6500646" cy="4454525"/>
          </a:xfr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5C1295A9-578C-D4F5-15BE-B247C9B7B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4463"/>
            <a:ext cx="8534400" cy="790575"/>
          </a:xfrm>
        </p:spPr>
        <p:txBody>
          <a:bodyPr/>
          <a:lstStyle/>
          <a:p>
            <a:r>
              <a:rPr lang="en-US" dirty="0"/>
              <a:t>1D No-Vent Validation: Cold Wall</a:t>
            </a:r>
          </a:p>
        </p:txBody>
      </p:sp>
      <p:pic>
        <p:nvPicPr>
          <p:cNvPr id="3" name="Content Placeholder 8" descr="Chart, shape&#10;&#10;Description automatically generated">
            <a:extLst>
              <a:ext uri="{FF2B5EF4-FFF2-40B4-BE49-F238E27FC236}">
                <a16:creationId xmlns:a16="http://schemas.microsoft.com/office/drawing/2014/main" id="{4B5CAE12-7933-4104-C55B-DEAB563339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6353" r="6970" b="24324"/>
          <a:stretch/>
        </p:blipFill>
        <p:spPr bwMode="auto">
          <a:xfrm>
            <a:off x="304800" y="2133600"/>
            <a:ext cx="4213656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8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67B178-94E0-062D-A491-853939A2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5C1295A9-578C-D4F5-15BE-B247C9B7B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4463"/>
            <a:ext cx="8534400" cy="790575"/>
          </a:xfrm>
        </p:spPr>
        <p:txBody>
          <a:bodyPr/>
          <a:lstStyle/>
          <a:p>
            <a:r>
              <a:rPr lang="en-US" dirty="0"/>
              <a:t>1D No-Vent Validation: Warm Wall</a:t>
            </a: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71EDED56-0F5F-9266-8685-0CDDCE65A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11" y="1034484"/>
            <a:ext cx="6780784" cy="4789032"/>
          </a:xfrm>
          <a:prstGeom prst="rect">
            <a:avLst/>
          </a:prstGeom>
        </p:spPr>
      </p:pic>
      <p:pic>
        <p:nvPicPr>
          <p:cNvPr id="3" name="Content Placeholder 8" descr="Chart, shape&#10;&#10;Description automatically generated">
            <a:extLst>
              <a:ext uri="{FF2B5EF4-FFF2-40B4-BE49-F238E27FC236}">
                <a16:creationId xmlns:a16="http://schemas.microsoft.com/office/drawing/2014/main" id="{0138DA89-D79A-F601-3714-CD258C1B9F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6353" r="6970" b="24324"/>
          <a:stretch/>
        </p:blipFill>
        <p:spPr bwMode="auto">
          <a:xfrm>
            <a:off x="304800" y="2133600"/>
            <a:ext cx="4213656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12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6660D3A-5A22-10B5-6623-C8A0CB9CFA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9" r="17536"/>
          <a:stretch/>
        </p:blipFill>
        <p:spPr>
          <a:xfrm>
            <a:off x="806774" y="3370992"/>
            <a:ext cx="2228870" cy="3200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63475C-5633-BDC4-C929-886537D93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26B495-A03D-67F4-C5FC-B873FFB9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of NVF Pressures: Hot Wall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1747A-09AC-9186-63E0-C0A7928D7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1247120" cy="1530745"/>
          </a:xfrm>
        </p:spPr>
        <p:txBody>
          <a:bodyPr/>
          <a:lstStyle/>
          <a:p>
            <a:r>
              <a:rPr lang="en-US" dirty="0"/>
              <a:t>Hot wall validation is underway with some challenges </a:t>
            </a:r>
          </a:p>
          <a:p>
            <a:pPr lvl="1"/>
            <a:r>
              <a:rPr lang="en-US" dirty="0"/>
              <a:t>As the incoming jet flashes, the high-speed vapor forms to cool the ullage and wall</a:t>
            </a:r>
          </a:p>
          <a:p>
            <a:pPr lvl="2"/>
            <a:r>
              <a:rPr lang="en-US" dirty="0"/>
              <a:t>Preliminary results of a separate validation effort are shown demonstrating sensitivity of jet breakup during flashing to mass transfer coefficient</a:t>
            </a:r>
          </a:p>
          <a:p>
            <a:pPr lvl="3"/>
            <a:r>
              <a:rPr lang="en-US" sz="1200" dirty="0">
                <a:solidFill>
                  <a:schemeClr val="tx1"/>
                </a:solidFill>
              </a:rPr>
              <a:t>Experiment by </a:t>
            </a:r>
            <a:r>
              <a:rPr lang="en-US" dirty="0"/>
              <a:t>Moran et. al. NASA-TM-105273</a:t>
            </a:r>
          </a:p>
          <a:p>
            <a:pPr lvl="2"/>
            <a:r>
              <a:rPr lang="en-US" dirty="0"/>
              <a:t>Both droplet resolution and mass transfer coefficient convergence will be needed</a:t>
            </a:r>
          </a:p>
          <a:p>
            <a:pPr lvl="3"/>
            <a:r>
              <a:rPr lang="en-US" dirty="0"/>
              <a:t>Temporal resolution of VoF advection and high phase change rates lead to long simulation durations which are currently prohibitively expensive</a:t>
            </a:r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9C0EBE5E-1078-0D3C-3BC2-83B575A271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1" r="3767"/>
          <a:stretch/>
        </p:blipFill>
        <p:spPr>
          <a:xfrm>
            <a:off x="4020451" y="3337560"/>
            <a:ext cx="2965867" cy="3291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FA8260-E9AB-7FEE-7271-D06E4DDAF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3154" y="2998354"/>
            <a:ext cx="4334138" cy="31437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69B463-683D-3E04-593F-2FA2ADB31211}"/>
              </a:ext>
            </a:extLst>
          </p:cNvPr>
          <p:cNvSpPr txBox="1"/>
          <p:nvPr/>
        </p:nvSpPr>
        <p:spPr>
          <a:xfrm>
            <a:off x="762000" y="2660956"/>
            <a:ext cx="2377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Resolved Flashing and Cooled Ullage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</a:t>
            </a:r>
            <a:r>
              <a:rPr lang="en-US" sz="1200" baseline="-25000" dirty="0">
                <a:solidFill>
                  <a:schemeClr val="tx1"/>
                </a:solidFill>
              </a:rPr>
              <a:t>m</a:t>
            </a:r>
            <a:r>
              <a:rPr lang="en-US" sz="1200" dirty="0">
                <a:solidFill>
                  <a:schemeClr val="tx1"/>
                </a:solidFill>
              </a:rPr>
              <a:t>=3.0x10</a:t>
            </a:r>
            <a:r>
              <a:rPr lang="en-US" sz="1200" baseline="30000" dirty="0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856B8-7918-1EE7-A7A6-7575FCC0735C}"/>
              </a:ext>
            </a:extLst>
          </p:cNvPr>
          <p:cNvSpPr txBox="1"/>
          <p:nvPr/>
        </p:nvSpPr>
        <p:spPr>
          <a:xfrm>
            <a:off x="3957837" y="2660955"/>
            <a:ext cx="2377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Unresolved Flashing and Hot Ullage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C</a:t>
            </a:r>
            <a:r>
              <a:rPr lang="en-US" sz="1200" baseline="-25000" dirty="0">
                <a:solidFill>
                  <a:schemeClr val="tx1"/>
                </a:solidFill>
              </a:rPr>
              <a:t>m</a:t>
            </a:r>
            <a:r>
              <a:rPr lang="en-US" sz="1200" dirty="0">
                <a:solidFill>
                  <a:schemeClr val="tx1"/>
                </a:solidFill>
              </a:rPr>
              <a:t>=1.0x10</a:t>
            </a:r>
            <a:r>
              <a:rPr lang="en-US" sz="1200" baseline="30000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F9E7E3-49A7-F8EF-A788-215B7EF28E46}"/>
              </a:ext>
            </a:extLst>
          </p:cNvPr>
          <p:cNvSpPr txBox="1"/>
          <p:nvPr/>
        </p:nvSpPr>
        <p:spPr>
          <a:xfrm>
            <a:off x="844650" y="5734623"/>
            <a:ext cx="1102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Temperature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E4FDB1-7E56-846E-E938-99DE30F00F51}"/>
              </a:ext>
            </a:extLst>
          </p:cNvPr>
          <p:cNvSpPr txBox="1"/>
          <p:nvPr/>
        </p:nvSpPr>
        <p:spPr>
          <a:xfrm>
            <a:off x="2188940" y="573462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VOF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0B17BB-8B07-1B33-F7E0-5FBAB0C59004}"/>
              </a:ext>
            </a:extLst>
          </p:cNvPr>
          <p:cNvSpPr txBox="1"/>
          <p:nvPr/>
        </p:nvSpPr>
        <p:spPr>
          <a:xfrm>
            <a:off x="4022988" y="5734623"/>
            <a:ext cx="1102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Temperature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8EAFEE-94FE-55A1-0573-97577017594D}"/>
              </a:ext>
            </a:extLst>
          </p:cNvPr>
          <p:cNvSpPr txBox="1"/>
          <p:nvPr/>
        </p:nvSpPr>
        <p:spPr>
          <a:xfrm>
            <a:off x="5407983" y="573462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VOF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AEFB86-EE8B-D74A-09BC-2B63DDCABC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849" t="3539" b="50000"/>
          <a:stretch/>
        </p:blipFill>
        <p:spPr>
          <a:xfrm>
            <a:off x="3013273" y="4963891"/>
            <a:ext cx="771277" cy="1572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5B3BA0-3E18-BAF3-F200-22221C5A6F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849" t="50000" b="3539"/>
          <a:stretch/>
        </p:blipFill>
        <p:spPr>
          <a:xfrm>
            <a:off x="3008230" y="3430110"/>
            <a:ext cx="771277" cy="157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14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E4AFE5-66F5-4B96-8683-BFEAB5DB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fld id="{783D04F6-5BE6-40C3-B386-A0E7FC276B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E6DCE-4EB9-46C5-93E5-CE757C64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VOF Simulation Models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D70B6A2-A148-7515-4DAA-4C631382E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55" y="927445"/>
            <a:ext cx="6891254" cy="5246687"/>
          </a:xfrm>
        </p:spPr>
        <p:txBody>
          <a:bodyPr/>
          <a:lstStyle/>
          <a:p>
            <a:r>
              <a:rPr lang="en-US" sz="2400" b="1" dirty="0"/>
              <a:t>No Vent Fill: Upward Pipe Discharge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a typeface="Times New Roman" panose="02020603050405020304" pitchFamily="18" charset="0"/>
              </a:rPr>
              <a:t>Initial condition: stratified temperature from exp.</a:t>
            </a:r>
            <a:endParaRPr lang="en-US" b="1" dirty="0">
              <a:effectLst/>
              <a:ea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a typeface="Times New Roman" panose="02020603050405020304" pitchFamily="18" charset="0"/>
              </a:rPr>
              <a:t>No </a:t>
            </a:r>
            <a:r>
              <a:rPr lang="en-US" b="1" dirty="0" err="1">
                <a:ea typeface="Times New Roman" panose="02020603050405020304" pitchFamily="18" charset="0"/>
              </a:rPr>
              <a:t>noncondesable</a:t>
            </a:r>
            <a:r>
              <a:rPr lang="en-US" b="1" dirty="0">
                <a:ea typeface="Times New Roman" panose="02020603050405020304" pitchFamily="18" charset="0"/>
              </a:rPr>
              <a:t> gas.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ea typeface="Times New Roman" panose="02020603050405020304" pitchFamily="18" charset="0"/>
              </a:rPr>
              <a:t>Inlet T=18.00; Ullage P=2.26e4 Pa.</a:t>
            </a:r>
            <a:r>
              <a:rPr lang="en-US" dirty="0">
                <a:effectLst/>
                <a:ea typeface="Times New Roman" panose="02020603050405020304" pitchFamily="18" charset="0"/>
              </a:rPr>
              <a:t>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a typeface="Times New Roman" panose="02020603050405020304" pitchFamily="18" charset="0"/>
              </a:rPr>
              <a:t>Varied mass transfer coefficients.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a typeface="Times New Roman" panose="02020603050405020304" pitchFamily="18" charset="0"/>
              </a:rPr>
              <a:t>C</a:t>
            </a:r>
            <a:r>
              <a:rPr lang="en-US" dirty="0">
                <a:effectLst/>
                <a:ea typeface="Times New Roman" panose="02020603050405020304" pitchFamily="18" charset="0"/>
              </a:rPr>
              <a:t>onjugate heat transfer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ea typeface="Times New Roman" panose="02020603050405020304" pitchFamily="18" charset="0"/>
              </a:rPr>
              <a:t>1D mesh</a:t>
            </a:r>
          </a:p>
        </p:txBody>
      </p:sp>
      <p:pic>
        <p:nvPicPr>
          <p:cNvPr id="4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E519C56D-5070-28F5-8846-F2F552519B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2" t="1370" r="11314" b="2898"/>
          <a:stretch/>
        </p:blipFill>
        <p:spPr>
          <a:xfrm>
            <a:off x="1687855" y="2934695"/>
            <a:ext cx="3751246" cy="3586036"/>
          </a:xfrm>
          <a:prstGeom prst="rect">
            <a:avLst/>
          </a:prstGeom>
        </p:spPr>
      </p:pic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0A5B005C-3EE8-7FDD-66A0-FDA1C7330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538" y="3636535"/>
            <a:ext cx="4472814" cy="32214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3CABF3-2DCC-B3CA-9EEC-6025A267D3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320" r="20530"/>
          <a:stretch/>
        </p:blipFill>
        <p:spPr>
          <a:xfrm>
            <a:off x="6939469" y="996979"/>
            <a:ext cx="1854521" cy="2665234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A24A9E57-4FFD-A859-C714-7DBC161F12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9" r="20796"/>
          <a:stretch/>
        </p:blipFill>
        <p:spPr>
          <a:xfrm>
            <a:off x="9947839" y="945933"/>
            <a:ext cx="1841176" cy="269060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67B62A-5BDD-48BD-AEB6-F9171D6A1993}"/>
              </a:ext>
            </a:extLst>
          </p:cNvPr>
          <p:cNvCxnSpPr>
            <a:stCxn id="5" idx="3"/>
          </p:cNvCxnSpPr>
          <p:nvPr/>
        </p:nvCxnSpPr>
        <p:spPr>
          <a:xfrm>
            <a:off x="8793990" y="2329596"/>
            <a:ext cx="9559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FF21A71-3F53-6000-BEFD-E4B1CA3C3EF8}"/>
              </a:ext>
            </a:extLst>
          </p:cNvPr>
          <p:cNvSpPr txBox="1"/>
          <p:nvPr/>
        </p:nvSpPr>
        <p:spPr>
          <a:xfrm>
            <a:off x="8931769" y="1991449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2D to 1D</a:t>
            </a:r>
          </a:p>
        </p:txBody>
      </p:sp>
    </p:spTree>
    <p:extLst>
      <p:ext uri="{BB962C8B-B14F-4D97-AF65-F5344CB8AC3E}">
        <p14:creationId xmlns:p14="http://schemas.microsoft.com/office/powerpoint/2010/main" val="298041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E4AFE5-66F5-4B96-8683-BFEAB5DB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fld id="{783D04F6-5BE6-40C3-B386-A0E7FC276B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E6DCE-4EB9-46C5-93E5-CE757C64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VOF Simulation Models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D70B6A2-A148-7515-4DAA-4C631382E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55" y="927445"/>
            <a:ext cx="6891254" cy="5246687"/>
          </a:xfrm>
        </p:spPr>
        <p:txBody>
          <a:bodyPr/>
          <a:lstStyle/>
          <a:p>
            <a:r>
              <a:rPr lang="en-US" sz="2400" b="1" dirty="0"/>
              <a:t>No Vent Fill: Upward Pipe Discharge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a typeface="Times New Roman" panose="02020603050405020304" pitchFamily="18" charset="0"/>
              </a:rPr>
              <a:t>Initial condition: stratified temperature from exp.</a:t>
            </a:r>
            <a:endParaRPr lang="en-US" b="1" dirty="0">
              <a:effectLst/>
              <a:ea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a typeface="Times New Roman" panose="02020603050405020304" pitchFamily="18" charset="0"/>
              </a:rPr>
              <a:t>No </a:t>
            </a:r>
            <a:r>
              <a:rPr lang="en-US" b="1" dirty="0" err="1">
                <a:ea typeface="Times New Roman" panose="02020603050405020304" pitchFamily="18" charset="0"/>
              </a:rPr>
              <a:t>noncondesable</a:t>
            </a:r>
            <a:r>
              <a:rPr lang="en-US" b="1" dirty="0">
                <a:ea typeface="Times New Roman" panose="02020603050405020304" pitchFamily="18" charset="0"/>
              </a:rPr>
              <a:t> gas.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ea typeface="Times New Roman" panose="02020603050405020304" pitchFamily="18" charset="0"/>
              </a:rPr>
              <a:t>Inlet T=18.00 and 18.55; Ullage P=2.26e4 Pa.</a:t>
            </a:r>
            <a:r>
              <a:rPr lang="en-US" dirty="0">
                <a:effectLst/>
                <a:ea typeface="Times New Roman" panose="02020603050405020304" pitchFamily="18" charset="0"/>
              </a:rPr>
              <a:t>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a typeface="Times New Roman" panose="02020603050405020304" pitchFamily="18" charset="0"/>
              </a:rPr>
              <a:t>Mass Transfer Coefficient 1.0e-3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a typeface="Times New Roman" panose="02020603050405020304" pitchFamily="18" charset="0"/>
              </a:rPr>
              <a:t>C</a:t>
            </a:r>
            <a:r>
              <a:rPr lang="en-US" dirty="0">
                <a:effectLst/>
                <a:ea typeface="Times New Roman" panose="02020603050405020304" pitchFamily="18" charset="0"/>
              </a:rPr>
              <a:t>onjugate heat transfer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ea typeface="Times New Roman" panose="02020603050405020304" pitchFamily="18" charset="0"/>
              </a:rPr>
              <a:t>1D mesh</a:t>
            </a:r>
          </a:p>
        </p:txBody>
      </p:sp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A4C38F94-4E45-47CE-E92B-F3C7B3C213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2869284"/>
            <a:ext cx="5249334" cy="3559564"/>
          </a:xfrm>
          <a:prstGeom prst="rect">
            <a:avLst/>
          </a:prstGeom>
        </p:spPr>
      </p:pic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37A22147-8806-64D2-8D48-ACE3D8ACB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34" y="2327144"/>
            <a:ext cx="5496968" cy="384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8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A5ED02-B934-4042-8E00-28FE7583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01B94-2905-4AA6-92D7-FD47F7A8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6F480-6F0B-4A07-92E3-47BD1F0D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35831"/>
            <a:ext cx="10972800" cy="5245896"/>
          </a:xfrm>
        </p:spPr>
        <p:txBody>
          <a:bodyPr/>
          <a:lstStyle/>
          <a:p>
            <a:pPr marL="171450" lvl="1" indent="0">
              <a:buNone/>
            </a:pPr>
            <a:r>
              <a:rPr lang="en-US" sz="2000" b="1" dirty="0"/>
              <a:t>A model validation effort for the prediction of cryogenic propellant tank no-vent fill  using the Loci-STREAM-</a:t>
            </a:r>
            <a:r>
              <a:rPr lang="en-US" sz="2000" b="1" dirty="0" err="1"/>
              <a:t>VoF</a:t>
            </a:r>
            <a:r>
              <a:rPr lang="en-US" sz="2000" b="1" dirty="0"/>
              <a:t> code has been conducted</a:t>
            </a:r>
          </a:p>
          <a:p>
            <a:pPr marL="171450" lvl="1" indent="0">
              <a:buNone/>
            </a:pPr>
            <a:endParaRPr lang="en-US" sz="2000" b="1" dirty="0"/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a typeface="Times New Roman" panose="02020603050405020304" pitchFamily="18" charset="0"/>
              </a:rPr>
              <a:t>V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alidation of the liquid-vapor interface turbulence velocity using previous experimental data showed good agreement at different fill levels; 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a typeface="Times New Roman" panose="02020603050405020304" pitchFamily="18" charset="0"/>
              </a:rPr>
              <a:t>V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alidation of the CFD Stanton number for mass transfer provided an adequate mass transfer coefficient range; 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a typeface="Times New Roman" panose="02020603050405020304" pitchFamily="18" charset="0"/>
              </a:rPr>
              <a:t>C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onsistent pressure agreements were found in the pressure history for both cold and warm conditions;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a typeface="Times New Roman" panose="02020603050405020304" pitchFamily="18" charset="0"/>
              </a:rPr>
              <a:t>T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he variations of final pressure with flow rate and inlet liquid temperature were well predicted by the CFD simulation;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a typeface="Times New Roman" panose="02020603050405020304" pitchFamily="18" charset="0"/>
              </a:rPr>
              <a:t>The </a:t>
            </a:r>
            <a:r>
              <a:rPr lang="en-US" sz="2000" dirty="0">
                <a:effectLst/>
                <a:ea typeface="Times New Roman" panose="02020603050405020304" pitchFamily="18" charset="0"/>
              </a:rPr>
              <a:t>application of NVF for high initial wall temperatures will be studied in future work;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sz="2000" dirty="0">
                <a:effectLst/>
                <a:ea typeface="Times New Roman" panose="02020603050405020304" pitchFamily="18" charset="0"/>
              </a:rPr>
              <a:t>The application of NVF for low-gravity conditions will be studied in future work. </a:t>
            </a:r>
          </a:p>
        </p:txBody>
      </p:sp>
    </p:spTree>
    <p:extLst>
      <p:ext uri="{BB962C8B-B14F-4D97-AF65-F5344CB8AC3E}">
        <p14:creationId xmlns:p14="http://schemas.microsoft.com/office/powerpoint/2010/main" val="2923632166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172515</TotalTime>
  <Words>1505</Words>
  <Application>Microsoft Office PowerPoint</Application>
  <PresentationFormat>Widescreen</PresentationFormat>
  <Paragraphs>266</Paragraphs>
  <Slides>18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Times New Roman</vt:lpstr>
      <vt:lpstr>Wingdings</vt:lpstr>
      <vt:lpstr>12_Office Theme</vt:lpstr>
      <vt:lpstr>Validation and Development of a Fast-Running CFD Model for the No-Vent Fill of Liquid Propellant Tank  </vt:lpstr>
      <vt:lpstr>Background</vt:lpstr>
      <vt:lpstr>Modeling Methodology</vt:lpstr>
      <vt:lpstr>Simulation Setup and Inputs</vt:lpstr>
      <vt:lpstr>Steady Mixing Experiment</vt:lpstr>
      <vt:lpstr>Turbulence Interface Velocity Validation</vt:lpstr>
      <vt:lpstr>Validation of Interfacial Turbulence</vt:lpstr>
      <vt:lpstr>No-Vent Fill Experiment</vt:lpstr>
      <vt:lpstr>Validation of NVF Pressures: Cold Wall</vt:lpstr>
      <vt:lpstr>Validation of NVF Pressures: Cold Wall</vt:lpstr>
      <vt:lpstr>Validation of NVF Pressures: Warm Wall</vt:lpstr>
      <vt:lpstr>1D No-Vent Model Development</vt:lpstr>
      <vt:lpstr>1D No-Vent Validation: Cold Wall</vt:lpstr>
      <vt:lpstr>1D No-Vent Validation: Warm Wall</vt:lpstr>
      <vt:lpstr>Validation of NVF Pressures: Hot Wall</vt:lpstr>
      <vt:lpstr>1D VOF Simulation Models</vt:lpstr>
      <vt:lpstr>1D VOF Simulation Models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Yang, Hong Q. (MSFC-ER42)[ESSCA]</cp:lastModifiedBy>
  <cp:revision>4058</cp:revision>
  <cp:lastPrinted>2015-03-19T21:00:50Z</cp:lastPrinted>
  <dcterms:created xsi:type="dcterms:W3CDTF">2012-06-20T14:30:40Z</dcterms:created>
  <dcterms:modified xsi:type="dcterms:W3CDTF">2024-12-18T16:42:00Z</dcterms:modified>
</cp:coreProperties>
</file>