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55D_64A345D4.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424" r:id="rId4"/>
  </p:sldMasterIdLst>
  <p:notesMasterIdLst>
    <p:notesMasterId r:id="rId32"/>
  </p:notesMasterIdLst>
  <p:handoutMasterIdLst>
    <p:handoutMasterId r:id="rId33"/>
  </p:handoutMasterIdLst>
  <p:sldIdLst>
    <p:sldId id="1377" r:id="rId5"/>
    <p:sldId id="1373" r:id="rId6"/>
    <p:sldId id="1374" r:id="rId7"/>
    <p:sldId id="1389" r:id="rId8"/>
    <p:sldId id="1395" r:id="rId9"/>
    <p:sldId id="1378" r:id="rId10"/>
    <p:sldId id="265" r:id="rId11"/>
    <p:sldId id="1380" r:id="rId12"/>
    <p:sldId id="269" r:id="rId13"/>
    <p:sldId id="1381" r:id="rId14"/>
    <p:sldId id="1379" r:id="rId15"/>
    <p:sldId id="1390" r:id="rId16"/>
    <p:sldId id="1372" r:id="rId17"/>
    <p:sldId id="1388" r:id="rId18"/>
    <p:sldId id="1393" r:id="rId19"/>
    <p:sldId id="1394" r:id="rId20"/>
    <p:sldId id="1396" r:id="rId21"/>
    <p:sldId id="1397" r:id="rId22"/>
    <p:sldId id="1400" r:id="rId23"/>
    <p:sldId id="1401" r:id="rId24"/>
    <p:sldId id="1399" r:id="rId25"/>
    <p:sldId id="1398" r:id="rId26"/>
    <p:sldId id="1402" r:id="rId27"/>
    <p:sldId id="1404" r:id="rId28"/>
    <p:sldId id="1391" r:id="rId29"/>
    <p:sldId id="1405" r:id="rId30"/>
    <p:sldId id="1403" r:id="rId31"/>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EFAFB233-063F-42B5-8137-9DF3F51BA10A}">
      <p15:sldGuideLst xmlns:p15="http://schemas.microsoft.com/office/powerpoint/2012/main">
        <p15:guide id="1" orient="horz" pos="2952" userDrawn="1">
          <p15:clr>
            <a:srgbClr val="A4A3A4"/>
          </p15:clr>
        </p15:guide>
        <p15:guide id="2" pos="3840" userDrawn="1">
          <p15:clr>
            <a:srgbClr val="A4A3A4"/>
          </p15:clr>
        </p15:guide>
        <p15:guide id="4" pos="7552" userDrawn="1">
          <p15:clr>
            <a:srgbClr val="A4A3A4"/>
          </p15:clr>
        </p15:guide>
        <p15:guide id="5" orient="horz" pos="4104" userDrawn="1">
          <p15:clr>
            <a:srgbClr val="A4A3A4"/>
          </p15:clr>
        </p15:guide>
        <p15:guide id="6" orient="horz" pos="4176" userDrawn="1">
          <p15:clr>
            <a:srgbClr val="A4A3A4"/>
          </p15:clr>
        </p15:guide>
        <p15:guide id="7" pos="128" userDrawn="1">
          <p15:clr>
            <a:srgbClr val="A4A3A4"/>
          </p15:clr>
        </p15:guide>
        <p15:guide id="9" orient="horz" pos="1128" userDrawn="1">
          <p15:clr>
            <a:srgbClr val="A4A3A4"/>
          </p15:clr>
        </p15:guide>
        <p15:guide id="10" orient="horz" pos="2832" userDrawn="1">
          <p15:clr>
            <a:srgbClr val="A4A3A4"/>
          </p15:clr>
        </p15:guide>
        <p15:guide id="11" pos="6624" userDrawn="1">
          <p15:clr>
            <a:srgbClr val="A4A3A4"/>
          </p15:clr>
        </p15:guide>
        <p15:guide id="12" pos="4064" userDrawn="1">
          <p15:clr>
            <a:srgbClr val="A4A3A4"/>
          </p15:clr>
        </p15:guide>
        <p15:guide id="13" pos="4128" userDrawn="1">
          <p15:clr>
            <a:srgbClr val="A4A3A4"/>
          </p15:clr>
        </p15:guide>
        <p15:guide id="14" pos="4224" userDrawn="1">
          <p15:clr>
            <a:srgbClr val="A4A3A4"/>
          </p15:clr>
        </p15:guide>
        <p15:guide id="15" orient="horz" pos="3024" userDrawn="1">
          <p15:clr>
            <a:srgbClr val="A4A3A4"/>
          </p15:clr>
        </p15:guide>
        <p15:guide id="16" pos="6688" userDrawn="1">
          <p15:clr>
            <a:srgbClr val="A4A3A4"/>
          </p15:clr>
        </p15:guide>
        <p15:guide id="17" pos="684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478BB1D-F7F1-3731-511E-5037E3E1408B}" name="Ernst, Rebecca (LARC-A3)[Consolidated Program Support Services]" initials="ER(APSS" userId="S::rernst2@ndc.nasa.gov::e5b627c0-3c5f-4a32-a584-cad1f82b39c8" providerId="AD"/>
  <p188:author id="{00C4F3BD-16E0-EC97-D5B0-B1F6DDDB7C51}" name="Mckown, Quincy E. (ARC-TSS)[Analytical Mechanics Associates, INC.]" initials="" userId="S::qmckown@ndc.nasa.gov::4b4ff9b4-08a5-4788-9eba-fa35aae20ad8" providerId="AD"/>
  <p188:author id="{4FAC73F5-F3BC-F840-8FDA-B071B520EF0D}" name="Johnson, Breanna J (JSC-EG511)" initials="J(" userId="S::bjjohn10@ndc.nasa.gov::70ee612a-fc1c-4e93-8fae-37ec306c709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Firth, Theresa C. (LARC-A3)[TEAMS3]" initials="FTC(A" lastIdx="1" clrIdx="0">
    <p:extLst>
      <p:ext uri="{19B8F6BF-5375-455C-9EA6-DF929625EA0E}">
        <p15:presenceInfo xmlns:p15="http://schemas.microsoft.com/office/powerpoint/2012/main" userId="S::tfirth@ndc.nasa.gov::8a038681-0486-4018-85bb-88f411c1f7e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0000"/>
    <a:srgbClr val="FF7201"/>
    <a:srgbClr val="2177B4"/>
    <a:srgbClr val="953735"/>
    <a:srgbClr val="2D8B75"/>
    <a:srgbClr val="00B050"/>
    <a:srgbClr val="92BBFA"/>
    <a:srgbClr val="006EBD"/>
    <a:srgbClr val="008400"/>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815"/>
    <p:restoredTop sz="96198"/>
  </p:normalViewPr>
  <p:slideViewPr>
    <p:cSldViewPr snapToGrid="0">
      <p:cViewPr>
        <p:scale>
          <a:sx n="123" d="100"/>
          <a:sy n="123" d="100"/>
        </p:scale>
        <p:origin x="688" y="696"/>
      </p:cViewPr>
      <p:guideLst>
        <p:guide orient="horz" pos="2952"/>
        <p:guide pos="3840"/>
        <p:guide pos="7552"/>
        <p:guide orient="horz" pos="4104"/>
        <p:guide orient="horz" pos="4176"/>
        <p:guide pos="128"/>
        <p:guide orient="horz" pos="1128"/>
        <p:guide orient="horz" pos="2832"/>
        <p:guide pos="6624"/>
        <p:guide pos="4064"/>
        <p:guide pos="4128"/>
        <p:guide pos="4224"/>
        <p:guide orient="horz" pos="3024"/>
        <p:guide pos="6688"/>
        <p:guide pos="6848"/>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omments/modernComment_55D_64A345D4.xml><?xml version="1.0" encoding="utf-8"?>
<p188:cmLst xmlns:a="http://schemas.openxmlformats.org/drawingml/2006/main" xmlns:r="http://schemas.openxmlformats.org/officeDocument/2006/relationships" xmlns:p188="http://schemas.microsoft.com/office/powerpoint/2018/8/main">
  <p188:cm id="{04986318-CFA4-F748-895A-729A1A9131B4}" authorId="{00C4F3BD-16E0-EC97-D5B0-B1F6DDDB7C51}" status="resolved" created="2024-12-17T17:29:54.911" complete="100000">
    <ac:txMkLst xmlns:ac="http://schemas.microsoft.com/office/drawing/2013/main/command">
      <pc:docMk xmlns:pc="http://schemas.microsoft.com/office/powerpoint/2013/main/command"/>
      <pc:sldMk xmlns:pc="http://schemas.microsoft.com/office/powerpoint/2013/main/command" cId="1688421844" sldId="1373"/>
      <ac:spMk id="3" creationId="{FB654C31-90FF-03FF-F078-F32EA1B94B9C}"/>
      <ac:txMk cp="92" len="15">
        <ac:context len="555" hash="509887592"/>
      </ac:txMk>
    </ac:txMkLst>
    <p188:pos x="6355976" y="591284"/>
    <p188:txBody>
      <a:bodyPr/>
      <a:lstStyle/>
      <a:p>
        <a:r>
          <a:rPr lang="en-US"/>
          <a:t>Is it only for DEVs?</a:t>
        </a:r>
      </a:p>
    </p188:txBody>
  </p188:cm>
</p188:cmLst>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D133E9-0737-4B21-9C6F-212EE2AFFAD3}" type="doc">
      <dgm:prSet loTypeId="urn:microsoft.com/office/officeart/2005/8/layout/process4" loCatId="process" qsTypeId="urn:microsoft.com/office/officeart/2005/8/quickstyle/simple1" qsCatId="simple" csTypeId="urn:microsoft.com/office/officeart/2005/8/colors/accent3_2" csCatId="accent3" phldr="1"/>
      <dgm:spPr/>
      <dgm:t>
        <a:bodyPr/>
        <a:lstStyle/>
        <a:p>
          <a:endParaRPr lang="en-US"/>
        </a:p>
      </dgm:t>
    </dgm:pt>
    <dgm:pt modelId="{D5E5A415-2A5B-4D51-8194-D067F95BF4FD}">
      <dgm:prSet phldrT="[Text]" custT="1"/>
      <dgm:spPr/>
      <dgm:t>
        <a:bodyPr/>
        <a:lstStyle/>
        <a:p>
          <a:r>
            <a:rPr lang="en-US" sz="1500" b="1" dirty="0">
              <a:solidFill>
                <a:schemeClr val="bg1"/>
              </a:solidFill>
              <a:latin typeface="Arial" panose="020B0604020202020204" pitchFamily="34" charset="0"/>
              <a:cs typeface="Arial" panose="020B0604020202020204" pitchFamily="34" charset="0"/>
            </a:rPr>
            <a:t>Generate gain matrices from existing Python code base</a:t>
          </a:r>
        </a:p>
      </dgm:t>
    </dgm:pt>
    <dgm:pt modelId="{5521C437-C28D-4420-9CC0-BC10C5C4609E}" type="parTrans" cxnId="{69EF914B-453C-4390-A2E0-2CBC9D9C3D29}">
      <dgm:prSet/>
      <dgm:spPr/>
      <dgm:t>
        <a:bodyPr/>
        <a:lstStyle/>
        <a:p>
          <a:endParaRPr lang="en-US"/>
        </a:p>
      </dgm:t>
    </dgm:pt>
    <dgm:pt modelId="{D96061EA-DBD3-47F7-AE05-792D641D4AF6}" type="sibTrans" cxnId="{69EF914B-453C-4390-A2E0-2CBC9D9C3D29}">
      <dgm:prSet/>
      <dgm:spPr/>
      <dgm:t>
        <a:bodyPr/>
        <a:lstStyle/>
        <a:p>
          <a:endParaRPr lang="en-US"/>
        </a:p>
      </dgm:t>
    </dgm:pt>
    <dgm:pt modelId="{7BFCFE1E-BD74-4C61-8186-09E4F70A9D74}">
      <dgm:prSet phldrT="[Text]" custT="1"/>
      <dgm:spPr/>
      <dgm:t>
        <a:bodyPr/>
        <a:lstStyle/>
        <a:p>
          <a:r>
            <a:rPr lang="en-US" sz="1300" b="0" baseline="0" dirty="0">
              <a:solidFill>
                <a:schemeClr val="bg1"/>
              </a:solidFill>
              <a:latin typeface="Arial" panose="020B0604020202020204" pitchFamily="34" charset="0"/>
              <a:cs typeface="Arial" panose="020B0604020202020204" pitchFamily="34" charset="0"/>
            </a:rPr>
            <a:t>“Knobs” for each gain set: </a:t>
          </a:r>
          <a:r>
            <a:rPr lang="en-US" sz="1300" b="0" u="sng" baseline="0" dirty="0">
              <a:solidFill>
                <a:schemeClr val="bg1"/>
              </a:solidFill>
              <a:latin typeface="Arial" panose="020B0604020202020204" pitchFamily="34" charset="0"/>
              <a:cs typeface="Arial" panose="020B0604020202020204" pitchFamily="34" charset="0"/>
            </a:rPr>
            <a:t>dynamic pressure and cost parameters</a:t>
          </a:r>
          <a:endParaRPr lang="en-US" sz="1300" b="0" dirty="0">
            <a:solidFill>
              <a:schemeClr val="bg1"/>
            </a:solidFill>
            <a:latin typeface="Arial" panose="020B0604020202020204" pitchFamily="34" charset="0"/>
            <a:cs typeface="Arial" panose="020B0604020202020204" pitchFamily="34" charset="0"/>
          </a:endParaRPr>
        </a:p>
      </dgm:t>
    </dgm:pt>
    <dgm:pt modelId="{2656BF48-833C-4D89-96BE-6FFBAA3F1C49}" type="parTrans" cxnId="{1BC907EA-BEF0-480B-88D0-6CBFA9C92884}">
      <dgm:prSet/>
      <dgm:spPr/>
      <dgm:t>
        <a:bodyPr/>
        <a:lstStyle/>
        <a:p>
          <a:endParaRPr lang="en-US"/>
        </a:p>
      </dgm:t>
    </dgm:pt>
    <dgm:pt modelId="{8441655E-2E3C-4DF2-909D-C2AD5BB46AE1}" type="sibTrans" cxnId="{1BC907EA-BEF0-480B-88D0-6CBFA9C92884}">
      <dgm:prSet/>
      <dgm:spPr/>
      <dgm:t>
        <a:bodyPr/>
        <a:lstStyle/>
        <a:p>
          <a:endParaRPr lang="en-US"/>
        </a:p>
      </dgm:t>
    </dgm:pt>
    <dgm:pt modelId="{9E76BC3B-4BB3-469B-9210-03DDEA22601E}">
      <dgm:prSet phldrT="[Text]"/>
      <dgm:spPr/>
      <dgm:t>
        <a:bodyPr/>
        <a:lstStyle/>
        <a:p>
          <a:r>
            <a:rPr lang="en-US" b="1" dirty="0">
              <a:solidFill>
                <a:schemeClr val="bg1"/>
              </a:solidFill>
              <a:latin typeface="Arial" panose="020B0604020202020204" pitchFamily="34" charset="0"/>
              <a:cs typeface="Arial" panose="020B0604020202020204" pitchFamily="34" charset="0"/>
            </a:rPr>
            <a:t>Input gain matrices into Genesis driver and Julia controller modules</a:t>
          </a:r>
        </a:p>
      </dgm:t>
    </dgm:pt>
    <dgm:pt modelId="{7C2F07DE-3EBB-4F46-B4B3-AC29AB257256}" type="parTrans" cxnId="{63DFD151-2501-4B8F-BA43-F233B48CBB05}">
      <dgm:prSet/>
      <dgm:spPr/>
      <dgm:t>
        <a:bodyPr/>
        <a:lstStyle/>
        <a:p>
          <a:endParaRPr lang="en-US"/>
        </a:p>
      </dgm:t>
    </dgm:pt>
    <dgm:pt modelId="{A90197CE-FA14-4B23-B110-F97428F17876}" type="sibTrans" cxnId="{63DFD151-2501-4B8F-BA43-F233B48CBB05}">
      <dgm:prSet/>
      <dgm:spPr/>
      <dgm:t>
        <a:bodyPr/>
        <a:lstStyle/>
        <a:p>
          <a:endParaRPr lang="en-US"/>
        </a:p>
      </dgm:t>
    </dgm:pt>
    <dgm:pt modelId="{5BB7E5F5-C23C-4112-9935-C518F32F7F7B}">
      <dgm:prSet phldrT="[Text]" custT="1"/>
      <dgm:spPr/>
      <dgm:t>
        <a:bodyPr/>
        <a:lstStyle/>
        <a:p>
          <a:r>
            <a:rPr lang="en-US" sz="1400" dirty="0">
              <a:solidFill>
                <a:schemeClr val="bg1"/>
              </a:solidFill>
              <a:latin typeface="Courier New" panose="02070309020205020404" pitchFamily="49" charset="0"/>
              <a:cs typeface="Courier New" panose="02070309020205020404" pitchFamily="49" charset="0"/>
            </a:rPr>
            <a:t>Kmat</a:t>
          </a:r>
          <a:r>
            <a:rPr lang="en-US" sz="1300" dirty="0">
              <a:solidFill>
                <a:schemeClr val="bg1"/>
              </a:solidFill>
              <a:latin typeface="Arial" panose="020B0604020202020204" pitchFamily="34" charset="0"/>
              <a:cs typeface="Arial" panose="020B0604020202020204" pitchFamily="34" charset="0"/>
            </a:rPr>
            <a:t> for </a:t>
          </a:r>
          <a:r>
            <a:rPr lang="en-US" sz="1300" b="1" dirty="0">
              <a:solidFill>
                <a:schemeClr val="accent2">
                  <a:lumMod val="50000"/>
                </a:schemeClr>
              </a:solidFill>
              <a:latin typeface="Arial" panose="020B0604020202020204" pitchFamily="34" charset="0"/>
              <a:cs typeface="Arial" panose="020B0604020202020204" pitchFamily="34" charset="0"/>
            </a:rPr>
            <a:t>alpha-beta</a:t>
          </a:r>
          <a:endParaRPr lang="en-US" sz="1300" dirty="0">
            <a:solidFill>
              <a:schemeClr val="accent2">
                <a:lumMod val="50000"/>
              </a:schemeClr>
            </a:solidFill>
            <a:latin typeface="Arial" panose="020B0604020202020204" pitchFamily="34" charset="0"/>
            <a:cs typeface="Arial" panose="020B0604020202020204" pitchFamily="34" charset="0"/>
          </a:endParaRPr>
        </a:p>
      </dgm:t>
    </dgm:pt>
    <dgm:pt modelId="{EC19129F-E37F-44B1-BAA9-64AE133795F8}" type="parTrans" cxnId="{66B0AFCF-CE4E-4A00-8DFA-A6B56933FE0D}">
      <dgm:prSet/>
      <dgm:spPr/>
      <dgm:t>
        <a:bodyPr/>
        <a:lstStyle/>
        <a:p>
          <a:endParaRPr lang="en-US"/>
        </a:p>
      </dgm:t>
    </dgm:pt>
    <dgm:pt modelId="{39CFD5BF-E2E2-4CA7-A19F-6404950F3322}" type="sibTrans" cxnId="{66B0AFCF-CE4E-4A00-8DFA-A6B56933FE0D}">
      <dgm:prSet/>
      <dgm:spPr/>
      <dgm:t>
        <a:bodyPr/>
        <a:lstStyle/>
        <a:p>
          <a:endParaRPr lang="en-US"/>
        </a:p>
      </dgm:t>
    </dgm:pt>
    <dgm:pt modelId="{4219716E-A053-4D36-9D06-63037D44D117}">
      <dgm:prSet phldrT="[Text]" custT="1"/>
      <dgm:spPr/>
      <dgm:t>
        <a:bodyPr/>
        <a:lstStyle/>
        <a:p>
          <a:r>
            <a:rPr lang="en-US" sz="1400" dirty="0" err="1">
              <a:solidFill>
                <a:schemeClr val="bg1"/>
              </a:solidFill>
              <a:latin typeface="Courier New" panose="02070309020205020404" pitchFamily="49" charset="0"/>
              <a:cs typeface="Courier New" panose="02070309020205020404" pitchFamily="49" charset="0"/>
            </a:rPr>
            <a:t>K_ab</a:t>
          </a:r>
          <a:r>
            <a:rPr lang="en-US" sz="1400" dirty="0">
              <a:solidFill>
                <a:schemeClr val="bg1"/>
              </a:solidFill>
              <a:latin typeface="Arial" panose="020B0604020202020204" pitchFamily="34" charset="0"/>
              <a:cs typeface="Arial" panose="020B0604020202020204" pitchFamily="34" charset="0"/>
            </a:rPr>
            <a:t> </a:t>
          </a:r>
          <a:r>
            <a:rPr lang="en-US" sz="1300" dirty="0">
              <a:solidFill>
                <a:schemeClr val="bg1"/>
              </a:solidFill>
              <a:latin typeface="Arial" panose="020B0604020202020204" pitchFamily="34" charset="0"/>
              <a:cs typeface="Arial" panose="020B0604020202020204" pitchFamily="34" charset="0"/>
            </a:rPr>
            <a:t>and </a:t>
          </a:r>
          <a:r>
            <a:rPr lang="en-US" sz="1400" dirty="0">
              <a:solidFill>
                <a:schemeClr val="bg1"/>
              </a:solidFill>
              <a:latin typeface="Courier New" panose="02070309020205020404" pitchFamily="49" charset="0"/>
              <a:cs typeface="Courier New" panose="02070309020205020404" pitchFamily="49" charset="0"/>
            </a:rPr>
            <a:t>K_bank</a:t>
          </a:r>
          <a:r>
            <a:rPr lang="en-US" sz="1400" dirty="0">
              <a:solidFill>
                <a:schemeClr val="bg1"/>
              </a:solidFill>
              <a:latin typeface="Arial" panose="020B0604020202020204" pitchFamily="34" charset="0"/>
              <a:cs typeface="Arial" panose="020B0604020202020204" pitchFamily="34" charset="0"/>
            </a:rPr>
            <a:t> </a:t>
          </a:r>
          <a:r>
            <a:rPr lang="en-US" sz="1300" dirty="0">
              <a:solidFill>
                <a:schemeClr val="bg1"/>
              </a:solidFill>
              <a:latin typeface="Arial" panose="020B0604020202020204" pitchFamily="34" charset="0"/>
              <a:cs typeface="Arial" panose="020B0604020202020204" pitchFamily="34" charset="0"/>
            </a:rPr>
            <a:t>for </a:t>
          </a:r>
          <a:r>
            <a:rPr lang="en-US" sz="1300" b="1" dirty="0">
              <a:solidFill>
                <a:schemeClr val="accent5">
                  <a:lumMod val="50000"/>
                </a:schemeClr>
              </a:solidFill>
              <a:latin typeface="Arial" panose="020B0604020202020204" pitchFamily="34" charset="0"/>
              <a:cs typeface="Arial" panose="020B0604020202020204" pitchFamily="34" charset="0"/>
            </a:rPr>
            <a:t>yaw2bank</a:t>
          </a:r>
          <a:endParaRPr lang="en-US" sz="1300" dirty="0">
            <a:solidFill>
              <a:schemeClr val="accent5">
                <a:lumMod val="50000"/>
              </a:schemeClr>
            </a:solidFill>
            <a:latin typeface="Arial" panose="020B0604020202020204" pitchFamily="34" charset="0"/>
            <a:cs typeface="Arial" panose="020B0604020202020204" pitchFamily="34" charset="0"/>
          </a:endParaRPr>
        </a:p>
      </dgm:t>
    </dgm:pt>
    <dgm:pt modelId="{AC84B187-EFF7-4721-8361-357776F89352}" type="parTrans" cxnId="{8356F1BF-13A1-4859-8933-E216C46E838A}">
      <dgm:prSet/>
      <dgm:spPr/>
      <dgm:t>
        <a:bodyPr/>
        <a:lstStyle/>
        <a:p>
          <a:endParaRPr lang="en-US"/>
        </a:p>
      </dgm:t>
    </dgm:pt>
    <dgm:pt modelId="{BCA1FA5A-9041-4D5B-8FBB-A8E5E5C47CE4}" type="sibTrans" cxnId="{8356F1BF-13A1-4859-8933-E216C46E838A}">
      <dgm:prSet/>
      <dgm:spPr/>
      <dgm:t>
        <a:bodyPr/>
        <a:lstStyle/>
        <a:p>
          <a:endParaRPr lang="en-US"/>
        </a:p>
      </dgm:t>
    </dgm:pt>
    <dgm:pt modelId="{9362E654-4BB9-4EE1-8845-8C51D95B5274}">
      <dgm:prSet phldrT="[Text]" custT="1"/>
      <dgm:spPr/>
      <dgm:t>
        <a:bodyPr/>
        <a:lstStyle/>
        <a:p>
          <a:r>
            <a:rPr lang="en-US" sz="1500" b="1" dirty="0">
              <a:solidFill>
                <a:schemeClr val="bg1"/>
              </a:solidFill>
              <a:latin typeface="Arial" panose="020B0604020202020204" pitchFamily="34" charset="0"/>
              <a:cs typeface="Arial" panose="020B0604020202020204" pitchFamily="34" charset="0"/>
            </a:rPr>
            <a:t>Run 6-DOF Genesis simulation</a:t>
          </a:r>
        </a:p>
      </dgm:t>
    </dgm:pt>
    <dgm:pt modelId="{D366EE89-E384-4472-AD75-09FA8B9451D5}" type="parTrans" cxnId="{C19AC32F-075F-474A-8C3B-B778873D1EE9}">
      <dgm:prSet/>
      <dgm:spPr/>
      <dgm:t>
        <a:bodyPr/>
        <a:lstStyle/>
        <a:p>
          <a:endParaRPr lang="en-US"/>
        </a:p>
      </dgm:t>
    </dgm:pt>
    <dgm:pt modelId="{4C5D200A-7B25-4A60-B496-C358C73DD178}" type="sibTrans" cxnId="{C19AC32F-075F-474A-8C3B-B778873D1EE9}">
      <dgm:prSet/>
      <dgm:spPr/>
      <dgm:t>
        <a:bodyPr/>
        <a:lstStyle/>
        <a:p>
          <a:endParaRPr lang="en-US"/>
        </a:p>
      </dgm:t>
    </dgm:pt>
    <dgm:pt modelId="{214B6C93-1BDD-7542-9152-28E83B123C50}">
      <dgm:prSet phldrT="[Text]" custT="1"/>
      <dgm:spPr/>
      <dgm:t>
        <a:bodyPr/>
        <a:lstStyle/>
        <a:p>
          <a:r>
            <a:rPr lang="en-US" sz="1400" b="0" dirty="0">
              <a:solidFill>
                <a:schemeClr val="bg1"/>
              </a:solidFill>
              <a:latin typeface="Arial" panose="020B0604020202020204" pitchFamily="34" charset="0"/>
              <a:cs typeface="Arial" panose="020B0604020202020204" pitchFamily="34" charset="0"/>
            </a:rPr>
            <a:t> </a:t>
          </a:r>
          <a:r>
            <a:rPr lang="en-US" sz="1300" b="0" dirty="0">
              <a:solidFill>
                <a:schemeClr val="bg1"/>
              </a:solidFill>
              <a:latin typeface="Arial" panose="020B0604020202020204" pitchFamily="34" charset="0"/>
              <a:cs typeface="Arial" panose="020B0604020202020204" pitchFamily="34" charset="0"/>
            </a:rPr>
            <a:t>Report </a:t>
          </a:r>
          <a:r>
            <a:rPr lang="en-US" sz="1300" b="0" dirty="0" err="1">
              <a:solidFill>
                <a:schemeClr val="bg1"/>
              </a:solidFill>
              <a:latin typeface="Arial" panose="020B0604020202020204" pitchFamily="34" charset="0"/>
              <a:cs typeface="Arial" panose="020B0604020202020204" pitchFamily="34" charset="0"/>
            </a:rPr>
            <a:t>crossrange</a:t>
          </a:r>
          <a:r>
            <a:rPr lang="en-US" sz="1300" b="0" dirty="0">
              <a:solidFill>
                <a:schemeClr val="bg1"/>
              </a:solidFill>
              <a:latin typeface="Arial" panose="020B0604020202020204" pitchFamily="34" charset="0"/>
              <a:cs typeface="Arial" panose="020B0604020202020204" pitchFamily="34" charset="0"/>
            </a:rPr>
            <a:t> / downrange miss distance and evaluate tracking performance</a:t>
          </a:r>
        </a:p>
      </dgm:t>
    </dgm:pt>
    <dgm:pt modelId="{52EB31D8-E781-5D45-B816-56C42733B6B8}" type="parTrans" cxnId="{8AE24A68-088F-AA49-BBE1-BB4967B37C28}">
      <dgm:prSet/>
      <dgm:spPr/>
      <dgm:t>
        <a:bodyPr/>
        <a:lstStyle/>
        <a:p>
          <a:endParaRPr lang="en-US"/>
        </a:p>
      </dgm:t>
    </dgm:pt>
    <dgm:pt modelId="{F379B89C-93FC-E441-AC1D-406895C84E95}" type="sibTrans" cxnId="{8AE24A68-088F-AA49-BBE1-BB4967B37C28}">
      <dgm:prSet/>
      <dgm:spPr/>
      <dgm:t>
        <a:bodyPr/>
        <a:lstStyle/>
        <a:p>
          <a:endParaRPr lang="en-US"/>
        </a:p>
      </dgm:t>
    </dgm:pt>
    <dgm:pt modelId="{98A8A72A-3975-4F9C-8DC7-DBF8E4892A76}" type="pres">
      <dgm:prSet presAssocID="{68D133E9-0737-4B21-9C6F-212EE2AFFAD3}" presName="Name0" presStyleCnt="0">
        <dgm:presLayoutVars>
          <dgm:dir/>
          <dgm:animLvl val="lvl"/>
          <dgm:resizeHandles val="exact"/>
        </dgm:presLayoutVars>
      </dgm:prSet>
      <dgm:spPr/>
    </dgm:pt>
    <dgm:pt modelId="{CBB04EEA-8663-5640-83F4-523B720C7746}" type="pres">
      <dgm:prSet presAssocID="{9362E654-4BB9-4EE1-8845-8C51D95B5274}" presName="boxAndChildren" presStyleCnt="0"/>
      <dgm:spPr/>
    </dgm:pt>
    <dgm:pt modelId="{31BE09D5-0769-2D44-A251-D1FD193DE608}" type="pres">
      <dgm:prSet presAssocID="{9362E654-4BB9-4EE1-8845-8C51D95B5274}" presName="parentTextBox" presStyleLbl="node1" presStyleIdx="0" presStyleCnt="3"/>
      <dgm:spPr/>
    </dgm:pt>
    <dgm:pt modelId="{A1B35478-B4E5-4742-807B-2357C70D3179}" type="pres">
      <dgm:prSet presAssocID="{9362E654-4BB9-4EE1-8845-8C51D95B5274}" presName="entireBox" presStyleLbl="node1" presStyleIdx="0" presStyleCnt="3"/>
      <dgm:spPr/>
    </dgm:pt>
    <dgm:pt modelId="{DB506EB0-C575-5943-9071-9B42E76782BA}" type="pres">
      <dgm:prSet presAssocID="{9362E654-4BB9-4EE1-8845-8C51D95B5274}" presName="descendantBox" presStyleCnt="0"/>
      <dgm:spPr/>
    </dgm:pt>
    <dgm:pt modelId="{EE06BF97-B304-894F-8BC4-AD66D8F8A502}" type="pres">
      <dgm:prSet presAssocID="{214B6C93-1BDD-7542-9152-28E83B123C50}" presName="childTextBox" presStyleLbl="fgAccFollowNode1" presStyleIdx="0" presStyleCnt="4" custLinFactNeighborX="262" custLinFactNeighborY="51856">
        <dgm:presLayoutVars>
          <dgm:bulletEnabled val="1"/>
        </dgm:presLayoutVars>
      </dgm:prSet>
      <dgm:spPr/>
    </dgm:pt>
    <dgm:pt modelId="{27A2BBE5-8596-43C9-9A9D-B30783081753}" type="pres">
      <dgm:prSet presAssocID="{A90197CE-FA14-4B23-B110-F97428F17876}" presName="sp" presStyleCnt="0"/>
      <dgm:spPr/>
    </dgm:pt>
    <dgm:pt modelId="{C26AE85F-D4A4-4D39-8979-256CB0840547}" type="pres">
      <dgm:prSet presAssocID="{9E76BC3B-4BB3-469B-9210-03DDEA22601E}" presName="arrowAndChildren" presStyleCnt="0"/>
      <dgm:spPr/>
    </dgm:pt>
    <dgm:pt modelId="{9EACFC73-F83D-43D8-936F-55CBA7772F39}" type="pres">
      <dgm:prSet presAssocID="{9E76BC3B-4BB3-469B-9210-03DDEA22601E}" presName="parentTextArrow" presStyleLbl="node1" presStyleIdx="0" presStyleCnt="3"/>
      <dgm:spPr/>
    </dgm:pt>
    <dgm:pt modelId="{865486EA-A30D-491C-9B79-E92D7E698D5C}" type="pres">
      <dgm:prSet presAssocID="{9E76BC3B-4BB3-469B-9210-03DDEA22601E}" presName="arrow" presStyleLbl="node1" presStyleIdx="1" presStyleCnt="3" custLinFactNeighborY="-2102"/>
      <dgm:spPr/>
    </dgm:pt>
    <dgm:pt modelId="{8CAEB6AC-8ADA-4BB9-9A50-6F6E8D6C0AC2}" type="pres">
      <dgm:prSet presAssocID="{9E76BC3B-4BB3-469B-9210-03DDEA22601E}" presName="descendantArrow" presStyleCnt="0"/>
      <dgm:spPr/>
    </dgm:pt>
    <dgm:pt modelId="{C1FFB295-1FAF-411F-9E5B-95EDCF705084}" type="pres">
      <dgm:prSet presAssocID="{5BB7E5F5-C23C-4112-9935-C518F32F7F7B}" presName="childTextArrow" presStyleLbl="fgAccFollowNode1" presStyleIdx="1" presStyleCnt="4">
        <dgm:presLayoutVars>
          <dgm:bulletEnabled val="1"/>
        </dgm:presLayoutVars>
      </dgm:prSet>
      <dgm:spPr/>
    </dgm:pt>
    <dgm:pt modelId="{1DE6F47A-10A1-4C5B-8E21-30F5F71B2D1A}" type="pres">
      <dgm:prSet presAssocID="{4219716E-A053-4D36-9D06-63037D44D117}" presName="childTextArrow" presStyleLbl="fgAccFollowNode1" presStyleIdx="2" presStyleCnt="4">
        <dgm:presLayoutVars>
          <dgm:bulletEnabled val="1"/>
        </dgm:presLayoutVars>
      </dgm:prSet>
      <dgm:spPr/>
    </dgm:pt>
    <dgm:pt modelId="{B40C4AE7-3D71-4EF3-8986-4FB8403D984E}" type="pres">
      <dgm:prSet presAssocID="{D96061EA-DBD3-47F7-AE05-792D641D4AF6}" presName="sp" presStyleCnt="0"/>
      <dgm:spPr/>
    </dgm:pt>
    <dgm:pt modelId="{E96CEB23-684B-4BFB-8C66-DB3604C4B699}" type="pres">
      <dgm:prSet presAssocID="{D5E5A415-2A5B-4D51-8194-D067F95BF4FD}" presName="arrowAndChildren" presStyleCnt="0"/>
      <dgm:spPr/>
    </dgm:pt>
    <dgm:pt modelId="{EA2BC910-A4FF-41C1-BF48-EFBC08A269CF}" type="pres">
      <dgm:prSet presAssocID="{D5E5A415-2A5B-4D51-8194-D067F95BF4FD}" presName="parentTextArrow" presStyleLbl="node1" presStyleIdx="1" presStyleCnt="3"/>
      <dgm:spPr/>
    </dgm:pt>
    <dgm:pt modelId="{6C12EB43-5C2D-462C-8B41-01BE2C668D4E}" type="pres">
      <dgm:prSet presAssocID="{D5E5A415-2A5B-4D51-8194-D067F95BF4FD}" presName="arrow" presStyleLbl="node1" presStyleIdx="2" presStyleCnt="3" custScaleY="88146" custLinFactNeighborY="-6081"/>
      <dgm:spPr/>
    </dgm:pt>
    <dgm:pt modelId="{F845BB63-8020-488E-9A6D-95F09C58E1A7}" type="pres">
      <dgm:prSet presAssocID="{D5E5A415-2A5B-4D51-8194-D067F95BF4FD}" presName="descendantArrow" presStyleCnt="0"/>
      <dgm:spPr/>
    </dgm:pt>
    <dgm:pt modelId="{64A0CC53-4569-4F9D-9E92-E520C75A5351}" type="pres">
      <dgm:prSet presAssocID="{7BFCFE1E-BD74-4C61-8186-09E4F70A9D74}" presName="childTextArrow" presStyleLbl="fgAccFollowNode1" presStyleIdx="3" presStyleCnt="4">
        <dgm:presLayoutVars>
          <dgm:bulletEnabled val="1"/>
        </dgm:presLayoutVars>
      </dgm:prSet>
      <dgm:spPr/>
    </dgm:pt>
  </dgm:ptLst>
  <dgm:cxnLst>
    <dgm:cxn modelId="{C19AC32F-075F-474A-8C3B-B778873D1EE9}" srcId="{68D133E9-0737-4B21-9C6F-212EE2AFFAD3}" destId="{9362E654-4BB9-4EE1-8845-8C51D95B5274}" srcOrd="2" destOrd="0" parTransId="{D366EE89-E384-4472-AD75-09FA8B9451D5}" sibTransId="{4C5D200A-7B25-4A60-B496-C358C73DD178}"/>
    <dgm:cxn modelId="{529D393E-E878-4B1B-AEAC-C4E83425A5DA}" type="presOf" srcId="{7BFCFE1E-BD74-4C61-8186-09E4F70A9D74}" destId="{64A0CC53-4569-4F9D-9E92-E520C75A5351}" srcOrd="0" destOrd="0" presId="urn:microsoft.com/office/officeart/2005/8/layout/process4"/>
    <dgm:cxn modelId="{1B815441-FC5E-44BE-9288-B506128B0B12}" type="presOf" srcId="{4219716E-A053-4D36-9D06-63037D44D117}" destId="{1DE6F47A-10A1-4C5B-8E21-30F5F71B2D1A}" srcOrd="0" destOrd="0" presId="urn:microsoft.com/office/officeart/2005/8/layout/process4"/>
    <dgm:cxn modelId="{2094C741-8CC8-41B8-8973-8E19EAFF1F4A}" type="presOf" srcId="{5BB7E5F5-C23C-4112-9935-C518F32F7F7B}" destId="{C1FFB295-1FAF-411F-9E5B-95EDCF705084}" srcOrd="0" destOrd="0" presId="urn:microsoft.com/office/officeart/2005/8/layout/process4"/>
    <dgm:cxn modelId="{69EF914B-453C-4390-A2E0-2CBC9D9C3D29}" srcId="{68D133E9-0737-4B21-9C6F-212EE2AFFAD3}" destId="{D5E5A415-2A5B-4D51-8194-D067F95BF4FD}" srcOrd="0" destOrd="0" parTransId="{5521C437-C28D-4420-9CC0-BC10C5C4609E}" sibTransId="{D96061EA-DBD3-47F7-AE05-792D641D4AF6}"/>
    <dgm:cxn modelId="{63DFD151-2501-4B8F-BA43-F233B48CBB05}" srcId="{68D133E9-0737-4B21-9C6F-212EE2AFFAD3}" destId="{9E76BC3B-4BB3-469B-9210-03DDEA22601E}" srcOrd="1" destOrd="0" parTransId="{7C2F07DE-3EBB-4F46-B4B3-AC29AB257256}" sibTransId="{A90197CE-FA14-4B23-B110-F97428F17876}"/>
    <dgm:cxn modelId="{FFD49853-B8B3-4045-AD12-5B31A95B7807}" type="presOf" srcId="{9E76BC3B-4BB3-469B-9210-03DDEA22601E}" destId="{9EACFC73-F83D-43D8-936F-55CBA7772F39}" srcOrd="0" destOrd="0" presId="urn:microsoft.com/office/officeart/2005/8/layout/process4"/>
    <dgm:cxn modelId="{DF992B5C-E3F1-4D05-BBDD-6D57240E404C}" type="presOf" srcId="{D5E5A415-2A5B-4D51-8194-D067F95BF4FD}" destId="{EA2BC910-A4FF-41C1-BF48-EFBC08A269CF}" srcOrd="0" destOrd="0" presId="urn:microsoft.com/office/officeart/2005/8/layout/process4"/>
    <dgm:cxn modelId="{A102B35F-F377-40E5-86EA-97807ACE9C2E}" type="presOf" srcId="{D5E5A415-2A5B-4D51-8194-D067F95BF4FD}" destId="{6C12EB43-5C2D-462C-8B41-01BE2C668D4E}" srcOrd="1" destOrd="0" presId="urn:microsoft.com/office/officeart/2005/8/layout/process4"/>
    <dgm:cxn modelId="{8AE24A68-088F-AA49-BBE1-BB4967B37C28}" srcId="{9362E654-4BB9-4EE1-8845-8C51D95B5274}" destId="{214B6C93-1BDD-7542-9152-28E83B123C50}" srcOrd="0" destOrd="0" parTransId="{52EB31D8-E781-5D45-B816-56C42733B6B8}" sibTransId="{F379B89C-93FC-E441-AC1D-406895C84E95}"/>
    <dgm:cxn modelId="{A5B7417D-4F13-194F-B831-DA8A16499B0A}" type="presOf" srcId="{214B6C93-1BDD-7542-9152-28E83B123C50}" destId="{EE06BF97-B304-894F-8BC4-AD66D8F8A502}" srcOrd="0" destOrd="0" presId="urn:microsoft.com/office/officeart/2005/8/layout/process4"/>
    <dgm:cxn modelId="{3D837182-9075-414E-A9D4-C88F3E91B329}" type="presOf" srcId="{9362E654-4BB9-4EE1-8845-8C51D95B5274}" destId="{31BE09D5-0769-2D44-A251-D1FD193DE608}" srcOrd="0" destOrd="0" presId="urn:microsoft.com/office/officeart/2005/8/layout/process4"/>
    <dgm:cxn modelId="{78773E89-4265-41F0-87DE-2C28BC2E53F7}" type="presOf" srcId="{9E76BC3B-4BB3-469B-9210-03DDEA22601E}" destId="{865486EA-A30D-491C-9B79-E92D7E698D5C}" srcOrd="1" destOrd="0" presId="urn:microsoft.com/office/officeart/2005/8/layout/process4"/>
    <dgm:cxn modelId="{8356F1BF-13A1-4859-8933-E216C46E838A}" srcId="{9E76BC3B-4BB3-469B-9210-03DDEA22601E}" destId="{4219716E-A053-4D36-9D06-63037D44D117}" srcOrd="1" destOrd="0" parTransId="{AC84B187-EFF7-4721-8361-357776F89352}" sibTransId="{BCA1FA5A-9041-4D5B-8FBB-A8E5E5C47CE4}"/>
    <dgm:cxn modelId="{DAA488C9-AAD9-44BB-9532-856237E8E559}" type="presOf" srcId="{68D133E9-0737-4B21-9C6F-212EE2AFFAD3}" destId="{98A8A72A-3975-4F9C-8DC7-DBF8E4892A76}" srcOrd="0" destOrd="0" presId="urn:microsoft.com/office/officeart/2005/8/layout/process4"/>
    <dgm:cxn modelId="{871CE7CE-1578-CA4F-BBD2-87FAAC17EF25}" type="presOf" srcId="{9362E654-4BB9-4EE1-8845-8C51D95B5274}" destId="{A1B35478-B4E5-4742-807B-2357C70D3179}" srcOrd="1" destOrd="0" presId="urn:microsoft.com/office/officeart/2005/8/layout/process4"/>
    <dgm:cxn modelId="{66B0AFCF-CE4E-4A00-8DFA-A6B56933FE0D}" srcId="{9E76BC3B-4BB3-469B-9210-03DDEA22601E}" destId="{5BB7E5F5-C23C-4112-9935-C518F32F7F7B}" srcOrd="0" destOrd="0" parTransId="{EC19129F-E37F-44B1-BAA9-64AE133795F8}" sibTransId="{39CFD5BF-E2E2-4CA7-A19F-6404950F3322}"/>
    <dgm:cxn modelId="{1BC907EA-BEF0-480B-88D0-6CBFA9C92884}" srcId="{D5E5A415-2A5B-4D51-8194-D067F95BF4FD}" destId="{7BFCFE1E-BD74-4C61-8186-09E4F70A9D74}" srcOrd="0" destOrd="0" parTransId="{2656BF48-833C-4D89-96BE-6FFBAA3F1C49}" sibTransId="{8441655E-2E3C-4DF2-909D-C2AD5BB46AE1}"/>
    <dgm:cxn modelId="{CB7FD4D0-EB8F-4840-8457-93FE7AD3A9F1}" type="presParOf" srcId="{98A8A72A-3975-4F9C-8DC7-DBF8E4892A76}" destId="{CBB04EEA-8663-5640-83F4-523B720C7746}" srcOrd="0" destOrd="0" presId="urn:microsoft.com/office/officeart/2005/8/layout/process4"/>
    <dgm:cxn modelId="{0E186BB0-04FD-7041-9EE5-BECD00C9E1FF}" type="presParOf" srcId="{CBB04EEA-8663-5640-83F4-523B720C7746}" destId="{31BE09D5-0769-2D44-A251-D1FD193DE608}" srcOrd="0" destOrd="0" presId="urn:microsoft.com/office/officeart/2005/8/layout/process4"/>
    <dgm:cxn modelId="{4C5C8B7B-42C8-2940-8C48-AD3BFDAEA65C}" type="presParOf" srcId="{CBB04EEA-8663-5640-83F4-523B720C7746}" destId="{A1B35478-B4E5-4742-807B-2357C70D3179}" srcOrd="1" destOrd="0" presId="urn:microsoft.com/office/officeart/2005/8/layout/process4"/>
    <dgm:cxn modelId="{F78C204A-E3EA-DC42-BEFA-53F7949878EF}" type="presParOf" srcId="{CBB04EEA-8663-5640-83F4-523B720C7746}" destId="{DB506EB0-C575-5943-9071-9B42E76782BA}" srcOrd="2" destOrd="0" presId="urn:microsoft.com/office/officeart/2005/8/layout/process4"/>
    <dgm:cxn modelId="{F37F84C9-0915-A046-AB41-E241488096C5}" type="presParOf" srcId="{DB506EB0-C575-5943-9071-9B42E76782BA}" destId="{EE06BF97-B304-894F-8BC4-AD66D8F8A502}" srcOrd="0" destOrd="0" presId="urn:microsoft.com/office/officeart/2005/8/layout/process4"/>
    <dgm:cxn modelId="{03AC4A04-BB2A-4106-8DA0-AE6CE5251D77}" type="presParOf" srcId="{98A8A72A-3975-4F9C-8DC7-DBF8E4892A76}" destId="{27A2BBE5-8596-43C9-9A9D-B30783081753}" srcOrd="1" destOrd="0" presId="urn:microsoft.com/office/officeart/2005/8/layout/process4"/>
    <dgm:cxn modelId="{0E7004F0-92CB-49A2-A130-536E7FA06F4D}" type="presParOf" srcId="{98A8A72A-3975-4F9C-8DC7-DBF8E4892A76}" destId="{C26AE85F-D4A4-4D39-8979-256CB0840547}" srcOrd="2" destOrd="0" presId="urn:microsoft.com/office/officeart/2005/8/layout/process4"/>
    <dgm:cxn modelId="{0FC3A0B5-CAAD-420C-8EEC-AE5896BAAD59}" type="presParOf" srcId="{C26AE85F-D4A4-4D39-8979-256CB0840547}" destId="{9EACFC73-F83D-43D8-936F-55CBA7772F39}" srcOrd="0" destOrd="0" presId="urn:microsoft.com/office/officeart/2005/8/layout/process4"/>
    <dgm:cxn modelId="{ED06907A-828B-4FE1-91B3-89C8FD1301E9}" type="presParOf" srcId="{C26AE85F-D4A4-4D39-8979-256CB0840547}" destId="{865486EA-A30D-491C-9B79-E92D7E698D5C}" srcOrd="1" destOrd="0" presId="urn:microsoft.com/office/officeart/2005/8/layout/process4"/>
    <dgm:cxn modelId="{22068C4D-C5F3-4E50-BBDD-B5B19AD8BDF4}" type="presParOf" srcId="{C26AE85F-D4A4-4D39-8979-256CB0840547}" destId="{8CAEB6AC-8ADA-4BB9-9A50-6F6E8D6C0AC2}" srcOrd="2" destOrd="0" presId="urn:microsoft.com/office/officeart/2005/8/layout/process4"/>
    <dgm:cxn modelId="{A7AD2ECD-982D-48A9-A519-27914E72E8C3}" type="presParOf" srcId="{8CAEB6AC-8ADA-4BB9-9A50-6F6E8D6C0AC2}" destId="{C1FFB295-1FAF-411F-9E5B-95EDCF705084}" srcOrd="0" destOrd="0" presId="urn:microsoft.com/office/officeart/2005/8/layout/process4"/>
    <dgm:cxn modelId="{6CDB1458-B39C-45DC-8039-BCA807F6200D}" type="presParOf" srcId="{8CAEB6AC-8ADA-4BB9-9A50-6F6E8D6C0AC2}" destId="{1DE6F47A-10A1-4C5B-8E21-30F5F71B2D1A}" srcOrd="1" destOrd="0" presId="urn:microsoft.com/office/officeart/2005/8/layout/process4"/>
    <dgm:cxn modelId="{334C0197-7AD7-4264-97F8-B7FF4B34AAE9}" type="presParOf" srcId="{98A8A72A-3975-4F9C-8DC7-DBF8E4892A76}" destId="{B40C4AE7-3D71-4EF3-8986-4FB8403D984E}" srcOrd="3" destOrd="0" presId="urn:microsoft.com/office/officeart/2005/8/layout/process4"/>
    <dgm:cxn modelId="{8FA7EBDB-D282-4CF9-A076-C1BAF5284F52}" type="presParOf" srcId="{98A8A72A-3975-4F9C-8DC7-DBF8E4892A76}" destId="{E96CEB23-684B-4BFB-8C66-DB3604C4B699}" srcOrd="4" destOrd="0" presId="urn:microsoft.com/office/officeart/2005/8/layout/process4"/>
    <dgm:cxn modelId="{95CB09E6-132B-4242-BE0B-45785898CC5D}" type="presParOf" srcId="{E96CEB23-684B-4BFB-8C66-DB3604C4B699}" destId="{EA2BC910-A4FF-41C1-BF48-EFBC08A269CF}" srcOrd="0" destOrd="0" presId="urn:microsoft.com/office/officeart/2005/8/layout/process4"/>
    <dgm:cxn modelId="{B5462004-2ABA-4798-9B54-0A77099F44C0}" type="presParOf" srcId="{E96CEB23-684B-4BFB-8C66-DB3604C4B699}" destId="{6C12EB43-5C2D-462C-8B41-01BE2C668D4E}" srcOrd="1" destOrd="0" presId="urn:microsoft.com/office/officeart/2005/8/layout/process4"/>
    <dgm:cxn modelId="{FC4AF5C1-7D32-4608-8B89-4714FCF8A3E6}" type="presParOf" srcId="{E96CEB23-684B-4BFB-8C66-DB3604C4B699}" destId="{F845BB63-8020-488E-9A6D-95F09C58E1A7}" srcOrd="2" destOrd="0" presId="urn:microsoft.com/office/officeart/2005/8/layout/process4"/>
    <dgm:cxn modelId="{1DDB07F7-2800-4011-AB8E-37CFA717D4BC}" type="presParOf" srcId="{F845BB63-8020-488E-9A6D-95F09C58E1A7}" destId="{64A0CC53-4569-4F9D-9E92-E520C75A5351}"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B35478-B4E5-4742-807B-2357C70D3179}">
      <dsp:nvSpPr>
        <dsp:cNvPr id="0" name=""/>
        <dsp:cNvSpPr/>
      </dsp:nvSpPr>
      <dsp:spPr>
        <a:xfrm>
          <a:off x="0" y="2971107"/>
          <a:ext cx="5691370" cy="1037427"/>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bg1"/>
              </a:solidFill>
              <a:latin typeface="Arial" panose="020B0604020202020204" pitchFamily="34" charset="0"/>
              <a:cs typeface="Arial" panose="020B0604020202020204" pitchFamily="34" charset="0"/>
            </a:rPr>
            <a:t>Run 6-DOF Genesis simulation</a:t>
          </a:r>
        </a:p>
      </dsp:txBody>
      <dsp:txXfrm>
        <a:off x="0" y="2971107"/>
        <a:ext cx="5691370" cy="560210"/>
      </dsp:txXfrm>
    </dsp:sp>
    <dsp:sp modelId="{EE06BF97-B304-894F-8BC4-AD66D8F8A502}">
      <dsp:nvSpPr>
        <dsp:cNvPr id="0" name=""/>
        <dsp:cNvSpPr/>
      </dsp:nvSpPr>
      <dsp:spPr>
        <a:xfrm>
          <a:off x="0" y="3531559"/>
          <a:ext cx="5691370" cy="477216"/>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b="0" kern="1200" dirty="0">
              <a:solidFill>
                <a:schemeClr val="bg1"/>
              </a:solidFill>
              <a:latin typeface="Arial" panose="020B0604020202020204" pitchFamily="34" charset="0"/>
              <a:cs typeface="Arial" panose="020B0604020202020204" pitchFamily="34" charset="0"/>
            </a:rPr>
            <a:t> </a:t>
          </a:r>
          <a:r>
            <a:rPr lang="en-US" sz="1300" b="0" kern="1200" dirty="0">
              <a:solidFill>
                <a:schemeClr val="bg1"/>
              </a:solidFill>
              <a:latin typeface="Arial" panose="020B0604020202020204" pitchFamily="34" charset="0"/>
              <a:cs typeface="Arial" panose="020B0604020202020204" pitchFamily="34" charset="0"/>
            </a:rPr>
            <a:t>Report </a:t>
          </a:r>
          <a:r>
            <a:rPr lang="en-US" sz="1300" b="0" kern="1200" dirty="0" err="1">
              <a:solidFill>
                <a:schemeClr val="bg1"/>
              </a:solidFill>
              <a:latin typeface="Arial" panose="020B0604020202020204" pitchFamily="34" charset="0"/>
              <a:cs typeface="Arial" panose="020B0604020202020204" pitchFamily="34" charset="0"/>
            </a:rPr>
            <a:t>crossrange</a:t>
          </a:r>
          <a:r>
            <a:rPr lang="en-US" sz="1300" b="0" kern="1200" dirty="0">
              <a:solidFill>
                <a:schemeClr val="bg1"/>
              </a:solidFill>
              <a:latin typeface="Arial" panose="020B0604020202020204" pitchFamily="34" charset="0"/>
              <a:cs typeface="Arial" panose="020B0604020202020204" pitchFamily="34" charset="0"/>
            </a:rPr>
            <a:t> / downrange miss distance and evaluate tracking performance</a:t>
          </a:r>
        </a:p>
      </dsp:txBody>
      <dsp:txXfrm>
        <a:off x="0" y="3531559"/>
        <a:ext cx="5691370" cy="477216"/>
      </dsp:txXfrm>
    </dsp:sp>
    <dsp:sp modelId="{865486EA-A30D-491C-9B79-E92D7E698D5C}">
      <dsp:nvSpPr>
        <dsp:cNvPr id="0" name=""/>
        <dsp:cNvSpPr/>
      </dsp:nvSpPr>
      <dsp:spPr>
        <a:xfrm rot="10800000">
          <a:off x="0" y="1357566"/>
          <a:ext cx="5691370" cy="1595563"/>
        </a:xfrm>
        <a:prstGeom prst="upArrowCallou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US" sz="1300" b="1" kern="1200" dirty="0">
              <a:solidFill>
                <a:schemeClr val="bg1"/>
              </a:solidFill>
              <a:latin typeface="Arial" panose="020B0604020202020204" pitchFamily="34" charset="0"/>
              <a:cs typeface="Arial" panose="020B0604020202020204" pitchFamily="34" charset="0"/>
            </a:rPr>
            <a:t>Input gain matrices into Genesis driver and Julia controller modules</a:t>
          </a:r>
        </a:p>
      </dsp:txBody>
      <dsp:txXfrm rot="-10800000">
        <a:off x="0" y="1357566"/>
        <a:ext cx="5691370" cy="560042"/>
      </dsp:txXfrm>
    </dsp:sp>
    <dsp:sp modelId="{C1FFB295-1FAF-411F-9E5B-95EDCF705084}">
      <dsp:nvSpPr>
        <dsp:cNvPr id="0" name=""/>
        <dsp:cNvSpPr/>
      </dsp:nvSpPr>
      <dsp:spPr>
        <a:xfrm>
          <a:off x="0" y="1951147"/>
          <a:ext cx="2845685" cy="477073"/>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bg1"/>
              </a:solidFill>
              <a:latin typeface="Courier New" panose="02070309020205020404" pitchFamily="49" charset="0"/>
              <a:cs typeface="Courier New" panose="02070309020205020404" pitchFamily="49" charset="0"/>
            </a:rPr>
            <a:t>Kmat</a:t>
          </a:r>
          <a:r>
            <a:rPr lang="en-US" sz="1300" kern="1200" dirty="0">
              <a:solidFill>
                <a:schemeClr val="bg1"/>
              </a:solidFill>
              <a:latin typeface="Arial" panose="020B0604020202020204" pitchFamily="34" charset="0"/>
              <a:cs typeface="Arial" panose="020B0604020202020204" pitchFamily="34" charset="0"/>
            </a:rPr>
            <a:t> for </a:t>
          </a:r>
          <a:r>
            <a:rPr lang="en-US" sz="1300" b="1" kern="1200" dirty="0">
              <a:solidFill>
                <a:schemeClr val="accent2">
                  <a:lumMod val="50000"/>
                </a:schemeClr>
              </a:solidFill>
              <a:latin typeface="Arial" panose="020B0604020202020204" pitchFamily="34" charset="0"/>
              <a:cs typeface="Arial" panose="020B0604020202020204" pitchFamily="34" charset="0"/>
            </a:rPr>
            <a:t>alpha-beta</a:t>
          </a:r>
          <a:endParaRPr lang="en-US" sz="1300" kern="1200" dirty="0">
            <a:solidFill>
              <a:schemeClr val="accent2">
                <a:lumMod val="50000"/>
              </a:schemeClr>
            </a:solidFill>
            <a:latin typeface="Arial" panose="020B0604020202020204" pitchFamily="34" charset="0"/>
            <a:cs typeface="Arial" panose="020B0604020202020204" pitchFamily="34" charset="0"/>
          </a:endParaRPr>
        </a:p>
      </dsp:txBody>
      <dsp:txXfrm>
        <a:off x="0" y="1951147"/>
        <a:ext cx="2845685" cy="477073"/>
      </dsp:txXfrm>
    </dsp:sp>
    <dsp:sp modelId="{1DE6F47A-10A1-4C5B-8E21-30F5F71B2D1A}">
      <dsp:nvSpPr>
        <dsp:cNvPr id="0" name=""/>
        <dsp:cNvSpPr/>
      </dsp:nvSpPr>
      <dsp:spPr>
        <a:xfrm>
          <a:off x="2845685" y="1951147"/>
          <a:ext cx="2845685" cy="477073"/>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kern="1200" dirty="0" err="1">
              <a:solidFill>
                <a:schemeClr val="bg1"/>
              </a:solidFill>
              <a:latin typeface="Courier New" panose="02070309020205020404" pitchFamily="49" charset="0"/>
              <a:cs typeface="Courier New" panose="02070309020205020404" pitchFamily="49" charset="0"/>
            </a:rPr>
            <a:t>K_ab</a:t>
          </a:r>
          <a:r>
            <a:rPr lang="en-US" sz="1400" kern="1200" dirty="0">
              <a:solidFill>
                <a:schemeClr val="bg1"/>
              </a:solidFill>
              <a:latin typeface="Arial" panose="020B0604020202020204" pitchFamily="34" charset="0"/>
              <a:cs typeface="Arial" panose="020B0604020202020204" pitchFamily="34" charset="0"/>
            </a:rPr>
            <a:t> </a:t>
          </a:r>
          <a:r>
            <a:rPr lang="en-US" sz="1300" kern="1200" dirty="0">
              <a:solidFill>
                <a:schemeClr val="bg1"/>
              </a:solidFill>
              <a:latin typeface="Arial" panose="020B0604020202020204" pitchFamily="34" charset="0"/>
              <a:cs typeface="Arial" panose="020B0604020202020204" pitchFamily="34" charset="0"/>
            </a:rPr>
            <a:t>and </a:t>
          </a:r>
          <a:r>
            <a:rPr lang="en-US" sz="1400" kern="1200" dirty="0">
              <a:solidFill>
                <a:schemeClr val="bg1"/>
              </a:solidFill>
              <a:latin typeface="Courier New" panose="02070309020205020404" pitchFamily="49" charset="0"/>
              <a:cs typeface="Courier New" panose="02070309020205020404" pitchFamily="49" charset="0"/>
            </a:rPr>
            <a:t>K_bank</a:t>
          </a:r>
          <a:r>
            <a:rPr lang="en-US" sz="1400" kern="1200" dirty="0">
              <a:solidFill>
                <a:schemeClr val="bg1"/>
              </a:solidFill>
              <a:latin typeface="Arial" panose="020B0604020202020204" pitchFamily="34" charset="0"/>
              <a:cs typeface="Arial" panose="020B0604020202020204" pitchFamily="34" charset="0"/>
            </a:rPr>
            <a:t> </a:t>
          </a:r>
          <a:r>
            <a:rPr lang="en-US" sz="1300" kern="1200" dirty="0">
              <a:solidFill>
                <a:schemeClr val="bg1"/>
              </a:solidFill>
              <a:latin typeface="Arial" panose="020B0604020202020204" pitchFamily="34" charset="0"/>
              <a:cs typeface="Arial" panose="020B0604020202020204" pitchFamily="34" charset="0"/>
            </a:rPr>
            <a:t>for </a:t>
          </a:r>
          <a:r>
            <a:rPr lang="en-US" sz="1300" b="1" kern="1200" dirty="0">
              <a:solidFill>
                <a:schemeClr val="accent5">
                  <a:lumMod val="50000"/>
                </a:schemeClr>
              </a:solidFill>
              <a:latin typeface="Arial" panose="020B0604020202020204" pitchFamily="34" charset="0"/>
              <a:cs typeface="Arial" panose="020B0604020202020204" pitchFamily="34" charset="0"/>
            </a:rPr>
            <a:t>yaw2bank</a:t>
          </a:r>
          <a:endParaRPr lang="en-US" sz="1300" kern="1200" dirty="0">
            <a:solidFill>
              <a:schemeClr val="accent5">
                <a:lumMod val="50000"/>
              </a:schemeClr>
            </a:solidFill>
            <a:latin typeface="Arial" panose="020B0604020202020204" pitchFamily="34" charset="0"/>
            <a:cs typeface="Arial" panose="020B0604020202020204" pitchFamily="34" charset="0"/>
          </a:endParaRPr>
        </a:p>
      </dsp:txBody>
      <dsp:txXfrm>
        <a:off x="2845685" y="1951147"/>
        <a:ext cx="2845685" cy="477073"/>
      </dsp:txXfrm>
    </dsp:sp>
    <dsp:sp modelId="{6C12EB43-5C2D-462C-8B41-01BE2C668D4E}">
      <dsp:nvSpPr>
        <dsp:cNvPr id="0" name=""/>
        <dsp:cNvSpPr/>
      </dsp:nvSpPr>
      <dsp:spPr>
        <a:xfrm rot="10800000">
          <a:off x="0" y="0"/>
          <a:ext cx="5691370" cy="1406425"/>
        </a:xfrm>
        <a:prstGeom prst="upArrowCallou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bg1"/>
              </a:solidFill>
              <a:latin typeface="Arial" panose="020B0604020202020204" pitchFamily="34" charset="0"/>
              <a:cs typeface="Arial" panose="020B0604020202020204" pitchFamily="34" charset="0"/>
            </a:rPr>
            <a:t>Generate gain matrices from existing Python code base</a:t>
          </a:r>
        </a:p>
      </dsp:txBody>
      <dsp:txXfrm rot="-10800000">
        <a:off x="0" y="0"/>
        <a:ext cx="5691370" cy="493655"/>
      </dsp:txXfrm>
    </dsp:sp>
    <dsp:sp modelId="{64A0CC53-4569-4F9D-9E92-E520C75A5351}">
      <dsp:nvSpPr>
        <dsp:cNvPr id="0" name=""/>
        <dsp:cNvSpPr/>
      </dsp:nvSpPr>
      <dsp:spPr>
        <a:xfrm>
          <a:off x="0" y="465715"/>
          <a:ext cx="5691370" cy="477073"/>
        </a:xfrm>
        <a:prstGeom prst="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b="0" kern="1200" baseline="0" dirty="0">
              <a:solidFill>
                <a:schemeClr val="bg1"/>
              </a:solidFill>
              <a:latin typeface="Arial" panose="020B0604020202020204" pitchFamily="34" charset="0"/>
              <a:cs typeface="Arial" panose="020B0604020202020204" pitchFamily="34" charset="0"/>
            </a:rPr>
            <a:t>“Knobs” for each gain set: </a:t>
          </a:r>
          <a:r>
            <a:rPr lang="en-US" sz="1300" b="0" u="sng" kern="1200" baseline="0" dirty="0">
              <a:solidFill>
                <a:schemeClr val="bg1"/>
              </a:solidFill>
              <a:latin typeface="Arial" panose="020B0604020202020204" pitchFamily="34" charset="0"/>
              <a:cs typeface="Arial" panose="020B0604020202020204" pitchFamily="34" charset="0"/>
            </a:rPr>
            <a:t>dynamic pressure and cost parameters</a:t>
          </a:r>
          <a:endParaRPr lang="en-US" sz="1300" b="0" kern="1200" dirty="0">
            <a:solidFill>
              <a:schemeClr val="bg1"/>
            </a:solidFill>
            <a:latin typeface="Arial" panose="020B0604020202020204" pitchFamily="34" charset="0"/>
            <a:cs typeface="Arial" panose="020B0604020202020204" pitchFamily="34" charset="0"/>
          </a:endParaRPr>
        </a:p>
      </dsp:txBody>
      <dsp:txXfrm>
        <a:off x="0" y="465715"/>
        <a:ext cx="5691370" cy="477073"/>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F277E75D-796E-544A-918E-932386311232}" type="datetimeFigureOut">
              <a:rPr lang="en-US"/>
              <a:pPr>
                <a:defRPr/>
              </a:pPr>
              <a:t>12/16/24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CEB6B351-6F3D-EC46-A184-8530CFA3CBE7}" type="slidenum">
              <a:rPr lang="en-US"/>
              <a:pPr>
                <a:defRPr/>
              </a:pPr>
              <a:t>‹#›</a:t>
            </a:fld>
            <a:endParaRPr lang="en-US"/>
          </a:p>
        </p:txBody>
      </p:sp>
    </p:spTree>
    <p:extLst>
      <p:ext uri="{BB962C8B-B14F-4D97-AF65-F5344CB8AC3E}">
        <p14:creationId xmlns:p14="http://schemas.microsoft.com/office/powerpoint/2010/main" val="29066430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defRPr>
            </a:lvl1pPr>
          </a:lstStyle>
          <a:p>
            <a:pPr>
              <a:defRPr/>
            </a:pPr>
            <a:fld id="{4DFE72E3-EEB0-5E49-804D-DD1262D95E69}" type="datetimeFigureOut">
              <a:rPr lang="en-US" altLang="x-none"/>
              <a:pPr>
                <a:defRPr/>
              </a:pPr>
              <a:t>12/16/24</a:t>
            </a:fld>
            <a:endParaRPr lang="en-US" altLang="x-none"/>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defRPr>
            </a:lvl1pPr>
          </a:lstStyle>
          <a:p>
            <a:pPr>
              <a:defRPr/>
            </a:pPr>
            <a:fld id="{83AEBCAE-0345-1F4B-AF5B-AFC84B023E8C}" type="slidenum">
              <a:rPr lang="en-US" altLang="x-none"/>
              <a:pPr>
                <a:defRPr/>
              </a:pPr>
              <a:t>‹#›</a:t>
            </a:fld>
            <a:endParaRPr lang="en-US" altLang="x-none"/>
          </a:p>
        </p:txBody>
      </p:sp>
    </p:spTree>
    <p:extLst>
      <p:ext uri="{BB962C8B-B14F-4D97-AF65-F5344CB8AC3E}">
        <p14:creationId xmlns:p14="http://schemas.microsoft.com/office/powerpoint/2010/main" val="37946341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1DDCF2-9B85-7E48-A229-6803093FC2E2}" type="slidenum">
              <a:rPr lang="en-US" smtClean="0"/>
              <a:t>1</a:t>
            </a:fld>
            <a:endParaRPr lang="en-US"/>
          </a:p>
        </p:txBody>
      </p:sp>
    </p:spTree>
    <p:extLst>
      <p:ext uri="{BB962C8B-B14F-4D97-AF65-F5344CB8AC3E}">
        <p14:creationId xmlns:p14="http://schemas.microsoft.com/office/powerpoint/2010/main" val="38907635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Originally developed specifically for dev’s, but have been built to be agnostic</a:t>
            </a:r>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2</a:t>
            </a:fld>
            <a:endParaRPr lang="en-US" altLang="x-none"/>
          </a:p>
        </p:txBody>
      </p:sp>
    </p:spTree>
    <p:extLst>
      <p:ext uri="{BB962C8B-B14F-4D97-AF65-F5344CB8AC3E}">
        <p14:creationId xmlns:p14="http://schemas.microsoft.com/office/powerpoint/2010/main" val="36562241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3</a:t>
            </a:fld>
            <a:endParaRPr lang="en-US" altLang="x-none"/>
          </a:p>
        </p:txBody>
      </p:sp>
    </p:spTree>
    <p:extLst>
      <p:ext uri="{BB962C8B-B14F-4D97-AF65-F5344CB8AC3E}">
        <p14:creationId xmlns:p14="http://schemas.microsoft.com/office/powerpoint/2010/main" val="36899616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mc:Choice xmlns:a14="http://schemas.microsoft.com/office/drawing/2010/main" Requires="a14">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kern="0" dirty="0">
                    <a:effectLst/>
                    <a:latin typeface="Arial" panose="020B0604020202020204" pitchFamily="34" charset="0"/>
                    <a:ea typeface="Times New Roman" panose="02020603050405020304" pitchFamily="18" charset="0"/>
                    <a:cs typeface="Arial" panose="020B0604020202020204" pitchFamily="34" charset="0"/>
                  </a:rPr>
                  <a:t>total lift vector assuming a fixed angle of attack profile</a:t>
                </a:r>
                <a:r>
                  <a:rPr lang="en-US" dirty="0">
                    <a:effectLst/>
                    <a:latin typeface="Arial" panose="020B0604020202020204" pitchFamily="34" charset="0"/>
                    <a:cs typeface="Arial" panose="020B0604020202020204" pitchFamily="34" charset="0"/>
                  </a:rPr>
                  <a: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effectLst/>
                    <a:latin typeface="Arial" panose="020B0604020202020204" pitchFamily="34" charset="0"/>
                    <a:cs typeface="Arial" panose="020B0604020202020204" pitchFamily="34" charset="0"/>
                  </a:rPr>
                  <a:t>Bank reversals:</a:t>
                </a:r>
                <a:r>
                  <a:rPr lang="en-US" sz="1800" kern="0" dirty="0">
                    <a:effectLst/>
                    <a:latin typeface="Times New Roman" panose="02020603050405020304" pitchFamily="18" charset="0"/>
                    <a:ea typeface="Times New Roman" panose="02020603050405020304" pitchFamily="18" charset="0"/>
                  </a:rPr>
                  <a:t>, the sign of the commanded bank angle can be changed using two different methods </a:t>
                </a:r>
                <a:r>
                  <a:rPr lang="en-US" sz="1800" kern="0" dirty="0" err="1">
                    <a:effectLst/>
                    <a:latin typeface="Times New Roman" panose="02020603050405020304" pitchFamily="18" charset="0"/>
                    <a:ea typeface="Times New Roman" panose="02020603050405020304" pitchFamily="18" charset="0"/>
                  </a:rPr>
                  <a:t>i</a:t>
                </a:r>
                <a:r>
                  <a:rPr lang="en-US" sz="1800" kern="0" dirty="0">
                    <a:effectLst/>
                    <a:latin typeface="Times New Roman" panose="02020603050405020304" pitchFamily="18" charset="0"/>
                    <a:ea typeface="Times New Roman" panose="02020603050405020304" pitchFamily="18" charset="0"/>
                  </a:rPr>
                  <a:t>) deadband-based lateral logic or ii) predictive lateral logic based on desired number of reversals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kern="0" dirty="0">
                  <a:effectLst/>
                  <a:latin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lang="en-US" sz="1800" i="1" smtClean="0">
                          <a:effectLst/>
                          <a:latin typeface="Cambria Math" panose="02040503050406030204" pitchFamily="18" charset="0"/>
                          <a:ea typeface="Times New Roman" panose="02020603050405020304" pitchFamily="18" charset="0"/>
                        </a:rPr>
                        <m:t>𝑒</m:t>
                      </m:r>
                      <m:r>
                        <a:rPr lang="en-US" sz="1800" i="1" smtClean="0">
                          <a:effectLst/>
                          <a:latin typeface="Cambria Math" panose="02040503050406030204" pitchFamily="18" charset="0"/>
                          <a:ea typeface="Times New Roman" panose="02020603050405020304" pitchFamily="18" charset="0"/>
                        </a:rPr>
                        <m:t>=</m:t>
                      </m:r>
                      <m:f>
                        <m:fPr>
                          <m:ctrlPr>
                            <a:rPr lang="en-US" sz="1800" i="1">
                              <a:effectLst/>
                              <a:latin typeface="Cambria Math" panose="02040503050406030204" pitchFamily="18" charset="0"/>
                              <a:ea typeface="Times New Roman" panose="02020603050405020304" pitchFamily="18" charset="0"/>
                            </a:rPr>
                          </m:ctrlPr>
                        </m:fPr>
                        <m:num>
                          <m:r>
                            <a:rPr lang="en-US" sz="1800" i="1">
                              <a:effectLst/>
                              <a:latin typeface="Cambria Math" panose="02040503050406030204" pitchFamily="18" charset="0"/>
                              <a:ea typeface="Times New Roman" panose="02020603050405020304" pitchFamily="18" charset="0"/>
                            </a:rPr>
                            <m:t>1</m:t>
                          </m:r>
                        </m:num>
                        <m:den>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𝑟</m:t>
                              </m:r>
                            </m:e>
                            <m:sub>
                              <m:r>
                                <a:rPr lang="en-US" sz="1800" i="1">
                                  <a:effectLst/>
                                  <a:latin typeface="Cambria Math" panose="02040503050406030204" pitchFamily="18" charset="0"/>
                                  <a:ea typeface="Times New Roman" panose="02020603050405020304" pitchFamily="18" charset="0"/>
                                </a:rPr>
                                <m:t>𝑑𝑖𝑠𝑡</m:t>
                              </m:r>
                            </m:sub>
                          </m:sSub>
                        </m:den>
                      </m:f>
                      <m:r>
                        <a:rPr lang="en-US" sz="1800" i="1">
                          <a:effectLst/>
                          <a:latin typeface="Cambria Math" panose="02040503050406030204" pitchFamily="18" charset="0"/>
                          <a:ea typeface="Times New Roman" panose="02020603050405020304" pitchFamily="18" charset="0"/>
                        </a:rPr>
                        <m:t>−</m:t>
                      </m:r>
                      <m:f>
                        <m:fPr>
                          <m:ctrlPr>
                            <a:rPr lang="en-US" sz="1800" i="1">
                              <a:effectLst/>
                              <a:latin typeface="Cambria Math" panose="02040503050406030204" pitchFamily="18" charset="0"/>
                              <a:ea typeface="Times New Roman" panose="02020603050405020304" pitchFamily="18" charset="0"/>
                            </a:rPr>
                          </m:ctrlPr>
                        </m:fPr>
                        <m:num>
                          <m:sSup>
                            <m:sSupPr>
                              <m:ctrlPr>
                                <a:rPr lang="en-US" sz="1800" i="1">
                                  <a:effectLst/>
                                  <a:latin typeface="Cambria Math" panose="02040503050406030204" pitchFamily="18" charset="0"/>
                                  <a:ea typeface="Times New Roman" panose="02020603050405020304" pitchFamily="18" charset="0"/>
                                </a:rPr>
                              </m:ctrlPr>
                            </m:sSupPr>
                            <m:e>
                              <m:r>
                                <a:rPr lang="en-US" sz="1800" i="1">
                                  <a:effectLst/>
                                  <a:latin typeface="Cambria Math" panose="02040503050406030204" pitchFamily="18" charset="0"/>
                                  <a:ea typeface="Times New Roman" panose="02020603050405020304" pitchFamily="18" charset="0"/>
                                </a:rPr>
                                <m:t>𝑉</m:t>
                              </m:r>
                            </m:e>
                            <m:sup>
                              <m:r>
                                <a:rPr lang="en-US" sz="1800" i="1">
                                  <a:effectLst/>
                                  <a:latin typeface="Cambria Math" panose="02040503050406030204" pitchFamily="18" charset="0"/>
                                  <a:ea typeface="Times New Roman" panose="02020603050405020304" pitchFamily="18" charset="0"/>
                                </a:rPr>
                                <m:t>2</m:t>
                              </m:r>
                            </m:sup>
                          </m:sSup>
                        </m:num>
                        <m:den>
                          <m:r>
                            <a:rPr lang="en-US" sz="1800" i="1">
                              <a:effectLst/>
                              <a:latin typeface="Cambria Math" panose="02040503050406030204" pitchFamily="18" charset="0"/>
                              <a:ea typeface="Times New Roman" panose="02020603050405020304" pitchFamily="18" charset="0"/>
                            </a:rPr>
                            <m:t>2</m:t>
                          </m:r>
                        </m:den>
                      </m:f>
                    </m:oMath>
                  </m:oMathPara>
                </a14:m>
                <a:endParaRPr lang="en-US" sz="1800" dirty="0">
                  <a:effectLst/>
                  <a:latin typeface="Times New Roman" panose="02020603050405020304" pitchFamily="18" charset="0"/>
                  <a:ea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effectLst/>
                  <a:latin typeface="Arial" panose="020B0604020202020204" pitchFamily="34" charset="0"/>
                  <a:cs typeface="Arial" panose="020B0604020202020204" pitchFamily="34" charset="0"/>
                </a:endParaRPr>
              </a:p>
              <a:p>
                <a:endParaRPr lang="en-US" dirty="0"/>
              </a:p>
            </p:txBody>
          </p:sp>
        </mc:Choice>
        <mc:Fallback>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kern="0" dirty="0">
                    <a:effectLst/>
                    <a:latin typeface="Arial" panose="020B0604020202020204" pitchFamily="34" charset="0"/>
                    <a:ea typeface="Times New Roman" panose="02020603050405020304" pitchFamily="18" charset="0"/>
                    <a:cs typeface="Arial" panose="020B0604020202020204" pitchFamily="34" charset="0"/>
                  </a:rPr>
                  <a:t>total lift vector assuming a fixed angle of attack profile</a:t>
                </a:r>
                <a:r>
                  <a:rPr lang="en-US" dirty="0">
                    <a:effectLst/>
                    <a:latin typeface="Arial" panose="020B0604020202020204" pitchFamily="34" charset="0"/>
                    <a:cs typeface="Arial" panose="020B0604020202020204" pitchFamily="34" charset="0"/>
                  </a:rPr>
                  <a: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effectLst/>
                    <a:latin typeface="Arial" panose="020B0604020202020204" pitchFamily="34" charset="0"/>
                    <a:cs typeface="Arial" panose="020B0604020202020204" pitchFamily="34" charset="0"/>
                  </a:rPr>
                  <a:t>Bank reversals:</a:t>
                </a:r>
                <a:r>
                  <a:rPr lang="en-US" sz="1800" kern="0" dirty="0">
                    <a:effectLst/>
                    <a:latin typeface="Times New Roman" panose="02020603050405020304" pitchFamily="18" charset="0"/>
                    <a:ea typeface="Times New Roman" panose="02020603050405020304" pitchFamily="18" charset="0"/>
                  </a:rPr>
                  <a:t>, the sign of the commanded bank angle can be changed using two different methods </a:t>
                </a:r>
                <a:r>
                  <a:rPr lang="en-US" sz="1800" kern="0" dirty="0" err="1">
                    <a:effectLst/>
                    <a:latin typeface="Times New Roman" panose="02020603050405020304" pitchFamily="18" charset="0"/>
                    <a:ea typeface="Times New Roman" panose="02020603050405020304" pitchFamily="18" charset="0"/>
                  </a:rPr>
                  <a:t>i</a:t>
                </a:r>
                <a:r>
                  <a:rPr lang="en-US" sz="1800" kern="0" dirty="0">
                    <a:effectLst/>
                    <a:latin typeface="Times New Roman" panose="02020603050405020304" pitchFamily="18" charset="0"/>
                    <a:ea typeface="Times New Roman" panose="02020603050405020304" pitchFamily="18" charset="0"/>
                  </a:rPr>
                  <a:t>) deadband-based lateral logic or ii) predictive lateral logic based on desired number of reversals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kern="0" dirty="0">
                  <a:effectLst/>
                  <a:latin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i="0">
                    <a:effectLst/>
                    <a:latin typeface="Cambria Math" panose="02040503050406030204" pitchFamily="18" charset="0"/>
                    <a:ea typeface="Times New Roman" panose="02020603050405020304" pitchFamily="18" charset="0"/>
                  </a:rPr>
                  <a:t>𝑒=1/𝑟_𝑑𝑖𝑠𝑡 −𝑉^2/2</a:t>
                </a:r>
                <a:endParaRPr lang="en-US" sz="1800" dirty="0">
                  <a:effectLst/>
                  <a:latin typeface="Times New Roman" panose="02020603050405020304" pitchFamily="18" charset="0"/>
                  <a:ea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effectLst/>
                  <a:latin typeface="Arial" panose="020B0604020202020204" pitchFamily="34" charset="0"/>
                  <a:cs typeface="Arial" panose="020B0604020202020204" pitchFamily="34" charset="0"/>
                </a:endParaRPr>
              </a:p>
              <a:p>
                <a:endParaRPr lang="en-US" dirty="0"/>
              </a:p>
            </p:txBody>
          </p:sp>
        </mc:Fallback>
      </mc:AlternateContent>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4</a:t>
            </a:fld>
            <a:endParaRPr lang="en-US" altLang="x-none"/>
          </a:p>
        </p:txBody>
      </p:sp>
    </p:spTree>
    <p:extLst>
      <p:ext uri="{BB962C8B-B14F-4D97-AF65-F5344CB8AC3E}">
        <p14:creationId xmlns:p14="http://schemas.microsoft.com/office/powerpoint/2010/main" val="29307639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6</a:t>
            </a:fld>
            <a:endParaRPr lang="en-US" altLang="x-none"/>
          </a:p>
        </p:txBody>
      </p:sp>
    </p:spTree>
    <p:extLst>
      <p:ext uri="{BB962C8B-B14F-4D97-AF65-F5344CB8AC3E}">
        <p14:creationId xmlns:p14="http://schemas.microsoft.com/office/powerpoint/2010/main" val="1650222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solidFill>
                  <a:schemeClr val="bg1"/>
                </a:solidFill>
                <a:latin typeface="Courier New" panose="02070309020205020404" pitchFamily="49" charset="0"/>
                <a:ea typeface="Calibri" panose="020F0502020204030204" pitchFamily="34" charset="0"/>
                <a:cs typeface="Courier New" panose="02070309020205020404" pitchFamily="49" charset="0"/>
              </a:rPr>
              <a:t>Integrated6DOFDriver.jl / </a:t>
            </a:r>
            <a:r>
              <a:rPr lang="en-US" b="1" dirty="0" err="1">
                <a:solidFill>
                  <a:schemeClr val="bg1"/>
                </a:solidFill>
                <a:latin typeface="Courier New" panose="02070309020205020404" pitchFamily="49" charset="0"/>
                <a:ea typeface="Calibri" panose="020F0502020204030204" pitchFamily="34" charset="0"/>
                <a:cs typeface="Courier New" panose="02070309020205020404" pitchFamily="49" charset="0"/>
              </a:rPr>
              <a:t>PteroController.jl</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7</a:t>
            </a:fld>
            <a:endParaRPr lang="en-US" altLang="x-none"/>
          </a:p>
        </p:txBody>
      </p:sp>
    </p:spTree>
    <p:extLst>
      <p:ext uri="{BB962C8B-B14F-4D97-AF65-F5344CB8AC3E}">
        <p14:creationId xmlns:p14="http://schemas.microsoft.com/office/powerpoint/2010/main" val="19047306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7B6A2-8E72-E80A-0CED-A5F5FFAB32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8B20B2-0B54-6FB0-8C7F-2CCE6D4D2A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E2E6D3-2AD7-EC81-77DE-3E6A50F7DAE1}"/>
              </a:ext>
            </a:extLst>
          </p:cNvPr>
          <p:cNvSpPr>
            <a:spLocks noGrp="1"/>
          </p:cNvSpPr>
          <p:nvPr>
            <p:ph type="body" idx="1"/>
          </p:nvPr>
        </p:nvSpPr>
        <p:spPr/>
        <p:txBody>
          <a:bodyPr>
            <a:normAutofit/>
          </a:bodyPr>
          <a:lstStyle/>
          <a:p>
            <a:r>
              <a:rPr lang="en-US" sz="1800" kern="0" dirty="0" err="1">
                <a:effectLst/>
                <a:latin typeface="Times New Roman" panose="02020603050405020304" pitchFamily="18" charset="0"/>
                <a:ea typeface="Times New Roman" panose="02020603050405020304" pitchFamily="18" charset="0"/>
              </a:rPr>
              <a:t>crossrange</a:t>
            </a:r>
            <a:r>
              <a:rPr lang="en-US" sz="1800" kern="0" dirty="0">
                <a:effectLst/>
                <a:latin typeface="Times New Roman" panose="02020603050405020304" pitchFamily="18" charset="0"/>
                <a:ea typeface="Times New Roman" panose="02020603050405020304" pitchFamily="18" charset="0"/>
              </a:rPr>
              <a:t> and downrange distance for this run were 16.6 m and 7.6 m</a:t>
            </a:r>
            <a:r>
              <a:rPr lang="en-US" dirty="0">
                <a:effectLst/>
              </a:rPr>
              <a:t> </a:t>
            </a:r>
            <a:endParaRPr lang="en-US" dirty="0"/>
          </a:p>
        </p:txBody>
      </p:sp>
      <p:sp>
        <p:nvSpPr>
          <p:cNvPr id="4" name="Slide Number Placeholder 3">
            <a:extLst>
              <a:ext uri="{FF2B5EF4-FFF2-40B4-BE49-F238E27FC236}">
                <a16:creationId xmlns:a16="http://schemas.microsoft.com/office/drawing/2014/main" id="{C49F3BBB-5A5C-763A-865F-798FE14A6981}"/>
              </a:ext>
            </a:extLst>
          </p:cNvPr>
          <p:cNvSpPr>
            <a:spLocks noGrp="1"/>
          </p:cNvSpPr>
          <p:nvPr>
            <p:ph type="sldNum" sz="quarter" idx="5"/>
          </p:nvPr>
        </p:nvSpPr>
        <p:spPr/>
        <p:txBody>
          <a:bodyPr/>
          <a:lstStyle/>
          <a:p>
            <a:pPr>
              <a:defRPr/>
            </a:pPr>
            <a:fld id="{83AEBCAE-0345-1F4B-AF5B-AFC84B023E8C}" type="slidenum">
              <a:rPr lang="en-US" altLang="x-none" smtClean="0"/>
              <a:pPr>
                <a:defRPr/>
              </a:pPr>
              <a:t>8</a:t>
            </a:fld>
            <a:endParaRPr lang="en-US" altLang="x-none"/>
          </a:p>
        </p:txBody>
      </p:sp>
    </p:spTree>
    <p:extLst>
      <p:ext uri="{BB962C8B-B14F-4D97-AF65-F5344CB8AC3E}">
        <p14:creationId xmlns:p14="http://schemas.microsoft.com/office/powerpoint/2010/main" val="1271639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9</a:t>
            </a:fld>
            <a:endParaRPr lang="en-US" altLang="x-none"/>
          </a:p>
        </p:txBody>
      </p:sp>
    </p:spTree>
    <p:extLst>
      <p:ext uri="{BB962C8B-B14F-4D97-AF65-F5344CB8AC3E}">
        <p14:creationId xmlns:p14="http://schemas.microsoft.com/office/powerpoint/2010/main" val="7342203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8764E-447C-E53D-37BF-2226C1D857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B66529-D8F2-B032-B90D-F93784BAB9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59DC76-315D-BF0E-974A-ED08B1558C29}"/>
              </a:ext>
            </a:extLst>
          </p:cNvPr>
          <p:cNvSpPr>
            <a:spLocks noGrp="1"/>
          </p:cNvSpPr>
          <p:nvPr>
            <p:ph type="body" idx="1"/>
          </p:nvPr>
        </p:nvSpPr>
        <p:spPr/>
        <p:txBody>
          <a:bodyPr/>
          <a:lstStyle/>
          <a:p>
            <a:r>
              <a:rPr lang="en-US" sz="1800" kern="0" dirty="0">
                <a:solidFill>
                  <a:srgbClr val="000000"/>
                </a:solidFill>
                <a:effectLst/>
                <a:latin typeface="Times New Roman" panose="02020603050405020304" pitchFamily="18" charset="0"/>
                <a:ea typeface="Times New Roman" panose="02020603050405020304" pitchFamily="18" charset="0"/>
              </a:rPr>
              <a:t>The yaw-to-bank controller employs novel mechanisms to alter the bank angle command via bank angle limits. Changes to the implementation of this limiter, at values of </a:t>
            </a:r>
            <a:r>
              <a:rPr lang="en-US" sz="1800" u="sng" kern="0" dirty="0">
                <a:solidFill>
                  <a:srgbClr val="000000"/>
                </a:solidFill>
                <a:effectLst/>
                <a:latin typeface="Times New Roman" panose="02020603050405020304" pitchFamily="18" charset="0"/>
                <a:ea typeface="Times New Roman" panose="02020603050405020304" pitchFamily="18" charset="0"/>
              </a:rPr>
              <a:t>&lt;</a:t>
            </a:r>
            <a:r>
              <a:rPr lang="en-US" sz="1800" kern="0" dirty="0">
                <a:solidFill>
                  <a:srgbClr val="000000"/>
                </a:solidFill>
                <a:effectLst/>
                <a:latin typeface="Times New Roman" panose="02020603050405020304" pitchFamily="18" charset="0"/>
                <a:ea typeface="Times New Roman" panose="02020603050405020304" pitchFamily="18" charset="0"/>
              </a:rPr>
              <a:t> 1</a:t>
            </a:r>
            <a:r>
              <a:rPr lang="en-US" sz="1800" kern="0" baseline="30000" dirty="0">
                <a:solidFill>
                  <a:srgbClr val="000000"/>
                </a:solidFill>
                <a:effectLst/>
                <a:latin typeface="Times New Roman" panose="02020603050405020304" pitchFamily="18" charset="0"/>
                <a:ea typeface="Times New Roman" panose="02020603050405020304" pitchFamily="18" charset="0"/>
              </a:rPr>
              <a:t>o</a:t>
            </a:r>
            <a:r>
              <a:rPr lang="en-US" dirty="0">
                <a:effectLst/>
              </a:rPr>
              <a:t> </a:t>
            </a:r>
            <a:endParaRPr lang="en-US" dirty="0"/>
          </a:p>
        </p:txBody>
      </p:sp>
      <p:sp>
        <p:nvSpPr>
          <p:cNvPr id="4" name="Slide Number Placeholder 3">
            <a:extLst>
              <a:ext uri="{FF2B5EF4-FFF2-40B4-BE49-F238E27FC236}">
                <a16:creationId xmlns:a16="http://schemas.microsoft.com/office/drawing/2014/main" id="{FB4541BB-2F1F-D3D2-CF72-B78EEAF87C0D}"/>
              </a:ext>
            </a:extLst>
          </p:cNvPr>
          <p:cNvSpPr>
            <a:spLocks noGrp="1"/>
          </p:cNvSpPr>
          <p:nvPr>
            <p:ph type="sldNum" sz="quarter" idx="5"/>
          </p:nvPr>
        </p:nvSpPr>
        <p:spPr/>
        <p:txBody>
          <a:bodyPr/>
          <a:lstStyle/>
          <a:p>
            <a:pPr>
              <a:defRPr/>
            </a:pPr>
            <a:fld id="{83AEBCAE-0345-1F4B-AF5B-AFC84B023E8C}" type="slidenum">
              <a:rPr lang="en-US" altLang="x-none" smtClean="0"/>
              <a:pPr>
                <a:defRPr/>
              </a:pPr>
              <a:t>10</a:t>
            </a:fld>
            <a:endParaRPr lang="en-US" altLang="x-none"/>
          </a:p>
        </p:txBody>
      </p:sp>
    </p:spTree>
    <p:extLst>
      <p:ext uri="{BB962C8B-B14F-4D97-AF65-F5344CB8AC3E}">
        <p14:creationId xmlns:p14="http://schemas.microsoft.com/office/powerpoint/2010/main" val="9949557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65150" lvl="1" indent="-285750">
              <a:buFont typeface="Arial" panose="020B0604020202020204" pitchFamily="34" charset="0"/>
              <a:buChar char="•"/>
            </a:pPr>
            <a:endParaRPr lang="en-US" b="0" dirty="0"/>
          </a:p>
          <a:p>
            <a:pPr marL="107950" lvl="0" indent="-285750">
              <a:buFont typeface="Arial" panose="020B0604020202020204" pitchFamily="34" charset="0"/>
              <a:buChar char="•"/>
            </a:pPr>
            <a:r>
              <a:rPr lang="en-US" b="0" dirty="0"/>
              <a:t>Alpha-beta forward work hypothesis:</a:t>
            </a:r>
          </a:p>
          <a:p>
            <a:pPr marL="565150" lvl="1" indent="-285750">
              <a:buFont typeface="Arial" panose="020B0604020202020204" pitchFamily="34" charset="0"/>
              <a:buChar char="•"/>
            </a:pPr>
            <a:r>
              <a:rPr lang="en-US" sz="1200" dirty="0"/>
              <a:t>Only in</a:t>
            </a:r>
            <a:r>
              <a:rPr lang="en-US" sz="1200" b="0" dirty="0"/>
              <a:t>tegrated “cross-coupled” effect (guidance + control)?</a:t>
            </a:r>
          </a:p>
          <a:p>
            <a:pPr marL="565150" lvl="1" indent="-285750">
              <a:buFont typeface="Arial" panose="020B0604020202020204" pitchFamily="34" charset="0"/>
              <a:buChar char="•"/>
            </a:pPr>
            <a:r>
              <a:rPr lang="en-US" sz="1200" dirty="0"/>
              <a:t>Aerodynamics at Mach 5 crossover?</a:t>
            </a:r>
          </a:p>
          <a:p>
            <a:pPr marL="565150" lvl="1" indent="-285750">
              <a:buFont typeface="Arial" panose="020B0604020202020204" pitchFamily="34" charset="0"/>
              <a:buChar char="•"/>
            </a:pPr>
            <a:r>
              <a:rPr lang="en-US" sz="1200" b="0" dirty="0"/>
              <a:t>Operating envelope or controllability threshold?</a:t>
            </a:r>
          </a:p>
          <a:p>
            <a:pPr marL="565150" lvl="1" indent="-285750">
              <a:buFont typeface="Arial" panose="020B0604020202020204" pitchFamily="34" charset="0"/>
              <a:buChar char="•"/>
            </a:pPr>
            <a:endParaRPr lang="en-US" sz="1200" b="0" dirty="0"/>
          </a:p>
          <a:p>
            <a:pPr marL="565150" lvl="1" indent="-285750">
              <a:buFont typeface="Arial" panose="020B0604020202020204" pitchFamily="34" charset="0"/>
              <a:buChar char="•"/>
            </a:pPr>
            <a:endParaRPr lang="en-US" sz="1200" b="0" dirty="0"/>
          </a:p>
          <a:p>
            <a:pPr marL="565150" lvl="1" indent="-285750">
              <a:buFont typeface="Arial" panose="020B0604020202020204" pitchFamily="34" charset="0"/>
              <a:buChar char="•"/>
            </a:pPr>
            <a:r>
              <a:rPr lang="en-US" dirty="0"/>
              <a:t>pressure </a:t>
            </a:r>
            <a:r>
              <a:rPr lang="en-US" b="0" dirty="0"/>
              <a:t>, rather than  De-couple reliance on existing Python code base for generating controller gains</a:t>
            </a:r>
          </a:p>
          <a:p>
            <a:pPr marL="565150" lvl="1" indent="-285750">
              <a:buFont typeface="Arial" panose="020B0604020202020204" pitchFamily="34" charset="0"/>
              <a:buChar char="•"/>
            </a:pPr>
            <a:r>
              <a:rPr lang="en-US" sz="1100" dirty="0"/>
              <a:t>C</a:t>
            </a:r>
            <a:r>
              <a:rPr lang="en-US" sz="1100" b="0" dirty="0"/>
              <a:t>oncerns with backwards compatibility and versioning</a:t>
            </a:r>
          </a:p>
          <a:p>
            <a:pPr marL="565150" lvl="1" indent="-285750">
              <a:buFont typeface="Arial" panose="020B0604020202020204" pitchFamily="34" charset="0"/>
              <a:buChar char="•"/>
            </a:pPr>
            <a:r>
              <a:rPr lang="en-US" sz="1100" b="0" dirty="0"/>
              <a:t>If instantiated in Genesis code base, allows for</a:t>
            </a:r>
          </a:p>
          <a:p>
            <a:pPr marL="565150" lvl="1" indent="-285750">
              <a:buFont typeface="Arial" panose="020B0604020202020204" pitchFamily="34" charset="0"/>
              <a:buChar char="•"/>
            </a:pPr>
            <a:endParaRPr lang="en-US" sz="1200" b="0" dirty="0"/>
          </a:p>
          <a:p>
            <a:pPr marL="107950" lvl="0" indent="-285750">
              <a:buFont typeface="Arial" panose="020B0604020202020204" pitchFamily="34" charset="0"/>
              <a:buChar char="•"/>
            </a:pPr>
            <a:endParaRPr lang="en-US" b="0" dirty="0"/>
          </a:p>
          <a:p>
            <a:endParaRPr lang="en-US" dirty="0"/>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11</a:t>
            </a:fld>
            <a:endParaRPr lang="en-US" altLang="x-none"/>
          </a:p>
        </p:txBody>
      </p:sp>
    </p:spTree>
    <p:extLst>
      <p:ext uri="{BB962C8B-B14F-4D97-AF65-F5344CB8AC3E}">
        <p14:creationId xmlns:p14="http://schemas.microsoft.com/office/powerpoint/2010/main" val="34539453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mc:Choice xmlns:a14="http://schemas.microsoft.com/office/drawing/2010/main" Requires="a14">
          <p:sp>
            <p:nvSpPr>
              <p:cNvPr id="3" name="Notes Placeholder 2"/>
              <p:cNvSpPr>
                <a:spLocks noGrp="1"/>
              </p:cNvSpPr>
              <p:nvPr>
                <p:ph type="body" idx="1"/>
              </p:nvPr>
            </p:nvSpPr>
            <p:spPr/>
            <p:txBody>
              <a:bodyPr>
                <a:normAutofit fontScale="40000" lnSpcReduction="20000"/>
              </a:bodyPr>
              <a:lstStyle/>
              <a:p>
                <a:r>
                  <a:rPr lang="en-US" sz="1200" kern="1200" dirty="0">
                    <a:solidFill>
                      <a:schemeClr val="tx1"/>
                    </a:solidFill>
                    <a:effectLst/>
                    <a:latin typeface="+mn-lt"/>
                    <a:ea typeface="MS PGothic" panose="020B0600070205080204" pitchFamily="34" charset="-128"/>
                    <a:cs typeface="MS PGothic" charset="0"/>
                  </a:rPr>
                  <a:t>This alpha-magnitude profile, </a:t>
                </a:r>
                <a14:m>
                  <m:oMath xmlns:m="http://schemas.openxmlformats.org/officeDocument/2006/math">
                    <m:d>
                      <m:dPr>
                        <m:begChr m:val="|"/>
                        <m:endChr m:val="|"/>
                        <m:ctrlPr>
                          <a:rPr lang="en-US" sz="1200" i="1" kern="1200">
                            <a:solidFill>
                              <a:schemeClr val="tx1"/>
                            </a:solidFill>
                            <a:effectLst/>
                            <a:latin typeface="+mn-lt"/>
                            <a:ea typeface="MS PGothic" panose="020B0600070205080204" pitchFamily="34" charset="-128"/>
                            <a:cs typeface="MS PGothic" charset="0"/>
                          </a:rPr>
                        </m:ctrlPr>
                      </m:dPr>
                      <m:e>
                        <m:r>
                          <a:rPr lang="en-US" sz="1200" i="1" kern="1200">
                            <a:solidFill>
                              <a:schemeClr val="tx1"/>
                            </a:solidFill>
                            <a:effectLst/>
                            <a:latin typeface="+mn-lt"/>
                            <a:ea typeface="MS PGothic" panose="020B0600070205080204" pitchFamily="34" charset="-128"/>
                            <a:cs typeface="MS PGothic" charset="0"/>
                          </a:rPr>
                          <m:t>𝛼</m:t>
                        </m:r>
                        <m:r>
                          <a:rPr lang="en-US" sz="1200" i="1" kern="1200">
                            <a:solidFill>
                              <a:schemeClr val="tx1"/>
                            </a:solidFill>
                            <a:effectLst/>
                            <a:latin typeface="+mn-lt"/>
                            <a:ea typeface="MS PGothic" panose="020B0600070205080204" pitchFamily="34" charset="-128"/>
                            <a:cs typeface="MS PGothic" charset="0"/>
                          </a:rPr>
                          <m:t>(</m:t>
                        </m:r>
                        <m:r>
                          <a:rPr lang="en-US" sz="1200" i="1" kern="1200">
                            <a:solidFill>
                              <a:schemeClr val="tx1"/>
                            </a:solidFill>
                            <a:effectLst/>
                            <a:latin typeface="+mn-lt"/>
                            <a:ea typeface="MS PGothic" panose="020B0600070205080204" pitchFamily="34" charset="-128"/>
                            <a:cs typeface="MS PGothic" charset="0"/>
                          </a:rPr>
                          <m:t>𝑒</m:t>
                        </m:r>
                        <m:r>
                          <a:rPr lang="en-US" sz="1200" i="1" kern="1200">
                            <a:solidFill>
                              <a:schemeClr val="tx1"/>
                            </a:solidFill>
                            <a:effectLst/>
                            <a:latin typeface="+mn-lt"/>
                            <a:ea typeface="MS PGothic" panose="020B0600070205080204" pitchFamily="34" charset="-128"/>
                            <a:cs typeface="MS PGothic" charset="0"/>
                          </a:rPr>
                          <m:t>)</m:t>
                        </m:r>
                      </m:e>
                    </m:d>
                  </m:oMath>
                </a14:m>
                <a:r>
                  <a:rPr lang="en-US" sz="1200" kern="1200" dirty="0">
                    <a:solidFill>
                      <a:schemeClr val="tx1"/>
                    </a:solidFill>
                    <a:effectLst/>
                    <a:latin typeface="+mn-lt"/>
                    <a:ea typeface="MS PGothic" panose="020B0600070205080204" pitchFamily="34" charset="-128"/>
                    <a:cs typeface="MS PGothic" charset="0"/>
                  </a:rPr>
                  <a:t>, is parameterized by a linear function of the normalized specific mechanical energy, </a:t>
                </a:r>
                <a14:m>
                  <m:oMath xmlns:m="http://schemas.openxmlformats.org/officeDocument/2006/math">
                    <m:r>
                      <a:rPr lang="en-US" sz="1200" i="1" kern="1200">
                        <a:solidFill>
                          <a:schemeClr val="tx1"/>
                        </a:solidFill>
                        <a:effectLst/>
                        <a:latin typeface="+mn-lt"/>
                        <a:ea typeface="MS PGothic" panose="020B0600070205080204" pitchFamily="34" charset="-128"/>
                        <a:cs typeface="MS PGothic" charset="0"/>
                      </a:rPr>
                      <m:t>𝑒</m:t>
                    </m:r>
                  </m:oMath>
                </a14:m>
                <a:r>
                  <a:rPr lang="en-US" dirty="0">
                    <a:effectLst/>
                  </a:rPr>
                  <a:t> </a:t>
                </a:r>
              </a:p>
              <a:p>
                <a:endParaRPr lang="en-US" sz="1200" kern="0" dirty="0">
                  <a:effectLst/>
                  <a:latin typeface="Arial" panose="020B0604020202020204" pitchFamily="34" charset="0"/>
                  <a:ea typeface="Times New Roman" panose="02020603050405020304" pitchFamily="18" charset="0"/>
                  <a:cs typeface="Arial" panose="020B0604020202020204" pitchFamily="34" charset="0"/>
                </a:endParaRPr>
              </a:p>
              <a:p>
                <a:r>
                  <a:rPr lang="en-US" sz="1200" kern="1200" dirty="0">
                    <a:solidFill>
                      <a:schemeClr val="tx1"/>
                    </a:solidFill>
                    <a:effectLst/>
                    <a:latin typeface="+mn-lt"/>
                    <a:ea typeface="MS PGothic" panose="020B0600070205080204" pitchFamily="34" charset="-128"/>
                    <a:cs typeface="MS PGothic" charset="0"/>
                  </a:rPr>
                  <a:t>FNPEG URC’s, like FNPEG’s, numerical method solves a least-squares problem with a single univariate function to find the </a:t>
                </a:r>
                <a14:m>
                  <m:oMath xmlns:m="http://schemas.openxmlformats.org/officeDocument/2006/math">
                    <m:sSub>
                      <m:sSubPr>
                        <m:ctrlPr>
                          <a:rPr lang="en-US" sz="1200" i="1" kern="1200">
                            <a:solidFill>
                              <a:schemeClr val="tx1"/>
                            </a:solidFill>
                            <a:effectLst/>
                            <a:latin typeface="+mn-lt"/>
                            <a:ea typeface="MS PGothic" panose="020B0600070205080204" pitchFamily="34" charset="-128"/>
                            <a:cs typeface="MS PGothic" charset="0"/>
                          </a:rPr>
                        </m:ctrlPr>
                      </m:sSubPr>
                      <m:e>
                        <m:r>
                          <a:rPr lang="en-US" sz="1200" i="1" kern="1200">
                            <a:solidFill>
                              <a:schemeClr val="tx1"/>
                            </a:solidFill>
                            <a:effectLst/>
                            <a:latin typeface="+mn-lt"/>
                            <a:ea typeface="MS PGothic" panose="020B0600070205080204" pitchFamily="34" charset="-128"/>
                            <a:cs typeface="MS PGothic" charset="0"/>
                          </a:rPr>
                          <m:t>𝛼</m:t>
                        </m:r>
                      </m:e>
                      <m:sub>
                        <m:r>
                          <a:rPr lang="en-US" sz="1200" i="1" kern="1200">
                            <a:solidFill>
                              <a:schemeClr val="tx1"/>
                            </a:solidFill>
                            <a:effectLst/>
                            <a:latin typeface="+mn-lt"/>
                            <a:ea typeface="MS PGothic" panose="020B0600070205080204" pitchFamily="34" charset="-128"/>
                            <a:cs typeface="MS PGothic" charset="0"/>
                          </a:rPr>
                          <m:t>0</m:t>
                        </m:r>
                      </m:sub>
                    </m:sSub>
                  </m:oMath>
                </a14:m>
                <a:r>
                  <a:rPr lang="en-US" sz="1200" kern="1200" dirty="0">
                    <a:solidFill>
                      <a:schemeClr val="tx1"/>
                    </a:solidFill>
                    <a:effectLst/>
                    <a:latin typeface="+mn-lt"/>
                    <a:ea typeface="MS PGothic" panose="020B0600070205080204" pitchFamily="34" charset="-128"/>
                    <a:cs typeface="MS PGothic" charset="0"/>
                  </a:rPr>
                  <a:t> needed to minimize the error function </a:t>
                </a:r>
                <a:endParaRPr lang="en-US" sz="1200" i="1" kern="1200" dirty="0">
                  <a:solidFill>
                    <a:schemeClr val="tx1"/>
                  </a:solidFill>
                  <a:effectLst/>
                  <a:latin typeface="+mn-lt"/>
                  <a:ea typeface="MS PGothic" panose="020B0600070205080204" pitchFamily="34" charset="-128"/>
                  <a:cs typeface="MS PGothic" charset="0"/>
                </a:endParaRPr>
              </a:p>
              <a:p>
                <a:endParaRPr lang="en-US" sz="1200" i="1" kern="1200" dirty="0">
                  <a:solidFill>
                    <a:schemeClr val="tx1"/>
                  </a:solidFill>
                  <a:effectLst/>
                  <a:latin typeface="+mn-lt"/>
                  <a:ea typeface="MS PGothic" panose="020B0600070205080204" pitchFamily="34" charset="-128"/>
                  <a:cs typeface="MS PGothic" charset="0"/>
                </a:endParaRPr>
              </a:p>
              <a:p>
                <a14:m>
                  <m:oMath xmlns:m="http://schemas.openxmlformats.org/officeDocument/2006/math">
                    <m:sSub>
                      <m:sSubPr>
                        <m:ctrlPr>
                          <a:rPr lang="en-US" sz="1200" i="1" kern="1200" smtClean="0">
                            <a:solidFill>
                              <a:schemeClr val="tx1"/>
                            </a:solidFill>
                            <a:effectLst/>
                            <a:latin typeface="+mn-lt"/>
                            <a:ea typeface="MS PGothic" panose="020B0600070205080204" pitchFamily="34" charset="-128"/>
                            <a:cs typeface="MS PGothic" charset="0"/>
                          </a:rPr>
                        </m:ctrlPr>
                      </m:sSubPr>
                      <m:e>
                        <m:r>
                          <a:rPr lang="en-US" sz="1200" i="1" kern="1200">
                            <a:solidFill>
                              <a:schemeClr val="tx1"/>
                            </a:solidFill>
                            <a:effectLst/>
                            <a:latin typeface="+mn-lt"/>
                            <a:ea typeface="MS PGothic" panose="020B0600070205080204" pitchFamily="34" charset="-128"/>
                            <a:cs typeface="MS PGothic" charset="0"/>
                          </a:rPr>
                          <m:t>𝑆</m:t>
                        </m:r>
                      </m:e>
                      <m:sub>
                        <m:r>
                          <a:rPr lang="en-US" sz="1200" i="1" kern="1200">
                            <a:solidFill>
                              <a:schemeClr val="tx1"/>
                            </a:solidFill>
                            <a:effectLst/>
                            <a:latin typeface="+mn-lt"/>
                            <a:ea typeface="MS PGothic" panose="020B0600070205080204" pitchFamily="34" charset="-128"/>
                            <a:cs typeface="MS PGothic" charset="0"/>
                          </a:rPr>
                          <m:t>𝑡𝑜𝑔𝑜</m:t>
                        </m:r>
                      </m:sub>
                    </m:sSub>
                  </m:oMath>
                </a14:m>
                <a:r>
                  <a:rPr lang="en-US" sz="1200" kern="1200" dirty="0">
                    <a:solidFill>
                      <a:schemeClr val="tx1"/>
                    </a:solidFill>
                    <a:effectLst/>
                    <a:latin typeface="+mn-lt"/>
                    <a:ea typeface="MS PGothic" panose="020B0600070205080204" pitchFamily="34" charset="-128"/>
                    <a:cs typeface="MS PGothic" charset="0"/>
                  </a:rPr>
                  <a:t> defines the great-circle range to the target site. The calculated </a:t>
                </a:r>
                <a14:m>
                  <m:oMath xmlns:m="http://schemas.openxmlformats.org/officeDocument/2006/math">
                    <m:sSub>
                      <m:sSubPr>
                        <m:ctrlPr>
                          <a:rPr lang="en-US" sz="1200" i="1" kern="1200">
                            <a:solidFill>
                              <a:schemeClr val="tx1"/>
                            </a:solidFill>
                            <a:effectLst/>
                            <a:latin typeface="+mn-lt"/>
                            <a:ea typeface="MS PGothic" panose="020B0600070205080204" pitchFamily="34" charset="-128"/>
                            <a:cs typeface="MS PGothic" charset="0"/>
                          </a:rPr>
                        </m:ctrlPr>
                      </m:sSubPr>
                      <m:e>
                        <m:r>
                          <a:rPr lang="en-US" sz="1200" i="1" kern="1200">
                            <a:solidFill>
                              <a:schemeClr val="tx1"/>
                            </a:solidFill>
                            <a:effectLst/>
                            <a:latin typeface="+mn-lt"/>
                            <a:ea typeface="MS PGothic" panose="020B0600070205080204" pitchFamily="34" charset="-128"/>
                            <a:cs typeface="MS PGothic" charset="0"/>
                          </a:rPr>
                          <m:t>𝛼</m:t>
                        </m:r>
                      </m:e>
                      <m:sub>
                        <m:r>
                          <a:rPr lang="en-US" sz="1200" i="1" kern="1200">
                            <a:solidFill>
                              <a:schemeClr val="tx1"/>
                            </a:solidFill>
                            <a:effectLst/>
                            <a:latin typeface="+mn-lt"/>
                            <a:ea typeface="MS PGothic" panose="020B0600070205080204" pitchFamily="34" charset="-128"/>
                            <a:cs typeface="MS PGothic" charset="0"/>
                          </a:rPr>
                          <m:t>0</m:t>
                        </m:r>
                      </m:sub>
                    </m:sSub>
                  </m:oMath>
                </a14:m>
                <a:r>
                  <a:rPr lang="en-US" sz="1200" kern="1200" dirty="0">
                    <a:solidFill>
                      <a:schemeClr val="tx1"/>
                    </a:solidFill>
                    <a:effectLst/>
                    <a:latin typeface="+mn-lt"/>
                    <a:ea typeface="MS PGothic" panose="020B0600070205080204" pitchFamily="34" charset="-128"/>
                    <a:cs typeface="MS PGothic" charset="0"/>
                  </a:rPr>
                  <a:t> and </a:t>
                </a:r>
                <a14:m>
                  <m:oMath xmlns:m="http://schemas.openxmlformats.org/officeDocument/2006/math">
                    <m:sSub>
                      <m:sSubPr>
                        <m:ctrlPr>
                          <a:rPr lang="en-US" sz="1200" i="1" kern="1200">
                            <a:solidFill>
                              <a:schemeClr val="tx1"/>
                            </a:solidFill>
                            <a:effectLst/>
                            <a:latin typeface="+mn-lt"/>
                            <a:ea typeface="MS PGothic" panose="020B0600070205080204" pitchFamily="34" charset="-128"/>
                            <a:cs typeface="MS PGothic" charset="0"/>
                          </a:rPr>
                        </m:ctrlPr>
                      </m:sSubPr>
                      <m:e>
                        <m:r>
                          <a:rPr lang="en-US" sz="1200" i="1" kern="1200">
                            <a:solidFill>
                              <a:schemeClr val="tx1"/>
                            </a:solidFill>
                            <a:effectLst/>
                            <a:latin typeface="+mn-lt"/>
                            <a:ea typeface="MS PGothic" panose="020B0600070205080204" pitchFamily="34" charset="-128"/>
                            <a:cs typeface="MS PGothic" charset="0"/>
                          </a:rPr>
                          <m:t>𝑒</m:t>
                        </m:r>
                      </m:e>
                      <m:sub>
                        <m:r>
                          <a:rPr lang="en-US" sz="1200" i="1" kern="1200">
                            <a:solidFill>
                              <a:schemeClr val="tx1"/>
                            </a:solidFill>
                            <a:effectLst/>
                            <a:latin typeface="+mn-lt"/>
                            <a:ea typeface="MS PGothic" panose="020B0600070205080204" pitchFamily="34" charset="-128"/>
                            <a:cs typeface="MS PGothic" charset="0"/>
                          </a:rPr>
                          <m:t>0</m:t>
                        </m:r>
                      </m:sub>
                    </m:sSub>
                  </m:oMath>
                </a14:m>
                <a:r>
                  <a:rPr lang="en-US" sz="1200" kern="1200" dirty="0">
                    <a:solidFill>
                      <a:schemeClr val="tx1"/>
                    </a:solidFill>
                    <a:effectLst/>
                    <a:latin typeface="+mn-lt"/>
                    <a:ea typeface="MS PGothic" panose="020B0600070205080204" pitchFamily="34" charset="-128"/>
                    <a:cs typeface="MS PGothic" charset="0"/>
                  </a:rPr>
                  <a:t> are used to predict the resultant trajectory within each prediction-correction cycle, and if the calculated </a:t>
                </a:r>
                <a14:m>
                  <m:oMath xmlns:m="http://schemas.openxmlformats.org/officeDocument/2006/math">
                    <m:sSub>
                      <m:sSubPr>
                        <m:ctrlPr>
                          <a:rPr lang="en-US" sz="1200" i="1" kern="1200">
                            <a:solidFill>
                              <a:schemeClr val="tx1"/>
                            </a:solidFill>
                            <a:effectLst/>
                            <a:latin typeface="+mn-lt"/>
                            <a:ea typeface="MS PGothic" panose="020B0600070205080204" pitchFamily="34" charset="-128"/>
                            <a:cs typeface="MS PGothic" charset="0"/>
                          </a:rPr>
                        </m:ctrlPr>
                      </m:sSubPr>
                      <m:e>
                        <m:r>
                          <a:rPr lang="en-US" sz="1200" i="1" kern="1200">
                            <a:solidFill>
                              <a:schemeClr val="tx1"/>
                            </a:solidFill>
                            <a:effectLst/>
                            <a:latin typeface="+mn-lt"/>
                            <a:ea typeface="MS PGothic" panose="020B0600070205080204" pitchFamily="34" charset="-128"/>
                            <a:cs typeface="MS PGothic" charset="0"/>
                          </a:rPr>
                          <m:t>𝛼</m:t>
                        </m:r>
                      </m:e>
                      <m:sub>
                        <m:r>
                          <a:rPr lang="en-US" sz="1200" i="1" kern="1200">
                            <a:solidFill>
                              <a:schemeClr val="tx1"/>
                            </a:solidFill>
                            <a:effectLst/>
                            <a:latin typeface="+mn-lt"/>
                            <a:ea typeface="MS PGothic" panose="020B0600070205080204" pitchFamily="34" charset="-128"/>
                            <a:cs typeface="MS PGothic" charset="0"/>
                          </a:rPr>
                          <m:t>0</m:t>
                        </m:r>
                      </m:sub>
                    </m:sSub>
                  </m:oMath>
                </a14:m>
                <a:r>
                  <a:rPr lang="en-US" sz="1200" kern="1200" dirty="0">
                    <a:solidFill>
                      <a:schemeClr val="tx1"/>
                    </a:solidFill>
                    <a:effectLst/>
                    <a:latin typeface="+mn-lt"/>
                    <a:ea typeface="MS PGothic" panose="020B0600070205080204" pitchFamily="34" charset="-128"/>
                    <a:cs typeface="MS PGothic" charset="0"/>
                  </a:rPr>
                  <a:t> does not meet the terminal constraint on the error of the range to target, then the Gauss-Newton scheme corrects the trajectory by updating </a:t>
                </a:r>
                <a14:m>
                  <m:oMath xmlns:m="http://schemas.openxmlformats.org/officeDocument/2006/math">
                    <m:sSub>
                      <m:sSubPr>
                        <m:ctrlPr>
                          <a:rPr lang="en-US" sz="1200" i="1" kern="1200">
                            <a:solidFill>
                              <a:schemeClr val="tx1"/>
                            </a:solidFill>
                            <a:effectLst/>
                            <a:latin typeface="+mn-lt"/>
                            <a:ea typeface="MS PGothic" panose="020B0600070205080204" pitchFamily="34" charset="-128"/>
                            <a:cs typeface="MS PGothic" charset="0"/>
                          </a:rPr>
                        </m:ctrlPr>
                      </m:sSubPr>
                      <m:e>
                        <m:r>
                          <a:rPr lang="en-US" sz="1200" i="1" kern="1200">
                            <a:solidFill>
                              <a:schemeClr val="tx1"/>
                            </a:solidFill>
                            <a:effectLst/>
                            <a:latin typeface="+mn-lt"/>
                            <a:ea typeface="MS PGothic" panose="020B0600070205080204" pitchFamily="34" charset="-128"/>
                            <a:cs typeface="MS PGothic" charset="0"/>
                          </a:rPr>
                          <m:t>𝛼</m:t>
                        </m:r>
                      </m:e>
                      <m:sub>
                        <m:r>
                          <a:rPr lang="en-US" sz="1200" i="1" kern="1200">
                            <a:solidFill>
                              <a:schemeClr val="tx1"/>
                            </a:solidFill>
                            <a:effectLst/>
                            <a:latin typeface="+mn-lt"/>
                            <a:ea typeface="MS PGothic" panose="020B0600070205080204" pitchFamily="34" charset="-128"/>
                            <a:cs typeface="MS PGothic" charset="0"/>
                          </a:rPr>
                          <m:t>0</m:t>
                        </m:r>
                      </m:sub>
                    </m:sSub>
                  </m:oMath>
                </a14:m>
                <a:r>
                  <a:rPr lang="en-US" sz="1200" kern="1200" dirty="0">
                    <a:solidFill>
                      <a:schemeClr val="tx1"/>
                    </a:solidFill>
                    <a:effectLst/>
                    <a:latin typeface="+mn-lt"/>
                    <a:ea typeface="MS PGothic" panose="020B0600070205080204" pitchFamily="34" charset="-128"/>
                    <a:cs typeface="MS PGothic" charset="0"/>
                  </a:rPr>
                  <a:t> until the error of the range to target is within limits.</a:t>
                </a:r>
                <a:r>
                  <a:rPr lang="en-US" sz="1800" dirty="0">
                    <a:effectLst/>
                  </a:rPr>
                  <a:t> </a:t>
                </a:r>
              </a:p>
              <a:p>
                <a:endParaRPr lang="en-US" sz="1800" kern="0" dirty="0">
                  <a:effectLst/>
                  <a:latin typeface="Times New Roman" panose="02020603050405020304" pitchFamily="18" charset="0"/>
                  <a:ea typeface="Times New Roman" panose="02020603050405020304" pitchFamily="18" charset="0"/>
                </a:endParaRPr>
              </a:p>
              <a:p>
                <a:r>
                  <a:rPr lang="en-US" sz="1800" kern="0" dirty="0">
                    <a:effectLst/>
                    <a:latin typeface="Times New Roman" panose="02020603050405020304" pitchFamily="18" charset="0"/>
                    <a:ea typeface="Times New Roman" panose="02020603050405020304" pitchFamily="18" charset="0"/>
                  </a:rPr>
                  <a:t>A corresponding procedure is defined for FNPEG guidance with </a:t>
                </a:r>
                <a14:m>
                  <m:oMath xmlns:m="http://schemas.openxmlformats.org/officeDocument/2006/math">
                    <m:r>
                      <a:rPr lang="en-US" sz="1800" i="1" kern="0">
                        <a:effectLst/>
                        <a:latin typeface="Cambria Math" panose="02040503050406030204" pitchFamily="18" charset="0"/>
                        <a:ea typeface="Times New Roman" panose="02020603050405020304" pitchFamily="18" charset="0"/>
                        <a:cs typeface="Times New Roman" panose="02020603050405020304" pitchFamily="18" charset="0"/>
                      </a:rPr>
                      <m:t>𝜎</m:t>
                    </m:r>
                  </m:oMath>
                </a14:m>
                <a:r>
                  <a:rPr lang="en-US" sz="1800" kern="0" dirty="0">
                    <a:effectLst/>
                    <a:latin typeface="Times New Roman" panose="02020603050405020304" pitchFamily="18" charset="0"/>
                    <a:ea typeface="Times New Roman" panose="02020603050405020304" pitchFamily="18" charset="0"/>
                  </a:rPr>
                  <a:t> instead of </a:t>
                </a:r>
                <a14:m>
                  <m:oMath xmlns:m="http://schemas.openxmlformats.org/officeDocument/2006/math">
                    <m:r>
                      <a:rPr lang="en-US" sz="1800" i="1" kern="0">
                        <a:effectLst/>
                        <a:latin typeface="Cambria Math" panose="02040503050406030204" pitchFamily="18" charset="0"/>
                        <a:ea typeface="Times New Roman" panose="02020603050405020304" pitchFamily="18" charset="0"/>
                        <a:cs typeface="Times New Roman" panose="02020603050405020304" pitchFamily="18" charset="0"/>
                      </a:rPr>
                      <m:t>𝛼</m:t>
                    </m:r>
                  </m:oMath>
                </a14:m>
                <a:r>
                  <a:rPr lang="en-US" sz="1800" kern="0" dirty="0">
                    <a:effectLst/>
                    <a:latin typeface="Times New Roman" panose="02020603050405020304" pitchFamily="18" charset="0"/>
                    <a:ea typeface="Times New Roman" panose="02020603050405020304" pitchFamily="18" charset="0"/>
                  </a:rPr>
                  <a:t>. </a:t>
                </a:r>
              </a:p>
              <a:p>
                <a:endParaRPr lang="en-US" sz="1800" kern="0" dirty="0">
                  <a:effectLst/>
                  <a:latin typeface="Times New Roman" panose="02020603050405020304" pitchFamily="18" charset="0"/>
                </a:endParaRPr>
              </a:p>
              <a:p>
                <a:r>
                  <a:rPr lang="en-US" sz="1800" u="sng" kern="0" dirty="0">
                    <a:effectLst/>
                    <a:latin typeface="Times New Roman" panose="02020603050405020304" pitchFamily="18" charset="0"/>
                  </a:rPr>
                  <a:t>Yaw-to-bank</a:t>
                </a:r>
              </a:p>
              <a:p>
                <a:pPr marL="0" marR="0" algn="just"/>
                <a:r>
                  <a:rPr lang="en-US" sz="1800" dirty="0">
                    <a:effectLst/>
                    <a:latin typeface="Times New Roman" panose="02020603050405020304" pitchFamily="18" charset="0"/>
                    <a:ea typeface="Times New Roman" panose="02020603050405020304" pitchFamily="18" charset="0"/>
                  </a:rPr>
                  <a:t>where </a:t>
                </a:r>
                <a14:m>
                  <m:oMath xmlns:m="http://schemas.openxmlformats.org/officeDocument/2006/math">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𝐾</m:t>
                        </m:r>
                      </m:e>
                      <m:sub>
                        <m:r>
                          <a:rPr lang="en-US" sz="1800" i="1">
                            <a:effectLst/>
                            <a:latin typeface="Cambria Math" panose="02040503050406030204" pitchFamily="18" charset="0"/>
                            <a:ea typeface="Times New Roman" panose="02020603050405020304" pitchFamily="18" charset="0"/>
                          </a:rPr>
                          <m:t>𝜓</m:t>
                        </m:r>
                      </m:sub>
                    </m:sSub>
                  </m:oMath>
                </a14:m>
                <a:r>
                  <a:rPr lang="en-US" sz="1800" dirty="0">
                    <a:effectLst/>
                    <a:latin typeface="Times New Roman" panose="02020603050405020304" pitchFamily="18" charset="0"/>
                    <a:ea typeface="Times New Roman" panose="02020603050405020304" pitchFamily="18" charset="0"/>
                  </a:rPr>
                  <a:t> is the proportional gain on azimuth error, </a:t>
                </a:r>
                <a14:m>
                  <m:oMath xmlns:m="http://schemas.openxmlformats.org/officeDocument/2006/math">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𝐾</m:t>
                        </m:r>
                      </m:e>
                      <m:sub>
                        <m:acc>
                          <m:accPr>
                            <m:chr m:val="̇"/>
                            <m:ctrlPr>
                              <a:rPr lang="en-US" sz="1800" i="1">
                                <a:effectLst/>
                                <a:latin typeface="Cambria Math" panose="02040503050406030204" pitchFamily="18" charset="0"/>
                                <a:ea typeface="Times New Roman" panose="02020603050405020304" pitchFamily="18" charset="0"/>
                              </a:rPr>
                            </m:ctrlPr>
                          </m:accPr>
                          <m:e>
                            <m:r>
                              <a:rPr lang="en-US" sz="1800" i="1">
                                <a:effectLst/>
                                <a:latin typeface="Cambria Math" panose="02040503050406030204" pitchFamily="18" charset="0"/>
                                <a:ea typeface="Times New Roman" panose="02020603050405020304" pitchFamily="18" charset="0"/>
                              </a:rPr>
                              <m:t>𝜓</m:t>
                            </m:r>
                            <m:r>
                              <a:rPr lang="en-US" sz="1800" i="1">
                                <a:effectLst/>
                                <a:latin typeface="Cambria Math" panose="02040503050406030204" pitchFamily="18" charset="0"/>
                                <a:ea typeface="Times New Roman" panose="02020603050405020304" pitchFamily="18" charset="0"/>
                              </a:rPr>
                              <m:t> </m:t>
                            </m:r>
                          </m:e>
                        </m:acc>
                      </m:sub>
                    </m:sSub>
                  </m:oMath>
                </a14:m>
                <a:r>
                  <a:rPr lang="en-US" sz="1800" dirty="0">
                    <a:effectLst/>
                    <a:latin typeface="Times New Roman" panose="02020603050405020304" pitchFamily="18" charset="0"/>
                    <a:ea typeface="Times New Roman" panose="02020603050405020304" pitchFamily="18" charset="0"/>
                  </a:rPr>
                  <a:t>is the proportional gain on azimuth rate error, and </a:t>
                </a:r>
                <a:r>
                  <a:rPr lang="en-US" sz="1800" dirty="0" err="1">
                    <a:effectLst/>
                    <a:latin typeface="Times New Roman" panose="02020603050405020304" pitchFamily="18" charset="0"/>
                    <a:ea typeface="Times New Roman" panose="02020603050405020304" pitchFamily="18" charset="0"/>
                  </a:rPr>
                  <a:t>Γ</a:t>
                </a:r>
                <a:r>
                  <a:rPr lang="en-US" sz="1800" dirty="0">
                    <a:effectLst/>
                    <a:latin typeface="Times New Roman" panose="02020603050405020304" pitchFamily="18" charset="0"/>
                    <a:ea typeface="Times New Roman" panose="02020603050405020304" pitchFamily="18" charset="0"/>
                  </a:rPr>
                  <a:t> is the</a:t>
                </a:r>
              </a:p>
              <a:p>
                <a:r>
                  <a:rPr lang="en-US" sz="1800" kern="0" dirty="0">
                    <a:effectLst/>
                    <a:latin typeface="Times New Roman" panose="02020603050405020304" pitchFamily="18" charset="0"/>
                    <a:ea typeface="Times New Roman" panose="02020603050405020304" pitchFamily="18" charset="0"/>
                  </a:rPr>
                  <a:t>conversion factor from the side force acceleration to </a:t>
                </a:r>
                <a14:m>
                  <m:oMath xmlns:m="http://schemas.openxmlformats.org/officeDocument/2006/math">
                    <m:sSub>
                      <m:sSubPr>
                        <m:ctrlPr>
                          <a:rPr lang="en-US" i="1">
                            <a:effectLst/>
                            <a:latin typeface="Cambria Math" panose="02040503050406030204" pitchFamily="18" charset="0"/>
                          </a:rPr>
                        </m:ctrlPr>
                      </m:sSubPr>
                      <m:e>
                        <m:r>
                          <a:rPr lang="en-US" sz="1800" i="1" kern="0">
                            <a:effectLst/>
                            <a:latin typeface="Cambria Math" panose="02040503050406030204" pitchFamily="18" charset="0"/>
                            <a:ea typeface="Times New Roman" panose="02020603050405020304" pitchFamily="18" charset="0"/>
                            <a:cs typeface="Times New Roman" panose="02020603050405020304" pitchFamily="18" charset="0"/>
                          </a:rPr>
                          <m:t>𝐶</m:t>
                        </m:r>
                      </m:e>
                      <m:sub>
                        <m:r>
                          <a:rPr lang="en-US" sz="1800" i="1" kern="0">
                            <a:effectLst/>
                            <a:latin typeface="Cambria Math" panose="02040503050406030204" pitchFamily="18" charset="0"/>
                            <a:ea typeface="Times New Roman" panose="02020603050405020304" pitchFamily="18" charset="0"/>
                            <a:cs typeface="Times New Roman" panose="02020603050405020304" pitchFamily="18" charset="0"/>
                          </a:rPr>
                          <m:t>𝑠</m:t>
                        </m:r>
                      </m:sub>
                    </m:sSub>
                  </m:oMath>
                </a14:m>
                <a:r>
                  <a:rPr lang="en-US" sz="1800" kern="0" dirty="0">
                    <a:effectLst/>
                    <a:latin typeface="Times New Roman" panose="02020603050405020304" pitchFamily="18" charset="0"/>
                    <a:ea typeface="Times New Roman" panose="02020603050405020304" pitchFamily="18" charset="0"/>
                  </a:rPr>
                  <a:t>. </a:t>
                </a:r>
              </a:p>
              <a:p>
                <a:pPr marL="0" marR="0" lvl="0" indent="0" algn="l" defTabSz="914400" rtl="0" eaLnBrk="0" fontAlgn="base" latinLnBrk="0" hangingPunct="0">
                  <a:lnSpc>
                    <a:spcPct val="100000"/>
                  </a:lnSpc>
                  <a:spcBef>
                    <a:spcPct val="3000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US" sz="1800" smtClean="0">
                          <a:effectLst/>
                          <a:latin typeface="Cambria Math" panose="02040503050406030204" pitchFamily="18" charset="0"/>
                          <a:ea typeface="Times New Roman" panose="02020603050405020304" pitchFamily="18" charset="0"/>
                        </a:rPr>
                        <m:t>Γ</m:t>
                      </m:r>
                      <m:r>
                        <a:rPr lang="en-US" sz="1800" smtClean="0">
                          <a:effectLst/>
                          <a:latin typeface="Cambria Math" panose="02040503050406030204" pitchFamily="18" charset="0"/>
                          <a:ea typeface="Times New Roman" panose="02020603050405020304" pitchFamily="18" charset="0"/>
                        </a:rPr>
                        <m:t>=</m:t>
                      </m:r>
                      <m:f>
                        <m:fPr>
                          <m:ctrlPr>
                            <a:rPr lang="en-US" sz="1800" i="1">
                              <a:effectLst/>
                              <a:latin typeface="Cambria Math" panose="02040503050406030204" pitchFamily="18" charset="0"/>
                              <a:ea typeface="Times New Roman" panose="02020603050405020304" pitchFamily="18" charset="0"/>
                            </a:rPr>
                          </m:ctrlPr>
                        </m:fPr>
                        <m:num>
                          <m:r>
                            <a:rPr lang="en-US" sz="1800" i="1">
                              <a:effectLst/>
                              <a:latin typeface="Cambria Math" panose="02040503050406030204" pitchFamily="18" charset="0"/>
                              <a:ea typeface="Times New Roman" panose="02020603050405020304" pitchFamily="18" charset="0"/>
                            </a:rPr>
                            <m:t>𝑚</m:t>
                          </m:r>
                        </m:num>
                        <m:den>
                          <m:d>
                            <m:dPr>
                              <m:ctrlPr>
                                <a:rPr lang="en-US" sz="1800" i="1">
                                  <a:effectLst/>
                                  <a:latin typeface="Cambria Math" panose="02040503050406030204" pitchFamily="18" charset="0"/>
                                  <a:ea typeface="Times New Roman" panose="02020603050405020304" pitchFamily="18" charset="0"/>
                                </a:rPr>
                              </m:ctrlPr>
                            </m:dPr>
                            <m:e>
                              <m:f>
                                <m:fPr>
                                  <m:type m:val="skw"/>
                                  <m:ctrlPr>
                                    <a:rPr lang="en-US" sz="1800" i="1">
                                      <a:effectLst/>
                                      <a:latin typeface="Cambria Math" panose="02040503050406030204" pitchFamily="18" charset="0"/>
                                      <a:ea typeface="Times New Roman" panose="02020603050405020304" pitchFamily="18" charset="0"/>
                                    </a:rPr>
                                  </m:ctrlPr>
                                </m:fPr>
                                <m:num>
                                  <m:r>
                                    <a:rPr lang="en-US" sz="1800" i="1">
                                      <a:effectLst/>
                                      <a:latin typeface="Cambria Math" panose="02040503050406030204" pitchFamily="18" charset="0"/>
                                      <a:ea typeface="Times New Roman" panose="02020603050405020304" pitchFamily="18" charset="0"/>
                                    </a:rPr>
                                    <m:t>1</m:t>
                                  </m:r>
                                </m:num>
                                <m:den>
                                  <m:r>
                                    <a:rPr lang="en-US" sz="1800" i="1">
                                      <a:effectLst/>
                                      <a:latin typeface="Cambria Math" panose="02040503050406030204" pitchFamily="18" charset="0"/>
                                      <a:ea typeface="Times New Roman" panose="02020603050405020304" pitchFamily="18" charset="0"/>
                                    </a:rPr>
                                    <m:t>2</m:t>
                                  </m:r>
                                </m:den>
                              </m:f>
                              <m:acc>
                                <m:accPr>
                                  <m:chr m:val="̅"/>
                                  <m:ctrlPr>
                                    <a:rPr lang="en-US" sz="1800" i="1">
                                      <a:effectLst/>
                                      <a:latin typeface="Cambria Math" panose="02040503050406030204" pitchFamily="18" charset="0"/>
                                      <a:ea typeface="Times New Roman" panose="02020603050405020304" pitchFamily="18" charset="0"/>
                                    </a:rPr>
                                  </m:ctrlPr>
                                </m:accPr>
                                <m:e>
                                  <m:r>
                                    <a:rPr lang="en-US" sz="1800" i="1">
                                      <a:effectLst/>
                                      <a:latin typeface="Cambria Math" panose="02040503050406030204" pitchFamily="18" charset="0"/>
                                      <a:ea typeface="Times New Roman" panose="02020603050405020304" pitchFamily="18" charset="0"/>
                                    </a:rPr>
                                    <m:t>𝑞</m:t>
                                  </m:r>
                                </m:e>
                              </m:acc>
                              <m:r>
                                <a:rPr lang="en-US" sz="1800" i="1">
                                  <a:effectLst/>
                                  <a:latin typeface="Cambria Math" panose="02040503050406030204" pitchFamily="18" charset="0"/>
                                  <a:ea typeface="Times New Roman" panose="02020603050405020304" pitchFamily="18" charset="0"/>
                                </a:rPr>
                                <m:t> </m:t>
                              </m:r>
                              <m:r>
                                <a:rPr lang="en-US" sz="1800" i="1">
                                  <a:effectLst/>
                                  <a:latin typeface="Cambria Math" panose="02040503050406030204" pitchFamily="18" charset="0"/>
                                  <a:ea typeface="Times New Roman" panose="02020603050405020304" pitchFamily="18" charset="0"/>
                                </a:rPr>
                                <m:t>𝑆</m:t>
                              </m:r>
                            </m:e>
                          </m:d>
                        </m:den>
                      </m:f>
                      <m:r>
                        <a:rPr lang="en-US" sz="1800" i="1">
                          <a:effectLst/>
                          <a:latin typeface="Cambria Math" panose="02040503050406030204" pitchFamily="18" charset="0"/>
                          <a:ea typeface="Times New Roman" panose="02020603050405020304" pitchFamily="18" charset="0"/>
                        </a:rPr>
                        <m:t> </m:t>
                      </m:r>
                    </m:oMath>
                  </m:oMathPara>
                </a14:m>
                <a:endParaRPr lang="en-US" sz="1800" kern="0" dirty="0">
                  <a:effectLst/>
                  <a:latin typeface="Times New Roman" panose="02020603050405020304" pitchFamily="18" charset="0"/>
                  <a:ea typeface="Times New Roman" panose="02020603050405020304" pitchFamily="18" charset="0"/>
                </a:endParaRPr>
              </a:p>
              <a:p>
                <a:endParaRPr lang="en-US" sz="1800" kern="0" dirty="0">
                  <a:effectLst/>
                  <a:latin typeface="Times New Roman" panose="02020603050405020304" pitchFamily="18" charset="0"/>
                </a:endParaRPr>
              </a:p>
              <a:p>
                <a:pPr marL="0" marR="0" algn="just"/>
                <a:r>
                  <a:rPr lang="en-US" sz="1800" dirty="0">
                    <a:effectLst/>
                    <a:latin typeface="Times New Roman" panose="02020603050405020304" pitchFamily="18" charset="0"/>
                    <a:ea typeface="Times New Roman" panose="02020603050405020304" pitchFamily="18" charset="0"/>
                  </a:rPr>
                  <a:t>where </a:t>
                </a:r>
                <a14:m>
                  <m:oMath xmlns:m="http://schemas.openxmlformats.org/officeDocument/2006/math">
                    <m:acc>
                      <m:accPr>
                        <m:chr m:val="̅"/>
                        <m:ctrlPr>
                          <a:rPr lang="en-US" sz="1800" i="1">
                            <a:effectLst/>
                            <a:latin typeface="Cambria Math" panose="02040503050406030204" pitchFamily="18" charset="0"/>
                            <a:ea typeface="Times New Roman" panose="02020603050405020304" pitchFamily="18" charset="0"/>
                          </a:rPr>
                        </m:ctrlPr>
                      </m:accPr>
                      <m:e>
                        <m:r>
                          <a:rPr lang="en-US" sz="1800" i="1">
                            <a:effectLst/>
                            <a:latin typeface="Cambria Math" panose="02040503050406030204" pitchFamily="18" charset="0"/>
                            <a:ea typeface="Times New Roman" panose="02020603050405020304" pitchFamily="18" charset="0"/>
                          </a:rPr>
                          <m:t>𝑞</m:t>
                        </m:r>
                      </m:e>
                    </m:acc>
                  </m:oMath>
                </a14:m>
                <a:r>
                  <a:rPr lang="en-US" sz="1800" dirty="0">
                    <a:effectLst/>
                    <a:latin typeface="Times New Roman" panose="02020603050405020304" pitchFamily="18" charset="0"/>
                    <a:ea typeface="Times New Roman" panose="02020603050405020304" pitchFamily="18" charset="0"/>
                  </a:rPr>
                  <a:t> is the sensed dynamic pressure and </a:t>
                </a:r>
                <a:r>
                  <a:rPr lang="en-US" sz="1800" i="1" dirty="0">
                    <a:effectLst/>
                    <a:latin typeface="Cambria Math" panose="02040503050406030204" pitchFamily="18" charset="0"/>
                    <a:ea typeface="Times New Roman" panose="02020603050405020304" pitchFamily="18" charset="0"/>
                    <a:cs typeface="Cambria Math" panose="02040503050406030204" pitchFamily="18" charset="0"/>
                  </a:rPr>
                  <a:t>S</a:t>
                </a:r>
                <a:r>
                  <a:rPr lang="en-US" sz="1800" dirty="0">
                    <a:effectLst/>
                    <a:latin typeface="Times New Roman" panose="02020603050405020304" pitchFamily="18" charset="0"/>
                    <a:ea typeface="Times New Roman" panose="02020603050405020304" pitchFamily="18" charset="0"/>
                  </a:rPr>
                  <a:t> is the aerodynamic reference area of the vehicle. The gains are defined by</a:t>
                </a:r>
              </a:p>
              <a:p>
                <a:pPr marL="0" marR="0" algn="just"/>
                <a14:m>
                  <m:oMathPara xmlns:m="http://schemas.openxmlformats.org/officeDocument/2006/math">
                    <m:oMathParaPr>
                      <m:jc m:val="centerGroup"/>
                    </m:oMathParaPr>
                    <m:oMath xmlns:m="http://schemas.openxmlformats.org/officeDocument/2006/math">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𝐾</m:t>
                          </m:r>
                        </m:e>
                        <m:sub>
                          <m:r>
                            <a:rPr lang="en-US" sz="1800" i="1">
                              <a:effectLst/>
                              <a:latin typeface="Cambria Math" panose="02040503050406030204" pitchFamily="18" charset="0"/>
                              <a:ea typeface="Times New Roman" panose="02020603050405020304" pitchFamily="18" charset="0"/>
                            </a:rPr>
                            <m:t>𝜓</m:t>
                          </m:r>
                        </m:sub>
                      </m:sSub>
                      <m:r>
                        <a:rPr lang="en-US" sz="1800" i="1">
                          <a:effectLst/>
                          <a:latin typeface="Cambria Math" panose="02040503050406030204" pitchFamily="18" charset="0"/>
                          <a:ea typeface="Times New Roman" panose="02020603050405020304" pitchFamily="18" charset="0"/>
                        </a:rPr>
                        <m:t>=</m:t>
                      </m:r>
                      <m:d>
                        <m:dPr>
                          <m:begChr m:val="|"/>
                          <m:endChr m:val="|"/>
                          <m:ctrlPr>
                            <a:rPr lang="en-US" sz="1800" i="1">
                              <a:effectLst/>
                              <a:latin typeface="Cambria Math" panose="02040503050406030204" pitchFamily="18" charset="0"/>
                              <a:ea typeface="Times New Roman" panose="02020603050405020304" pitchFamily="18" charset="0"/>
                            </a:rPr>
                          </m:ctrlPr>
                        </m:dPr>
                        <m:e>
                          <m:f>
                            <m:fPr>
                              <m:ctrlPr>
                                <a:rPr lang="en-US" sz="1800" i="1">
                                  <a:effectLst/>
                                  <a:latin typeface="Cambria Math" panose="02040503050406030204" pitchFamily="18" charset="0"/>
                                  <a:ea typeface="Times New Roman" panose="02020603050405020304" pitchFamily="18" charset="0"/>
                                </a:rPr>
                              </m:ctrlPr>
                            </m:fPr>
                            <m:num>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𝐶</m:t>
                                  </m:r>
                                </m:e>
                                <m:sub>
                                  <m:r>
                                    <a:rPr lang="en-US" sz="1800" i="1">
                                      <a:effectLst/>
                                      <a:latin typeface="Cambria Math" panose="02040503050406030204" pitchFamily="18" charset="0"/>
                                      <a:ea typeface="Times New Roman" panose="02020603050405020304" pitchFamily="18" charset="0"/>
                                    </a:rPr>
                                    <m:t>𝑆</m:t>
                                  </m:r>
                                  <m:r>
                                    <a:rPr lang="en-US" sz="1800" i="1">
                                      <a:effectLst/>
                                      <a:latin typeface="Cambria Math" panose="02040503050406030204" pitchFamily="18" charset="0"/>
                                      <a:ea typeface="Times New Roman" panose="02020603050405020304" pitchFamily="18" charset="0"/>
                                    </a:rPr>
                                    <m:t>,</m:t>
                                  </m:r>
                                  <m:func>
                                    <m:funcPr>
                                      <m:ctrlPr>
                                        <a:rPr lang="en-US" sz="1800" i="1">
                                          <a:effectLst/>
                                          <a:latin typeface="Cambria Math" panose="02040503050406030204" pitchFamily="18" charset="0"/>
                                          <a:ea typeface="Times New Roman" panose="02020603050405020304" pitchFamily="18" charset="0"/>
                                        </a:rPr>
                                      </m:ctrlPr>
                                    </m:funcPr>
                                    <m:fName>
                                      <m:r>
                                        <m:rPr>
                                          <m:sty m:val="p"/>
                                        </m:rPr>
                                        <a:rPr lang="en-US" sz="1800">
                                          <a:effectLst/>
                                          <a:latin typeface="Cambria Math" panose="02040503050406030204" pitchFamily="18" charset="0"/>
                                          <a:ea typeface="Times New Roman" panose="02020603050405020304" pitchFamily="18" charset="0"/>
                                        </a:rPr>
                                        <m:t>max</m:t>
                                      </m:r>
                                    </m:fName>
                                    <m:e>
                                      <m:r>
                                        <a:rPr lang="en-US" sz="1800" i="1">
                                          <a:effectLst/>
                                          <a:latin typeface="Cambria Math" panose="02040503050406030204" pitchFamily="18" charset="0"/>
                                          <a:ea typeface="Times New Roman" panose="02020603050405020304" pitchFamily="18" charset="0"/>
                                        </a:rPr>
                                        <m:t>𝛽</m:t>
                                      </m:r>
                                    </m:e>
                                  </m:func>
                                </m:sub>
                              </m:sSub>
                              <m:r>
                                <a:rPr lang="en-US" sz="1800" i="1">
                                  <a:effectLst/>
                                  <a:latin typeface="Cambria Math" panose="02040503050406030204" pitchFamily="18" charset="0"/>
                                  <a:ea typeface="Times New Roman" panose="02020603050405020304" pitchFamily="18" charset="0"/>
                                </a:rPr>
                                <m:t>/</m:t>
                              </m:r>
                              <m:r>
                                <m:rPr>
                                  <m:sty m:val="p"/>
                                </m:rPr>
                                <a:rPr lang="en-US" sz="1800">
                                  <a:effectLst/>
                                  <a:latin typeface="Cambria Math" panose="02040503050406030204" pitchFamily="18" charset="0"/>
                                  <a:ea typeface="Times New Roman" panose="02020603050405020304" pitchFamily="18" charset="0"/>
                                </a:rPr>
                                <m:t>Γ</m:t>
                              </m:r>
                            </m:num>
                            <m:den>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𝑐</m:t>
                                  </m:r>
                                </m:e>
                                <m:sub>
                                  <m:func>
                                    <m:funcPr>
                                      <m:ctrlPr>
                                        <a:rPr lang="en-US" sz="1800" i="1">
                                          <a:effectLst/>
                                          <a:latin typeface="Cambria Math" panose="02040503050406030204" pitchFamily="18" charset="0"/>
                                          <a:ea typeface="Times New Roman" panose="02020603050405020304" pitchFamily="18" charset="0"/>
                                        </a:rPr>
                                      </m:ctrlPr>
                                    </m:funcPr>
                                    <m:fName>
                                      <m:r>
                                        <m:rPr>
                                          <m:sty m:val="p"/>
                                        </m:rPr>
                                        <a:rPr lang="en-US" sz="1800">
                                          <a:effectLst/>
                                          <a:latin typeface="Cambria Math" panose="02040503050406030204" pitchFamily="18" charset="0"/>
                                          <a:ea typeface="Times New Roman" panose="02020603050405020304" pitchFamily="18" charset="0"/>
                                        </a:rPr>
                                        <m:t>max</m:t>
                                      </m:r>
                                    </m:fName>
                                    <m:e>
                                      <m:r>
                                        <a:rPr lang="en-US" sz="1800" i="1">
                                          <a:effectLst/>
                                          <a:latin typeface="Cambria Math" panose="02040503050406030204" pitchFamily="18" charset="0"/>
                                          <a:ea typeface="Times New Roman" panose="02020603050405020304" pitchFamily="18" charset="0"/>
                                        </a:rPr>
                                        <m:t>𝛽</m:t>
                                      </m:r>
                                    </m:e>
                                  </m:func>
                                </m:sub>
                              </m:sSub>
                            </m:den>
                          </m:f>
                        </m:e>
                      </m:d>
                    </m:oMath>
                  </m:oMathPara>
                </a14:m>
                <a:endParaRPr lang="en-US" sz="1800" dirty="0">
                  <a:effectLst/>
                  <a:latin typeface="Times New Roman" panose="02020603050405020304" pitchFamily="18" charset="0"/>
                  <a:ea typeface="Times New Roman" panose="02020603050405020304" pitchFamily="18" charset="0"/>
                </a:endParaRPr>
              </a:p>
              <a:p>
                <a:pPr marL="0" marR="0" algn="just"/>
                <a14:m>
                  <m:oMathPara xmlns:m="http://schemas.openxmlformats.org/officeDocument/2006/math">
                    <m:oMathParaPr>
                      <m:jc m:val="centerGroup"/>
                    </m:oMathParaPr>
                    <m:oMath xmlns:m="http://schemas.openxmlformats.org/officeDocument/2006/math">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𝐾</m:t>
                          </m:r>
                        </m:e>
                        <m:sub>
                          <m:acc>
                            <m:accPr>
                              <m:chr m:val="̇"/>
                              <m:ctrlPr>
                                <a:rPr lang="en-US" sz="1800" i="1">
                                  <a:effectLst/>
                                  <a:latin typeface="Cambria Math" panose="02040503050406030204" pitchFamily="18" charset="0"/>
                                  <a:ea typeface="Times New Roman" panose="02020603050405020304" pitchFamily="18" charset="0"/>
                                </a:rPr>
                              </m:ctrlPr>
                            </m:accPr>
                            <m:e>
                              <m:r>
                                <a:rPr lang="en-US" sz="1800" i="1">
                                  <a:effectLst/>
                                  <a:latin typeface="Cambria Math" panose="02040503050406030204" pitchFamily="18" charset="0"/>
                                  <a:ea typeface="Times New Roman" panose="02020603050405020304" pitchFamily="18" charset="0"/>
                                </a:rPr>
                                <m:t>𝜓</m:t>
                              </m:r>
                              <m:r>
                                <a:rPr lang="en-US" sz="1800" i="1">
                                  <a:effectLst/>
                                  <a:latin typeface="Cambria Math" panose="02040503050406030204" pitchFamily="18" charset="0"/>
                                  <a:ea typeface="Times New Roman" panose="02020603050405020304" pitchFamily="18" charset="0"/>
                                </a:rPr>
                                <m:t> </m:t>
                              </m:r>
                            </m:e>
                          </m:acc>
                        </m:sub>
                      </m:sSub>
                      <m:r>
                        <a:rPr lang="en-US" sz="1800" i="1">
                          <a:effectLst/>
                          <a:latin typeface="Cambria Math" panose="02040503050406030204" pitchFamily="18" charset="0"/>
                          <a:ea typeface="Times New Roman" panose="02020603050405020304" pitchFamily="18" charset="0"/>
                        </a:rPr>
                        <m:t>=2</m:t>
                      </m:r>
                      <m:r>
                        <a:rPr lang="en-US" sz="1800" i="1">
                          <a:effectLst/>
                          <a:latin typeface="Cambria Math" panose="02040503050406030204" pitchFamily="18" charset="0"/>
                          <a:ea typeface="Times New Roman" panose="02020603050405020304" pitchFamily="18" charset="0"/>
                        </a:rPr>
                        <m:t>𝜉𝜔</m:t>
                      </m:r>
                      <m:r>
                        <a:rPr lang="en-US" sz="1800" i="1">
                          <a:effectLst/>
                          <a:latin typeface="Cambria Math" panose="02040503050406030204" pitchFamily="18" charset="0"/>
                          <a:ea typeface="Times New Roman" panose="02020603050405020304" pitchFamily="18" charset="0"/>
                        </a:rPr>
                        <m:t>=2</m:t>
                      </m:r>
                      <m:r>
                        <a:rPr lang="en-US" sz="1800" i="1">
                          <a:effectLst/>
                          <a:latin typeface="Cambria Math" panose="02040503050406030204" pitchFamily="18" charset="0"/>
                          <a:ea typeface="Times New Roman" panose="02020603050405020304" pitchFamily="18" charset="0"/>
                        </a:rPr>
                        <m:t>𝜉</m:t>
                      </m:r>
                      <m:rad>
                        <m:radPr>
                          <m:degHide m:val="on"/>
                          <m:ctrlPr>
                            <a:rPr lang="en-US" sz="1800" i="1">
                              <a:effectLst/>
                              <a:latin typeface="Cambria Math" panose="02040503050406030204" pitchFamily="18" charset="0"/>
                              <a:ea typeface="Times New Roman" panose="02020603050405020304" pitchFamily="18" charset="0"/>
                            </a:rPr>
                          </m:ctrlPr>
                        </m:radPr>
                        <m:deg/>
                        <m:e>
                          <m:f>
                            <m:fPr>
                              <m:ctrlPr>
                                <a:rPr lang="en-US" sz="1800" i="1">
                                  <a:effectLst/>
                                  <a:latin typeface="Cambria Math" panose="02040503050406030204" pitchFamily="18" charset="0"/>
                                  <a:ea typeface="Times New Roman" panose="02020603050405020304" pitchFamily="18" charset="0"/>
                                </a:rPr>
                              </m:ctrlPr>
                            </m:fPr>
                            <m:num>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𝐾</m:t>
                                  </m:r>
                                </m:e>
                                <m:sub>
                                  <m:r>
                                    <a:rPr lang="en-US" sz="1800" i="1">
                                      <a:effectLst/>
                                      <a:latin typeface="Cambria Math" panose="02040503050406030204" pitchFamily="18" charset="0"/>
                                      <a:ea typeface="Times New Roman" panose="02020603050405020304" pitchFamily="18" charset="0"/>
                                    </a:rPr>
                                    <m:t>𝜓</m:t>
                                  </m:r>
                                </m:sub>
                              </m:sSub>
                            </m:num>
                            <m:den>
                              <m:r>
                                <a:rPr lang="en-US" sz="1800" i="1">
                                  <a:effectLst/>
                                  <a:latin typeface="Cambria Math" panose="02040503050406030204" pitchFamily="18" charset="0"/>
                                  <a:ea typeface="Times New Roman" panose="02020603050405020304" pitchFamily="18" charset="0"/>
                                </a:rPr>
                                <m:t>𝑚</m:t>
                              </m:r>
                            </m:den>
                          </m:f>
                        </m:e>
                      </m:rad>
                      <m:r>
                        <a:rPr lang="en-US" sz="1800" i="1">
                          <a:effectLst/>
                          <a:latin typeface="Cambria Math" panose="02040503050406030204" pitchFamily="18" charset="0"/>
                          <a:ea typeface="Times New Roman" panose="02020603050405020304" pitchFamily="18" charset="0"/>
                        </a:rPr>
                        <m:t> </m:t>
                      </m:r>
                    </m:oMath>
                  </m:oMathPara>
                </a14:m>
                <a:endParaRPr lang="en-US" sz="1800" dirty="0">
                  <a:effectLst/>
                  <a:latin typeface="Times New Roman" panose="02020603050405020304" pitchFamily="18" charset="0"/>
                  <a:ea typeface="Times New Roman" panose="02020603050405020304" pitchFamily="18" charset="0"/>
                </a:endParaRPr>
              </a:p>
              <a:p>
                <a:pPr marL="0" marR="0" algn="just"/>
                <a:endParaRPr lang="en-US" sz="1800" dirty="0">
                  <a:effectLst/>
                  <a:latin typeface="Times New Roman" panose="02020603050405020304" pitchFamily="18" charset="0"/>
                  <a:ea typeface="Times New Roman" panose="02020603050405020304" pitchFamily="18" charset="0"/>
                </a:endParaRPr>
              </a:p>
              <a:p>
                <a:pPr marL="0" marR="0" algn="just"/>
                <a:r>
                  <a:rPr lang="en-US" sz="1800" dirty="0">
                    <a:effectLst/>
                    <a:latin typeface="Times New Roman" panose="02020603050405020304" pitchFamily="18" charset="0"/>
                    <a:ea typeface="Times New Roman" panose="02020603050405020304" pitchFamily="18" charset="0"/>
                  </a:rPr>
                  <a:t>where </a:t>
                </a:r>
                <a14:m>
                  <m:oMath xmlns:m="http://schemas.openxmlformats.org/officeDocument/2006/math">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𝐶</m:t>
                        </m:r>
                      </m:e>
                      <m:sub>
                        <m:r>
                          <a:rPr lang="en-US" sz="1800" i="1">
                            <a:effectLst/>
                            <a:latin typeface="Cambria Math" panose="02040503050406030204" pitchFamily="18" charset="0"/>
                            <a:ea typeface="Times New Roman" panose="02020603050405020304" pitchFamily="18" charset="0"/>
                          </a:rPr>
                          <m:t>𝑆</m:t>
                        </m:r>
                        <m:r>
                          <a:rPr lang="en-US" sz="1800" i="1">
                            <a:effectLst/>
                            <a:latin typeface="Cambria Math" panose="02040503050406030204" pitchFamily="18" charset="0"/>
                            <a:ea typeface="Times New Roman" panose="02020603050405020304" pitchFamily="18" charset="0"/>
                          </a:rPr>
                          <m:t>,</m:t>
                        </m:r>
                        <m:func>
                          <m:funcPr>
                            <m:ctrlPr>
                              <a:rPr lang="en-US" sz="1800" i="1">
                                <a:effectLst/>
                                <a:latin typeface="Cambria Math" panose="02040503050406030204" pitchFamily="18" charset="0"/>
                                <a:ea typeface="Times New Roman" panose="02020603050405020304" pitchFamily="18" charset="0"/>
                              </a:rPr>
                            </m:ctrlPr>
                          </m:funcPr>
                          <m:fName>
                            <m:r>
                              <m:rPr>
                                <m:sty m:val="p"/>
                              </m:rPr>
                              <a:rPr lang="en-US" sz="1800">
                                <a:effectLst/>
                                <a:latin typeface="Cambria Math" panose="02040503050406030204" pitchFamily="18" charset="0"/>
                                <a:ea typeface="Times New Roman" panose="02020603050405020304" pitchFamily="18" charset="0"/>
                              </a:rPr>
                              <m:t>max</m:t>
                            </m:r>
                          </m:fName>
                          <m:e>
                            <m:r>
                              <a:rPr lang="en-US" sz="1800" i="1">
                                <a:effectLst/>
                                <a:latin typeface="Cambria Math" panose="02040503050406030204" pitchFamily="18" charset="0"/>
                                <a:ea typeface="Times New Roman" panose="02020603050405020304" pitchFamily="18" charset="0"/>
                              </a:rPr>
                              <m:t>𝛽</m:t>
                            </m:r>
                          </m:e>
                        </m:func>
                      </m:sub>
                    </m:sSub>
                  </m:oMath>
                </a14:m>
                <a:r>
                  <a:rPr lang="en-US" sz="1800" dirty="0">
                    <a:effectLst/>
                    <a:latin typeface="Times New Roman" panose="02020603050405020304" pitchFamily="18" charset="0"/>
                    <a:ea typeface="Times New Roman" panose="02020603050405020304" pitchFamily="18" charset="0"/>
                  </a:rPr>
                  <a:t> is the maximum side force coefficient achievable dependent on the user-input for the vehicle configuration, </a:t>
                </a:r>
                <a14:m>
                  <m:oMath xmlns:m="http://schemas.openxmlformats.org/officeDocument/2006/math">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𝑐</m:t>
                        </m:r>
                      </m:e>
                      <m:sub>
                        <m:func>
                          <m:funcPr>
                            <m:ctrlPr>
                              <a:rPr lang="en-US" sz="1800" i="1">
                                <a:effectLst/>
                                <a:latin typeface="Cambria Math" panose="02040503050406030204" pitchFamily="18" charset="0"/>
                                <a:ea typeface="Times New Roman" panose="02020603050405020304" pitchFamily="18" charset="0"/>
                              </a:rPr>
                            </m:ctrlPr>
                          </m:funcPr>
                          <m:fName>
                            <m:r>
                              <m:rPr>
                                <m:sty m:val="p"/>
                              </m:rPr>
                              <a:rPr lang="en-US" sz="1800">
                                <a:effectLst/>
                                <a:latin typeface="Cambria Math" panose="02040503050406030204" pitchFamily="18" charset="0"/>
                                <a:ea typeface="Times New Roman" panose="02020603050405020304" pitchFamily="18" charset="0"/>
                              </a:rPr>
                              <m:t>max</m:t>
                            </m:r>
                          </m:fName>
                          <m:e>
                            <m:r>
                              <a:rPr lang="en-US" sz="1800" i="1">
                                <a:effectLst/>
                                <a:latin typeface="Cambria Math" panose="02040503050406030204" pitchFamily="18" charset="0"/>
                                <a:ea typeface="Times New Roman" panose="02020603050405020304" pitchFamily="18" charset="0"/>
                              </a:rPr>
                              <m:t>𝛽</m:t>
                            </m:r>
                          </m:e>
                        </m:func>
                      </m:sub>
                    </m:sSub>
                  </m:oMath>
                </a14:m>
                <a:r>
                  <a:rPr lang="en-US" sz="1800" dirty="0">
                    <a:effectLst/>
                    <a:latin typeface="Times New Roman" panose="02020603050405020304" pitchFamily="18" charset="0"/>
                    <a:ea typeface="Times New Roman" panose="02020603050405020304" pitchFamily="18" charset="0"/>
                  </a:rPr>
                  <a:t> is a user-input gain to scale with the maximum expected side force,</a:t>
                </a:r>
                <a:r>
                  <a:rPr lang="en-US" sz="1800" dirty="0">
                    <a:effectLst/>
                    <a:latin typeface="Cambria Math" panose="02040503050406030204" pitchFamily="18" charset="0"/>
                    <a:ea typeface="Times New Roman" panose="02020603050405020304" pitchFamily="18" charset="0"/>
                    <a:cs typeface="Cambria Math" panose="02040503050406030204" pitchFamily="18" charset="0"/>
                  </a:rPr>
                  <a:t> 𝑚</a:t>
                </a:r>
                <a:r>
                  <a:rPr lang="en-US" sz="1800" dirty="0">
                    <a:effectLst/>
                    <a:latin typeface="Times New Roman" panose="02020603050405020304" pitchFamily="18" charset="0"/>
                    <a:ea typeface="Times New Roman" panose="02020603050405020304" pitchFamily="18" charset="0"/>
                  </a:rPr>
                  <a:t> is the estimated vehicle mass, </a:t>
                </a:r>
                <a:r>
                  <a:rPr lang="en-US" sz="1800" dirty="0">
                    <a:effectLst/>
                    <a:latin typeface="Cambria Math" panose="02040503050406030204" pitchFamily="18" charset="0"/>
                    <a:ea typeface="Times New Roman" panose="02020603050405020304" pitchFamily="18" charset="0"/>
                    <a:cs typeface="Cambria Math" panose="02040503050406030204" pitchFamily="18" charset="0"/>
                  </a:rPr>
                  <a:t>𝜉</a:t>
                </a:r>
                <a:r>
                  <a:rPr lang="en-US" sz="1800" dirty="0">
                    <a:effectLst/>
                    <a:latin typeface="Times New Roman" panose="02020603050405020304" pitchFamily="18" charset="0"/>
                    <a:ea typeface="Times New Roman" panose="02020603050405020304" pitchFamily="18" charset="0"/>
                  </a:rPr>
                  <a:t> is the desired damping ratio, and </a:t>
                </a:r>
                <a:r>
                  <a:rPr lang="en-US" sz="1800" dirty="0">
                    <a:effectLst/>
                    <a:latin typeface="Cambria Math" panose="02040503050406030204" pitchFamily="18" charset="0"/>
                    <a:ea typeface="Times New Roman" panose="02020603050405020304" pitchFamily="18" charset="0"/>
                    <a:cs typeface="Cambria Math" panose="02040503050406030204" pitchFamily="18" charset="0"/>
                  </a:rPr>
                  <a:t>𝜔</a:t>
                </a:r>
                <a:r>
                  <a:rPr lang="en-US" sz="1800" dirty="0">
                    <a:effectLst/>
                    <a:latin typeface="Times New Roman" panose="02020603050405020304" pitchFamily="18" charset="0"/>
                    <a:ea typeface="Times New Roman" panose="02020603050405020304" pitchFamily="18" charset="0"/>
                  </a:rPr>
                  <a:t> is the desired augmented frequency. Using the aforementioned expressions, the commanded sideslip angle is determined by</a:t>
                </a:r>
              </a:p>
              <a:p>
                <a:pPr marL="0" marR="0" algn="just"/>
                <a:r>
                  <a:rPr lang="en-US" sz="1800" dirty="0">
                    <a:effectLst/>
                    <a:latin typeface="Times New Roman" panose="02020603050405020304" pitchFamily="18" charset="0"/>
                    <a:ea typeface="Times New Roman" panose="02020603050405020304" pitchFamily="18" charset="0"/>
                  </a:rPr>
                  <a:t> </a:t>
                </a:r>
              </a:p>
              <a:p>
                <a:pPr marL="0" marR="0" algn="just"/>
                <a14:m>
                  <m:oMathPara xmlns:m="http://schemas.openxmlformats.org/officeDocument/2006/math">
                    <m:oMathParaPr>
                      <m:jc m:val="centerGroup"/>
                    </m:oMathParaPr>
                    <m:oMath xmlns:m="http://schemas.openxmlformats.org/officeDocument/2006/math">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𝛽</m:t>
                          </m:r>
                        </m:e>
                        <m:sub>
                          <m:r>
                            <a:rPr lang="en-US" sz="1800" i="1">
                              <a:effectLst/>
                              <a:latin typeface="Cambria Math" panose="02040503050406030204" pitchFamily="18" charset="0"/>
                              <a:ea typeface="Times New Roman" panose="02020603050405020304" pitchFamily="18" charset="0"/>
                            </a:rPr>
                            <m:t>𝑐𝑚𝑑</m:t>
                          </m:r>
                        </m:sub>
                      </m:sSub>
                      <m:r>
                        <a:rPr lang="en-US" sz="1800" i="1">
                          <a:effectLst/>
                          <a:latin typeface="Cambria Math" panose="02040503050406030204" pitchFamily="18" charset="0"/>
                          <a:ea typeface="Times New Roman" panose="02020603050405020304" pitchFamily="18" charset="0"/>
                        </a:rPr>
                        <m:t>=</m:t>
                      </m:r>
                      <m:f>
                        <m:fPr>
                          <m:ctrlPr>
                            <a:rPr lang="en-US" sz="1800" i="1">
                              <a:effectLst/>
                              <a:latin typeface="Cambria Math" panose="02040503050406030204" pitchFamily="18" charset="0"/>
                              <a:ea typeface="Times New Roman" panose="02020603050405020304" pitchFamily="18" charset="0"/>
                            </a:rPr>
                          </m:ctrlPr>
                        </m:fPr>
                        <m:num>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𝐶</m:t>
                              </m:r>
                            </m:e>
                            <m:sub>
                              <m:r>
                                <a:rPr lang="en-US" sz="1800" i="1">
                                  <a:effectLst/>
                                  <a:latin typeface="Cambria Math" panose="02040503050406030204" pitchFamily="18" charset="0"/>
                                  <a:ea typeface="Times New Roman" panose="02020603050405020304" pitchFamily="18" charset="0"/>
                                </a:rPr>
                                <m:t>𝑠</m:t>
                              </m:r>
                              <m:r>
                                <a:rPr lang="en-US" sz="1800" i="1">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𝑐𝑚𝑑</m:t>
                              </m:r>
                            </m:sub>
                          </m:sSub>
                          <m:r>
                            <a:rPr lang="en-US" sz="1800" i="1">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𝑧</m:t>
                              </m:r>
                            </m:e>
                            <m:sub>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𝐶</m:t>
                                  </m:r>
                                </m:e>
                                <m:sub>
                                  <m:r>
                                    <a:rPr lang="en-US" sz="1800" i="1">
                                      <a:effectLst/>
                                      <a:latin typeface="Cambria Math" panose="02040503050406030204" pitchFamily="18" charset="0"/>
                                      <a:ea typeface="Times New Roman" panose="02020603050405020304" pitchFamily="18" charset="0"/>
                                    </a:rPr>
                                    <m:t>𝑠</m:t>
                                  </m:r>
                                  <m:r>
                                    <a:rPr lang="en-US" sz="1800" i="1">
                                      <a:effectLst/>
                                      <a:latin typeface="Cambria Math" panose="02040503050406030204" pitchFamily="18" charset="0"/>
                                      <a:ea typeface="Times New Roman" panose="02020603050405020304" pitchFamily="18" charset="0"/>
                                    </a:rPr>
                                    <m:t>,</m:t>
                                  </m:r>
                                  <m:func>
                                    <m:funcPr>
                                      <m:ctrlPr>
                                        <a:rPr lang="en-US" sz="1800" i="1">
                                          <a:effectLst/>
                                          <a:latin typeface="Cambria Math" panose="02040503050406030204" pitchFamily="18" charset="0"/>
                                          <a:ea typeface="Times New Roman" panose="02020603050405020304" pitchFamily="18" charset="0"/>
                                        </a:rPr>
                                      </m:ctrlPr>
                                    </m:funcPr>
                                    <m:fName>
                                      <m:r>
                                        <m:rPr>
                                          <m:sty m:val="p"/>
                                        </m:rPr>
                                        <a:rPr lang="en-US" sz="1800">
                                          <a:effectLst/>
                                          <a:latin typeface="Cambria Math" panose="02040503050406030204" pitchFamily="18" charset="0"/>
                                          <a:ea typeface="Times New Roman" panose="02020603050405020304" pitchFamily="18" charset="0"/>
                                        </a:rPr>
                                        <m:t>max</m:t>
                                      </m:r>
                                    </m:fName>
                                    <m:e>
                                      <m:r>
                                        <a:rPr lang="en-US" sz="1800" i="1">
                                          <a:effectLst/>
                                          <a:latin typeface="Cambria Math" panose="02040503050406030204" pitchFamily="18" charset="0"/>
                                          <a:ea typeface="Times New Roman" panose="02020603050405020304" pitchFamily="18" charset="0"/>
                                        </a:rPr>
                                        <m:t>𝛽</m:t>
                                      </m:r>
                                    </m:e>
                                  </m:func>
                                </m:sub>
                              </m:sSub>
                              <m:r>
                                <a:rPr lang="en-US" sz="1800" i="1">
                                  <a:effectLst/>
                                  <a:latin typeface="Cambria Math" panose="02040503050406030204" pitchFamily="18" charset="0"/>
                                  <a:ea typeface="Times New Roman" panose="02020603050405020304" pitchFamily="18" charset="0"/>
                                </a:rPr>
                                <m:t> </m:t>
                              </m:r>
                            </m:sub>
                          </m:sSub>
                        </m:num>
                        <m:den>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𝑌</m:t>
                              </m:r>
                            </m:e>
                            <m:sub>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𝐶</m:t>
                                  </m:r>
                                </m:e>
                                <m:sub>
                                  <m:r>
                                    <a:rPr lang="en-US" sz="1800" i="1">
                                      <a:effectLst/>
                                      <a:latin typeface="Cambria Math" panose="02040503050406030204" pitchFamily="18" charset="0"/>
                                      <a:ea typeface="Times New Roman" panose="02020603050405020304" pitchFamily="18" charset="0"/>
                                    </a:rPr>
                                    <m:t>𝑠</m:t>
                                  </m:r>
                                  <m:r>
                                    <a:rPr lang="en-US" sz="1800" i="1">
                                      <a:effectLst/>
                                      <a:latin typeface="Cambria Math" panose="02040503050406030204" pitchFamily="18" charset="0"/>
                                      <a:ea typeface="Times New Roman" panose="02020603050405020304" pitchFamily="18" charset="0"/>
                                    </a:rPr>
                                    <m:t>,</m:t>
                                  </m:r>
                                  <m:func>
                                    <m:funcPr>
                                      <m:ctrlPr>
                                        <a:rPr lang="en-US" sz="1800" i="1">
                                          <a:effectLst/>
                                          <a:latin typeface="Cambria Math" panose="02040503050406030204" pitchFamily="18" charset="0"/>
                                          <a:ea typeface="Times New Roman" panose="02020603050405020304" pitchFamily="18" charset="0"/>
                                        </a:rPr>
                                      </m:ctrlPr>
                                    </m:funcPr>
                                    <m:fName>
                                      <m:r>
                                        <m:rPr>
                                          <m:sty m:val="p"/>
                                        </m:rPr>
                                        <a:rPr lang="en-US" sz="1800">
                                          <a:effectLst/>
                                          <a:latin typeface="Cambria Math" panose="02040503050406030204" pitchFamily="18" charset="0"/>
                                          <a:ea typeface="Times New Roman" panose="02020603050405020304" pitchFamily="18" charset="0"/>
                                        </a:rPr>
                                        <m:t>max</m:t>
                                      </m:r>
                                    </m:fName>
                                    <m:e>
                                      <m:r>
                                        <a:rPr lang="en-US" sz="1800" i="1">
                                          <a:effectLst/>
                                          <a:latin typeface="Cambria Math" panose="02040503050406030204" pitchFamily="18" charset="0"/>
                                          <a:ea typeface="Times New Roman" panose="02020603050405020304" pitchFamily="18" charset="0"/>
                                        </a:rPr>
                                        <m:t>𝛽</m:t>
                                      </m:r>
                                    </m:e>
                                  </m:func>
                                </m:sub>
                              </m:sSub>
                              <m:r>
                                <a:rPr lang="en-US" sz="1800" i="1">
                                  <a:effectLst/>
                                  <a:latin typeface="Cambria Math" panose="02040503050406030204" pitchFamily="18" charset="0"/>
                                  <a:ea typeface="Times New Roman" panose="02020603050405020304" pitchFamily="18" charset="0"/>
                                </a:rPr>
                                <m:t> </m:t>
                              </m:r>
                            </m:sub>
                          </m:sSub>
                        </m:den>
                      </m:f>
                    </m:oMath>
                  </m:oMathPara>
                </a14:m>
                <a:endParaRPr lang="en-US" sz="1800" dirty="0">
                  <a:effectLst/>
                  <a:latin typeface="Times New Roman" panose="02020603050405020304" pitchFamily="18" charset="0"/>
                  <a:ea typeface="Times New Roman" panose="02020603050405020304" pitchFamily="18" charset="0"/>
                </a:endParaRPr>
              </a:p>
              <a:p>
                <a:pPr marL="0" marR="0" algn="just"/>
                <a:endParaRPr lang="en-US" sz="1800" dirty="0">
                  <a:effectLst/>
                  <a:latin typeface="Times New Roman" panose="02020603050405020304" pitchFamily="18" charset="0"/>
                  <a:ea typeface="Times New Roman" panose="02020603050405020304" pitchFamily="18" charset="0"/>
                </a:endParaRPr>
              </a:p>
              <a:p>
                <a:pPr marL="0" marR="0" algn="just"/>
                <a:endParaRPr lang="en-US" sz="1800" dirty="0">
                  <a:effectLst/>
                  <a:latin typeface="Times New Roman" panose="02020603050405020304" pitchFamily="18" charset="0"/>
                  <a:ea typeface="Times New Roman" panose="02020603050405020304" pitchFamily="18" charset="0"/>
                </a:endParaRPr>
              </a:p>
              <a:p>
                <a:endParaRPr lang="en-US" dirty="0"/>
              </a:p>
            </p:txBody>
          </p:sp>
        </mc:Choice>
        <mc:Fallback>
          <p:sp>
            <p:nvSpPr>
              <p:cNvPr id="3" name="Notes Placeholder 2"/>
              <p:cNvSpPr>
                <a:spLocks noGrp="1"/>
              </p:cNvSpPr>
              <p:nvPr>
                <p:ph type="body" idx="1"/>
              </p:nvPr>
            </p:nvSpPr>
            <p:spPr/>
            <p:txBody>
              <a:bodyPr>
                <a:normAutofit fontScale="40000" lnSpcReduction="20000"/>
              </a:bodyPr>
              <a:lstStyle/>
              <a:p>
                <a:r>
                  <a:rPr lang="en-US" sz="1200" kern="1200" dirty="0">
                    <a:solidFill>
                      <a:schemeClr val="tx1"/>
                    </a:solidFill>
                    <a:effectLst/>
                    <a:latin typeface="+mn-lt"/>
                    <a:ea typeface="MS PGothic" panose="020B0600070205080204" pitchFamily="34" charset="-128"/>
                    <a:cs typeface="MS PGothic" charset="0"/>
                  </a:rPr>
                  <a:t>This alpha-magnitude profile, </a:t>
                </a:r>
                <a:r>
                  <a:rPr lang="en-US" sz="1200" i="0" kern="1200">
                    <a:solidFill>
                      <a:schemeClr val="tx1"/>
                    </a:solidFill>
                    <a:effectLst/>
                    <a:latin typeface="+mn-lt"/>
                    <a:ea typeface="MS PGothic" panose="020B0600070205080204" pitchFamily="34" charset="-128"/>
                  </a:rPr>
                  <a:t>|</a:t>
                </a:r>
                <a:r>
                  <a:rPr lang="en-US" sz="1200" i="0" kern="1200">
                    <a:solidFill>
                      <a:schemeClr val="tx1"/>
                    </a:solidFill>
                    <a:effectLst/>
                    <a:latin typeface="+mn-lt"/>
                    <a:ea typeface="MS PGothic" panose="020B0600070205080204" pitchFamily="34" charset="-128"/>
                    <a:cs typeface="MS PGothic" charset="0"/>
                  </a:rPr>
                  <a:t>𝛼(𝑒)|</a:t>
                </a:r>
                <a:r>
                  <a:rPr lang="en-US" sz="1200" kern="1200" dirty="0">
                    <a:solidFill>
                      <a:schemeClr val="tx1"/>
                    </a:solidFill>
                    <a:effectLst/>
                    <a:latin typeface="+mn-lt"/>
                    <a:ea typeface="MS PGothic" panose="020B0600070205080204" pitchFamily="34" charset="-128"/>
                    <a:cs typeface="MS PGothic" charset="0"/>
                  </a:rPr>
                  <a:t>, is parameterized by a linear function of the normalized specific mechanical energy, </a:t>
                </a:r>
                <a:r>
                  <a:rPr lang="en-US" sz="1200" i="0" kern="1200">
                    <a:solidFill>
                      <a:schemeClr val="tx1"/>
                    </a:solidFill>
                    <a:effectLst/>
                    <a:latin typeface="+mn-lt"/>
                    <a:ea typeface="MS PGothic" panose="020B0600070205080204" pitchFamily="34" charset="-128"/>
                    <a:cs typeface="MS PGothic" charset="0"/>
                  </a:rPr>
                  <a:t>𝑒</a:t>
                </a:r>
                <a:r>
                  <a:rPr lang="en-US" dirty="0">
                    <a:effectLst/>
                  </a:rPr>
                  <a:t> </a:t>
                </a:r>
              </a:p>
              <a:p>
                <a:endParaRPr lang="en-US" sz="1200" kern="0" dirty="0">
                  <a:effectLst/>
                  <a:latin typeface="Arial" panose="020B0604020202020204" pitchFamily="34" charset="0"/>
                  <a:ea typeface="Times New Roman" panose="02020603050405020304" pitchFamily="18" charset="0"/>
                  <a:cs typeface="Arial" panose="020B0604020202020204" pitchFamily="34" charset="0"/>
                </a:endParaRPr>
              </a:p>
              <a:p>
                <a:r>
                  <a:rPr lang="en-US" sz="1200" kern="1200" dirty="0">
                    <a:solidFill>
                      <a:schemeClr val="tx1"/>
                    </a:solidFill>
                    <a:effectLst/>
                    <a:latin typeface="+mn-lt"/>
                    <a:ea typeface="MS PGothic" panose="020B0600070205080204" pitchFamily="34" charset="-128"/>
                    <a:cs typeface="MS PGothic" charset="0"/>
                  </a:rPr>
                  <a:t>FNPEG URC’s, like FNPEG’s, numerical method solves a least-squares problem with a single univariate function to find the </a:t>
                </a:r>
                <a:r>
                  <a:rPr lang="en-US" sz="1200" i="0" kern="1200">
                    <a:solidFill>
                      <a:schemeClr val="tx1"/>
                    </a:solidFill>
                    <a:effectLst/>
                    <a:latin typeface="+mn-lt"/>
                    <a:ea typeface="MS PGothic" panose="020B0600070205080204" pitchFamily="34" charset="-128"/>
                    <a:cs typeface="MS PGothic" charset="0"/>
                  </a:rPr>
                  <a:t>𝛼_0</a:t>
                </a:r>
                <a:r>
                  <a:rPr lang="en-US" sz="1200" kern="1200" dirty="0">
                    <a:solidFill>
                      <a:schemeClr val="tx1"/>
                    </a:solidFill>
                    <a:effectLst/>
                    <a:latin typeface="+mn-lt"/>
                    <a:ea typeface="MS PGothic" panose="020B0600070205080204" pitchFamily="34" charset="-128"/>
                    <a:cs typeface="MS PGothic" charset="0"/>
                  </a:rPr>
                  <a:t> needed to minimize the error function </a:t>
                </a:r>
                <a:endParaRPr lang="en-US" sz="1200" i="1" kern="1200" dirty="0">
                  <a:solidFill>
                    <a:schemeClr val="tx1"/>
                  </a:solidFill>
                  <a:effectLst/>
                  <a:latin typeface="+mn-lt"/>
                  <a:ea typeface="MS PGothic" panose="020B0600070205080204" pitchFamily="34" charset="-128"/>
                  <a:cs typeface="MS PGothic" charset="0"/>
                </a:endParaRPr>
              </a:p>
              <a:p>
                <a:endParaRPr lang="en-US" sz="1200" i="1" kern="1200" dirty="0">
                  <a:solidFill>
                    <a:schemeClr val="tx1"/>
                  </a:solidFill>
                  <a:effectLst/>
                  <a:latin typeface="+mn-lt"/>
                  <a:ea typeface="MS PGothic" panose="020B0600070205080204" pitchFamily="34" charset="-128"/>
                  <a:cs typeface="MS PGothic" charset="0"/>
                </a:endParaRPr>
              </a:p>
              <a:p>
                <a:r>
                  <a:rPr lang="en-US" sz="1200" i="0" kern="1200">
                    <a:solidFill>
                      <a:schemeClr val="tx1"/>
                    </a:solidFill>
                    <a:effectLst/>
                    <a:latin typeface="+mn-lt"/>
                    <a:ea typeface="MS PGothic" panose="020B0600070205080204" pitchFamily="34" charset="-128"/>
                    <a:cs typeface="MS PGothic" charset="0"/>
                  </a:rPr>
                  <a:t>𝑆_𝑡𝑜𝑔𝑜</a:t>
                </a:r>
                <a:r>
                  <a:rPr lang="en-US" sz="1200" kern="1200" dirty="0">
                    <a:solidFill>
                      <a:schemeClr val="tx1"/>
                    </a:solidFill>
                    <a:effectLst/>
                    <a:latin typeface="+mn-lt"/>
                    <a:ea typeface="MS PGothic" panose="020B0600070205080204" pitchFamily="34" charset="-128"/>
                    <a:cs typeface="MS PGothic" charset="0"/>
                  </a:rPr>
                  <a:t> defines the great-circle range to the target site. The calculated </a:t>
                </a:r>
                <a:r>
                  <a:rPr lang="en-US" sz="1200" i="0" kern="1200">
                    <a:solidFill>
                      <a:schemeClr val="tx1"/>
                    </a:solidFill>
                    <a:effectLst/>
                    <a:latin typeface="+mn-lt"/>
                    <a:ea typeface="MS PGothic" panose="020B0600070205080204" pitchFamily="34" charset="-128"/>
                    <a:cs typeface="MS PGothic" charset="0"/>
                  </a:rPr>
                  <a:t>𝛼_0</a:t>
                </a:r>
                <a:r>
                  <a:rPr lang="en-US" sz="1200" kern="1200" dirty="0">
                    <a:solidFill>
                      <a:schemeClr val="tx1"/>
                    </a:solidFill>
                    <a:effectLst/>
                    <a:latin typeface="+mn-lt"/>
                    <a:ea typeface="MS PGothic" panose="020B0600070205080204" pitchFamily="34" charset="-128"/>
                    <a:cs typeface="MS PGothic" charset="0"/>
                  </a:rPr>
                  <a:t> and </a:t>
                </a:r>
                <a:r>
                  <a:rPr lang="en-US" sz="1200" i="0" kern="1200">
                    <a:solidFill>
                      <a:schemeClr val="tx1"/>
                    </a:solidFill>
                    <a:effectLst/>
                    <a:latin typeface="+mn-lt"/>
                    <a:ea typeface="MS PGothic" panose="020B0600070205080204" pitchFamily="34" charset="-128"/>
                    <a:cs typeface="MS PGothic" charset="0"/>
                  </a:rPr>
                  <a:t>𝑒_0</a:t>
                </a:r>
                <a:r>
                  <a:rPr lang="en-US" sz="1200" kern="1200" dirty="0">
                    <a:solidFill>
                      <a:schemeClr val="tx1"/>
                    </a:solidFill>
                    <a:effectLst/>
                    <a:latin typeface="+mn-lt"/>
                    <a:ea typeface="MS PGothic" panose="020B0600070205080204" pitchFamily="34" charset="-128"/>
                    <a:cs typeface="MS PGothic" charset="0"/>
                  </a:rPr>
                  <a:t> are used to predict the resultant trajectory within each prediction-correction cycle, and if the calculated </a:t>
                </a:r>
                <a:r>
                  <a:rPr lang="en-US" sz="1200" i="0" kern="1200">
                    <a:solidFill>
                      <a:schemeClr val="tx1"/>
                    </a:solidFill>
                    <a:effectLst/>
                    <a:latin typeface="+mn-lt"/>
                    <a:ea typeface="MS PGothic" panose="020B0600070205080204" pitchFamily="34" charset="-128"/>
                    <a:cs typeface="MS PGothic" charset="0"/>
                  </a:rPr>
                  <a:t>𝛼_0</a:t>
                </a:r>
                <a:r>
                  <a:rPr lang="en-US" sz="1200" kern="1200" dirty="0">
                    <a:solidFill>
                      <a:schemeClr val="tx1"/>
                    </a:solidFill>
                    <a:effectLst/>
                    <a:latin typeface="+mn-lt"/>
                    <a:ea typeface="MS PGothic" panose="020B0600070205080204" pitchFamily="34" charset="-128"/>
                    <a:cs typeface="MS PGothic" charset="0"/>
                  </a:rPr>
                  <a:t> does not meet the terminal constraint on the error of the range to target, then the Gauss-Newton scheme corrects the trajectory by updating </a:t>
                </a:r>
                <a:r>
                  <a:rPr lang="en-US" sz="1200" i="0" kern="1200">
                    <a:solidFill>
                      <a:schemeClr val="tx1"/>
                    </a:solidFill>
                    <a:effectLst/>
                    <a:latin typeface="+mn-lt"/>
                    <a:ea typeface="MS PGothic" panose="020B0600070205080204" pitchFamily="34" charset="-128"/>
                    <a:cs typeface="MS PGothic" charset="0"/>
                  </a:rPr>
                  <a:t>𝛼_0</a:t>
                </a:r>
                <a:r>
                  <a:rPr lang="en-US" sz="1200" kern="1200" dirty="0">
                    <a:solidFill>
                      <a:schemeClr val="tx1"/>
                    </a:solidFill>
                    <a:effectLst/>
                    <a:latin typeface="+mn-lt"/>
                    <a:ea typeface="MS PGothic" panose="020B0600070205080204" pitchFamily="34" charset="-128"/>
                    <a:cs typeface="MS PGothic" charset="0"/>
                  </a:rPr>
                  <a:t> until the error of the range to target is within limits.</a:t>
                </a:r>
                <a:r>
                  <a:rPr lang="en-US" sz="1800" dirty="0">
                    <a:effectLst/>
                  </a:rPr>
                  <a:t> </a:t>
                </a:r>
              </a:p>
              <a:p>
                <a:endParaRPr lang="en-US" sz="1800" kern="0" dirty="0">
                  <a:effectLst/>
                  <a:latin typeface="Times New Roman" panose="02020603050405020304" pitchFamily="18" charset="0"/>
                  <a:ea typeface="Times New Roman" panose="02020603050405020304" pitchFamily="18" charset="0"/>
                </a:endParaRPr>
              </a:p>
              <a:p>
                <a:r>
                  <a:rPr lang="en-US" sz="1800" kern="0" dirty="0">
                    <a:effectLst/>
                    <a:latin typeface="Times New Roman" panose="02020603050405020304" pitchFamily="18" charset="0"/>
                    <a:ea typeface="Times New Roman" panose="02020603050405020304" pitchFamily="18" charset="0"/>
                  </a:rPr>
                  <a:t>A corresponding procedure is defined for FNPEG guidance with </a:t>
                </a:r>
                <a:r>
                  <a:rPr lang="en-US" sz="1800" i="0" kern="0">
                    <a:effectLst/>
                    <a:latin typeface="Cambria Math" panose="02040503050406030204" pitchFamily="18" charset="0"/>
                    <a:ea typeface="Times New Roman" panose="02020603050405020304" pitchFamily="18" charset="0"/>
                    <a:cs typeface="Times New Roman" panose="02020603050405020304" pitchFamily="18" charset="0"/>
                  </a:rPr>
                  <a:t>𝜎</a:t>
                </a:r>
                <a:r>
                  <a:rPr lang="en-US" sz="1800" kern="0" dirty="0">
                    <a:effectLst/>
                    <a:latin typeface="Times New Roman" panose="02020603050405020304" pitchFamily="18" charset="0"/>
                    <a:ea typeface="Times New Roman" panose="02020603050405020304" pitchFamily="18" charset="0"/>
                  </a:rPr>
                  <a:t> instead of </a:t>
                </a:r>
                <a:r>
                  <a:rPr lang="en-US" sz="1800" i="0" kern="0">
                    <a:effectLst/>
                    <a:latin typeface="Cambria Math" panose="02040503050406030204" pitchFamily="18" charset="0"/>
                    <a:ea typeface="Times New Roman" panose="02020603050405020304" pitchFamily="18" charset="0"/>
                    <a:cs typeface="Times New Roman" panose="02020603050405020304" pitchFamily="18" charset="0"/>
                  </a:rPr>
                  <a:t>𝛼</a:t>
                </a:r>
                <a:r>
                  <a:rPr lang="en-US" sz="1800" kern="0" dirty="0">
                    <a:effectLst/>
                    <a:latin typeface="Times New Roman" panose="02020603050405020304" pitchFamily="18" charset="0"/>
                    <a:ea typeface="Times New Roman" panose="02020603050405020304" pitchFamily="18" charset="0"/>
                  </a:rPr>
                  <a:t>. </a:t>
                </a:r>
              </a:p>
              <a:p>
                <a:endParaRPr lang="en-US" sz="1800" kern="0" dirty="0">
                  <a:effectLst/>
                  <a:latin typeface="Times New Roman" panose="02020603050405020304" pitchFamily="18" charset="0"/>
                </a:endParaRPr>
              </a:p>
              <a:p>
                <a:r>
                  <a:rPr lang="en-US" sz="1800" u="sng" kern="0" dirty="0">
                    <a:effectLst/>
                    <a:latin typeface="Times New Roman" panose="02020603050405020304" pitchFamily="18" charset="0"/>
                  </a:rPr>
                  <a:t>Yaw-to-bank</a:t>
                </a:r>
              </a:p>
              <a:p>
                <a:pPr marL="0" marR="0" algn="just"/>
                <a:r>
                  <a:rPr lang="en-US" sz="1800" dirty="0">
                    <a:effectLst/>
                    <a:latin typeface="Times New Roman" panose="02020603050405020304" pitchFamily="18" charset="0"/>
                    <a:ea typeface="Times New Roman" panose="02020603050405020304" pitchFamily="18" charset="0"/>
                  </a:rPr>
                  <a:t>where </a:t>
                </a:r>
                <a:r>
                  <a:rPr lang="en-US" sz="1800" i="0">
                    <a:effectLst/>
                    <a:latin typeface="Cambria Math" panose="02040503050406030204" pitchFamily="18" charset="0"/>
                    <a:ea typeface="Times New Roman" panose="02020603050405020304" pitchFamily="18" charset="0"/>
                  </a:rPr>
                  <a:t>𝐾_𝜓</a:t>
                </a:r>
                <a:r>
                  <a:rPr lang="en-US" sz="1800" dirty="0">
                    <a:effectLst/>
                    <a:latin typeface="Times New Roman" panose="02020603050405020304" pitchFamily="18" charset="0"/>
                    <a:ea typeface="Times New Roman" panose="02020603050405020304" pitchFamily="18" charset="0"/>
                  </a:rPr>
                  <a:t> is the proportional gain on azimuth error, </a:t>
                </a:r>
                <a:r>
                  <a:rPr lang="en-US" sz="1800" i="0">
                    <a:effectLst/>
                    <a:latin typeface="Cambria Math" panose="02040503050406030204" pitchFamily="18" charset="0"/>
                    <a:ea typeface="Times New Roman" panose="02020603050405020304" pitchFamily="18" charset="0"/>
                  </a:rPr>
                  <a:t>𝐾_(𝜓 ) ̇ </a:t>
                </a:r>
                <a:r>
                  <a:rPr lang="en-US" sz="1800" dirty="0">
                    <a:effectLst/>
                    <a:latin typeface="Times New Roman" panose="02020603050405020304" pitchFamily="18" charset="0"/>
                    <a:ea typeface="Times New Roman" panose="02020603050405020304" pitchFamily="18" charset="0"/>
                  </a:rPr>
                  <a:t>is the proportional gain on azimuth rate error, and </a:t>
                </a:r>
                <a:r>
                  <a:rPr lang="en-US" sz="1800" dirty="0" err="1">
                    <a:effectLst/>
                    <a:latin typeface="Times New Roman" panose="02020603050405020304" pitchFamily="18" charset="0"/>
                    <a:ea typeface="Times New Roman" panose="02020603050405020304" pitchFamily="18" charset="0"/>
                  </a:rPr>
                  <a:t>Γ</a:t>
                </a:r>
                <a:r>
                  <a:rPr lang="en-US" sz="1800" dirty="0">
                    <a:effectLst/>
                    <a:latin typeface="Times New Roman" panose="02020603050405020304" pitchFamily="18" charset="0"/>
                    <a:ea typeface="Times New Roman" panose="02020603050405020304" pitchFamily="18" charset="0"/>
                  </a:rPr>
                  <a:t> is the</a:t>
                </a:r>
              </a:p>
              <a:p>
                <a:r>
                  <a:rPr lang="en-US" sz="1800" kern="0" dirty="0">
                    <a:effectLst/>
                    <a:latin typeface="Times New Roman" panose="02020603050405020304" pitchFamily="18" charset="0"/>
                    <a:ea typeface="Times New Roman" panose="02020603050405020304" pitchFamily="18" charset="0"/>
                  </a:rPr>
                  <a:t>conversion factor from the side force acceleration to </a:t>
                </a:r>
                <a:r>
                  <a:rPr lang="en-US" sz="1800" i="0" kern="0">
                    <a:effectLst/>
                    <a:latin typeface="Cambria Math" panose="02040503050406030204" pitchFamily="18" charset="0"/>
                    <a:ea typeface="Times New Roman" panose="02020603050405020304" pitchFamily="18" charset="0"/>
                    <a:cs typeface="Times New Roman" panose="02020603050405020304" pitchFamily="18" charset="0"/>
                  </a:rPr>
                  <a:t>𝐶_𝑠</a:t>
                </a:r>
                <a:r>
                  <a:rPr lang="en-US" sz="1800" kern="0" dirty="0">
                    <a:effectLst/>
                    <a:latin typeface="Times New Roman" panose="02020603050405020304" pitchFamily="18" charset="0"/>
                    <a:ea typeface="Times New Roman" panose="02020603050405020304" pitchFamily="18" charset="0"/>
                  </a:rPr>
                  <a:t>.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i="0">
                    <a:effectLst/>
                    <a:latin typeface="Cambria Math" panose="02040503050406030204" pitchFamily="18" charset="0"/>
                    <a:ea typeface="Times New Roman" panose="02020603050405020304" pitchFamily="18" charset="0"/>
                  </a:rPr>
                  <a:t>Γ=𝑚/((1⁄2 𝑞 ̅  𝑆) )  </a:t>
                </a:r>
                <a:endParaRPr lang="en-US" sz="1800" kern="0" dirty="0">
                  <a:effectLst/>
                  <a:latin typeface="Times New Roman" panose="02020603050405020304" pitchFamily="18" charset="0"/>
                  <a:ea typeface="Times New Roman" panose="02020603050405020304" pitchFamily="18" charset="0"/>
                </a:endParaRPr>
              </a:p>
              <a:p>
                <a:endParaRPr lang="en-US" sz="1800" kern="0" dirty="0">
                  <a:effectLst/>
                  <a:latin typeface="Times New Roman" panose="02020603050405020304" pitchFamily="18" charset="0"/>
                </a:endParaRPr>
              </a:p>
              <a:p>
                <a:pPr marL="0" marR="0" algn="just"/>
                <a:r>
                  <a:rPr lang="en-US" sz="1800" dirty="0">
                    <a:effectLst/>
                    <a:latin typeface="Times New Roman" panose="02020603050405020304" pitchFamily="18" charset="0"/>
                    <a:ea typeface="Times New Roman" panose="02020603050405020304" pitchFamily="18" charset="0"/>
                  </a:rPr>
                  <a:t>where </a:t>
                </a:r>
                <a:r>
                  <a:rPr lang="en-US" sz="1800" i="0">
                    <a:effectLst/>
                    <a:latin typeface="Cambria Math" panose="02040503050406030204" pitchFamily="18" charset="0"/>
                    <a:ea typeface="Times New Roman" panose="02020603050405020304" pitchFamily="18" charset="0"/>
                  </a:rPr>
                  <a:t>𝑞 ̅</a:t>
                </a:r>
                <a:r>
                  <a:rPr lang="en-US" sz="1800" dirty="0">
                    <a:effectLst/>
                    <a:latin typeface="Times New Roman" panose="02020603050405020304" pitchFamily="18" charset="0"/>
                    <a:ea typeface="Times New Roman" panose="02020603050405020304" pitchFamily="18" charset="0"/>
                  </a:rPr>
                  <a:t> is the sensed dynamic pressure and </a:t>
                </a:r>
                <a:r>
                  <a:rPr lang="en-US" sz="1800" i="1" dirty="0">
                    <a:effectLst/>
                    <a:latin typeface="Cambria Math" panose="02040503050406030204" pitchFamily="18" charset="0"/>
                    <a:ea typeface="Times New Roman" panose="02020603050405020304" pitchFamily="18" charset="0"/>
                    <a:cs typeface="Cambria Math" panose="02040503050406030204" pitchFamily="18" charset="0"/>
                  </a:rPr>
                  <a:t>S</a:t>
                </a:r>
                <a:r>
                  <a:rPr lang="en-US" sz="1800" dirty="0">
                    <a:effectLst/>
                    <a:latin typeface="Times New Roman" panose="02020603050405020304" pitchFamily="18" charset="0"/>
                    <a:ea typeface="Times New Roman" panose="02020603050405020304" pitchFamily="18" charset="0"/>
                  </a:rPr>
                  <a:t> is the aerodynamic reference area of the vehicle. The gains are defined by</a:t>
                </a:r>
              </a:p>
              <a:p>
                <a:pPr marL="0" marR="0" algn="just"/>
                <a:r>
                  <a:rPr lang="en-US" sz="1800" i="0">
                    <a:effectLst/>
                    <a:latin typeface="Cambria Math" panose="02040503050406030204" pitchFamily="18" charset="0"/>
                    <a:ea typeface="Times New Roman" panose="02020603050405020304" pitchFamily="18" charset="0"/>
                  </a:rPr>
                  <a:t>𝐾_𝜓=</a:t>
                </a:r>
                <a:r>
                  <a:rPr lang="en-US" sz="1800" i="0">
                    <a:effectLst/>
                    <a:latin typeface="Cambria Math" panose="02040503050406030204" pitchFamily="18" charset="0"/>
                  </a:rPr>
                  <a:t>|(</a:t>
                </a:r>
                <a:r>
                  <a:rPr lang="en-US" sz="1800" i="0">
                    <a:effectLst/>
                    <a:latin typeface="Cambria Math" panose="02040503050406030204" pitchFamily="18" charset="0"/>
                    <a:ea typeface="Times New Roman" panose="02020603050405020304" pitchFamily="18" charset="0"/>
                  </a:rPr>
                  <a:t>𝐶_(𝑆,max⁡𝛽 )/Γ)/𝑐_max⁡𝛽  |</a:t>
                </a:r>
                <a:endParaRPr lang="en-US" sz="1800" dirty="0">
                  <a:effectLst/>
                  <a:latin typeface="Times New Roman" panose="02020603050405020304" pitchFamily="18" charset="0"/>
                  <a:ea typeface="Times New Roman" panose="02020603050405020304" pitchFamily="18" charset="0"/>
                </a:endParaRPr>
              </a:p>
              <a:p>
                <a:pPr marL="0" marR="0" algn="just"/>
                <a:r>
                  <a:rPr lang="en-US" sz="1800" i="0">
                    <a:effectLst/>
                    <a:latin typeface="Cambria Math" panose="02040503050406030204" pitchFamily="18" charset="0"/>
                    <a:ea typeface="Times New Roman" panose="02020603050405020304" pitchFamily="18" charset="0"/>
                  </a:rPr>
                  <a:t>𝐾_(𝜓 ) ̇ =2𝜉𝜔=2𝜉</a:t>
                </a:r>
                <a:r>
                  <a:rPr lang="en-US" sz="1800" i="0">
                    <a:effectLst/>
                    <a:latin typeface="Cambria Math" panose="02040503050406030204" pitchFamily="18" charset="0"/>
                  </a:rPr>
                  <a:t>√(</a:t>
                </a:r>
                <a:r>
                  <a:rPr lang="en-US" sz="1800" i="0">
                    <a:effectLst/>
                    <a:latin typeface="Cambria Math" panose="02040503050406030204" pitchFamily="18" charset="0"/>
                    <a:ea typeface="Times New Roman" panose="02020603050405020304" pitchFamily="18" charset="0"/>
                  </a:rPr>
                  <a:t>𝐾_𝜓/𝑚)  </a:t>
                </a:r>
                <a:endParaRPr lang="en-US" sz="1800" dirty="0">
                  <a:effectLst/>
                  <a:latin typeface="Times New Roman" panose="02020603050405020304" pitchFamily="18" charset="0"/>
                  <a:ea typeface="Times New Roman" panose="02020603050405020304" pitchFamily="18" charset="0"/>
                </a:endParaRPr>
              </a:p>
              <a:p>
                <a:pPr marL="0" marR="0" algn="just"/>
                <a:endParaRPr lang="en-US" sz="1800" dirty="0">
                  <a:effectLst/>
                  <a:latin typeface="Times New Roman" panose="02020603050405020304" pitchFamily="18" charset="0"/>
                  <a:ea typeface="Times New Roman" panose="02020603050405020304" pitchFamily="18" charset="0"/>
                </a:endParaRPr>
              </a:p>
              <a:p>
                <a:pPr marL="0" marR="0" algn="just"/>
                <a:r>
                  <a:rPr lang="en-US" sz="1800" dirty="0">
                    <a:effectLst/>
                    <a:latin typeface="Times New Roman" panose="02020603050405020304" pitchFamily="18" charset="0"/>
                    <a:ea typeface="Times New Roman" panose="02020603050405020304" pitchFamily="18" charset="0"/>
                  </a:rPr>
                  <a:t>where </a:t>
                </a:r>
                <a:r>
                  <a:rPr lang="en-US" sz="1800" i="0">
                    <a:effectLst/>
                    <a:latin typeface="Cambria Math" panose="02040503050406030204" pitchFamily="18" charset="0"/>
                    <a:ea typeface="Times New Roman" panose="02020603050405020304" pitchFamily="18" charset="0"/>
                  </a:rPr>
                  <a:t>𝐶_(𝑆,max⁡𝛽 )</a:t>
                </a:r>
                <a:r>
                  <a:rPr lang="en-US" sz="1800" dirty="0">
                    <a:effectLst/>
                    <a:latin typeface="Times New Roman" panose="02020603050405020304" pitchFamily="18" charset="0"/>
                    <a:ea typeface="Times New Roman" panose="02020603050405020304" pitchFamily="18" charset="0"/>
                  </a:rPr>
                  <a:t> is the maximum side force coefficient achievable dependent on the user-input for the vehicle configuration, </a:t>
                </a:r>
                <a:r>
                  <a:rPr lang="en-US" sz="1800" i="0">
                    <a:effectLst/>
                    <a:latin typeface="Cambria Math" panose="02040503050406030204" pitchFamily="18" charset="0"/>
                    <a:ea typeface="Times New Roman" panose="02020603050405020304" pitchFamily="18" charset="0"/>
                  </a:rPr>
                  <a:t>𝑐_max⁡𝛽 </a:t>
                </a:r>
                <a:r>
                  <a:rPr lang="en-US" sz="1800" dirty="0">
                    <a:effectLst/>
                    <a:latin typeface="Times New Roman" panose="02020603050405020304" pitchFamily="18" charset="0"/>
                    <a:ea typeface="Times New Roman" panose="02020603050405020304" pitchFamily="18" charset="0"/>
                  </a:rPr>
                  <a:t> is a user-input gain to scale with the maximum expected side force,</a:t>
                </a:r>
                <a:r>
                  <a:rPr lang="en-US" sz="1800" dirty="0">
                    <a:effectLst/>
                    <a:latin typeface="Cambria Math" panose="02040503050406030204" pitchFamily="18" charset="0"/>
                    <a:ea typeface="Times New Roman" panose="02020603050405020304" pitchFamily="18" charset="0"/>
                    <a:cs typeface="Cambria Math" panose="02040503050406030204" pitchFamily="18" charset="0"/>
                  </a:rPr>
                  <a:t> 𝑚</a:t>
                </a:r>
                <a:r>
                  <a:rPr lang="en-US" sz="1800" dirty="0">
                    <a:effectLst/>
                    <a:latin typeface="Times New Roman" panose="02020603050405020304" pitchFamily="18" charset="0"/>
                    <a:ea typeface="Times New Roman" panose="02020603050405020304" pitchFamily="18" charset="0"/>
                  </a:rPr>
                  <a:t> is the estimated vehicle mass, </a:t>
                </a:r>
                <a:r>
                  <a:rPr lang="en-US" sz="1800" dirty="0">
                    <a:effectLst/>
                    <a:latin typeface="Cambria Math" panose="02040503050406030204" pitchFamily="18" charset="0"/>
                    <a:ea typeface="Times New Roman" panose="02020603050405020304" pitchFamily="18" charset="0"/>
                    <a:cs typeface="Cambria Math" panose="02040503050406030204" pitchFamily="18" charset="0"/>
                  </a:rPr>
                  <a:t>𝜉</a:t>
                </a:r>
                <a:r>
                  <a:rPr lang="en-US" sz="1800" dirty="0">
                    <a:effectLst/>
                    <a:latin typeface="Times New Roman" panose="02020603050405020304" pitchFamily="18" charset="0"/>
                    <a:ea typeface="Times New Roman" panose="02020603050405020304" pitchFamily="18" charset="0"/>
                  </a:rPr>
                  <a:t> is the desired damping ratio, and </a:t>
                </a:r>
                <a:r>
                  <a:rPr lang="en-US" sz="1800" dirty="0">
                    <a:effectLst/>
                    <a:latin typeface="Cambria Math" panose="02040503050406030204" pitchFamily="18" charset="0"/>
                    <a:ea typeface="Times New Roman" panose="02020603050405020304" pitchFamily="18" charset="0"/>
                    <a:cs typeface="Cambria Math" panose="02040503050406030204" pitchFamily="18" charset="0"/>
                  </a:rPr>
                  <a:t>𝜔</a:t>
                </a:r>
                <a:r>
                  <a:rPr lang="en-US" sz="1800" dirty="0">
                    <a:effectLst/>
                    <a:latin typeface="Times New Roman" panose="02020603050405020304" pitchFamily="18" charset="0"/>
                    <a:ea typeface="Times New Roman" panose="02020603050405020304" pitchFamily="18" charset="0"/>
                  </a:rPr>
                  <a:t> is the desired augmented frequency. Using the aforementioned expressions, the commanded sideslip angle is determined by</a:t>
                </a:r>
              </a:p>
              <a:p>
                <a:pPr marL="0" marR="0" algn="just"/>
                <a:r>
                  <a:rPr lang="en-US" sz="1800" dirty="0">
                    <a:effectLst/>
                    <a:latin typeface="Times New Roman" panose="02020603050405020304" pitchFamily="18" charset="0"/>
                    <a:ea typeface="Times New Roman" panose="02020603050405020304" pitchFamily="18" charset="0"/>
                  </a:rPr>
                  <a:t> </a:t>
                </a:r>
              </a:p>
              <a:p>
                <a:pPr marL="0" marR="0" algn="just"/>
                <a:r>
                  <a:rPr lang="en-US" sz="1800" i="0">
                    <a:effectLst/>
                    <a:latin typeface="Cambria Math" panose="02040503050406030204" pitchFamily="18" charset="0"/>
                    <a:ea typeface="Times New Roman" panose="02020603050405020304" pitchFamily="18" charset="0"/>
                  </a:rPr>
                  <a:t>𝛽_𝑐𝑚𝑑=</a:t>
                </a:r>
                <a:r>
                  <a:rPr lang="en-US" sz="1800" i="0">
                    <a:effectLst/>
                    <a:latin typeface="Cambria Math" panose="02040503050406030204" pitchFamily="18" charset="0"/>
                  </a:rPr>
                  <a:t>(</a:t>
                </a:r>
                <a:r>
                  <a:rPr lang="en-US" sz="1800" i="0">
                    <a:effectLst/>
                    <a:latin typeface="Cambria Math" panose="02040503050406030204" pitchFamily="18" charset="0"/>
                    <a:ea typeface="Times New Roman" panose="02020603050405020304" pitchFamily="18" charset="0"/>
                  </a:rPr>
                  <a:t>𝐶_(𝑠,𝑐𝑚𝑑)−𝑧_(𝐶_(𝑠,max⁡𝛽 )  ))/𝑌_(𝐶_(𝑠,max⁡𝛽 )  ) </a:t>
                </a:r>
                <a:endParaRPr lang="en-US" sz="1800" dirty="0">
                  <a:effectLst/>
                  <a:latin typeface="Times New Roman" panose="02020603050405020304" pitchFamily="18" charset="0"/>
                  <a:ea typeface="Times New Roman" panose="02020603050405020304" pitchFamily="18" charset="0"/>
                </a:endParaRPr>
              </a:p>
              <a:p>
                <a:pPr marL="0" marR="0" algn="just"/>
                <a:endParaRPr lang="en-US" sz="1800" dirty="0">
                  <a:effectLst/>
                  <a:latin typeface="Times New Roman" panose="02020603050405020304" pitchFamily="18" charset="0"/>
                  <a:ea typeface="Times New Roman" panose="02020603050405020304" pitchFamily="18" charset="0"/>
                </a:endParaRPr>
              </a:p>
              <a:p>
                <a:pPr marL="0" marR="0" algn="just"/>
                <a:endParaRPr lang="en-US" sz="1800" dirty="0">
                  <a:effectLst/>
                  <a:latin typeface="Times New Roman" panose="02020603050405020304" pitchFamily="18" charset="0"/>
                  <a:ea typeface="Times New Roman" panose="02020603050405020304" pitchFamily="18" charset="0"/>
                </a:endParaRPr>
              </a:p>
              <a:p>
                <a:endParaRPr lang="en-US" dirty="0"/>
              </a:p>
            </p:txBody>
          </p:sp>
        </mc:Fallback>
      </mc:AlternateContent>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17</a:t>
            </a:fld>
            <a:endParaRPr lang="en-US" altLang="x-none"/>
          </a:p>
        </p:txBody>
      </p:sp>
    </p:spTree>
    <p:extLst>
      <p:ext uri="{BB962C8B-B14F-4D97-AF65-F5344CB8AC3E}">
        <p14:creationId xmlns:p14="http://schemas.microsoft.com/office/powerpoint/2010/main" val="21129330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mc:Choice xmlns:a14="http://schemas.microsoft.com/office/drawing/2010/main" Requires="a14">
          <p:sp>
            <p:nvSpPr>
              <p:cNvPr id="3" name="Notes Placeholder 2"/>
              <p:cNvSpPr>
                <a:spLocks noGrp="1"/>
              </p:cNvSpPr>
              <p:nvPr>
                <p:ph type="body" idx="1"/>
              </p:nvPr>
            </p:nvSpPr>
            <p:spPr/>
            <p:txBody>
              <a:bodyPr/>
              <a:lstStyle/>
              <a:p>
                <a14:m>
                  <m:oMath xmlns:m="http://schemas.openxmlformats.org/officeDocument/2006/math">
                    <m:r>
                      <a:rPr lang="en-US" sz="1800" i="1" kern="0" smtClean="0">
                        <a:effectLst/>
                        <a:latin typeface="Cambria Math" panose="02040503050406030204" pitchFamily="18" charset="0"/>
                        <a:ea typeface="Times New Roman" panose="02020603050405020304" pitchFamily="18" charset="0"/>
                        <a:cs typeface="Times New Roman" panose="02020603050405020304" pitchFamily="18" charset="0"/>
                      </a:rPr>
                      <m:t>𝑓</m:t>
                    </m:r>
                    <m:r>
                      <a:rPr lang="en-US" sz="1800" i="1" kern="0" smtClean="0">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i="1" kern="0" smtClean="0">
                        <a:effectLst/>
                        <a:latin typeface="Cambria Math" panose="02040503050406030204" pitchFamily="18" charset="0"/>
                        <a:ea typeface="Times New Roman" panose="02020603050405020304" pitchFamily="18" charset="0"/>
                        <a:cs typeface="Times New Roman" panose="02020603050405020304" pitchFamily="18" charset="0"/>
                      </a:rPr>
                      <m:t>𝑥</m:t>
                    </m:r>
                    <m:r>
                      <a:rPr lang="en-US" sz="1800" i="1" kern="0" smtClean="0">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i="1" kern="0" smtClean="0">
                        <a:effectLst/>
                        <a:latin typeface="Cambria Math" panose="02040503050406030204" pitchFamily="18" charset="0"/>
                        <a:ea typeface="Times New Roman" panose="02020603050405020304" pitchFamily="18" charset="0"/>
                        <a:cs typeface="Times New Roman" panose="02020603050405020304" pitchFamily="18" charset="0"/>
                      </a:rPr>
                      <m:t>𝑢</m:t>
                    </m:r>
                    <m:r>
                      <a:rPr lang="en-US" sz="1800" i="1" kern="0" smtClean="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en-US" sz="1800" kern="0" dirty="0">
                    <a:effectLst/>
                    <a:latin typeface="Times New Roman" panose="02020603050405020304" pitchFamily="18" charset="0"/>
                    <a:ea typeface="Times New Roman" panose="02020603050405020304" pitchFamily="18" charset="0"/>
                  </a:rPr>
                  <a:t> is the vector-valued function of the derivatives for each state variable concatenated together</a:t>
                </a:r>
                <a:r>
                  <a:rPr lang="en-US" dirty="0">
                    <a:effectLst/>
                  </a:rPr>
                  <a:t> </a:t>
                </a:r>
              </a:p>
              <a:p>
                <a:r>
                  <a:rPr lang="en-US" sz="1800" kern="0" dirty="0">
                    <a:effectLst/>
                    <a:latin typeface="Times New Roman" panose="02020603050405020304" pitchFamily="18" charset="0"/>
                    <a:ea typeface="Times New Roman" panose="02020603050405020304" pitchFamily="18" charset="0"/>
                  </a:rPr>
                  <a:t>state matrix,</a:t>
                </a:r>
                <a:r>
                  <a:rPr lang="en-US" sz="1800" i="1" kern="0" dirty="0">
                    <a:effectLst/>
                    <a:latin typeface="Times New Roman" panose="02020603050405020304" pitchFamily="18" charset="0"/>
                    <a:ea typeface="Times New Roman" panose="02020603050405020304" pitchFamily="18" charset="0"/>
                  </a:rPr>
                  <a:t> </a:t>
                </a:r>
                <a14:m>
                  <m:oMath xmlns:m="http://schemas.openxmlformats.org/officeDocument/2006/math">
                    <m:r>
                      <a:rPr lang="en-US" sz="1800" i="1" kern="0">
                        <a:effectLst/>
                        <a:latin typeface="Cambria Math" panose="02040503050406030204" pitchFamily="18" charset="0"/>
                        <a:ea typeface="Times New Roman" panose="02020603050405020304" pitchFamily="18" charset="0"/>
                        <a:cs typeface="Times New Roman" panose="02020603050405020304" pitchFamily="18" charset="0"/>
                      </a:rPr>
                      <m:t>𝐴</m:t>
                    </m:r>
                  </m:oMath>
                </a14:m>
                <a:r>
                  <a:rPr lang="en-US" sz="1800" i="1" kern="0" dirty="0">
                    <a:effectLst/>
                    <a:latin typeface="Times New Roman" panose="02020603050405020304" pitchFamily="18" charset="0"/>
                    <a:ea typeface="Times New Roman" panose="02020603050405020304" pitchFamily="18" charset="0"/>
                  </a:rPr>
                  <a:t>, </a:t>
                </a:r>
                <a:r>
                  <a:rPr lang="en-US" sz="1800" kern="0" dirty="0">
                    <a:effectLst/>
                    <a:latin typeface="Times New Roman" panose="02020603050405020304" pitchFamily="18" charset="0"/>
                    <a:ea typeface="Times New Roman" panose="02020603050405020304" pitchFamily="18" charset="0"/>
                  </a:rPr>
                  <a:t>and the input matrix, </a:t>
                </a:r>
                <a14:m>
                  <m:oMath xmlns:m="http://schemas.openxmlformats.org/officeDocument/2006/math">
                    <m:r>
                      <a:rPr lang="en-US" sz="1800" i="1" kern="0">
                        <a:effectLst/>
                        <a:latin typeface="Cambria Math" panose="02040503050406030204" pitchFamily="18" charset="0"/>
                        <a:ea typeface="Times New Roman" panose="02020603050405020304" pitchFamily="18" charset="0"/>
                        <a:cs typeface="Times New Roman" panose="02020603050405020304" pitchFamily="18" charset="0"/>
                      </a:rPr>
                      <m:t>𝐵</m:t>
                    </m:r>
                  </m:oMath>
                </a14:m>
                <a:r>
                  <a:rPr lang="en-US" dirty="0">
                    <a:effectLst/>
                  </a:rPr>
                  <a:t> </a:t>
                </a:r>
              </a:p>
              <a:p>
                <a:r>
                  <a:rPr lang="en-US" sz="1800" kern="0" dirty="0">
                    <a:effectLst/>
                    <a:latin typeface="Times New Roman" panose="02020603050405020304" pitchFamily="18" charset="0"/>
                    <a:ea typeface="Times New Roman" panose="02020603050405020304" pitchFamily="18" charset="0"/>
                  </a:rPr>
                  <a:t>Algebraic </a:t>
                </a:r>
                <a:r>
                  <a:rPr lang="en-US" sz="1800" kern="0" dirty="0" err="1">
                    <a:effectLst/>
                    <a:latin typeface="Times New Roman" panose="02020603050405020304" pitchFamily="18" charset="0"/>
                    <a:ea typeface="Times New Roman" panose="02020603050405020304" pitchFamily="18" charset="0"/>
                  </a:rPr>
                  <a:t>Riccati</a:t>
                </a:r>
                <a:r>
                  <a:rPr lang="en-US" sz="1800" kern="0" dirty="0">
                    <a:effectLst/>
                    <a:latin typeface="Times New Roman" panose="02020603050405020304" pitchFamily="18" charset="0"/>
                    <a:ea typeface="Times New Roman" panose="02020603050405020304" pitchFamily="18" charset="0"/>
                  </a:rPr>
                  <a:t> Equation or Linear Matrix Inequality depending on the case</a:t>
                </a:r>
                <a:r>
                  <a:rPr lang="en-US" dirty="0">
                    <a:effectLst/>
                  </a:rPr>
                  <a:t> </a:t>
                </a:r>
                <a:endParaRPr lang="en-US" dirty="0"/>
              </a:p>
            </p:txBody>
          </p:sp>
        </mc:Choice>
        <mc:Fallback>
          <p:sp>
            <p:nvSpPr>
              <p:cNvPr id="3" name="Notes Placeholder 2"/>
              <p:cNvSpPr>
                <a:spLocks noGrp="1"/>
              </p:cNvSpPr>
              <p:nvPr>
                <p:ph type="body" idx="1"/>
              </p:nvPr>
            </p:nvSpPr>
            <p:spPr/>
            <p:txBody>
              <a:bodyPr/>
              <a:lstStyle/>
              <a:p>
                <a:r>
                  <a:rPr lang="en-US" sz="1800" i="0" kern="0">
                    <a:effectLst/>
                    <a:latin typeface="Cambria Math" panose="02040503050406030204" pitchFamily="18" charset="0"/>
                    <a:ea typeface="Times New Roman" panose="02020603050405020304" pitchFamily="18" charset="0"/>
                    <a:cs typeface="Times New Roman" panose="02020603050405020304" pitchFamily="18" charset="0"/>
                  </a:rPr>
                  <a:t>𝑓(𝑥,𝑢)</a:t>
                </a:r>
                <a:r>
                  <a:rPr lang="en-US" sz="1800" kern="0" dirty="0">
                    <a:effectLst/>
                    <a:latin typeface="Times New Roman" panose="02020603050405020304" pitchFamily="18" charset="0"/>
                    <a:ea typeface="Times New Roman" panose="02020603050405020304" pitchFamily="18" charset="0"/>
                  </a:rPr>
                  <a:t> is the vector-valued function of the derivatives for each state variable concatenated together</a:t>
                </a:r>
                <a:r>
                  <a:rPr lang="en-US" dirty="0">
                    <a:effectLst/>
                  </a:rPr>
                  <a:t> </a:t>
                </a:r>
              </a:p>
              <a:p>
                <a:r>
                  <a:rPr lang="en-US" sz="1800" kern="0" dirty="0">
                    <a:effectLst/>
                    <a:latin typeface="Times New Roman" panose="02020603050405020304" pitchFamily="18" charset="0"/>
                    <a:ea typeface="Times New Roman" panose="02020603050405020304" pitchFamily="18" charset="0"/>
                  </a:rPr>
                  <a:t>state matrix,</a:t>
                </a:r>
                <a:r>
                  <a:rPr lang="en-US" sz="1800" i="1" kern="0" dirty="0">
                    <a:effectLst/>
                    <a:latin typeface="Times New Roman" panose="02020603050405020304" pitchFamily="18" charset="0"/>
                    <a:ea typeface="Times New Roman" panose="02020603050405020304" pitchFamily="18" charset="0"/>
                  </a:rPr>
                  <a:t> </a:t>
                </a:r>
                <a:r>
                  <a:rPr lang="en-US" sz="1800" i="0" kern="0">
                    <a:effectLst/>
                    <a:latin typeface="Cambria Math" panose="02040503050406030204" pitchFamily="18" charset="0"/>
                    <a:ea typeface="Times New Roman" panose="02020603050405020304" pitchFamily="18" charset="0"/>
                    <a:cs typeface="Times New Roman" panose="02020603050405020304" pitchFamily="18" charset="0"/>
                  </a:rPr>
                  <a:t>𝐴</a:t>
                </a:r>
                <a:r>
                  <a:rPr lang="en-US" sz="1800" i="1" kern="0" dirty="0">
                    <a:effectLst/>
                    <a:latin typeface="Times New Roman" panose="02020603050405020304" pitchFamily="18" charset="0"/>
                    <a:ea typeface="Times New Roman" panose="02020603050405020304" pitchFamily="18" charset="0"/>
                  </a:rPr>
                  <a:t>, </a:t>
                </a:r>
                <a:r>
                  <a:rPr lang="en-US" sz="1800" kern="0" dirty="0">
                    <a:effectLst/>
                    <a:latin typeface="Times New Roman" panose="02020603050405020304" pitchFamily="18" charset="0"/>
                    <a:ea typeface="Times New Roman" panose="02020603050405020304" pitchFamily="18" charset="0"/>
                  </a:rPr>
                  <a:t>and the input matrix, </a:t>
                </a:r>
                <a:r>
                  <a:rPr lang="en-US" sz="1800" i="0" kern="0">
                    <a:effectLst/>
                    <a:latin typeface="Cambria Math" panose="02040503050406030204" pitchFamily="18" charset="0"/>
                    <a:ea typeface="Times New Roman" panose="02020603050405020304" pitchFamily="18" charset="0"/>
                    <a:cs typeface="Times New Roman" panose="02020603050405020304" pitchFamily="18" charset="0"/>
                  </a:rPr>
                  <a:t>𝐵</a:t>
                </a:r>
                <a:r>
                  <a:rPr lang="en-US" dirty="0">
                    <a:effectLst/>
                  </a:rPr>
                  <a:t> </a:t>
                </a:r>
              </a:p>
              <a:p>
                <a:r>
                  <a:rPr lang="en-US" sz="1800" kern="0" dirty="0">
                    <a:effectLst/>
                    <a:latin typeface="Times New Roman" panose="02020603050405020304" pitchFamily="18" charset="0"/>
                    <a:ea typeface="Times New Roman" panose="02020603050405020304" pitchFamily="18" charset="0"/>
                  </a:rPr>
                  <a:t>Algebraic </a:t>
                </a:r>
                <a:r>
                  <a:rPr lang="en-US" sz="1800" kern="0" dirty="0" err="1">
                    <a:effectLst/>
                    <a:latin typeface="Times New Roman" panose="02020603050405020304" pitchFamily="18" charset="0"/>
                    <a:ea typeface="Times New Roman" panose="02020603050405020304" pitchFamily="18" charset="0"/>
                  </a:rPr>
                  <a:t>Riccati</a:t>
                </a:r>
                <a:r>
                  <a:rPr lang="en-US" sz="1800" kern="0" dirty="0">
                    <a:effectLst/>
                    <a:latin typeface="Times New Roman" panose="02020603050405020304" pitchFamily="18" charset="0"/>
                    <a:ea typeface="Times New Roman" panose="02020603050405020304" pitchFamily="18" charset="0"/>
                  </a:rPr>
                  <a:t> Equation or Linear Matrix Inequality depending on the case</a:t>
                </a:r>
                <a:r>
                  <a:rPr lang="en-US" dirty="0">
                    <a:effectLst/>
                  </a:rPr>
                  <a:t> </a:t>
                </a:r>
                <a:endParaRPr lang="en-US" dirty="0"/>
              </a:p>
            </p:txBody>
          </p:sp>
        </mc:Fallback>
      </mc:AlternateContent>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18</a:t>
            </a:fld>
            <a:endParaRPr lang="en-US" altLang="x-none"/>
          </a:p>
        </p:txBody>
      </p:sp>
    </p:spTree>
    <p:extLst>
      <p:ext uri="{BB962C8B-B14F-4D97-AF65-F5344CB8AC3E}">
        <p14:creationId xmlns:p14="http://schemas.microsoft.com/office/powerpoint/2010/main" val="27614956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AIAA SciTech 2025</a:t>
            </a:r>
          </a:p>
        </p:txBody>
      </p:sp>
      <p:pic>
        <p:nvPicPr>
          <p:cNvPr id="5" name="Picture 4">
            <a:extLst>
              <a:ext uri="{FF2B5EF4-FFF2-40B4-BE49-F238E27FC236}">
                <a16:creationId xmlns:a16="http://schemas.microsoft.com/office/drawing/2014/main" id="{64425624-F5A2-79A4-5A5A-8AE86E83189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475" y="58636"/>
            <a:ext cx="1275979" cy="1011406"/>
          </a:xfrm>
          <a:prstGeom prst="rect">
            <a:avLst/>
          </a:prstGeom>
        </p:spPr>
      </p:pic>
      <p:pic>
        <p:nvPicPr>
          <p:cNvPr id="7" name="Picture 6">
            <a:extLst>
              <a:ext uri="{FF2B5EF4-FFF2-40B4-BE49-F238E27FC236}">
                <a16:creationId xmlns:a16="http://schemas.microsoft.com/office/drawing/2014/main" id="{AB5B944B-0874-4565-CEF1-BF22F9788E6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197239" y="111373"/>
            <a:ext cx="990306" cy="824176"/>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AIAA SciTech 2025</a:t>
            </a:r>
          </a:p>
        </p:txBody>
      </p:sp>
      <p:pic>
        <p:nvPicPr>
          <p:cNvPr id="6" name="Picture 5">
            <a:extLst>
              <a:ext uri="{FF2B5EF4-FFF2-40B4-BE49-F238E27FC236}">
                <a16:creationId xmlns:a16="http://schemas.microsoft.com/office/drawing/2014/main" id="{88B58B76-BA99-37E3-D1AA-E720E8E391E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475" y="58636"/>
            <a:ext cx="1275979" cy="1011406"/>
          </a:xfrm>
          <a:prstGeom prst="rect">
            <a:avLst/>
          </a:prstGeom>
        </p:spPr>
      </p:pic>
      <p:pic>
        <p:nvPicPr>
          <p:cNvPr id="7" name="Picture 6">
            <a:extLst>
              <a:ext uri="{FF2B5EF4-FFF2-40B4-BE49-F238E27FC236}">
                <a16:creationId xmlns:a16="http://schemas.microsoft.com/office/drawing/2014/main" id="{5E5AAAAA-7CDC-1550-CF5C-4C11B2CC6EB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197239" y="111373"/>
            <a:ext cx="990306" cy="824176"/>
          </a:xfrm>
          <a:prstGeom prst="rect">
            <a:avLst/>
          </a:prstGeom>
        </p:spPr>
      </p:pic>
    </p:spTree>
  </p:cSld>
  <p:clrMapOvr>
    <a:masterClrMapping/>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guide id="3" pos="678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AIAA SciTech 2025</a:t>
            </a:r>
          </a:p>
        </p:txBody>
      </p:sp>
      <p:pic>
        <p:nvPicPr>
          <p:cNvPr id="7" name="Picture 6">
            <a:extLst>
              <a:ext uri="{FF2B5EF4-FFF2-40B4-BE49-F238E27FC236}">
                <a16:creationId xmlns:a16="http://schemas.microsoft.com/office/drawing/2014/main" id="{3EFD785F-12DD-E4F3-2155-CC5A44C5924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475" y="58636"/>
            <a:ext cx="1275979" cy="1011406"/>
          </a:xfrm>
          <a:prstGeom prst="rect">
            <a:avLst/>
          </a:prstGeom>
        </p:spPr>
      </p:pic>
      <p:pic>
        <p:nvPicPr>
          <p:cNvPr id="10" name="Picture 9">
            <a:extLst>
              <a:ext uri="{FF2B5EF4-FFF2-40B4-BE49-F238E27FC236}">
                <a16:creationId xmlns:a16="http://schemas.microsoft.com/office/drawing/2014/main" id="{12A1285C-741E-0D18-32C6-98865F9D0BD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197239" y="111373"/>
            <a:ext cx="990306" cy="824176"/>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AIAA SciTech 2025</a:t>
            </a:r>
          </a:p>
        </p:txBody>
      </p:sp>
      <p:pic>
        <p:nvPicPr>
          <p:cNvPr id="9" name="Picture 8">
            <a:extLst>
              <a:ext uri="{FF2B5EF4-FFF2-40B4-BE49-F238E27FC236}">
                <a16:creationId xmlns:a16="http://schemas.microsoft.com/office/drawing/2014/main" id="{664563D7-064C-CAF1-7E05-EDB4CB6933A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475" y="58636"/>
            <a:ext cx="1275979" cy="1011406"/>
          </a:xfrm>
          <a:prstGeom prst="rect">
            <a:avLst/>
          </a:prstGeom>
        </p:spPr>
      </p:pic>
      <p:pic>
        <p:nvPicPr>
          <p:cNvPr id="12" name="Picture 11">
            <a:extLst>
              <a:ext uri="{FF2B5EF4-FFF2-40B4-BE49-F238E27FC236}">
                <a16:creationId xmlns:a16="http://schemas.microsoft.com/office/drawing/2014/main" id="{74845618-5B2B-8C01-9964-9BD7976000E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197239" y="111373"/>
            <a:ext cx="990306" cy="824176"/>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tx1"/>
                </a:solidFill>
              </a:rPr>
              <a:t>AIAA SciTech 2025</a:t>
            </a:r>
          </a:p>
        </p:txBody>
      </p:sp>
      <p:pic>
        <p:nvPicPr>
          <p:cNvPr id="6" name="Picture 5">
            <a:extLst>
              <a:ext uri="{FF2B5EF4-FFF2-40B4-BE49-F238E27FC236}">
                <a16:creationId xmlns:a16="http://schemas.microsoft.com/office/drawing/2014/main" id="{61F82690-5490-83C3-AE9A-B50D8DEB2FB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475" y="58636"/>
            <a:ext cx="1275979" cy="1011406"/>
          </a:xfrm>
          <a:prstGeom prst="rect">
            <a:avLst/>
          </a:prstGeom>
        </p:spPr>
      </p:pic>
      <p:pic>
        <p:nvPicPr>
          <p:cNvPr id="7" name="Picture 6">
            <a:extLst>
              <a:ext uri="{FF2B5EF4-FFF2-40B4-BE49-F238E27FC236}">
                <a16:creationId xmlns:a16="http://schemas.microsoft.com/office/drawing/2014/main" id="{4A5FD42F-ABEE-70B4-7532-313A49DC61B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197239" y="111373"/>
            <a:ext cx="990306" cy="824176"/>
          </a:xfrm>
          <a:prstGeom prst="rect">
            <a:avLst/>
          </a:prstGeom>
        </p:spPr>
      </p:pic>
    </p:spTree>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AIAA SciTech 2025</a:t>
            </a:r>
          </a:p>
        </p:txBody>
      </p:sp>
      <p:pic>
        <p:nvPicPr>
          <p:cNvPr id="2" name="Picture 1">
            <a:extLst>
              <a:ext uri="{FF2B5EF4-FFF2-40B4-BE49-F238E27FC236}">
                <a16:creationId xmlns:a16="http://schemas.microsoft.com/office/drawing/2014/main" id="{29BD01A3-0836-07C3-4128-BC87484671D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475" y="58636"/>
            <a:ext cx="1275979" cy="1011406"/>
          </a:xfrm>
          <a:prstGeom prst="rect">
            <a:avLst/>
          </a:prstGeom>
        </p:spPr>
      </p:pic>
      <p:pic>
        <p:nvPicPr>
          <p:cNvPr id="3" name="Picture 2">
            <a:extLst>
              <a:ext uri="{FF2B5EF4-FFF2-40B4-BE49-F238E27FC236}">
                <a16:creationId xmlns:a16="http://schemas.microsoft.com/office/drawing/2014/main" id="{2E6D06E6-5AFF-BAC7-0FD6-5CB3408CA49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197239" y="111373"/>
            <a:ext cx="990306" cy="824176"/>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AIAA SciTech 2025</a:t>
            </a:r>
          </a:p>
        </p:txBody>
      </p:sp>
      <p:pic>
        <p:nvPicPr>
          <p:cNvPr id="5" name="Picture 4">
            <a:extLst>
              <a:ext uri="{FF2B5EF4-FFF2-40B4-BE49-F238E27FC236}">
                <a16:creationId xmlns:a16="http://schemas.microsoft.com/office/drawing/2014/main" id="{C88DB92A-F5D6-4644-05C9-A47897A3E64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475" y="58636"/>
            <a:ext cx="1275979" cy="1011406"/>
          </a:xfrm>
          <a:prstGeom prst="rect">
            <a:avLst/>
          </a:prstGeom>
        </p:spPr>
      </p:pic>
      <p:pic>
        <p:nvPicPr>
          <p:cNvPr id="6" name="Picture 5">
            <a:extLst>
              <a:ext uri="{FF2B5EF4-FFF2-40B4-BE49-F238E27FC236}">
                <a16:creationId xmlns:a16="http://schemas.microsoft.com/office/drawing/2014/main" id="{F5C29017-C3D6-2EC3-178A-6AD16220DA3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197239" y="111373"/>
            <a:ext cx="990306" cy="824176"/>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AIAA SciTech 2025</a:t>
            </a:r>
          </a:p>
        </p:txBody>
      </p:sp>
      <p:pic>
        <p:nvPicPr>
          <p:cNvPr id="5" name="Picture 4">
            <a:extLst>
              <a:ext uri="{FF2B5EF4-FFF2-40B4-BE49-F238E27FC236}">
                <a16:creationId xmlns:a16="http://schemas.microsoft.com/office/drawing/2014/main" id="{A5F041CC-0188-2F31-7FDE-90A98BA7FFD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475" y="58636"/>
            <a:ext cx="1275979" cy="1011406"/>
          </a:xfrm>
          <a:prstGeom prst="rect">
            <a:avLst/>
          </a:prstGeom>
        </p:spPr>
      </p:pic>
      <p:pic>
        <p:nvPicPr>
          <p:cNvPr id="6" name="Picture 5">
            <a:extLst>
              <a:ext uri="{FF2B5EF4-FFF2-40B4-BE49-F238E27FC236}">
                <a16:creationId xmlns:a16="http://schemas.microsoft.com/office/drawing/2014/main" id="{07D4CF75-519B-24E4-1DD0-B9773D6018BF}"/>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197239" y="111373"/>
            <a:ext cx="990306" cy="824176"/>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AIAA SciTech 2025</a:t>
            </a:r>
          </a:p>
        </p:txBody>
      </p:sp>
      <p:pic>
        <p:nvPicPr>
          <p:cNvPr id="4" name="Picture 3">
            <a:extLst>
              <a:ext uri="{FF2B5EF4-FFF2-40B4-BE49-F238E27FC236}">
                <a16:creationId xmlns:a16="http://schemas.microsoft.com/office/drawing/2014/main" id="{2929FC9A-1BEF-4275-A85A-F506060481B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475" y="58636"/>
            <a:ext cx="1275979" cy="1011406"/>
          </a:xfrm>
          <a:prstGeom prst="rect">
            <a:avLst/>
          </a:prstGeom>
        </p:spPr>
      </p:pic>
      <p:pic>
        <p:nvPicPr>
          <p:cNvPr id="5" name="Picture 4">
            <a:extLst>
              <a:ext uri="{FF2B5EF4-FFF2-40B4-BE49-F238E27FC236}">
                <a16:creationId xmlns:a16="http://schemas.microsoft.com/office/drawing/2014/main" id="{FBEB75CB-52FF-5613-4E30-21A7FB904DB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197239" y="111373"/>
            <a:ext cx="990306" cy="824176"/>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FY24 ESM Workshop</a:t>
            </a:r>
          </a:p>
        </p:txBody>
      </p:sp>
      <p:pic>
        <p:nvPicPr>
          <p:cNvPr id="5" name="Picture 4">
            <a:extLst>
              <a:ext uri="{FF2B5EF4-FFF2-40B4-BE49-F238E27FC236}">
                <a16:creationId xmlns:a16="http://schemas.microsoft.com/office/drawing/2014/main" id="{6C4B46A6-54C1-F758-AE45-3E9851CD919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475" y="58636"/>
            <a:ext cx="1275979" cy="1011406"/>
          </a:xfrm>
          <a:prstGeom prst="rect">
            <a:avLst/>
          </a:prstGeom>
        </p:spPr>
      </p:pic>
      <p:pic>
        <p:nvPicPr>
          <p:cNvPr id="7" name="Picture 6">
            <a:extLst>
              <a:ext uri="{FF2B5EF4-FFF2-40B4-BE49-F238E27FC236}">
                <a16:creationId xmlns:a16="http://schemas.microsoft.com/office/drawing/2014/main" id="{4F7EFB34-1FEF-8E6D-C944-C9D206D464C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197239" y="111373"/>
            <a:ext cx="990306" cy="824176"/>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FY23 ESM Workshop</a:t>
            </a:r>
          </a:p>
        </p:txBody>
      </p:sp>
      <p:pic>
        <p:nvPicPr>
          <p:cNvPr id="6" name="Picture 5">
            <a:extLst>
              <a:ext uri="{FF2B5EF4-FFF2-40B4-BE49-F238E27FC236}">
                <a16:creationId xmlns:a16="http://schemas.microsoft.com/office/drawing/2014/main" id="{D498DEF4-07DC-667B-EA3B-1505B0266D8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475" y="58636"/>
            <a:ext cx="1275979" cy="1011406"/>
          </a:xfrm>
          <a:prstGeom prst="rect">
            <a:avLst/>
          </a:prstGeom>
        </p:spPr>
      </p:pic>
      <p:pic>
        <p:nvPicPr>
          <p:cNvPr id="7" name="Picture 6">
            <a:extLst>
              <a:ext uri="{FF2B5EF4-FFF2-40B4-BE49-F238E27FC236}">
                <a16:creationId xmlns:a16="http://schemas.microsoft.com/office/drawing/2014/main" id="{8569A786-27D5-B556-2060-3AB247472EA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197239" y="111373"/>
            <a:ext cx="990306" cy="824176"/>
          </a:xfrm>
          <a:prstGeom prst="rect">
            <a:avLst/>
          </a:prstGeom>
        </p:spPr>
      </p:pic>
    </p:spTree>
  </p:cSld>
  <p:clrMapOvr>
    <a:masterClrMapping/>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guide id="3" pos="678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FY23 ESM Workshop</a:t>
            </a:r>
          </a:p>
        </p:txBody>
      </p:sp>
      <p:pic>
        <p:nvPicPr>
          <p:cNvPr id="7" name="Picture 6">
            <a:extLst>
              <a:ext uri="{FF2B5EF4-FFF2-40B4-BE49-F238E27FC236}">
                <a16:creationId xmlns:a16="http://schemas.microsoft.com/office/drawing/2014/main" id="{F64B9BC8-EB34-1689-E17A-6EE6B403CC5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475" y="58636"/>
            <a:ext cx="1275979" cy="1011406"/>
          </a:xfrm>
          <a:prstGeom prst="rect">
            <a:avLst/>
          </a:prstGeom>
        </p:spPr>
      </p:pic>
      <p:pic>
        <p:nvPicPr>
          <p:cNvPr id="10" name="Picture 9">
            <a:extLst>
              <a:ext uri="{FF2B5EF4-FFF2-40B4-BE49-F238E27FC236}">
                <a16:creationId xmlns:a16="http://schemas.microsoft.com/office/drawing/2014/main" id="{71957D2B-3B68-6C61-67FB-628DEDE0C55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197239" y="111373"/>
            <a:ext cx="990306" cy="824176"/>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FY23 ESM Workshop</a:t>
            </a:r>
          </a:p>
        </p:txBody>
      </p:sp>
      <p:pic>
        <p:nvPicPr>
          <p:cNvPr id="9" name="Picture 8">
            <a:extLst>
              <a:ext uri="{FF2B5EF4-FFF2-40B4-BE49-F238E27FC236}">
                <a16:creationId xmlns:a16="http://schemas.microsoft.com/office/drawing/2014/main" id="{32019ED7-77AC-2AC1-0951-FDA0BFE70EE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475" y="58636"/>
            <a:ext cx="1275979" cy="1011406"/>
          </a:xfrm>
          <a:prstGeom prst="rect">
            <a:avLst/>
          </a:prstGeom>
        </p:spPr>
      </p:pic>
      <p:pic>
        <p:nvPicPr>
          <p:cNvPr id="12" name="Picture 11">
            <a:extLst>
              <a:ext uri="{FF2B5EF4-FFF2-40B4-BE49-F238E27FC236}">
                <a16:creationId xmlns:a16="http://schemas.microsoft.com/office/drawing/2014/main" id="{8B74DF4B-EF27-231E-2AFF-CC558EBD4A9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197239" y="111373"/>
            <a:ext cx="990306" cy="824176"/>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tx1"/>
                </a:solidFill>
              </a:rPr>
              <a:t>AIAA SciTech 2025</a:t>
            </a:r>
          </a:p>
        </p:txBody>
      </p:sp>
      <p:pic>
        <p:nvPicPr>
          <p:cNvPr id="6" name="Picture 5">
            <a:extLst>
              <a:ext uri="{FF2B5EF4-FFF2-40B4-BE49-F238E27FC236}">
                <a16:creationId xmlns:a16="http://schemas.microsoft.com/office/drawing/2014/main" id="{98101734-9A74-F881-BE7F-3C74F5CFC9E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475" y="58636"/>
            <a:ext cx="1275979" cy="1011406"/>
          </a:xfrm>
          <a:prstGeom prst="rect">
            <a:avLst/>
          </a:prstGeom>
        </p:spPr>
      </p:pic>
      <p:pic>
        <p:nvPicPr>
          <p:cNvPr id="7" name="Picture 6">
            <a:extLst>
              <a:ext uri="{FF2B5EF4-FFF2-40B4-BE49-F238E27FC236}">
                <a16:creationId xmlns:a16="http://schemas.microsoft.com/office/drawing/2014/main" id="{025850FD-2261-7484-DB2A-ACD6B8EE8FA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197239" y="111373"/>
            <a:ext cx="990306" cy="824176"/>
          </a:xfrm>
          <a:prstGeom prst="rect">
            <a:avLst/>
          </a:prstGeom>
        </p:spPr>
      </p:pic>
    </p:spTree>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AIAA SciTech 2025</a:t>
            </a:r>
          </a:p>
        </p:txBody>
      </p:sp>
      <p:pic>
        <p:nvPicPr>
          <p:cNvPr id="2" name="Picture 1">
            <a:extLst>
              <a:ext uri="{FF2B5EF4-FFF2-40B4-BE49-F238E27FC236}">
                <a16:creationId xmlns:a16="http://schemas.microsoft.com/office/drawing/2014/main" id="{CA2357A3-1955-2D75-DD00-604A47CD368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475" y="58636"/>
            <a:ext cx="1275979" cy="1011406"/>
          </a:xfrm>
          <a:prstGeom prst="rect">
            <a:avLst/>
          </a:prstGeom>
        </p:spPr>
      </p:pic>
      <p:pic>
        <p:nvPicPr>
          <p:cNvPr id="3" name="Picture 2">
            <a:extLst>
              <a:ext uri="{FF2B5EF4-FFF2-40B4-BE49-F238E27FC236}">
                <a16:creationId xmlns:a16="http://schemas.microsoft.com/office/drawing/2014/main" id="{A3DB10AB-DE66-FE81-0B75-FCA30ECCF7EF}"/>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197239" y="111373"/>
            <a:ext cx="990306" cy="824176"/>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AIAA SciTech 2025</a:t>
            </a:r>
          </a:p>
        </p:txBody>
      </p:sp>
      <p:pic>
        <p:nvPicPr>
          <p:cNvPr id="5" name="Picture 4">
            <a:extLst>
              <a:ext uri="{FF2B5EF4-FFF2-40B4-BE49-F238E27FC236}">
                <a16:creationId xmlns:a16="http://schemas.microsoft.com/office/drawing/2014/main" id="{F64E4CFE-A0CD-324A-A824-4BF24458B7D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475" y="58636"/>
            <a:ext cx="1275979" cy="1011406"/>
          </a:xfrm>
          <a:prstGeom prst="rect">
            <a:avLst/>
          </a:prstGeom>
        </p:spPr>
      </p:pic>
      <p:pic>
        <p:nvPicPr>
          <p:cNvPr id="6" name="Picture 5">
            <a:extLst>
              <a:ext uri="{FF2B5EF4-FFF2-40B4-BE49-F238E27FC236}">
                <a16:creationId xmlns:a16="http://schemas.microsoft.com/office/drawing/2014/main" id="{6F4EEA06-C0BC-C47F-93E8-C9A5A0691B9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197239" y="111373"/>
            <a:ext cx="990306" cy="824176"/>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FY23 ESM Workshop</a:t>
            </a:r>
          </a:p>
        </p:txBody>
      </p:sp>
      <p:pic>
        <p:nvPicPr>
          <p:cNvPr id="5" name="Picture 4">
            <a:extLst>
              <a:ext uri="{FF2B5EF4-FFF2-40B4-BE49-F238E27FC236}">
                <a16:creationId xmlns:a16="http://schemas.microsoft.com/office/drawing/2014/main" id="{7059C0E2-B83F-3F4C-D35A-304E2D206E6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475" y="58636"/>
            <a:ext cx="1275979" cy="1011406"/>
          </a:xfrm>
          <a:prstGeom prst="rect">
            <a:avLst/>
          </a:prstGeom>
        </p:spPr>
      </p:pic>
      <p:pic>
        <p:nvPicPr>
          <p:cNvPr id="6" name="Picture 5">
            <a:extLst>
              <a:ext uri="{FF2B5EF4-FFF2-40B4-BE49-F238E27FC236}">
                <a16:creationId xmlns:a16="http://schemas.microsoft.com/office/drawing/2014/main" id="{063F0408-C846-9D1B-B63E-75A2DF192A27}"/>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197239" y="111373"/>
            <a:ext cx="990306" cy="824176"/>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FY23 ESM Workshop</a:t>
            </a:r>
          </a:p>
        </p:txBody>
      </p:sp>
      <p:pic>
        <p:nvPicPr>
          <p:cNvPr id="4" name="Picture 3">
            <a:extLst>
              <a:ext uri="{FF2B5EF4-FFF2-40B4-BE49-F238E27FC236}">
                <a16:creationId xmlns:a16="http://schemas.microsoft.com/office/drawing/2014/main" id="{BDE06108-2E7C-A2C9-19A1-5182823F7D5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475" y="58636"/>
            <a:ext cx="1275979" cy="1011406"/>
          </a:xfrm>
          <a:prstGeom prst="rect">
            <a:avLst/>
          </a:prstGeom>
        </p:spPr>
      </p:pic>
      <p:pic>
        <p:nvPicPr>
          <p:cNvPr id="5" name="Picture 4">
            <a:extLst>
              <a:ext uri="{FF2B5EF4-FFF2-40B4-BE49-F238E27FC236}">
                <a16:creationId xmlns:a16="http://schemas.microsoft.com/office/drawing/2014/main" id="{E8EDD6ED-3778-690B-10CC-72CFF23B41C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197239" y="111373"/>
            <a:ext cx="990306" cy="824176"/>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FY23 ESM Workshop</a:t>
            </a:r>
          </a:p>
        </p:txBody>
      </p:sp>
      <p:pic>
        <p:nvPicPr>
          <p:cNvPr id="5" name="Picture 4">
            <a:extLst>
              <a:ext uri="{FF2B5EF4-FFF2-40B4-BE49-F238E27FC236}">
                <a16:creationId xmlns:a16="http://schemas.microsoft.com/office/drawing/2014/main" id="{19845110-37A9-2635-F133-055E6D44A3D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475" y="58636"/>
            <a:ext cx="1275979" cy="1011406"/>
          </a:xfrm>
          <a:prstGeom prst="rect">
            <a:avLst/>
          </a:prstGeom>
        </p:spPr>
      </p:pic>
      <p:pic>
        <p:nvPicPr>
          <p:cNvPr id="7" name="Picture 6">
            <a:extLst>
              <a:ext uri="{FF2B5EF4-FFF2-40B4-BE49-F238E27FC236}">
                <a16:creationId xmlns:a16="http://schemas.microsoft.com/office/drawing/2014/main" id="{65B7D478-E327-4470-2B9E-0DD091F3099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197239" y="111373"/>
            <a:ext cx="990306" cy="824176"/>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FY23 ESM Workshop</a:t>
            </a:r>
          </a:p>
        </p:txBody>
      </p:sp>
      <p:pic>
        <p:nvPicPr>
          <p:cNvPr id="6" name="Picture 5">
            <a:extLst>
              <a:ext uri="{FF2B5EF4-FFF2-40B4-BE49-F238E27FC236}">
                <a16:creationId xmlns:a16="http://schemas.microsoft.com/office/drawing/2014/main" id="{05201432-AF7D-15F6-9A10-57413079360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475" y="58636"/>
            <a:ext cx="1275979" cy="1011406"/>
          </a:xfrm>
          <a:prstGeom prst="rect">
            <a:avLst/>
          </a:prstGeom>
        </p:spPr>
      </p:pic>
      <p:pic>
        <p:nvPicPr>
          <p:cNvPr id="7" name="Picture 6">
            <a:extLst>
              <a:ext uri="{FF2B5EF4-FFF2-40B4-BE49-F238E27FC236}">
                <a16:creationId xmlns:a16="http://schemas.microsoft.com/office/drawing/2014/main" id="{9A4C7C8B-B314-EAB5-A2C5-E883A9E71BE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197239" y="111373"/>
            <a:ext cx="990306" cy="824176"/>
          </a:xfrm>
          <a:prstGeom prst="rect">
            <a:avLst/>
          </a:prstGeom>
        </p:spPr>
      </p:pic>
    </p:spTree>
  </p:cSld>
  <p:clrMapOvr>
    <a:masterClrMapping/>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guide id="3" pos="6784"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FY23 ESM Workshop</a:t>
            </a:r>
          </a:p>
        </p:txBody>
      </p:sp>
      <p:pic>
        <p:nvPicPr>
          <p:cNvPr id="7" name="Picture 6">
            <a:extLst>
              <a:ext uri="{FF2B5EF4-FFF2-40B4-BE49-F238E27FC236}">
                <a16:creationId xmlns:a16="http://schemas.microsoft.com/office/drawing/2014/main" id="{417C13EE-7EB7-A4E1-536E-421AB91F4FB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475" y="58636"/>
            <a:ext cx="1275979" cy="1011406"/>
          </a:xfrm>
          <a:prstGeom prst="rect">
            <a:avLst/>
          </a:prstGeom>
        </p:spPr>
      </p:pic>
      <p:pic>
        <p:nvPicPr>
          <p:cNvPr id="10" name="Picture 9">
            <a:extLst>
              <a:ext uri="{FF2B5EF4-FFF2-40B4-BE49-F238E27FC236}">
                <a16:creationId xmlns:a16="http://schemas.microsoft.com/office/drawing/2014/main" id="{845DB1E3-930E-CED2-6D46-A6FD23AE811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197239" y="111373"/>
            <a:ext cx="990306" cy="824176"/>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FY23 ESM Workshop</a:t>
            </a:r>
          </a:p>
        </p:txBody>
      </p:sp>
      <p:pic>
        <p:nvPicPr>
          <p:cNvPr id="9" name="Picture 8">
            <a:extLst>
              <a:ext uri="{FF2B5EF4-FFF2-40B4-BE49-F238E27FC236}">
                <a16:creationId xmlns:a16="http://schemas.microsoft.com/office/drawing/2014/main" id="{96821F35-791E-693F-D1C0-483237561CD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475" y="58636"/>
            <a:ext cx="1275979" cy="1011406"/>
          </a:xfrm>
          <a:prstGeom prst="rect">
            <a:avLst/>
          </a:prstGeom>
        </p:spPr>
      </p:pic>
      <p:pic>
        <p:nvPicPr>
          <p:cNvPr id="12" name="Picture 11">
            <a:extLst>
              <a:ext uri="{FF2B5EF4-FFF2-40B4-BE49-F238E27FC236}">
                <a16:creationId xmlns:a16="http://schemas.microsoft.com/office/drawing/2014/main" id="{D7AD6BA3-FE78-D4DF-0C86-18D3E4A958F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197239" y="111373"/>
            <a:ext cx="990306" cy="824176"/>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pic>
        <p:nvPicPr>
          <p:cNvPr id="6" name="Picture 5">
            <a:extLst>
              <a:ext uri="{FF2B5EF4-FFF2-40B4-BE49-F238E27FC236}">
                <a16:creationId xmlns:a16="http://schemas.microsoft.com/office/drawing/2014/main" id="{583978EE-75C9-0BC2-83DB-31F1F01F888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475" y="58636"/>
            <a:ext cx="1275979" cy="1011406"/>
          </a:xfrm>
          <a:prstGeom prst="rect">
            <a:avLst/>
          </a:prstGeom>
        </p:spPr>
      </p:pic>
      <p:pic>
        <p:nvPicPr>
          <p:cNvPr id="7" name="Picture 6">
            <a:extLst>
              <a:ext uri="{FF2B5EF4-FFF2-40B4-BE49-F238E27FC236}">
                <a16:creationId xmlns:a16="http://schemas.microsoft.com/office/drawing/2014/main" id="{B9605BDB-0F57-13F8-4470-093CF2E1F1B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197239" y="111373"/>
            <a:ext cx="990306" cy="824176"/>
          </a:xfrm>
          <a:prstGeom prst="rect">
            <a:avLst/>
          </a:prstGeom>
        </p:spPr>
      </p:pic>
    </p:spTree>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FY23 ESM Workshop</a:t>
            </a:r>
          </a:p>
        </p:txBody>
      </p:sp>
      <p:pic>
        <p:nvPicPr>
          <p:cNvPr id="2" name="Picture 1">
            <a:extLst>
              <a:ext uri="{FF2B5EF4-FFF2-40B4-BE49-F238E27FC236}">
                <a16:creationId xmlns:a16="http://schemas.microsoft.com/office/drawing/2014/main" id="{B001D6AB-5783-7AFF-B024-A15E579568F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475" y="58636"/>
            <a:ext cx="1275979" cy="1011406"/>
          </a:xfrm>
          <a:prstGeom prst="rect">
            <a:avLst/>
          </a:prstGeom>
        </p:spPr>
      </p:pic>
      <p:pic>
        <p:nvPicPr>
          <p:cNvPr id="3" name="Picture 2">
            <a:extLst>
              <a:ext uri="{FF2B5EF4-FFF2-40B4-BE49-F238E27FC236}">
                <a16:creationId xmlns:a16="http://schemas.microsoft.com/office/drawing/2014/main" id="{136C50E0-45AB-4AED-6FC6-D7B4361CBDC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197239" y="111373"/>
            <a:ext cx="990306" cy="824176"/>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FY23 ESM Workshop</a:t>
            </a:r>
          </a:p>
        </p:txBody>
      </p:sp>
      <p:pic>
        <p:nvPicPr>
          <p:cNvPr id="5" name="Picture 4">
            <a:extLst>
              <a:ext uri="{FF2B5EF4-FFF2-40B4-BE49-F238E27FC236}">
                <a16:creationId xmlns:a16="http://schemas.microsoft.com/office/drawing/2014/main" id="{F5C0C7C3-F6FC-4853-E79F-391F76EF04B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475" y="58636"/>
            <a:ext cx="1275979" cy="1011406"/>
          </a:xfrm>
          <a:prstGeom prst="rect">
            <a:avLst/>
          </a:prstGeom>
        </p:spPr>
      </p:pic>
      <p:pic>
        <p:nvPicPr>
          <p:cNvPr id="6" name="Picture 5">
            <a:extLst>
              <a:ext uri="{FF2B5EF4-FFF2-40B4-BE49-F238E27FC236}">
                <a16:creationId xmlns:a16="http://schemas.microsoft.com/office/drawing/2014/main" id="{4AAD9F35-F7A5-71D2-8B09-5DD588C3CA4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197239" y="111373"/>
            <a:ext cx="990306" cy="824176"/>
          </a:xfrm>
          <a:prstGeom prst="rect">
            <a:avLst/>
          </a:prstGeom>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FY23 ESM Workshop</a:t>
            </a:r>
          </a:p>
        </p:txBody>
      </p:sp>
      <p:pic>
        <p:nvPicPr>
          <p:cNvPr id="5" name="Picture 4">
            <a:extLst>
              <a:ext uri="{FF2B5EF4-FFF2-40B4-BE49-F238E27FC236}">
                <a16:creationId xmlns:a16="http://schemas.microsoft.com/office/drawing/2014/main" id="{C0CF2B4A-5969-FE41-E1EF-A8F1F00F879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475" y="58636"/>
            <a:ext cx="1275979" cy="1011406"/>
          </a:xfrm>
          <a:prstGeom prst="rect">
            <a:avLst/>
          </a:prstGeom>
        </p:spPr>
      </p:pic>
      <p:pic>
        <p:nvPicPr>
          <p:cNvPr id="6" name="Picture 5">
            <a:extLst>
              <a:ext uri="{FF2B5EF4-FFF2-40B4-BE49-F238E27FC236}">
                <a16:creationId xmlns:a16="http://schemas.microsoft.com/office/drawing/2014/main" id="{53CD29E1-B242-BB3C-6FEA-CCF642E4F9C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197239" y="111373"/>
            <a:ext cx="990306" cy="824176"/>
          </a:xfrm>
          <a:prstGeom prst="rect">
            <a:avLst/>
          </a:pr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FY23 ESM Workshop</a:t>
            </a:r>
          </a:p>
        </p:txBody>
      </p:sp>
      <p:pic>
        <p:nvPicPr>
          <p:cNvPr id="4" name="Picture 3">
            <a:extLst>
              <a:ext uri="{FF2B5EF4-FFF2-40B4-BE49-F238E27FC236}">
                <a16:creationId xmlns:a16="http://schemas.microsoft.com/office/drawing/2014/main" id="{5F4C5BF8-315D-7FBD-7E65-4430B0FEB52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475" y="58636"/>
            <a:ext cx="1275979" cy="1011406"/>
          </a:xfrm>
          <a:prstGeom prst="rect">
            <a:avLst/>
          </a:prstGeom>
        </p:spPr>
      </p:pic>
      <p:pic>
        <p:nvPicPr>
          <p:cNvPr id="5" name="Picture 4">
            <a:extLst>
              <a:ext uri="{FF2B5EF4-FFF2-40B4-BE49-F238E27FC236}">
                <a16:creationId xmlns:a16="http://schemas.microsoft.com/office/drawing/2014/main" id="{5A3CED52-6A13-3B4B-10F5-5F48AEC3CB4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197239" y="111373"/>
            <a:ext cx="990306" cy="824176"/>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29">
            <a:extLst>
              <a:ext uri="{28A0092B-C50C-407E-A947-70E740481C1C}">
                <a14:useLocalDpi xmlns:a14="http://schemas.microsoft.com/office/drawing/2010/main"/>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30">
            <a:extLst>
              <a:ext uri="{28A0092B-C50C-407E-A947-70E740481C1C}">
                <a14:useLocalDpi xmlns:a14="http://schemas.microsoft.com/office/drawing/2010/main"/>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840372861"/>
      </p:ext>
    </p:extLst>
  </p:cSld>
  <p:clrMap bg1="dk1" tx1="lt1" bg2="dk2" tx2="lt2" accent1="accent1" accent2="accent2" accent3="accent3" accent4="accent4" accent5="accent5" accent6="accent6" hlink="hlink" folHlink="folHlink"/>
  <p:sldLayoutIdLst>
    <p:sldLayoutId id="2147484472" r:id="rId1"/>
    <p:sldLayoutId id="2147484473" r:id="rId2"/>
    <p:sldLayoutId id="2147484474" r:id="rId3"/>
    <p:sldLayoutId id="2147484475" r:id="rId4"/>
    <p:sldLayoutId id="2147484476" r:id="rId5"/>
    <p:sldLayoutId id="2147484477" r:id="rId6"/>
    <p:sldLayoutId id="2147484478" r:id="rId7"/>
    <p:sldLayoutId id="2147484479" r:id="rId8"/>
    <p:sldLayoutId id="2147484480" r:id="rId9"/>
    <p:sldLayoutId id="2147484463" r:id="rId10"/>
    <p:sldLayoutId id="2147484464" r:id="rId11"/>
    <p:sldLayoutId id="2147484465" r:id="rId12"/>
    <p:sldLayoutId id="2147484466" r:id="rId13"/>
    <p:sldLayoutId id="2147484467" r:id="rId14"/>
    <p:sldLayoutId id="2147484468" r:id="rId15"/>
    <p:sldLayoutId id="2147484469" r:id="rId16"/>
    <p:sldLayoutId id="2147484470" r:id="rId17"/>
    <p:sldLayoutId id="2147484471" r:id="rId18"/>
    <p:sldLayoutId id="2147484425" r:id="rId19"/>
    <p:sldLayoutId id="2147484426" r:id="rId20"/>
    <p:sldLayoutId id="2147484428" r:id="rId21"/>
    <p:sldLayoutId id="2147484429" r:id="rId22"/>
    <p:sldLayoutId id="2147484430" r:id="rId23"/>
    <p:sldLayoutId id="2147484431" r:id="rId24"/>
    <p:sldLayoutId id="2147484432" r:id="rId25"/>
    <p:sldLayoutId id="2147484433" r:id="rId26"/>
    <p:sldLayoutId id="2147484434" r:id="rId27"/>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hyperlink" Target="mailto:justin.b.haskins@nasa.gov" TargetMode="External"/><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18/10/relationships/comments" Target="../comments/modernComment_55D_64A345D4.xml"/><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8FF917-5495-2B40-9F4F-35B3547594A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0"/>
            <a:ext cx="12192001" cy="6858000"/>
          </a:xfrm>
          <a:prstGeom prst="rect">
            <a:avLst/>
          </a:prstGeom>
        </p:spPr>
      </p:pic>
      <p:sp>
        <p:nvSpPr>
          <p:cNvPr id="11" name="TextBox 10"/>
          <p:cNvSpPr txBox="1"/>
          <p:nvPr/>
        </p:nvSpPr>
        <p:spPr>
          <a:xfrm>
            <a:off x="232012" y="5512201"/>
            <a:ext cx="11802820" cy="461665"/>
          </a:xfrm>
          <a:prstGeom prst="rect">
            <a:avLst/>
          </a:prstGeom>
          <a:noFill/>
        </p:spPr>
        <p:txBody>
          <a:bodyPr wrap="square" rtlCol="0" anchor="ctr" anchorCtr="0">
            <a:spAutoFit/>
          </a:bodyPr>
          <a:lstStyle/>
          <a:p>
            <a:pPr marL="0" marR="0">
              <a:spcAft>
                <a:spcPts val="2400"/>
              </a:spcAft>
            </a:pPr>
            <a:r>
              <a:rPr lang="en-US" sz="2400" b="1" kern="1400" dirty="0">
                <a:effectLst/>
                <a:latin typeface="Arial" panose="020B0604020202020204" pitchFamily="34" charset="0"/>
                <a:ea typeface="Times New Roman" panose="02020603050405020304" pitchFamily="18" charset="0"/>
                <a:cs typeface="Arial" panose="020B0604020202020204" pitchFamily="34" charset="0"/>
              </a:rPr>
              <a:t>Pterodactyl: 6-DOF Integration of Guidance and Control Algorithms in Genesis</a:t>
            </a:r>
          </a:p>
        </p:txBody>
      </p:sp>
      <p:sp>
        <p:nvSpPr>
          <p:cNvPr id="12" name="TextBox 11"/>
          <p:cNvSpPr txBox="1"/>
          <p:nvPr/>
        </p:nvSpPr>
        <p:spPr>
          <a:xfrm>
            <a:off x="234286" y="6016839"/>
            <a:ext cx="11802821" cy="553998"/>
          </a:xfrm>
          <a:prstGeom prst="rect">
            <a:avLst/>
          </a:prstGeom>
          <a:noFill/>
        </p:spPr>
        <p:txBody>
          <a:bodyPr wrap="square" lIns="91440" tIns="45720" rIns="91440" bIns="45720" rtlCol="0" anchor="ctr" anchorCtr="0">
            <a:spAutoFit/>
          </a:bodyPr>
          <a:lstStyle/>
          <a:p>
            <a:r>
              <a:rPr lang="en-US" sz="1600" dirty="0">
                <a:latin typeface="Arial" panose="020B0604020202020204" pitchFamily="34" charset="0"/>
                <a:ea typeface="Helvetica Neue" charset="0"/>
                <a:cs typeface="Arial" panose="020B0604020202020204" pitchFamily="34" charset="0"/>
              </a:rPr>
              <a:t>Z. Bashir</a:t>
            </a:r>
            <a:r>
              <a:rPr lang="en-US" sz="1600" baseline="30000" dirty="0">
                <a:latin typeface="Arial" panose="020B0604020202020204" pitchFamily="34" charset="0"/>
                <a:ea typeface="Helvetica Neue" charset="0"/>
                <a:cs typeface="Arial" panose="020B0604020202020204" pitchFamily="34" charset="0"/>
              </a:rPr>
              <a:t>1</a:t>
            </a:r>
            <a:r>
              <a:rPr lang="en-US" sz="1600" dirty="0">
                <a:latin typeface="Arial" panose="020B0604020202020204" pitchFamily="34" charset="0"/>
                <a:ea typeface="Helvetica Neue" charset="0"/>
                <a:cs typeface="Arial" panose="020B0604020202020204" pitchFamily="34" charset="0"/>
              </a:rPr>
              <a:t>, </a:t>
            </a:r>
            <a:r>
              <a:rPr lang="en-US" sz="1600" u="sng" dirty="0">
                <a:latin typeface="Arial" panose="020B0604020202020204" pitchFamily="34" charset="0"/>
                <a:ea typeface="Helvetica Neue" charset="0"/>
                <a:cs typeface="Arial" panose="020B0604020202020204" pitchFamily="34" charset="0"/>
              </a:rPr>
              <a:t>Q. McKown</a:t>
            </a:r>
            <a:r>
              <a:rPr lang="en-US" sz="1600" u="sng" baseline="30000" dirty="0">
                <a:latin typeface="Arial" panose="020B0604020202020204" pitchFamily="34" charset="0"/>
                <a:ea typeface="Helvetica Neue" charset="0"/>
                <a:cs typeface="Arial" panose="020B0604020202020204" pitchFamily="34" charset="0"/>
              </a:rPr>
              <a:t>2</a:t>
            </a:r>
            <a:r>
              <a:rPr lang="en-US" sz="1600" dirty="0">
                <a:latin typeface="Arial" panose="020B0604020202020204" pitchFamily="34" charset="0"/>
                <a:ea typeface="Helvetica Neue" charset="0"/>
                <a:cs typeface="Arial" panose="020B0604020202020204" pitchFamily="34" charset="0"/>
              </a:rPr>
              <a:t>, K. M. Baldonado</a:t>
            </a:r>
            <a:r>
              <a:rPr lang="en-US" sz="1600" baseline="30000" dirty="0">
                <a:latin typeface="Arial" panose="020B0604020202020204" pitchFamily="34" charset="0"/>
                <a:ea typeface="Helvetica Neue" charset="0"/>
                <a:cs typeface="Arial" panose="020B0604020202020204" pitchFamily="34" charset="0"/>
              </a:rPr>
              <a:t>3</a:t>
            </a:r>
            <a:r>
              <a:rPr lang="en-US" sz="1600" dirty="0">
                <a:latin typeface="Arial" panose="020B0604020202020204" pitchFamily="34" charset="0"/>
                <a:ea typeface="Helvetica Neue" charset="0"/>
                <a:cs typeface="Arial" panose="020B0604020202020204" pitchFamily="34" charset="0"/>
              </a:rPr>
              <a:t>, S. D’Souza</a:t>
            </a:r>
            <a:r>
              <a:rPr lang="en-US" sz="1600" baseline="30000" dirty="0">
                <a:latin typeface="Arial" panose="020B0604020202020204" pitchFamily="34" charset="0"/>
                <a:ea typeface="Helvetica Neue" charset="0"/>
                <a:cs typeface="Arial" panose="020B0604020202020204" pitchFamily="34" charset="0"/>
              </a:rPr>
              <a:t>4</a:t>
            </a:r>
            <a:r>
              <a:rPr lang="en-US" sz="1600" dirty="0">
                <a:latin typeface="Arial" panose="020B0604020202020204" pitchFamily="34" charset="0"/>
                <a:ea typeface="Helvetica Neue" charset="0"/>
                <a:cs typeface="Arial" panose="020B0604020202020204" pitchFamily="34" charset="0"/>
              </a:rPr>
              <a:t>, B. Johnson</a:t>
            </a:r>
            <a:r>
              <a:rPr lang="en-US" sz="1600" baseline="30000" dirty="0">
                <a:latin typeface="Arial" panose="020B0604020202020204" pitchFamily="34" charset="0"/>
                <a:ea typeface="Helvetica Neue" charset="0"/>
                <a:cs typeface="Arial" panose="020B0604020202020204" pitchFamily="34" charset="0"/>
              </a:rPr>
              <a:t>3</a:t>
            </a:r>
            <a:r>
              <a:rPr lang="en-US" sz="1600" dirty="0">
                <a:latin typeface="Arial" panose="020B0604020202020204" pitchFamily="34" charset="0"/>
                <a:ea typeface="Helvetica Neue" charset="0"/>
                <a:cs typeface="Arial" panose="020B0604020202020204" pitchFamily="34" charset="0"/>
              </a:rPr>
              <a:t>, B. Margolis</a:t>
            </a:r>
            <a:r>
              <a:rPr lang="en-US" sz="1600" baseline="30000" dirty="0">
                <a:latin typeface="Arial" panose="020B0604020202020204" pitchFamily="34" charset="0"/>
                <a:ea typeface="Helvetica Neue" charset="0"/>
                <a:cs typeface="Arial" panose="020B0604020202020204" pitchFamily="34" charset="0"/>
              </a:rPr>
              <a:t>4</a:t>
            </a:r>
            <a:r>
              <a:rPr lang="en-US" sz="1600" dirty="0">
                <a:latin typeface="Arial" panose="020B0604020202020204" pitchFamily="34" charset="0"/>
                <a:ea typeface="Helvetica Neue" charset="0"/>
                <a:cs typeface="Arial" panose="020B0604020202020204" pitchFamily="34" charset="0"/>
              </a:rPr>
              <a:t>, W. Okolo</a:t>
            </a:r>
            <a:r>
              <a:rPr lang="en-US" sz="1600" baseline="30000" dirty="0">
                <a:latin typeface="Arial" panose="020B0604020202020204" pitchFamily="34" charset="0"/>
                <a:ea typeface="Helvetica Neue" charset="0"/>
                <a:cs typeface="Arial" panose="020B0604020202020204" pitchFamily="34" charset="0"/>
              </a:rPr>
              <a:t>4</a:t>
            </a:r>
            <a:r>
              <a:rPr lang="en-US" sz="1600" dirty="0">
                <a:latin typeface="Arial" panose="020B0604020202020204" pitchFamily="34" charset="0"/>
                <a:ea typeface="Helvetica Neue" charset="0"/>
                <a:cs typeface="Arial" panose="020B0604020202020204" pitchFamily="34" charset="0"/>
              </a:rPr>
              <a:t>  </a:t>
            </a:r>
          </a:p>
          <a:p>
            <a:r>
              <a:rPr lang="en-US" sz="1400" i="1" dirty="0">
                <a:latin typeface="Arial" panose="020B0604020202020204" pitchFamily="34" charset="0"/>
                <a:ea typeface="Helvetica Neue" charset="0"/>
                <a:cs typeface="Arial" panose="020B0604020202020204" pitchFamily="34" charset="0"/>
              </a:rPr>
              <a:t>AIAA SciTech 2025</a:t>
            </a:r>
            <a:r>
              <a:rPr lang="en-US" sz="1400" dirty="0">
                <a:latin typeface="Arial" panose="020B0604020202020204" pitchFamily="34" charset="0"/>
                <a:ea typeface="Helvetica Neue" charset="0"/>
                <a:cs typeface="Arial" panose="020B0604020202020204" pitchFamily="34" charset="0"/>
              </a:rPr>
              <a:t>: </a:t>
            </a:r>
            <a:r>
              <a:rPr lang="en-US" sz="1400" b="0" i="0" u="none" strike="noStrike" dirty="0">
                <a:effectLst/>
                <a:latin typeface="Arial" panose="020B0604020202020204" pitchFamily="34" charset="0"/>
                <a:cs typeface="Arial" panose="020B0604020202020204" pitchFamily="34" charset="0"/>
              </a:rPr>
              <a:t>GNC Entry, Descent and Landing Technology Overviews   </a:t>
            </a:r>
            <a:r>
              <a:rPr lang="en-US" sz="1400" dirty="0">
                <a:latin typeface="Arial" panose="020B0604020202020204" pitchFamily="34" charset="0"/>
                <a:ea typeface="Helvetica Neue" charset="0"/>
                <a:cs typeface="Arial" panose="020B0604020202020204" pitchFamily="34" charset="0"/>
              </a:rPr>
              <a:t>|   01.07.25   |   </a:t>
            </a:r>
            <a:r>
              <a:rPr lang="en-US" sz="1400" dirty="0" err="1">
                <a:latin typeface="Arial" panose="020B0604020202020204" pitchFamily="34" charset="0"/>
                <a:ea typeface="Helvetica Neue" charset="0"/>
                <a:cs typeface="Arial" panose="020B0604020202020204" pitchFamily="34" charset="0"/>
              </a:rPr>
              <a:t>quincy.e.mckown@nasa.gov</a:t>
            </a:r>
            <a:endParaRPr lang="en-US" sz="1400" dirty="0">
              <a:latin typeface="Arial" panose="020B0604020202020204" pitchFamily="34" charset="0"/>
              <a:ea typeface="Helvetica Neue" charset="0"/>
              <a:cs typeface="Arial" panose="020B0604020202020204" pitchFamily="34" charset="0"/>
              <a:hlinkClick r:id="rId4"/>
            </a:endParaRPr>
          </a:p>
        </p:txBody>
      </p:sp>
      <p:pic>
        <p:nvPicPr>
          <p:cNvPr id="10" name="Picture 12">
            <a:extLst>
              <a:ext uri="{FF2B5EF4-FFF2-40B4-BE49-F238E27FC236}">
                <a16:creationId xmlns:a16="http://schemas.microsoft.com/office/drawing/2014/main" id="{8FCDC4BC-6EC6-0C89-A94C-CB620C3FA158}"/>
              </a:ext>
            </a:extLst>
          </p:cNvPr>
          <p:cNvPicPr>
            <a:picLocks noChangeAspect="1"/>
          </p:cNvPicPr>
          <p:nvPr/>
        </p:nvPicPr>
        <p:blipFill>
          <a:blip r:embed="rId5"/>
          <a:stretch>
            <a:fillRect/>
          </a:stretch>
        </p:blipFill>
        <p:spPr>
          <a:xfrm>
            <a:off x="2648781" y="777023"/>
            <a:ext cx="1343025" cy="1343025"/>
          </a:xfrm>
          <a:prstGeom prst="rect">
            <a:avLst/>
          </a:prstGeom>
        </p:spPr>
      </p:pic>
      <p:pic>
        <p:nvPicPr>
          <p:cNvPr id="13" name="Picture 13" descr="damn_fine_Temperature_m1.png">
            <a:extLst>
              <a:ext uri="{FF2B5EF4-FFF2-40B4-BE49-F238E27FC236}">
                <a16:creationId xmlns:a16="http://schemas.microsoft.com/office/drawing/2014/main" id="{727714C6-828B-5B93-BFBE-8F7A317206DF}"/>
              </a:ext>
            </a:extLst>
          </p:cNvPr>
          <p:cNvPicPr>
            <a:picLocks noChangeAspect="1"/>
          </p:cNvPicPr>
          <p:nvPr/>
        </p:nvPicPr>
        <p:blipFill>
          <a:blip r:embed="rId6"/>
          <a:stretch>
            <a:fillRect/>
          </a:stretch>
        </p:blipFill>
        <p:spPr>
          <a:xfrm>
            <a:off x="5384501" y="986380"/>
            <a:ext cx="1952625" cy="1952625"/>
          </a:xfrm>
          <a:prstGeom prst="rect">
            <a:avLst/>
          </a:prstGeom>
        </p:spPr>
      </p:pic>
      <p:pic>
        <p:nvPicPr>
          <p:cNvPr id="14" name="Picture 14" descr="A picture containing handwear, pipe, thread&#10;&#10;Description automatically generated">
            <a:extLst>
              <a:ext uri="{FF2B5EF4-FFF2-40B4-BE49-F238E27FC236}">
                <a16:creationId xmlns:a16="http://schemas.microsoft.com/office/drawing/2014/main" id="{48666A28-3FA1-544B-8759-330547EBF16E}"/>
              </a:ext>
            </a:extLst>
          </p:cNvPr>
          <p:cNvPicPr>
            <a:picLocks noChangeAspect="1"/>
          </p:cNvPicPr>
          <p:nvPr/>
        </p:nvPicPr>
        <p:blipFill>
          <a:blip r:embed="rId7"/>
          <a:stretch>
            <a:fillRect/>
          </a:stretch>
        </p:blipFill>
        <p:spPr>
          <a:xfrm>
            <a:off x="5747283" y="4003377"/>
            <a:ext cx="1209675" cy="1066800"/>
          </a:xfrm>
          <a:prstGeom prst="rect">
            <a:avLst/>
          </a:prstGeom>
        </p:spPr>
      </p:pic>
      <p:pic>
        <p:nvPicPr>
          <p:cNvPr id="15" name="Picture 15">
            <a:extLst>
              <a:ext uri="{FF2B5EF4-FFF2-40B4-BE49-F238E27FC236}">
                <a16:creationId xmlns:a16="http://schemas.microsoft.com/office/drawing/2014/main" id="{6865A6A2-2411-209A-0E76-41E9738256E3}"/>
              </a:ext>
            </a:extLst>
          </p:cNvPr>
          <p:cNvPicPr>
            <a:picLocks noChangeAspect="1"/>
          </p:cNvPicPr>
          <p:nvPr/>
        </p:nvPicPr>
        <p:blipFill>
          <a:blip r:embed="rId8"/>
          <a:stretch>
            <a:fillRect/>
          </a:stretch>
        </p:blipFill>
        <p:spPr>
          <a:xfrm>
            <a:off x="3455849" y="2831930"/>
            <a:ext cx="1419225" cy="1419225"/>
          </a:xfrm>
          <a:prstGeom prst="rect">
            <a:avLst/>
          </a:prstGeom>
        </p:spPr>
      </p:pic>
      <p:pic>
        <p:nvPicPr>
          <p:cNvPr id="16" name="Picture 16" descr="A picture containing chart&#10;&#10;Description automatically generated">
            <a:extLst>
              <a:ext uri="{FF2B5EF4-FFF2-40B4-BE49-F238E27FC236}">
                <a16:creationId xmlns:a16="http://schemas.microsoft.com/office/drawing/2014/main" id="{FC4A3C89-AD9C-54DE-26DB-1AE3BCD46014}"/>
              </a:ext>
            </a:extLst>
          </p:cNvPr>
          <p:cNvPicPr>
            <a:picLocks noChangeAspect="1"/>
          </p:cNvPicPr>
          <p:nvPr/>
        </p:nvPicPr>
        <p:blipFill>
          <a:blip r:embed="rId9"/>
          <a:stretch>
            <a:fillRect/>
          </a:stretch>
        </p:blipFill>
        <p:spPr>
          <a:xfrm>
            <a:off x="8692362" y="1409892"/>
            <a:ext cx="1590675" cy="1581150"/>
          </a:xfrm>
          <a:prstGeom prst="rect">
            <a:avLst/>
          </a:prstGeom>
        </p:spPr>
      </p:pic>
      <p:pic>
        <p:nvPicPr>
          <p:cNvPr id="17" name="Picture 17">
            <a:extLst>
              <a:ext uri="{FF2B5EF4-FFF2-40B4-BE49-F238E27FC236}">
                <a16:creationId xmlns:a16="http://schemas.microsoft.com/office/drawing/2014/main" id="{2982B386-B9AA-AF61-A5C7-4DB1FA442D80}"/>
              </a:ext>
            </a:extLst>
          </p:cNvPr>
          <p:cNvPicPr>
            <a:picLocks noChangeAspect="1"/>
          </p:cNvPicPr>
          <p:nvPr/>
        </p:nvPicPr>
        <p:blipFill>
          <a:blip r:embed="rId10"/>
          <a:stretch>
            <a:fillRect/>
          </a:stretch>
        </p:blipFill>
        <p:spPr>
          <a:xfrm>
            <a:off x="7485116" y="3342700"/>
            <a:ext cx="1562100" cy="1562100"/>
          </a:xfrm>
          <a:prstGeom prst="rect">
            <a:avLst/>
          </a:prstGeom>
        </p:spPr>
      </p:pic>
      <p:sp>
        <p:nvSpPr>
          <p:cNvPr id="2" name="Rectangle 1">
            <a:extLst>
              <a:ext uri="{FF2B5EF4-FFF2-40B4-BE49-F238E27FC236}">
                <a16:creationId xmlns:a16="http://schemas.microsoft.com/office/drawing/2014/main" id="{A92CA3BA-4214-8223-9CDE-57160BE1B4A2}"/>
              </a:ext>
            </a:extLst>
          </p:cNvPr>
          <p:cNvSpPr/>
          <p:nvPr/>
        </p:nvSpPr>
        <p:spPr>
          <a:xfrm>
            <a:off x="10760264" y="6252519"/>
            <a:ext cx="1431736" cy="605482"/>
          </a:xfrm>
          <a:prstGeom prst="rect">
            <a:avLst/>
          </a:prstGeom>
          <a:solidFill>
            <a:srgbClr val="000000">
              <a:alpha val="70980"/>
            </a:srgbClr>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t"/>
          <a:lstStyle/>
          <a:p>
            <a:r>
              <a:rPr lang="en-US" sz="1000" baseline="30000" dirty="0">
                <a:solidFill>
                  <a:schemeClr val="tx1">
                    <a:lumMod val="65000"/>
                  </a:schemeClr>
                </a:solidFill>
                <a:latin typeface="Arial" panose="020B0604020202020204" pitchFamily="34" charset="0"/>
                <a:ea typeface="Helvetica Neue" charset="0"/>
                <a:cs typeface="Arial" panose="020B0604020202020204" pitchFamily="34" charset="0"/>
              </a:rPr>
              <a:t>1</a:t>
            </a:r>
            <a:r>
              <a:rPr lang="en-US" sz="1000" dirty="0">
                <a:solidFill>
                  <a:schemeClr val="tx1">
                    <a:lumMod val="65000"/>
                  </a:schemeClr>
                </a:solidFill>
                <a:latin typeface="Arial" panose="020B0604020202020204" pitchFamily="34" charset="0"/>
                <a:ea typeface="Helvetica Neue" charset="0"/>
                <a:cs typeface="Arial" panose="020B0604020202020204" pitchFamily="34" charset="0"/>
              </a:rPr>
              <a:t>Jacobs, Inc (NASA JSC)</a:t>
            </a:r>
          </a:p>
          <a:p>
            <a:r>
              <a:rPr lang="en-US" sz="1000" baseline="30000" dirty="0">
                <a:solidFill>
                  <a:schemeClr val="tx1">
                    <a:lumMod val="65000"/>
                  </a:schemeClr>
                </a:solidFill>
                <a:latin typeface="Arial" panose="020B0604020202020204" pitchFamily="34" charset="0"/>
                <a:ea typeface="Helvetica Neue" charset="0"/>
                <a:cs typeface="Arial" panose="020B0604020202020204" pitchFamily="34" charset="0"/>
              </a:rPr>
              <a:t>2</a:t>
            </a:r>
            <a:r>
              <a:rPr lang="en-US" sz="1000" dirty="0">
                <a:solidFill>
                  <a:schemeClr val="tx1">
                    <a:lumMod val="65000"/>
                  </a:schemeClr>
                </a:solidFill>
                <a:latin typeface="Arial" panose="020B0604020202020204" pitchFamily="34" charset="0"/>
                <a:ea typeface="Helvetica Neue" charset="0"/>
                <a:cs typeface="Arial" panose="020B0604020202020204" pitchFamily="34" charset="0"/>
              </a:rPr>
              <a:t>AMA, Inc (NASA ARC)</a:t>
            </a:r>
          </a:p>
          <a:p>
            <a:r>
              <a:rPr lang="en-US" sz="1000" baseline="30000" dirty="0">
                <a:solidFill>
                  <a:schemeClr val="tx1">
                    <a:lumMod val="65000"/>
                  </a:schemeClr>
                </a:solidFill>
                <a:latin typeface="Arial" panose="020B0604020202020204" pitchFamily="34" charset="0"/>
                <a:ea typeface="Helvetica Neue" charset="0"/>
                <a:cs typeface="Arial" panose="020B0604020202020204" pitchFamily="34" charset="0"/>
              </a:rPr>
              <a:t>3</a:t>
            </a:r>
            <a:r>
              <a:rPr lang="en-US" sz="1000" dirty="0">
                <a:solidFill>
                  <a:schemeClr val="tx1">
                    <a:lumMod val="65000"/>
                  </a:schemeClr>
                </a:solidFill>
                <a:latin typeface="Arial" panose="020B0604020202020204" pitchFamily="34" charset="0"/>
                <a:ea typeface="Helvetica Neue" charset="0"/>
                <a:cs typeface="Arial" panose="020B0604020202020204" pitchFamily="34" charset="0"/>
              </a:rPr>
              <a:t>NASA JSC</a:t>
            </a:r>
            <a:endParaRPr lang="en-US" sz="1000" dirty="0">
              <a:solidFill>
                <a:schemeClr val="tx1">
                  <a:lumMod val="65000"/>
                </a:schemeClr>
              </a:solidFill>
            </a:endParaRPr>
          </a:p>
          <a:p>
            <a:r>
              <a:rPr lang="en-US" sz="1000" baseline="30000" dirty="0">
                <a:solidFill>
                  <a:schemeClr val="tx1">
                    <a:lumMod val="65000"/>
                  </a:schemeClr>
                </a:solidFill>
                <a:latin typeface="Arial" panose="020B0604020202020204" pitchFamily="34" charset="0"/>
                <a:ea typeface="Helvetica Neue" charset="0"/>
                <a:cs typeface="Arial" panose="020B0604020202020204" pitchFamily="34" charset="0"/>
              </a:rPr>
              <a:t>4</a:t>
            </a:r>
            <a:r>
              <a:rPr lang="en-US" sz="1000" dirty="0">
                <a:solidFill>
                  <a:schemeClr val="tx1">
                    <a:lumMod val="65000"/>
                  </a:schemeClr>
                </a:solidFill>
                <a:latin typeface="Arial" panose="020B0604020202020204" pitchFamily="34" charset="0"/>
                <a:ea typeface="Helvetica Neue" charset="0"/>
                <a:cs typeface="Arial" panose="020B0604020202020204" pitchFamily="34" charset="0"/>
              </a:rPr>
              <a:t>NASA ARC</a:t>
            </a:r>
          </a:p>
          <a:p>
            <a:endParaRPr lang="en-US" sz="1000" dirty="0">
              <a:solidFill>
                <a:schemeClr val="tx1">
                  <a:lumMod val="65000"/>
                </a:schemeClr>
              </a:solidFill>
            </a:endParaRPr>
          </a:p>
        </p:txBody>
      </p:sp>
    </p:spTree>
    <p:extLst>
      <p:ext uri="{BB962C8B-B14F-4D97-AF65-F5344CB8AC3E}">
        <p14:creationId xmlns:p14="http://schemas.microsoft.com/office/powerpoint/2010/main" val="41955547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83B9C-BED0-B993-021C-C7E017495CA4}"/>
              </a:ext>
            </a:extLst>
          </p:cNvPr>
          <p:cNvSpPr>
            <a:spLocks noGrp="1"/>
          </p:cNvSpPr>
          <p:nvPr>
            <p:ph type="title"/>
          </p:nvPr>
        </p:nvSpPr>
        <p:spPr/>
        <p:txBody>
          <a:bodyPr/>
          <a:lstStyle/>
          <a:p>
            <a:r>
              <a:rPr lang="en-US" sz="3200" dirty="0">
                <a:solidFill>
                  <a:schemeClr val="tx1"/>
                </a:solidFill>
              </a:rPr>
              <a:t>Pterodactyl Background</a:t>
            </a:r>
          </a:p>
        </p:txBody>
      </p:sp>
      <p:pic>
        <p:nvPicPr>
          <p:cNvPr id="5" name="Picture 4">
            <a:extLst>
              <a:ext uri="{FF2B5EF4-FFF2-40B4-BE49-F238E27FC236}">
                <a16:creationId xmlns:a16="http://schemas.microsoft.com/office/drawing/2014/main" id="{FC72C01D-D1A2-7669-A7E2-224FE0C30F7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14" name="TextBox 13">
            <a:extLst>
              <a:ext uri="{FF2B5EF4-FFF2-40B4-BE49-F238E27FC236}">
                <a16:creationId xmlns:a16="http://schemas.microsoft.com/office/drawing/2014/main" id="{5FF03508-5A92-9327-04A9-532D1376B98A}"/>
              </a:ext>
            </a:extLst>
          </p:cNvPr>
          <p:cNvSpPr txBox="1"/>
          <p:nvPr/>
        </p:nvSpPr>
        <p:spPr>
          <a:xfrm>
            <a:off x="7394370" y="2509458"/>
            <a:ext cx="4226626" cy="369332"/>
          </a:xfrm>
          <a:prstGeom prst="rect">
            <a:avLst/>
          </a:prstGeom>
          <a:noFill/>
        </p:spPr>
        <p:txBody>
          <a:bodyPr wrap="square" lIns="91440" tIns="45720" rIns="91440" bIns="45720" rtlCol="0" anchor="t">
            <a:spAutoFit/>
          </a:bodyPr>
          <a:lstStyle/>
          <a:p>
            <a:r>
              <a:rPr lang="en-US" b="1" dirty="0">
                <a:latin typeface="Arial"/>
                <a:ea typeface="MS PGothic"/>
                <a:cs typeface="Arial"/>
              </a:rPr>
              <a:t>Mars2020 Simplified Entry &amp; Descent</a:t>
            </a:r>
          </a:p>
        </p:txBody>
      </p:sp>
      <p:sp>
        <p:nvSpPr>
          <p:cNvPr id="3" name="Content Placeholder 2">
            <a:extLst>
              <a:ext uri="{FF2B5EF4-FFF2-40B4-BE49-F238E27FC236}">
                <a16:creationId xmlns:a16="http://schemas.microsoft.com/office/drawing/2014/main" id="{FB654C31-90FF-03FF-F078-F32EA1B94B9C}"/>
              </a:ext>
            </a:extLst>
          </p:cNvPr>
          <p:cNvSpPr>
            <a:spLocks noGrp="1"/>
          </p:cNvSpPr>
          <p:nvPr>
            <p:ph idx="1"/>
          </p:nvPr>
        </p:nvSpPr>
        <p:spPr>
          <a:xfrm>
            <a:off x="609600" y="1273375"/>
            <a:ext cx="6439282" cy="1720732"/>
          </a:xfrm>
        </p:spPr>
        <p:txBody>
          <a:bodyPr/>
          <a:lstStyle/>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Pterodactyl is a project that aids in the development of guidance and control solutions for entry vehicles </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Patent issued (Patent # </a:t>
            </a:r>
            <a:r>
              <a:rPr lang="en-US" sz="1600" dirty="0">
                <a:effectLst/>
                <a:latin typeface="Arial" panose="020B0604020202020204" pitchFamily="34" charset="0"/>
                <a:cs typeface="Arial" panose="020B0604020202020204" pitchFamily="34" charset="0"/>
              </a:rPr>
              <a:t>US011772828B2) </a:t>
            </a:r>
            <a:r>
              <a:rPr lang="en-US" sz="1600" dirty="0">
                <a:latin typeface="Arial" panose="020B0604020202020204" pitchFamily="34" charset="0"/>
                <a:cs typeface="Arial" panose="020B0604020202020204" pitchFamily="34" charset="0"/>
              </a:rPr>
              <a:t>for this technology: “Aerospace Vehicle Entry Flightpath Control” (October 2023) </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Pterodactyl developed distinct guidance and control strategies*: </a:t>
            </a:r>
          </a:p>
          <a:p>
            <a:pPr marL="565150"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Angle of attack and sideslip angle modulation (alpha-beta) OR</a:t>
            </a:r>
          </a:p>
          <a:p>
            <a:pPr marL="565150" lvl="1"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Bank angle modulation (yaw-to-bank) </a:t>
            </a:r>
          </a:p>
          <a:p>
            <a:pPr lvl="1" indent="0">
              <a:buNone/>
            </a:pPr>
            <a:r>
              <a:rPr lang="en-US" sz="1600" b="1" dirty="0">
                <a:latin typeface="Arial" panose="020B0604020202020204" pitchFamily="34" charset="0"/>
                <a:cs typeface="Arial" panose="020B0604020202020204" pitchFamily="34" charset="0"/>
              </a:rPr>
              <a:t>across different vehicle configurations and control systems*:</a:t>
            </a:r>
          </a:p>
          <a:p>
            <a:pPr marL="565150" lvl="1" indent="-285750"/>
            <a:r>
              <a:rPr lang="en-US" sz="1600" dirty="0">
                <a:latin typeface="Arial" panose="020B0604020202020204" pitchFamily="34" charset="0"/>
                <a:cs typeface="Arial" panose="020B0604020202020204" pitchFamily="34" charset="0"/>
              </a:rPr>
              <a:t>Asymmetric and Symmetric aeroshells</a:t>
            </a:r>
          </a:p>
          <a:p>
            <a:pPr marL="565150" lvl="1" indent="-285750"/>
            <a:r>
              <a:rPr lang="en-US" sz="1600" dirty="0">
                <a:latin typeface="Arial" panose="020B0604020202020204" pitchFamily="34" charset="0"/>
                <a:cs typeface="Arial" panose="020B0604020202020204" pitchFamily="34" charset="0"/>
              </a:rPr>
              <a:t>Three different control systems: flaps, mass movement, and RCS</a:t>
            </a:r>
          </a:p>
        </p:txBody>
      </p:sp>
      <p:pic>
        <p:nvPicPr>
          <p:cNvPr id="15" name="Picture 14" descr="A document with text and diagrams&#10;&#10;Description automatically generated">
            <a:extLst>
              <a:ext uri="{FF2B5EF4-FFF2-40B4-BE49-F238E27FC236}">
                <a16:creationId xmlns:a16="http://schemas.microsoft.com/office/drawing/2014/main" id="{FAD3AC13-F416-C3AA-AEF7-A031DE8AC6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75101" y="1372340"/>
            <a:ext cx="4092322" cy="5257060"/>
          </a:xfrm>
          <a:prstGeom prst="rect">
            <a:avLst/>
          </a:prstGeom>
        </p:spPr>
      </p:pic>
      <p:cxnSp>
        <p:nvCxnSpPr>
          <p:cNvPr id="23" name="Straight Arrow Connector 22">
            <a:extLst>
              <a:ext uri="{FF2B5EF4-FFF2-40B4-BE49-F238E27FC236}">
                <a16:creationId xmlns:a16="http://schemas.microsoft.com/office/drawing/2014/main" id="{65690784-CAA7-55D4-49EE-51A496F5F930}"/>
              </a:ext>
            </a:extLst>
          </p:cNvPr>
          <p:cNvCxnSpPr>
            <a:cxnSpLocks/>
            <a:endCxn id="15" idx="1"/>
          </p:cNvCxnSpPr>
          <p:nvPr/>
        </p:nvCxnSpPr>
        <p:spPr>
          <a:xfrm>
            <a:off x="6696205" y="2355574"/>
            <a:ext cx="878896" cy="16452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26" name="Picture 25">
            <a:extLst>
              <a:ext uri="{FF2B5EF4-FFF2-40B4-BE49-F238E27FC236}">
                <a16:creationId xmlns:a16="http://schemas.microsoft.com/office/drawing/2014/main" id="{A6AD3E9C-463B-34DD-C8A6-9186008936F8}"/>
              </a:ext>
            </a:extLst>
          </p:cNvPr>
          <p:cNvPicPr>
            <a:picLocks noChangeAspect="1"/>
          </p:cNvPicPr>
          <p:nvPr/>
        </p:nvPicPr>
        <p:blipFill rotWithShape="1">
          <a:blip r:embed="rId6">
            <a:clrChange>
              <a:clrFrom>
                <a:srgbClr val="FBFBFC"/>
              </a:clrFrom>
              <a:clrTo>
                <a:srgbClr val="FBFBFC">
                  <a:alpha val="0"/>
                </a:srgbClr>
              </a:clrTo>
            </a:clrChange>
          </a:blip>
          <a:srcRect l="29882" t="3599" r="-1"/>
          <a:stretch/>
        </p:blipFill>
        <p:spPr>
          <a:xfrm>
            <a:off x="810900" y="4616348"/>
            <a:ext cx="1563956" cy="1516805"/>
          </a:xfrm>
          <a:prstGeom prst="rect">
            <a:avLst/>
          </a:prstGeom>
        </p:spPr>
      </p:pic>
      <p:pic>
        <p:nvPicPr>
          <p:cNvPr id="27" name="Picture 26">
            <a:extLst>
              <a:ext uri="{FF2B5EF4-FFF2-40B4-BE49-F238E27FC236}">
                <a16:creationId xmlns:a16="http://schemas.microsoft.com/office/drawing/2014/main" id="{45ED2FC6-0C2A-6D8C-7DC0-6C34763E5909}"/>
              </a:ext>
            </a:extLst>
          </p:cNvPr>
          <p:cNvPicPr>
            <a:picLocks noChangeAspect="1"/>
          </p:cNvPicPr>
          <p:nvPr/>
        </p:nvPicPr>
        <p:blipFill rotWithShape="1">
          <a:blip r:embed="rId7">
            <a:clrChange>
              <a:clrFrom>
                <a:srgbClr val="FBFBFC"/>
              </a:clrFrom>
              <a:clrTo>
                <a:srgbClr val="FBFBFC">
                  <a:alpha val="0"/>
                </a:srgbClr>
              </a:clrTo>
            </a:clrChange>
          </a:blip>
          <a:srcRect l="25110" t="1803"/>
          <a:stretch/>
        </p:blipFill>
        <p:spPr>
          <a:xfrm>
            <a:off x="4892685" y="4763306"/>
            <a:ext cx="1563624" cy="1399691"/>
          </a:xfrm>
          <a:prstGeom prst="rect">
            <a:avLst/>
          </a:prstGeom>
        </p:spPr>
      </p:pic>
      <p:pic>
        <p:nvPicPr>
          <p:cNvPr id="28" name="Picture 27">
            <a:extLst>
              <a:ext uri="{FF2B5EF4-FFF2-40B4-BE49-F238E27FC236}">
                <a16:creationId xmlns:a16="http://schemas.microsoft.com/office/drawing/2014/main" id="{45114A31-9911-4972-F9D4-97693EA310DF}"/>
              </a:ext>
            </a:extLst>
          </p:cNvPr>
          <p:cNvPicPr>
            <a:picLocks noChangeAspect="1"/>
          </p:cNvPicPr>
          <p:nvPr/>
        </p:nvPicPr>
        <p:blipFill rotWithShape="1">
          <a:blip r:embed="rId8">
            <a:clrChange>
              <a:clrFrom>
                <a:srgbClr val="FBFBFC"/>
              </a:clrFrom>
              <a:clrTo>
                <a:srgbClr val="FBFBFC">
                  <a:alpha val="0"/>
                </a:srgbClr>
              </a:clrTo>
            </a:clrChange>
          </a:blip>
          <a:srcRect l="23583" t="1268"/>
          <a:stretch/>
        </p:blipFill>
        <p:spPr>
          <a:xfrm>
            <a:off x="2676200" y="4733462"/>
            <a:ext cx="1563624" cy="1433071"/>
          </a:xfrm>
          <a:prstGeom prst="rect">
            <a:avLst/>
          </a:prstGeom>
        </p:spPr>
      </p:pic>
      <p:sp>
        <p:nvSpPr>
          <p:cNvPr id="29" name="Rectangle 28">
            <a:extLst>
              <a:ext uri="{FF2B5EF4-FFF2-40B4-BE49-F238E27FC236}">
                <a16:creationId xmlns:a16="http://schemas.microsoft.com/office/drawing/2014/main" id="{0E6E9B1D-D98A-AF73-0737-99C107C4F46D}"/>
              </a:ext>
            </a:extLst>
          </p:cNvPr>
          <p:cNvSpPr/>
          <p:nvPr/>
        </p:nvSpPr>
        <p:spPr>
          <a:xfrm>
            <a:off x="445658" y="5020098"/>
            <a:ext cx="553998" cy="709304"/>
          </a:xfrm>
          <a:prstGeom prst="rect">
            <a:avLst/>
          </a:prstGeom>
        </p:spPr>
        <p:txBody>
          <a:bodyPr vert="vert270" wrap="square">
            <a:spAutoFit/>
          </a:bodyPr>
          <a:lstStyle/>
          <a:p>
            <a:r>
              <a:rPr lang="en-US" sz="1400" b="1" dirty="0">
                <a:solidFill>
                  <a:schemeClr val="tx1">
                    <a:lumMod val="50000"/>
                  </a:schemeClr>
                </a:solidFill>
              </a:rPr>
              <a:t>Flaps</a:t>
            </a:r>
          </a:p>
        </p:txBody>
      </p:sp>
      <p:sp>
        <p:nvSpPr>
          <p:cNvPr id="30" name="Rectangle 29">
            <a:extLst>
              <a:ext uri="{FF2B5EF4-FFF2-40B4-BE49-F238E27FC236}">
                <a16:creationId xmlns:a16="http://schemas.microsoft.com/office/drawing/2014/main" id="{52D6B4A4-D5B3-F743-A59A-7BCFFC46C557}"/>
              </a:ext>
            </a:extLst>
          </p:cNvPr>
          <p:cNvSpPr/>
          <p:nvPr/>
        </p:nvSpPr>
        <p:spPr>
          <a:xfrm>
            <a:off x="2290421" y="4339485"/>
            <a:ext cx="400110" cy="1852425"/>
          </a:xfrm>
          <a:prstGeom prst="rect">
            <a:avLst/>
          </a:prstGeom>
        </p:spPr>
        <p:txBody>
          <a:bodyPr vert="vert270" wrap="square">
            <a:spAutoFit/>
          </a:bodyPr>
          <a:lstStyle/>
          <a:p>
            <a:r>
              <a:rPr lang="en-US" sz="1400" b="1" dirty="0">
                <a:solidFill>
                  <a:schemeClr val="tx1">
                    <a:lumMod val="50000"/>
                  </a:schemeClr>
                </a:solidFill>
              </a:rPr>
              <a:t>Mass Movement</a:t>
            </a:r>
          </a:p>
        </p:txBody>
      </p:sp>
      <p:sp>
        <p:nvSpPr>
          <p:cNvPr id="31" name="Rectangle 30">
            <a:extLst>
              <a:ext uri="{FF2B5EF4-FFF2-40B4-BE49-F238E27FC236}">
                <a16:creationId xmlns:a16="http://schemas.microsoft.com/office/drawing/2014/main" id="{E141DB17-6614-5208-116F-63609B381F0D}"/>
              </a:ext>
            </a:extLst>
          </p:cNvPr>
          <p:cNvSpPr/>
          <p:nvPr/>
        </p:nvSpPr>
        <p:spPr>
          <a:xfrm>
            <a:off x="4323845" y="4592380"/>
            <a:ext cx="615553" cy="1599530"/>
          </a:xfrm>
          <a:prstGeom prst="rect">
            <a:avLst/>
          </a:prstGeom>
        </p:spPr>
        <p:txBody>
          <a:bodyPr vert="vert270" wrap="square">
            <a:spAutoFit/>
          </a:bodyPr>
          <a:lstStyle/>
          <a:p>
            <a:r>
              <a:rPr lang="en-US" sz="1400" b="1" dirty="0">
                <a:solidFill>
                  <a:schemeClr val="tx1">
                    <a:lumMod val="50000"/>
                  </a:schemeClr>
                </a:solidFill>
              </a:rPr>
              <a:t>Reaction Control System (RCS)</a:t>
            </a:r>
          </a:p>
        </p:txBody>
      </p:sp>
      <p:sp>
        <p:nvSpPr>
          <p:cNvPr id="9" name="TextBox 8">
            <a:extLst>
              <a:ext uri="{FF2B5EF4-FFF2-40B4-BE49-F238E27FC236}">
                <a16:creationId xmlns:a16="http://schemas.microsoft.com/office/drawing/2014/main" id="{F37B7FBF-D009-D58B-7FEB-313A5262D864}"/>
              </a:ext>
            </a:extLst>
          </p:cNvPr>
          <p:cNvSpPr txBox="1"/>
          <p:nvPr/>
        </p:nvSpPr>
        <p:spPr>
          <a:xfrm>
            <a:off x="47093" y="6252228"/>
            <a:ext cx="7347277" cy="307777"/>
          </a:xfrm>
          <a:prstGeom prst="rect">
            <a:avLst/>
          </a:prstGeom>
          <a:noFill/>
        </p:spPr>
        <p:txBody>
          <a:bodyPr wrap="square">
            <a:spAutoFit/>
          </a:bodyPr>
          <a:lstStyle/>
          <a:p>
            <a:pPr algn="ctr"/>
            <a:r>
              <a:rPr lang="en-US" sz="1400" i="1" dirty="0">
                <a:solidFill>
                  <a:schemeClr val="bg2"/>
                </a:solidFill>
                <a:latin typeface="Arial" panose="020B0604020202020204" pitchFamily="34" charset="0"/>
                <a:cs typeface="Arial" panose="020B0604020202020204" pitchFamily="34" charset="0"/>
              </a:rPr>
              <a:t>*See AIAA SciTech 2021 Pterodactyl series [S. D’Souza, B. Margolis, B. Johnson, et. al.]</a:t>
            </a:r>
          </a:p>
        </p:txBody>
      </p:sp>
      <p:sp>
        <p:nvSpPr>
          <p:cNvPr id="13" name="Slide Number Placeholder 12">
            <a:extLst>
              <a:ext uri="{FF2B5EF4-FFF2-40B4-BE49-F238E27FC236}">
                <a16:creationId xmlns:a16="http://schemas.microsoft.com/office/drawing/2014/main" id="{617242A2-C4AA-E68F-550C-DFD675B16239}"/>
              </a:ext>
            </a:extLst>
          </p:cNvPr>
          <p:cNvSpPr>
            <a:spLocks noGrp="1"/>
          </p:cNvSpPr>
          <p:nvPr>
            <p:ph type="sldNum" sz="quarter" idx="10"/>
          </p:nvPr>
        </p:nvSpPr>
        <p:spPr/>
        <p:txBody>
          <a:bodyPr/>
          <a:lstStyle/>
          <a:p>
            <a:pPr>
              <a:defRPr/>
            </a:pPr>
            <a:fld id="{E8CC769F-ADCB-2641-BD2F-4076D1C41918}" type="slidenum">
              <a:rPr lang="uk-UA" sz="800" smtClean="0">
                <a:latin typeface="Arial" charset="0"/>
              </a:rPr>
              <a:pPr>
                <a:defRPr/>
              </a:pPr>
              <a:t>2</a:t>
            </a:fld>
            <a:endParaRPr lang="uk-UA"/>
          </a:p>
        </p:txBody>
      </p:sp>
    </p:spTree>
    <p:extLst>
      <p:ext uri="{BB962C8B-B14F-4D97-AF65-F5344CB8AC3E}">
        <p14:creationId xmlns:p14="http://schemas.microsoft.com/office/powerpoint/2010/main" val="1688421844"/>
      </p:ext>
    </p:extLst>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5036B58D-4C4C-D50C-DCAE-2CDC42B64820}"/>
              </a:ext>
            </a:extLst>
          </p:cNvPr>
          <p:cNvSpPr txBox="1"/>
          <p:nvPr/>
        </p:nvSpPr>
        <p:spPr>
          <a:xfrm>
            <a:off x="623405" y="1257145"/>
            <a:ext cx="6223757" cy="3046988"/>
          </a:xfrm>
          <a:prstGeom prst="rect">
            <a:avLst/>
          </a:prstGeom>
          <a:noFill/>
        </p:spPr>
        <p:txBody>
          <a:bodyPr wrap="square">
            <a:spAutoFit/>
          </a:bodyPr>
          <a:lstStyle/>
          <a:p>
            <a:pPr marL="285750" indent="-285750">
              <a:buFont typeface="Arial" panose="020B0604020202020204" pitchFamily="34" charset="0"/>
              <a:buChar char="•"/>
            </a:pPr>
            <a:r>
              <a:rPr lang="en-US" sz="1600" b="1" dirty="0">
                <a:solidFill>
                  <a:schemeClr val="bg1"/>
                </a:solidFill>
                <a:latin typeface="Arial" panose="020B0604020202020204" pitchFamily="34" charset="0"/>
                <a:cs typeface="Arial" panose="020B0604020202020204" pitchFamily="34" charset="0"/>
              </a:rPr>
              <a:t>Integrate the Pterodactyl guidance and control algorithms in a 6-DOF simulation</a:t>
            </a:r>
          </a:p>
          <a:p>
            <a:pPr marL="742950" lvl="1" indent="-285750">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Previous work showed </a:t>
            </a:r>
            <a:r>
              <a:rPr lang="en-US" sz="14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separate 3-DOF trajectory simulations (translational motion + rotational dynamics</a:t>
            </a:r>
            <a:r>
              <a:rPr lang="en-US" sz="1400" kern="0" dirty="0">
                <a:solidFill>
                  <a:srgbClr val="000000"/>
                </a:solidFill>
                <a:latin typeface="Arial" panose="020B0604020202020204" pitchFamily="34" charset="0"/>
                <a:ea typeface="Times New Roman" panose="02020603050405020304" pitchFamily="18" charset="0"/>
                <a:cs typeface="Arial" panose="020B0604020202020204" pitchFamily="34" charset="0"/>
              </a:rPr>
              <a:t>) with Guidance and Control derived separately</a:t>
            </a:r>
          </a:p>
          <a:p>
            <a:pPr marL="742950" lvl="1" indent="-285750">
              <a:buFont typeface="Arial" panose="020B0604020202020204" pitchFamily="34" charset="0"/>
              <a:buChar char="•"/>
            </a:pPr>
            <a:endParaRPr lang="en-US" sz="16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b="1" dirty="0">
                <a:solidFill>
                  <a:schemeClr val="bg1"/>
                </a:solidFill>
                <a:latin typeface="Arial" panose="020B0604020202020204" pitchFamily="34" charset="0"/>
                <a:cs typeface="Arial" panose="020B0604020202020204" pitchFamily="34" charset="0"/>
              </a:rPr>
              <a:t>Leverage recent advancements in trajectory software capabilities, specifically Julia-based Genesis</a:t>
            </a:r>
          </a:p>
          <a:p>
            <a:pPr marL="285750" indent="-285750">
              <a:buFont typeface="Arial" panose="020B0604020202020204" pitchFamily="34" charset="0"/>
              <a:buChar char="•"/>
            </a:pPr>
            <a:endParaRPr lang="en-US" sz="1600" dirty="0">
              <a:solidFill>
                <a:schemeClr val="bg1"/>
              </a:solidFill>
              <a:effectLst/>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b="1" dirty="0">
                <a:solidFill>
                  <a:schemeClr val="bg1"/>
                </a:solidFill>
                <a:latin typeface="Arial" panose="020B0604020202020204" pitchFamily="34" charset="0"/>
                <a:cs typeface="Arial" panose="020B0604020202020204" pitchFamily="34" charset="0"/>
              </a:rPr>
              <a:t>Case study is Earth entry at lunar return speeds with articulating flaps on symmetric ADEPT vehicle (PBV-II/a)</a:t>
            </a:r>
            <a:endParaRPr lang="en-US" sz="1600" b="1" dirty="0">
              <a:solidFill>
                <a:schemeClr val="bg1"/>
              </a:solidFill>
              <a:effectLst/>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600" dirty="0">
              <a:solidFill>
                <a:schemeClr val="bg1"/>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F4A83B9C-BED0-B993-021C-C7E017495CA4}"/>
              </a:ext>
            </a:extLst>
          </p:cNvPr>
          <p:cNvSpPr>
            <a:spLocks noGrp="1"/>
          </p:cNvSpPr>
          <p:nvPr>
            <p:ph type="title"/>
          </p:nvPr>
        </p:nvSpPr>
        <p:spPr/>
        <p:txBody>
          <a:bodyPr/>
          <a:lstStyle/>
          <a:p>
            <a:r>
              <a:rPr lang="en-US" sz="3200" dirty="0">
                <a:solidFill>
                  <a:schemeClr val="tx1"/>
                </a:solidFill>
              </a:rPr>
              <a:t>Methodology</a:t>
            </a:r>
          </a:p>
        </p:txBody>
      </p:sp>
      <p:pic>
        <p:nvPicPr>
          <p:cNvPr id="5" name="Picture 4">
            <a:extLst>
              <a:ext uri="{FF2B5EF4-FFF2-40B4-BE49-F238E27FC236}">
                <a16:creationId xmlns:a16="http://schemas.microsoft.com/office/drawing/2014/main" id="{FC72C01D-D1A2-7669-A7E2-224FE0C30F7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14" name="TextBox 13">
            <a:extLst>
              <a:ext uri="{FF2B5EF4-FFF2-40B4-BE49-F238E27FC236}">
                <a16:creationId xmlns:a16="http://schemas.microsoft.com/office/drawing/2014/main" id="{5FF03508-5A92-9327-04A9-532D1376B98A}"/>
              </a:ext>
            </a:extLst>
          </p:cNvPr>
          <p:cNvSpPr txBox="1"/>
          <p:nvPr/>
        </p:nvSpPr>
        <p:spPr>
          <a:xfrm>
            <a:off x="7394370" y="2509458"/>
            <a:ext cx="4226626" cy="369332"/>
          </a:xfrm>
          <a:prstGeom prst="rect">
            <a:avLst/>
          </a:prstGeom>
          <a:noFill/>
        </p:spPr>
        <p:txBody>
          <a:bodyPr wrap="square" lIns="91440" tIns="45720" rIns="91440" bIns="45720" rtlCol="0" anchor="t">
            <a:spAutoFit/>
          </a:bodyPr>
          <a:lstStyle/>
          <a:p>
            <a:r>
              <a:rPr lang="en-US" b="1" dirty="0">
                <a:latin typeface="Arial"/>
                <a:ea typeface="MS PGothic"/>
                <a:cs typeface="Arial"/>
              </a:rPr>
              <a:t>Mars2020 Simplified Entry &amp; Descent</a:t>
            </a:r>
          </a:p>
        </p:txBody>
      </p:sp>
      <p:pic>
        <p:nvPicPr>
          <p:cNvPr id="16" name="Picture 15" descr="A diagram of a flap configuration&#10;&#10;Description automatically generated">
            <a:extLst>
              <a:ext uri="{FF2B5EF4-FFF2-40B4-BE49-F238E27FC236}">
                <a16:creationId xmlns:a16="http://schemas.microsoft.com/office/drawing/2014/main" id="{5DA8A53B-A60A-0CF6-1400-D1562056B3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4266" y="4595204"/>
            <a:ext cx="2967954" cy="1514893"/>
          </a:xfrm>
          <a:prstGeom prst="rect">
            <a:avLst/>
          </a:prstGeom>
        </p:spPr>
      </p:pic>
      <p:pic>
        <p:nvPicPr>
          <p:cNvPr id="21" name="Picture 20">
            <a:extLst>
              <a:ext uri="{FF2B5EF4-FFF2-40B4-BE49-F238E27FC236}">
                <a16:creationId xmlns:a16="http://schemas.microsoft.com/office/drawing/2014/main" id="{4C09942C-2CA2-6CE1-5553-6F8C77CF29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89242" y="4885996"/>
            <a:ext cx="8202758" cy="1720354"/>
          </a:xfrm>
          <a:prstGeom prst="rect">
            <a:avLst/>
          </a:prstGeom>
        </p:spPr>
      </p:pic>
      <p:grpSp>
        <p:nvGrpSpPr>
          <p:cNvPr id="27" name="Group 26">
            <a:extLst>
              <a:ext uri="{FF2B5EF4-FFF2-40B4-BE49-F238E27FC236}">
                <a16:creationId xmlns:a16="http://schemas.microsoft.com/office/drawing/2014/main" id="{B13AB2B2-0D5C-F988-71F8-4280C5A84E8E}"/>
              </a:ext>
            </a:extLst>
          </p:cNvPr>
          <p:cNvGrpSpPr/>
          <p:nvPr/>
        </p:nvGrpSpPr>
        <p:grpSpPr>
          <a:xfrm>
            <a:off x="51680" y="4442632"/>
            <a:ext cx="3987207" cy="2100777"/>
            <a:chOff x="286142" y="4500880"/>
            <a:chExt cx="3987207" cy="2100777"/>
          </a:xfrm>
        </p:grpSpPr>
        <p:grpSp>
          <p:nvGrpSpPr>
            <p:cNvPr id="25" name="Group 24">
              <a:extLst>
                <a:ext uri="{FF2B5EF4-FFF2-40B4-BE49-F238E27FC236}">
                  <a16:creationId xmlns:a16="http://schemas.microsoft.com/office/drawing/2014/main" id="{DFAA04CA-5AA0-CF52-9598-ADAD2A8CF686}"/>
                </a:ext>
              </a:extLst>
            </p:cNvPr>
            <p:cNvGrpSpPr/>
            <p:nvPr/>
          </p:nvGrpSpPr>
          <p:grpSpPr>
            <a:xfrm>
              <a:off x="286142" y="4500880"/>
              <a:ext cx="3987207" cy="2012977"/>
              <a:chOff x="4894517" y="-1688753"/>
              <a:chExt cx="4999703" cy="2524145"/>
            </a:xfrm>
          </p:grpSpPr>
          <p:sp>
            <p:nvSpPr>
              <p:cNvPr id="24" name="Rectangle 23">
                <a:extLst>
                  <a:ext uri="{FF2B5EF4-FFF2-40B4-BE49-F238E27FC236}">
                    <a16:creationId xmlns:a16="http://schemas.microsoft.com/office/drawing/2014/main" id="{FDC5FEE0-F74D-C536-E7CE-D8A4CA660047}"/>
                  </a:ext>
                </a:extLst>
              </p:cNvPr>
              <p:cNvSpPr/>
              <p:nvPr/>
            </p:nvSpPr>
            <p:spPr>
              <a:xfrm>
                <a:off x="4894517" y="-1688753"/>
                <a:ext cx="4999703" cy="2524145"/>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F04E7B29-F6BA-1019-6B91-BC441F2D9879}"/>
                  </a:ext>
                </a:extLst>
              </p:cNvPr>
              <p:cNvPicPr>
                <a:picLocks noChangeAspect="1"/>
              </p:cNvPicPr>
              <p:nvPr/>
            </p:nvPicPr>
            <p:blipFill>
              <a:blip r:embed="rId6" cstate="print">
                <a:extLst>
                  <a:ext uri="{28A0092B-C50C-407E-A947-70E740481C1C}">
                    <a14:useLocalDpi xmlns:a14="http://schemas.microsoft.com/office/drawing/2010/main" val="0"/>
                  </a:ext>
                </a:extLst>
              </a:blip>
              <a:srcRect b="15237"/>
              <a:stretch/>
            </p:blipFill>
            <p:spPr>
              <a:xfrm>
                <a:off x="4951207" y="-1578657"/>
                <a:ext cx="4886325" cy="2231568"/>
              </a:xfrm>
              <a:prstGeom prst="rect">
                <a:avLst/>
              </a:prstGeom>
            </p:spPr>
          </p:pic>
        </p:grpSp>
        <p:sp>
          <p:nvSpPr>
            <p:cNvPr id="26" name="TextBox 25">
              <a:extLst>
                <a:ext uri="{FF2B5EF4-FFF2-40B4-BE49-F238E27FC236}">
                  <a16:creationId xmlns:a16="http://schemas.microsoft.com/office/drawing/2014/main" id="{A8097AB8-F7D3-B386-645B-6094FEF61740}"/>
                </a:ext>
              </a:extLst>
            </p:cNvPr>
            <p:cNvSpPr txBox="1"/>
            <p:nvPr/>
          </p:nvSpPr>
          <p:spPr>
            <a:xfrm>
              <a:off x="537883" y="6324658"/>
              <a:ext cx="3434080" cy="276999"/>
            </a:xfrm>
            <a:prstGeom prst="rect">
              <a:avLst/>
            </a:prstGeom>
            <a:noFill/>
          </p:spPr>
          <p:txBody>
            <a:bodyPr wrap="square" rtlCol="0">
              <a:spAutoFit/>
            </a:bodyPr>
            <a:lstStyle/>
            <a:p>
              <a:pPr algn="ctr"/>
              <a:r>
                <a:rPr lang="en-US" sz="1200" i="1" dirty="0">
                  <a:solidFill>
                    <a:schemeClr val="bg1"/>
                  </a:solidFill>
                </a:rPr>
                <a:t>PBV-II Forebody &amp; Aftbody View</a:t>
              </a:r>
            </a:p>
          </p:txBody>
        </p:sp>
      </p:grpSp>
      <p:grpSp>
        <p:nvGrpSpPr>
          <p:cNvPr id="32" name="Group 31">
            <a:extLst>
              <a:ext uri="{FF2B5EF4-FFF2-40B4-BE49-F238E27FC236}">
                <a16:creationId xmlns:a16="http://schemas.microsoft.com/office/drawing/2014/main" id="{977ECBB6-C544-553C-7396-F25AB9790A51}"/>
              </a:ext>
            </a:extLst>
          </p:cNvPr>
          <p:cNvGrpSpPr/>
          <p:nvPr/>
        </p:nvGrpSpPr>
        <p:grpSpPr>
          <a:xfrm>
            <a:off x="6247508" y="1015978"/>
            <a:ext cx="5373488" cy="3803650"/>
            <a:chOff x="6247508" y="1015978"/>
            <a:chExt cx="5373488" cy="3803650"/>
          </a:xfrm>
        </p:grpSpPr>
        <p:pic>
          <p:nvPicPr>
            <p:cNvPr id="23" name="Picture 22">
              <a:extLst>
                <a:ext uri="{FF2B5EF4-FFF2-40B4-BE49-F238E27FC236}">
                  <a16:creationId xmlns:a16="http://schemas.microsoft.com/office/drawing/2014/main" id="{63A04690-6B17-2114-3C3F-442EB9AA7A04}"/>
                </a:ext>
              </a:extLst>
            </p:cNvPr>
            <p:cNvPicPr>
              <a:picLocks noChangeAspect="1"/>
            </p:cNvPicPr>
            <p:nvPr/>
          </p:nvPicPr>
          <p:blipFill rotWithShape="1">
            <a:blip r:embed="rId7">
              <a:clrChange>
                <a:clrFrom>
                  <a:srgbClr val="FFFFFF"/>
                </a:clrFrom>
                <a:clrTo>
                  <a:srgbClr val="FFFFFF">
                    <a:alpha val="0"/>
                  </a:srgbClr>
                </a:clrTo>
              </a:clrChange>
            </a:blip>
            <a:srcRect r="8005"/>
            <a:stretch/>
          </p:blipFill>
          <p:spPr>
            <a:xfrm>
              <a:off x="6247508" y="1015978"/>
              <a:ext cx="5373488" cy="3803650"/>
            </a:xfrm>
            <a:prstGeom prst="rect">
              <a:avLst/>
            </a:prstGeom>
          </p:spPr>
        </p:pic>
        <p:sp>
          <p:nvSpPr>
            <p:cNvPr id="31" name="Rectangle 30">
              <a:extLst>
                <a:ext uri="{FF2B5EF4-FFF2-40B4-BE49-F238E27FC236}">
                  <a16:creationId xmlns:a16="http://schemas.microsoft.com/office/drawing/2014/main" id="{FDD6829F-E995-F8DC-782E-BE5BE67C4222}"/>
                </a:ext>
              </a:extLst>
            </p:cNvPr>
            <p:cNvSpPr/>
            <p:nvPr/>
          </p:nvSpPr>
          <p:spPr>
            <a:xfrm>
              <a:off x="6725920" y="4457648"/>
              <a:ext cx="4895076" cy="202049"/>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i="1" dirty="0">
                  <a:solidFill>
                    <a:schemeClr val="bg1"/>
                  </a:solidFill>
                  <a:latin typeface="Arial" panose="020B0604020202020204" pitchFamily="34" charset="0"/>
                  <a:cs typeface="Arial" panose="020B0604020202020204" pitchFamily="34" charset="0"/>
                </a:rPr>
                <a:t>Lunar sample return concept of operations </a:t>
              </a:r>
            </a:p>
          </p:txBody>
        </p:sp>
      </p:grpSp>
      <p:sp>
        <p:nvSpPr>
          <p:cNvPr id="34" name="Slide Number Placeholder 33">
            <a:extLst>
              <a:ext uri="{FF2B5EF4-FFF2-40B4-BE49-F238E27FC236}">
                <a16:creationId xmlns:a16="http://schemas.microsoft.com/office/drawing/2014/main" id="{8EB853D6-5AF3-91F2-8CC2-7829C12D02F9}"/>
              </a:ext>
            </a:extLst>
          </p:cNvPr>
          <p:cNvSpPr>
            <a:spLocks noGrp="1"/>
          </p:cNvSpPr>
          <p:nvPr>
            <p:ph type="sldNum" sz="quarter" idx="10"/>
          </p:nvPr>
        </p:nvSpPr>
        <p:spPr/>
        <p:txBody>
          <a:bodyPr/>
          <a:lstStyle/>
          <a:p>
            <a:pPr>
              <a:defRPr/>
            </a:pPr>
            <a:fld id="{E8CC769F-ADCB-2641-BD2F-4076D1C41918}" type="slidenum">
              <a:rPr lang="uk-UA" sz="800" smtClean="0">
                <a:latin typeface="Arial" charset="0"/>
              </a:rPr>
              <a:pPr>
                <a:defRPr/>
              </a:pPr>
              <a:t>3</a:t>
            </a:fld>
            <a:endParaRPr lang="uk-UA"/>
          </a:p>
        </p:txBody>
      </p:sp>
    </p:spTree>
    <p:extLst>
      <p:ext uri="{BB962C8B-B14F-4D97-AF65-F5344CB8AC3E}">
        <p14:creationId xmlns:p14="http://schemas.microsoft.com/office/powerpoint/2010/main" val="1924532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CA33E-8FE0-4B73-C839-B28A7DD6B617}"/>
              </a:ext>
            </a:extLst>
          </p:cNvPr>
          <p:cNvSpPr>
            <a:spLocks noGrp="1"/>
          </p:cNvSpPr>
          <p:nvPr>
            <p:ph type="title"/>
          </p:nvPr>
        </p:nvSpPr>
        <p:spPr/>
        <p:txBody>
          <a:bodyPr/>
          <a:lstStyle/>
          <a:p>
            <a:r>
              <a:rPr lang="en-US" sz="3200" dirty="0">
                <a:solidFill>
                  <a:schemeClr val="tx1"/>
                </a:solidFill>
              </a:rPr>
              <a:t>Guidance Algorithms</a:t>
            </a:r>
          </a:p>
        </p:txBody>
      </p:sp>
      <p:sp>
        <p:nvSpPr>
          <p:cNvPr id="3" name="Content Placeholder 2">
            <a:extLst>
              <a:ext uri="{FF2B5EF4-FFF2-40B4-BE49-F238E27FC236}">
                <a16:creationId xmlns:a16="http://schemas.microsoft.com/office/drawing/2014/main" id="{E1F6FD9D-7E68-E512-BA81-A8BE4101D1CD}"/>
              </a:ext>
            </a:extLst>
          </p:cNvPr>
          <p:cNvSpPr>
            <a:spLocks noGrp="1"/>
          </p:cNvSpPr>
          <p:nvPr>
            <p:ph idx="1"/>
          </p:nvPr>
        </p:nvSpPr>
        <p:spPr>
          <a:xfrm>
            <a:off x="609600" y="1600200"/>
            <a:ext cx="10972800" cy="4099560"/>
          </a:xfrm>
        </p:spPr>
        <p:txBody>
          <a:bodyPr/>
          <a:lstStyle/>
          <a:p>
            <a:pPr marL="285750" indent="-285750">
              <a:buFont typeface="Arial" panose="020B0604020202020204" pitchFamily="34" charset="0"/>
              <a:buChar char="•"/>
            </a:pPr>
            <a:r>
              <a:rPr lang="en-US" sz="1800" kern="0" dirty="0">
                <a:effectLst/>
                <a:latin typeface="Arial" panose="020B0604020202020204" pitchFamily="34" charset="0"/>
                <a:ea typeface="Times New Roman" panose="02020603050405020304" pitchFamily="18" charset="0"/>
                <a:cs typeface="Arial" panose="020B0604020202020204" pitchFamily="34" charset="0"/>
              </a:rPr>
              <a:t>Utilize Gauss-Newton method within predictor-corrector logic to search for the best command angle magnitude versus energy profile (normalized specific mechanical </a:t>
            </a:r>
            <a:r>
              <a:rPr lang="en-US" kern="0" dirty="0">
                <a:latin typeface="Arial" panose="020B0604020202020204" pitchFamily="34" charset="0"/>
                <a:ea typeface="Times New Roman" panose="02020603050405020304" pitchFamily="18" charset="0"/>
                <a:cs typeface="Arial" panose="020B0604020202020204" pitchFamily="34" charset="0"/>
              </a:rPr>
              <a:t>energy) </a:t>
            </a:r>
            <a:r>
              <a:rPr lang="en-US" sz="1800" kern="0" dirty="0">
                <a:effectLst/>
                <a:latin typeface="Arial" panose="020B0604020202020204" pitchFamily="34" charset="0"/>
                <a:ea typeface="Times New Roman" panose="02020603050405020304" pitchFamily="18" charset="0"/>
                <a:cs typeface="Arial" panose="020B0604020202020204" pitchFamily="34" charset="0"/>
              </a:rPr>
              <a:t>to achieve a minimal miss distance </a:t>
            </a:r>
          </a:p>
          <a:p>
            <a:pPr marL="285750" indent="-285750">
              <a:buFont typeface="Arial" panose="020B0604020202020204" pitchFamily="34" charset="0"/>
              <a:buChar char="•"/>
            </a:pPr>
            <a:r>
              <a:rPr lang="en-US" sz="1800" kern="0" dirty="0">
                <a:effectLst/>
                <a:latin typeface="Arial" panose="020B0604020202020204" pitchFamily="34" charset="0"/>
                <a:ea typeface="Times New Roman" panose="02020603050405020304" pitchFamily="18" charset="0"/>
                <a:cs typeface="Arial" panose="020B0604020202020204" pitchFamily="34" charset="0"/>
              </a:rPr>
              <a:t>Fully Numerical Predictor-corrector Entry Guidance (FNPEG) for yaw-to-bank</a:t>
            </a:r>
          </a:p>
          <a:p>
            <a:pPr marL="565150" lvl="1" indent="-285750">
              <a:buFont typeface="Arial" panose="020B0604020202020204" pitchFamily="34" charset="0"/>
              <a:buChar char="•"/>
            </a:pPr>
            <a:r>
              <a:rPr lang="en-US" kern="0" dirty="0">
                <a:latin typeface="Arial" panose="020B0604020202020204" pitchFamily="34" charset="0"/>
                <a:ea typeface="Times New Roman" panose="02020603050405020304" pitchFamily="18" charset="0"/>
                <a:cs typeface="Arial" panose="020B0604020202020204" pitchFamily="34" charset="0"/>
              </a:rPr>
              <a:t>G</a:t>
            </a:r>
            <a:r>
              <a:rPr lang="en-US" kern="0" dirty="0">
                <a:effectLst/>
                <a:latin typeface="Arial" panose="020B0604020202020204" pitchFamily="34" charset="0"/>
                <a:ea typeface="Times New Roman" panose="02020603050405020304" pitchFamily="18" charset="0"/>
                <a:cs typeface="Arial" panose="020B0604020202020204" pitchFamily="34" charset="0"/>
              </a:rPr>
              <a:t>enerates bank angle commands to roll the vehicle’s lift vector using a non-zero trim angle of attack (CG offset)</a:t>
            </a:r>
          </a:p>
          <a:p>
            <a:pPr marL="565150" lvl="1" indent="-285750">
              <a:buFont typeface="Arial" panose="020B0604020202020204" pitchFamily="34" charset="0"/>
              <a:buChar char="•"/>
            </a:pPr>
            <a:r>
              <a:rPr lang="en-US" kern="0" dirty="0">
                <a:latin typeface="Arial" panose="020B0604020202020204" pitchFamily="34" charset="0"/>
                <a:ea typeface="Times New Roman" panose="02020603050405020304" pitchFamily="18" charset="0"/>
                <a:cs typeface="Arial" panose="020B0604020202020204" pitchFamily="34" charset="0"/>
              </a:rPr>
              <a:t>Manages downrange error with linear angle profile with respect to energy (bank angle)</a:t>
            </a:r>
          </a:p>
          <a:p>
            <a:pPr marL="565150" lvl="1" indent="-285750">
              <a:buFont typeface="Arial" panose="020B0604020202020204" pitchFamily="34" charset="0"/>
              <a:buChar char="•"/>
            </a:pPr>
            <a:r>
              <a:rPr lang="en-US" kern="0" dirty="0">
                <a:latin typeface="Arial" panose="020B0604020202020204" pitchFamily="34" charset="0"/>
                <a:ea typeface="Times New Roman" panose="02020603050405020304" pitchFamily="18" charset="0"/>
                <a:cs typeface="Arial" panose="020B0604020202020204" pitchFamily="34" charset="0"/>
              </a:rPr>
              <a:t>Manages </a:t>
            </a:r>
            <a:r>
              <a:rPr lang="en-US" kern="0" dirty="0" err="1">
                <a:latin typeface="Arial" panose="020B0604020202020204" pitchFamily="34" charset="0"/>
                <a:ea typeface="Times New Roman" panose="02020603050405020304" pitchFamily="18" charset="0"/>
                <a:cs typeface="Arial" panose="020B0604020202020204" pitchFamily="34" charset="0"/>
              </a:rPr>
              <a:t>crossrange</a:t>
            </a:r>
            <a:r>
              <a:rPr lang="en-US" kern="0" dirty="0">
                <a:latin typeface="Arial" panose="020B0604020202020204" pitchFamily="34" charset="0"/>
                <a:ea typeface="Times New Roman" panose="02020603050405020304" pitchFamily="18" charset="0"/>
                <a:cs typeface="Arial" panose="020B0604020202020204" pitchFamily="34" charset="0"/>
              </a:rPr>
              <a:t> error with deadband-based lateral logic or predictive lateral logic (bank reversals) </a:t>
            </a:r>
          </a:p>
          <a:p>
            <a:pPr marL="285750" indent="-285750">
              <a:buFont typeface="Arial" panose="020B0604020202020204" pitchFamily="34" charset="0"/>
              <a:buChar char="•"/>
            </a:pPr>
            <a:r>
              <a:rPr lang="en-US" kern="0" dirty="0">
                <a:effectLst/>
                <a:latin typeface="Arial" panose="020B0604020202020204" pitchFamily="34" charset="0"/>
                <a:ea typeface="Times New Roman" panose="02020603050405020304" pitchFamily="18" charset="0"/>
                <a:cs typeface="Arial" panose="020B0604020202020204" pitchFamily="34" charset="0"/>
              </a:rPr>
              <a:t>FNPEG Uncoupled Range Control</a:t>
            </a:r>
            <a:r>
              <a:rPr lang="en-US" dirty="0">
                <a:effectLst/>
                <a:latin typeface="Arial" panose="020B0604020202020204" pitchFamily="34" charset="0"/>
                <a:cs typeface="Arial" panose="020B0604020202020204" pitchFamily="34" charset="0"/>
              </a:rPr>
              <a:t> (</a:t>
            </a:r>
            <a:r>
              <a:rPr lang="en-US" kern="0" dirty="0">
                <a:effectLst/>
                <a:latin typeface="Arial" panose="020B0604020202020204" pitchFamily="34" charset="0"/>
                <a:ea typeface="Times New Roman" panose="02020603050405020304" pitchFamily="18" charset="0"/>
                <a:cs typeface="Arial" panose="020B0604020202020204" pitchFamily="34" charset="0"/>
              </a:rPr>
              <a:t>FNPEG URC) for alpha-beta </a:t>
            </a:r>
          </a:p>
          <a:p>
            <a:pPr marL="565150" lvl="1" indent="-285750">
              <a:buFont typeface="Arial" panose="020B0604020202020204" pitchFamily="34" charset="0"/>
              <a:buChar char="•"/>
            </a:pPr>
            <a:r>
              <a:rPr lang="en-US" kern="0" dirty="0">
                <a:effectLst/>
                <a:latin typeface="Arial" panose="020B0604020202020204" pitchFamily="34" charset="0"/>
                <a:ea typeface="Times New Roman" panose="02020603050405020304" pitchFamily="18" charset="0"/>
                <a:cs typeface="Arial" panose="020B0604020202020204" pitchFamily="34" charset="0"/>
              </a:rPr>
              <a:t>Manages downrange error with </a:t>
            </a:r>
            <a:r>
              <a:rPr lang="en-US" kern="0" dirty="0">
                <a:latin typeface="Arial" panose="020B0604020202020204" pitchFamily="34" charset="0"/>
                <a:ea typeface="Times New Roman" panose="02020603050405020304" pitchFamily="18" charset="0"/>
                <a:cs typeface="Arial" panose="020B0604020202020204" pitchFamily="34" charset="0"/>
              </a:rPr>
              <a:t>linear angle profile with respect to energy (</a:t>
            </a:r>
            <a:r>
              <a:rPr lang="en-US" kern="0" dirty="0">
                <a:effectLst/>
                <a:latin typeface="Arial" panose="020B0604020202020204" pitchFamily="34" charset="0"/>
                <a:ea typeface="Times New Roman" panose="02020603050405020304" pitchFamily="18" charset="0"/>
                <a:cs typeface="Arial" panose="020B0604020202020204" pitchFamily="34" charset="0"/>
              </a:rPr>
              <a:t>angle of attack)</a:t>
            </a:r>
          </a:p>
          <a:p>
            <a:pPr marL="565150" lvl="1" indent="-285750">
              <a:buFont typeface="Arial" panose="020B0604020202020204" pitchFamily="34" charset="0"/>
              <a:buChar char="•"/>
            </a:pPr>
            <a:r>
              <a:rPr lang="en-US" kern="0" dirty="0">
                <a:latin typeface="Arial" panose="020B0604020202020204" pitchFamily="34" charset="0"/>
                <a:ea typeface="Times New Roman" panose="02020603050405020304" pitchFamily="18" charset="0"/>
                <a:cs typeface="Arial" panose="020B0604020202020204" pitchFamily="34" charset="0"/>
              </a:rPr>
              <a:t>M</a:t>
            </a:r>
            <a:r>
              <a:rPr lang="en-US" kern="0" dirty="0">
                <a:effectLst/>
                <a:latin typeface="Arial" panose="020B0604020202020204" pitchFamily="34" charset="0"/>
                <a:ea typeface="Times New Roman" panose="02020603050405020304" pitchFamily="18" charset="0"/>
                <a:cs typeface="Arial" panose="020B0604020202020204" pitchFamily="34" charset="0"/>
              </a:rPr>
              <a:t>anages </a:t>
            </a:r>
            <a:r>
              <a:rPr lang="en-US" kern="0" dirty="0" err="1">
                <a:effectLst/>
                <a:latin typeface="Arial" panose="020B0604020202020204" pitchFamily="34" charset="0"/>
                <a:ea typeface="Times New Roman" panose="02020603050405020304" pitchFamily="18" charset="0"/>
                <a:cs typeface="Arial" panose="020B0604020202020204" pitchFamily="34" charset="0"/>
              </a:rPr>
              <a:t>crossrange</a:t>
            </a:r>
            <a:r>
              <a:rPr lang="en-US" kern="0" dirty="0">
                <a:effectLst/>
                <a:latin typeface="Arial" panose="020B0604020202020204" pitchFamily="34" charset="0"/>
                <a:ea typeface="Times New Roman" panose="02020603050405020304" pitchFamily="18" charset="0"/>
                <a:cs typeface="Arial" panose="020B0604020202020204" pitchFamily="34" charset="0"/>
              </a:rPr>
              <a:t> error with azimuth-based proportional-derivative control law (sideslip angle)</a:t>
            </a:r>
            <a:endParaRPr lang="en-US" dirty="0">
              <a:latin typeface="Arial" panose="020B0604020202020204" pitchFamily="34" charset="0"/>
              <a:cs typeface="Arial" panose="020B0604020202020204" pitchFamily="34" charset="0"/>
            </a:endParaRPr>
          </a:p>
        </p:txBody>
      </p:sp>
      <p:sp>
        <p:nvSpPr>
          <p:cNvPr id="7" name="Slide Number Placeholder 6">
            <a:extLst>
              <a:ext uri="{FF2B5EF4-FFF2-40B4-BE49-F238E27FC236}">
                <a16:creationId xmlns:a16="http://schemas.microsoft.com/office/drawing/2014/main" id="{0AF9DE93-3B69-8BFF-F036-E1B4564BA06B}"/>
              </a:ext>
            </a:extLst>
          </p:cNvPr>
          <p:cNvSpPr>
            <a:spLocks noGrp="1"/>
          </p:cNvSpPr>
          <p:nvPr>
            <p:ph type="sldNum" sz="quarter" idx="10"/>
          </p:nvPr>
        </p:nvSpPr>
        <p:spPr/>
        <p:txBody>
          <a:bodyPr/>
          <a:lstStyle/>
          <a:p>
            <a:pPr>
              <a:defRPr/>
            </a:pPr>
            <a:fld id="{E8CC769F-ADCB-2641-BD2F-4076D1C41918}" type="slidenum">
              <a:rPr lang="uk-UA" sz="800" smtClean="0">
                <a:latin typeface="Arial" charset="0"/>
              </a:rPr>
              <a:pPr>
                <a:defRPr/>
              </a:pPr>
              <a:t>4</a:t>
            </a:fld>
            <a:endParaRPr lang="uk-UA"/>
          </a:p>
        </p:txBody>
      </p:sp>
    </p:spTree>
    <p:extLst>
      <p:ext uri="{BB962C8B-B14F-4D97-AF65-F5344CB8AC3E}">
        <p14:creationId xmlns:p14="http://schemas.microsoft.com/office/powerpoint/2010/main" val="790103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6B3C8-91E4-38B5-79BC-00D564CCD3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56B5AF-7ECC-084F-9C8A-72E5B3C2CC4A}"/>
              </a:ext>
            </a:extLst>
          </p:cNvPr>
          <p:cNvSpPr>
            <a:spLocks noGrp="1"/>
          </p:cNvSpPr>
          <p:nvPr>
            <p:ph type="title"/>
          </p:nvPr>
        </p:nvSpPr>
        <p:spPr/>
        <p:txBody>
          <a:bodyPr/>
          <a:lstStyle/>
          <a:p>
            <a:r>
              <a:rPr lang="en-US" sz="3200" dirty="0">
                <a:solidFill>
                  <a:schemeClr val="tx1"/>
                </a:solidFill>
              </a:rPr>
              <a:t>Control Algorithms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E9567C4-6189-08AF-FEC5-44FD9343664B}"/>
                  </a:ext>
                </a:extLst>
              </p:cNvPr>
              <p:cNvSpPr>
                <a:spLocks noGrp="1"/>
              </p:cNvSpPr>
              <p:nvPr>
                <p:ph idx="1"/>
              </p:nvPr>
            </p:nvSpPr>
            <p:spPr>
              <a:xfrm>
                <a:off x="609600" y="1353204"/>
                <a:ext cx="10972800" cy="2555240"/>
              </a:xfrm>
            </p:spPr>
            <p:txBody>
              <a:bodyPr/>
              <a:lstStyle/>
              <a:p>
                <a:pPr marL="285750" indent="-285750">
                  <a:buFont typeface="Arial" panose="020B0604020202020204" pitchFamily="34" charset="0"/>
                  <a:buChar char="•"/>
                </a:pPr>
                <a:r>
                  <a:rPr lang="en-US" kern="0" dirty="0">
                    <a:latin typeface="Arial" panose="020B0604020202020204" pitchFamily="34" charset="0"/>
                    <a:ea typeface="Times New Roman" panose="02020603050405020304" pitchFamily="18" charset="0"/>
                    <a:cs typeface="Arial" panose="020B0604020202020204" pitchFamily="34" charset="0"/>
                  </a:rPr>
                  <a:t>L</a:t>
                </a:r>
                <a:r>
                  <a:rPr lang="en-US" sz="1800" kern="0" dirty="0">
                    <a:effectLst/>
                    <a:latin typeface="Arial" panose="020B0604020202020204" pitchFamily="34" charset="0"/>
                    <a:ea typeface="Times New Roman" panose="02020603050405020304" pitchFamily="18" charset="0"/>
                    <a:cs typeface="Arial" panose="020B0604020202020204" pitchFamily="34" charset="0"/>
                  </a:rPr>
                  <a:t>inear quadratic regulator (LQR) is utilized to derive gain matrices</a:t>
                </a:r>
                <a:r>
                  <a:rPr lang="en-US" dirty="0">
                    <a:effectLst/>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US" kern="0" dirty="0">
                    <a:latin typeface="Arial" panose="020B0604020202020204" pitchFamily="34" charset="0"/>
                    <a:ea typeface="Times New Roman" panose="02020603050405020304" pitchFamily="18" charset="0"/>
                    <a:cs typeface="Arial" panose="020B0604020202020204" pitchFamily="34" charset="0"/>
                  </a:rPr>
                  <a:t>E</a:t>
                </a:r>
                <a:r>
                  <a:rPr lang="en-US" sz="1800" kern="0" dirty="0">
                    <a:effectLst/>
                    <a:latin typeface="Arial" panose="020B0604020202020204" pitchFamily="34" charset="0"/>
                    <a:ea typeface="Times New Roman" panose="02020603050405020304" pitchFamily="18" charset="0"/>
                    <a:cs typeface="Arial" panose="020B0604020202020204" pitchFamily="34" charset="0"/>
                  </a:rPr>
                  <a:t>quations of motion are linearized about </a:t>
                </a:r>
                <a14:m>
                  <m:oMath xmlns:m="http://schemas.openxmlformats.org/officeDocument/2006/math">
                    <m:sSup>
                      <m:sSupPr>
                        <m:ctrlPr>
                          <a:rPr lang="en-US" i="1">
                            <a:effectLst/>
                            <a:latin typeface="Cambria Math" panose="02040503050406030204" pitchFamily="18" charset="0"/>
                          </a:rPr>
                        </m:ctrlPr>
                      </m:sSupPr>
                      <m:e>
                        <m:r>
                          <a:rPr lang="en-US" sz="1800" i="1" kern="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en-US" sz="1800" i="1" kern="0">
                            <a:effectLst/>
                            <a:latin typeface="Cambria Math" panose="02040503050406030204" pitchFamily="18" charset="0"/>
                            <a:ea typeface="Times New Roman" panose="02020603050405020304" pitchFamily="18" charset="0"/>
                            <a:cs typeface="Times New Roman" panose="02020603050405020304" pitchFamily="18" charset="0"/>
                          </a:rPr>
                          <m:t>∗</m:t>
                        </m:r>
                      </m:sup>
                    </m:sSup>
                  </m:oMath>
                </a14:m>
                <a:r>
                  <a:rPr lang="en-US" sz="1800" kern="0" dirty="0">
                    <a:effectLst/>
                    <a:latin typeface="Arial" panose="020B0604020202020204" pitchFamily="34" charset="0"/>
                    <a:ea typeface="Times New Roman" panose="02020603050405020304" pitchFamily="18" charset="0"/>
                    <a:cs typeface="Arial" panose="020B0604020202020204" pitchFamily="34" charset="0"/>
                  </a:rPr>
                  <a:t> (state vector) and </a:t>
                </a:r>
                <a14:m>
                  <m:oMath xmlns:m="http://schemas.openxmlformats.org/officeDocument/2006/math">
                    <m:sSup>
                      <m:sSupPr>
                        <m:ctrlPr>
                          <a:rPr lang="en-US" i="1">
                            <a:effectLst/>
                            <a:latin typeface="Cambria Math" panose="02040503050406030204" pitchFamily="18" charset="0"/>
                          </a:rPr>
                        </m:ctrlPr>
                      </m:sSupPr>
                      <m:e>
                        <m:r>
                          <a:rPr lang="en-US" sz="1800" i="1" kern="0">
                            <a:effectLst/>
                            <a:latin typeface="Cambria Math" panose="02040503050406030204" pitchFamily="18" charset="0"/>
                            <a:ea typeface="Times New Roman" panose="02020603050405020304" pitchFamily="18" charset="0"/>
                            <a:cs typeface="Times New Roman" panose="02020603050405020304" pitchFamily="18" charset="0"/>
                          </a:rPr>
                          <m:t>𝑢</m:t>
                        </m:r>
                      </m:e>
                      <m:sup>
                        <m:r>
                          <a:rPr lang="en-US" sz="1800" i="1" kern="0">
                            <a:effectLst/>
                            <a:latin typeface="Cambria Math" panose="02040503050406030204" pitchFamily="18" charset="0"/>
                            <a:ea typeface="Times New Roman" panose="02020603050405020304" pitchFamily="18" charset="0"/>
                            <a:cs typeface="Times New Roman" panose="02020603050405020304" pitchFamily="18" charset="0"/>
                          </a:rPr>
                          <m:t>∗</m:t>
                        </m:r>
                      </m:sup>
                    </m:sSup>
                  </m:oMath>
                </a14:m>
                <a:r>
                  <a:rPr lang="en-US" sz="1800" kern="0" dirty="0">
                    <a:effectLst/>
                    <a:latin typeface="Arial" panose="020B0604020202020204" pitchFamily="34" charset="0"/>
                    <a:ea typeface="Times New Roman" panose="02020603050405020304" pitchFamily="18" charset="0"/>
                    <a:cs typeface="Arial" panose="020B0604020202020204" pitchFamily="34" charset="0"/>
                  </a:rPr>
                  <a:t> (</a:t>
                </a:r>
                <a:r>
                  <a:rPr lang="en-US" kern="0" dirty="0">
                    <a:latin typeface="Arial" panose="020B0604020202020204" pitchFamily="34" charset="0"/>
                    <a:ea typeface="Times New Roman" panose="02020603050405020304" pitchFamily="18" charset="0"/>
                    <a:cs typeface="Arial" panose="020B0604020202020204" pitchFamily="34" charset="0"/>
                  </a:rPr>
                  <a:t>control input vector) </a:t>
                </a:r>
                <a:r>
                  <a:rPr lang="en-US" sz="1800" kern="0" dirty="0">
                    <a:effectLst/>
                    <a:latin typeface="Arial" panose="020B0604020202020204" pitchFamily="34" charset="0"/>
                    <a:ea typeface="Times New Roman" panose="02020603050405020304" pitchFamily="18" charset="0"/>
                    <a:cs typeface="Arial" panose="020B0604020202020204" pitchFamily="34" charset="0"/>
                  </a:rPr>
                  <a:t>at a specified flight condition</a:t>
                </a:r>
              </a:p>
              <a:p>
                <a:pPr marL="565150" lvl="1" indent="-285750">
                  <a:buFont typeface="Arial" panose="020B0604020202020204" pitchFamily="34" charset="0"/>
                  <a:buChar char="•"/>
                </a:pPr>
                <a:r>
                  <a:rPr lang="en-US" kern="0" dirty="0">
                    <a:latin typeface="Arial" panose="020B0604020202020204" pitchFamily="34" charset="0"/>
                    <a:ea typeface="Times New Roman" panose="02020603050405020304" pitchFamily="18" charset="0"/>
                    <a:cs typeface="Arial" panose="020B0604020202020204" pitchFamily="34" charset="0"/>
                  </a:rPr>
                  <a:t>Linearization</a:t>
                </a:r>
                <a:r>
                  <a:rPr lang="en-US" sz="1800" kern="0" dirty="0">
                    <a:effectLst/>
                    <a:latin typeface="Arial" panose="020B0604020202020204" pitchFamily="34" charset="0"/>
                    <a:ea typeface="Times New Roman" panose="02020603050405020304" pitchFamily="18" charset="0"/>
                    <a:cs typeface="Arial" panose="020B0604020202020204" pitchFamily="34" charset="0"/>
                  </a:rPr>
                  <a:t> point assumes: steady-state conditions, symmetric nominal control surface deflections, and trim angle of attack </a:t>
                </a:r>
              </a:p>
              <a:p>
                <a:pPr marL="285750" indent="-285750">
                  <a:buFont typeface="Arial" panose="020B0604020202020204" pitchFamily="34" charset="0"/>
                  <a:buChar char="•"/>
                </a:pPr>
                <a:r>
                  <a:rPr lang="en-US" dirty="0">
                    <a:latin typeface="Arial" panose="020B0604020202020204" pitchFamily="34" charset="0"/>
                    <a:ea typeface="Times New Roman" panose="02020603050405020304" pitchFamily="18" charset="0"/>
                    <a:cs typeface="Arial" panose="020B0604020202020204" pitchFamily="34" charset="0"/>
                  </a:rPr>
                  <a:t>M</a:t>
                </a:r>
                <a:r>
                  <a:rPr lang="en-US" dirty="0">
                    <a:effectLst/>
                    <a:latin typeface="Arial" panose="020B0604020202020204" pitchFamily="34" charset="0"/>
                    <a:ea typeface="Times New Roman" panose="02020603050405020304" pitchFamily="18" charset="0"/>
                    <a:cs typeface="Arial" panose="020B0604020202020204" pitchFamily="34" charset="0"/>
                  </a:rPr>
                  <a:t>inimize the quadratic cost function (to determine </a:t>
                </a:r>
                <a:r>
                  <a:rPr lang="en-US" i="1" dirty="0">
                    <a:effectLst/>
                    <a:latin typeface="Arial" panose="020B0604020202020204" pitchFamily="34" charset="0"/>
                    <a:ea typeface="Times New Roman" panose="02020603050405020304" pitchFamily="18" charset="0"/>
                    <a:cs typeface="Arial" panose="020B0604020202020204" pitchFamily="34" charset="0"/>
                  </a:rPr>
                  <a:t>K</a:t>
                </a:r>
                <a:r>
                  <a:rPr lang="en-US" dirty="0">
                    <a:effectLst/>
                    <a:latin typeface="Arial" panose="020B0604020202020204" pitchFamily="34" charset="0"/>
                    <a:ea typeface="Times New Roman" panose="02020603050405020304" pitchFamily="18" charset="0"/>
                    <a:cs typeface="Arial" panose="020B0604020202020204" pitchFamily="34" charset="0"/>
                  </a:rPr>
                  <a:t>) using </a:t>
                </a:r>
                <a:r>
                  <a:rPr lang="en-US" kern="0" dirty="0">
                    <a:effectLst/>
                    <a:latin typeface="Arial" panose="020B0604020202020204" pitchFamily="34" charset="0"/>
                    <a:ea typeface="Times New Roman" panose="02020603050405020304" pitchFamily="18" charset="0"/>
                    <a:cs typeface="Arial" panose="020B0604020202020204" pitchFamily="34" charset="0"/>
                  </a:rPr>
                  <a:t>the Algebraic </a:t>
                </a:r>
                <a:r>
                  <a:rPr lang="en-US" kern="0" dirty="0" err="1">
                    <a:effectLst/>
                    <a:latin typeface="Arial" panose="020B0604020202020204" pitchFamily="34" charset="0"/>
                    <a:ea typeface="Times New Roman" panose="02020603050405020304" pitchFamily="18" charset="0"/>
                    <a:cs typeface="Arial" panose="020B0604020202020204" pitchFamily="34" charset="0"/>
                  </a:rPr>
                  <a:t>Riccati</a:t>
                </a:r>
                <a:r>
                  <a:rPr lang="en-US" kern="0" dirty="0">
                    <a:effectLst/>
                    <a:latin typeface="Arial" panose="020B0604020202020204" pitchFamily="34" charset="0"/>
                    <a:ea typeface="Times New Roman" panose="02020603050405020304" pitchFamily="18" charset="0"/>
                    <a:cs typeface="Arial" panose="020B0604020202020204" pitchFamily="34" charset="0"/>
                  </a:rPr>
                  <a:t> Equation or Linear Matrix Inequality</a:t>
                </a:r>
                <a:r>
                  <a:rPr lang="en-US" dirty="0">
                    <a:effectLst/>
                    <a:latin typeface="Arial" panose="020B0604020202020204" pitchFamily="34" charset="0"/>
                    <a:cs typeface="Arial" panose="020B0604020202020204" pitchFamily="34" charset="0"/>
                  </a:rPr>
                  <a:t> </a:t>
                </a:r>
                <a:endParaRPr lang="en-US" dirty="0">
                  <a:effectLst/>
                  <a:latin typeface="Arial" panose="020B0604020202020204" pitchFamily="34" charset="0"/>
                  <a:ea typeface="Times New Roman" panose="02020603050405020304" pitchFamily="18" charset="0"/>
                  <a:cs typeface="Arial" panose="020B0604020202020204" pitchFamily="34" charset="0"/>
                </a:endParaRP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mc:Choice>
        <mc:Fallback>
          <p:sp>
            <p:nvSpPr>
              <p:cNvPr id="3" name="Content Placeholder 2">
                <a:extLst>
                  <a:ext uri="{FF2B5EF4-FFF2-40B4-BE49-F238E27FC236}">
                    <a16:creationId xmlns:a16="http://schemas.microsoft.com/office/drawing/2014/main" id="{7E9567C4-6189-08AF-FEC5-44FD9343664B}"/>
                  </a:ext>
                </a:extLst>
              </p:cNvPr>
              <p:cNvSpPr>
                <a:spLocks noGrp="1" noRot="1" noChangeAspect="1" noMove="1" noResize="1" noEditPoints="1" noAdjustHandles="1" noChangeArrowheads="1" noChangeShapeType="1" noTextEdit="1"/>
              </p:cNvSpPr>
              <p:nvPr>
                <p:ph idx="1"/>
              </p:nvPr>
            </p:nvSpPr>
            <p:spPr>
              <a:xfrm>
                <a:off x="609600" y="1353204"/>
                <a:ext cx="10972800" cy="2555240"/>
              </a:xfrm>
              <a:blipFill>
                <a:blip r:embed="rId2"/>
                <a:stretch>
                  <a:fillRect l="-347" t="-1980"/>
                </a:stretch>
              </a:blipFill>
            </p:spPr>
            <p:txBody>
              <a:bodyPr/>
              <a:lstStyle/>
              <a:p>
                <a:r>
                  <a:rPr lang="en-US">
                    <a:noFill/>
                  </a:rPr>
                  <a:t> </a:t>
                </a:r>
              </a:p>
            </p:txBody>
          </p:sp>
        </mc:Fallback>
      </mc:AlternateContent>
      <p:grpSp>
        <p:nvGrpSpPr>
          <p:cNvPr id="18" name="Group 17">
            <a:extLst>
              <a:ext uri="{FF2B5EF4-FFF2-40B4-BE49-F238E27FC236}">
                <a16:creationId xmlns:a16="http://schemas.microsoft.com/office/drawing/2014/main" id="{FCBB6E8D-D711-D0CC-D02A-315BF1A556C3}"/>
              </a:ext>
            </a:extLst>
          </p:cNvPr>
          <p:cNvGrpSpPr/>
          <p:nvPr/>
        </p:nvGrpSpPr>
        <p:grpSpPr>
          <a:xfrm>
            <a:off x="5693664" y="4918075"/>
            <a:ext cx="6096000" cy="1937941"/>
            <a:chOff x="5648960" y="4765675"/>
            <a:chExt cx="6096000" cy="1937941"/>
          </a:xfrm>
        </p:grpSpPr>
        <p:pic>
          <p:nvPicPr>
            <p:cNvPr id="7" name="Picture 6">
              <a:extLst>
                <a:ext uri="{FF2B5EF4-FFF2-40B4-BE49-F238E27FC236}">
                  <a16:creationId xmlns:a16="http://schemas.microsoft.com/office/drawing/2014/main" id="{BFC18CDE-EE6E-C5E2-B517-93BD22CA7773}"/>
                </a:ext>
              </a:extLst>
            </p:cNvPr>
            <p:cNvPicPr>
              <a:picLocks noChangeAspect="1"/>
            </p:cNvPicPr>
            <p:nvPr/>
          </p:nvPicPr>
          <p:blipFill>
            <a:blip r:embed="rId3"/>
            <a:stretch>
              <a:fillRect/>
            </a:stretch>
          </p:blipFill>
          <p:spPr>
            <a:xfrm>
              <a:off x="5748685" y="4765675"/>
              <a:ext cx="5833715" cy="1828165"/>
            </a:xfrm>
            <a:prstGeom prst="rect">
              <a:avLst/>
            </a:prstGeom>
          </p:spPr>
        </p:pic>
        <p:sp>
          <p:nvSpPr>
            <p:cNvPr id="9" name="TextBox 8">
              <a:extLst>
                <a:ext uri="{FF2B5EF4-FFF2-40B4-BE49-F238E27FC236}">
                  <a16:creationId xmlns:a16="http://schemas.microsoft.com/office/drawing/2014/main" id="{3E052FAA-89B3-4D1A-8F38-7A66949B694D}"/>
                </a:ext>
              </a:extLst>
            </p:cNvPr>
            <p:cNvSpPr txBox="1"/>
            <p:nvPr/>
          </p:nvSpPr>
          <p:spPr>
            <a:xfrm>
              <a:off x="5648960" y="6395839"/>
              <a:ext cx="6096000" cy="307777"/>
            </a:xfrm>
            <a:prstGeom prst="rect">
              <a:avLst/>
            </a:prstGeom>
            <a:noFill/>
          </p:spPr>
          <p:txBody>
            <a:bodyPr wrap="square">
              <a:spAutoFit/>
            </a:bodyPr>
            <a:lstStyle/>
            <a:p>
              <a:pPr algn="ctr"/>
              <a:r>
                <a:rPr lang="en-US" sz="1400" i="1"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Control Diagram for Yaw-to-Bank Controller </a:t>
              </a:r>
              <a:endParaRPr lang="en-US" sz="1400" i="1" dirty="0">
                <a:solidFill>
                  <a:schemeClr val="bg1"/>
                </a:solidFill>
                <a:latin typeface="Arial" panose="020B0604020202020204" pitchFamily="34" charset="0"/>
                <a:cs typeface="Arial" panose="020B0604020202020204" pitchFamily="34" charset="0"/>
              </a:endParaRPr>
            </a:p>
          </p:txBody>
        </p:sp>
      </p:grpSp>
      <p:grpSp>
        <p:nvGrpSpPr>
          <p:cNvPr id="13" name="Group 12">
            <a:extLst>
              <a:ext uri="{FF2B5EF4-FFF2-40B4-BE49-F238E27FC236}">
                <a16:creationId xmlns:a16="http://schemas.microsoft.com/office/drawing/2014/main" id="{9DA4EBBC-1BC1-DA8C-7B85-E5AA9A1AE881}"/>
              </a:ext>
            </a:extLst>
          </p:cNvPr>
          <p:cNvGrpSpPr/>
          <p:nvPr/>
        </p:nvGrpSpPr>
        <p:grpSpPr>
          <a:xfrm>
            <a:off x="237744" y="5456555"/>
            <a:ext cx="6096000" cy="1399460"/>
            <a:chOff x="193040" y="4664075"/>
            <a:chExt cx="6096000" cy="1399460"/>
          </a:xfrm>
        </p:grpSpPr>
        <p:pic>
          <p:nvPicPr>
            <p:cNvPr id="5" name="Picture 4">
              <a:extLst>
                <a:ext uri="{FF2B5EF4-FFF2-40B4-BE49-F238E27FC236}">
                  <a16:creationId xmlns:a16="http://schemas.microsoft.com/office/drawing/2014/main" id="{BD5C0AAD-FE6F-A000-DECF-33B1CBE70C36}"/>
                </a:ext>
              </a:extLst>
            </p:cNvPr>
            <p:cNvPicPr>
              <a:picLocks noChangeAspect="1"/>
            </p:cNvPicPr>
            <p:nvPr/>
          </p:nvPicPr>
          <p:blipFill>
            <a:blip r:embed="rId4"/>
            <a:stretch>
              <a:fillRect/>
            </a:stretch>
          </p:blipFill>
          <p:spPr>
            <a:xfrm>
              <a:off x="652677" y="4664075"/>
              <a:ext cx="4579723" cy="1213239"/>
            </a:xfrm>
            <a:prstGeom prst="rect">
              <a:avLst/>
            </a:prstGeom>
          </p:spPr>
        </p:pic>
        <p:sp>
          <p:nvSpPr>
            <p:cNvPr id="10" name="TextBox 9">
              <a:extLst>
                <a:ext uri="{FF2B5EF4-FFF2-40B4-BE49-F238E27FC236}">
                  <a16:creationId xmlns:a16="http://schemas.microsoft.com/office/drawing/2014/main" id="{8AA1B540-CF82-9398-F1CE-E99832916DA1}"/>
                </a:ext>
              </a:extLst>
            </p:cNvPr>
            <p:cNvSpPr txBox="1"/>
            <p:nvPr/>
          </p:nvSpPr>
          <p:spPr>
            <a:xfrm>
              <a:off x="193040" y="5755758"/>
              <a:ext cx="6096000" cy="307777"/>
            </a:xfrm>
            <a:prstGeom prst="rect">
              <a:avLst/>
            </a:prstGeom>
            <a:noFill/>
          </p:spPr>
          <p:txBody>
            <a:bodyPr wrap="square">
              <a:spAutoFit/>
            </a:bodyPr>
            <a:lstStyle/>
            <a:p>
              <a:pPr algn="ctr"/>
              <a:r>
                <a:rPr lang="en-US" sz="1400" i="1"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Control Diagram for </a:t>
              </a:r>
              <a:r>
                <a:rPr lang="en-US" sz="1400" i="1" kern="0" dirty="0">
                  <a:solidFill>
                    <a:schemeClr val="bg1"/>
                  </a:solidFill>
                  <a:latin typeface="Arial" panose="020B0604020202020204" pitchFamily="34" charset="0"/>
                  <a:ea typeface="Times New Roman" panose="02020603050405020304" pitchFamily="18" charset="0"/>
                  <a:cs typeface="Arial" panose="020B0604020202020204" pitchFamily="34" charset="0"/>
                </a:rPr>
                <a:t>Alpha-Beta</a:t>
              </a:r>
              <a:r>
                <a:rPr lang="en-US" sz="1400" i="1"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Controller </a:t>
              </a:r>
              <a:endParaRPr lang="en-US" sz="1400" i="1" dirty="0">
                <a:solidFill>
                  <a:schemeClr val="bg1"/>
                </a:solidFill>
                <a:latin typeface="Arial" panose="020B0604020202020204" pitchFamily="34" charset="0"/>
                <a:cs typeface="Arial" panose="020B0604020202020204" pitchFamily="34" charset="0"/>
              </a:endParaRPr>
            </a:p>
          </p:txBody>
        </p:sp>
      </p:grpSp>
      <mc:AlternateContent xmlns:mc="http://schemas.openxmlformats.org/markup-compatibility/2006">
        <mc:Choice xmlns:a14="http://schemas.microsoft.com/office/drawing/2010/main" Requires="a14">
          <p:sp>
            <p:nvSpPr>
              <p:cNvPr id="17" name="TextBox 16">
                <a:extLst>
                  <a:ext uri="{FF2B5EF4-FFF2-40B4-BE49-F238E27FC236}">
                    <a16:creationId xmlns:a16="http://schemas.microsoft.com/office/drawing/2014/main" id="{9C7AF560-5A47-29A7-65FE-B6D9055B070E}"/>
                  </a:ext>
                </a:extLst>
              </p:cNvPr>
              <p:cNvSpPr txBox="1"/>
              <p:nvPr/>
            </p:nvSpPr>
            <p:spPr>
              <a:xfrm>
                <a:off x="3048000" y="3585005"/>
                <a:ext cx="6096000" cy="369332"/>
              </a:xfrm>
              <a:prstGeom prst="rect">
                <a:avLst/>
              </a:prstGeom>
              <a:noFill/>
            </p:spPr>
            <p:txBody>
              <a:bodyPr wrap="square">
                <a:spAutoFit/>
              </a:bodyPr>
              <a:lstStyle/>
              <a:p>
                <a:pPr algn="ctr"/>
                <a:r>
                  <a:rPr lang="en-US" dirty="0">
                    <a:solidFill>
                      <a:schemeClr val="bg1"/>
                    </a:solidFill>
                  </a:rPr>
                  <a:t>Control Law: </a:t>
                </a:r>
                <a14:m>
                  <m:oMath xmlns:m="http://schemas.openxmlformats.org/officeDocument/2006/math">
                    <m:r>
                      <a:rPr lang="en-US" i="1" smtClean="0">
                        <a:solidFill>
                          <a:schemeClr val="bg1"/>
                        </a:solidFill>
                        <a:latin typeface="Cambria Math" panose="02040503050406030204" pitchFamily="18" charset="0"/>
                      </a:rPr>
                      <m:t>𝑢</m:t>
                    </m:r>
                    <m:r>
                      <a:rPr lang="en-US" i="0">
                        <a:solidFill>
                          <a:schemeClr val="bg1"/>
                        </a:solidFill>
                        <a:latin typeface="Cambria Math" panose="02040503050406030204" pitchFamily="18" charset="0"/>
                      </a:rPr>
                      <m:t>=</m:t>
                    </m:r>
                    <m:sSup>
                      <m:sSupPr>
                        <m:ctrlPr>
                          <a:rPr lang="en-US" i="1">
                            <a:solidFill>
                              <a:schemeClr val="bg1"/>
                            </a:solidFill>
                            <a:latin typeface="Cambria Math" panose="02040503050406030204" pitchFamily="18" charset="0"/>
                          </a:rPr>
                        </m:ctrlPr>
                      </m:sSupPr>
                      <m:e>
                        <m:r>
                          <a:rPr lang="en-US" i="1">
                            <a:solidFill>
                              <a:schemeClr val="bg1"/>
                            </a:solidFill>
                            <a:latin typeface="Cambria Math" panose="02040503050406030204" pitchFamily="18" charset="0"/>
                          </a:rPr>
                          <m:t>𝑢</m:t>
                        </m:r>
                      </m:e>
                      <m:sup>
                        <m:r>
                          <a:rPr lang="en-US" i="0">
                            <a:solidFill>
                              <a:schemeClr val="bg1"/>
                            </a:solidFill>
                            <a:latin typeface="Cambria Math" panose="02040503050406030204" pitchFamily="18" charset="0"/>
                          </a:rPr>
                          <m:t>∗</m:t>
                        </m:r>
                      </m:sup>
                    </m:sSup>
                    <m:r>
                      <a:rPr lang="en-US" i="0">
                        <a:solidFill>
                          <a:schemeClr val="bg1"/>
                        </a:solidFill>
                        <a:latin typeface="Cambria Math" panose="02040503050406030204" pitchFamily="18" charset="0"/>
                      </a:rPr>
                      <m:t>−</m:t>
                    </m:r>
                    <m:r>
                      <a:rPr lang="en-US" i="1">
                        <a:solidFill>
                          <a:schemeClr val="bg1"/>
                        </a:solidFill>
                        <a:latin typeface="Cambria Math" panose="02040503050406030204" pitchFamily="18" charset="0"/>
                      </a:rPr>
                      <m:t>𝐾</m:t>
                    </m:r>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𝑥</m:t>
                        </m:r>
                        <m:r>
                          <a:rPr lang="en-US" i="0">
                            <a:solidFill>
                              <a:schemeClr val="bg1"/>
                            </a:solidFill>
                            <a:latin typeface="Cambria Math" panose="02040503050406030204" pitchFamily="18" charset="0"/>
                          </a:rPr>
                          <m:t>−</m:t>
                        </m:r>
                        <m:sSub>
                          <m:sSubPr>
                            <m:ctrlPr>
                              <a:rPr lang="en-US" i="1">
                                <a:solidFill>
                                  <a:schemeClr val="bg1"/>
                                </a:solidFill>
                                <a:latin typeface="Cambria Math" panose="02040503050406030204" pitchFamily="18" charset="0"/>
                              </a:rPr>
                            </m:ctrlPr>
                          </m:sSubPr>
                          <m:e>
                            <m:r>
                              <a:rPr lang="en-US" i="1">
                                <a:solidFill>
                                  <a:schemeClr val="bg1"/>
                                </a:solidFill>
                                <a:latin typeface="Cambria Math" panose="02040503050406030204" pitchFamily="18" charset="0"/>
                              </a:rPr>
                              <m:t>𝑥</m:t>
                            </m:r>
                          </m:e>
                          <m:sub>
                            <m:r>
                              <a:rPr lang="en-US" i="1">
                                <a:solidFill>
                                  <a:schemeClr val="bg1"/>
                                </a:solidFill>
                                <a:latin typeface="Cambria Math" panose="02040503050406030204" pitchFamily="18" charset="0"/>
                              </a:rPr>
                              <m:t>𝑐</m:t>
                            </m:r>
                          </m:sub>
                        </m:sSub>
                      </m:e>
                    </m:d>
                    <m:r>
                      <a:rPr lang="en-US" i="0">
                        <a:solidFill>
                          <a:schemeClr val="bg1"/>
                        </a:solidFill>
                        <a:latin typeface="Cambria Math" panose="02040503050406030204" pitchFamily="18" charset="0"/>
                      </a:rPr>
                      <m:t> </m:t>
                    </m:r>
                  </m:oMath>
                </a14:m>
                <a:endParaRPr lang="en-US" dirty="0">
                  <a:solidFill>
                    <a:schemeClr val="bg1"/>
                  </a:solidFill>
                </a:endParaRPr>
              </a:p>
            </p:txBody>
          </p:sp>
        </mc:Choice>
        <mc:Fallback>
          <p:sp>
            <p:nvSpPr>
              <p:cNvPr id="17" name="TextBox 16">
                <a:extLst>
                  <a:ext uri="{FF2B5EF4-FFF2-40B4-BE49-F238E27FC236}">
                    <a16:creationId xmlns:a16="http://schemas.microsoft.com/office/drawing/2014/main" id="{9C7AF560-5A47-29A7-65FE-B6D9055B070E}"/>
                  </a:ext>
                </a:extLst>
              </p:cNvPr>
              <p:cNvSpPr txBox="1">
                <a:spLocks noRot="1" noChangeAspect="1" noMove="1" noResize="1" noEditPoints="1" noAdjustHandles="1" noChangeArrowheads="1" noChangeShapeType="1" noTextEdit="1"/>
              </p:cNvSpPr>
              <p:nvPr/>
            </p:nvSpPr>
            <p:spPr>
              <a:xfrm>
                <a:off x="3048000" y="3585005"/>
                <a:ext cx="6096000" cy="369332"/>
              </a:xfrm>
              <a:prstGeom prst="rect">
                <a:avLst/>
              </a:prstGeom>
              <a:blipFill>
                <a:blip r:embed="rId5"/>
                <a:stretch>
                  <a:fillRect t="-6667" b="-26667"/>
                </a:stretch>
              </a:blipFill>
            </p:spPr>
            <p:txBody>
              <a:bodyPr/>
              <a:lstStyle/>
              <a:p>
                <a:r>
                  <a:rPr lang="en-US">
                    <a:noFill/>
                  </a:rPr>
                  <a:t> </a:t>
                </a:r>
              </a:p>
            </p:txBody>
          </p:sp>
        </mc:Fallback>
      </mc:AlternateContent>
      <p:cxnSp>
        <p:nvCxnSpPr>
          <p:cNvPr id="23" name="Straight Arrow Connector 22">
            <a:extLst>
              <a:ext uri="{FF2B5EF4-FFF2-40B4-BE49-F238E27FC236}">
                <a16:creationId xmlns:a16="http://schemas.microsoft.com/office/drawing/2014/main" id="{C03905DA-B311-04CF-6C9C-997275A5CABC}"/>
              </a:ext>
            </a:extLst>
          </p:cNvPr>
          <p:cNvCxnSpPr>
            <a:cxnSpLocks/>
            <a:stCxn id="25" idx="0"/>
          </p:cNvCxnSpPr>
          <p:nvPr/>
        </p:nvCxnSpPr>
        <p:spPr>
          <a:xfrm flipV="1">
            <a:off x="5927260" y="3857243"/>
            <a:ext cx="296065" cy="489391"/>
          </a:xfrm>
          <a:prstGeom prst="straightConnector1">
            <a:avLst/>
          </a:prstGeom>
          <a:ln>
            <a:solidFill>
              <a:srgbClr val="2D8B75"/>
            </a:solidFill>
            <a:tailEnd type="triangle"/>
          </a:ln>
          <a:effectLst/>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000A1FD5-DEDD-1B3B-F4B6-50F889F5501F}"/>
              </a:ext>
            </a:extLst>
          </p:cNvPr>
          <p:cNvSpPr txBox="1"/>
          <p:nvPr/>
        </p:nvSpPr>
        <p:spPr>
          <a:xfrm>
            <a:off x="5301573" y="4346634"/>
            <a:ext cx="1251373" cy="461665"/>
          </a:xfrm>
          <a:prstGeom prst="rect">
            <a:avLst/>
          </a:prstGeom>
          <a:noFill/>
          <a:ln>
            <a:solidFill>
              <a:srgbClr val="2D8B75"/>
            </a:solidFill>
          </a:ln>
        </p:spPr>
        <p:txBody>
          <a:bodyPr wrap="square" rtlCol="0">
            <a:spAutoFit/>
          </a:bodyPr>
          <a:lstStyle/>
          <a:p>
            <a:r>
              <a:rPr lang="en-US" sz="1200" dirty="0">
                <a:solidFill>
                  <a:schemeClr val="bg1"/>
                </a:solidFill>
              </a:rPr>
              <a:t>Control input linearized point</a:t>
            </a:r>
          </a:p>
        </p:txBody>
      </p:sp>
      <p:sp>
        <p:nvSpPr>
          <p:cNvPr id="28" name="TextBox 27">
            <a:extLst>
              <a:ext uri="{FF2B5EF4-FFF2-40B4-BE49-F238E27FC236}">
                <a16:creationId xmlns:a16="http://schemas.microsoft.com/office/drawing/2014/main" id="{E36961EB-3E01-3F02-CA36-B8EE7D4F1717}"/>
              </a:ext>
            </a:extLst>
          </p:cNvPr>
          <p:cNvSpPr txBox="1"/>
          <p:nvPr/>
        </p:nvSpPr>
        <p:spPr>
          <a:xfrm>
            <a:off x="6584496" y="4346634"/>
            <a:ext cx="1251373" cy="461665"/>
          </a:xfrm>
          <a:prstGeom prst="rect">
            <a:avLst/>
          </a:prstGeom>
          <a:noFill/>
          <a:ln>
            <a:solidFill>
              <a:srgbClr val="2D8B75"/>
            </a:solidFill>
          </a:ln>
        </p:spPr>
        <p:txBody>
          <a:bodyPr wrap="square" rtlCol="0">
            <a:spAutoFit/>
          </a:bodyPr>
          <a:lstStyle/>
          <a:p>
            <a:r>
              <a:rPr lang="en-US" sz="1200" dirty="0">
                <a:solidFill>
                  <a:schemeClr val="bg1"/>
                </a:solidFill>
              </a:rPr>
              <a:t>Feedback gain matrix</a:t>
            </a:r>
          </a:p>
        </p:txBody>
      </p:sp>
      <p:cxnSp>
        <p:nvCxnSpPr>
          <p:cNvPr id="29" name="Straight Arrow Connector 28">
            <a:extLst>
              <a:ext uri="{FF2B5EF4-FFF2-40B4-BE49-F238E27FC236}">
                <a16:creationId xmlns:a16="http://schemas.microsoft.com/office/drawing/2014/main" id="{6CE7E186-43FF-945C-2B1A-F41FCA50A4C0}"/>
              </a:ext>
            </a:extLst>
          </p:cNvPr>
          <p:cNvCxnSpPr>
            <a:cxnSpLocks/>
            <a:stCxn id="28" idx="0"/>
          </p:cNvCxnSpPr>
          <p:nvPr/>
        </p:nvCxnSpPr>
        <p:spPr>
          <a:xfrm flipH="1" flipV="1">
            <a:off x="6831466" y="3904798"/>
            <a:ext cx="378717" cy="441836"/>
          </a:xfrm>
          <a:prstGeom prst="straightConnector1">
            <a:avLst/>
          </a:prstGeom>
          <a:ln>
            <a:solidFill>
              <a:srgbClr val="2D8B75"/>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9C97E86B-A453-CC8E-8559-9EAAC19C2C32}"/>
              </a:ext>
            </a:extLst>
          </p:cNvPr>
          <p:cNvCxnSpPr>
            <a:cxnSpLocks/>
            <a:stCxn id="36" idx="0"/>
          </p:cNvCxnSpPr>
          <p:nvPr/>
        </p:nvCxnSpPr>
        <p:spPr>
          <a:xfrm flipV="1">
            <a:off x="4649922" y="3897978"/>
            <a:ext cx="1143467" cy="448656"/>
          </a:xfrm>
          <a:prstGeom prst="straightConnector1">
            <a:avLst/>
          </a:prstGeom>
          <a:ln>
            <a:solidFill>
              <a:srgbClr val="2D8B75"/>
            </a:solidFill>
            <a:tailEnd type="triangle"/>
          </a:ln>
          <a:effectLst/>
        </p:spPr>
        <p:style>
          <a:lnRef idx="2">
            <a:schemeClr val="accent1"/>
          </a:lnRef>
          <a:fillRef idx="0">
            <a:schemeClr val="accent1"/>
          </a:fillRef>
          <a:effectRef idx="1">
            <a:schemeClr val="accent1"/>
          </a:effectRef>
          <a:fontRef idx="minor">
            <a:schemeClr val="tx1"/>
          </a:fontRef>
        </p:style>
      </p:cxnSp>
      <p:sp>
        <p:nvSpPr>
          <p:cNvPr id="36" name="TextBox 35">
            <a:extLst>
              <a:ext uri="{FF2B5EF4-FFF2-40B4-BE49-F238E27FC236}">
                <a16:creationId xmlns:a16="http://schemas.microsoft.com/office/drawing/2014/main" id="{514E27B4-C776-976A-A60E-4166835244B3}"/>
              </a:ext>
            </a:extLst>
          </p:cNvPr>
          <p:cNvSpPr txBox="1"/>
          <p:nvPr/>
        </p:nvSpPr>
        <p:spPr>
          <a:xfrm>
            <a:off x="4024235" y="4346634"/>
            <a:ext cx="1251373" cy="276999"/>
          </a:xfrm>
          <a:prstGeom prst="rect">
            <a:avLst/>
          </a:prstGeom>
          <a:noFill/>
          <a:ln>
            <a:solidFill>
              <a:srgbClr val="2D8B75"/>
            </a:solidFill>
          </a:ln>
        </p:spPr>
        <p:txBody>
          <a:bodyPr wrap="square" rtlCol="0">
            <a:spAutoFit/>
          </a:bodyPr>
          <a:lstStyle/>
          <a:p>
            <a:r>
              <a:rPr lang="en-US" sz="1200" dirty="0">
                <a:solidFill>
                  <a:schemeClr val="bg1"/>
                </a:solidFill>
              </a:rPr>
              <a:t>Control input</a:t>
            </a:r>
          </a:p>
        </p:txBody>
      </p:sp>
      <p:sp>
        <p:nvSpPr>
          <p:cNvPr id="38" name="TextBox 37">
            <a:extLst>
              <a:ext uri="{FF2B5EF4-FFF2-40B4-BE49-F238E27FC236}">
                <a16:creationId xmlns:a16="http://schemas.microsoft.com/office/drawing/2014/main" id="{93B51B02-562A-79EF-C1D1-96BBB597C362}"/>
              </a:ext>
            </a:extLst>
          </p:cNvPr>
          <p:cNvSpPr txBox="1"/>
          <p:nvPr/>
        </p:nvSpPr>
        <p:spPr>
          <a:xfrm>
            <a:off x="7853057" y="4346634"/>
            <a:ext cx="1251373" cy="276999"/>
          </a:xfrm>
          <a:prstGeom prst="rect">
            <a:avLst/>
          </a:prstGeom>
          <a:noFill/>
          <a:ln>
            <a:solidFill>
              <a:srgbClr val="2D8B75"/>
            </a:solidFill>
          </a:ln>
        </p:spPr>
        <p:txBody>
          <a:bodyPr wrap="square" rtlCol="0">
            <a:spAutoFit/>
          </a:bodyPr>
          <a:lstStyle/>
          <a:p>
            <a:r>
              <a:rPr lang="en-US" sz="1200" dirty="0">
                <a:solidFill>
                  <a:schemeClr val="bg1"/>
                </a:solidFill>
              </a:rPr>
              <a:t>Current state</a:t>
            </a:r>
          </a:p>
        </p:txBody>
      </p:sp>
      <p:cxnSp>
        <p:nvCxnSpPr>
          <p:cNvPr id="39" name="Straight Arrow Connector 38">
            <a:extLst>
              <a:ext uri="{FF2B5EF4-FFF2-40B4-BE49-F238E27FC236}">
                <a16:creationId xmlns:a16="http://schemas.microsoft.com/office/drawing/2014/main" id="{3F9321C3-8D5B-D91F-E653-7CEA158D23DB}"/>
              </a:ext>
            </a:extLst>
          </p:cNvPr>
          <p:cNvCxnSpPr>
            <a:cxnSpLocks/>
            <a:stCxn id="38" idx="0"/>
          </p:cNvCxnSpPr>
          <p:nvPr/>
        </p:nvCxnSpPr>
        <p:spPr>
          <a:xfrm flipH="1" flipV="1">
            <a:off x="7118868" y="3843649"/>
            <a:ext cx="1359876" cy="502985"/>
          </a:xfrm>
          <a:prstGeom prst="straightConnector1">
            <a:avLst/>
          </a:prstGeom>
          <a:ln>
            <a:solidFill>
              <a:srgbClr val="2D8B75"/>
            </a:solidFill>
            <a:tailEnd type="triangle"/>
          </a:ln>
          <a:effectLst/>
        </p:spPr>
        <p:style>
          <a:lnRef idx="2">
            <a:schemeClr val="accent1"/>
          </a:lnRef>
          <a:fillRef idx="0">
            <a:schemeClr val="accent1"/>
          </a:fillRef>
          <a:effectRef idx="1">
            <a:schemeClr val="accent1"/>
          </a:effectRef>
          <a:fontRef idx="minor">
            <a:schemeClr val="tx1"/>
          </a:fontRef>
        </p:style>
      </p:cxnSp>
      <p:sp>
        <p:nvSpPr>
          <p:cNvPr id="41" name="TextBox 40">
            <a:extLst>
              <a:ext uri="{FF2B5EF4-FFF2-40B4-BE49-F238E27FC236}">
                <a16:creationId xmlns:a16="http://schemas.microsoft.com/office/drawing/2014/main" id="{4ED1CB1A-DF2A-9626-C690-E40BCFEB5691}"/>
              </a:ext>
            </a:extLst>
          </p:cNvPr>
          <p:cNvSpPr txBox="1"/>
          <p:nvPr/>
        </p:nvSpPr>
        <p:spPr>
          <a:xfrm>
            <a:off x="9126454" y="4344650"/>
            <a:ext cx="1251373" cy="461665"/>
          </a:xfrm>
          <a:prstGeom prst="rect">
            <a:avLst/>
          </a:prstGeom>
          <a:noFill/>
          <a:ln>
            <a:solidFill>
              <a:srgbClr val="2D8B75"/>
            </a:solidFill>
          </a:ln>
        </p:spPr>
        <p:txBody>
          <a:bodyPr wrap="square" rtlCol="0">
            <a:spAutoFit/>
          </a:bodyPr>
          <a:lstStyle/>
          <a:p>
            <a:r>
              <a:rPr lang="en-US" sz="1200" dirty="0">
                <a:solidFill>
                  <a:schemeClr val="bg1"/>
                </a:solidFill>
              </a:rPr>
              <a:t>Commanded state</a:t>
            </a:r>
          </a:p>
        </p:txBody>
      </p:sp>
      <p:cxnSp>
        <p:nvCxnSpPr>
          <p:cNvPr id="42" name="Straight Arrow Connector 41">
            <a:extLst>
              <a:ext uri="{FF2B5EF4-FFF2-40B4-BE49-F238E27FC236}">
                <a16:creationId xmlns:a16="http://schemas.microsoft.com/office/drawing/2014/main" id="{ED600854-CF0A-CF94-081E-B2AA85AB89A3}"/>
              </a:ext>
            </a:extLst>
          </p:cNvPr>
          <p:cNvCxnSpPr>
            <a:cxnSpLocks/>
            <a:stCxn id="41" idx="0"/>
          </p:cNvCxnSpPr>
          <p:nvPr/>
        </p:nvCxnSpPr>
        <p:spPr>
          <a:xfrm flipH="1" flipV="1">
            <a:off x="7591023" y="3884969"/>
            <a:ext cx="2161118" cy="459681"/>
          </a:xfrm>
          <a:prstGeom prst="straightConnector1">
            <a:avLst/>
          </a:prstGeom>
          <a:ln>
            <a:solidFill>
              <a:srgbClr val="2D8B75"/>
            </a:solidFill>
            <a:tailEnd type="triangle"/>
          </a:ln>
          <a:effectLst/>
        </p:spPr>
        <p:style>
          <a:lnRef idx="2">
            <a:schemeClr val="accent1"/>
          </a:lnRef>
          <a:fillRef idx="0">
            <a:schemeClr val="accent1"/>
          </a:fillRef>
          <a:effectRef idx="1">
            <a:schemeClr val="accent1"/>
          </a:effectRef>
          <a:fontRef idx="minor">
            <a:schemeClr val="tx1"/>
          </a:fontRef>
        </p:style>
      </p:cxnSp>
      <p:sp>
        <p:nvSpPr>
          <p:cNvPr id="52" name="Slide Number Placeholder 51">
            <a:extLst>
              <a:ext uri="{FF2B5EF4-FFF2-40B4-BE49-F238E27FC236}">
                <a16:creationId xmlns:a16="http://schemas.microsoft.com/office/drawing/2014/main" id="{9D7D2A23-A95D-1231-F33E-DA6242CA1281}"/>
              </a:ext>
            </a:extLst>
          </p:cNvPr>
          <p:cNvSpPr>
            <a:spLocks noGrp="1"/>
          </p:cNvSpPr>
          <p:nvPr>
            <p:ph type="sldNum" sz="quarter" idx="10"/>
          </p:nvPr>
        </p:nvSpPr>
        <p:spPr/>
        <p:txBody>
          <a:bodyPr/>
          <a:lstStyle/>
          <a:p>
            <a:pPr>
              <a:defRPr/>
            </a:pPr>
            <a:fld id="{E8CC769F-ADCB-2641-BD2F-4076D1C41918}" type="slidenum">
              <a:rPr lang="uk-UA" sz="800" smtClean="0">
                <a:latin typeface="Arial" charset="0"/>
              </a:rPr>
              <a:pPr>
                <a:defRPr/>
              </a:pPr>
              <a:t>5</a:t>
            </a:fld>
            <a:endParaRPr lang="uk-UA"/>
          </a:p>
        </p:txBody>
      </p:sp>
    </p:spTree>
    <p:extLst>
      <p:ext uri="{BB962C8B-B14F-4D97-AF65-F5344CB8AC3E}">
        <p14:creationId xmlns:p14="http://schemas.microsoft.com/office/powerpoint/2010/main" val="2155514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4DA59-598A-3458-A057-A04638979C60}"/>
              </a:ext>
            </a:extLst>
          </p:cNvPr>
          <p:cNvSpPr>
            <a:spLocks noGrp="1"/>
          </p:cNvSpPr>
          <p:nvPr>
            <p:ph type="title"/>
          </p:nvPr>
        </p:nvSpPr>
        <p:spPr/>
        <p:txBody>
          <a:bodyPr/>
          <a:lstStyle/>
          <a:p>
            <a:r>
              <a:rPr lang="en-US" sz="3200" dirty="0">
                <a:solidFill>
                  <a:schemeClr val="tx1"/>
                </a:solidFill>
              </a:rPr>
              <a:t>Code Base Architecture </a:t>
            </a:r>
          </a:p>
        </p:txBody>
      </p:sp>
      <p:sp>
        <p:nvSpPr>
          <p:cNvPr id="3" name="Content Placeholder 2">
            <a:extLst>
              <a:ext uri="{FF2B5EF4-FFF2-40B4-BE49-F238E27FC236}">
                <a16:creationId xmlns:a16="http://schemas.microsoft.com/office/drawing/2014/main" id="{3F510C41-3B9A-C337-B235-9EA8A9F22687}"/>
              </a:ext>
            </a:extLst>
          </p:cNvPr>
          <p:cNvSpPr>
            <a:spLocks noGrp="1"/>
          </p:cNvSpPr>
          <p:nvPr>
            <p:ph idx="1"/>
          </p:nvPr>
        </p:nvSpPr>
        <p:spPr>
          <a:xfrm>
            <a:off x="609600" y="1441176"/>
            <a:ext cx="10972800" cy="4516120"/>
          </a:xfrm>
        </p:spPr>
        <p:txBody>
          <a:bodyPr/>
          <a:lstStyle/>
          <a:p>
            <a:r>
              <a:rPr lang="en-US" sz="1800" dirty="0" err="1">
                <a:effectLst/>
                <a:latin typeface="Courier New" panose="02070309020205020404" pitchFamily="49" charset="0"/>
                <a:ea typeface="Calibri" panose="020F0502020204030204" pitchFamily="34" charset="0"/>
                <a:cs typeface="Courier New" panose="02070309020205020404" pitchFamily="49" charset="0"/>
              </a:rPr>
              <a:t>PteroAero</a:t>
            </a:r>
            <a:r>
              <a:rPr lang="en-US" dirty="0" err="1">
                <a:latin typeface="Courier New" panose="02070309020205020404" pitchFamily="49" charset="0"/>
                <a:ea typeface="Calibri" panose="020F0502020204030204" pitchFamily="34" charset="0"/>
                <a:cs typeface="Courier New" panose="02070309020205020404" pitchFamily="49" charset="0"/>
              </a:rPr>
              <a:t>.jl</a:t>
            </a:r>
            <a:endParaRPr lang="en-US" sz="1800" dirty="0">
              <a:effectLst/>
              <a:latin typeface="Courier New" panose="02070309020205020404" pitchFamily="49" charset="0"/>
              <a:ea typeface="Calibri" panose="020F0502020204030204" pitchFamily="34" charset="0"/>
              <a:cs typeface="Courier New" panose="02070309020205020404" pitchFamily="49" charset="0"/>
            </a:endParaRPr>
          </a:p>
          <a:p>
            <a:r>
              <a:rPr lang="en-US" b="0" dirty="0">
                <a:effectLst/>
                <a:latin typeface="Arial" panose="020B0604020202020204" pitchFamily="34" charset="0"/>
                <a:ea typeface="Calibri" panose="020F0502020204030204" pitchFamily="34" charset="0"/>
                <a:cs typeface="Arial" panose="020B0604020202020204" pitchFamily="34" charset="0"/>
              </a:rPr>
              <a:t>Based on </a:t>
            </a:r>
            <a:r>
              <a:rPr lang="en-US" sz="1800" b="0" dirty="0">
                <a:effectLst/>
                <a:latin typeface="Arial" panose="020B0604020202020204" pitchFamily="34" charset="0"/>
                <a:ea typeface="Calibri" panose="020F0502020204030204" pitchFamily="34" charset="0"/>
                <a:cs typeface="Arial" panose="020B0604020202020204" pitchFamily="34" charset="0"/>
              </a:rPr>
              <a:t>Cart3D-derived aerodynamic data, allows query for force and moment coefficients from input </a:t>
            </a:r>
            <a:r>
              <a:rPr lang="en-US" b="0" dirty="0">
                <a:latin typeface="Arial" panose="020B0604020202020204" pitchFamily="34" charset="0"/>
                <a:ea typeface="Calibri" panose="020F0502020204030204" pitchFamily="34" charset="0"/>
                <a:cs typeface="Arial" panose="020B0604020202020204" pitchFamily="34" charset="0"/>
              </a:rPr>
              <a:t>state </a:t>
            </a:r>
            <a:r>
              <a:rPr lang="en-US" sz="1800" b="0" dirty="0">
                <a:effectLst/>
                <a:latin typeface="Arial" panose="020B0604020202020204" pitchFamily="34" charset="0"/>
                <a:ea typeface="Calibri" panose="020F0502020204030204" pitchFamily="34" charset="0"/>
                <a:cs typeface="Arial" panose="020B0604020202020204" pitchFamily="34" charset="0"/>
              </a:rPr>
              <a:t>Mach, wind angles, and eight flap deflection angles. Leverages superposition to calculate these </a:t>
            </a:r>
            <a:r>
              <a:rPr lang="en-US" b="0" dirty="0">
                <a:latin typeface="Arial" panose="020B0604020202020204" pitchFamily="34" charset="0"/>
                <a:ea typeface="Calibri" panose="020F0502020204030204" pitchFamily="34" charset="0"/>
                <a:cs typeface="Arial" panose="020B0604020202020204" pitchFamily="34" charset="0"/>
              </a:rPr>
              <a:t>coefficients from (1) body and (8) flap contributions.</a:t>
            </a:r>
            <a:r>
              <a:rPr lang="en-US" sz="1800" b="0" dirty="0">
                <a:effectLst/>
                <a:latin typeface="Arial" panose="020B0604020202020204" pitchFamily="34" charset="0"/>
                <a:ea typeface="Calibri" panose="020F050202020403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r>
              <a:rPr lang="en-US" dirty="0" err="1">
                <a:latin typeface="Courier New" panose="02070309020205020404" pitchFamily="49" charset="0"/>
                <a:cs typeface="Courier New" panose="02070309020205020404" pitchFamily="49" charset="0"/>
              </a:rPr>
              <a:t>PteroController.jl</a:t>
            </a:r>
            <a:endParaRPr lang="en-US" dirty="0">
              <a:latin typeface="Courier New" panose="02070309020205020404" pitchFamily="49" charset="0"/>
              <a:cs typeface="Courier New" panose="02070309020205020404" pitchFamily="49" charset="0"/>
            </a:endParaRPr>
          </a:p>
          <a:p>
            <a:r>
              <a:rPr lang="en-US" sz="1800" b="0" kern="100" dirty="0">
                <a:latin typeface="Arial" panose="020B0604020202020204" pitchFamily="34" charset="0"/>
                <a:ea typeface="Calibri" panose="020F0502020204030204" pitchFamily="34" charset="0"/>
                <a:cs typeface="Arial" panose="020B0604020202020204" pitchFamily="34" charset="0"/>
              </a:rPr>
              <a:t>I</a:t>
            </a:r>
            <a:r>
              <a:rPr lang="en-US" sz="1800" b="0" kern="100" dirty="0">
                <a:effectLst/>
                <a:latin typeface="Arial" panose="020B0604020202020204" pitchFamily="34" charset="0"/>
                <a:ea typeface="Calibri" panose="020F0502020204030204" pitchFamily="34" charset="0"/>
                <a:cs typeface="Arial" panose="020B0604020202020204" pitchFamily="34" charset="0"/>
              </a:rPr>
              <a:t>ntakes the current state of the vehicle, the desired state of the vehicle (depending on controller architecture), and calculates the flap deflections using pre-defined gain matri</a:t>
            </a:r>
            <a:r>
              <a:rPr lang="en-US" b="0" kern="100" dirty="0">
                <a:latin typeface="Arial" panose="020B0604020202020204" pitchFamily="34" charset="0"/>
                <a:ea typeface="Calibri" panose="020F0502020204030204" pitchFamily="34" charset="0"/>
                <a:cs typeface="Arial" panose="020B0604020202020204" pitchFamily="34" charset="0"/>
              </a:rPr>
              <a:t>ces</a:t>
            </a:r>
            <a:r>
              <a:rPr lang="en-US" sz="1800" b="0" kern="100" dirty="0">
                <a:effectLst/>
                <a:latin typeface="Arial" panose="020B0604020202020204" pitchFamily="34" charset="0"/>
                <a:ea typeface="Calibri" panose="020F0502020204030204" pitchFamily="34" charset="0"/>
                <a:cs typeface="Arial" panose="020B0604020202020204" pitchFamily="34" charset="0"/>
              </a:rPr>
              <a:t> (</a:t>
            </a:r>
            <a:r>
              <a:rPr lang="en-US" sz="1800" b="0" kern="100" dirty="0" err="1">
                <a:effectLst/>
                <a:latin typeface="Courier New" panose="02070309020205020404" pitchFamily="49" charset="0"/>
                <a:ea typeface="Calibri" panose="020F0502020204030204" pitchFamily="34" charset="0"/>
                <a:cs typeface="Courier New" panose="02070309020205020404" pitchFamily="49" charset="0"/>
              </a:rPr>
              <a:t>Kmat</a:t>
            </a:r>
            <a:r>
              <a:rPr lang="en-US" sz="1800" b="0" kern="100" dirty="0">
                <a:effectLst/>
                <a:latin typeface="Arial" panose="020B0604020202020204" pitchFamily="34" charset="0"/>
                <a:ea typeface="Calibri" panose="020F0502020204030204" pitchFamily="34" charset="0"/>
                <a:cs typeface="Arial" panose="020B0604020202020204" pitchFamily="34" charset="0"/>
              </a:rPr>
              <a:t> for alpha-beta or </a:t>
            </a:r>
            <a:r>
              <a:rPr lang="en-US" sz="1800" b="0" kern="100" dirty="0" err="1">
                <a:effectLst/>
                <a:latin typeface="Courier New" panose="02070309020205020404" pitchFamily="49" charset="0"/>
                <a:ea typeface="Calibri" panose="020F0502020204030204" pitchFamily="34" charset="0"/>
                <a:cs typeface="Courier New" panose="02070309020205020404" pitchFamily="49" charset="0"/>
              </a:rPr>
              <a:t>Kab</a:t>
            </a:r>
            <a:r>
              <a:rPr lang="en-US" sz="1800" b="0" kern="100" dirty="0">
                <a:effectLst/>
                <a:latin typeface="Arial" panose="020B0604020202020204" pitchFamily="34" charset="0"/>
                <a:ea typeface="Calibri" panose="020F0502020204030204" pitchFamily="34" charset="0"/>
                <a:cs typeface="Arial" panose="020B0604020202020204" pitchFamily="34" charset="0"/>
              </a:rPr>
              <a:t> and </a:t>
            </a:r>
            <a:r>
              <a:rPr lang="en-US" sz="1800" b="0" kern="100" dirty="0" err="1">
                <a:effectLst/>
                <a:latin typeface="Courier New" panose="02070309020205020404" pitchFamily="49" charset="0"/>
                <a:ea typeface="Calibri" panose="020F0502020204030204" pitchFamily="34" charset="0"/>
                <a:cs typeface="Courier New" panose="02070309020205020404" pitchFamily="49" charset="0"/>
              </a:rPr>
              <a:t>Kbank</a:t>
            </a:r>
            <a:r>
              <a:rPr lang="en-US" sz="1800" b="0" kern="100" dirty="0">
                <a:effectLst/>
                <a:latin typeface="Arial" panose="020B0604020202020204" pitchFamily="34" charset="0"/>
                <a:ea typeface="Calibri" panose="020F0502020204030204" pitchFamily="34" charset="0"/>
                <a:cs typeface="Arial" panose="020B0604020202020204" pitchFamily="34" charset="0"/>
              </a:rPr>
              <a:t> for yaw2bank).</a:t>
            </a:r>
          </a:p>
          <a:p>
            <a:endParaRPr lang="en-US" b="0" kern="100" dirty="0">
              <a:latin typeface="Arial" panose="020B0604020202020204" pitchFamily="34" charset="0"/>
              <a:ea typeface="Calibri" panose="020F0502020204030204" pitchFamily="34" charset="0"/>
              <a:cs typeface="Arial" panose="020B0604020202020204" pitchFamily="34" charset="0"/>
            </a:endParaRPr>
          </a:p>
          <a:p>
            <a:r>
              <a:rPr lang="en-US" kern="100" dirty="0">
                <a:latin typeface="Courier New" panose="02070309020205020404" pitchFamily="49" charset="0"/>
                <a:ea typeface="Calibri" panose="020F0502020204030204" pitchFamily="34" charset="0"/>
                <a:cs typeface="Courier New" panose="02070309020205020404" pitchFamily="49" charset="0"/>
              </a:rPr>
              <a:t>Integrated6DOFDriver.jl</a:t>
            </a:r>
          </a:p>
          <a:p>
            <a:r>
              <a:rPr lang="en-US" sz="1800" b="0" kern="100" dirty="0">
                <a:effectLst/>
                <a:latin typeface="Arial" panose="020B0604020202020204" pitchFamily="34" charset="0"/>
                <a:ea typeface="Calibri" panose="020F0502020204030204" pitchFamily="34" charset="0"/>
                <a:cs typeface="Arial" panose="020B0604020202020204" pitchFamily="34" charset="0"/>
              </a:rPr>
              <a:t>Instantiates the case study vehicle and integrates the guidance and control modules in a Genesis 6-DOF simulation, leveraging </a:t>
            </a:r>
            <a:r>
              <a:rPr lang="en-US" sz="1800" b="0" kern="100" dirty="0" err="1">
                <a:effectLst/>
                <a:latin typeface="Courier New" panose="02070309020205020404" pitchFamily="49" charset="0"/>
                <a:ea typeface="Calibri" panose="020F0502020204030204" pitchFamily="34" charset="0"/>
                <a:cs typeface="Courier New" panose="02070309020205020404" pitchFamily="49" charset="0"/>
              </a:rPr>
              <a:t>FlightSoftwareRateGroup</a:t>
            </a:r>
            <a:r>
              <a:rPr lang="en-US" sz="1800" b="0" kern="100" dirty="0" err="1">
                <a:effectLst/>
                <a:latin typeface="Arial" panose="020B0604020202020204" pitchFamily="34" charset="0"/>
                <a:ea typeface="Calibri" panose="020F0502020204030204" pitchFamily="34" charset="0"/>
                <a:cs typeface="Arial" panose="020B0604020202020204" pitchFamily="34" charset="0"/>
              </a:rPr>
              <a:t>’s</a:t>
            </a:r>
            <a:endParaRPr lang="en-US" sz="1800" b="0" kern="100" dirty="0">
              <a:effectLst/>
              <a:latin typeface="Arial" panose="020B0604020202020204" pitchFamily="34" charset="0"/>
              <a:ea typeface="Calibri" panose="020F0502020204030204" pitchFamily="34" charset="0"/>
              <a:cs typeface="Arial" panose="020B0604020202020204" pitchFamily="34" charset="0"/>
            </a:endParaRPr>
          </a:p>
        </p:txBody>
      </p:sp>
      <p:sp>
        <p:nvSpPr>
          <p:cNvPr id="5" name="Rounded Rectangle 4">
            <a:extLst>
              <a:ext uri="{FF2B5EF4-FFF2-40B4-BE49-F238E27FC236}">
                <a16:creationId xmlns:a16="http://schemas.microsoft.com/office/drawing/2014/main" id="{5911458F-B741-D687-028F-B6698ADD16FA}"/>
              </a:ext>
            </a:extLst>
          </p:cNvPr>
          <p:cNvSpPr/>
          <p:nvPr/>
        </p:nvSpPr>
        <p:spPr>
          <a:xfrm>
            <a:off x="609600" y="6062017"/>
            <a:ext cx="11033760" cy="436880"/>
          </a:xfrm>
          <a:prstGeom prst="roundRect">
            <a:avLst/>
          </a:prstGeom>
          <a:solidFill>
            <a:schemeClr val="accent5">
              <a:lumMod val="75000"/>
            </a:schemeClr>
          </a:solidFill>
          <a:ln w="38100">
            <a:solidFill>
              <a:schemeClr val="accent5">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solidFill>
                  <a:schemeClr val="accent5">
                    <a:lumMod val="20000"/>
                    <a:lumOff val="80000"/>
                  </a:schemeClr>
                </a:solidFill>
                <a:latin typeface="Arial" panose="020B0604020202020204" pitchFamily="34" charset="0"/>
                <a:cs typeface="Arial" panose="020B0604020202020204" pitchFamily="34" charset="0"/>
                <a:sym typeface="Wingdings" pitchFamily="2" charset="2"/>
              </a:rPr>
              <a:t>Leverage Julia’s modularity and Genesis’s function-based programming</a:t>
            </a:r>
            <a:endParaRPr lang="en-US" b="1" dirty="0">
              <a:solidFill>
                <a:schemeClr val="accent5">
                  <a:lumMod val="20000"/>
                  <a:lumOff val="80000"/>
                </a:schemeClr>
              </a:solidFill>
              <a:latin typeface="Arial" panose="020B0604020202020204" pitchFamily="34" charset="0"/>
              <a:cs typeface="Arial" panose="020B0604020202020204" pitchFamily="34" charset="0"/>
            </a:endParaRPr>
          </a:p>
        </p:txBody>
      </p:sp>
      <p:sp>
        <p:nvSpPr>
          <p:cNvPr id="7" name="Slide Number Placeholder 6">
            <a:extLst>
              <a:ext uri="{FF2B5EF4-FFF2-40B4-BE49-F238E27FC236}">
                <a16:creationId xmlns:a16="http://schemas.microsoft.com/office/drawing/2014/main" id="{B1C90BE5-44A8-9514-6070-DE0F7CD68D68}"/>
              </a:ext>
            </a:extLst>
          </p:cNvPr>
          <p:cNvSpPr>
            <a:spLocks noGrp="1"/>
          </p:cNvSpPr>
          <p:nvPr>
            <p:ph type="sldNum" sz="quarter" idx="10"/>
          </p:nvPr>
        </p:nvSpPr>
        <p:spPr/>
        <p:txBody>
          <a:bodyPr/>
          <a:lstStyle/>
          <a:p>
            <a:pPr>
              <a:defRPr/>
            </a:pPr>
            <a:fld id="{E8CC769F-ADCB-2641-BD2F-4076D1C41918}" type="slidenum">
              <a:rPr lang="uk-UA" sz="800" smtClean="0">
                <a:latin typeface="Arial" charset="0"/>
              </a:rPr>
              <a:pPr>
                <a:defRPr/>
              </a:pPr>
              <a:t>6</a:t>
            </a:fld>
            <a:endParaRPr lang="uk-UA"/>
          </a:p>
        </p:txBody>
      </p:sp>
    </p:spTree>
    <p:extLst>
      <p:ext uri="{BB962C8B-B14F-4D97-AF65-F5344CB8AC3E}">
        <p14:creationId xmlns:p14="http://schemas.microsoft.com/office/powerpoint/2010/main" val="25427138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DF14D-4855-410C-FF8B-86A983912120}"/>
              </a:ext>
            </a:extLst>
          </p:cNvPr>
          <p:cNvSpPr>
            <a:spLocks noGrp="1"/>
          </p:cNvSpPr>
          <p:nvPr>
            <p:ph type="title"/>
          </p:nvPr>
        </p:nvSpPr>
        <p:spPr/>
        <p:txBody>
          <a:bodyPr/>
          <a:lstStyle/>
          <a:p>
            <a:r>
              <a:rPr lang="en-US" sz="3200" dirty="0">
                <a:solidFill>
                  <a:schemeClr val="tx1"/>
                </a:solidFill>
              </a:rPr>
              <a:t>Controller Tuning</a:t>
            </a:r>
          </a:p>
        </p:txBody>
      </p:sp>
      <p:graphicFrame>
        <p:nvGraphicFramePr>
          <p:cNvPr id="10" name="Content Placeholder 9">
            <a:extLst>
              <a:ext uri="{FF2B5EF4-FFF2-40B4-BE49-F238E27FC236}">
                <a16:creationId xmlns:a16="http://schemas.microsoft.com/office/drawing/2014/main" id="{38670907-4C86-5A81-10CA-BFF6F6F90B91}"/>
              </a:ext>
            </a:extLst>
          </p:cNvPr>
          <p:cNvGraphicFramePr>
            <a:graphicFrameLocks noGrp="1"/>
          </p:cNvGraphicFramePr>
          <p:nvPr>
            <p:ph idx="1"/>
            <p:extLst>
              <p:ext uri="{D42A27DB-BD31-4B8C-83A1-F6EECF244321}">
                <p14:modId xmlns:p14="http://schemas.microsoft.com/office/powerpoint/2010/main" val="3181125907"/>
              </p:ext>
            </p:extLst>
          </p:nvPr>
        </p:nvGraphicFramePr>
        <p:xfrm>
          <a:off x="557522" y="1608532"/>
          <a:ext cx="5691370" cy="40087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Content Placeholder 12">
            <a:extLst>
              <a:ext uri="{FF2B5EF4-FFF2-40B4-BE49-F238E27FC236}">
                <a16:creationId xmlns:a16="http://schemas.microsoft.com/office/drawing/2014/main" id="{657DE78A-8F57-6DBD-00DF-DD019B7E777C}"/>
              </a:ext>
            </a:extLst>
          </p:cNvPr>
          <p:cNvSpPr txBox="1">
            <a:spLocks/>
          </p:cNvSpPr>
          <p:nvPr/>
        </p:nvSpPr>
        <p:spPr>
          <a:xfrm>
            <a:off x="6578353" y="1231106"/>
            <a:ext cx="4775447" cy="411275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14" name="Content Placeholder 12">
            <a:extLst>
              <a:ext uri="{FF2B5EF4-FFF2-40B4-BE49-F238E27FC236}">
                <a16:creationId xmlns:a16="http://schemas.microsoft.com/office/drawing/2014/main" id="{ABB8A318-0428-80BA-2A68-5EE4B492BB82}"/>
              </a:ext>
            </a:extLst>
          </p:cNvPr>
          <p:cNvSpPr txBox="1">
            <a:spLocks/>
          </p:cNvSpPr>
          <p:nvPr/>
        </p:nvSpPr>
        <p:spPr>
          <a:xfrm>
            <a:off x="6445254" y="1608532"/>
            <a:ext cx="5279386" cy="35421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solidFill>
                  <a:schemeClr val="bg1"/>
                </a:solidFill>
                <a:latin typeface="Arial" panose="020B0604020202020204" pitchFamily="34" charset="0"/>
                <a:cs typeface="Arial" panose="020B0604020202020204" pitchFamily="34" charset="0"/>
              </a:rPr>
              <a:t>Gain matrices used in uncoupled 3-DOF did not generate similar performance in coupled 6-DOF</a:t>
            </a:r>
          </a:p>
          <a:p>
            <a:pPr lvl="1"/>
            <a:r>
              <a:rPr lang="en-US" sz="1400" dirty="0">
                <a:solidFill>
                  <a:schemeClr val="bg1"/>
                </a:solidFill>
                <a:latin typeface="Arial" panose="020B0604020202020204" pitchFamily="34" charset="0"/>
                <a:cs typeface="Arial" panose="020B0604020202020204" pitchFamily="34" charset="0"/>
              </a:rPr>
              <a:t>Hypothesis: higher DOF’s, coupled simulation necessitates greater control authority</a:t>
            </a:r>
          </a:p>
          <a:p>
            <a:r>
              <a:rPr lang="en-US" sz="1600" dirty="0">
                <a:solidFill>
                  <a:schemeClr val="bg1"/>
                </a:solidFill>
                <a:latin typeface="Arial" panose="020B0604020202020204" pitchFamily="34" charset="0"/>
                <a:cs typeface="Arial" panose="020B0604020202020204" pitchFamily="34" charset="0"/>
              </a:rPr>
              <a:t>Sensitivity studies</a:t>
            </a:r>
          </a:p>
          <a:p>
            <a:pPr lvl="1"/>
            <a:r>
              <a:rPr lang="en-US" sz="1400" dirty="0">
                <a:solidFill>
                  <a:schemeClr val="bg1"/>
                </a:solidFill>
                <a:latin typeface="Arial" panose="020B0604020202020204" pitchFamily="34" charset="0"/>
                <a:cs typeface="Arial" panose="020B0604020202020204" pitchFamily="34" charset="0"/>
              </a:rPr>
              <a:t>Investigated one-variable-at-a-time (OVAT)</a:t>
            </a:r>
          </a:p>
          <a:p>
            <a:pPr lvl="1"/>
            <a:r>
              <a:rPr lang="en-US" sz="1400" dirty="0">
                <a:solidFill>
                  <a:schemeClr val="bg1"/>
                </a:solidFill>
                <a:latin typeface="Arial" panose="020B0604020202020204" pitchFamily="34" charset="0"/>
                <a:cs typeface="Arial" panose="020B0604020202020204" pitchFamily="34" charset="0"/>
              </a:rPr>
              <a:t>Inconsistent trends when multiple variables were tuned simultaneously  </a:t>
            </a:r>
          </a:p>
          <a:p>
            <a:pPr lvl="1"/>
            <a:r>
              <a:rPr lang="en-US" sz="1400" dirty="0">
                <a:solidFill>
                  <a:schemeClr val="bg1"/>
                </a:solidFill>
                <a:latin typeface="Arial" panose="020B0604020202020204" pitchFamily="34" charset="0"/>
                <a:cs typeface="Arial" panose="020B0604020202020204" pitchFamily="34" charset="0"/>
              </a:rPr>
              <a:t>Physical limitations not considered</a:t>
            </a:r>
          </a:p>
        </p:txBody>
      </p:sp>
      <p:sp>
        <p:nvSpPr>
          <p:cNvPr id="15" name="Text Placeholder 2">
            <a:extLst>
              <a:ext uri="{FF2B5EF4-FFF2-40B4-BE49-F238E27FC236}">
                <a16:creationId xmlns:a16="http://schemas.microsoft.com/office/drawing/2014/main" id="{79B1E50B-831C-0942-7831-4C0F82F55921}"/>
              </a:ext>
            </a:extLst>
          </p:cNvPr>
          <p:cNvSpPr txBox="1">
            <a:spLocks/>
          </p:cNvSpPr>
          <p:nvPr/>
        </p:nvSpPr>
        <p:spPr>
          <a:xfrm>
            <a:off x="581564" y="1236953"/>
            <a:ext cx="5157787" cy="5697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solidFill>
                  <a:schemeClr val="bg1"/>
                </a:solidFill>
                <a:latin typeface="Arial" panose="020B0604020202020204" pitchFamily="34" charset="0"/>
                <a:cs typeface="Arial" panose="020B0604020202020204" pitchFamily="34" charset="0"/>
              </a:rPr>
              <a:t>Workflow to Generate Gains</a:t>
            </a:r>
          </a:p>
        </p:txBody>
      </p:sp>
      <p:sp>
        <p:nvSpPr>
          <p:cNvPr id="17" name="Text Placeholder 2">
            <a:extLst>
              <a:ext uri="{FF2B5EF4-FFF2-40B4-BE49-F238E27FC236}">
                <a16:creationId xmlns:a16="http://schemas.microsoft.com/office/drawing/2014/main" id="{84995689-A6EF-628E-B87A-B348E8159619}"/>
              </a:ext>
            </a:extLst>
          </p:cNvPr>
          <p:cNvSpPr txBox="1">
            <a:spLocks/>
          </p:cNvSpPr>
          <p:nvPr/>
        </p:nvSpPr>
        <p:spPr>
          <a:xfrm>
            <a:off x="6445254" y="1236952"/>
            <a:ext cx="5157787" cy="5697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solidFill>
                  <a:schemeClr val="bg1"/>
                </a:solidFill>
                <a:latin typeface="Arial" panose="020B0604020202020204" pitchFamily="34" charset="0"/>
                <a:cs typeface="Arial" panose="020B0604020202020204" pitchFamily="34" charset="0"/>
              </a:rPr>
              <a:t>Criticality</a:t>
            </a:r>
          </a:p>
        </p:txBody>
      </p:sp>
      <p:sp>
        <p:nvSpPr>
          <p:cNvPr id="6" name="Rounded Rectangle 5">
            <a:extLst>
              <a:ext uri="{FF2B5EF4-FFF2-40B4-BE49-F238E27FC236}">
                <a16:creationId xmlns:a16="http://schemas.microsoft.com/office/drawing/2014/main" id="{2CAB50A4-DF20-935E-CCB4-CA90AA01FD65}"/>
              </a:ext>
            </a:extLst>
          </p:cNvPr>
          <p:cNvSpPr/>
          <p:nvPr/>
        </p:nvSpPr>
        <p:spPr>
          <a:xfrm>
            <a:off x="609599" y="6201265"/>
            <a:ext cx="11311401" cy="448918"/>
          </a:xfrm>
          <a:prstGeom prst="roundRect">
            <a:avLst/>
          </a:prstGeom>
          <a:solidFill>
            <a:schemeClr val="accent5">
              <a:lumMod val="75000"/>
            </a:schemeClr>
          </a:solidFill>
          <a:ln w="38100">
            <a:solidFill>
              <a:schemeClr val="accent5">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800" b="1" dirty="0">
                <a:solidFill>
                  <a:schemeClr val="accent5">
                    <a:lumMod val="20000"/>
                    <a:lumOff val="80000"/>
                  </a:schemeClr>
                </a:solidFill>
                <a:latin typeface="Arial" panose="020B0604020202020204" pitchFamily="34" charset="0"/>
                <a:cs typeface="Arial" panose="020B0604020202020204" pitchFamily="34" charset="0"/>
              </a:rPr>
              <a:t>Coupled 6-DOF necessitated additional controller tuning from uncoupled 3-DOF</a:t>
            </a:r>
          </a:p>
        </p:txBody>
      </p:sp>
      <p:sp>
        <p:nvSpPr>
          <p:cNvPr id="12" name="Rounded Rectangle 11">
            <a:extLst>
              <a:ext uri="{FF2B5EF4-FFF2-40B4-BE49-F238E27FC236}">
                <a16:creationId xmlns:a16="http://schemas.microsoft.com/office/drawing/2014/main" id="{EE554D10-996D-6F89-EFF9-D8F1193439DA}"/>
              </a:ext>
            </a:extLst>
          </p:cNvPr>
          <p:cNvSpPr/>
          <p:nvPr/>
        </p:nvSpPr>
        <p:spPr>
          <a:xfrm>
            <a:off x="9501260" y="3988200"/>
            <a:ext cx="2419741" cy="2100872"/>
          </a:xfrm>
          <a:prstGeom prst="roundRect">
            <a:avLst>
              <a:gd name="adj" fmla="val 7469"/>
            </a:avLst>
          </a:prstGeom>
        </p:spPr>
        <p:style>
          <a:lnRef idx="2">
            <a:schemeClr val="accent4">
              <a:shade val="15000"/>
            </a:schemeClr>
          </a:lnRef>
          <a:fillRef idx="1">
            <a:schemeClr val="accent4"/>
          </a:fillRef>
          <a:effectRef idx="0">
            <a:schemeClr val="accent4"/>
          </a:effectRef>
          <a:fontRef idx="minor">
            <a:schemeClr val="lt1"/>
          </a:fontRef>
        </p:style>
        <p:txBody>
          <a:bodyPr lIns="0" tIns="0" rIns="0" bIns="0" rtlCol="0" anchor="ctr"/>
          <a:lstStyle/>
          <a:p>
            <a:pPr algn="ctr"/>
            <a:r>
              <a:rPr lang="en-US" sz="1600" b="1" i="1" dirty="0">
                <a:solidFill>
                  <a:schemeClr val="accent4">
                    <a:lumMod val="20000"/>
                    <a:lumOff val="80000"/>
                  </a:schemeClr>
                </a:solidFill>
                <a:latin typeface="Arial" panose="020B0604020202020204" pitchFamily="34" charset="0"/>
                <a:cs typeface="Arial" panose="020B0604020202020204" pitchFamily="34" charset="0"/>
              </a:rPr>
              <a:t>&gt;40 </a:t>
            </a:r>
            <a:r>
              <a:rPr lang="en-US" sz="1600" i="1" dirty="0">
                <a:solidFill>
                  <a:schemeClr val="accent4">
                    <a:lumMod val="20000"/>
                    <a:lumOff val="80000"/>
                  </a:schemeClr>
                </a:solidFill>
                <a:latin typeface="Arial" panose="020B0604020202020204" pitchFamily="34" charset="0"/>
                <a:cs typeface="Arial" panose="020B0604020202020204" pitchFamily="34" charset="0"/>
              </a:rPr>
              <a:t>gain matrices</a:t>
            </a:r>
          </a:p>
          <a:p>
            <a:pPr algn="ctr"/>
            <a:r>
              <a:rPr lang="en-US" sz="1600" i="1" dirty="0">
                <a:solidFill>
                  <a:schemeClr val="accent4">
                    <a:lumMod val="20000"/>
                    <a:lumOff val="80000"/>
                  </a:schemeClr>
                </a:solidFill>
                <a:latin typeface="Arial" panose="020B0604020202020204" pitchFamily="34" charset="0"/>
                <a:cs typeface="Arial" panose="020B0604020202020204" pitchFamily="34" charset="0"/>
              </a:rPr>
              <a:t>coupled with dozens of gain scheduling schemes were tested in 6-DOF to achieve “best performer”</a:t>
            </a:r>
            <a:endParaRPr lang="en-US" sz="1600" i="1" dirty="0">
              <a:solidFill>
                <a:schemeClr val="accent4">
                  <a:lumMod val="20000"/>
                  <a:lumOff val="80000"/>
                </a:schemeClr>
              </a:solidFill>
            </a:endParaRPr>
          </a:p>
        </p:txBody>
      </p:sp>
      <p:sp>
        <p:nvSpPr>
          <p:cNvPr id="3" name="Slide Number Placeholder 2">
            <a:extLst>
              <a:ext uri="{FF2B5EF4-FFF2-40B4-BE49-F238E27FC236}">
                <a16:creationId xmlns:a16="http://schemas.microsoft.com/office/drawing/2014/main" id="{046AC0DC-C909-F7E8-BB68-AD780FE452B6}"/>
              </a:ext>
            </a:extLst>
          </p:cNvPr>
          <p:cNvSpPr>
            <a:spLocks noGrp="1"/>
          </p:cNvSpPr>
          <p:nvPr>
            <p:ph type="sldNum" sz="quarter" idx="10"/>
          </p:nvPr>
        </p:nvSpPr>
        <p:spPr/>
        <p:txBody>
          <a:bodyPr/>
          <a:lstStyle/>
          <a:p>
            <a:pPr>
              <a:defRPr/>
            </a:pPr>
            <a:fld id="{E8CC769F-ADCB-2641-BD2F-4076D1C41918}" type="slidenum">
              <a:rPr lang="uk-UA" sz="800" smtClean="0">
                <a:latin typeface="Arial" charset="0"/>
              </a:rPr>
              <a:pPr>
                <a:defRPr/>
              </a:pPr>
              <a:t>7</a:t>
            </a:fld>
            <a:endParaRPr lang="uk-UA"/>
          </a:p>
        </p:txBody>
      </p:sp>
      <p:grpSp>
        <p:nvGrpSpPr>
          <p:cNvPr id="7" name="Group 6">
            <a:extLst>
              <a:ext uri="{FF2B5EF4-FFF2-40B4-BE49-F238E27FC236}">
                <a16:creationId xmlns:a16="http://schemas.microsoft.com/office/drawing/2014/main" id="{EC2CACD6-A45E-FF4D-A757-EAE2CBE04855}"/>
              </a:ext>
            </a:extLst>
          </p:cNvPr>
          <p:cNvGrpSpPr/>
          <p:nvPr/>
        </p:nvGrpSpPr>
        <p:grpSpPr>
          <a:xfrm>
            <a:off x="6890813" y="4394111"/>
            <a:ext cx="2229020" cy="1764147"/>
            <a:chOff x="6890813" y="4394111"/>
            <a:chExt cx="2229020" cy="1764147"/>
          </a:xfrm>
        </p:grpSpPr>
        <p:pic>
          <p:nvPicPr>
            <p:cNvPr id="22" name="Picture 21">
              <a:extLst>
                <a:ext uri="{FF2B5EF4-FFF2-40B4-BE49-F238E27FC236}">
                  <a16:creationId xmlns:a16="http://schemas.microsoft.com/office/drawing/2014/main" id="{0780939F-8CB4-1B78-FDB4-848AF914E663}"/>
                </a:ext>
              </a:extLst>
            </p:cNvPr>
            <p:cNvPicPr>
              <a:picLocks noChangeAspect="1"/>
            </p:cNvPicPr>
            <p:nvPr/>
          </p:nvPicPr>
          <p:blipFill>
            <a:blip r:embed="rId8"/>
            <a:stretch>
              <a:fillRect/>
            </a:stretch>
          </p:blipFill>
          <p:spPr>
            <a:xfrm>
              <a:off x="7009594" y="4394111"/>
              <a:ext cx="2110239" cy="1764147"/>
            </a:xfrm>
            <a:prstGeom prst="rect">
              <a:avLst/>
            </a:prstGeom>
          </p:spPr>
        </p:pic>
        <p:sp>
          <p:nvSpPr>
            <p:cNvPr id="4" name="Rectangle 3">
              <a:extLst>
                <a:ext uri="{FF2B5EF4-FFF2-40B4-BE49-F238E27FC236}">
                  <a16:creationId xmlns:a16="http://schemas.microsoft.com/office/drawing/2014/main" id="{F610044B-CD46-74DE-58F9-0E84C15249A3}"/>
                </a:ext>
              </a:extLst>
            </p:cNvPr>
            <p:cNvSpPr/>
            <p:nvPr/>
          </p:nvSpPr>
          <p:spPr>
            <a:xfrm rot="16200000">
              <a:off x="6304637" y="5063321"/>
              <a:ext cx="1409915" cy="237564"/>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a:solidFill>
                    <a:srgbClr val="000000"/>
                  </a:solidFill>
                </a:rPr>
                <a:t>Angle of Attack [°]</a:t>
              </a:r>
            </a:p>
          </p:txBody>
        </p:sp>
        <p:sp>
          <p:nvSpPr>
            <p:cNvPr id="5" name="Rectangle 4">
              <a:extLst>
                <a:ext uri="{FF2B5EF4-FFF2-40B4-BE49-F238E27FC236}">
                  <a16:creationId xmlns:a16="http://schemas.microsoft.com/office/drawing/2014/main" id="{302F84B4-B69F-E722-9AEA-F41C57DA0C18}"/>
                </a:ext>
              </a:extLst>
            </p:cNvPr>
            <p:cNvSpPr/>
            <p:nvPr/>
          </p:nvSpPr>
          <p:spPr>
            <a:xfrm>
              <a:off x="7469419" y="6046065"/>
              <a:ext cx="1409915" cy="11219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a:solidFill>
                    <a:schemeClr val="bg1"/>
                  </a:solidFill>
                </a:rPr>
                <a:t>Time [sec]</a:t>
              </a:r>
            </a:p>
          </p:txBody>
        </p:sp>
      </p:grpSp>
      <p:sp>
        <p:nvSpPr>
          <p:cNvPr id="8" name="TextBox 7">
            <a:extLst>
              <a:ext uri="{FF2B5EF4-FFF2-40B4-BE49-F238E27FC236}">
                <a16:creationId xmlns:a16="http://schemas.microsoft.com/office/drawing/2014/main" id="{514C4697-99A6-FAC3-644F-008A36555F84}"/>
              </a:ext>
            </a:extLst>
          </p:cNvPr>
          <p:cNvSpPr txBox="1"/>
          <p:nvPr/>
        </p:nvSpPr>
        <p:spPr>
          <a:xfrm>
            <a:off x="7009594" y="3984136"/>
            <a:ext cx="2110239" cy="461665"/>
          </a:xfrm>
          <a:prstGeom prst="rect">
            <a:avLst/>
          </a:prstGeom>
          <a:ln w="6350"/>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200" i="1" dirty="0">
                <a:solidFill>
                  <a:schemeClr val="bg1"/>
                </a:solidFill>
                <a:latin typeface="Arial" panose="020B0604020202020204" pitchFamily="34" charset="0"/>
                <a:cs typeface="Arial" panose="020B0604020202020204" pitchFamily="34" charset="0"/>
              </a:rPr>
              <a:t>6-DOF simulation with 3-DOF controller</a:t>
            </a:r>
          </a:p>
        </p:txBody>
      </p:sp>
      <p:pic>
        <p:nvPicPr>
          <p:cNvPr id="18" name="Content Placeholder 10">
            <a:extLst>
              <a:ext uri="{FF2B5EF4-FFF2-40B4-BE49-F238E27FC236}">
                <a16:creationId xmlns:a16="http://schemas.microsoft.com/office/drawing/2014/main" id="{C18AD792-0FED-553E-C736-05CAF8780C1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088206" y="4507665"/>
            <a:ext cx="941915" cy="200407"/>
          </a:xfrm>
          <a:prstGeom prst="rect">
            <a:avLst/>
          </a:prstGeom>
          <a:ln w="3175">
            <a:solidFill>
              <a:schemeClr val="tx1">
                <a:lumMod val="50000"/>
              </a:schemeClr>
            </a:solidFill>
          </a:ln>
        </p:spPr>
      </p:pic>
    </p:spTree>
    <p:extLst>
      <p:ext uri="{BB962C8B-B14F-4D97-AF65-F5344CB8AC3E}">
        <p14:creationId xmlns:p14="http://schemas.microsoft.com/office/powerpoint/2010/main" val="3737574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5F29C-922A-BC97-FB42-4E3B5BF70C42}"/>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D52103D0-9E9D-6D1C-D1E7-2BBFEC89C7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8683" y="1488101"/>
            <a:ext cx="5283374" cy="4622577"/>
          </a:xfrm>
          <a:prstGeom prst="rect">
            <a:avLst/>
          </a:prstGeom>
          <a:ln>
            <a:noFill/>
          </a:ln>
        </p:spPr>
      </p:pic>
      <p:pic>
        <p:nvPicPr>
          <p:cNvPr id="3" name="Picture 2">
            <a:extLst>
              <a:ext uri="{FF2B5EF4-FFF2-40B4-BE49-F238E27FC236}">
                <a16:creationId xmlns:a16="http://schemas.microsoft.com/office/drawing/2014/main" id="{EE7C66A6-AEE2-92D2-6F86-5098A25D698C}"/>
              </a:ext>
            </a:extLst>
          </p:cNvPr>
          <p:cNvPicPr>
            <a:picLocks noChangeAspect="1"/>
          </p:cNvPicPr>
          <p:nvPr/>
        </p:nvPicPr>
        <p:blipFill>
          <a:blip r:embed="rId4"/>
          <a:stretch>
            <a:fillRect/>
          </a:stretch>
        </p:blipFill>
        <p:spPr>
          <a:xfrm>
            <a:off x="1070738" y="3528620"/>
            <a:ext cx="3433207" cy="2582058"/>
          </a:xfrm>
          <a:prstGeom prst="rect">
            <a:avLst/>
          </a:prstGeom>
        </p:spPr>
      </p:pic>
      <p:pic>
        <p:nvPicPr>
          <p:cNvPr id="4" name="Picture 3">
            <a:extLst>
              <a:ext uri="{FF2B5EF4-FFF2-40B4-BE49-F238E27FC236}">
                <a16:creationId xmlns:a16="http://schemas.microsoft.com/office/drawing/2014/main" id="{B1E1C6EF-39D7-6021-F6C4-638F327225AF}"/>
              </a:ext>
            </a:extLst>
          </p:cNvPr>
          <p:cNvPicPr>
            <a:picLocks noChangeAspect="1"/>
          </p:cNvPicPr>
          <p:nvPr/>
        </p:nvPicPr>
        <p:blipFill>
          <a:blip r:embed="rId5"/>
          <a:srcRect r="4878"/>
          <a:stretch/>
        </p:blipFill>
        <p:spPr>
          <a:xfrm>
            <a:off x="1070738" y="1126963"/>
            <a:ext cx="3313318" cy="2577025"/>
          </a:xfrm>
          <a:prstGeom prst="rect">
            <a:avLst/>
          </a:prstGeom>
        </p:spPr>
      </p:pic>
      <p:sp>
        <p:nvSpPr>
          <p:cNvPr id="2" name="Title 1">
            <a:extLst>
              <a:ext uri="{FF2B5EF4-FFF2-40B4-BE49-F238E27FC236}">
                <a16:creationId xmlns:a16="http://schemas.microsoft.com/office/drawing/2014/main" id="{6CE2471A-1FAD-5794-0E7D-2A355A93A38A}"/>
              </a:ext>
            </a:extLst>
          </p:cNvPr>
          <p:cNvSpPr>
            <a:spLocks noGrp="1"/>
          </p:cNvSpPr>
          <p:nvPr>
            <p:ph type="title"/>
          </p:nvPr>
        </p:nvSpPr>
        <p:spPr>
          <a:xfrm>
            <a:off x="1524000" y="11129"/>
            <a:ext cx="9144000" cy="1066800"/>
          </a:xfrm>
        </p:spPr>
        <p:txBody>
          <a:bodyPr/>
          <a:lstStyle/>
          <a:p>
            <a:r>
              <a:rPr lang="en-US" sz="3200" dirty="0">
                <a:solidFill>
                  <a:schemeClr val="tx1"/>
                </a:solidFill>
              </a:rPr>
              <a:t>6-DOF Alpha-Beta Results</a:t>
            </a:r>
            <a:br>
              <a:rPr lang="en-US" sz="3200" dirty="0">
                <a:solidFill>
                  <a:schemeClr val="tx1"/>
                </a:solidFill>
              </a:rPr>
            </a:br>
            <a:r>
              <a:rPr lang="en-US" sz="2000" i="1" dirty="0">
                <a:solidFill>
                  <a:schemeClr val="tx1"/>
                </a:solidFill>
              </a:rPr>
              <a:t>Baseline Guidance Targets</a:t>
            </a:r>
            <a:endParaRPr lang="en-US" dirty="0">
              <a:solidFill>
                <a:schemeClr val="tx1"/>
              </a:solidFill>
            </a:endParaRPr>
          </a:p>
        </p:txBody>
      </p:sp>
      <p:grpSp>
        <p:nvGrpSpPr>
          <p:cNvPr id="12" name="Group 11">
            <a:extLst>
              <a:ext uri="{FF2B5EF4-FFF2-40B4-BE49-F238E27FC236}">
                <a16:creationId xmlns:a16="http://schemas.microsoft.com/office/drawing/2014/main" id="{5F9C9D28-5F12-868A-9D02-F3ED7E2C169D}"/>
              </a:ext>
            </a:extLst>
          </p:cNvPr>
          <p:cNvGrpSpPr/>
          <p:nvPr/>
        </p:nvGrpSpPr>
        <p:grpSpPr>
          <a:xfrm>
            <a:off x="3974809" y="1639787"/>
            <a:ext cx="168409" cy="3968729"/>
            <a:chOff x="4168531" y="1662123"/>
            <a:chExt cx="180224" cy="4247171"/>
          </a:xfrm>
        </p:grpSpPr>
        <p:sp>
          <p:nvSpPr>
            <p:cNvPr id="9" name="Rectangle 8">
              <a:extLst>
                <a:ext uri="{FF2B5EF4-FFF2-40B4-BE49-F238E27FC236}">
                  <a16:creationId xmlns:a16="http://schemas.microsoft.com/office/drawing/2014/main" id="{116D9BB0-67CE-7D99-F2DE-CA3BF72EDE84}"/>
                </a:ext>
              </a:extLst>
            </p:cNvPr>
            <p:cNvSpPr/>
            <p:nvPr/>
          </p:nvSpPr>
          <p:spPr>
            <a:xfrm>
              <a:off x="4168531" y="1662123"/>
              <a:ext cx="157248" cy="1572481"/>
            </a:xfrm>
            <a:prstGeom prst="rect">
              <a:avLst/>
            </a:prstGeom>
            <a:solidFill>
              <a:srgbClr val="FF0000">
                <a:alpha val="3215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C634D5-4FC6-7C99-406B-DFD7BBE1F1A4}"/>
                </a:ext>
              </a:extLst>
            </p:cNvPr>
            <p:cNvSpPr/>
            <p:nvPr/>
          </p:nvSpPr>
          <p:spPr>
            <a:xfrm>
              <a:off x="4191507" y="4336813"/>
              <a:ext cx="157248" cy="1572481"/>
            </a:xfrm>
            <a:prstGeom prst="rect">
              <a:avLst/>
            </a:prstGeom>
            <a:solidFill>
              <a:srgbClr val="FF0000">
                <a:alpha val="3215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ounded Rectangle 20">
            <a:extLst>
              <a:ext uri="{FF2B5EF4-FFF2-40B4-BE49-F238E27FC236}">
                <a16:creationId xmlns:a16="http://schemas.microsoft.com/office/drawing/2014/main" id="{0B685EB8-D767-E58C-8F75-45500871B9CF}"/>
              </a:ext>
            </a:extLst>
          </p:cNvPr>
          <p:cNvSpPr/>
          <p:nvPr/>
        </p:nvSpPr>
        <p:spPr>
          <a:xfrm>
            <a:off x="675588" y="6163479"/>
            <a:ext cx="11033760" cy="656222"/>
          </a:xfrm>
          <a:prstGeom prst="roundRect">
            <a:avLst/>
          </a:prstGeom>
          <a:solidFill>
            <a:schemeClr val="accent5">
              <a:lumMod val="75000"/>
            </a:schemeClr>
          </a:solidFill>
          <a:ln w="38100">
            <a:solidFill>
              <a:schemeClr val="accent5">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solidFill>
                  <a:schemeClr val="accent5">
                    <a:lumMod val="20000"/>
                    <a:lumOff val="80000"/>
                  </a:schemeClr>
                </a:solidFill>
                <a:latin typeface="Arial" panose="020B0604020202020204" pitchFamily="34" charset="0"/>
                <a:cs typeface="Arial" panose="020B0604020202020204" pitchFamily="34" charset="0"/>
                <a:sym typeface="Wingdings" pitchFamily="2" charset="2"/>
              </a:rPr>
              <a:t>Great tracking observed until end of trajectory, which was not shown in uncoupled 3-DOF; several hypotheses necessitate further work</a:t>
            </a:r>
            <a:endParaRPr lang="en-US" b="1" dirty="0">
              <a:solidFill>
                <a:schemeClr val="accent5">
                  <a:lumMod val="20000"/>
                  <a:lumOff val="80000"/>
                </a:schemeClr>
              </a:solidFill>
              <a:latin typeface="Arial" panose="020B0604020202020204" pitchFamily="34" charset="0"/>
              <a:cs typeface="Arial" panose="020B0604020202020204" pitchFamily="34" charset="0"/>
            </a:endParaRPr>
          </a:p>
        </p:txBody>
      </p:sp>
      <p:cxnSp>
        <p:nvCxnSpPr>
          <p:cNvPr id="14" name="Straight Arrow Connector 13">
            <a:extLst>
              <a:ext uri="{FF2B5EF4-FFF2-40B4-BE49-F238E27FC236}">
                <a16:creationId xmlns:a16="http://schemas.microsoft.com/office/drawing/2014/main" id="{0E5F4225-83A5-7102-95D4-1CF808A23C7F}"/>
              </a:ext>
            </a:extLst>
          </p:cNvPr>
          <p:cNvCxnSpPr>
            <a:cxnSpLocks/>
          </p:cNvCxnSpPr>
          <p:nvPr/>
        </p:nvCxnSpPr>
        <p:spPr>
          <a:xfrm>
            <a:off x="4121739" y="2374482"/>
            <a:ext cx="2279061" cy="60254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A0829CC8-4B1D-F427-23F6-A930EFF13BE4}"/>
              </a:ext>
            </a:extLst>
          </p:cNvPr>
          <p:cNvCxnSpPr>
            <a:cxnSpLocks/>
          </p:cNvCxnSpPr>
          <p:nvPr/>
        </p:nvCxnSpPr>
        <p:spPr>
          <a:xfrm flipV="1">
            <a:off x="4143209" y="3905524"/>
            <a:ext cx="2406678" cy="961402"/>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033BC1D8-A4E8-BAF2-22B6-5EBD4BF838F8}"/>
              </a:ext>
            </a:extLst>
          </p:cNvPr>
          <p:cNvSpPr txBox="1"/>
          <p:nvPr/>
        </p:nvSpPr>
        <p:spPr>
          <a:xfrm>
            <a:off x="4655492" y="1289404"/>
            <a:ext cx="6465770" cy="523220"/>
          </a:xfrm>
          <a:prstGeom prst="rect">
            <a:avLst/>
          </a:prstGeom>
          <a:ln w="6350"/>
        </p:spPr>
        <p:style>
          <a:lnRef idx="2">
            <a:schemeClr val="dk1"/>
          </a:lnRef>
          <a:fillRef idx="1">
            <a:schemeClr val="lt1"/>
          </a:fillRef>
          <a:effectRef idx="0">
            <a:schemeClr val="dk1"/>
          </a:effectRef>
          <a:fontRef idx="minor">
            <a:schemeClr val="dk1"/>
          </a:fontRef>
        </p:style>
        <p:txBody>
          <a:bodyPr wrap="square">
            <a:spAutoFit/>
          </a:bodyPr>
          <a:lstStyle/>
          <a:p>
            <a:r>
              <a:rPr lang="en-US" sz="1400" i="1" dirty="0">
                <a:solidFill>
                  <a:schemeClr val="bg1"/>
                </a:solidFill>
                <a:latin typeface="Arial" panose="020B0604020202020204" pitchFamily="34" charset="0"/>
                <a:cs typeface="Arial" panose="020B0604020202020204" pitchFamily="34" charset="0"/>
              </a:rPr>
              <a:t>Best performer gain matrix designed with a “high” dynamic pressure (14.7 kPa) and increased alpha cost (2x 3-DOF)</a:t>
            </a:r>
          </a:p>
        </p:txBody>
      </p:sp>
      <p:sp>
        <p:nvSpPr>
          <p:cNvPr id="19" name="Rectangle 18">
            <a:extLst>
              <a:ext uri="{FF2B5EF4-FFF2-40B4-BE49-F238E27FC236}">
                <a16:creationId xmlns:a16="http://schemas.microsoft.com/office/drawing/2014/main" id="{B86687C1-EC64-5AA1-189D-11D77E4767C0}"/>
              </a:ext>
            </a:extLst>
          </p:cNvPr>
          <p:cNvSpPr/>
          <p:nvPr/>
        </p:nvSpPr>
        <p:spPr>
          <a:xfrm>
            <a:off x="7215689" y="4730373"/>
            <a:ext cx="2017763" cy="523220"/>
          </a:xfrm>
          <a:prstGeom prst="rect">
            <a:avLst/>
          </a:prstGeom>
          <a:solidFill>
            <a:srgbClr val="953735"/>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1600" dirty="0" err="1">
                <a:latin typeface="Arial" panose="020B0604020202020204" pitchFamily="34" charset="0"/>
                <a:cs typeface="Arial" panose="020B0604020202020204" pitchFamily="34" charset="0"/>
              </a:rPr>
              <a:t>Crossrange</a:t>
            </a:r>
            <a:r>
              <a:rPr lang="en-US" sz="1600" dirty="0">
                <a:latin typeface="Arial" panose="020B0604020202020204" pitchFamily="34" charset="0"/>
                <a:cs typeface="Arial" panose="020B0604020202020204" pitchFamily="34" charset="0"/>
              </a:rPr>
              <a:t>: 17 m</a:t>
            </a:r>
          </a:p>
          <a:p>
            <a:r>
              <a:rPr lang="en-US" sz="1600" dirty="0">
                <a:latin typeface="Arial" panose="020B0604020202020204" pitchFamily="34" charset="0"/>
                <a:cs typeface="Arial" panose="020B0604020202020204" pitchFamily="34" charset="0"/>
              </a:rPr>
              <a:t>Downrange: 8 m</a:t>
            </a:r>
          </a:p>
        </p:txBody>
      </p:sp>
      <p:sp>
        <p:nvSpPr>
          <p:cNvPr id="24" name="Slide Number Placeholder 23">
            <a:extLst>
              <a:ext uri="{FF2B5EF4-FFF2-40B4-BE49-F238E27FC236}">
                <a16:creationId xmlns:a16="http://schemas.microsoft.com/office/drawing/2014/main" id="{40DA5379-6FDF-22A8-2889-94DCF85504C9}"/>
              </a:ext>
            </a:extLst>
          </p:cNvPr>
          <p:cNvSpPr>
            <a:spLocks noGrp="1"/>
          </p:cNvSpPr>
          <p:nvPr>
            <p:ph type="sldNum" sz="quarter" idx="10"/>
          </p:nvPr>
        </p:nvSpPr>
        <p:spPr/>
        <p:txBody>
          <a:bodyPr/>
          <a:lstStyle/>
          <a:p>
            <a:pPr>
              <a:defRPr/>
            </a:pPr>
            <a:fld id="{E8CC769F-ADCB-2641-BD2F-4076D1C41918}" type="slidenum">
              <a:rPr lang="uk-UA" sz="800" smtClean="0">
                <a:latin typeface="Arial" charset="0"/>
              </a:rPr>
              <a:pPr>
                <a:defRPr/>
              </a:pPr>
              <a:t>8</a:t>
            </a:fld>
            <a:endParaRPr lang="uk-UA"/>
          </a:p>
        </p:txBody>
      </p:sp>
      <p:sp>
        <p:nvSpPr>
          <p:cNvPr id="25" name="Rectangle 24">
            <a:extLst>
              <a:ext uri="{FF2B5EF4-FFF2-40B4-BE49-F238E27FC236}">
                <a16:creationId xmlns:a16="http://schemas.microsoft.com/office/drawing/2014/main" id="{10533A64-DC0F-F189-3C65-F126FE80AF81}"/>
              </a:ext>
            </a:extLst>
          </p:cNvPr>
          <p:cNvSpPr/>
          <p:nvPr/>
        </p:nvSpPr>
        <p:spPr>
          <a:xfrm rot="16200000">
            <a:off x="448495" y="2232147"/>
            <a:ext cx="1409915" cy="237564"/>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a:solidFill>
                  <a:srgbClr val="000000"/>
                </a:solidFill>
              </a:rPr>
              <a:t>Angle of Attack [°]</a:t>
            </a:r>
          </a:p>
        </p:txBody>
      </p:sp>
      <p:sp>
        <p:nvSpPr>
          <p:cNvPr id="26" name="Rectangle 25">
            <a:extLst>
              <a:ext uri="{FF2B5EF4-FFF2-40B4-BE49-F238E27FC236}">
                <a16:creationId xmlns:a16="http://schemas.microsoft.com/office/drawing/2014/main" id="{6B9AAB5F-0BB0-7F63-E1A5-078162298C58}"/>
              </a:ext>
            </a:extLst>
          </p:cNvPr>
          <p:cNvSpPr/>
          <p:nvPr/>
        </p:nvSpPr>
        <p:spPr>
          <a:xfrm>
            <a:off x="2082383" y="3583187"/>
            <a:ext cx="1409915" cy="11219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a:solidFill>
                  <a:schemeClr val="bg1"/>
                </a:solidFill>
              </a:rPr>
              <a:t>Time [sec]</a:t>
            </a:r>
          </a:p>
        </p:txBody>
      </p:sp>
      <p:sp>
        <p:nvSpPr>
          <p:cNvPr id="27" name="Rectangle 26">
            <a:extLst>
              <a:ext uri="{FF2B5EF4-FFF2-40B4-BE49-F238E27FC236}">
                <a16:creationId xmlns:a16="http://schemas.microsoft.com/office/drawing/2014/main" id="{369A965D-AB8F-E83B-E627-F416C5C78653}"/>
              </a:ext>
            </a:extLst>
          </p:cNvPr>
          <p:cNvSpPr/>
          <p:nvPr/>
        </p:nvSpPr>
        <p:spPr>
          <a:xfrm rot="16200000">
            <a:off x="452695" y="4642412"/>
            <a:ext cx="1409915" cy="237564"/>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a:solidFill>
                  <a:srgbClr val="000000"/>
                </a:solidFill>
              </a:rPr>
              <a:t>Sideslip Angle [°]</a:t>
            </a:r>
          </a:p>
        </p:txBody>
      </p:sp>
      <p:sp>
        <p:nvSpPr>
          <p:cNvPr id="28" name="Rectangle 27">
            <a:extLst>
              <a:ext uri="{FF2B5EF4-FFF2-40B4-BE49-F238E27FC236}">
                <a16:creationId xmlns:a16="http://schemas.microsoft.com/office/drawing/2014/main" id="{F3B6484F-5495-04A8-E851-FEB323FE4359}"/>
              </a:ext>
            </a:extLst>
          </p:cNvPr>
          <p:cNvSpPr/>
          <p:nvPr/>
        </p:nvSpPr>
        <p:spPr>
          <a:xfrm>
            <a:off x="2086583" y="5993452"/>
            <a:ext cx="1409915" cy="11219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a:solidFill>
                  <a:schemeClr val="bg1"/>
                </a:solidFill>
              </a:rPr>
              <a:t>Time [sec]</a:t>
            </a:r>
          </a:p>
        </p:txBody>
      </p:sp>
    </p:spTree>
    <p:extLst>
      <p:ext uri="{BB962C8B-B14F-4D97-AF65-F5344CB8AC3E}">
        <p14:creationId xmlns:p14="http://schemas.microsoft.com/office/powerpoint/2010/main" val="141663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8F191-ED1D-BF38-792F-189474499C46}"/>
              </a:ext>
            </a:extLst>
          </p:cNvPr>
          <p:cNvSpPr>
            <a:spLocks noGrp="1"/>
          </p:cNvSpPr>
          <p:nvPr>
            <p:ph type="title"/>
          </p:nvPr>
        </p:nvSpPr>
        <p:spPr>
          <a:xfrm>
            <a:off x="838200" y="-111125"/>
            <a:ext cx="10515600" cy="1325563"/>
          </a:xfrm>
        </p:spPr>
        <p:txBody>
          <a:bodyPr>
            <a:normAutofit/>
          </a:bodyPr>
          <a:lstStyle/>
          <a:p>
            <a:r>
              <a:rPr lang="en-US" sz="3200" dirty="0"/>
              <a:t>6-DOF Alpha-Beta Results</a:t>
            </a:r>
            <a:br>
              <a:rPr lang="en-US" sz="3200" dirty="0"/>
            </a:br>
            <a:r>
              <a:rPr lang="en-US" sz="2000" i="1" dirty="0"/>
              <a:t>Updated Guidance Target Velocity (Guidance Shaping)</a:t>
            </a:r>
            <a:endParaRPr lang="en-US" i="1" dirty="0"/>
          </a:p>
        </p:txBody>
      </p:sp>
      <p:sp>
        <p:nvSpPr>
          <p:cNvPr id="6" name="TextBox 5">
            <a:extLst>
              <a:ext uri="{FF2B5EF4-FFF2-40B4-BE49-F238E27FC236}">
                <a16:creationId xmlns:a16="http://schemas.microsoft.com/office/drawing/2014/main" id="{D9A0CD31-7F9D-40A5-6706-E79E72725A54}"/>
              </a:ext>
            </a:extLst>
          </p:cNvPr>
          <p:cNvSpPr txBox="1"/>
          <p:nvPr/>
        </p:nvSpPr>
        <p:spPr>
          <a:xfrm>
            <a:off x="1100831" y="4987407"/>
            <a:ext cx="8993080" cy="923330"/>
          </a:xfrm>
          <a:prstGeom prst="rect">
            <a:avLst/>
          </a:prstGeom>
          <a:noFill/>
        </p:spPr>
        <p:txBody>
          <a:bodyPr wrap="square" rtlCol="0">
            <a:spAutoFit/>
          </a:bodyPr>
          <a:lstStyle/>
          <a:p>
            <a:r>
              <a:rPr lang="en-US" dirty="0"/>
              <a:t>Guidance target Mach: 2.0 </a:t>
            </a:r>
            <a:r>
              <a:rPr lang="en-US" i="1" dirty="0"/>
              <a:t>[parachute deployment] </a:t>
            </a:r>
            <a:r>
              <a:rPr lang="en-US" dirty="0">
                <a:sym typeface="Wingdings" pitchFamily="2" charset="2"/>
              </a:rPr>
              <a:t> 4.4</a:t>
            </a:r>
          </a:p>
          <a:p>
            <a:pPr marL="285750" indent="-285750">
              <a:buFont typeface="Arial" panose="020B0604020202020204" pitchFamily="34" charset="0"/>
              <a:buChar char="•"/>
            </a:pPr>
            <a:r>
              <a:rPr lang="en-US" dirty="0" err="1"/>
              <a:t>Crossrange</a:t>
            </a:r>
            <a:r>
              <a:rPr lang="en-US" dirty="0"/>
              <a:t>: 5 m</a:t>
            </a:r>
          </a:p>
          <a:p>
            <a:pPr marL="285750" indent="-285750">
              <a:buFont typeface="Arial" panose="020B0604020202020204" pitchFamily="34" charset="0"/>
              <a:buChar char="•"/>
            </a:pPr>
            <a:r>
              <a:rPr lang="en-US" dirty="0"/>
              <a:t>Downrange: 870 m</a:t>
            </a:r>
          </a:p>
        </p:txBody>
      </p:sp>
      <p:sp>
        <p:nvSpPr>
          <p:cNvPr id="8" name="Rounded Rectangle 7">
            <a:extLst>
              <a:ext uri="{FF2B5EF4-FFF2-40B4-BE49-F238E27FC236}">
                <a16:creationId xmlns:a16="http://schemas.microsoft.com/office/drawing/2014/main" id="{FAD0FF20-7EEB-B7DC-55C0-692B0EDFC2C5}"/>
              </a:ext>
            </a:extLst>
          </p:cNvPr>
          <p:cNvSpPr/>
          <p:nvPr/>
        </p:nvSpPr>
        <p:spPr>
          <a:xfrm>
            <a:off x="609600" y="6062119"/>
            <a:ext cx="11033760" cy="436880"/>
          </a:xfrm>
          <a:prstGeom prst="roundRect">
            <a:avLst/>
          </a:prstGeom>
          <a:solidFill>
            <a:schemeClr val="accent5">
              <a:lumMod val="75000"/>
            </a:schemeClr>
          </a:solidFill>
          <a:ln w="38100">
            <a:solidFill>
              <a:schemeClr val="accent5">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solidFill>
                  <a:schemeClr val="accent5">
                    <a:lumMod val="20000"/>
                    <a:lumOff val="80000"/>
                  </a:schemeClr>
                </a:solidFill>
                <a:latin typeface="Arial" panose="020B0604020202020204" pitchFamily="34" charset="0"/>
                <a:cs typeface="Arial" panose="020B0604020202020204" pitchFamily="34" charset="0"/>
                <a:sym typeface="Wingdings" pitchFamily="2" charset="2"/>
              </a:rPr>
              <a:t>Obvious G&amp;C coupling; consider aerodynamic database impacts at Mach 5 crossover</a:t>
            </a:r>
            <a:endParaRPr lang="en-US" b="1" dirty="0">
              <a:solidFill>
                <a:schemeClr val="accent5">
                  <a:lumMod val="20000"/>
                  <a:lumOff val="80000"/>
                </a:schemeClr>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931F8ABF-62E8-AE4B-DFF9-FB71972C3771}"/>
              </a:ext>
            </a:extLst>
          </p:cNvPr>
          <p:cNvPicPr>
            <a:picLocks noChangeAspect="1"/>
          </p:cNvPicPr>
          <p:nvPr/>
        </p:nvPicPr>
        <p:blipFill>
          <a:blip r:embed="rId3"/>
          <a:stretch>
            <a:fillRect/>
          </a:stretch>
        </p:blipFill>
        <p:spPr>
          <a:xfrm>
            <a:off x="5923280" y="1346243"/>
            <a:ext cx="4744720" cy="3580735"/>
          </a:xfrm>
          <a:prstGeom prst="rect">
            <a:avLst/>
          </a:prstGeom>
        </p:spPr>
      </p:pic>
      <p:pic>
        <p:nvPicPr>
          <p:cNvPr id="9" name="Picture 8">
            <a:extLst>
              <a:ext uri="{FF2B5EF4-FFF2-40B4-BE49-F238E27FC236}">
                <a16:creationId xmlns:a16="http://schemas.microsoft.com/office/drawing/2014/main" id="{A76C1289-F387-4F1F-04FC-4E69A1A9FCB0}"/>
              </a:ext>
            </a:extLst>
          </p:cNvPr>
          <p:cNvPicPr>
            <a:picLocks noChangeAspect="1"/>
          </p:cNvPicPr>
          <p:nvPr/>
        </p:nvPicPr>
        <p:blipFill>
          <a:blip r:embed="rId4"/>
          <a:srcRect r="5425" b="1794"/>
          <a:stretch/>
        </p:blipFill>
        <p:spPr>
          <a:xfrm>
            <a:off x="1424838" y="1355036"/>
            <a:ext cx="4498442" cy="3525382"/>
          </a:xfrm>
          <a:prstGeom prst="rect">
            <a:avLst/>
          </a:prstGeom>
        </p:spPr>
      </p:pic>
      <p:sp>
        <p:nvSpPr>
          <p:cNvPr id="13" name="Slide Number Placeholder 12">
            <a:extLst>
              <a:ext uri="{FF2B5EF4-FFF2-40B4-BE49-F238E27FC236}">
                <a16:creationId xmlns:a16="http://schemas.microsoft.com/office/drawing/2014/main" id="{38420A11-1EBD-281B-1D44-3EF670B0C6F3}"/>
              </a:ext>
            </a:extLst>
          </p:cNvPr>
          <p:cNvSpPr>
            <a:spLocks noGrp="1"/>
          </p:cNvSpPr>
          <p:nvPr>
            <p:ph type="sldNum" sz="quarter" idx="10"/>
          </p:nvPr>
        </p:nvSpPr>
        <p:spPr/>
        <p:txBody>
          <a:bodyPr/>
          <a:lstStyle/>
          <a:p>
            <a:pPr>
              <a:defRPr/>
            </a:pPr>
            <a:fld id="{75D13D49-2B6F-174C-9E1E-1013A06E5C50}" type="slidenum">
              <a:rPr lang="uk-UA" smtClean="0"/>
              <a:pPr>
                <a:defRPr/>
              </a:pPr>
              <a:t>9</a:t>
            </a:fld>
            <a:endParaRPr lang="uk-UA"/>
          </a:p>
        </p:txBody>
      </p:sp>
    </p:spTree>
    <p:extLst>
      <p:ext uri="{BB962C8B-B14F-4D97-AF65-F5344CB8AC3E}">
        <p14:creationId xmlns:p14="http://schemas.microsoft.com/office/powerpoint/2010/main" val="3630406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25031-C8AE-F559-9F2D-015C9C2695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0FED15-1A76-BFCC-FE60-EFD0CFB378E3}"/>
              </a:ext>
            </a:extLst>
          </p:cNvPr>
          <p:cNvSpPr>
            <a:spLocks noGrp="1"/>
          </p:cNvSpPr>
          <p:nvPr>
            <p:ph type="title"/>
          </p:nvPr>
        </p:nvSpPr>
        <p:spPr>
          <a:xfrm>
            <a:off x="838200" y="-111125"/>
            <a:ext cx="10515600" cy="1325563"/>
          </a:xfrm>
        </p:spPr>
        <p:txBody>
          <a:bodyPr>
            <a:normAutofit/>
          </a:bodyPr>
          <a:lstStyle/>
          <a:p>
            <a:r>
              <a:rPr lang="en-US" sz="3200" dirty="0"/>
              <a:t>6-DOF yaw-to-bank “Best Performer” Results</a:t>
            </a:r>
            <a:br>
              <a:rPr lang="en-US" sz="3200" dirty="0"/>
            </a:br>
            <a:r>
              <a:rPr lang="en-US" sz="2000" i="1" dirty="0"/>
              <a:t>Baseline Guidance Targets</a:t>
            </a:r>
            <a:r>
              <a:rPr lang="en-US" sz="2000" dirty="0"/>
              <a:t> </a:t>
            </a:r>
            <a:endParaRPr lang="en-US" i="1" dirty="0"/>
          </a:p>
        </p:txBody>
      </p:sp>
      <p:sp>
        <p:nvSpPr>
          <p:cNvPr id="8" name="Rounded Rectangle 7">
            <a:extLst>
              <a:ext uri="{FF2B5EF4-FFF2-40B4-BE49-F238E27FC236}">
                <a16:creationId xmlns:a16="http://schemas.microsoft.com/office/drawing/2014/main" id="{770567E0-21C7-63E4-E49B-A40639F1D65A}"/>
              </a:ext>
            </a:extLst>
          </p:cNvPr>
          <p:cNvSpPr/>
          <p:nvPr/>
        </p:nvSpPr>
        <p:spPr>
          <a:xfrm>
            <a:off x="609600" y="5810310"/>
            <a:ext cx="11033760" cy="660401"/>
          </a:xfrm>
          <a:prstGeom prst="roundRect">
            <a:avLst/>
          </a:prstGeom>
          <a:solidFill>
            <a:schemeClr val="accent5">
              <a:lumMod val="75000"/>
            </a:schemeClr>
          </a:solidFill>
          <a:ln w="38100">
            <a:solidFill>
              <a:schemeClr val="accent5">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solidFill>
                  <a:schemeClr val="bg1"/>
                </a:solidFill>
                <a:latin typeface="Arial" panose="020B0604020202020204" pitchFamily="34" charset="0"/>
                <a:cs typeface="Arial" panose="020B0604020202020204" pitchFamily="34" charset="0"/>
              </a:rPr>
              <a:t>Easier to achieve similar</a:t>
            </a:r>
            <a:r>
              <a:rPr lang="en-US" sz="1800" b="1" dirty="0">
                <a:solidFill>
                  <a:schemeClr val="bg1"/>
                </a:solidFill>
                <a:latin typeface="Arial" panose="020B0604020202020204" pitchFamily="34" charset="0"/>
                <a:cs typeface="Arial" panose="020B0604020202020204" pitchFamily="34" charset="0"/>
              </a:rPr>
              <a:t> </a:t>
            </a:r>
            <a:r>
              <a:rPr lang="en-US" b="1" dirty="0">
                <a:solidFill>
                  <a:schemeClr val="bg1"/>
                </a:solidFill>
                <a:latin typeface="Arial" panose="020B0604020202020204" pitchFamily="34" charset="0"/>
                <a:cs typeface="Arial" panose="020B0604020202020204" pitchFamily="34" charset="0"/>
              </a:rPr>
              <a:t>performance (miss distance) to uncoupled 3-DOF compared to alpha-beta controller</a:t>
            </a:r>
            <a:endParaRPr lang="en-US" b="1" dirty="0">
              <a:solidFill>
                <a:schemeClr val="accent5">
                  <a:lumMod val="20000"/>
                  <a:lumOff val="80000"/>
                </a:schemeClr>
              </a:solidFill>
              <a:latin typeface="Arial" panose="020B0604020202020204" pitchFamily="34" charset="0"/>
              <a:cs typeface="Arial" panose="020B0604020202020204" pitchFamily="34" charset="0"/>
              <a:sym typeface="Wingdings" pitchFamily="2" charset="2"/>
            </a:endParaRPr>
          </a:p>
        </p:txBody>
      </p:sp>
      <p:sp>
        <p:nvSpPr>
          <p:cNvPr id="7" name="Content Placeholder 2">
            <a:extLst>
              <a:ext uri="{FF2B5EF4-FFF2-40B4-BE49-F238E27FC236}">
                <a16:creationId xmlns:a16="http://schemas.microsoft.com/office/drawing/2014/main" id="{D5F1B9A0-1AF5-66E7-3402-DBF340E9A981}"/>
              </a:ext>
            </a:extLst>
          </p:cNvPr>
          <p:cNvSpPr txBox="1">
            <a:spLocks/>
          </p:cNvSpPr>
          <p:nvPr/>
        </p:nvSpPr>
        <p:spPr>
          <a:xfrm>
            <a:off x="609600" y="1414493"/>
            <a:ext cx="5876041" cy="4525963"/>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latin typeface="Arial" panose="020B0604020202020204" pitchFamily="34" charset="0"/>
                <a:cs typeface="Arial" panose="020B0604020202020204" pitchFamily="34" charset="0"/>
              </a:rPr>
              <a:t>Similar tracking observed between different gain matrices </a:t>
            </a:r>
          </a:p>
          <a:p>
            <a:pPr lvl="1"/>
            <a:r>
              <a:rPr lang="en-US" sz="1400" dirty="0">
                <a:latin typeface="Arial" panose="020B0604020202020204" pitchFamily="34" charset="0"/>
                <a:cs typeface="Arial" panose="020B0604020202020204" pitchFamily="34" charset="0"/>
              </a:rPr>
              <a:t>Less sensitivity compared to alpha-beta</a:t>
            </a:r>
          </a:p>
          <a:p>
            <a:pPr lvl="1"/>
            <a:r>
              <a:rPr lang="en-US" sz="1400" dirty="0">
                <a:latin typeface="Arial" panose="020B0604020202020204" pitchFamily="34" charset="0"/>
                <a:cs typeface="Arial" panose="020B0604020202020204" pitchFamily="34" charset="0"/>
              </a:rPr>
              <a:t>Impacted by bank angle limiter </a:t>
            </a:r>
          </a:p>
          <a:p>
            <a:pPr lvl="1"/>
            <a:r>
              <a:rPr lang="en-US" sz="1400" dirty="0">
                <a:latin typeface="Arial" panose="020B0604020202020204" pitchFamily="34" charset="0"/>
                <a:cs typeface="Arial" panose="020B0604020202020204" pitchFamily="34" charset="0"/>
              </a:rPr>
              <a:t>Acceptable miss distance noted even in cases where tracking qualitatively appeared underperforming</a:t>
            </a:r>
          </a:p>
          <a:p>
            <a:r>
              <a:rPr lang="en-US" sz="1800" b="1" dirty="0">
                <a:latin typeface="Arial" panose="020B0604020202020204" pitchFamily="34" charset="0"/>
                <a:cs typeface="Arial" panose="020B0604020202020204" pitchFamily="34" charset="0"/>
              </a:rPr>
              <a:t>Best performance from gain set derived at “low” dynamic pressure (100 Pa) </a:t>
            </a:r>
          </a:p>
          <a:p>
            <a:pPr lvl="1"/>
            <a:r>
              <a:rPr lang="en-US" sz="1500" dirty="0" err="1">
                <a:latin typeface="Arial" panose="020B0604020202020204" pitchFamily="34" charset="0"/>
                <a:cs typeface="Arial" panose="020B0604020202020204" pitchFamily="34" charset="0"/>
              </a:rPr>
              <a:t>Crossrange</a:t>
            </a:r>
            <a:r>
              <a:rPr lang="en-US" sz="1500" dirty="0">
                <a:latin typeface="Arial" panose="020B0604020202020204" pitchFamily="34" charset="0"/>
                <a:cs typeface="Arial" panose="020B0604020202020204" pitchFamily="34" charset="0"/>
              </a:rPr>
              <a:t>: -36 m</a:t>
            </a:r>
          </a:p>
          <a:p>
            <a:pPr lvl="1"/>
            <a:r>
              <a:rPr lang="en-US" sz="1500" dirty="0">
                <a:latin typeface="Arial" panose="020B0604020202020204" pitchFamily="34" charset="0"/>
                <a:cs typeface="Arial" panose="020B0604020202020204" pitchFamily="34" charset="0"/>
              </a:rPr>
              <a:t>Downrange: 91 m</a:t>
            </a:r>
          </a:p>
          <a:p>
            <a:r>
              <a:rPr lang="en-US" sz="1800" b="1" dirty="0">
                <a:latin typeface="Arial" panose="020B0604020202020204" pitchFamily="34" charset="0"/>
                <a:cs typeface="Arial" panose="020B0604020202020204" pitchFamily="34" charset="0"/>
              </a:rPr>
              <a:t>Sensitives and robustness of yaw-to-bank require an in-depth analysis through Monte Carlo simulations</a:t>
            </a:r>
          </a:p>
          <a:p>
            <a:pPr lvl="1"/>
            <a:r>
              <a:rPr lang="en-US" sz="1500" dirty="0">
                <a:latin typeface="Arial" panose="020B0604020202020204" pitchFamily="34" charset="0"/>
                <a:cs typeface="Arial" panose="020B0604020202020204" pitchFamily="34" charset="0"/>
              </a:rPr>
              <a:t>Trends with inputs were not obvious, inter-dependence on gain’s dynamic pressure and bank error bound</a:t>
            </a:r>
          </a:p>
        </p:txBody>
      </p:sp>
      <p:pic>
        <p:nvPicPr>
          <p:cNvPr id="9" name="Picture 8">
            <a:extLst>
              <a:ext uri="{FF2B5EF4-FFF2-40B4-BE49-F238E27FC236}">
                <a16:creationId xmlns:a16="http://schemas.microsoft.com/office/drawing/2014/main" id="{F2E06CF1-FF7C-4C96-3116-43C42BC2D6C3}"/>
              </a:ext>
            </a:extLst>
          </p:cNvPr>
          <p:cNvPicPr>
            <a:picLocks noChangeAspect="1"/>
          </p:cNvPicPr>
          <p:nvPr/>
        </p:nvPicPr>
        <p:blipFill>
          <a:blip r:embed="rId3"/>
          <a:stretch>
            <a:fillRect/>
          </a:stretch>
        </p:blipFill>
        <p:spPr>
          <a:xfrm>
            <a:off x="6940855" y="1793085"/>
            <a:ext cx="4412945" cy="3320248"/>
          </a:xfrm>
          <a:prstGeom prst="rect">
            <a:avLst/>
          </a:prstGeom>
        </p:spPr>
      </p:pic>
      <p:sp>
        <p:nvSpPr>
          <p:cNvPr id="3" name="Slide Number Placeholder 2">
            <a:extLst>
              <a:ext uri="{FF2B5EF4-FFF2-40B4-BE49-F238E27FC236}">
                <a16:creationId xmlns:a16="http://schemas.microsoft.com/office/drawing/2014/main" id="{E3A787D3-E10E-35C5-C1FB-F76A27C18957}"/>
              </a:ext>
            </a:extLst>
          </p:cNvPr>
          <p:cNvSpPr>
            <a:spLocks noGrp="1"/>
          </p:cNvSpPr>
          <p:nvPr>
            <p:ph type="sldNum" sz="quarter" idx="10"/>
          </p:nvPr>
        </p:nvSpPr>
        <p:spPr/>
        <p:txBody>
          <a:bodyPr/>
          <a:lstStyle/>
          <a:p>
            <a:pPr>
              <a:defRPr/>
            </a:pPr>
            <a:fld id="{75D13D49-2B6F-174C-9E1E-1013A06E5C50}" type="slidenum">
              <a:rPr lang="uk-UA" smtClean="0"/>
              <a:pPr>
                <a:defRPr/>
              </a:pPr>
              <a:t>10</a:t>
            </a:fld>
            <a:endParaRPr lang="uk-UA"/>
          </a:p>
        </p:txBody>
      </p:sp>
    </p:spTree>
    <p:extLst>
      <p:ext uri="{BB962C8B-B14F-4D97-AF65-F5344CB8AC3E}">
        <p14:creationId xmlns:p14="http://schemas.microsoft.com/office/powerpoint/2010/main" val="3886080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2DB2B-24A8-EC78-B414-EF49C224F417}"/>
              </a:ext>
            </a:extLst>
          </p:cNvPr>
          <p:cNvSpPr>
            <a:spLocks noGrp="1"/>
          </p:cNvSpPr>
          <p:nvPr>
            <p:ph type="title"/>
          </p:nvPr>
        </p:nvSpPr>
        <p:spPr/>
        <p:txBody>
          <a:bodyPr/>
          <a:lstStyle/>
          <a:p>
            <a:r>
              <a:rPr lang="en-US" sz="3200" dirty="0">
                <a:solidFill>
                  <a:schemeClr val="tx1"/>
                </a:solidFill>
              </a:rPr>
              <a:t>Lessons Learned &amp; Forward Work</a:t>
            </a:r>
          </a:p>
        </p:txBody>
      </p:sp>
      <p:sp>
        <p:nvSpPr>
          <p:cNvPr id="3" name="Content Placeholder 2">
            <a:extLst>
              <a:ext uri="{FF2B5EF4-FFF2-40B4-BE49-F238E27FC236}">
                <a16:creationId xmlns:a16="http://schemas.microsoft.com/office/drawing/2014/main" id="{9D0510BA-37B2-F2AA-55B0-5E6A1967F95D}"/>
              </a:ext>
            </a:extLst>
          </p:cNvPr>
          <p:cNvSpPr>
            <a:spLocks noGrp="1"/>
          </p:cNvSpPr>
          <p:nvPr>
            <p:ph idx="1"/>
          </p:nvPr>
        </p:nvSpPr>
        <p:spPr>
          <a:xfrm>
            <a:off x="609600" y="1268605"/>
            <a:ext cx="10972800" cy="4729480"/>
          </a:xfrm>
        </p:spPr>
        <p:txBody>
          <a:bodyPr/>
          <a:lstStyle/>
          <a:p>
            <a:r>
              <a:rPr lang="en-US" dirty="0"/>
              <a:t>Lessons Learned</a:t>
            </a:r>
          </a:p>
          <a:p>
            <a:pPr marL="285750" indent="-285750">
              <a:buFont typeface="Arial" panose="020B0604020202020204" pitchFamily="34" charset="0"/>
              <a:buChar char="•"/>
            </a:pPr>
            <a:r>
              <a:rPr lang="en-US" b="0" dirty="0"/>
              <a:t>Methodical investigations ensured correct implementation </a:t>
            </a:r>
          </a:p>
          <a:p>
            <a:pPr marL="565150" lvl="1" indent="-285750">
              <a:buFont typeface="Arial" panose="020B0604020202020204" pitchFamily="34" charset="0"/>
              <a:buChar char="•"/>
            </a:pPr>
            <a:r>
              <a:rPr lang="en-US" sz="1600" b="0" dirty="0"/>
              <a:t>Testing of each model on its own within Genesis with selected capabilities on/off</a:t>
            </a:r>
          </a:p>
          <a:p>
            <a:pPr marL="565150" lvl="1" indent="-285750">
              <a:buFont typeface="Arial" panose="020B0604020202020204" pitchFamily="34" charset="0"/>
              <a:buChar char="•"/>
            </a:pPr>
            <a:r>
              <a:rPr lang="en-US" sz="1600" b="0" dirty="0"/>
              <a:t>Single deflection hold commands to ensure controller behavior is correct</a:t>
            </a:r>
          </a:p>
          <a:p>
            <a:pPr marL="285750" indent="-285750">
              <a:buFont typeface="Arial" panose="020B0604020202020204" pitchFamily="34" charset="0"/>
              <a:buChar char="•"/>
            </a:pPr>
            <a:r>
              <a:rPr lang="en-US" b="0" dirty="0"/>
              <a:t>Yaw-to-bank was less sensitive to different gain matrices and showed relative robustness to achieving miss distance despite qualitative tracking behavior</a:t>
            </a:r>
          </a:p>
          <a:p>
            <a:pPr marL="565150" lvl="1" indent="-285750">
              <a:buFont typeface="Arial" panose="020B0604020202020204" pitchFamily="34" charset="0"/>
              <a:buChar char="•"/>
            </a:pPr>
            <a:r>
              <a:rPr lang="en-US" sz="1600" b="0" dirty="0" err="1"/>
              <a:t>Aerodatabase</a:t>
            </a:r>
            <a:r>
              <a:rPr lang="en-US" sz="1600" b="0" dirty="0"/>
              <a:t> is constant with bank angle </a:t>
            </a:r>
          </a:p>
          <a:p>
            <a:pPr marL="565150" lvl="1" indent="-285750">
              <a:buFont typeface="Arial" panose="020B0604020202020204" pitchFamily="34" charset="0"/>
              <a:buChar char="•"/>
            </a:pPr>
            <a:r>
              <a:rPr lang="en-US" sz="1600" b="0" dirty="0"/>
              <a:t>Holds angle of attack constant (trim)</a:t>
            </a:r>
          </a:p>
          <a:p>
            <a:pPr marL="285750" indent="-285750">
              <a:buFont typeface="Arial" panose="020B0604020202020204" pitchFamily="34" charset="0"/>
              <a:buChar char="•"/>
            </a:pPr>
            <a:r>
              <a:rPr lang="en-US" b="0" dirty="0"/>
              <a:t>Alpha-beta control required more involved tuning and guidance shaping</a:t>
            </a:r>
          </a:p>
          <a:p>
            <a:r>
              <a:rPr lang="en-US" dirty="0"/>
              <a:t>Forward Work</a:t>
            </a:r>
          </a:p>
          <a:p>
            <a:pPr marL="285750" indent="-285750">
              <a:buFont typeface="Arial" panose="020B0604020202020204" pitchFamily="34" charset="0"/>
              <a:buChar char="•"/>
            </a:pPr>
            <a:r>
              <a:rPr lang="en-US" b="0" dirty="0"/>
              <a:t>For yaw-to-bank, probe robustness and sensitivity with Monte-Carlo simulations </a:t>
            </a:r>
          </a:p>
          <a:p>
            <a:pPr marL="285750" indent="-285750">
              <a:buFont typeface="Arial" panose="020B0604020202020204" pitchFamily="34" charset="0"/>
              <a:buChar char="•"/>
            </a:pPr>
            <a:r>
              <a:rPr lang="en-US" sz="1800" b="0" dirty="0"/>
              <a:t>For alpha-beta, investigate possible events that caused tracking degradation near the end of the trajectory</a:t>
            </a:r>
          </a:p>
          <a:p>
            <a:pPr marL="285750" indent="-285750">
              <a:buFont typeface="Arial" panose="020B0604020202020204" pitchFamily="34" charset="0"/>
              <a:buChar char="•"/>
            </a:pPr>
            <a:r>
              <a:rPr lang="en-US" sz="1800" b="0" dirty="0"/>
              <a:t>Enable time-dependent (“live”) calculation of gains</a:t>
            </a:r>
          </a:p>
          <a:p>
            <a:pPr marL="565150" lvl="1" indent="-285750">
              <a:buFont typeface="Arial" panose="020B0604020202020204" pitchFamily="34" charset="0"/>
              <a:buChar char="•"/>
            </a:pPr>
            <a:r>
              <a:rPr lang="en-US" sz="1600" dirty="0"/>
              <a:t>Simple dynamic pressure gain scheduling employed with no obvious benefit</a:t>
            </a:r>
          </a:p>
          <a:p>
            <a:pPr marL="565150" lvl="1" indent="-285750">
              <a:buFont typeface="Arial" panose="020B0604020202020204" pitchFamily="34" charset="0"/>
              <a:buChar char="•"/>
            </a:pPr>
            <a:r>
              <a:rPr lang="en-US" sz="1600" dirty="0"/>
              <a:t>Results shown use single gain matrix throughout simulation</a:t>
            </a:r>
          </a:p>
          <a:p>
            <a:pPr marL="565150" lvl="1" indent="-285750">
              <a:buFont typeface="Arial" panose="020B0604020202020204" pitchFamily="34" charset="0"/>
              <a:buChar char="•"/>
            </a:pPr>
            <a:endParaRPr lang="en-US" sz="1600" dirty="0"/>
          </a:p>
          <a:p>
            <a:pPr marL="565150" lvl="1" indent="-285750">
              <a:buFont typeface="Arial" panose="020B0604020202020204" pitchFamily="34" charset="0"/>
              <a:buChar char="•"/>
            </a:pPr>
            <a:endParaRPr lang="en-US" sz="1800" b="0" dirty="0"/>
          </a:p>
        </p:txBody>
      </p:sp>
      <p:sp>
        <p:nvSpPr>
          <p:cNvPr id="5" name="Slide Number Placeholder 4">
            <a:extLst>
              <a:ext uri="{FF2B5EF4-FFF2-40B4-BE49-F238E27FC236}">
                <a16:creationId xmlns:a16="http://schemas.microsoft.com/office/drawing/2014/main" id="{0752BF57-81F7-4368-8649-987C1726DBC5}"/>
              </a:ext>
            </a:extLst>
          </p:cNvPr>
          <p:cNvSpPr>
            <a:spLocks noGrp="1"/>
          </p:cNvSpPr>
          <p:nvPr>
            <p:ph type="sldNum" sz="quarter" idx="10"/>
          </p:nvPr>
        </p:nvSpPr>
        <p:spPr/>
        <p:txBody>
          <a:bodyPr/>
          <a:lstStyle/>
          <a:p>
            <a:pPr>
              <a:defRPr/>
            </a:pPr>
            <a:fld id="{E8CC769F-ADCB-2641-BD2F-4076D1C41918}" type="slidenum">
              <a:rPr lang="uk-UA" sz="800" smtClean="0">
                <a:latin typeface="Arial" charset="0"/>
              </a:rPr>
              <a:pPr>
                <a:defRPr/>
              </a:pPr>
              <a:t>11</a:t>
            </a:fld>
            <a:endParaRPr lang="uk-UA"/>
          </a:p>
        </p:txBody>
      </p:sp>
    </p:spTree>
    <p:extLst>
      <p:ext uri="{BB962C8B-B14F-4D97-AF65-F5344CB8AC3E}">
        <p14:creationId xmlns:p14="http://schemas.microsoft.com/office/powerpoint/2010/main" val="2955983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7AD90-6F8E-3247-F1EB-5405211F48B8}"/>
              </a:ext>
            </a:extLst>
          </p:cNvPr>
          <p:cNvSpPr>
            <a:spLocks noGrp="1"/>
          </p:cNvSpPr>
          <p:nvPr>
            <p:ph type="title"/>
          </p:nvPr>
        </p:nvSpPr>
        <p:spPr/>
        <p:txBody>
          <a:bodyPr/>
          <a:lstStyle/>
          <a:p>
            <a:r>
              <a:rPr lang="en-US" sz="3200" dirty="0">
                <a:solidFill>
                  <a:schemeClr val="tx1"/>
                </a:solidFill>
              </a:rPr>
              <a:t>References</a:t>
            </a:r>
          </a:p>
        </p:txBody>
      </p:sp>
      <p:sp>
        <p:nvSpPr>
          <p:cNvPr id="3" name="Content Placeholder 2">
            <a:extLst>
              <a:ext uri="{FF2B5EF4-FFF2-40B4-BE49-F238E27FC236}">
                <a16:creationId xmlns:a16="http://schemas.microsoft.com/office/drawing/2014/main" id="{4D0A1553-3BFB-7AE9-1091-579F68B5B0A9}"/>
              </a:ext>
            </a:extLst>
          </p:cNvPr>
          <p:cNvSpPr>
            <a:spLocks noGrp="1"/>
          </p:cNvSpPr>
          <p:nvPr>
            <p:ph idx="1"/>
          </p:nvPr>
        </p:nvSpPr>
        <p:spPr>
          <a:xfrm>
            <a:off x="609600" y="1600200"/>
            <a:ext cx="10972800" cy="4136923"/>
          </a:xfrm>
        </p:spPr>
        <p:txBody>
          <a:bodyPr/>
          <a:lstStyle/>
          <a:p>
            <a:pPr marL="342900" marR="0" lvl="0" indent="-342900">
              <a:buFont typeface="+mj-lt"/>
              <a:buAutoNum type="arabicPeriod"/>
            </a:pPr>
            <a:r>
              <a:rPr lang="en-US" sz="1200" b="0" dirty="0" err="1">
                <a:effectLst/>
                <a:latin typeface="Arial" panose="020B0604020202020204" pitchFamily="34" charset="0"/>
                <a:ea typeface="Calibri" panose="020F0502020204030204" pitchFamily="34" charset="0"/>
                <a:cs typeface="Arial" panose="020B0604020202020204" pitchFamily="34" charset="0"/>
              </a:rPr>
              <a:t>Alunni</a:t>
            </a:r>
            <a:r>
              <a:rPr lang="en-US" sz="1200" b="0" dirty="0">
                <a:effectLst/>
                <a:latin typeface="Arial" panose="020B0604020202020204" pitchFamily="34" charset="0"/>
                <a:ea typeface="Calibri" panose="020F0502020204030204" pitchFamily="34" charset="0"/>
                <a:cs typeface="Arial" panose="020B0604020202020204" pitchFamily="34" charset="0"/>
              </a:rPr>
              <a:t>, A. I., D’Souza, S. N., C., B., Okolo, W. A., </a:t>
            </a:r>
            <a:r>
              <a:rPr lang="en-US" sz="1200" b="0" dirty="0" err="1">
                <a:effectLst/>
                <a:latin typeface="Arial" panose="020B0604020202020204" pitchFamily="34" charset="0"/>
                <a:ea typeface="Calibri" panose="020F0502020204030204" pitchFamily="34" charset="0"/>
                <a:cs typeface="Arial" panose="020B0604020202020204" pitchFamily="34" charset="0"/>
              </a:rPr>
              <a:t>Nikaido</a:t>
            </a:r>
            <a:r>
              <a:rPr lang="en-US" sz="1200" b="0" dirty="0">
                <a:effectLst/>
                <a:latin typeface="Arial" panose="020B0604020202020204" pitchFamily="34" charset="0"/>
                <a:ea typeface="Calibri" panose="020F0502020204030204" pitchFamily="34" charset="0"/>
                <a:cs typeface="Arial" panose="020B0604020202020204" pitchFamily="34" charset="0"/>
              </a:rPr>
              <a:t>, B. E., Margolis, B. W., Johnson, B. J., Barton, J. D., Lopez, G., </a:t>
            </a:r>
            <a:r>
              <a:rPr lang="en-US" sz="1200" b="0" dirty="0" err="1">
                <a:effectLst/>
                <a:latin typeface="Arial" panose="020B0604020202020204" pitchFamily="34" charset="0"/>
                <a:ea typeface="Calibri" panose="020F0502020204030204" pitchFamily="34" charset="0"/>
                <a:cs typeface="Arial" panose="020B0604020202020204" pitchFamily="34" charset="0"/>
              </a:rPr>
              <a:t>Wolfarth</a:t>
            </a:r>
            <a:r>
              <a:rPr lang="en-US" sz="1200" b="0" dirty="0">
                <a:effectLst/>
                <a:latin typeface="Arial" panose="020B0604020202020204" pitchFamily="34" charset="0"/>
                <a:ea typeface="Calibri" panose="020F0502020204030204" pitchFamily="34" charset="0"/>
                <a:cs typeface="Arial" panose="020B0604020202020204" pitchFamily="34" charset="0"/>
              </a:rPr>
              <a:t>, L. S., and Hays, Z. B., “Pterodactyl: Trade Study for an Integrated Control System Design of a Mechanically Deployable Entry Vehicle,” </a:t>
            </a:r>
            <a:r>
              <a:rPr lang="en-US" sz="1200" b="0" i="1" dirty="0">
                <a:effectLst/>
                <a:latin typeface="Arial" panose="020B0604020202020204" pitchFamily="34" charset="0"/>
                <a:ea typeface="Calibri" panose="020F0502020204030204" pitchFamily="34" charset="0"/>
                <a:cs typeface="Arial" panose="020B0604020202020204" pitchFamily="34" charset="0"/>
              </a:rPr>
              <a:t>AIAA SciTech 2020 Forum</a:t>
            </a:r>
            <a:r>
              <a:rPr lang="en-US" sz="1200" b="0" dirty="0">
                <a:effectLst/>
                <a:latin typeface="Arial" panose="020B0604020202020204" pitchFamily="34" charset="0"/>
                <a:ea typeface="Calibri" panose="020F0502020204030204" pitchFamily="34" charset="0"/>
                <a:cs typeface="Arial" panose="020B0604020202020204" pitchFamily="34" charset="0"/>
              </a:rPr>
              <a:t>, AIAA, Orlando, FL, 2020.</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buFont typeface="+mj-lt"/>
              <a:buAutoNum type="arabicPeriod"/>
            </a:pPr>
            <a:r>
              <a:rPr lang="en-US" sz="1200" b="0" dirty="0">
                <a:effectLst/>
                <a:latin typeface="Arial" panose="020B0604020202020204" pitchFamily="34" charset="0"/>
                <a:ea typeface="Calibri" panose="020F0502020204030204" pitchFamily="34" charset="0"/>
                <a:cs typeface="Arial" panose="020B0604020202020204" pitchFamily="34" charset="0"/>
              </a:rPr>
              <a:t>Okolo, W. A., Margolis, B. W., D’Souza, S. N., Yount, B. C., Barton, J. D., &amp; Johnson, B. J. (2022). Development and Evaluation of Control Architectures for a Mechanically Deployed Entry Vehicle. </a:t>
            </a:r>
            <a:r>
              <a:rPr lang="en-US" sz="1200" b="0" i="1" dirty="0">
                <a:effectLst/>
                <a:latin typeface="Arial" panose="020B0604020202020204" pitchFamily="34" charset="0"/>
                <a:ea typeface="Calibri" panose="020F0502020204030204" pitchFamily="34" charset="0"/>
                <a:cs typeface="Arial" panose="020B0604020202020204" pitchFamily="34" charset="0"/>
              </a:rPr>
              <a:t>Journal of Spacecraft and Rockets</a:t>
            </a:r>
            <a:r>
              <a:rPr lang="en-US" sz="1200" b="0" dirty="0">
                <a:effectLst/>
                <a:latin typeface="Arial" panose="020B0604020202020204" pitchFamily="34" charset="0"/>
                <a:ea typeface="Calibri" panose="020F0502020204030204" pitchFamily="34" charset="0"/>
                <a:cs typeface="Arial" panose="020B0604020202020204" pitchFamily="34" charset="0"/>
              </a:rPr>
              <a:t>, </a:t>
            </a:r>
            <a:r>
              <a:rPr lang="en-US" sz="1200" b="0" i="1" dirty="0">
                <a:effectLst/>
                <a:latin typeface="Arial" panose="020B0604020202020204" pitchFamily="34" charset="0"/>
                <a:ea typeface="Calibri" panose="020F0502020204030204" pitchFamily="34" charset="0"/>
                <a:cs typeface="Arial" panose="020B0604020202020204" pitchFamily="34" charset="0"/>
              </a:rPr>
              <a:t>59</a:t>
            </a:r>
            <a:r>
              <a:rPr lang="en-US" sz="1200" b="0" dirty="0">
                <a:effectLst/>
                <a:latin typeface="Arial" panose="020B0604020202020204" pitchFamily="34" charset="0"/>
                <a:ea typeface="Calibri" panose="020F0502020204030204" pitchFamily="34" charset="0"/>
                <a:cs typeface="Arial" panose="020B0604020202020204" pitchFamily="34" charset="0"/>
              </a:rPr>
              <a:t>(4), 1228-1239.</a:t>
            </a:r>
          </a:p>
          <a:p>
            <a:pPr marL="342900" marR="0" lvl="0" indent="-342900">
              <a:buFont typeface="+mj-lt"/>
              <a:buAutoNum type="arabicPeriod"/>
            </a:pPr>
            <a:r>
              <a:rPr lang="en-US" sz="1200" b="0" dirty="0">
                <a:effectLst/>
                <a:latin typeface="Arial" panose="020B0604020202020204" pitchFamily="34" charset="0"/>
                <a:ea typeface="Calibri" panose="020F0502020204030204" pitchFamily="34" charset="0"/>
                <a:cs typeface="Arial" panose="020B0604020202020204" pitchFamily="34" charset="0"/>
              </a:rPr>
              <a:t>Margolis, B. W., Okolo, W. A., D’Souza, S. N., Johnson, B. J., “Pterodactyl: Guidance and Control of a Symmetric Deployable Entry Vehicle using an Aerodynamic Control System,” </a:t>
            </a:r>
            <a:r>
              <a:rPr lang="en-US" sz="1200" b="0" i="1" dirty="0">
                <a:effectLst/>
                <a:latin typeface="Arial" panose="020B0604020202020204" pitchFamily="34" charset="0"/>
                <a:ea typeface="Calibri" panose="020F0502020204030204" pitchFamily="34" charset="0"/>
                <a:cs typeface="Arial" panose="020B0604020202020204" pitchFamily="34" charset="0"/>
              </a:rPr>
              <a:t>AIAA SciTech SciTech 2021 Forum</a:t>
            </a:r>
            <a:r>
              <a:rPr lang="en-US" sz="1200" b="0" dirty="0">
                <a:effectLst/>
                <a:latin typeface="Arial" panose="020B0604020202020204" pitchFamily="34" charset="0"/>
                <a:ea typeface="Calibri" panose="020F0502020204030204" pitchFamily="34" charset="0"/>
                <a:cs typeface="Arial" panose="020B0604020202020204" pitchFamily="34" charset="0"/>
              </a:rPr>
              <a:t>, AIAA, Virtual, 2021. </a:t>
            </a:r>
          </a:p>
          <a:p>
            <a:pPr marL="342900" marR="0" lvl="0" indent="-342900">
              <a:buFont typeface="+mj-lt"/>
              <a:buAutoNum type="arabicPeriod"/>
            </a:pPr>
            <a:r>
              <a:rPr lang="en-US" sz="1200" b="0" dirty="0">
                <a:effectLst/>
                <a:latin typeface="Arial" panose="020B0604020202020204" pitchFamily="34" charset="0"/>
                <a:ea typeface="Calibri" panose="020F0502020204030204" pitchFamily="34" charset="0"/>
                <a:cs typeface="Arial" panose="020B0604020202020204" pitchFamily="34" charset="0"/>
              </a:rPr>
              <a:t>Johnson, B. J., Rocca-Bejar, D., Lu, P., </a:t>
            </a:r>
            <a:r>
              <a:rPr lang="en-US" sz="1200" b="0" dirty="0" err="1">
                <a:effectLst/>
                <a:latin typeface="Arial" panose="020B0604020202020204" pitchFamily="34" charset="0"/>
                <a:ea typeface="Calibri" panose="020F0502020204030204" pitchFamily="34" charset="0"/>
                <a:cs typeface="Arial" panose="020B0604020202020204" pitchFamily="34" charset="0"/>
              </a:rPr>
              <a:t>Nikaido</a:t>
            </a:r>
            <a:r>
              <a:rPr lang="en-US" sz="1200" b="0" dirty="0">
                <a:effectLst/>
                <a:latin typeface="Arial" panose="020B0604020202020204" pitchFamily="34" charset="0"/>
                <a:ea typeface="Calibri" panose="020F0502020204030204" pitchFamily="34" charset="0"/>
                <a:cs typeface="Arial" panose="020B0604020202020204" pitchFamily="34" charset="0"/>
              </a:rPr>
              <a:t>, B. E., Yount, B. C., D’Souza, S. N., and Hays, Z. B., “Pterodactyl: Development and Performance of Guidance Algorithms for a Mechanically Deployed Entry Vehicle,” </a:t>
            </a:r>
            <a:r>
              <a:rPr lang="en-US" sz="1200" b="0" i="1" dirty="0">
                <a:effectLst/>
                <a:latin typeface="Arial" panose="020B0604020202020204" pitchFamily="34" charset="0"/>
                <a:ea typeface="Calibri" panose="020F0502020204030204" pitchFamily="34" charset="0"/>
                <a:cs typeface="Arial" panose="020B0604020202020204" pitchFamily="34" charset="0"/>
              </a:rPr>
              <a:t>AIAA SciTech 2020 Forum</a:t>
            </a:r>
            <a:r>
              <a:rPr lang="en-US" sz="1200" b="0" dirty="0">
                <a:effectLst/>
                <a:latin typeface="Arial" panose="020B0604020202020204" pitchFamily="34" charset="0"/>
                <a:ea typeface="Calibri" panose="020F0502020204030204" pitchFamily="34" charset="0"/>
                <a:cs typeface="Arial" panose="020B0604020202020204" pitchFamily="34" charset="0"/>
              </a:rPr>
              <a:t>, AIAA, Orlando, FL, 2020.</a:t>
            </a:r>
          </a:p>
          <a:p>
            <a:pPr marL="342900" marR="0" lvl="0" indent="-342900">
              <a:buFont typeface="+mj-lt"/>
              <a:buAutoNum type="arabicPeriod"/>
            </a:pPr>
            <a:r>
              <a:rPr lang="en-US" sz="1200" b="0" dirty="0">
                <a:effectLst/>
                <a:latin typeface="Arial" panose="020B0604020202020204" pitchFamily="34" charset="0"/>
                <a:ea typeface="Calibri" panose="020F0502020204030204" pitchFamily="34" charset="0"/>
                <a:cs typeface="Arial" panose="020B0604020202020204" pitchFamily="34" charset="0"/>
              </a:rPr>
              <a:t>Reddish, B. J., </a:t>
            </a:r>
            <a:r>
              <a:rPr lang="en-US" sz="1200" b="0" dirty="0" err="1">
                <a:effectLst/>
                <a:latin typeface="Arial" panose="020B0604020202020204" pitchFamily="34" charset="0"/>
                <a:ea typeface="Calibri" panose="020F0502020204030204" pitchFamily="34" charset="0"/>
                <a:cs typeface="Arial" panose="020B0604020202020204" pitchFamily="34" charset="0"/>
              </a:rPr>
              <a:t>Nikaido</a:t>
            </a:r>
            <a:r>
              <a:rPr lang="en-US" sz="1200" b="0" dirty="0">
                <a:effectLst/>
                <a:latin typeface="Arial" panose="020B0604020202020204" pitchFamily="34" charset="0"/>
                <a:ea typeface="Calibri" panose="020F0502020204030204" pitchFamily="34" charset="0"/>
                <a:cs typeface="Arial" panose="020B0604020202020204" pitchFamily="34" charset="0"/>
              </a:rPr>
              <a:t>, B. E., D’Souza, S. N., Hawke, V., and Kang, H., “Pterodactyl: Aerodynamic Modeling for a Symmetric Deployable Earth Entry Vehicle with Flaps,” AIAA SciTech 2021 Forum, AIAA, 2021. </a:t>
            </a:r>
          </a:p>
          <a:p>
            <a:pPr marL="342900" marR="0" lvl="0" indent="-342900">
              <a:buFont typeface="+mj-lt"/>
              <a:buAutoNum type="arabicPeriod"/>
            </a:pPr>
            <a:r>
              <a:rPr lang="en-US" sz="1200" b="0" dirty="0" err="1">
                <a:effectLst/>
                <a:latin typeface="Arial" panose="020B0604020202020204" pitchFamily="34" charset="0"/>
                <a:ea typeface="Calibri" panose="020F0502020204030204" pitchFamily="34" charset="0"/>
                <a:cs typeface="Arial" panose="020B0604020202020204" pitchFamily="34" charset="0"/>
              </a:rPr>
              <a:t>Murri</a:t>
            </a:r>
            <a:r>
              <a:rPr lang="en-US" sz="1200" b="0" dirty="0">
                <a:effectLst/>
                <a:latin typeface="Arial" panose="020B0604020202020204" pitchFamily="34" charset="0"/>
                <a:ea typeface="Calibri" panose="020F0502020204030204" pitchFamily="34" charset="0"/>
                <a:cs typeface="Arial" panose="020B0604020202020204" pitchFamily="34" charset="0"/>
              </a:rPr>
              <a:t>, D. G., Matz, D. A., Hoffman, D. A., Berndt, J. S., Brown, S. C., and Prokop, L. E., “Improvements to the Flight Analysis and Simulation Tool (FAST) and Initial Development of the Genesis Flight Mechanics Simulation for Ascent, Aerocapture, Entry, Descent, and Landing (A2EDL) Trajectory Design,” NASA/TM-20210014622, Apr 2021.  </a:t>
            </a:r>
          </a:p>
          <a:p>
            <a:pPr marL="342900" marR="0" lvl="0" indent="-342900">
              <a:buFont typeface="+mj-lt"/>
              <a:buAutoNum type="arabicPeriod"/>
            </a:pPr>
            <a:r>
              <a:rPr lang="en-US" sz="1200" b="0" dirty="0">
                <a:effectLst/>
                <a:latin typeface="Arial" panose="020B0604020202020204" pitchFamily="34" charset="0"/>
                <a:ea typeface="Calibri" panose="020F0502020204030204" pitchFamily="34" charset="0"/>
                <a:cs typeface="Arial" panose="020B0604020202020204" pitchFamily="34" charset="0"/>
              </a:rPr>
              <a:t>Lu, P., “Verification of a Fully Numerical Entry Guidance Algorithm,” Journal of Guidance, Control, and Dynamics, Vol. 40, No. 2, 2017, pp. 230-247.</a:t>
            </a:r>
          </a:p>
          <a:p>
            <a:pPr marL="342900" marR="0" lvl="0" indent="-342900">
              <a:buFont typeface="+mj-lt"/>
              <a:buAutoNum type="arabicPeriod"/>
            </a:pPr>
            <a:r>
              <a:rPr lang="en-US" sz="1200" b="0" dirty="0">
                <a:effectLst/>
                <a:latin typeface="Arial" panose="020B0604020202020204" pitchFamily="34" charset="0"/>
                <a:ea typeface="Calibri" panose="020F0502020204030204" pitchFamily="34" charset="0"/>
                <a:cs typeface="Arial" panose="020B0604020202020204" pitchFamily="34" charset="0"/>
              </a:rPr>
              <a:t>D’Souza, S. N., Okolo, W. A., Margolis, W., L., </a:t>
            </a:r>
            <a:r>
              <a:rPr lang="en-US" sz="1200" b="0" dirty="0" err="1">
                <a:effectLst/>
                <a:latin typeface="Arial" panose="020B0604020202020204" pitchFamily="34" charset="0"/>
                <a:ea typeface="Calibri" panose="020F0502020204030204" pitchFamily="34" charset="0"/>
                <a:cs typeface="Arial" panose="020B0604020202020204" pitchFamily="34" charset="0"/>
              </a:rPr>
              <a:t>Nikaido</a:t>
            </a:r>
            <a:r>
              <a:rPr lang="en-US" sz="1200" b="0" dirty="0">
                <a:effectLst/>
                <a:latin typeface="Arial" panose="020B0604020202020204" pitchFamily="34" charset="0"/>
                <a:ea typeface="Calibri" panose="020F0502020204030204" pitchFamily="34" charset="0"/>
                <a:cs typeface="Arial" panose="020B0604020202020204" pitchFamily="34" charset="0"/>
              </a:rPr>
              <a:t>, B. E., Yount, B., Johnson, B. J., Aerospace Vehicle Entry Flightpath Control. US 1772828 B2, 2023. </a:t>
            </a:r>
          </a:p>
          <a:p>
            <a:endParaRPr lang="en-US" sz="1200" b="0" dirty="0">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BA66C17F-2A5D-5391-56F4-96CC97B61029}"/>
              </a:ext>
            </a:extLst>
          </p:cNvPr>
          <p:cNvSpPr>
            <a:spLocks noGrp="1"/>
          </p:cNvSpPr>
          <p:nvPr>
            <p:ph type="sldNum" sz="quarter" idx="10"/>
          </p:nvPr>
        </p:nvSpPr>
        <p:spPr/>
        <p:txBody>
          <a:bodyPr/>
          <a:lstStyle/>
          <a:p>
            <a:pPr>
              <a:defRPr/>
            </a:pPr>
            <a:fld id="{E8CC769F-ADCB-2641-BD2F-4076D1C41918}" type="slidenum">
              <a:rPr lang="uk-UA" sz="800" smtClean="0">
                <a:latin typeface="Arial" charset="0"/>
              </a:rPr>
              <a:pPr>
                <a:defRPr/>
              </a:pPr>
              <a:t>12</a:t>
            </a:fld>
            <a:endParaRPr lang="uk-UA"/>
          </a:p>
        </p:txBody>
      </p:sp>
    </p:spTree>
    <p:extLst>
      <p:ext uri="{BB962C8B-B14F-4D97-AF65-F5344CB8AC3E}">
        <p14:creationId xmlns:p14="http://schemas.microsoft.com/office/powerpoint/2010/main" val="31002806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8CAA9-8524-8203-893F-3C52C85FD9EB}"/>
              </a:ext>
            </a:extLst>
          </p:cNvPr>
          <p:cNvSpPr>
            <a:spLocks noGrp="1"/>
          </p:cNvSpPr>
          <p:nvPr>
            <p:ph type="title"/>
          </p:nvPr>
        </p:nvSpPr>
        <p:spPr>
          <a:xfrm>
            <a:off x="1524000" y="2895600"/>
            <a:ext cx="9144000" cy="1066800"/>
          </a:xfrm>
        </p:spPr>
        <p:txBody>
          <a:bodyPr/>
          <a:lstStyle/>
          <a:p>
            <a:r>
              <a:rPr lang="en-US" sz="4000" b="1" dirty="0"/>
              <a:t>Questions?</a:t>
            </a:r>
          </a:p>
        </p:txBody>
      </p:sp>
      <p:sp>
        <p:nvSpPr>
          <p:cNvPr id="3" name="Slide Number Placeholder 2">
            <a:extLst>
              <a:ext uri="{FF2B5EF4-FFF2-40B4-BE49-F238E27FC236}">
                <a16:creationId xmlns:a16="http://schemas.microsoft.com/office/drawing/2014/main" id="{B9345AEE-1DAA-DEB3-E07E-C6C60E81F4A7}"/>
              </a:ext>
            </a:extLst>
          </p:cNvPr>
          <p:cNvSpPr>
            <a:spLocks noGrp="1"/>
          </p:cNvSpPr>
          <p:nvPr>
            <p:ph type="sldNum" sz="quarter" idx="10"/>
          </p:nvPr>
        </p:nvSpPr>
        <p:spPr/>
        <p:txBody>
          <a:bodyPr/>
          <a:lstStyle/>
          <a:p>
            <a:pPr>
              <a:defRPr/>
            </a:pPr>
            <a:fld id="{E8CC769F-ADCB-2641-BD2F-4076D1C41918}" type="slidenum">
              <a:rPr lang="uk-UA" sz="800" smtClean="0">
                <a:latin typeface="Arial" charset="0"/>
              </a:rPr>
              <a:pPr>
                <a:defRPr/>
              </a:pPr>
              <a:t>13</a:t>
            </a:fld>
            <a:endParaRPr lang="uk-UA"/>
          </a:p>
        </p:txBody>
      </p:sp>
    </p:spTree>
    <p:extLst>
      <p:ext uri="{BB962C8B-B14F-4D97-AF65-F5344CB8AC3E}">
        <p14:creationId xmlns:p14="http://schemas.microsoft.com/office/powerpoint/2010/main" val="520929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E18D1-2834-8103-9A15-41CE43E85A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08AEAE-7177-210E-99ED-5B03D7F4D786}"/>
              </a:ext>
            </a:extLst>
          </p:cNvPr>
          <p:cNvSpPr>
            <a:spLocks noGrp="1"/>
          </p:cNvSpPr>
          <p:nvPr>
            <p:ph type="title"/>
          </p:nvPr>
        </p:nvSpPr>
        <p:spPr>
          <a:xfrm>
            <a:off x="1524000" y="2895600"/>
            <a:ext cx="9144000" cy="1066800"/>
          </a:xfrm>
        </p:spPr>
        <p:txBody>
          <a:bodyPr/>
          <a:lstStyle/>
          <a:p>
            <a:r>
              <a:rPr lang="en-US" sz="4000" b="1" dirty="0"/>
              <a:t>Back Up</a:t>
            </a:r>
          </a:p>
        </p:txBody>
      </p:sp>
      <p:sp>
        <p:nvSpPr>
          <p:cNvPr id="3" name="Slide Number Placeholder 2">
            <a:extLst>
              <a:ext uri="{FF2B5EF4-FFF2-40B4-BE49-F238E27FC236}">
                <a16:creationId xmlns:a16="http://schemas.microsoft.com/office/drawing/2014/main" id="{45CEBE1A-D51A-59F2-C954-AFEB60957999}"/>
              </a:ext>
            </a:extLst>
          </p:cNvPr>
          <p:cNvSpPr>
            <a:spLocks noGrp="1"/>
          </p:cNvSpPr>
          <p:nvPr>
            <p:ph type="sldNum" sz="quarter" idx="10"/>
          </p:nvPr>
        </p:nvSpPr>
        <p:spPr/>
        <p:txBody>
          <a:bodyPr/>
          <a:lstStyle/>
          <a:p>
            <a:pPr>
              <a:defRPr/>
            </a:pPr>
            <a:fld id="{E8CC769F-ADCB-2641-BD2F-4076D1C41918}" type="slidenum">
              <a:rPr lang="uk-UA" sz="800" smtClean="0">
                <a:latin typeface="Arial" charset="0"/>
              </a:rPr>
              <a:pPr>
                <a:defRPr/>
              </a:pPr>
              <a:t>14</a:t>
            </a:fld>
            <a:endParaRPr lang="uk-UA"/>
          </a:p>
        </p:txBody>
      </p:sp>
    </p:spTree>
    <p:extLst>
      <p:ext uri="{BB962C8B-B14F-4D97-AF65-F5344CB8AC3E}">
        <p14:creationId xmlns:p14="http://schemas.microsoft.com/office/powerpoint/2010/main" val="10808786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E26D9-A6A0-EB59-518B-8F8865DFF0EA}"/>
              </a:ext>
            </a:extLst>
          </p:cNvPr>
          <p:cNvSpPr>
            <a:spLocks noGrp="1"/>
          </p:cNvSpPr>
          <p:nvPr>
            <p:ph type="title"/>
          </p:nvPr>
        </p:nvSpPr>
        <p:spPr/>
        <p:txBody>
          <a:bodyPr/>
          <a:lstStyle/>
          <a:p>
            <a:r>
              <a:rPr lang="en-US" sz="3200" dirty="0">
                <a:solidFill>
                  <a:schemeClr val="tx1"/>
                </a:solidFill>
              </a:rPr>
              <a:t>Vehicle Properties</a:t>
            </a:r>
          </a:p>
        </p:txBody>
      </p:sp>
      <p:graphicFrame>
        <p:nvGraphicFramePr>
          <p:cNvPr id="5" name="Table 4">
            <a:extLst>
              <a:ext uri="{FF2B5EF4-FFF2-40B4-BE49-F238E27FC236}">
                <a16:creationId xmlns:a16="http://schemas.microsoft.com/office/drawing/2014/main" id="{462843D1-A7D2-0EF0-00A9-CDC710314056}"/>
              </a:ext>
            </a:extLst>
          </p:cNvPr>
          <p:cNvGraphicFramePr>
            <a:graphicFrameLocks noGrp="1"/>
          </p:cNvGraphicFramePr>
          <p:nvPr>
            <p:extLst>
              <p:ext uri="{D42A27DB-BD31-4B8C-83A1-F6EECF244321}">
                <p14:modId xmlns:p14="http://schemas.microsoft.com/office/powerpoint/2010/main" val="1377244506"/>
              </p:ext>
            </p:extLst>
          </p:nvPr>
        </p:nvGraphicFramePr>
        <p:xfrm>
          <a:off x="2575560" y="1550022"/>
          <a:ext cx="7040880" cy="2560968"/>
        </p:xfrm>
        <a:graphic>
          <a:graphicData uri="http://schemas.openxmlformats.org/drawingml/2006/table">
            <a:tbl>
              <a:tblPr firstRow="1" firstCol="1" bandRow="1">
                <a:tableStyleId>{5C22544A-7EE6-4342-B048-85BDC9FD1C3A}</a:tableStyleId>
              </a:tblPr>
              <a:tblGrid>
                <a:gridCol w="1856935">
                  <a:extLst>
                    <a:ext uri="{9D8B030D-6E8A-4147-A177-3AD203B41FA5}">
                      <a16:colId xmlns:a16="http://schemas.microsoft.com/office/drawing/2014/main" val="2719026717"/>
                    </a:ext>
                  </a:extLst>
                </a:gridCol>
                <a:gridCol w="1160585">
                  <a:extLst>
                    <a:ext uri="{9D8B030D-6E8A-4147-A177-3AD203B41FA5}">
                      <a16:colId xmlns:a16="http://schemas.microsoft.com/office/drawing/2014/main" val="2662284099"/>
                    </a:ext>
                  </a:extLst>
                </a:gridCol>
                <a:gridCol w="2011680">
                  <a:extLst>
                    <a:ext uri="{9D8B030D-6E8A-4147-A177-3AD203B41FA5}">
                      <a16:colId xmlns:a16="http://schemas.microsoft.com/office/drawing/2014/main" val="1151921193"/>
                    </a:ext>
                  </a:extLst>
                </a:gridCol>
                <a:gridCol w="2011680">
                  <a:extLst>
                    <a:ext uri="{9D8B030D-6E8A-4147-A177-3AD203B41FA5}">
                      <a16:colId xmlns:a16="http://schemas.microsoft.com/office/drawing/2014/main" val="1378119221"/>
                    </a:ext>
                  </a:extLst>
                </a:gridCol>
              </a:tblGrid>
              <a:tr h="284552">
                <a:tc>
                  <a:txBody>
                    <a:bodyPr/>
                    <a:lstStyle/>
                    <a:p>
                      <a:pPr marL="0" marR="0" algn="ctr">
                        <a:tabLst>
                          <a:tab pos="182880" algn="l"/>
                        </a:tabLst>
                      </a:pPr>
                      <a:r>
                        <a:rPr lang="en-US" sz="1800">
                          <a:effectLst/>
                          <a:latin typeface="Arial" panose="020B0604020202020204" pitchFamily="34" charset="0"/>
                          <a:cs typeface="Arial" panose="020B0604020202020204" pitchFamily="34" charset="0"/>
                        </a:rPr>
                        <a:t>Parameter</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tabLst>
                          <a:tab pos="182880" algn="l"/>
                        </a:tabLst>
                      </a:pPr>
                      <a:r>
                        <a:rPr lang="en-US" sz="1800">
                          <a:effectLst/>
                          <a:latin typeface="Arial" panose="020B0604020202020204" pitchFamily="34" charset="0"/>
                          <a:cs typeface="Arial" panose="020B0604020202020204" pitchFamily="34" charset="0"/>
                        </a:rPr>
                        <a:t>Units</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tabLst>
                          <a:tab pos="182880" algn="l"/>
                        </a:tabLst>
                      </a:pPr>
                      <a:r>
                        <a:rPr lang="en-US" sz="1800">
                          <a:effectLst/>
                          <a:latin typeface="Arial" panose="020B0604020202020204" pitchFamily="34" charset="0"/>
                          <a:cs typeface="Arial" panose="020B0604020202020204" pitchFamily="34" charset="0"/>
                        </a:rPr>
                        <a:t>PBV-II</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tabLst>
                          <a:tab pos="182880" algn="l"/>
                        </a:tabLst>
                      </a:pPr>
                      <a:r>
                        <a:rPr lang="en-US" sz="1800">
                          <a:effectLst/>
                          <a:latin typeface="Arial" panose="020B0604020202020204" pitchFamily="34" charset="0"/>
                          <a:cs typeface="Arial" panose="020B0604020202020204" pitchFamily="34" charset="0"/>
                        </a:rPr>
                        <a:t>PBV-IIa</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671679923"/>
                  </a:ext>
                </a:extLst>
              </a:tr>
              <a:tr h="284552">
                <a:tc>
                  <a:txBody>
                    <a:bodyPr/>
                    <a:lstStyle/>
                    <a:p>
                      <a:pPr marL="0" marR="0" algn="ctr">
                        <a:tabLst>
                          <a:tab pos="182880" algn="l"/>
                        </a:tabLst>
                      </a:pPr>
                      <a:r>
                        <a:rPr lang="en-US" sz="1800">
                          <a:effectLst/>
                          <a:latin typeface="Arial" panose="020B0604020202020204" pitchFamily="34" charset="0"/>
                          <a:cs typeface="Arial" panose="020B0604020202020204" pitchFamily="34" charset="0"/>
                        </a:rPr>
                        <a:t>Mass</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tabLst>
                          <a:tab pos="182880" algn="l"/>
                        </a:tabLst>
                      </a:pPr>
                      <a:r>
                        <a:rPr lang="en-US" sz="1800">
                          <a:effectLst/>
                          <a:latin typeface="Arial" panose="020B0604020202020204" pitchFamily="34" charset="0"/>
                          <a:cs typeface="Arial" panose="020B0604020202020204" pitchFamily="34" charset="0"/>
                        </a:rPr>
                        <a:t>kg</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tabLst>
                          <a:tab pos="182880" algn="l"/>
                        </a:tabLst>
                      </a:pPr>
                      <a:r>
                        <a:rPr lang="en-US" sz="1800" dirty="0">
                          <a:effectLst/>
                          <a:latin typeface="Arial" panose="020B0604020202020204" pitchFamily="34" charset="0"/>
                          <a:cs typeface="Arial" panose="020B0604020202020204" pitchFamily="34" charset="0"/>
                        </a:rPr>
                        <a:t>703.3</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tabLst>
                          <a:tab pos="182880" algn="l"/>
                        </a:tabLst>
                      </a:pPr>
                      <a:r>
                        <a:rPr lang="en-US" sz="1800">
                          <a:effectLst/>
                          <a:latin typeface="Arial" panose="020B0604020202020204" pitchFamily="34" charset="0"/>
                          <a:cs typeface="Arial" panose="020B0604020202020204" pitchFamily="34" charset="0"/>
                        </a:rPr>
                        <a:t>702.4</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035171067"/>
                  </a:ext>
                </a:extLst>
              </a:tr>
              <a:tr h="284552">
                <a:tc>
                  <a:txBody>
                    <a:bodyPr/>
                    <a:lstStyle/>
                    <a:p>
                      <a:pPr marL="0" marR="0" algn="ctr">
                        <a:tabLst>
                          <a:tab pos="182880" algn="l"/>
                        </a:tabLst>
                      </a:pPr>
                      <a:r>
                        <a:rPr lang="en-US" sz="1800">
                          <a:effectLst/>
                          <a:latin typeface="Arial" panose="020B0604020202020204" pitchFamily="34" charset="0"/>
                          <a:cs typeface="Arial" panose="020B0604020202020204" pitchFamily="34" charset="0"/>
                        </a:rPr>
                        <a:t>Ixx</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tabLst>
                          <a:tab pos="182880" algn="l"/>
                        </a:tabLst>
                      </a:pPr>
                      <a:r>
                        <a:rPr lang="en-US" sz="1800">
                          <a:effectLst/>
                          <a:latin typeface="Arial" panose="020B0604020202020204" pitchFamily="34" charset="0"/>
                          <a:cs typeface="Arial" panose="020B0604020202020204" pitchFamily="34" charset="0"/>
                        </a:rPr>
                        <a:t>kg-m</a:t>
                      </a:r>
                      <a:r>
                        <a:rPr lang="en-US" sz="1800" baseline="30000">
                          <a:effectLst/>
                          <a:latin typeface="Arial" panose="020B0604020202020204" pitchFamily="34" charset="0"/>
                          <a:cs typeface="Arial" panose="020B0604020202020204" pitchFamily="34" charset="0"/>
                        </a:rPr>
                        <a:t>2</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tabLst>
                          <a:tab pos="182880" algn="l"/>
                        </a:tabLst>
                      </a:pPr>
                      <a:r>
                        <a:rPr lang="en-US" sz="1800">
                          <a:effectLst/>
                          <a:latin typeface="Arial" panose="020B0604020202020204" pitchFamily="34" charset="0"/>
                          <a:cs typeface="Arial" panose="020B0604020202020204" pitchFamily="34" charset="0"/>
                        </a:rPr>
                        <a:t>651.2</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tabLst>
                          <a:tab pos="182880" algn="l"/>
                        </a:tabLst>
                      </a:pPr>
                      <a:r>
                        <a:rPr lang="en-US" sz="1800">
                          <a:effectLst/>
                          <a:latin typeface="Arial" panose="020B0604020202020204" pitchFamily="34" charset="0"/>
                          <a:cs typeface="Arial" panose="020B0604020202020204" pitchFamily="34" charset="0"/>
                        </a:rPr>
                        <a:t>693.7</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289889065"/>
                  </a:ext>
                </a:extLst>
              </a:tr>
              <a:tr h="284552">
                <a:tc>
                  <a:txBody>
                    <a:bodyPr/>
                    <a:lstStyle/>
                    <a:p>
                      <a:pPr marL="0" marR="0" algn="ctr">
                        <a:tabLst>
                          <a:tab pos="182880" algn="l"/>
                        </a:tabLst>
                      </a:pPr>
                      <a:r>
                        <a:rPr lang="en-US" sz="1800">
                          <a:effectLst/>
                          <a:latin typeface="Arial" panose="020B0604020202020204" pitchFamily="34" charset="0"/>
                          <a:cs typeface="Arial" panose="020B0604020202020204" pitchFamily="34" charset="0"/>
                        </a:rPr>
                        <a:t>Iyy</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tabLst>
                          <a:tab pos="182880" algn="l"/>
                        </a:tabLst>
                      </a:pPr>
                      <a:r>
                        <a:rPr lang="en-US" sz="1800">
                          <a:effectLst/>
                          <a:latin typeface="Arial" panose="020B0604020202020204" pitchFamily="34" charset="0"/>
                          <a:cs typeface="Arial" panose="020B0604020202020204" pitchFamily="34" charset="0"/>
                        </a:rPr>
                        <a:t>kg-m</a:t>
                      </a:r>
                      <a:r>
                        <a:rPr lang="en-US" sz="1800" baseline="30000">
                          <a:effectLst/>
                          <a:latin typeface="Arial" panose="020B0604020202020204" pitchFamily="34" charset="0"/>
                          <a:cs typeface="Arial" panose="020B0604020202020204" pitchFamily="34" charset="0"/>
                        </a:rPr>
                        <a:t>2</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tabLst>
                          <a:tab pos="182880" algn="l"/>
                        </a:tabLst>
                      </a:pPr>
                      <a:r>
                        <a:rPr lang="en-US" sz="1800">
                          <a:effectLst/>
                          <a:latin typeface="Arial" panose="020B0604020202020204" pitchFamily="34" charset="0"/>
                          <a:cs typeface="Arial" panose="020B0604020202020204" pitchFamily="34" charset="0"/>
                        </a:rPr>
                        <a:t>513.4</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tabLst>
                          <a:tab pos="182880" algn="l"/>
                        </a:tabLst>
                      </a:pPr>
                      <a:r>
                        <a:rPr lang="en-US" sz="1800">
                          <a:effectLst/>
                          <a:latin typeface="Arial" panose="020B0604020202020204" pitchFamily="34" charset="0"/>
                          <a:cs typeface="Arial" panose="020B0604020202020204" pitchFamily="34" charset="0"/>
                        </a:rPr>
                        <a:t>572.2</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314046768"/>
                  </a:ext>
                </a:extLst>
              </a:tr>
              <a:tr h="284552">
                <a:tc>
                  <a:txBody>
                    <a:bodyPr/>
                    <a:lstStyle/>
                    <a:p>
                      <a:pPr marL="0" marR="0" algn="ctr">
                        <a:tabLst>
                          <a:tab pos="182880" algn="l"/>
                        </a:tabLst>
                      </a:pPr>
                      <a:r>
                        <a:rPr lang="en-US" sz="1800">
                          <a:effectLst/>
                          <a:latin typeface="Arial" panose="020B0604020202020204" pitchFamily="34" charset="0"/>
                          <a:cs typeface="Arial" panose="020B0604020202020204" pitchFamily="34" charset="0"/>
                        </a:rPr>
                        <a:t>Izz</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tabLst>
                          <a:tab pos="182880" algn="l"/>
                        </a:tabLst>
                      </a:pPr>
                      <a:r>
                        <a:rPr lang="en-US" sz="1800">
                          <a:effectLst/>
                          <a:latin typeface="Arial" panose="020B0604020202020204" pitchFamily="34" charset="0"/>
                          <a:cs typeface="Arial" panose="020B0604020202020204" pitchFamily="34" charset="0"/>
                        </a:rPr>
                        <a:t>kg-m</a:t>
                      </a:r>
                      <a:r>
                        <a:rPr lang="en-US" sz="1800" baseline="30000">
                          <a:effectLst/>
                          <a:latin typeface="Arial" panose="020B0604020202020204" pitchFamily="34" charset="0"/>
                          <a:cs typeface="Arial" panose="020B0604020202020204" pitchFamily="34" charset="0"/>
                        </a:rPr>
                        <a:t>2</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tabLst>
                          <a:tab pos="182880" algn="l"/>
                        </a:tabLst>
                      </a:pPr>
                      <a:r>
                        <a:rPr lang="en-US" sz="1800">
                          <a:effectLst/>
                          <a:latin typeface="Arial" panose="020B0604020202020204" pitchFamily="34" charset="0"/>
                          <a:cs typeface="Arial" panose="020B0604020202020204" pitchFamily="34" charset="0"/>
                        </a:rPr>
                        <a:t>512.9</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tabLst>
                          <a:tab pos="182880" algn="l"/>
                        </a:tabLst>
                      </a:pPr>
                      <a:r>
                        <a:rPr lang="en-US" sz="1800">
                          <a:effectLst/>
                          <a:latin typeface="Arial" panose="020B0604020202020204" pitchFamily="34" charset="0"/>
                          <a:cs typeface="Arial" panose="020B0604020202020204" pitchFamily="34" charset="0"/>
                        </a:rPr>
                        <a:t>512.0</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935933407"/>
                  </a:ext>
                </a:extLst>
              </a:tr>
              <a:tr h="284552">
                <a:tc>
                  <a:txBody>
                    <a:bodyPr/>
                    <a:lstStyle/>
                    <a:p>
                      <a:pPr marL="0" marR="0" algn="ctr">
                        <a:tabLst>
                          <a:tab pos="182880" algn="l"/>
                        </a:tabLst>
                      </a:pPr>
                      <a:r>
                        <a:rPr lang="en-US" sz="1800">
                          <a:effectLst/>
                          <a:latin typeface="Arial" panose="020B0604020202020204" pitchFamily="34" charset="0"/>
                          <a:cs typeface="Arial" panose="020B0604020202020204" pitchFamily="34" charset="0"/>
                        </a:rPr>
                        <a:t>Ixy = Iyz</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tabLst>
                          <a:tab pos="182880" algn="l"/>
                        </a:tabLst>
                      </a:pPr>
                      <a:r>
                        <a:rPr lang="en-US" sz="1800">
                          <a:effectLst/>
                          <a:latin typeface="Arial" panose="020B0604020202020204" pitchFamily="34" charset="0"/>
                          <a:cs typeface="Arial" panose="020B0604020202020204" pitchFamily="34" charset="0"/>
                        </a:rPr>
                        <a:t>kg-m</a:t>
                      </a:r>
                      <a:r>
                        <a:rPr lang="en-US" sz="1800" baseline="30000">
                          <a:effectLst/>
                          <a:latin typeface="Arial" panose="020B0604020202020204" pitchFamily="34" charset="0"/>
                          <a:cs typeface="Arial" panose="020B0604020202020204" pitchFamily="34" charset="0"/>
                        </a:rPr>
                        <a:t>2</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tabLst>
                          <a:tab pos="182880" algn="l"/>
                        </a:tabLst>
                      </a:pPr>
                      <a:r>
                        <a:rPr lang="en-US" sz="1800">
                          <a:effectLst/>
                          <a:latin typeface="Arial" panose="020B0604020202020204" pitchFamily="34" charset="0"/>
                          <a:cs typeface="Arial" panose="020B0604020202020204" pitchFamily="34" charset="0"/>
                        </a:rPr>
                        <a:t>0</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tabLst>
                          <a:tab pos="182880" algn="l"/>
                        </a:tabLst>
                      </a:pPr>
                      <a:r>
                        <a:rPr lang="en-US" sz="1800">
                          <a:effectLst/>
                          <a:latin typeface="Arial" panose="020B0604020202020204" pitchFamily="34" charset="0"/>
                          <a:cs typeface="Arial" panose="020B0604020202020204" pitchFamily="34" charset="0"/>
                        </a:rPr>
                        <a:t>0</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136528947"/>
                  </a:ext>
                </a:extLst>
              </a:tr>
              <a:tr h="284552">
                <a:tc>
                  <a:txBody>
                    <a:bodyPr/>
                    <a:lstStyle/>
                    <a:p>
                      <a:pPr marL="0" marR="0" algn="ctr">
                        <a:tabLst>
                          <a:tab pos="182880" algn="l"/>
                        </a:tabLst>
                      </a:pPr>
                      <a:r>
                        <a:rPr lang="en-US" sz="1800">
                          <a:effectLst/>
                          <a:latin typeface="Arial" panose="020B0604020202020204" pitchFamily="34" charset="0"/>
                          <a:cs typeface="Arial" panose="020B0604020202020204" pitchFamily="34" charset="0"/>
                        </a:rPr>
                        <a:t>Ixz = Izx</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tabLst>
                          <a:tab pos="182880" algn="l"/>
                        </a:tabLst>
                      </a:pPr>
                      <a:r>
                        <a:rPr lang="en-US" sz="1800">
                          <a:effectLst/>
                          <a:latin typeface="Arial" panose="020B0604020202020204" pitchFamily="34" charset="0"/>
                          <a:cs typeface="Arial" panose="020B0604020202020204" pitchFamily="34" charset="0"/>
                        </a:rPr>
                        <a:t>kg-m</a:t>
                      </a:r>
                      <a:r>
                        <a:rPr lang="en-US" sz="1800" baseline="30000">
                          <a:effectLst/>
                          <a:latin typeface="Arial" panose="020B0604020202020204" pitchFamily="34" charset="0"/>
                          <a:cs typeface="Arial" panose="020B0604020202020204" pitchFamily="34" charset="0"/>
                        </a:rPr>
                        <a:t>2</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tabLst>
                          <a:tab pos="182880" algn="l"/>
                        </a:tabLst>
                      </a:pPr>
                      <a:r>
                        <a:rPr lang="en-US" sz="1800">
                          <a:effectLst/>
                          <a:latin typeface="Arial" panose="020B0604020202020204" pitchFamily="34" charset="0"/>
                          <a:cs typeface="Arial" panose="020B0604020202020204" pitchFamily="34" charset="0"/>
                        </a:rPr>
                        <a:t>0</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tabLst>
                          <a:tab pos="182880" algn="l"/>
                        </a:tabLst>
                      </a:pPr>
                      <a:r>
                        <a:rPr lang="en-US" sz="1800">
                          <a:effectLst/>
                          <a:latin typeface="Arial" panose="020B0604020202020204" pitchFamily="34" charset="0"/>
                          <a:cs typeface="Arial" panose="020B0604020202020204" pitchFamily="34" charset="0"/>
                        </a:rPr>
                        <a:t>-35.23</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631169367"/>
                  </a:ext>
                </a:extLst>
              </a:tr>
              <a:tr h="569104">
                <a:tc>
                  <a:txBody>
                    <a:bodyPr/>
                    <a:lstStyle/>
                    <a:p>
                      <a:pPr marL="0" marR="0" algn="ctr">
                        <a:tabLst>
                          <a:tab pos="182880" algn="l"/>
                        </a:tabLst>
                      </a:pPr>
                      <a:r>
                        <a:rPr lang="en-US" sz="1800" dirty="0">
                          <a:effectLst/>
                          <a:latin typeface="Arial" panose="020B0604020202020204" pitchFamily="34" charset="0"/>
                          <a:cs typeface="Arial" panose="020B0604020202020204" pitchFamily="34" charset="0"/>
                        </a:rPr>
                        <a:t>CG measured</a:t>
                      </a:r>
                    </a:p>
                    <a:p>
                      <a:pPr marL="0" marR="0" algn="ctr">
                        <a:tabLst>
                          <a:tab pos="182880" algn="l"/>
                        </a:tabLst>
                      </a:pPr>
                      <a:r>
                        <a:rPr lang="en-US" sz="1800" dirty="0">
                          <a:effectLst/>
                          <a:latin typeface="Arial" panose="020B0604020202020204" pitchFamily="34" charset="0"/>
                          <a:cs typeface="Arial" panose="020B0604020202020204" pitchFamily="34" charset="0"/>
                        </a:rPr>
                        <a:t>from nose</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tabLst>
                          <a:tab pos="182880" algn="l"/>
                        </a:tabLst>
                      </a:pPr>
                      <a:r>
                        <a:rPr lang="en-US" sz="1800" dirty="0">
                          <a:effectLst/>
                          <a:latin typeface="Arial" panose="020B0604020202020204" pitchFamily="34" charset="0"/>
                          <a:cs typeface="Arial" panose="020B0604020202020204" pitchFamily="34" charset="0"/>
                        </a:rPr>
                        <a:t>[m, m, m]</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tabLst>
                          <a:tab pos="182880" algn="l"/>
                        </a:tabLst>
                      </a:pPr>
                      <a:r>
                        <a:rPr lang="en-US" sz="1800">
                          <a:effectLst/>
                          <a:latin typeface="Arial" panose="020B0604020202020204" pitchFamily="34" charset="0"/>
                          <a:cs typeface="Arial" panose="020B0604020202020204" pitchFamily="34" charset="0"/>
                        </a:rPr>
                        <a:t>[-0.458, 0, 0]</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tabLst>
                          <a:tab pos="182880" algn="l"/>
                        </a:tabLst>
                      </a:pPr>
                      <a:r>
                        <a:rPr lang="en-US" sz="1800" dirty="0">
                          <a:effectLst/>
                          <a:latin typeface="Arial" panose="020B0604020202020204" pitchFamily="34" charset="0"/>
                          <a:cs typeface="Arial" panose="020B0604020202020204" pitchFamily="34" charset="0"/>
                        </a:rPr>
                        <a:t>[-0.469, 0, -0.079]</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974433815"/>
                  </a:ext>
                </a:extLst>
              </a:tr>
            </a:tbl>
          </a:graphicData>
        </a:graphic>
      </p:graphicFrame>
      <p:pic>
        <p:nvPicPr>
          <p:cNvPr id="7" name="Picture 6">
            <a:extLst>
              <a:ext uri="{FF2B5EF4-FFF2-40B4-BE49-F238E27FC236}">
                <a16:creationId xmlns:a16="http://schemas.microsoft.com/office/drawing/2014/main" id="{0F7B9B6D-ECB0-C844-6E4C-A19AC525295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2837" y="4225290"/>
            <a:ext cx="4886325" cy="2632710"/>
          </a:xfrm>
          <a:prstGeom prst="rect">
            <a:avLst/>
          </a:prstGeom>
        </p:spPr>
      </p:pic>
      <p:sp>
        <p:nvSpPr>
          <p:cNvPr id="8" name="Slide Number Placeholder 7">
            <a:extLst>
              <a:ext uri="{FF2B5EF4-FFF2-40B4-BE49-F238E27FC236}">
                <a16:creationId xmlns:a16="http://schemas.microsoft.com/office/drawing/2014/main" id="{53F3F845-3F76-8132-93B5-75211D9D9886}"/>
              </a:ext>
            </a:extLst>
          </p:cNvPr>
          <p:cNvSpPr>
            <a:spLocks noGrp="1"/>
          </p:cNvSpPr>
          <p:nvPr>
            <p:ph type="sldNum" sz="quarter" idx="10"/>
          </p:nvPr>
        </p:nvSpPr>
        <p:spPr/>
        <p:txBody>
          <a:bodyPr/>
          <a:lstStyle/>
          <a:p>
            <a:pPr>
              <a:defRPr/>
            </a:pPr>
            <a:fld id="{E8CC769F-ADCB-2641-BD2F-4076D1C41918}" type="slidenum">
              <a:rPr lang="uk-UA" sz="800" smtClean="0">
                <a:latin typeface="Arial" charset="0"/>
              </a:rPr>
              <a:pPr>
                <a:defRPr/>
              </a:pPr>
              <a:t>15</a:t>
            </a:fld>
            <a:endParaRPr lang="uk-UA"/>
          </a:p>
        </p:txBody>
      </p:sp>
    </p:spTree>
    <p:extLst>
      <p:ext uri="{BB962C8B-B14F-4D97-AF65-F5344CB8AC3E}">
        <p14:creationId xmlns:p14="http://schemas.microsoft.com/office/powerpoint/2010/main" val="16672145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8FC0C-0A17-CE19-8F95-4AC88C6AC7E1}"/>
              </a:ext>
            </a:extLst>
          </p:cNvPr>
          <p:cNvSpPr>
            <a:spLocks noGrp="1"/>
          </p:cNvSpPr>
          <p:nvPr>
            <p:ph type="title"/>
          </p:nvPr>
        </p:nvSpPr>
        <p:spPr/>
        <p:txBody>
          <a:bodyPr/>
          <a:lstStyle/>
          <a:p>
            <a:r>
              <a:rPr lang="en-US" sz="3200" dirty="0" err="1">
                <a:solidFill>
                  <a:schemeClr val="tx1"/>
                </a:solidFill>
              </a:rPr>
              <a:t>Aerodatabase</a:t>
            </a:r>
            <a:endParaRPr lang="en-US" sz="3200" dirty="0">
              <a:solidFill>
                <a:schemeClr val="tx1"/>
              </a:solidFill>
            </a:endParaRPr>
          </a:p>
        </p:txBody>
      </p:sp>
      <p:graphicFrame>
        <p:nvGraphicFramePr>
          <p:cNvPr id="6" name="Table 5">
            <a:extLst>
              <a:ext uri="{FF2B5EF4-FFF2-40B4-BE49-F238E27FC236}">
                <a16:creationId xmlns:a16="http://schemas.microsoft.com/office/drawing/2014/main" id="{2A55A729-C8AC-FFAB-CE0D-4569209E3EF5}"/>
              </a:ext>
            </a:extLst>
          </p:cNvPr>
          <p:cNvGraphicFramePr>
            <a:graphicFrameLocks noGrp="1"/>
          </p:cNvGraphicFramePr>
          <p:nvPr>
            <p:extLst>
              <p:ext uri="{D42A27DB-BD31-4B8C-83A1-F6EECF244321}">
                <p14:modId xmlns:p14="http://schemas.microsoft.com/office/powerpoint/2010/main" val="2643669899"/>
              </p:ext>
            </p:extLst>
          </p:nvPr>
        </p:nvGraphicFramePr>
        <p:xfrm>
          <a:off x="609600" y="2392520"/>
          <a:ext cx="10972800" cy="1793579"/>
        </p:xfrm>
        <a:graphic>
          <a:graphicData uri="http://schemas.openxmlformats.org/drawingml/2006/table">
            <a:tbl>
              <a:tblPr firstRow="1" firstCol="1" bandRow="1">
                <a:tableStyleId>{793D81CF-94F2-401A-BA57-92F5A7B2D0C5}</a:tableStyleId>
              </a:tblPr>
              <a:tblGrid>
                <a:gridCol w="2743200">
                  <a:extLst>
                    <a:ext uri="{9D8B030D-6E8A-4147-A177-3AD203B41FA5}">
                      <a16:colId xmlns:a16="http://schemas.microsoft.com/office/drawing/2014/main" val="2135867713"/>
                    </a:ext>
                  </a:extLst>
                </a:gridCol>
                <a:gridCol w="2743200">
                  <a:extLst>
                    <a:ext uri="{9D8B030D-6E8A-4147-A177-3AD203B41FA5}">
                      <a16:colId xmlns:a16="http://schemas.microsoft.com/office/drawing/2014/main" val="3542970524"/>
                    </a:ext>
                  </a:extLst>
                </a:gridCol>
                <a:gridCol w="2743200">
                  <a:extLst>
                    <a:ext uri="{9D8B030D-6E8A-4147-A177-3AD203B41FA5}">
                      <a16:colId xmlns:a16="http://schemas.microsoft.com/office/drawing/2014/main" val="1282646603"/>
                    </a:ext>
                  </a:extLst>
                </a:gridCol>
                <a:gridCol w="2743200">
                  <a:extLst>
                    <a:ext uri="{9D8B030D-6E8A-4147-A177-3AD203B41FA5}">
                      <a16:colId xmlns:a16="http://schemas.microsoft.com/office/drawing/2014/main" val="3831014304"/>
                    </a:ext>
                  </a:extLst>
                </a:gridCol>
              </a:tblGrid>
              <a:tr h="716440">
                <a:tc>
                  <a:txBody>
                    <a:bodyPr/>
                    <a:lstStyle/>
                    <a:p>
                      <a:pPr marL="0" marR="0" indent="0" algn="ctr">
                        <a:lnSpc>
                          <a:spcPct val="200000"/>
                        </a:lnSpc>
                        <a:tabLst>
                          <a:tab pos="182880" algn="l"/>
                        </a:tabLst>
                      </a:pPr>
                      <a:r>
                        <a:rPr lang="en-US" sz="1800" kern="100" dirty="0">
                          <a:effectLst/>
                          <a:latin typeface="Arial" panose="020B0604020202020204" pitchFamily="34" charset="0"/>
                          <a:cs typeface="Arial" panose="020B0604020202020204" pitchFamily="34" charset="0"/>
                        </a:rPr>
                        <a:t>Angle of attack (𝛼) [deg]</a:t>
                      </a:r>
                      <a:endParaRPr lang="en-US" sz="18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indent="0" algn="ctr">
                        <a:lnSpc>
                          <a:spcPct val="200000"/>
                        </a:lnSpc>
                        <a:tabLst>
                          <a:tab pos="182880" algn="l"/>
                        </a:tabLst>
                      </a:pPr>
                      <a:r>
                        <a:rPr lang="en-US" sz="1800" kern="100" dirty="0">
                          <a:effectLst/>
                          <a:latin typeface="Arial" panose="020B0604020202020204" pitchFamily="34" charset="0"/>
                          <a:cs typeface="Arial" panose="020B0604020202020204" pitchFamily="34" charset="0"/>
                        </a:rPr>
                        <a:t>Sideslip angle (𝛽) [deg]</a:t>
                      </a:r>
                      <a:endParaRPr lang="en-US" sz="18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indent="0" algn="ctr">
                        <a:lnSpc>
                          <a:spcPct val="200000"/>
                        </a:lnSpc>
                        <a:tabLst>
                          <a:tab pos="182880" algn="l"/>
                        </a:tabLst>
                      </a:pPr>
                      <a:r>
                        <a:rPr lang="en-US" sz="1800" kern="100" dirty="0">
                          <a:effectLst/>
                          <a:latin typeface="Arial" panose="020B0604020202020204" pitchFamily="34" charset="0"/>
                          <a:cs typeface="Arial" panose="020B0604020202020204" pitchFamily="34" charset="0"/>
                        </a:rPr>
                        <a:t>Mach</a:t>
                      </a:r>
                      <a:endParaRPr lang="en-US" sz="18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indent="0" algn="ctr">
                        <a:lnSpc>
                          <a:spcPct val="200000"/>
                        </a:lnSpc>
                        <a:tabLst>
                          <a:tab pos="182880" algn="l"/>
                        </a:tabLst>
                      </a:pPr>
                      <a:r>
                        <a:rPr lang="en-US" sz="1800" kern="100" dirty="0">
                          <a:effectLst/>
                          <a:latin typeface="Arial" panose="020B0604020202020204" pitchFamily="34" charset="0"/>
                          <a:cs typeface="Arial" panose="020B0604020202020204" pitchFamily="34" charset="0"/>
                        </a:rPr>
                        <a:t>Flap Deflection [deg]</a:t>
                      </a:r>
                      <a:endParaRPr lang="en-US" sz="18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568697561"/>
                  </a:ext>
                </a:extLst>
              </a:tr>
              <a:tr h="781452">
                <a:tc>
                  <a:txBody>
                    <a:bodyPr/>
                    <a:lstStyle/>
                    <a:p>
                      <a:pPr marL="0" marR="0" indent="0" algn="ctr">
                        <a:lnSpc>
                          <a:spcPct val="200000"/>
                        </a:lnSpc>
                        <a:tabLst>
                          <a:tab pos="182880" algn="l"/>
                        </a:tabLst>
                      </a:pPr>
                      <a:r>
                        <a:rPr lang="en-US" sz="1800" b="0" kern="100" dirty="0">
                          <a:effectLst/>
                          <a:latin typeface="Arial" panose="020B0604020202020204" pitchFamily="34" charset="0"/>
                          <a:cs typeface="Arial" panose="020B0604020202020204" pitchFamily="34" charset="0"/>
                        </a:rPr>
                        <a:t>-20, -15, -10, -5, 0</a:t>
                      </a:r>
                      <a:endParaRPr lang="en-US" sz="1800" b="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indent="0" algn="ctr">
                        <a:lnSpc>
                          <a:spcPct val="200000"/>
                        </a:lnSpc>
                        <a:tabLst>
                          <a:tab pos="182880" algn="l"/>
                        </a:tabLst>
                      </a:pPr>
                      <a:r>
                        <a:rPr lang="en-US" sz="1800" kern="100">
                          <a:effectLst/>
                          <a:latin typeface="Arial" panose="020B0604020202020204" pitchFamily="34" charset="0"/>
                          <a:cs typeface="Arial" panose="020B0604020202020204" pitchFamily="34" charset="0"/>
                        </a:rPr>
                        <a:t>0, 5, 10, 15, 20</a:t>
                      </a:r>
                      <a:endParaRPr lang="en-US" sz="180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indent="0" algn="ctr">
                        <a:lnSpc>
                          <a:spcPct val="200000"/>
                        </a:lnSpc>
                        <a:tabLst>
                          <a:tab pos="182880" algn="l"/>
                        </a:tabLst>
                      </a:pPr>
                      <a:r>
                        <a:rPr lang="en-US" sz="1800" kern="100">
                          <a:effectLst/>
                          <a:latin typeface="Arial" panose="020B0604020202020204" pitchFamily="34" charset="0"/>
                          <a:cs typeface="Arial" panose="020B0604020202020204" pitchFamily="34" charset="0"/>
                        </a:rPr>
                        <a:t>2, 5, 10, 15, 20, 31, 40</a:t>
                      </a:r>
                      <a:endParaRPr lang="en-US" sz="180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indent="0" algn="ctr">
                        <a:lnSpc>
                          <a:spcPct val="200000"/>
                        </a:lnSpc>
                        <a:tabLst>
                          <a:tab pos="182880" algn="l"/>
                        </a:tabLst>
                      </a:pPr>
                      <a:r>
                        <a:rPr lang="en-US" sz="1800" kern="100" dirty="0">
                          <a:effectLst/>
                          <a:latin typeface="Arial" panose="020B0604020202020204" pitchFamily="34" charset="0"/>
                          <a:cs typeface="Arial" panose="020B0604020202020204" pitchFamily="34" charset="0"/>
                        </a:rPr>
                        <a:t>-45, -20, 0,10, 20, 30</a:t>
                      </a:r>
                      <a:endParaRPr lang="en-US" sz="18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936145757"/>
                  </a:ext>
                </a:extLst>
              </a:tr>
            </a:tbl>
          </a:graphicData>
        </a:graphic>
      </p:graphicFrame>
      <p:sp>
        <p:nvSpPr>
          <p:cNvPr id="9" name="Slide Number Placeholder 8">
            <a:extLst>
              <a:ext uri="{FF2B5EF4-FFF2-40B4-BE49-F238E27FC236}">
                <a16:creationId xmlns:a16="http://schemas.microsoft.com/office/drawing/2014/main" id="{25EDC41D-26C6-7785-01FB-EB4082C04F81}"/>
              </a:ext>
            </a:extLst>
          </p:cNvPr>
          <p:cNvSpPr>
            <a:spLocks noGrp="1"/>
          </p:cNvSpPr>
          <p:nvPr>
            <p:ph type="sldNum" sz="quarter" idx="10"/>
          </p:nvPr>
        </p:nvSpPr>
        <p:spPr/>
        <p:txBody>
          <a:bodyPr/>
          <a:lstStyle/>
          <a:p>
            <a:pPr>
              <a:defRPr/>
            </a:pPr>
            <a:fld id="{E8CC769F-ADCB-2641-BD2F-4076D1C41918}" type="slidenum">
              <a:rPr lang="uk-UA" sz="800" smtClean="0">
                <a:latin typeface="Arial" charset="0"/>
              </a:rPr>
              <a:pPr>
                <a:defRPr/>
              </a:pPr>
              <a:t>16</a:t>
            </a:fld>
            <a:endParaRPr lang="uk-UA"/>
          </a:p>
        </p:txBody>
      </p:sp>
    </p:spTree>
    <p:extLst>
      <p:ext uri="{BB962C8B-B14F-4D97-AF65-F5344CB8AC3E}">
        <p14:creationId xmlns:p14="http://schemas.microsoft.com/office/powerpoint/2010/main" val="6367729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B140F-F35A-445D-517C-0B0007168FD1}"/>
              </a:ext>
            </a:extLst>
          </p:cNvPr>
          <p:cNvSpPr>
            <a:spLocks noGrp="1"/>
          </p:cNvSpPr>
          <p:nvPr>
            <p:ph type="title"/>
          </p:nvPr>
        </p:nvSpPr>
        <p:spPr/>
        <p:txBody>
          <a:bodyPr/>
          <a:lstStyle/>
          <a:p>
            <a:r>
              <a:rPr lang="en-US" sz="3200" dirty="0">
                <a:solidFill>
                  <a:schemeClr val="tx1"/>
                </a:solidFill>
              </a:rPr>
              <a:t>Guidance Algorithm Equations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832EB91B-0F75-A072-2E35-93B28E453680}"/>
                  </a:ext>
                </a:extLst>
              </p:cNvPr>
              <p:cNvSpPr>
                <a:spLocks noGrp="1"/>
              </p:cNvSpPr>
              <p:nvPr>
                <p:ph idx="1"/>
              </p:nvPr>
            </p:nvSpPr>
            <p:spPr>
              <a:xfrm>
                <a:off x="609600" y="1600200"/>
                <a:ext cx="10972800" cy="4526280"/>
              </a:xfrm>
            </p:spPr>
            <p:txBody>
              <a:bodyPr/>
              <a:lstStyle/>
              <a:p>
                <a:r>
                  <a:rPr lang="en-US" sz="1200" dirty="0">
                    <a:latin typeface="Arial" panose="020B0604020202020204" pitchFamily="34" charset="0"/>
                    <a:cs typeface="Arial" panose="020B0604020202020204" pitchFamily="34" charset="0"/>
                  </a:rPr>
                  <a:t>Energy profile:</a:t>
                </a:r>
              </a:p>
              <a:p>
                <a14:m>
                  <m:oMathPara xmlns:m="http://schemas.openxmlformats.org/officeDocument/2006/math">
                    <m:oMathParaPr>
                      <m:jc m:val="centerGroup"/>
                    </m:oMathParaPr>
                    <m:oMath xmlns:m="http://schemas.openxmlformats.org/officeDocument/2006/math">
                      <m:r>
                        <a:rPr lang="en-US" sz="1200" i="1" smtClean="0">
                          <a:effectLst/>
                          <a:latin typeface="Cambria Math" panose="02040503050406030204" pitchFamily="18" charset="0"/>
                          <a:ea typeface="Times New Roman" panose="02020603050405020304" pitchFamily="18" charset="0"/>
                        </a:rPr>
                        <m:t>𝑒</m:t>
                      </m:r>
                      <m:r>
                        <a:rPr lang="en-US" sz="1200" i="1" smtClean="0">
                          <a:effectLst/>
                          <a:latin typeface="Cambria Math" panose="02040503050406030204" pitchFamily="18" charset="0"/>
                          <a:ea typeface="Times New Roman" panose="02020603050405020304" pitchFamily="18" charset="0"/>
                        </a:rPr>
                        <m:t>=</m:t>
                      </m:r>
                      <m:f>
                        <m:fPr>
                          <m:ctrlPr>
                            <a:rPr lang="en-US" sz="1200" i="1">
                              <a:effectLst/>
                              <a:latin typeface="Cambria Math" panose="02040503050406030204" pitchFamily="18" charset="0"/>
                              <a:ea typeface="Times New Roman" panose="02020603050405020304" pitchFamily="18" charset="0"/>
                            </a:rPr>
                          </m:ctrlPr>
                        </m:fPr>
                        <m:num>
                          <m:r>
                            <a:rPr lang="en-US" sz="1200" i="1">
                              <a:effectLst/>
                              <a:latin typeface="Cambria Math" panose="02040503050406030204" pitchFamily="18" charset="0"/>
                              <a:ea typeface="Times New Roman" panose="02020603050405020304" pitchFamily="18" charset="0"/>
                            </a:rPr>
                            <m:t>1</m:t>
                          </m:r>
                        </m:num>
                        <m:den>
                          <m:sSub>
                            <m:sSubPr>
                              <m:ctrlPr>
                                <a:rPr lang="en-US" sz="1200" i="1">
                                  <a:effectLst/>
                                  <a:latin typeface="Cambria Math" panose="02040503050406030204" pitchFamily="18" charset="0"/>
                                  <a:ea typeface="Times New Roman" panose="02020603050405020304" pitchFamily="18" charset="0"/>
                                </a:rPr>
                              </m:ctrlPr>
                            </m:sSubPr>
                            <m:e>
                              <m:r>
                                <a:rPr lang="en-US" sz="1200" i="1">
                                  <a:effectLst/>
                                  <a:latin typeface="Cambria Math" panose="02040503050406030204" pitchFamily="18" charset="0"/>
                                  <a:ea typeface="Times New Roman" panose="02020603050405020304" pitchFamily="18" charset="0"/>
                                </a:rPr>
                                <m:t>𝑟</m:t>
                              </m:r>
                            </m:e>
                            <m:sub>
                              <m:r>
                                <a:rPr lang="en-US" sz="1200" i="1">
                                  <a:effectLst/>
                                  <a:latin typeface="Cambria Math" panose="02040503050406030204" pitchFamily="18" charset="0"/>
                                  <a:ea typeface="Times New Roman" panose="02020603050405020304" pitchFamily="18" charset="0"/>
                                </a:rPr>
                                <m:t>𝑑𝑖𝑠𝑡</m:t>
                              </m:r>
                            </m:sub>
                          </m:sSub>
                        </m:den>
                      </m:f>
                      <m:r>
                        <a:rPr lang="en-US" sz="1200" i="1">
                          <a:effectLst/>
                          <a:latin typeface="Cambria Math" panose="02040503050406030204" pitchFamily="18" charset="0"/>
                          <a:ea typeface="Times New Roman" panose="02020603050405020304" pitchFamily="18" charset="0"/>
                        </a:rPr>
                        <m:t>−</m:t>
                      </m:r>
                      <m:f>
                        <m:fPr>
                          <m:ctrlPr>
                            <a:rPr lang="en-US" sz="1200" i="1">
                              <a:effectLst/>
                              <a:latin typeface="Cambria Math" panose="02040503050406030204" pitchFamily="18" charset="0"/>
                              <a:ea typeface="Times New Roman" panose="02020603050405020304" pitchFamily="18" charset="0"/>
                            </a:rPr>
                          </m:ctrlPr>
                        </m:fPr>
                        <m:num>
                          <m:sSup>
                            <m:sSupPr>
                              <m:ctrlPr>
                                <a:rPr lang="en-US" sz="1200" i="1">
                                  <a:effectLst/>
                                  <a:latin typeface="Cambria Math" panose="02040503050406030204" pitchFamily="18" charset="0"/>
                                  <a:ea typeface="Times New Roman" panose="02020603050405020304" pitchFamily="18" charset="0"/>
                                </a:rPr>
                              </m:ctrlPr>
                            </m:sSupPr>
                            <m:e>
                              <m:r>
                                <a:rPr lang="en-US" sz="1200" i="1">
                                  <a:effectLst/>
                                  <a:latin typeface="Cambria Math" panose="02040503050406030204" pitchFamily="18" charset="0"/>
                                  <a:ea typeface="Times New Roman" panose="02020603050405020304" pitchFamily="18" charset="0"/>
                                </a:rPr>
                                <m:t>𝑉</m:t>
                              </m:r>
                            </m:e>
                            <m:sup>
                              <m:r>
                                <a:rPr lang="en-US" sz="1200" i="1">
                                  <a:effectLst/>
                                  <a:latin typeface="Cambria Math" panose="02040503050406030204" pitchFamily="18" charset="0"/>
                                  <a:ea typeface="Times New Roman" panose="02020603050405020304" pitchFamily="18" charset="0"/>
                                </a:rPr>
                                <m:t>2</m:t>
                              </m:r>
                            </m:sup>
                          </m:sSup>
                        </m:num>
                        <m:den>
                          <m:r>
                            <a:rPr lang="en-US" sz="1200" i="1">
                              <a:effectLst/>
                              <a:latin typeface="Cambria Math" panose="02040503050406030204" pitchFamily="18" charset="0"/>
                              <a:ea typeface="Times New Roman" panose="02020603050405020304" pitchFamily="18" charset="0"/>
                            </a:rPr>
                            <m:t>2</m:t>
                          </m:r>
                        </m:den>
                      </m:f>
                    </m:oMath>
                  </m:oMathPara>
                </a14:m>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p>
                <a:r>
                  <a:rPr lang="en-US" sz="1200" dirty="0">
                    <a:latin typeface="Arial" panose="020B0604020202020204" pitchFamily="34" charset="0"/>
                    <a:ea typeface="Times New Roman" panose="02020603050405020304" pitchFamily="18" charset="0"/>
                    <a:cs typeface="Arial" panose="020B0604020202020204" pitchFamily="34" charset="0"/>
                  </a:rPr>
                  <a:t>Angle of attack:</a:t>
                </a:r>
              </a:p>
              <a:p>
                <a14:m>
                  <m:oMathPara xmlns:m="http://schemas.openxmlformats.org/officeDocument/2006/math">
                    <m:oMathParaPr>
                      <m:jc m:val="centerGroup"/>
                    </m:oMathParaPr>
                    <m:oMath xmlns:m="http://schemas.openxmlformats.org/officeDocument/2006/math">
                      <m:d>
                        <m:dPr>
                          <m:begChr m:val="|"/>
                          <m:endChr m:val="|"/>
                          <m:ctrlPr>
                            <a:rPr lang="en-US" sz="1200" i="1" smtClean="0">
                              <a:effectLst/>
                              <a:latin typeface="Cambria Math" panose="02040503050406030204" pitchFamily="18" charset="0"/>
                              <a:ea typeface="Times New Roman" panose="02020603050405020304" pitchFamily="18" charset="0"/>
                            </a:rPr>
                          </m:ctrlPr>
                        </m:dPr>
                        <m:e>
                          <m:r>
                            <a:rPr lang="en-US" sz="1200" i="1">
                              <a:effectLst/>
                              <a:latin typeface="Cambria Math" panose="02040503050406030204" pitchFamily="18" charset="0"/>
                              <a:ea typeface="Times New Roman" panose="02020603050405020304" pitchFamily="18" charset="0"/>
                            </a:rPr>
                            <m:t>𝛼</m:t>
                          </m:r>
                          <m:r>
                            <a:rPr lang="en-US" sz="1200" i="1">
                              <a:effectLst/>
                              <a:latin typeface="Cambria Math" panose="02040503050406030204" pitchFamily="18" charset="0"/>
                              <a:ea typeface="Times New Roman" panose="02020603050405020304" pitchFamily="18" charset="0"/>
                            </a:rPr>
                            <m:t>(</m:t>
                          </m:r>
                          <m:r>
                            <a:rPr lang="en-US" sz="1200" i="1">
                              <a:effectLst/>
                              <a:latin typeface="Cambria Math" panose="02040503050406030204" pitchFamily="18" charset="0"/>
                              <a:ea typeface="Times New Roman" panose="02020603050405020304" pitchFamily="18" charset="0"/>
                            </a:rPr>
                            <m:t>𝑒</m:t>
                          </m:r>
                          <m:r>
                            <a:rPr lang="en-US" sz="1200" i="1">
                              <a:effectLst/>
                              <a:latin typeface="Cambria Math" panose="02040503050406030204" pitchFamily="18" charset="0"/>
                              <a:ea typeface="Times New Roman" panose="02020603050405020304" pitchFamily="18" charset="0"/>
                            </a:rPr>
                            <m:t>)</m:t>
                          </m:r>
                        </m:e>
                      </m:d>
                      <m:r>
                        <a:rPr lang="en-US" sz="1200" i="1">
                          <a:effectLst/>
                          <a:latin typeface="Cambria Math" panose="02040503050406030204" pitchFamily="18" charset="0"/>
                          <a:ea typeface="Times New Roman" panose="02020603050405020304" pitchFamily="18" charset="0"/>
                        </a:rPr>
                        <m:t>=</m:t>
                      </m:r>
                      <m:sSub>
                        <m:sSubPr>
                          <m:ctrlPr>
                            <a:rPr lang="en-US" sz="1200" i="1">
                              <a:effectLst/>
                              <a:latin typeface="Cambria Math" panose="02040503050406030204" pitchFamily="18" charset="0"/>
                              <a:ea typeface="Times New Roman" panose="02020603050405020304" pitchFamily="18" charset="0"/>
                            </a:rPr>
                          </m:ctrlPr>
                        </m:sSubPr>
                        <m:e>
                          <m:r>
                            <a:rPr lang="en-US" sz="1200" i="1">
                              <a:effectLst/>
                              <a:latin typeface="Cambria Math" panose="02040503050406030204" pitchFamily="18" charset="0"/>
                              <a:ea typeface="Times New Roman" panose="02020603050405020304" pitchFamily="18" charset="0"/>
                            </a:rPr>
                            <m:t>𝛼</m:t>
                          </m:r>
                        </m:e>
                        <m:sub>
                          <m:r>
                            <a:rPr lang="en-US" sz="1200" i="1">
                              <a:effectLst/>
                              <a:latin typeface="Cambria Math" panose="02040503050406030204" pitchFamily="18" charset="0"/>
                              <a:ea typeface="Times New Roman" panose="02020603050405020304" pitchFamily="18" charset="0"/>
                            </a:rPr>
                            <m:t>0</m:t>
                          </m:r>
                        </m:sub>
                      </m:sSub>
                      <m:r>
                        <a:rPr lang="en-US" sz="1200" i="1">
                          <a:effectLst/>
                          <a:latin typeface="Cambria Math" panose="02040503050406030204" pitchFamily="18" charset="0"/>
                          <a:ea typeface="Times New Roman" panose="02020603050405020304" pitchFamily="18" charset="0"/>
                        </a:rPr>
                        <m:t>+</m:t>
                      </m:r>
                      <m:f>
                        <m:fPr>
                          <m:ctrlPr>
                            <a:rPr lang="en-US" sz="1200" i="1">
                              <a:effectLst/>
                              <a:latin typeface="Cambria Math" panose="02040503050406030204" pitchFamily="18" charset="0"/>
                              <a:ea typeface="Times New Roman" panose="02020603050405020304" pitchFamily="18" charset="0"/>
                            </a:rPr>
                          </m:ctrlPr>
                        </m:fPr>
                        <m:num>
                          <m:r>
                            <a:rPr lang="en-US" sz="1200" i="1">
                              <a:effectLst/>
                              <a:latin typeface="Cambria Math" panose="02040503050406030204" pitchFamily="18" charset="0"/>
                              <a:ea typeface="Times New Roman" panose="02020603050405020304" pitchFamily="18" charset="0"/>
                            </a:rPr>
                            <m:t>𝑒</m:t>
                          </m:r>
                          <m:r>
                            <a:rPr lang="en-US" sz="1200" i="1">
                              <a:effectLst/>
                              <a:latin typeface="Cambria Math" panose="02040503050406030204" pitchFamily="18" charset="0"/>
                              <a:ea typeface="Times New Roman" panose="02020603050405020304" pitchFamily="18" charset="0"/>
                            </a:rPr>
                            <m:t>−</m:t>
                          </m:r>
                          <m:sSub>
                            <m:sSubPr>
                              <m:ctrlPr>
                                <a:rPr lang="en-US" sz="1200" i="1">
                                  <a:effectLst/>
                                  <a:latin typeface="Cambria Math" panose="02040503050406030204" pitchFamily="18" charset="0"/>
                                  <a:ea typeface="Times New Roman" panose="02020603050405020304" pitchFamily="18" charset="0"/>
                                </a:rPr>
                              </m:ctrlPr>
                            </m:sSubPr>
                            <m:e>
                              <m:r>
                                <a:rPr lang="en-US" sz="1200" i="1">
                                  <a:effectLst/>
                                  <a:latin typeface="Cambria Math" panose="02040503050406030204" pitchFamily="18" charset="0"/>
                                  <a:ea typeface="Times New Roman" panose="02020603050405020304" pitchFamily="18" charset="0"/>
                                </a:rPr>
                                <m:t>𝑒</m:t>
                              </m:r>
                            </m:e>
                            <m:sub>
                              <m:r>
                                <a:rPr lang="en-US" sz="1200" i="1">
                                  <a:effectLst/>
                                  <a:latin typeface="Cambria Math" panose="02040503050406030204" pitchFamily="18" charset="0"/>
                                  <a:ea typeface="Times New Roman" panose="02020603050405020304" pitchFamily="18" charset="0"/>
                                </a:rPr>
                                <m:t>0</m:t>
                              </m:r>
                            </m:sub>
                          </m:sSub>
                        </m:num>
                        <m:den>
                          <m:sSub>
                            <m:sSubPr>
                              <m:ctrlPr>
                                <a:rPr lang="en-US" sz="1200" i="1">
                                  <a:effectLst/>
                                  <a:latin typeface="Cambria Math" panose="02040503050406030204" pitchFamily="18" charset="0"/>
                                  <a:ea typeface="Times New Roman" panose="02020603050405020304" pitchFamily="18" charset="0"/>
                                </a:rPr>
                              </m:ctrlPr>
                            </m:sSubPr>
                            <m:e>
                              <m:r>
                                <a:rPr lang="en-US" sz="1200" i="1">
                                  <a:effectLst/>
                                  <a:latin typeface="Cambria Math" panose="02040503050406030204" pitchFamily="18" charset="0"/>
                                  <a:ea typeface="Times New Roman" panose="02020603050405020304" pitchFamily="18" charset="0"/>
                                </a:rPr>
                                <m:t>𝑒</m:t>
                              </m:r>
                            </m:e>
                            <m:sub>
                              <m:r>
                                <a:rPr lang="en-US" sz="1200" i="1">
                                  <a:effectLst/>
                                  <a:latin typeface="Cambria Math" panose="02040503050406030204" pitchFamily="18" charset="0"/>
                                  <a:ea typeface="Times New Roman" panose="02020603050405020304" pitchFamily="18" charset="0"/>
                                </a:rPr>
                                <m:t>𝑓</m:t>
                              </m:r>
                            </m:sub>
                          </m:sSub>
                          <m:r>
                            <a:rPr lang="en-US" sz="1200" i="1">
                              <a:effectLst/>
                              <a:latin typeface="Cambria Math" panose="02040503050406030204" pitchFamily="18" charset="0"/>
                              <a:ea typeface="Times New Roman" panose="02020603050405020304" pitchFamily="18" charset="0"/>
                            </a:rPr>
                            <m:t>−</m:t>
                          </m:r>
                          <m:sSub>
                            <m:sSubPr>
                              <m:ctrlPr>
                                <a:rPr lang="en-US" sz="1200" i="1">
                                  <a:effectLst/>
                                  <a:latin typeface="Cambria Math" panose="02040503050406030204" pitchFamily="18" charset="0"/>
                                  <a:ea typeface="Times New Roman" panose="02020603050405020304" pitchFamily="18" charset="0"/>
                                </a:rPr>
                              </m:ctrlPr>
                            </m:sSubPr>
                            <m:e>
                              <m:r>
                                <a:rPr lang="en-US" sz="1200" i="1">
                                  <a:effectLst/>
                                  <a:latin typeface="Cambria Math" panose="02040503050406030204" pitchFamily="18" charset="0"/>
                                  <a:ea typeface="Times New Roman" panose="02020603050405020304" pitchFamily="18" charset="0"/>
                                </a:rPr>
                                <m:t>𝑒</m:t>
                              </m:r>
                            </m:e>
                            <m:sub>
                              <m:r>
                                <a:rPr lang="en-US" sz="1200" i="1">
                                  <a:effectLst/>
                                  <a:latin typeface="Cambria Math" panose="02040503050406030204" pitchFamily="18" charset="0"/>
                                  <a:ea typeface="Times New Roman" panose="02020603050405020304" pitchFamily="18" charset="0"/>
                                </a:rPr>
                                <m:t>0</m:t>
                              </m:r>
                            </m:sub>
                          </m:sSub>
                          <m:r>
                            <a:rPr lang="en-US" sz="1200" i="1">
                              <a:effectLst/>
                              <a:latin typeface="Cambria Math" panose="02040503050406030204" pitchFamily="18" charset="0"/>
                              <a:ea typeface="Times New Roman" panose="02020603050405020304" pitchFamily="18" charset="0"/>
                            </a:rPr>
                            <m:t> </m:t>
                          </m:r>
                        </m:den>
                      </m:f>
                      <m:d>
                        <m:dPr>
                          <m:ctrlPr>
                            <a:rPr lang="en-US" sz="1200" i="1">
                              <a:effectLst/>
                              <a:latin typeface="Cambria Math" panose="02040503050406030204" pitchFamily="18" charset="0"/>
                              <a:ea typeface="Times New Roman" panose="02020603050405020304" pitchFamily="18" charset="0"/>
                            </a:rPr>
                          </m:ctrlPr>
                        </m:dPr>
                        <m:e>
                          <m:sSub>
                            <m:sSubPr>
                              <m:ctrlPr>
                                <a:rPr lang="en-US" sz="1200" i="1">
                                  <a:effectLst/>
                                  <a:latin typeface="Cambria Math" panose="02040503050406030204" pitchFamily="18" charset="0"/>
                                  <a:ea typeface="Times New Roman" panose="02020603050405020304" pitchFamily="18" charset="0"/>
                                </a:rPr>
                              </m:ctrlPr>
                            </m:sSubPr>
                            <m:e>
                              <m:r>
                                <a:rPr lang="en-US" sz="1200" i="1">
                                  <a:effectLst/>
                                  <a:latin typeface="Cambria Math" panose="02040503050406030204" pitchFamily="18" charset="0"/>
                                  <a:ea typeface="Times New Roman" panose="02020603050405020304" pitchFamily="18" charset="0"/>
                                </a:rPr>
                                <m:t>𝛼</m:t>
                              </m:r>
                            </m:e>
                            <m:sub>
                              <m:r>
                                <a:rPr lang="en-US" sz="1200" i="1">
                                  <a:effectLst/>
                                  <a:latin typeface="Cambria Math" panose="02040503050406030204" pitchFamily="18" charset="0"/>
                                  <a:ea typeface="Times New Roman" panose="02020603050405020304" pitchFamily="18" charset="0"/>
                                </a:rPr>
                                <m:t>𝑓</m:t>
                              </m:r>
                            </m:sub>
                          </m:sSub>
                          <m:r>
                            <a:rPr lang="en-US" sz="1200" i="1">
                              <a:effectLst/>
                              <a:latin typeface="Cambria Math" panose="02040503050406030204" pitchFamily="18" charset="0"/>
                              <a:ea typeface="Times New Roman" panose="02020603050405020304" pitchFamily="18" charset="0"/>
                            </a:rPr>
                            <m:t>−</m:t>
                          </m:r>
                          <m:sSub>
                            <m:sSubPr>
                              <m:ctrlPr>
                                <a:rPr lang="en-US" sz="1200" i="1">
                                  <a:effectLst/>
                                  <a:latin typeface="Cambria Math" panose="02040503050406030204" pitchFamily="18" charset="0"/>
                                  <a:ea typeface="Times New Roman" panose="02020603050405020304" pitchFamily="18" charset="0"/>
                                </a:rPr>
                              </m:ctrlPr>
                            </m:sSubPr>
                            <m:e>
                              <m:r>
                                <a:rPr lang="en-US" sz="1200" i="1">
                                  <a:effectLst/>
                                  <a:latin typeface="Cambria Math" panose="02040503050406030204" pitchFamily="18" charset="0"/>
                                  <a:ea typeface="Times New Roman" panose="02020603050405020304" pitchFamily="18" charset="0"/>
                                </a:rPr>
                                <m:t>𝛼</m:t>
                              </m:r>
                            </m:e>
                            <m:sub>
                              <m:r>
                                <a:rPr lang="en-US" sz="1200" i="1">
                                  <a:effectLst/>
                                  <a:latin typeface="Cambria Math" panose="02040503050406030204" pitchFamily="18" charset="0"/>
                                  <a:ea typeface="Times New Roman" panose="02020603050405020304" pitchFamily="18" charset="0"/>
                                </a:rPr>
                                <m:t>0</m:t>
                              </m:r>
                            </m:sub>
                          </m:sSub>
                        </m:e>
                      </m:d>
                    </m:oMath>
                  </m:oMathPara>
                </a14:m>
                <a:endParaRPr lang="en-US" sz="1200" i="1" dirty="0">
                  <a:effectLst/>
                  <a:latin typeface="Arial" panose="020B0604020202020204" pitchFamily="34" charset="0"/>
                  <a:ea typeface="Times New Roman" panose="02020603050405020304" pitchFamily="18" charset="0"/>
                  <a:cs typeface="Arial" panose="020B0604020202020204" pitchFamily="34" charset="0"/>
                </a:endParaRPr>
              </a:p>
              <a:p>
                <a:r>
                  <a:rPr lang="en-US" sz="1200" kern="0" dirty="0">
                    <a:latin typeface="Arial" panose="020B0604020202020204" pitchFamily="34" charset="0"/>
                    <a:ea typeface="Times New Roman" panose="02020603050405020304" pitchFamily="18" charset="0"/>
                    <a:cs typeface="Arial" panose="020B0604020202020204" pitchFamily="34" charset="0"/>
                  </a:rPr>
                  <a:t>E</a:t>
                </a:r>
                <a:r>
                  <a:rPr lang="en-US" sz="1200" kern="0" dirty="0">
                    <a:effectLst/>
                    <a:latin typeface="Arial" panose="020B0604020202020204" pitchFamily="34" charset="0"/>
                    <a:ea typeface="Times New Roman" panose="02020603050405020304" pitchFamily="18" charset="0"/>
                    <a:cs typeface="Arial" panose="020B0604020202020204" pitchFamily="34" charset="0"/>
                  </a:rPr>
                  <a:t>rror function</a:t>
                </a:r>
                <a:r>
                  <a:rPr lang="en-US" sz="1200" dirty="0">
                    <a:latin typeface="Arial" panose="020B0604020202020204" pitchFamily="34" charset="0"/>
                    <a:cs typeface="Arial" panose="020B0604020202020204" pitchFamily="34" charset="0"/>
                  </a:rPr>
                  <a:t>:</a:t>
                </a:r>
                <a:endParaRPr lang="en-US" sz="1200" i="1" dirty="0">
                  <a:effectLst/>
                  <a:latin typeface="Arial" panose="020B0604020202020204" pitchFamily="34" charset="0"/>
                  <a:ea typeface="Times New Roman" panose="02020603050405020304" pitchFamily="18" charset="0"/>
                  <a:cs typeface="Arial" panose="020B0604020202020204" pitchFamily="34" charset="0"/>
                </a:endParaRPr>
              </a:p>
              <a:p>
                <a14:m>
                  <m:oMathPara xmlns:m="http://schemas.openxmlformats.org/officeDocument/2006/math">
                    <m:oMathParaPr>
                      <m:jc m:val="centerGroup"/>
                    </m:oMathParaPr>
                    <m:oMath xmlns:m="http://schemas.openxmlformats.org/officeDocument/2006/math">
                      <m:r>
                        <a:rPr lang="en-US" sz="1200" i="1"/>
                        <m:t>𝑓</m:t>
                      </m:r>
                      <m:d>
                        <m:dPr>
                          <m:ctrlPr>
                            <a:rPr lang="en-US" sz="1200" i="1"/>
                          </m:ctrlPr>
                        </m:dPr>
                        <m:e>
                          <m:sSub>
                            <m:sSubPr>
                              <m:ctrlPr>
                                <a:rPr lang="en-US" sz="1200" i="1"/>
                              </m:ctrlPr>
                            </m:sSubPr>
                            <m:e>
                              <m:r>
                                <a:rPr lang="en-US" sz="1200" i="1"/>
                                <m:t>𝛼</m:t>
                              </m:r>
                            </m:e>
                            <m:sub>
                              <m:r>
                                <a:rPr lang="en-US" sz="1200" i="1"/>
                                <m:t>0</m:t>
                              </m:r>
                            </m:sub>
                          </m:sSub>
                        </m:e>
                      </m:d>
                      <m:r>
                        <a:rPr lang="en-US" sz="1200" i="1"/>
                        <m:t>=</m:t>
                      </m:r>
                      <m:f>
                        <m:fPr>
                          <m:ctrlPr>
                            <a:rPr lang="en-US" sz="1200" i="1"/>
                          </m:ctrlPr>
                        </m:fPr>
                        <m:num>
                          <m:r>
                            <a:rPr lang="en-US" sz="1200" i="1"/>
                            <m:t>1</m:t>
                          </m:r>
                        </m:num>
                        <m:den>
                          <m:r>
                            <a:rPr lang="en-US" sz="1200" i="1"/>
                            <m:t>2</m:t>
                          </m:r>
                        </m:den>
                      </m:f>
                      <m:sSup>
                        <m:sSupPr>
                          <m:ctrlPr>
                            <a:rPr lang="en-US" sz="1200" i="1"/>
                          </m:ctrlPr>
                        </m:sSupPr>
                        <m:e>
                          <m:d>
                            <m:dPr>
                              <m:begChr m:val="["/>
                              <m:endChr m:val="]"/>
                              <m:ctrlPr>
                                <a:rPr lang="en-US" sz="1200" i="1"/>
                              </m:ctrlPr>
                            </m:dPr>
                            <m:e>
                              <m:sSub>
                                <m:sSubPr>
                                  <m:ctrlPr>
                                    <a:rPr lang="en-US" sz="1200" i="1"/>
                                  </m:ctrlPr>
                                </m:sSubPr>
                                <m:e>
                                  <m:r>
                                    <a:rPr lang="en-US" sz="1200" i="1"/>
                                    <m:t>𝑆</m:t>
                                  </m:r>
                                </m:e>
                                <m:sub>
                                  <m:r>
                                    <a:rPr lang="en-US" sz="1200" i="1"/>
                                    <m:t>𝑡𝑜𝑔𝑜</m:t>
                                  </m:r>
                                </m:sub>
                              </m:sSub>
                              <m:d>
                                <m:dPr>
                                  <m:ctrlPr>
                                    <a:rPr lang="en-US" sz="1200" i="1"/>
                                  </m:ctrlPr>
                                </m:dPr>
                                <m:e>
                                  <m:sSub>
                                    <m:sSubPr>
                                      <m:ctrlPr>
                                        <a:rPr lang="en-US" sz="1200" i="1"/>
                                      </m:ctrlPr>
                                    </m:sSubPr>
                                    <m:e>
                                      <m:r>
                                        <a:rPr lang="en-US" sz="1200" i="1"/>
                                        <m:t>𝑒</m:t>
                                      </m:r>
                                    </m:e>
                                    <m:sub>
                                      <m:r>
                                        <a:rPr lang="en-US" sz="1200" i="1"/>
                                        <m:t>𝑓</m:t>
                                      </m:r>
                                    </m:sub>
                                  </m:sSub>
                                </m:e>
                              </m:d>
                            </m:e>
                          </m:d>
                        </m:e>
                        <m:sup>
                          <m:r>
                            <a:rPr lang="en-US" sz="1200" i="1"/>
                            <m:t>2</m:t>
                          </m:r>
                        </m:sup>
                      </m:sSup>
                    </m:oMath>
                  </m:oMathPara>
                </a14:m>
                <a:endParaRPr lang="en-US" sz="1200" dirty="0">
                  <a:latin typeface="Arial" panose="020B0604020202020204" pitchFamily="34" charset="0"/>
                  <a:cs typeface="Arial" panose="020B0604020202020204" pitchFamily="34" charset="0"/>
                </a:endParaRPr>
              </a:p>
              <a:p>
                <a:r>
                  <a:rPr lang="en-US" sz="1200" kern="0" dirty="0">
                    <a:effectLst/>
                    <a:latin typeface="Arial" panose="020B0604020202020204" pitchFamily="34" charset="0"/>
                    <a:ea typeface="Times New Roman" panose="02020603050405020304" pitchFamily="18" charset="0"/>
                    <a:cs typeface="Arial" panose="020B0604020202020204" pitchFamily="34" charset="0"/>
                  </a:rPr>
                  <a:t>Azimuth proportional-derivative (PD) control law (for sideslip commands in FNPEG URC):</a:t>
                </a:r>
                <a:r>
                  <a:rPr lang="en-US" sz="1200" dirty="0">
                    <a:effectLst/>
                    <a:latin typeface="Arial" panose="020B0604020202020204" pitchFamily="34" charset="0"/>
                    <a:cs typeface="Arial" panose="020B0604020202020204" pitchFamily="34" charset="0"/>
                  </a:rPr>
                  <a:t> </a:t>
                </a:r>
                <a:endParaRPr lang="en-US" sz="1200" dirty="0">
                  <a:latin typeface="Arial" panose="020B0604020202020204" pitchFamily="34" charset="0"/>
                  <a:cs typeface="Arial" panose="020B0604020202020204" pitchFamily="34" charset="0"/>
                </a:endParaRPr>
              </a:p>
              <a:p>
                <a14:m>
                  <m:oMathPara xmlns:m="http://schemas.openxmlformats.org/officeDocument/2006/math">
                    <m:oMathParaPr>
                      <m:jc m:val="centerGroup"/>
                    </m:oMathParaPr>
                    <m:oMath xmlns:m="http://schemas.openxmlformats.org/officeDocument/2006/math">
                      <m:sSub>
                        <m:sSubPr>
                          <m:ctrlPr>
                            <a:rPr lang="en-US" sz="1200" i="1" smtClean="0">
                              <a:effectLst/>
                              <a:latin typeface="Cambria Math" panose="02040503050406030204" pitchFamily="18" charset="0"/>
                              <a:ea typeface="Times New Roman" panose="02020603050405020304" pitchFamily="18" charset="0"/>
                            </a:rPr>
                          </m:ctrlPr>
                        </m:sSubPr>
                        <m:e>
                          <m:r>
                            <a:rPr lang="en-US" sz="1200" i="1">
                              <a:effectLst/>
                              <a:latin typeface="Cambria Math" panose="02040503050406030204" pitchFamily="18" charset="0"/>
                              <a:ea typeface="Times New Roman" panose="02020603050405020304" pitchFamily="18" charset="0"/>
                            </a:rPr>
                            <m:t>𝐶</m:t>
                          </m:r>
                        </m:e>
                        <m:sub>
                          <m:r>
                            <a:rPr lang="en-US" sz="1200" i="1">
                              <a:effectLst/>
                              <a:latin typeface="Cambria Math" panose="02040503050406030204" pitchFamily="18" charset="0"/>
                              <a:ea typeface="Times New Roman" panose="02020603050405020304" pitchFamily="18" charset="0"/>
                            </a:rPr>
                            <m:t>𝑠</m:t>
                          </m:r>
                          <m:r>
                            <a:rPr lang="en-US" sz="1200" i="1">
                              <a:effectLst/>
                              <a:latin typeface="Cambria Math" panose="02040503050406030204" pitchFamily="18" charset="0"/>
                              <a:ea typeface="Times New Roman" panose="02020603050405020304" pitchFamily="18" charset="0"/>
                            </a:rPr>
                            <m:t>,</m:t>
                          </m:r>
                          <m:r>
                            <a:rPr lang="en-US" sz="1200" i="1">
                              <a:effectLst/>
                              <a:latin typeface="Cambria Math" panose="02040503050406030204" pitchFamily="18" charset="0"/>
                              <a:ea typeface="Times New Roman" panose="02020603050405020304" pitchFamily="18" charset="0"/>
                            </a:rPr>
                            <m:t>𝑐𝑚𝑑</m:t>
                          </m:r>
                        </m:sub>
                      </m:sSub>
                      <m:r>
                        <a:rPr lang="en-US" sz="1200" i="1">
                          <a:effectLst/>
                          <a:latin typeface="Cambria Math" panose="02040503050406030204" pitchFamily="18" charset="0"/>
                          <a:ea typeface="Times New Roman" panose="02020603050405020304" pitchFamily="18" charset="0"/>
                        </a:rPr>
                        <m:t>=</m:t>
                      </m:r>
                      <m:r>
                        <m:rPr>
                          <m:sty m:val="p"/>
                        </m:rPr>
                        <a:rPr lang="en-US" sz="1200">
                          <a:effectLst/>
                          <a:latin typeface="Cambria Math" panose="02040503050406030204" pitchFamily="18" charset="0"/>
                          <a:ea typeface="Times New Roman" panose="02020603050405020304" pitchFamily="18" charset="0"/>
                        </a:rPr>
                        <m:t>Γ</m:t>
                      </m:r>
                      <m:r>
                        <a:rPr lang="en-US" sz="1200">
                          <a:effectLst/>
                          <a:latin typeface="Cambria Math" panose="02040503050406030204" pitchFamily="18" charset="0"/>
                          <a:ea typeface="Times New Roman" panose="02020603050405020304" pitchFamily="18" charset="0"/>
                        </a:rPr>
                        <m:t> </m:t>
                      </m:r>
                      <m:r>
                        <a:rPr lang="en-US" sz="1200" i="1">
                          <a:effectLst/>
                          <a:latin typeface="Cambria Math" panose="02040503050406030204" pitchFamily="18" charset="0"/>
                          <a:ea typeface="Times New Roman" panose="02020603050405020304" pitchFamily="18" charset="0"/>
                        </a:rPr>
                        <m:t>[</m:t>
                      </m:r>
                      <m:sSub>
                        <m:sSubPr>
                          <m:ctrlPr>
                            <a:rPr lang="en-US" sz="1200" i="1">
                              <a:effectLst/>
                              <a:latin typeface="Cambria Math" panose="02040503050406030204" pitchFamily="18" charset="0"/>
                              <a:ea typeface="Times New Roman" panose="02020603050405020304" pitchFamily="18" charset="0"/>
                            </a:rPr>
                          </m:ctrlPr>
                        </m:sSubPr>
                        <m:e>
                          <m:r>
                            <a:rPr lang="en-US" sz="1200" i="1">
                              <a:effectLst/>
                              <a:latin typeface="Cambria Math" panose="02040503050406030204" pitchFamily="18" charset="0"/>
                              <a:ea typeface="Times New Roman" panose="02020603050405020304" pitchFamily="18" charset="0"/>
                            </a:rPr>
                            <m:t>𝐾</m:t>
                          </m:r>
                        </m:e>
                        <m:sub>
                          <m:r>
                            <a:rPr lang="en-US" sz="1200" i="1">
                              <a:effectLst/>
                              <a:latin typeface="Cambria Math" panose="02040503050406030204" pitchFamily="18" charset="0"/>
                              <a:ea typeface="Times New Roman" panose="02020603050405020304" pitchFamily="18" charset="0"/>
                            </a:rPr>
                            <m:t>𝜓</m:t>
                          </m:r>
                        </m:sub>
                      </m:sSub>
                      <m:r>
                        <a:rPr lang="en-US" sz="1200" i="1">
                          <a:effectLst/>
                          <a:latin typeface="Cambria Math" panose="02040503050406030204" pitchFamily="18" charset="0"/>
                          <a:ea typeface="Times New Roman" panose="02020603050405020304" pitchFamily="18" charset="0"/>
                        </a:rPr>
                        <m:t> </m:t>
                      </m:r>
                      <m:d>
                        <m:dPr>
                          <m:ctrlPr>
                            <a:rPr lang="en-US" sz="1200" i="1">
                              <a:effectLst/>
                              <a:latin typeface="Cambria Math" panose="02040503050406030204" pitchFamily="18" charset="0"/>
                              <a:ea typeface="Times New Roman" panose="02020603050405020304" pitchFamily="18" charset="0"/>
                            </a:rPr>
                          </m:ctrlPr>
                        </m:dPr>
                        <m:e>
                          <m:sSub>
                            <m:sSubPr>
                              <m:ctrlPr>
                                <a:rPr lang="en-US" sz="1200" i="1">
                                  <a:effectLst/>
                                  <a:latin typeface="Cambria Math" panose="02040503050406030204" pitchFamily="18" charset="0"/>
                                  <a:ea typeface="Times New Roman" panose="02020603050405020304" pitchFamily="18" charset="0"/>
                                </a:rPr>
                              </m:ctrlPr>
                            </m:sSubPr>
                            <m:e>
                              <m:r>
                                <a:rPr lang="en-US" sz="1200" i="1">
                                  <a:effectLst/>
                                  <a:latin typeface="Cambria Math" panose="02040503050406030204" pitchFamily="18" charset="0"/>
                                  <a:ea typeface="Times New Roman" panose="02020603050405020304" pitchFamily="18" charset="0"/>
                                </a:rPr>
                                <m:t>𝜓</m:t>
                              </m:r>
                            </m:e>
                            <m:sub>
                              <m:r>
                                <a:rPr lang="en-US" sz="1200" i="1">
                                  <a:effectLst/>
                                  <a:latin typeface="Cambria Math" panose="02040503050406030204" pitchFamily="18" charset="0"/>
                                  <a:ea typeface="Times New Roman" panose="02020603050405020304" pitchFamily="18" charset="0"/>
                                </a:rPr>
                                <m:t>𝑐𝑚𝑑</m:t>
                              </m:r>
                            </m:sub>
                          </m:sSub>
                          <m:r>
                            <a:rPr lang="en-US" sz="1200" i="1">
                              <a:effectLst/>
                              <a:latin typeface="Cambria Math" panose="02040503050406030204" pitchFamily="18" charset="0"/>
                              <a:ea typeface="Times New Roman" panose="02020603050405020304" pitchFamily="18" charset="0"/>
                            </a:rPr>
                            <m:t>−</m:t>
                          </m:r>
                          <m:r>
                            <a:rPr lang="en-US" sz="1200" i="1">
                              <a:effectLst/>
                              <a:latin typeface="Cambria Math" panose="02040503050406030204" pitchFamily="18" charset="0"/>
                              <a:ea typeface="Times New Roman" panose="02020603050405020304" pitchFamily="18" charset="0"/>
                            </a:rPr>
                            <m:t>𝜓</m:t>
                          </m:r>
                        </m:e>
                      </m:d>
                      <m:r>
                        <a:rPr lang="en-US" sz="1200" i="1">
                          <a:effectLst/>
                          <a:latin typeface="Cambria Math" panose="02040503050406030204" pitchFamily="18" charset="0"/>
                          <a:ea typeface="Times New Roman" panose="02020603050405020304" pitchFamily="18" charset="0"/>
                        </a:rPr>
                        <m:t>+</m:t>
                      </m:r>
                      <m:sSub>
                        <m:sSubPr>
                          <m:ctrlPr>
                            <a:rPr lang="en-US" sz="1200" i="1">
                              <a:effectLst/>
                              <a:latin typeface="Cambria Math" panose="02040503050406030204" pitchFamily="18" charset="0"/>
                              <a:ea typeface="Times New Roman" panose="02020603050405020304" pitchFamily="18" charset="0"/>
                            </a:rPr>
                          </m:ctrlPr>
                        </m:sSubPr>
                        <m:e>
                          <m:r>
                            <a:rPr lang="en-US" sz="1200" i="1">
                              <a:effectLst/>
                              <a:latin typeface="Cambria Math" panose="02040503050406030204" pitchFamily="18" charset="0"/>
                              <a:ea typeface="Times New Roman" panose="02020603050405020304" pitchFamily="18" charset="0"/>
                            </a:rPr>
                            <m:t>𝐾</m:t>
                          </m:r>
                        </m:e>
                        <m:sub>
                          <m:acc>
                            <m:accPr>
                              <m:chr m:val="̇"/>
                              <m:ctrlPr>
                                <a:rPr lang="en-US" sz="1200" i="1">
                                  <a:effectLst/>
                                  <a:latin typeface="Cambria Math" panose="02040503050406030204" pitchFamily="18" charset="0"/>
                                  <a:ea typeface="Times New Roman" panose="02020603050405020304" pitchFamily="18" charset="0"/>
                                </a:rPr>
                              </m:ctrlPr>
                            </m:accPr>
                            <m:e>
                              <m:r>
                                <a:rPr lang="en-US" sz="1200" i="1">
                                  <a:effectLst/>
                                  <a:latin typeface="Cambria Math" panose="02040503050406030204" pitchFamily="18" charset="0"/>
                                  <a:ea typeface="Times New Roman" panose="02020603050405020304" pitchFamily="18" charset="0"/>
                                </a:rPr>
                                <m:t>𝜓</m:t>
                              </m:r>
                              <m:r>
                                <a:rPr lang="en-US" sz="1200" i="1">
                                  <a:effectLst/>
                                  <a:latin typeface="Cambria Math" panose="02040503050406030204" pitchFamily="18" charset="0"/>
                                  <a:ea typeface="Times New Roman" panose="02020603050405020304" pitchFamily="18" charset="0"/>
                                </a:rPr>
                                <m:t> </m:t>
                              </m:r>
                            </m:e>
                          </m:acc>
                        </m:sub>
                      </m:sSub>
                      <m:d>
                        <m:dPr>
                          <m:ctrlPr>
                            <a:rPr lang="en-US" sz="1200" i="1">
                              <a:effectLst/>
                              <a:latin typeface="Cambria Math" panose="02040503050406030204" pitchFamily="18" charset="0"/>
                              <a:ea typeface="Times New Roman" panose="02020603050405020304" pitchFamily="18" charset="0"/>
                            </a:rPr>
                          </m:ctrlPr>
                        </m:dPr>
                        <m:e>
                          <m:sSub>
                            <m:sSubPr>
                              <m:ctrlPr>
                                <a:rPr lang="en-US" sz="1200" i="1">
                                  <a:effectLst/>
                                  <a:latin typeface="Cambria Math" panose="02040503050406030204" pitchFamily="18" charset="0"/>
                                  <a:ea typeface="Times New Roman" panose="02020603050405020304" pitchFamily="18" charset="0"/>
                                </a:rPr>
                              </m:ctrlPr>
                            </m:sSubPr>
                            <m:e>
                              <m:acc>
                                <m:accPr>
                                  <m:chr m:val="̇"/>
                                  <m:ctrlPr>
                                    <a:rPr lang="en-US" sz="1200" i="1">
                                      <a:effectLst/>
                                      <a:latin typeface="Cambria Math" panose="02040503050406030204" pitchFamily="18" charset="0"/>
                                      <a:ea typeface="Times New Roman" panose="02020603050405020304" pitchFamily="18" charset="0"/>
                                    </a:rPr>
                                  </m:ctrlPr>
                                </m:accPr>
                                <m:e>
                                  <m:r>
                                    <a:rPr lang="en-US" sz="1200" i="1">
                                      <a:effectLst/>
                                      <a:latin typeface="Cambria Math" panose="02040503050406030204" pitchFamily="18" charset="0"/>
                                      <a:ea typeface="Times New Roman" panose="02020603050405020304" pitchFamily="18" charset="0"/>
                                    </a:rPr>
                                    <m:t>𝜓</m:t>
                                  </m:r>
                                </m:e>
                              </m:acc>
                            </m:e>
                            <m:sub>
                              <m:r>
                                <a:rPr lang="en-US" sz="1200" i="1">
                                  <a:effectLst/>
                                  <a:latin typeface="Cambria Math" panose="02040503050406030204" pitchFamily="18" charset="0"/>
                                  <a:ea typeface="Times New Roman" panose="02020603050405020304" pitchFamily="18" charset="0"/>
                                </a:rPr>
                                <m:t>𝑐𝑚𝑑</m:t>
                              </m:r>
                            </m:sub>
                          </m:sSub>
                          <m:r>
                            <a:rPr lang="en-US" sz="1200" i="1">
                              <a:effectLst/>
                              <a:latin typeface="Cambria Math" panose="02040503050406030204" pitchFamily="18" charset="0"/>
                              <a:ea typeface="Times New Roman" panose="02020603050405020304" pitchFamily="18" charset="0"/>
                            </a:rPr>
                            <m:t>−</m:t>
                          </m:r>
                          <m:acc>
                            <m:accPr>
                              <m:chr m:val="̇"/>
                              <m:ctrlPr>
                                <a:rPr lang="en-US" sz="1200" i="1">
                                  <a:effectLst/>
                                  <a:latin typeface="Cambria Math" panose="02040503050406030204" pitchFamily="18" charset="0"/>
                                  <a:ea typeface="Times New Roman" panose="02020603050405020304" pitchFamily="18" charset="0"/>
                                </a:rPr>
                              </m:ctrlPr>
                            </m:accPr>
                            <m:e>
                              <m:r>
                                <a:rPr lang="en-US" sz="1200" i="1">
                                  <a:effectLst/>
                                  <a:latin typeface="Cambria Math" panose="02040503050406030204" pitchFamily="18" charset="0"/>
                                  <a:ea typeface="Times New Roman" panose="02020603050405020304" pitchFamily="18" charset="0"/>
                                </a:rPr>
                                <m:t>𝜓</m:t>
                              </m:r>
                            </m:e>
                          </m:acc>
                        </m:e>
                      </m:d>
                      <m:r>
                        <a:rPr lang="en-US" sz="1200" i="1">
                          <a:effectLst/>
                          <a:latin typeface="Cambria Math" panose="02040503050406030204" pitchFamily="18" charset="0"/>
                          <a:ea typeface="Times New Roman" panose="02020603050405020304" pitchFamily="18" charset="0"/>
                        </a:rPr>
                        <m:t>] </m:t>
                      </m:r>
                    </m:oMath>
                  </m:oMathPara>
                </a14:m>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p>
                <a:r>
                  <a:rPr lang="en-US" sz="1200" dirty="0">
                    <a:latin typeface="Arial" panose="020B0604020202020204" pitchFamily="34" charset="0"/>
                    <a:ea typeface="Times New Roman" panose="02020603050405020304" pitchFamily="18" charset="0"/>
                    <a:cs typeface="Arial" panose="020B0604020202020204" pitchFamily="34" charset="0"/>
                  </a:rPr>
                  <a:t>Conversion Factor:</a:t>
                </a:r>
              </a:p>
              <a:p>
                <a14:m>
                  <m:oMathPara xmlns:m="http://schemas.openxmlformats.org/officeDocument/2006/math">
                    <m:oMathParaPr>
                      <m:jc m:val="centerGroup"/>
                    </m:oMathParaPr>
                    <m:oMath xmlns:m="http://schemas.openxmlformats.org/officeDocument/2006/math">
                      <m:r>
                        <m:rPr>
                          <m:sty m:val="p"/>
                        </m:rPr>
                        <a:rPr lang="en-US" sz="1200" kern="0" smtClean="0">
                          <a:effectLst/>
                          <a:latin typeface="Cambria Math" panose="02040503050406030204" pitchFamily="18" charset="0"/>
                          <a:ea typeface="Times New Roman" panose="02020603050405020304" pitchFamily="18" charset="0"/>
                          <a:cs typeface="Times New Roman" panose="02020603050405020304" pitchFamily="18" charset="0"/>
                        </a:rPr>
                        <m:t>Γ</m:t>
                      </m:r>
                      <m:r>
                        <a:rPr lang="en-US" sz="1200" kern="0" smtClea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200" i="1">
                              <a:effectLst/>
                              <a:latin typeface="Cambria Math" panose="02040503050406030204" pitchFamily="18" charset="0"/>
                            </a:rPr>
                          </m:ctrlPr>
                        </m:fPr>
                        <m:num>
                          <m:r>
                            <a:rPr lang="en-US" sz="1200" i="1" kern="0">
                              <a:effectLst/>
                              <a:latin typeface="Cambria Math" panose="02040503050406030204" pitchFamily="18" charset="0"/>
                              <a:ea typeface="Times New Roman" panose="02020603050405020304" pitchFamily="18" charset="0"/>
                              <a:cs typeface="Times New Roman" panose="02020603050405020304" pitchFamily="18" charset="0"/>
                            </a:rPr>
                            <m:t>𝑚</m:t>
                          </m:r>
                        </m:num>
                        <m:den>
                          <m:d>
                            <m:dPr>
                              <m:ctrlPr>
                                <a:rPr lang="en-US" sz="1200" i="1">
                                  <a:effectLst/>
                                  <a:latin typeface="Cambria Math" panose="02040503050406030204" pitchFamily="18" charset="0"/>
                                </a:rPr>
                              </m:ctrlPr>
                            </m:dPr>
                            <m:e>
                              <m:f>
                                <m:fPr>
                                  <m:type m:val="skw"/>
                                  <m:ctrlPr>
                                    <a:rPr lang="en-US" sz="1200" i="1">
                                      <a:effectLst/>
                                      <a:latin typeface="Cambria Math" panose="02040503050406030204" pitchFamily="18" charset="0"/>
                                    </a:rPr>
                                  </m:ctrlPr>
                                </m:fPr>
                                <m:num>
                                  <m:r>
                                    <a:rPr lang="en-US" sz="1200" i="1" kern="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en-US" sz="1200" i="1" kern="0">
                                      <a:effectLst/>
                                      <a:latin typeface="Cambria Math" panose="02040503050406030204" pitchFamily="18" charset="0"/>
                                      <a:ea typeface="Times New Roman" panose="02020603050405020304" pitchFamily="18" charset="0"/>
                                      <a:cs typeface="Times New Roman" panose="02020603050405020304" pitchFamily="18" charset="0"/>
                                    </a:rPr>
                                    <m:t>2</m:t>
                                  </m:r>
                                </m:den>
                              </m:f>
                              <m:acc>
                                <m:accPr>
                                  <m:chr m:val="̅"/>
                                  <m:ctrlPr>
                                    <a:rPr lang="en-US" sz="1200" i="1">
                                      <a:effectLst/>
                                      <a:latin typeface="Cambria Math" panose="02040503050406030204" pitchFamily="18" charset="0"/>
                                    </a:rPr>
                                  </m:ctrlPr>
                                </m:accPr>
                                <m:e>
                                  <m:r>
                                    <a:rPr lang="en-US" sz="1200" i="1" kern="0">
                                      <a:effectLst/>
                                      <a:latin typeface="Cambria Math" panose="02040503050406030204" pitchFamily="18" charset="0"/>
                                      <a:ea typeface="Times New Roman" panose="02020603050405020304" pitchFamily="18" charset="0"/>
                                      <a:cs typeface="Times New Roman" panose="02020603050405020304" pitchFamily="18" charset="0"/>
                                    </a:rPr>
                                    <m:t>𝑞</m:t>
                                  </m:r>
                                </m:e>
                              </m:acc>
                              <m:r>
                                <a:rPr lang="en-US" sz="1200" i="1" kern="0">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200" i="1" kern="0">
                                  <a:effectLst/>
                                  <a:latin typeface="Cambria Math" panose="02040503050406030204" pitchFamily="18" charset="0"/>
                                  <a:ea typeface="Times New Roman" panose="02020603050405020304" pitchFamily="18" charset="0"/>
                                  <a:cs typeface="Times New Roman" panose="02020603050405020304" pitchFamily="18" charset="0"/>
                                </a:rPr>
                                <m:t>𝑆</m:t>
                              </m:r>
                            </m:e>
                          </m:d>
                        </m:den>
                      </m:f>
                    </m:oMath>
                  </m:oMathPara>
                </a14:m>
                <a:endParaRPr lang="en-US" sz="1200" dirty="0">
                  <a:latin typeface="Arial" panose="020B0604020202020204" pitchFamily="34" charset="0"/>
                  <a:ea typeface="Times New Roman" panose="02020603050405020304" pitchFamily="18" charset="0"/>
                  <a:cs typeface="Arial" panose="020B0604020202020204" pitchFamily="34" charset="0"/>
                </a:endParaRPr>
              </a:p>
              <a:p>
                <a:r>
                  <a:rPr lang="en-US" sz="1200" dirty="0">
                    <a:latin typeface="Arial" panose="020B0604020202020204" pitchFamily="34" charset="0"/>
                    <a:ea typeface="Times New Roman" panose="02020603050405020304" pitchFamily="18" charset="0"/>
                    <a:cs typeface="Arial" panose="020B0604020202020204" pitchFamily="34" charset="0"/>
                  </a:rPr>
                  <a:t>Gains:</a:t>
                </a:r>
              </a:p>
              <a:p>
                <a:pPr marL="0" marR="0" algn="just"/>
                <a14:m>
                  <m:oMathPara xmlns:m="http://schemas.openxmlformats.org/officeDocument/2006/math">
                    <m:oMathParaPr>
                      <m:jc m:val="centerGroup"/>
                    </m:oMathParaPr>
                    <m:oMath xmlns:m="http://schemas.openxmlformats.org/officeDocument/2006/math">
                      <m:sSub>
                        <m:sSubPr>
                          <m:ctrlPr>
                            <a:rPr lang="en-US" sz="1200" i="1" smtClean="0">
                              <a:effectLst/>
                              <a:latin typeface="Cambria Math" panose="02040503050406030204" pitchFamily="18" charset="0"/>
                              <a:ea typeface="Times New Roman" panose="02020603050405020304" pitchFamily="18" charset="0"/>
                            </a:rPr>
                          </m:ctrlPr>
                        </m:sSubPr>
                        <m:e>
                          <m:r>
                            <a:rPr lang="en-US" sz="1200" i="1">
                              <a:effectLst/>
                              <a:latin typeface="Cambria Math" panose="02040503050406030204" pitchFamily="18" charset="0"/>
                              <a:ea typeface="Times New Roman" panose="02020603050405020304" pitchFamily="18" charset="0"/>
                            </a:rPr>
                            <m:t>𝐾</m:t>
                          </m:r>
                        </m:e>
                        <m:sub>
                          <m:r>
                            <a:rPr lang="en-US" sz="1200" i="1">
                              <a:effectLst/>
                              <a:latin typeface="Cambria Math" panose="02040503050406030204" pitchFamily="18" charset="0"/>
                              <a:ea typeface="Times New Roman" panose="02020603050405020304" pitchFamily="18" charset="0"/>
                            </a:rPr>
                            <m:t>𝜓</m:t>
                          </m:r>
                        </m:sub>
                      </m:sSub>
                      <m:r>
                        <a:rPr lang="en-US" sz="1200" i="1">
                          <a:effectLst/>
                          <a:latin typeface="Cambria Math" panose="02040503050406030204" pitchFamily="18" charset="0"/>
                          <a:ea typeface="Times New Roman" panose="02020603050405020304" pitchFamily="18" charset="0"/>
                        </a:rPr>
                        <m:t>=</m:t>
                      </m:r>
                      <m:d>
                        <m:dPr>
                          <m:begChr m:val="|"/>
                          <m:endChr m:val="|"/>
                          <m:ctrlPr>
                            <a:rPr lang="en-US" sz="1200" i="1">
                              <a:effectLst/>
                              <a:latin typeface="Cambria Math" panose="02040503050406030204" pitchFamily="18" charset="0"/>
                              <a:ea typeface="Times New Roman" panose="02020603050405020304" pitchFamily="18" charset="0"/>
                            </a:rPr>
                          </m:ctrlPr>
                        </m:dPr>
                        <m:e>
                          <m:f>
                            <m:fPr>
                              <m:ctrlPr>
                                <a:rPr lang="en-US" sz="1200" i="1">
                                  <a:effectLst/>
                                  <a:latin typeface="Cambria Math" panose="02040503050406030204" pitchFamily="18" charset="0"/>
                                  <a:ea typeface="Times New Roman" panose="02020603050405020304" pitchFamily="18" charset="0"/>
                                </a:rPr>
                              </m:ctrlPr>
                            </m:fPr>
                            <m:num>
                              <m:sSub>
                                <m:sSubPr>
                                  <m:ctrlPr>
                                    <a:rPr lang="en-US" sz="1200" i="1">
                                      <a:effectLst/>
                                      <a:latin typeface="Cambria Math" panose="02040503050406030204" pitchFamily="18" charset="0"/>
                                      <a:ea typeface="Times New Roman" panose="02020603050405020304" pitchFamily="18" charset="0"/>
                                    </a:rPr>
                                  </m:ctrlPr>
                                </m:sSubPr>
                                <m:e>
                                  <m:r>
                                    <a:rPr lang="en-US" sz="1200" i="1">
                                      <a:effectLst/>
                                      <a:latin typeface="Cambria Math" panose="02040503050406030204" pitchFamily="18" charset="0"/>
                                      <a:ea typeface="Times New Roman" panose="02020603050405020304" pitchFamily="18" charset="0"/>
                                    </a:rPr>
                                    <m:t>𝐶</m:t>
                                  </m:r>
                                </m:e>
                                <m:sub>
                                  <m:r>
                                    <a:rPr lang="en-US" sz="1200" i="1">
                                      <a:effectLst/>
                                      <a:latin typeface="Cambria Math" panose="02040503050406030204" pitchFamily="18" charset="0"/>
                                      <a:ea typeface="Times New Roman" panose="02020603050405020304" pitchFamily="18" charset="0"/>
                                    </a:rPr>
                                    <m:t>𝑆</m:t>
                                  </m:r>
                                  <m:r>
                                    <a:rPr lang="en-US" sz="1200" i="1">
                                      <a:effectLst/>
                                      <a:latin typeface="Cambria Math" panose="02040503050406030204" pitchFamily="18" charset="0"/>
                                      <a:ea typeface="Times New Roman" panose="02020603050405020304" pitchFamily="18" charset="0"/>
                                    </a:rPr>
                                    <m:t>,</m:t>
                                  </m:r>
                                  <m:func>
                                    <m:funcPr>
                                      <m:ctrlPr>
                                        <a:rPr lang="en-US" sz="1200" i="1">
                                          <a:effectLst/>
                                          <a:latin typeface="Cambria Math" panose="02040503050406030204" pitchFamily="18" charset="0"/>
                                          <a:ea typeface="Times New Roman" panose="02020603050405020304" pitchFamily="18" charset="0"/>
                                        </a:rPr>
                                      </m:ctrlPr>
                                    </m:funcPr>
                                    <m:fName>
                                      <m:r>
                                        <m:rPr>
                                          <m:sty m:val="p"/>
                                        </m:rPr>
                                        <a:rPr lang="en-US" sz="1200">
                                          <a:effectLst/>
                                          <a:latin typeface="Cambria Math" panose="02040503050406030204" pitchFamily="18" charset="0"/>
                                          <a:ea typeface="Times New Roman" panose="02020603050405020304" pitchFamily="18" charset="0"/>
                                        </a:rPr>
                                        <m:t>max</m:t>
                                      </m:r>
                                    </m:fName>
                                    <m:e>
                                      <m:r>
                                        <a:rPr lang="en-US" sz="1200" i="1">
                                          <a:effectLst/>
                                          <a:latin typeface="Cambria Math" panose="02040503050406030204" pitchFamily="18" charset="0"/>
                                          <a:ea typeface="Times New Roman" panose="02020603050405020304" pitchFamily="18" charset="0"/>
                                        </a:rPr>
                                        <m:t>𝛽</m:t>
                                      </m:r>
                                    </m:e>
                                  </m:func>
                                </m:sub>
                              </m:sSub>
                              <m:r>
                                <a:rPr lang="en-US" sz="1200" i="1">
                                  <a:effectLst/>
                                  <a:latin typeface="Cambria Math" panose="02040503050406030204" pitchFamily="18" charset="0"/>
                                  <a:ea typeface="Times New Roman" panose="02020603050405020304" pitchFamily="18" charset="0"/>
                                </a:rPr>
                                <m:t>/</m:t>
                              </m:r>
                              <m:r>
                                <m:rPr>
                                  <m:sty m:val="p"/>
                                </m:rPr>
                                <a:rPr lang="en-US" sz="1200">
                                  <a:effectLst/>
                                  <a:latin typeface="Cambria Math" panose="02040503050406030204" pitchFamily="18" charset="0"/>
                                  <a:ea typeface="Times New Roman" panose="02020603050405020304" pitchFamily="18" charset="0"/>
                                </a:rPr>
                                <m:t>Γ</m:t>
                              </m:r>
                            </m:num>
                            <m:den>
                              <m:sSub>
                                <m:sSubPr>
                                  <m:ctrlPr>
                                    <a:rPr lang="en-US" sz="1200" i="1">
                                      <a:effectLst/>
                                      <a:latin typeface="Cambria Math" panose="02040503050406030204" pitchFamily="18" charset="0"/>
                                      <a:ea typeface="Times New Roman" panose="02020603050405020304" pitchFamily="18" charset="0"/>
                                    </a:rPr>
                                  </m:ctrlPr>
                                </m:sSubPr>
                                <m:e>
                                  <m:r>
                                    <a:rPr lang="en-US" sz="1200" i="1">
                                      <a:effectLst/>
                                      <a:latin typeface="Cambria Math" panose="02040503050406030204" pitchFamily="18" charset="0"/>
                                      <a:ea typeface="Times New Roman" panose="02020603050405020304" pitchFamily="18" charset="0"/>
                                    </a:rPr>
                                    <m:t>𝑐</m:t>
                                  </m:r>
                                </m:e>
                                <m:sub>
                                  <m:func>
                                    <m:funcPr>
                                      <m:ctrlPr>
                                        <a:rPr lang="en-US" sz="1200" i="1">
                                          <a:effectLst/>
                                          <a:latin typeface="Cambria Math" panose="02040503050406030204" pitchFamily="18" charset="0"/>
                                          <a:ea typeface="Times New Roman" panose="02020603050405020304" pitchFamily="18" charset="0"/>
                                        </a:rPr>
                                      </m:ctrlPr>
                                    </m:funcPr>
                                    <m:fName>
                                      <m:r>
                                        <m:rPr>
                                          <m:sty m:val="p"/>
                                        </m:rPr>
                                        <a:rPr lang="en-US" sz="1200">
                                          <a:effectLst/>
                                          <a:latin typeface="Cambria Math" panose="02040503050406030204" pitchFamily="18" charset="0"/>
                                          <a:ea typeface="Times New Roman" panose="02020603050405020304" pitchFamily="18" charset="0"/>
                                        </a:rPr>
                                        <m:t>max</m:t>
                                      </m:r>
                                    </m:fName>
                                    <m:e>
                                      <m:r>
                                        <a:rPr lang="en-US" sz="1200" i="1">
                                          <a:effectLst/>
                                          <a:latin typeface="Cambria Math" panose="02040503050406030204" pitchFamily="18" charset="0"/>
                                          <a:ea typeface="Times New Roman" panose="02020603050405020304" pitchFamily="18" charset="0"/>
                                        </a:rPr>
                                        <m:t>𝛽</m:t>
                                      </m:r>
                                    </m:e>
                                  </m:func>
                                </m:sub>
                              </m:sSub>
                            </m:den>
                          </m:f>
                        </m:e>
                      </m:d>
                    </m:oMath>
                  </m:oMathPara>
                </a14:m>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14:m>
                  <m:oMathPara xmlns:m="http://schemas.openxmlformats.org/officeDocument/2006/math">
                    <m:oMathParaPr>
                      <m:jc m:val="centerGroup"/>
                    </m:oMathParaPr>
                    <m:oMath xmlns:m="http://schemas.openxmlformats.org/officeDocument/2006/math">
                      <m:sSub>
                        <m:sSubPr>
                          <m:ctrlPr>
                            <a:rPr lang="en-US" sz="1200" i="1">
                              <a:effectLst/>
                              <a:latin typeface="Cambria Math" panose="02040503050406030204" pitchFamily="18" charset="0"/>
                              <a:ea typeface="Times New Roman" panose="02020603050405020304" pitchFamily="18" charset="0"/>
                            </a:rPr>
                          </m:ctrlPr>
                        </m:sSubPr>
                        <m:e>
                          <m:r>
                            <a:rPr lang="en-US" sz="1200" i="1">
                              <a:effectLst/>
                              <a:latin typeface="Cambria Math" panose="02040503050406030204" pitchFamily="18" charset="0"/>
                              <a:ea typeface="Times New Roman" panose="02020603050405020304" pitchFamily="18" charset="0"/>
                            </a:rPr>
                            <m:t>𝐾</m:t>
                          </m:r>
                        </m:e>
                        <m:sub>
                          <m:acc>
                            <m:accPr>
                              <m:chr m:val="̇"/>
                              <m:ctrlPr>
                                <a:rPr lang="en-US" sz="1200" i="1">
                                  <a:effectLst/>
                                  <a:latin typeface="Cambria Math" panose="02040503050406030204" pitchFamily="18" charset="0"/>
                                  <a:ea typeface="Times New Roman" panose="02020603050405020304" pitchFamily="18" charset="0"/>
                                </a:rPr>
                              </m:ctrlPr>
                            </m:accPr>
                            <m:e>
                              <m:r>
                                <a:rPr lang="en-US" sz="1200" i="1">
                                  <a:effectLst/>
                                  <a:latin typeface="Cambria Math" panose="02040503050406030204" pitchFamily="18" charset="0"/>
                                  <a:ea typeface="Times New Roman" panose="02020603050405020304" pitchFamily="18" charset="0"/>
                                </a:rPr>
                                <m:t>𝜓</m:t>
                              </m:r>
                              <m:r>
                                <a:rPr lang="en-US" sz="1200" i="1">
                                  <a:effectLst/>
                                  <a:latin typeface="Cambria Math" panose="02040503050406030204" pitchFamily="18" charset="0"/>
                                  <a:ea typeface="Times New Roman" panose="02020603050405020304" pitchFamily="18" charset="0"/>
                                </a:rPr>
                                <m:t> </m:t>
                              </m:r>
                            </m:e>
                          </m:acc>
                        </m:sub>
                      </m:sSub>
                      <m:r>
                        <a:rPr lang="en-US" sz="1200" i="1">
                          <a:effectLst/>
                          <a:latin typeface="Cambria Math" panose="02040503050406030204" pitchFamily="18" charset="0"/>
                          <a:ea typeface="Times New Roman" panose="02020603050405020304" pitchFamily="18" charset="0"/>
                        </a:rPr>
                        <m:t>=2</m:t>
                      </m:r>
                      <m:r>
                        <a:rPr lang="en-US" sz="1200" i="1">
                          <a:effectLst/>
                          <a:latin typeface="Cambria Math" panose="02040503050406030204" pitchFamily="18" charset="0"/>
                          <a:ea typeface="Times New Roman" panose="02020603050405020304" pitchFamily="18" charset="0"/>
                        </a:rPr>
                        <m:t>𝜉𝜔</m:t>
                      </m:r>
                      <m:r>
                        <a:rPr lang="en-US" sz="1200" i="1">
                          <a:effectLst/>
                          <a:latin typeface="Cambria Math" panose="02040503050406030204" pitchFamily="18" charset="0"/>
                          <a:ea typeface="Times New Roman" panose="02020603050405020304" pitchFamily="18" charset="0"/>
                        </a:rPr>
                        <m:t>=2</m:t>
                      </m:r>
                      <m:r>
                        <a:rPr lang="en-US" sz="1200" i="1">
                          <a:effectLst/>
                          <a:latin typeface="Cambria Math" panose="02040503050406030204" pitchFamily="18" charset="0"/>
                          <a:ea typeface="Times New Roman" panose="02020603050405020304" pitchFamily="18" charset="0"/>
                        </a:rPr>
                        <m:t>𝜉</m:t>
                      </m:r>
                      <m:rad>
                        <m:radPr>
                          <m:degHide m:val="on"/>
                          <m:ctrlPr>
                            <a:rPr lang="en-US" sz="1200" i="1">
                              <a:effectLst/>
                              <a:latin typeface="Cambria Math" panose="02040503050406030204" pitchFamily="18" charset="0"/>
                              <a:ea typeface="Times New Roman" panose="02020603050405020304" pitchFamily="18" charset="0"/>
                            </a:rPr>
                          </m:ctrlPr>
                        </m:radPr>
                        <m:deg/>
                        <m:e>
                          <m:f>
                            <m:fPr>
                              <m:ctrlPr>
                                <a:rPr lang="en-US" sz="1200" i="1">
                                  <a:effectLst/>
                                  <a:latin typeface="Cambria Math" panose="02040503050406030204" pitchFamily="18" charset="0"/>
                                  <a:ea typeface="Times New Roman" panose="02020603050405020304" pitchFamily="18" charset="0"/>
                                </a:rPr>
                              </m:ctrlPr>
                            </m:fPr>
                            <m:num>
                              <m:sSub>
                                <m:sSubPr>
                                  <m:ctrlPr>
                                    <a:rPr lang="en-US" sz="1200" i="1">
                                      <a:effectLst/>
                                      <a:latin typeface="Cambria Math" panose="02040503050406030204" pitchFamily="18" charset="0"/>
                                      <a:ea typeface="Times New Roman" panose="02020603050405020304" pitchFamily="18" charset="0"/>
                                    </a:rPr>
                                  </m:ctrlPr>
                                </m:sSubPr>
                                <m:e>
                                  <m:r>
                                    <a:rPr lang="en-US" sz="1200" i="1">
                                      <a:effectLst/>
                                      <a:latin typeface="Cambria Math" panose="02040503050406030204" pitchFamily="18" charset="0"/>
                                      <a:ea typeface="Times New Roman" panose="02020603050405020304" pitchFamily="18" charset="0"/>
                                    </a:rPr>
                                    <m:t>𝐾</m:t>
                                  </m:r>
                                </m:e>
                                <m:sub>
                                  <m:r>
                                    <a:rPr lang="en-US" sz="1200" i="1">
                                      <a:effectLst/>
                                      <a:latin typeface="Cambria Math" panose="02040503050406030204" pitchFamily="18" charset="0"/>
                                      <a:ea typeface="Times New Roman" panose="02020603050405020304" pitchFamily="18" charset="0"/>
                                    </a:rPr>
                                    <m:t>𝜓</m:t>
                                  </m:r>
                                </m:sub>
                              </m:sSub>
                            </m:num>
                            <m:den>
                              <m:r>
                                <a:rPr lang="en-US" sz="1200" i="1">
                                  <a:effectLst/>
                                  <a:latin typeface="Cambria Math" panose="02040503050406030204" pitchFamily="18" charset="0"/>
                                  <a:ea typeface="Times New Roman" panose="02020603050405020304" pitchFamily="18" charset="0"/>
                                </a:rPr>
                                <m:t>𝑚</m:t>
                              </m:r>
                            </m:den>
                          </m:f>
                        </m:e>
                      </m:rad>
                      <m:r>
                        <a:rPr lang="en-US" sz="1200" i="1">
                          <a:effectLst/>
                          <a:latin typeface="Cambria Math" panose="02040503050406030204" pitchFamily="18" charset="0"/>
                          <a:ea typeface="Times New Roman" panose="02020603050405020304" pitchFamily="18" charset="0"/>
                        </a:rPr>
                        <m:t> </m:t>
                      </m:r>
                    </m:oMath>
                  </m:oMathPara>
                </a14:m>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r>
                  <a:rPr lang="en-US" sz="1200" dirty="0">
                    <a:latin typeface="Arial" panose="020B0604020202020204" pitchFamily="34" charset="0"/>
                    <a:ea typeface="Times New Roman" panose="02020603050405020304" pitchFamily="18" charset="0"/>
                    <a:cs typeface="Arial" panose="020B0604020202020204" pitchFamily="34" charset="0"/>
                  </a:rPr>
                  <a:t>Beta command:</a:t>
                </a:r>
              </a:p>
              <a:p>
                <a:pPr algn="just"/>
                <a14:m>
                  <m:oMathPara xmlns:m="http://schemas.openxmlformats.org/officeDocument/2006/math">
                    <m:oMathParaPr>
                      <m:jc m:val="centerGroup"/>
                    </m:oMathParaPr>
                    <m:oMath xmlns:m="http://schemas.openxmlformats.org/officeDocument/2006/math">
                      <m:sSub>
                        <m:sSubPr>
                          <m:ctrlPr>
                            <a:rPr lang="en-US" sz="1200" i="1" smtClean="0">
                              <a:effectLst/>
                              <a:latin typeface="Cambria Math" panose="02040503050406030204" pitchFamily="18" charset="0"/>
                              <a:ea typeface="Times New Roman" panose="02020603050405020304" pitchFamily="18" charset="0"/>
                            </a:rPr>
                          </m:ctrlPr>
                        </m:sSubPr>
                        <m:e>
                          <m:r>
                            <a:rPr lang="en-US" sz="1200" i="1">
                              <a:effectLst/>
                              <a:latin typeface="Cambria Math" panose="02040503050406030204" pitchFamily="18" charset="0"/>
                              <a:ea typeface="Times New Roman" panose="02020603050405020304" pitchFamily="18" charset="0"/>
                            </a:rPr>
                            <m:t>𝛽</m:t>
                          </m:r>
                        </m:e>
                        <m:sub>
                          <m:r>
                            <a:rPr lang="en-US" sz="1200" i="1">
                              <a:effectLst/>
                              <a:latin typeface="Cambria Math" panose="02040503050406030204" pitchFamily="18" charset="0"/>
                              <a:ea typeface="Times New Roman" panose="02020603050405020304" pitchFamily="18" charset="0"/>
                            </a:rPr>
                            <m:t>𝑐𝑚𝑑</m:t>
                          </m:r>
                        </m:sub>
                      </m:sSub>
                      <m:r>
                        <a:rPr lang="en-US" sz="1200" i="1">
                          <a:effectLst/>
                          <a:latin typeface="Cambria Math" panose="02040503050406030204" pitchFamily="18" charset="0"/>
                          <a:ea typeface="Times New Roman" panose="02020603050405020304" pitchFamily="18" charset="0"/>
                        </a:rPr>
                        <m:t>=</m:t>
                      </m:r>
                      <m:f>
                        <m:fPr>
                          <m:ctrlPr>
                            <a:rPr lang="en-US" sz="1200" i="1">
                              <a:effectLst/>
                              <a:latin typeface="Cambria Math" panose="02040503050406030204" pitchFamily="18" charset="0"/>
                              <a:ea typeface="Times New Roman" panose="02020603050405020304" pitchFamily="18" charset="0"/>
                            </a:rPr>
                          </m:ctrlPr>
                        </m:fPr>
                        <m:num>
                          <m:sSub>
                            <m:sSubPr>
                              <m:ctrlPr>
                                <a:rPr lang="en-US" sz="1200" i="1">
                                  <a:effectLst/>
                                  <a:latin typeface="Cambria Math" panose="02040503050406030204" pitchFamily="18" charset="0"/>
                                  <a:ea typeface="Times New Roman" panose="02020603050405020304" pitchFamily="18" charset="0"/>
                                </a:rPr>
                              </m:ctrlPr>
                            </m:sSubPr>
                            <m:e>
                              <m:r>
                                <a:rPr lang="en-US" sz="1200" i="1">
                                  <a:effectLst/>
                                  <a:latin typeface="Cambria Math" panose="02040503050406030204" pitchFamily="18" charset="0"/>
                                  <a:ea typeface="Times New Roman" panose="02020603050405020304" pitchFamily="18" charset="0"/>
                                </a:rPr>
                                <m:t>𝐶</m:t>
                              </m:r>
                            </m:e>
                            <m:sub>
                              <m:r>
                                <a:rPr lang="en-US" sz="1200" i="1">
                                  <a:effectLst/>
                                  <a:latin typeface="Cambria Math" panose="02040503050406030204" pitchFamily="18" charset="0"/>
                                  <a:ea typeface="Times New Roman" panose="02020603050405020304" pitchFamily="18" charset="0"/>
                                </a:rPr>
                                <m:t>𝑠</m:t>
                              </m:r>
                              <m:r>
                                <a:rPr lang="en-US" sz="1200" i="1">
                                  <a:effectLst/>
                                  <a:latin typeface="Cambria Math" panose="02040503050406030204" pitchFamily="18" charset="0"/>
                                  <a:ea typeface="Times New Roman" panose="02020603050405020304" pitchFamily="18" charset="0"/>
                                </a:rPr>
                                <m:t>,</m:t>
                              </m:r>
                              <m:r>
                                <a:rPr lang="en-US" sz="1200" i="1">
                                  <a:effectLst/>
                                  <a:latin typeface="Cambria Math" panose="02040503050406030204" pitchFamily="18" charset="0"/>
                                  <a:ea typeface="Times New Roman" panose="02020603050405020304" pitchFamily="18" charset="0"/>
                                </a:rPr>
                                <m:t>𝑐𝑚𝑑</m:t>
                              </m:r>
                            </m:sub>
                          </m:sSub>
                          <m:r>
                            <a:rPr lang="en-US" sz="1200" i="1">
                              <a:effectLst/>
                              <a:latin typeface="Cambria Math" panose="02040503050406030204" pitchFamily="18" charset="0"/>
                              <a:ea typeface="Times New Roman" panose="02020603050405020304" pitchFamily="18" charset="0"/>
                            </a:rPr>
                            <m:t>−</m:t>
                          </m:r>
                          <m:sSub>
                            <m:sSubPr>
                              <m:ctrlPr>
                                <a:rPr lang="en-US" sz="1200" i="1">
                                  <a:effectLst/>
                                  <a:latin typeface="Cambria Math" panose="02040503050406030204" pitchFamily="18" charset="0"/>
                                  <a:ea typeface="Times New Roman" panose="02020603050405020304" pitchFamily="18" charset="0"/>
                                </a:rPr>
                              </m:ctrlPr>
                            </m:sSubPr>
                            <m:e>
                              <m:r>
                                <a:rPr lang="en-US" sz="1200" i="1">
                                  <a:effectLst/>
                                  <a:latin typeface="Cambria Math" panose="02040503050406030204" pitchFamily="18" charset="0"/>
                                  <a:ea typeface="Times New Roman" panose="02020603050405020304" pitchFamily="18" charset="0"/>
                                </a:rPr>
                                <m:t>𝑧</m:t>
                              </m:r>
                            </m:e>
                            <m:sub>
                              <m:sSub>
                                <m:sSubPr>
                                  <m:ctrlPr>
                                    <a:rPr lang="en-US" sz="1200" i="1">
                                      <a:effectLst/>
                                      <a:latin typeface="Cambria Math" panose="02040503050406030204" pitchFamily="18" charset="0"/>
                                      <a:ea typeface="Times New Roman" panose="02020603050405020304" pitchFamily="18" charset="0"/>
                                    </a:rPr>
                                  </m:ctrlPr>
                                </m:sSubPr>
                                <m:e>
                                  <m:r>
                                    <a:rPr lang="en-US" sz="1200" i="1">
                                      <a:effectLst/>
                                      <a:latin typeface="Cambria Math" panose="02040503050406030204" pitchFamily="18" charset="0"/>
                                      <a:ea typeface="Times New Roman" panose="02020603050405020304" pitchFamily="18" charset="0"/>
                                    </a:rPr>
                                    <m:t>𝐶</m:t>
                                  </m:r>
                                </m:e>
                                <m:sub>
                                  <m:r>
                                    <a:rPr lang="en-US" sz="1200" i="1">
                                      <a:effectLst/>
                                      <a:latin typeface="Cambria Math" panose="02040503050406030204" pitchFamily="18" charset="0"/>
                                      <a:ea typeface="Times New Roman" panose="02020603050405020304" pitchFamily="18" charset="0"/>
                                    </a:rPr>
                                    <m:t>𝑠</m:t>
                                  </m:r>
                                  <m:r>
                                    <a:rPr lang="en-US" sz="1200" i="1">
                                      <a:effectLst/>
                                      <a:latin typeface="Cambria Math" panose="02040503050406030204" pitchFamily="18" charset="0"/>
                                      <a:ea typeface="Times New Roman" panose="02020603050405020304" pitchFamily="18" charset="0"/>
                                    </a:rPr>
                                    <m:t>,</m:t>
                                  </m:r>
                                  <m:func>
                                    <m:funcPr>
                                      <m:ctrlPr>
                                        <a:rPr lang="en-US" sz="1200" i="1">
                                          <a:effectLst/>
                                          <a:latin typeface="Cambria Math" panose="02040503050406030204" pitchFamily="18" charset="0"/>
                                          <a:ea typeface="Times New Roman" panose="02020603050405020304" pitchFamily="18" charset="0"/>
                                        </a:rPr>
                                      </m:ctrlPr>
                                    </m:funcPr>
                                    <m:fName>
                                      <m:r>
                                        <m:rPr>
                                          <m:sty m:val="p"/>
                                        </m:rPr>
                                        <a:rPr lang="en-US" sz="1200">
                                          <a:effectLst/>
                                          <a:latin typeface="Cambria Math" panose="02040503050406030204" pitchFamily="18" charset="0"/>
                                          <a:ea typeface="Times New Roman" panose="02020603050405020304" pitchFamily="18" charset="0"/>
                                        </a:rPr>
                                        <m:t>max</m:t>
                                      </m:r>
                                    </m:fName>
                                    <m:e>
                                      <m:r>
                                        <a:rPr lang="en-US" sz="1200" i="1">
                                          <a:effectLst/>
                                          <a:latin typeface="Cambria Math" panose="02040503050406030204" pitchFamily="18" charset="0"/>
                                          <a:ea typeface="Times New Roman" panose="02020603050405020304" pitchFamily="18" charset="0"/>
                                        </a:rPr>
                                        <m:t>𝛽</m:t>
                                      </m:r>
                                    </m:e>
                                  </m:func>
                                </m:sub>
                              </m:sSub>
                              <m:r>
                                <a:rPr lang="en-US" sz="1200" i="1">
                                  <a:effectLst/>
                                  <a:latin typeface="Cambria Math" panose="02040503050406030204" pitchFamily="18" charset="0"/>
                                  <a:ea typeface="Times New Roman" panose="02020603050405020304" pitchFamily="18" charset="0"/>
                                </a:rPr>
                                <m:t> </m:t>
                              </m:r>
                            </m:sub>
                          </m:sSub>
                        </m:num>
                        <m:den>
                          <m:sSub>
                            <m:sSubPr>
                              <m:ctrlPr>
                                <a:rPr lang="en-US" sz="1200" i="1">
                                  <a:effectLst/>
                                  <a:latin typeface="Cambria Math" panose="02040503050406030204" pitchFamily="18" charset="0"/>
                                  <a:ea typeface="Times New Roman" panose="02020603050405020304" pitchFamily="18" charset="0"/>
                                </a:rPr>
                              </m:ctrlPr>
                            </m:sSubPr>
                            <m:e>
                              <m:r>
                                <a:rPr lang="en-US" sz="1200" i="1">
                                  <a:effectLst/>
                                  <a:latin typeface="Cambria Math" panose="02040503050406030204" pitchFamily="18" charset="0"/>
                                  <a:ea typeface="Times New Roman" panose="02020603050405020304" pitchFamily="18" charset="0"/>
                                </a:rPr>
                                <m:t>𝑌</m:t>
                              </m:r>
                            </m:e>
                            <m:sub>
                              <m:sSub>
                                <m:sSubPr>
                                  <m:ctrlPr>
                                    <a:rPr lang="en-US" sz="1200" i="1">
                                      <a:effectLst/>
                                      <a:latin typeface="Cambria Math" panose="02040503050406030204" pitchFamily="18" charset="0"/>
                                      <a:ea typeface="Times New Roman" panose="02020603050405020304" pitchFamily="18" charset="0"/>
                                    </a:rPr>
                                  </m:ctrlPr>
                                </m:sSubPr>
                                <m:e>
                                  <m:r>
                                    <a:rPr lang="en-US" sz="1200" i="1">
                                      <a:effectLst/>
                                      <a:latin typeface="Cambria Math" panose="02040503050406030204" pitchFamily="18" charset="0"/>
                                      <a:ea typeface="Times New Roman" panose="02020603050405020304" pitchFamily="18" charset="0"/>
                                    </a:rPr>
                                    <m:t>𝐶</m:t>
                                  </m:r>
                                </m:e>
                                <m:sub>
                                  <m:r>
                                    <a:rPr lang="en-US" sz="1200" i="1">
                                      <a:effectLst/>
                                      <a:latin typeface="Cambria Math" panose="02040503050406030204" pitchFamily="18" charset="0"/>
                                      <a:ea typeface="Times New Roman" panose="02020603050405020304" pitchFamily="18" charset="0"/>
                                    </a:rPr>
                                    <m:t>𝑠</m:t>
                                  </m:r>
                                  <m:r>
                                    <a:rPr lang="en-US" sz="1200" i="1">
                                      <a:effectLst/>
                                      <a:latin typeface="Cambria Math" panose="02040503050406030204" pitchFamily="18" charset="0"/>
                                      <a:ea typeface="Times New Roman" panose="02020603050405020304" pitchFamily="18" charset="0"/>
                                    </a:rPr>
                                    <m:t>,</m:t>
                                  </m:r>
                                  <m:func>
                                    <m:funcPr>
                                      <m:ctrlPr>
                                        <a:rPr lang="en-US" sz="1200" i="1">
                                          <a:effectLst/>
                                          <a:latin typeface="Cambria Math" panose="02040503050406030204" pitchFamily="18" charset="0"/>
                                          <a:ea typeface="Times New Roman" panose="02020603050405020304" pitchFamily="18" charset="0"/>
                                        </a:rPr>
                                      </m:ctrlPr>
                                    </m:funcPr>
                                    <m:fName>
                                      <m:r>
                                        <m:rPr>
                                          <m:sty m:val="p"/>
                                        </m:rPr>
                                        <a:rPr lang="en-US" sz="1200">
                                          <a:effectLst/>
                                          <a:latin typeface="Cambria Math" panose="02040503050406030204" pitchFamily="18" charset="0"/>
                                          <a:ea typeface="Times New Roman" panose="02020603050405020304" pitchFamily="18" charset="0"/>
                                        </a:rPr>
                                        <m:t>max</m:t>
                                      </m:r>
                                    </m:fName>
                                    <m:e>
                                      <m:r>
                                        <a:rPr lang="en-US" sz="1200" i="1">
                                          <a:effectLst/>
                                          <a:latin typeface="Cambria Math" panose="02040503050406030204" pitchFamily="18" charset="0"/>
                                          <a:ea typeface="Times New Roman" panose="02020603050405020304" pitchFamily="18" charset="0"/>
                                        </a:rPr>
                                        <m:t>𝛽</m:t>
                                      </m:r>
                                    </m:e>
                                  </m:func>
                                </m:sub>
                              </m:sSub>
                              <m:r>
                                <a:rPr lang="en-US" sz="1200" i="1">
                                  <a:effectLst/>
                                  <a:latin typeface="Cambria Math" panose="02040503050406030204" pitchFamily="18" charset="0"/>
                                  <a:ea typeface="Times New Roman" panose="02020603050405020304" pitchFamily="18" charset="0"/>
                                </a:rPr>
                                <m:t> </m:t>
                              </m:r>
                            </m:sub>
                          </m:sSub>
                        </m:den>
                      </m:f>
                    </m:oMath>
                  </m:oMathPara>
                </a14:m>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r>
                  <a:rPr lang="en-US" sz="1200" dirty="0">
                    <a:effectLst/>
                    <a:latin typeface="Arial" panose="020B0604020202020204" pitchFamily="34" charset="0"/>
                    <a:ea typeface="Times New Roman" panose="02020603050405020304" pitchFamily="18" charset="0"/>
                    <a:cs typeface="Arial" panose="020B0604020202020204" pitchFamily="34" charset="0"/>
                  </a:rPr>
                  <a:t> </a:t>
                </a:r>
              </a:p>
              <a:p>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p>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14:m>
                  <m:oMathPara xmlns:m="http://schemas.openxmlformats.org/officeDocument/2006/math">
                    <m:oMathParaPr>
                      <m:jc m:val="centerGroup"/>
                    </m:oMathParaPr>
                    <m:oMath xmlns:m="http://schemas.openxmlformats.org/officeDocument/2006/math">
                      <m:r>
                        <a:rPr lang="en-US" sz="1200" i="1">
                          <a:effectLst/>
                          <a:latin typeface="Cambria Math" panose="02040503050406030204" pitchFamily="18" charset="0"/>
                          <a:ea typeface="Times New Roman" panose="02020603050405020304" pitchFamily="18" charset="0"/>
                        </a:rPr>
                        <m:t> </m:t>
                      </m:r>
                    </m:oMath>
                  </m:oMathPara>
                </a14:m>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p>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mc:Choice>
        <mc:Fallback>
          <p:sp>
            <p:nvSpPr>
              <p:cNvPr id="3" name="Content Placeholder 2">
                <a:extLst>
                  <a:ext uri="{FF2B5EF4-FFF2-40B4-BE49-F238E27FC236}">
                    <a16:creationId xmlns:a16="http://schemas.microsoft.com/office/drawing/2014/main" id="{832EB91B-0F75-A072-2E35-93B28E453680}"/>
                  </a:ext>
                </a:extLst>
              </p:cNvPr>
              <p:cNvSpPr>
                <a:spLocks noGrp="1" noRot="1" noChangeAspect="1" noMove="1" noResize="1" noEditPoints="1" noAdjustHandles="1" noChangeArrowheads="1" noChangeShapeType="1" noTextEdit="1"/>
              </p:cNvSpPr>
              <p:nvPr>
                <p:ph idx="1"/>
              </p:nvPr>
            </p:nvSpPr>
            <p:spPr>
              <a:xfrm>
                <a:off x="609600" y="1600200"/>
                <a:ext cx="10972800" cy="4526280"/>
              </a:xfrm>
              <a:blipFill>
                <a:blip r:embed="rId3"/>
                <a:stretch>
                  <a:fillRect t="-560" b="-49300"/>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944D1ACA-52BC-F627-99F1-152021C100E5}"/>
              </a:ext>
            </a:extLst>
          </p:cNvPr>
          <p:cNvSpPr>
            <a:spLocks noGrp="1"/>
          </p:cNvSpPr>
          <p:nvPr>
            <p:ph type="sldNum" sz="quarter" idx="10"/>
          </p:nvPr>
        </p:nvSpPr>
        <p:spPr/>
        <p:txBody>
          <a:bodyPr/>
          <a:lstStyle/>
          <a:p>
            <a:pPr>
              <a:defRPr/>
            </a:pPr>
            <a:fld id="{E8CC769F-ADCB-2641-BD2F-4076D1C41918}" type="slidenum">
              <a:rPr lang="uk-UA" sz="800" smtClean="0">
                <a:latin typeface="Arial" charset="0"/>
              </a:rPr>
              <a:pPr>
                <a:defRPr/>
              </a:pPr>
              <a:t>17</a:t>
            </a:fld>
            <a:endParaRPr lang="uk-UA"/>
          </a:p>
        </p:txBody>
      </p:sp>
    </p:spTree>
    <p:extLst>
      <p:ext uri="{BB962C8B-B14F-4D97-AF65-F5344CB8AC3E}">
        <p14:creationId xmlns:p14="http://schemas.microsoft.com/office/powerpoint/2010/main" val="3175255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21ED8-6B88-9454-2CA7-0E3BAC6522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54184B-B7F8-B0B7-C91E-F2967E46D5B4}"/>
              </a:ext>
            </a:extLst>
          </p:cNvPr>
          <p:cNvSpPr>
            <a:spLocks noGrp="1"/>
          </p:cNvSpPr>
          <p:nvPr>
            <p:ph type="title"/>
          </p:nvPr>
        </p:nvSpPr>
        <p:spPr/>
        <p:txBody>
          <a:bodyPr/>
          <a:lstStyle/>
          <a:p>
            <a:r>
              <a:rPr lang="en-US" sz="3200" dirty="0">
                <a:solidFill>
                  <a:schemeClr val="tx1"/>
                </a:solidFill>
              </a:rPr>
              <a:t>Control Algorithm Equations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B2561913-468A-2E97-9EF3-C1C1ED84D9A4}"/>
                  </a:ext>
                </a:extLst>
              </p:cNvPr>
              <p:cNvSpPr>
                <a:spLocks noGrp="1"/>
              </p:cNvSpPr>
              <p:nvPr>
                <p:ph idx="1"/>
              </p:nvPr>
            </p:nvSpPr>
            <p:spPr>
              <a:xfrm>
                <a:off x="609600" y="1600200"/>
                <a:ext cx="10972800" cy="5029200"/>
              </a:xfrm>
            </p:spPr>
            <p:txBody>
              <a:bodyPr/>
              <a:lstStyle/>
              <a:p>
                <a:r>
                  <a:rPr lang="en-US" sz="1800" dirty="0">
                    <a:effectLst/>
                    <a:latin typeface="Arial" panose="020B0604020202020204" pitchFamily="34" charset="0"/>
                    <a:ea typeface="Times New Roman" panose="02020603050405020304" pitchFamily="18" charset="0"/>
                    <a:cs typeface="Arial" panose="020B0604020202020204" pitchFamily="34" charset="0"/>
                  </a:rPr>
                  <a:t> </a:t>
                </a:r>
                <a:r>
                  <a:rPr lang="en-US" dirty="0">
                    <a:latin typeface="Arial" panose="020B0604020202020204" pitchFamily="34" charset="0"/>
                    <a:cs typeface="Arial" panose="020B0604020202020204" pitchFamily="34" charset="0"/>
                  </a:rPr>
                  <a:t>vehicle attitude state vector:</a:t>
                </a:r>
              </a:p>
              <a:p>
                <a14:m>
                  <m:oMathPara xmlns:m="http://schemas.openxmlformats.org/officeDocument/2006/math">
                    <m:oMathParaPr>
                      <m:jc m:val="centerGroup"/>
                    </m:oMathParaPr>
                    <m:oMath xmlns:m="http://schemas.openxmlformats.org/officeDocument/2006/math">
                      <m:r>
                        <a:rPr lang="en-US" i="1"/>
                        <m:t>𝑥</m:t>
                      </m:r>
                      <m:r>
                        <a:rPr lang="en-US" i="1"/>
                        <m:t>=</m:t>
                      </m:r>
                      <m:sSup>
                        <m:sSupPr>
                          <m:ctrlPr>
                            <a:rPr lang="en-US" i="1"/>
                          </m:ctrlPr>
                        </m:sSupPr>
                        <m:e>
                          <m:r>
                            <a:rPr lang="en-US" i="1"/>
                            <m:t>[</m:t>
                          </m:r>
                          <m:r>
                            <a:rPr lang="en-US" i="1"/>
                            <m:t>𝑝</m:t>
                          </m:r>
                          <m:r>
                            <a:rPr lang="en-US" i="1"/>
                            <m:t> </m:t>
                          </m:r>
                          <m:r>
                            <a:rPr lang="en-US" i="1"/>
                            <m:t>𝑞</m:t>
                          </m:r>
                          <m:r>
                            <a:rPr lang="en-US" i="1"/>
                            <m:t> </m:t>
                          </m:r>
                          <m:r>
                            <a:rPr lang="en-US" i="1"/>
                            <m:t>𝑟</m:t>
                          </m:r>
                          <m:r>
                            <a:rPr lang="en-US" i="1"/>
                            <m:t> </m:t>
                          </m:r>
                          <m:r>
                            <a:rPr lang="en-US" i="1"/>
                            <m:t>𝜎</m:t>
                          </m:r>
                          <m:r>
                            <a:rPr lang="en-US" i="1"/>
                            <m:t> </m:t>
                          </m:r>
                          <m:r>
                            <a:rPr lang="en-US" i="1"/>
                            <m:t>𝛼</m:t>
                          </m:r>
                          <m:r>
                            <a:rPr lang="en-US" i="1"/>
                            <m:t> </m:t>
                          </m:r>
                          <m:r>
                            <a:rPr lang="en-US" i="1"/>
                            <m:t>𝛽</m:t>
                          </m:r>
                          <m:r>
                            <a:rPr lang="en-US" i="1"/>
                            <m:t> </m:t>
                          </m:r>
                          <m:sSub>
                            <m:sSubPr>
                              <m:ctrlPr>
                                <a:rPr lang="en-US" i="1"/>
                              </m:ctrlPr>
                            </m:sSubPr>
                            <m:e>
                              <m:r>
                                <a:rPr lang="en-US" i="1"/>
                                <m:t>𝑒</m:t>
                              </m:r>
                            </m:e>
                            <m:sub>
                              <m:r>
                                <a:rPr lang="en-US" i="1"/>
                                <m:t>𝜎</m:t>
                              </m:r>
                            </m:sub>
                          </m:sSub>
                          <m:r>
                            <a:rPr lang="en-US" i="1"/>
                            <m:t> </m:t>
                          </m:r>
                          <m:sSub>
                            <m:sSubPr>
                              <m:ctrlPr>
                                <a:rPr lang="en-US" i="1"/>
                              </m:ctrlPr>
                            </m:sSubPr>
                            <m:e>
                              <m:r>
                                <a:rPr lang="en-US" i="1"/>
                                <m:t>𝑒</m:t>
                              </m:r>
                            </m:e>
                            <m:sub>
                              <m:r>
                                <a:rPr lang="en-US" i="1"/>
                                <m:t>𝛼</m:t>
                              </m:r>
                            </m:sub>
                          </m:sSub>
                          <m:r>
                            <a:rPr lang="en-US" i="1"/>
                            <m:t> </m:t>
                          </m:r>
                          <m:sSub>
                            <m:sSubPr>
                              <m:ctrlPr>
                                <a:rPr lang="en-US" i="1"/>
                              </m:ctrlPr>
                            </m:sSubPr>
                            <m:e>
                              <m:r>
                                <a:rPr lang="en-US" i="1"/>
                                <m:t>𝑒</m:t>
                              </m:r>
                            </m:e>
                            <m:sub>
                              <m:r>
                                <a:rPr lang="en-US" i="1"/>
                                <m:t>𝛽</m:t>
                              </m:r>
                            </m:sub>
                          </m:sSub>
                          <m:r>
                            <a:rPr lang="en-US" i="1"/>
                            <m:t>]</m:t>
                          </m:r>
                        </m:e>
                        <m:sup>
                          <m:r>
                            <a:rPr lang="en-US" i="1"/>
                            <m:t>𝑇</m:t>
                          </m:r>
                        </m:sup>
                      </m:sSup>
                    </m:oMath>
                  </m:oMathPara>
                </a14:m>
                <a:endParaRPr lang="en-US" dirty="0">
                  <a:latin typeface="Arial" panose="020B0604020202020204" pitchFamily="34" charset="0"/>
                  <a:cs typeface="Arial" panose="020B0604020202020204" pitchFamily="34" charset="0"/>
                </a:endParaRPr>
              </a:p>
              <a:p>
                <a:pPr marL="0" marR="0" algn="just">
                  <a:tabLst>
                    <a:tab pos="182880" algn="l"/>
                  </a:tabLst>
                </a:pPr>
                <a:r>
                  <a:rPr lang="en-US" sz="1800" dirty="0">
                    <a:effectLst/>
                    <a:latin typeface="Arial" panose="020B0604020202020204" pitchFamily="34" charset="0"/>
                    <a:ea typeface="Times New Roman" panose="02020603050405020304" pitchFamily="18" charset="0"/>
                    <a:cs typeface="Arial" panose="020B0604020202020204" pitchFamily="34" charset="0"/>
                  </a:rPr>
                  <a:t>control input vector:</a:t>
                </a:r>
              </a:p>
              <a:p>
                <a:pPr marL="0" marR="0" algn="just">
                  <a:tabLst>
                    <a:tab pos="182880" algn="l"/>
                  </a:tabLst>
                </a:pPr>
                <a14:m>
                  <m:oMathPara xmlns:m="http://schemas.openxmlformats.org/officeDocument/2006/math">
                    <m:oMathParaPr>
                      <m:jc m:val="centerGroup"/>
                    </m:oMathParaPr>
                    <m:oMath xmlns:m="http://schemas.openxmlformats.org/officeDocument/2006/math">
                      <m:r>
                        <a:rPr lang="en-US" sz="1800" i="1">
                          <a:effectLst/>
                          <a:latin typeface="Cambria Math" panose="02040503050406030204" pitchFamily="18" charset="0"/>
                          <a:ea typeface="Times New Roman" panose="02020603050405020304" pitchFamily="18" charset="0"/>
                        </a:rPr>
                        <m:t>𝑢</m:t>
                      </m:r>
                      <m:r>
                        <a:rPr lang="en-US" sz="1800" i="1">
                          <a:effectLst/>
                          <a:latin typeface="Cambria Math" panose="02040503050406030204" pitchFamily="18" charset="0"/>
                          <a:ea typeface="Times New Roman" panose="02020603050405020304" pitchFamily="18" charset="0"/>
                        </a:rPr>
                        <m:t>=</m:t>
                      </m:r>
                      <m:sSup>
                        <m:sSupPr>
                          <m:ctrlPr>
                            <a:rPr lang="en-US" sz="1800" i="1">
                              <a:effectLst/>
                              <a:latin typeface="Cambria Math" panose="02040503050406030204" pitchFamily="18" charset="0"/>
                              <a:ea typeface="Times New Roman" panose="02020603050405020304" pitchFamily="18" charset="0"/>
                            </a:rPr>
                          </m:ctrlPr>
                        </m:sSupPr>
                        <m:e>
                          <m:r>
                            <a:rPr lang="en-US" sz="1800" i="1">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𝛿</m:t>
                              </m:r>
                            </m:e>
                            <m:sub>
                              <m:r>
                                <a:rPr lang="en-US" sz="1800" i="1">
                                  <a:effectLst/>
                                  <a:latin typeface="Cambria Math" panose="02040503050406030204" pitchFamily="18" charset="0"/>
                                  <a:ea typeface="Times New Roman" panose="02020603050405020304" pitchFamily="18" charset="0"/>
                                </a:rPr>
                                <m:t>1</m:t>
                              </m:r>
                            </m:sub>
                          </m:sSub>
                          <m:r>
                            <a:rPr lang="en-US" sz="1800" i="1">
                              <a:effectLst/>
                              <a:latin typeface="Cambria Math" panose="02040503050406030204" pitchFamily="18" charset="0"/>
                              <a:ea typeface="Times New Roman" panose="02020603050405020304" pitchFamily="18" charset="0"/>
                            </a:rPr>
                            <m:t> </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𝛿</m:t>
                              </m:r>
                            </m:e>
                            <m:sub>
                              <m:r>
                                <a:rPr lang="en-US" sz="1800" i="1">
                                  <a:effectLst/>
                                  <a:latin typeface="Cambria Math" panose="02040503050406030204" pitchFamily="18" charset="0"/>
                                  <a:ea typeface="Times New Roman" panose="02020603050405020304" pitchFamily="18" charset="0"/>
                                </a:rPr>
                                <m:t>2</m:t>
                              </m:r>
                            </m:sub>
                          </m:sSub>
                          <m:r>
                            <a:rPr lang="en-US" sz="1800" i="1">
                              <a:effectLst/>
                              <a:latin typeface="Cambria Math" panose="02040503050406030204" pitchFamily="18" charset="0"/>
                              <a:ea typeface="Times New Roman" panose="02020603050405020304" pitchFamily="18" charset="0"/>
                            </a:rPr>
                            <m:t>… </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𝛿</m:t>
                              </m:r>
                            </m:e>
                            <m:sub>
                              <m:r>
                                <a:rPr lang="en-US" sz="1800" i="1">
                                  <a:effectLst/>
                                  <a:latin typeface="Cambria Math" panose="02040503050406030204" pitchFamily="18" charset="0"/>
                                  <a:ea typeface="Times New Roman" panose="02020603050405020304" pitchFamily="18" charset="0"/>
                                </a:rPr>
                                <m:t>7</m:t>
                              </m:r>
                            </m:sub>
                          </m:sSub>
                          <m:r>
                            <a:rPr lang="en-US" sz="1800" i="1">
                              <a:effectLst/>
                              <a:latin typeface="Cambria Math" panose="02040503050406030204" pitchFamily="18" charset="0"/>
                              <a:ea typeface="Times New Roman" panose="02020603050405020304" pitchFamily="18" charset="0"/>
                            </a:rPr>
                            <m:t> </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𝛿</m:t>
                              </m:r>
                            </m:e>
                            <m:sub>
                              <m:r>
                                <a:rPr lang="en-US" sz="1800" i="1">
                                  <a:effectLst/>
                                  <a:latin typeface="Cambria Math" panose="02040503050406030204" pitchFamily="18" charset="0"/>
                                  <a:ea typeface="Times New Roman" panose="02020603050405020304" pitchFamily="18" charset="0"/>
                                </a:rPr>
                                <m:t>8</m:t>
                              </m:r>
                            </m:sub>
                          </m:sSub>
                          <m:r>
                            <a:rPr lang="en-US" sz="1800" i="1">
                              <a:effectLst/>
                              <a:latin typeface="Cambria Math" panose="02040503050406030204" pitchFamily="18" charset="0"/>
                              <a:ea typeface="Times New Roman" panose="02020603050405020304" pitchFamily="18" charset="0"/>
                            </a:rPr>
                            <m:t>]</m:t>
                          </m:r>
                        </m:e>
                        <m:sup>
                          <m:r>
                            <a:rPr lang="en-US" sz="1800" i="1">
                              <a:effectLst/>
                              <a:latin typeface="Cambria Math" panose="02040503050406030204" pitchFamily="18" charset="0"/>
                              <a:ea typeface="Times New Roman" panose="02020603050405020304" pitchFamily="18" charset="0"/>
                            </a:rPr>
                            <m:t>𝑇</m:t>
                          </m:r>
                        </m:sup>
                      </m:sSup>
                    </m:oMath>
                  </m:oMathPara>
                </a14:m>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linearization:</a:t>
                </a:r>
              </a:p>
              <a:p>
                <a14:m>
                  <m:oMathPara xmlns:m="http://schemas.openxmlformats.org/officeDocument/2006/math">
                    <m:oMathParaPr>
                      <m:jc m:val="centerGroup"/>
                    </m:oMathParaPr>
                    <m:oMath xmlns:m="http://schemas.openxmlformats.org/officeDocument/2006/math">
                      <m:r>
                        <a:rPr lang="en-US" sz="1800" i="1" smtClean="0">
                          <a:effectLst/>
                          <a:latin typeface="Cambria Math" panose="02040503050406030204" pitchFamily="18" charset="0"/>
                          <a:ea typeface="Times New Roman" panose="02020603050405020304" pitchFamily="18" charset="0"/>
                        </a:rPr>
                        <m:t>∆</m:t>
                      </m:r>
                      <m:acc>
                        <m:accPr>
                          <m:chr m:val="̇"/>
                          <m:ctrlPr>
                            <a:rPr lang="en-US" sz="1800" i="1">
                              <a:effectLst/>
                              <a:latin typeface="Cambria Math" panose="02040503050406030204" pitchFamily="18" charset="0"/>
                              <a:ea typeface="Times New Roman" panose="02020603050405020304" pitchFamily="18" charset="0"/>
                            </a:rPr>
                          </m:ctrlPr>
                        </m:accPr>
                        <m:e>
                          <m:r>
                            <a:rPr lang="en-US" sz="1800" i="1">
                              <a:effectLst/>
                              <a:latin typeface="Cambria Math" panose="02040503050406030204" pitchFamily="18" charset="0"/>
                              <a:ea typeface="Times New Roman" panose="02020603050405020304" pitchFamily="18" charset="0"/>
                            </a:rPr>
                            <m:t>𝑥</m:t>
                          </m:r>
                        </m:e>
                      </m:acc>
                      <m:r>
                        <a:rPr lang="en-US" sz="1800" i="1">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𝐴</m:t>
                      </m:r>
                      <m:r>
                        <a:rPr lang="en-US" sz="1800" i="1">
                          <a:effectLst/>
                          <a:latin typeface="Cambria Math" panose="02040503050406030204" pitchFamily="18" charset="0"/>
                          <a:ea typeface="Times New Roman" panose="02020603050405020304" pitchFamily="18" charset="0"/>
                        </a:rPr>
                        <m:t> ∆</m:t>
                      </m:r>
                      <m:r>
                        <a:rPr lang="en-US" sz="1800" i="1">
                          <a:effectLst/>
                          <a:latin typeface="Cambria Math" panose="02040503050406030204" pitchFamily="18" charset="0"/>
                          <a:ea typeface="Times New Roman" panose="02020603050405020304" pitchFamily="18" charset="0"/>
                        </a:rPr>
                        <m:t>𝑥</m:t>
                      </m:r>
                      <m:r>
                        <a:rPr lang="en-US" sz="1800" i="1">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𝐵</m:t>
                      </m:r>
                      <m:r>
                        <a:rPr lang="en-US" sz="1800" i="1">
                          <a:effectLst/>
                          <a:latin typeface="Cambria Math" panose="02040503050406030204" pitchFamily="18" charset="0"/>
                          <a:ea typeface="Times New Roman" panose="02020603050405020304" pitchFamily="18" charset="0"/>
                        </a:rPr>
                        <m:t> ∆</m:t>
                      </m:r>
                      <m:r>
                        <a:rPr lang="en-US" sz="1800" i="1">
                          <a:effectLst/>
                          <a:latin typeface="Cambria Math" panose="02040503050406030204" pitchFamily="18" charset="0"/>
                          <a:ea typeface="Times New Roman" panose="02020603050405020304" pitchFamily="18" charset="0"/>
                        </a:rPr>
                        <m:t>𝑢</m:t>
                      </m:r>
                    </m:oMath>
                  </m:oMathPara>
                </a14:m>
                <a:endParaRPr lang="en-US" sz="1800" dirty="0">
                  <a:effectLst/>
                  <a:latin typeface="Times New Roman" panose="02020603050405020304" pitchFamily="18" charset="0"/>
                  <a:ea typeface="Times New Roman" panose="02020603050405020304" pitchFamily="18" charset="0"/>
                </a:endParaRPr>
              </a:p>
              <a:p>
                <a:pPr marL="0" marR="0" algn="just">
                  <a:tabLst>
                    <a:tab pos="182880" algn="l"/>
                  </a:tabLst>
                </a:pPr>
                <a:r>
                  <a:rPr lang="en-US" sz="1800" i="1" dirty="0">
                    <a:effectLst/>
                    <a:latin typeface="Arial" panose="020B0604020202020204" pitchFamily="34" charset="0"/>
                    <a:ea typeface="Times New Roman" panose="02020603050405020304" pitchFamily="18" charset="0"/>
                    <a:cs typeface="Arial" panose="020B0604020202020204" pitchFamily="34" charset="0"/>
                  </a:rPr>
                  <a:t>A</a:t>
                </a:r>
                <a:r>
                  <a:rPr lang="en-US" sz="1800" dirty="0">
                    <a:effectLst/>
                    <a:latin typeface="Arial" panose="020B0604020202020204" pitchFamily="34" charset="0"/>
                    <a:ea typeface="Times New Roman" panose="02020603050405020304" pitchFamily="18" charset="0"/>
                    <a:cs typeface="Arial" panose="020B0604020202020204" pitchFamily="34" charset="0"/>
                  </a:rPr>
                  <a:t> and </a:t>
                </a:r>
                <a:r>
                  <a:rPr lang="en-US" sz="1800" i="1" dirty="0">
                    <a:effectLst/>
                    <a:latin typeface="Arial" panose="020B0604020202020204" pitchFamily="34" charset="0"/>
                    <a:ea typeface="Times New Roman" panose="02020603050405020304" pitchFamily="18" charset="0"/>
                    <a:cs typeface="Arial" panose="020B0604020202020204" pitchFamily="34" charset="0"/>
                  </a:rPr>
                  <a:t>B</a:t>
                </a:r>
                <a:r>
                  <a:rPr lang="en-US" sz="1800" dirty="0">
                    <a:effectLst/>
                    <a:latin typeface="Arial" panose="020B0604020202020204" pitchFamily="34" charset="0"/>
                    <a:ea typeface="Times New Roman" panose="02020603050405020304" pitchFamily="18" charset="0"/>
                    <a:cs typeface="Arial" panose="020B0604020202020204" pitchFamily="34" charset="0"/>
                  </a:rPr>
                  <a:t> defined by:</a:t>
                </a:r>
              </a:p>
              <a:p>
                <a:pPr marL="0" marR="0" algn="just">
                  <a:tabLst>
                    <a:tab pos="182880" algn="l"/>
                  </a:tabLst>
                </a:pPr>
                <a14:m>
                  <m:oMathPara xmlns:m="http://schemas.openxmlformats.org/officeDocument/2006/math">
                    <m:oMathParaPr>
                      <m:jc m:val="centerGroup"/>
                    </m:oMathParaPr>
                    <m:oMath xmlns:m="http://schemas.openxmlformats.org/officeDocument/2006/math">
                      <m:r>
                        <a:rPr lang="en-US" sz="1800" i="1">
                          <a:effectLst/>
                          <a:latin typeface="Cambria Math" panose="02040503050406030204" pitchFamily="18" charset="0"/>
                          <a:ea typeface="Times New Roman" panose="02020603050405020304" pitchFamily="18" charset="0"/>
                        </a:rPr>
                        <m:t>𝐴</m:t>
                      </m:r>
                      <m:r>
                        <a:rPr lang="en-US" sz="1800" i="1">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d>
                            <m:dPr>
                              <m:begChr m:val=""/>
                              <m:endChr m:val="|"/>
                              <m:ctrlPr>
                                <a:rPr lang="en-US" sz="1800" i="1">
                                  <a:effectLst/>
                                  <a:latin typeface="Cambria Math" panose="02040503050406030204" pitchFamily="18" charset="0"/>
                                  <a:ea typeface="Times New Roman" panose="02020603050405020304" pitchFamily="18" charset="0"/>
                                </a:rPr>
                              </m:ctrlPr>
                            </m:dPr>
                            <m:e>
                              <m:f>
                                <m:fPr>
                                  <m:ctrlPr>
                                    <a:rPr lang="en-US" sz="1800" i="1">
                                      <a:effectLst/>
                                      <a:latin typeface="Cambria Math" panose="02040503050406030204" pitchFamily="18" charset="0"/>
                                      <a:ea typeface="Times New Roman" panose="02020603050405020304" pitchFamily="18" charset="0"/>
                                    </a:rPr>
                                  </m:ctrlPr>
                                </m:fPr>
                                <m:num>
                                  <m:r>
                                    <a:rPr lang="en-US" sz="1800" i="1">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𝑓</m:t>
                                  </m:r>
                                </m:num>
                                <m:den>
                                  <m:r>
                                    <a:rPr lang="en-US" sz="1800" i="1">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𝑥</m:t>
                                  </m:r>
                                </m:den>
                              </m:f>
                            </m:e>
                          </m:d>
                        </m:e>
                        <m:sub>
                          <m:sSup>
                            <m:sSupPr>
                              <m:ctrlPr>
                                <a:rPr lang="en-US" sz="1800" i="1">
                                  <a:effectLst/>
                                  <a:latin typeface="Cambria Math" panose="02040503050406030204" pitchFamily="18" charset="0"/>
                                  <a:ea typeface="Times New Roman" panose="02020603050405020304" pitchFamily="18" charset="0"/>
                                </a:rPr>
                              </m:ctrlPr>
                            </m:sSupPr>
                            <m:e>
                              <m:r>
                                <a:rPr lang="en-US" sz="1800" i="1">
                                  <a:effectLst/>
                                  <a:latin typeface="Cambria Math" panose="02040503050406030204" pitchFamily="18" charset="0"/>
                                  <a:ea typeface="Times New Roman" panose="02020603050405020304" pitchFamily="18" charset="0"/>
                                </a:rPr>
                                <m:t>𝑥</m:t>
                              </m:r>
                            </m:e>
                            <m:sup>
                              <m:r>
                                <a:rPr lang="en-US" sz="1800" i="1">
                                  <a:effectLst/>
                                  <a:latin typeface="Cambria Math" panose="02040503050406030204" pitchFamily="18" charset="0"/>
                                  <a:ea typeface="Times New Roman" panose="02020603050405020304" pitchFamily="18" charset="0"/>
                                </a:rPr>
                                <m:t>∗</m:t>
                              </m:r>
                            </m:sup>
                          </m:sSup>
                          <m:sSup>
                            <m:sSupPr>
                              <m:ctrlPr>
                                <a:rPr lang="en-US" sz="1800" i="1">
                                  <a:effectLst/>
                                  <a:latin typeface="Cambria Math" panose="02040503050406030204" pitchFamily="18" charset="0"/>
                                  <a:ea typeface="Times New Roman" panose="02020603050405020304" pitchFamily="18" charset="0"/>
                                </a:rPr>
                              </m:ctrlPr>
                            </m:sSupPr>
                            <m:e>
                              <m:r>
                                <a:rPr lang="en-US" sz="1800" i="1">
                                  <a:effectLst/>
                                  <a:latin typeface="Cambria Math" panose="02040503050406030204" pitchFamily="18" charset="0"/>
                                  <a:ea typeface="Times New Roman" panose="02020603050405020304" pitchFamily="18" charset="0"/>
                                </a:rPr>
                                <m:t>𝑢</m:t>
                              </m:r>
                            </m:e>
                            <m:sup>
                              <m:r>
                                <a:rPr lang="en-US" sz="1800" i="1">
                                  <a:effectLst/>
                                  <a:latin typeface="Cambria Math" panose="02040503050406030204" pitchFamily="18" charset="0"/>
                                  <a:ea typeface="Times New Roman" panose="02020603050405020304" pitchFamily="18" charset="0"/>
                                </a:rPr>
                                <m:t>∗</m:t>
                              </m:r>
                            </m:sup>
                          </m:sSup>
                        </m:sub>
                      </m:sSub>
                    </m:oMath>
                  </m:oMathPara>
                </a14:m>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tabLst>
                    <a:tab pos="182880" algn="l"/>
                  </a:tabLst>
                </a:pPr>
                <a14:m>
                  <m:oMathPara xmlns:m="http://schemas.openxmlformats.org/officeDocument/2006/math">
                    <m:oMathParaPr>
                      <m:jc m:val="centerGroup"/>
                    </m:oMathParaPr>
                    <m:oMath xmlns:m="http://schemas.openxmlformats.org/officeDocument/2006/math">
                      <m:r>
                        <a:rPr lang="en-US" sz="1800" i="1">
                          <a:effectLst/>
                          <a:latin typeface="Cambria Math" panose="02040503050406030204" pitchFamily="18" charset="0"/>
                          <a:ea typeface="Times New Roman" panose="02020603050405020304" pitchFamily="18" charset="0"/>
                        </a:rPr>
                        <m:t>𝐵</m:t>
                      </m:r>
                      <m:r>
                        <a:rPr lang="en-US" sz="1800" i="1">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d>
                            <m:dPr>
                              <m:begChr m:val=""/>
                              <m:endChr m:val="|"/>
                              <m:ctrlPr>
                                <a:rPr lang="en-US" sz="1800" i="1">
                                  <a:effectLst/>
                                  <a:latin typeface="Cambria Math" panose="02040503050406030204" pitchFamily="18" charset="0"/>
                                  <a:ea typeface="Times New Roman" panose="02020603050405020304" pitchFamily="18" charset="0"/>
                                </a:rPr>
                              </m:ctrlPr>
                            </m:dPr>
                            <m:e>
                              <m:f>
                                <m:fPr>
                                  <m:ctrlPr>
                                    <a:rPr lang="en-US" sz="1800" i="1">
                                      <a:effectLst/>
                                      <a:latin typeface="Cambria Math" panose="02040503050406030204" pitchFamily="18" charset="0"/>
                                      <a:ea typeface="Times New Roman" panose="02020603050405020304" pitchFamily="18" charset="0"/>
                                    </a:rPr>
                                  </m:ctrlPr>
                                </m:fPr>
                                <m:num>
                                  <m:r>
                                    <a:rPr lang="en-US" sz="1800" i="1">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𝑓</m:t>
                                  </m:r>
                                </m:num>
                                <m:den>
                                  <m:r>
                                    <a:rPr lang="en-US" sz="1800" i="1">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𝑢</m:t>
                                  </m:r>
                                </m:den>
                              </m:f>
                            </m:e>
                          </m:d>
                        </m:e>
                        <m:sub>
                          <m:sSup>
                            <m:sSupPr>
                              <m:ctrlPr>
                                <a:rPr lang="en-US" sz="1800" i="1">
                                  <a:effectLst/>
                                  <a:latin typeface="Cambria Math" panose="02040503050406030204" pitchFamily="18" charset="0"/>
                                  <a:ea typeface="Times New Roman" panose="02020603050405020304" pitchFamily="18" charset="0"/>
                                </a:rPr>
                              </m:ctrlPr>
                            </m:sSupPr>
                            <m:e>
                              <m:r>
                                <a:rPr lang="en-US" sz="1800" i="1">
                                  <a:effectLst/>
                                  <a:latin typeface="Cambria Math" panose="02040503050406030204" pitchFamily="18" charset="0"/>
                                  <a:ea typeface="Times New Roman" panose="02020603050405020304" pitchFamily="18" charset="0"/>
                                </a:rPr>
                                <m:t>𝑥</m:t>
                              </m:r>
                            </m:e>
                            <m:sup>
                              <m:r>
                                <a:rPr lang="en-US" sz="1800" i="1">
                                  <a:effectLst/>
                                  <a:latin typeface="Cambria Math" panose="02040503050406030204" pitchFamily="18" charset="0"/>
                                  <a:ea typeface="Times New Roman" panose="02020603050405020304" pitchFamily="18" charset="0"/>
                                </a:rPr>
                                <m:t>∗</m:t>
                              </m:r>
                            </m:sup>
                          </m:sSup>
                          <m:sSup>
                            <m:sSupPr>
                              <m:ctrlPr>
                                <a:rPr lang="en-US" sz="1800" i="1">
                                  <a:effectLst/>
                                  <a:latin typeface="Cambria Math" panose="02040503050406030204" pitchFamily="18" charset="0"/>
                                  <a:ea typeface="Times New Roman" panose="02020603050405020304" pitchFamily="18" charset="0"/>
                                </a:rPr>
                              </m:ctrlPr>
                            </m:sSupPr>
                            <m:e>
                              <m:r>
                                <a:rPr lang="en-US" sz="1800" i="1">
                                  <a:effectLst/>
                                  <a:latin typeface="Cambria Math" panose="02040503050406030204" pitchFamily="18" charset="0"/>
                                  <a:ea typeface="Times New Roman" panose="02020603050405020304" pitchFamily="18" charset="0"/>
                                </a:rPr>
                                <m:t>𝑢</m:t>
                              </m:r>
                            </m:e>
                            <m:sup>
                              <m:r>
                                <a:rPr lang="en-US" sz="1800" i="1">
                                  <a:effectLst/>
                                  <a:latin typeface="Cambria Math" panose="02040503050406030204" pitchFamily="18" charset="0"/>
                                  <a:ea typeface="Times New Roman" panose="02020603050405020304" pitchFamily="18" charset="0"/>
                                </a:rPr>
                                <m:t>∗</m:t>
                              </m:r>
                            </m:sup>
                          </m:sSup>
                        </m:sub>
                      </m:sSub>
                    </m:oMath>
                  </m:oMathPara>
                </a14:m>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p>
                <a:pPr algn="just">
                  <a:tabLst>
                    <a:tab pos="182880" algn="l"/>
                  </a:tabLst>
                </a:pPr>
                <a:r>
                  <a:rPr lang="en-US" dirty="0">
                    <a:latin typeface="Arial" panose="020B0604020202020204" pitchFamily="34" charset="0"/>
                    <a:ea typeface="Times New Roman" panose="02020603050405020304" pitchFamily="18" charset="0"/>
                    <a:cs typeface="Arial" panose="020B0604020202020204" pitchFamily="34" charset="0"/>
                  </a:rPr>
                  <a:t>solve for </a:t>
                </a:r>
                <a:r>
                  <a:rPr lang="en-US" i="1" dirty="0">
                    <a:latin typeface="Arial" panose="020B0604020202020204" pitchFamily="34" charset="0"/>
                    <a:ea typeface="Times New Roman" panose="02020603050405020304" pitchFamily="18" charset="0"/>
                    <a:cs typeface="Arial" panose="020B0604020202020204" pitchFamily="34" charset="0"/>
                  </a:rPr>
                  <a:t>K</a:t>
                </a:r>
                <a:r>
                  <a:rPr lang="en-US" dirty="0">
                    <a:latin typeface="Arial" panose="020B0604020202020204" pitchFamily="34" charset="0"/>
                    <a:ea typeface="Times New Roman" panose="02020603050405020304" pitchFamily="18" charset="0"/>
                    <a:cs typeface="Arial" panose="020B0604020202020204" pitchFamily="34" charset="0"/>
                  </a:rPr>
                  <a:t> (minimize </a:t>
                </a:r>
                <a:r>
                  <a:rPr lang="en-US" sz="1800" dirty="0">
                    <a:effectLst/>
                    <a:latin typeface="Arial" panose="020B0604020202020204" pitchFamily="34" charset="0"/>
                    <a:ea typeface="Times New Roman" panose="02020603050405020304" pitchFamily="18" charset="0"/>
                    <a:cs typeface="Arial" panose="020B0604020202020204" pitchFamily="34" charset="0"/>
                  </a:rPr>
                  <a:t>quadratic cost function</a:t>
                </a:r>
                <a:r>
                  <a:rPr lang="en-US" dirty="0">
                    <a:latin typeface="Arial" panose="020B0604020202020204" pitchFamily="34" charset="0"/>
                    <a:ea typeface="Times New Roman" panose="02020603050405020304" pitchFamily="18" charset="0"/>
                    <a:cs typeface="Arial" panose="020B0604020202020204" pitchFamily="34" charset="0"/>
                  </a:rPr>
                  <a:t>):</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p>
                <a14:m>
                  <m:oMathPara xmlns:m="http://schemas.openxmlformats.org/officeDocument/2006/math">
                    <m:oMathParaPr>
                      <m:jc m:val="centerGroup"/>
                    </m:oMathParaPr>
                    <m:oMath xmlns:m="http://schemas.openxmlformats.org/officeDocument/2006/math">
                      <m:r>
                        <a:rPr lang="en-US" sz="1800" i="1" smtClean="0">
                          <a:effectLst/>
                          <a:latin typeface="Cambria Math" panose="02040503050406030204" pitchFamily="18" charset="0"/>
                          <a:ea typeface="Times New Roman" panose="02020603050405020304" pitchFamily="18" charset="0"/>
                        </a:rPr>
                        <m:t>𝐽</m:t>
                      </m:r>
                      <m:r>
                        <a:rPr lang="en-US" sz="1800" i="1" smtClean="0">
                          <a:effectLst/>
                          <a:latin typeface="Cambria Math" panose="02040503050406030204" pitchFamily="18" charset="0"/>
                          <a:ea typeface="Times New Roman" panose="02020603050405020304" pitchFamily="18" charset="0"/>
                        </a:rPr>
                        <m:t>= </m:t>
                      </m:r>
                      <m:nary>
                        <m:naryPr>
                          <m:limLoc m:val="subSup"/>
                          <m:ctrlPr>
                            <a:rPr lang="en-US" sz="1800" i="1">
                              <a:effectLst/>
                              <a:latin typeface="Cambria Math" panose="02040503050406030204" pitchFamily="18" charset="0"/>
                              <a:ea typeface="Times New Roman" panose="02020603050405020304" pitchFamily="18" charset="0"/>
                            </a:rPr>
                          </m:ctrlPr>
                        </m:naryPr>
                        <m:sub>
                          <m:r>
                            <a:rPr lang="en-US" sz="1800" i="1">
                              <a:effectLst/>
                              <a:latin typeface="Cambria Math" panose="02040503050406030204" pitchFamily="18" charset="0"/>
                              <a:ea typeface="Times New Roman" panose="02020603050405020304" pitchFamily="18" charset="0"/>
                            </a:rPr>
                            <m:t>0</m:t>
                          </m:r>
                        </m:sub>
                        <m:sup>
                          <m:r>
                            <a:rPr lang="en-US" sz="1800" i="1">
                              <a:effectLst/>
                              <a:latin typeface="Cambria Math" panose="02040503050406030204" pitchFamily="18" charset="0"/>
                              <a:ea typeface="Times New Roman" panose="02020603050405020304" pitchFamily="18" charset="0"/>
                            </a:rPr>
                            <m:t>∞</m:t>
                          </m:r>
                        </m:sup>
                        <m:e>
                          <m:r>
                            <m:rPr>
                              <m:sty m:val="p"/>
                            </m:rPr>
                            <a:rPr lang="en-US" sz="1800">
                              <a:effectLst/>
                              <a:latin typeface="Cambria Math" panose="02040503050406030204" pitchFamily="18" charset="0"/>
                              <a:ea typeface="Times New Roman" panose="02020603050405020304" pitchFamily="18" charset="0"/>
                            </a:rPr>
                            <m:t>Δ</m:t>
                          </m:r>
                          <m:sSup>
                            <m:sSupPr>
                              <m:ctrlPr>
                                <a:rPr lang="en-US" sz="1800" i="1">
                                  <a:effectLst/>
                                  <a:latin typeface="Cambria Math" panose="02040503050406030204" pitchFamily="18" charset="0"/>
                                  <a:ea typeface="Times New Roman" panose="02020603050405020304" pitchFamily="18" charset="0"/>
                                </a:rPr>
                              </m:ctrlPr>
                            </m:sSupPr>
                            <m:e>
                              <m:r>
                                <a:rPr lang="en-US" sz="1800" i="1">
                                  <a:effectLst/>
                                  <a:latin typeface="Cambria Math" panose="02040503050406030204" pitchFamily="18" charset="0"/>
                                  <a:ea typeface="Times New Roman" panose="02020603050405020304" pitchFamily="18" charset="0"/>
                                </a:rPr>
                                <m:t>𝑥</m:t>
                              </m:r>
                            </m:e>
                            <m:sup>
                              <m:r>
                                <a:rPr lang="en-US" sz="1800" i="1">
                                  <a:effectLst/>
                                  <a:latin typeface="Cambria Math" panose="02040503050406030204" pitchFamily="18" charset="0"/>
                                  <a:ea typeface="Times New Roman" panose="02020603050405020304" pitchFamily="18" charset="0"/>
                                </a:rPr>
                                <m:t>𝑇</m:t>
                              </m:r>
                            </m:sup>
                          </m:sSup>
                          <m:d>
                            <m:dPr>
                              <m:ctrlPr>
                                <a:rPr lang="en-US" sz="1800" i="1">
                                  <a:effectLst/>
                                  <a:latin typeface="Cambria Math" panose="02040503050406030204" pitchFamily="18" charset="0"/>
                                  <a:ea typeface="Times New Roman" panose="02020603050405020304" pitchFamily="18" charset="0"/>
                                </a:rPr>
                              </m:ctrlPr>
                            </m:dPr>
                            <m:e>
                              <m:r>
                                <a:rPr lang="en-US" sz="1800" i="1">
                                  <a:effectLst/>
                                  <a:latin typeface="Cambria Math" panose="02040503050406030204" pitchFamily="18" charset="0"/>
                                  <a:ea typeface="Times New Roman" panose="02020603050405020304" pitchFamily="18" charset="0"/>
                                </a:rPr>
                                <m:t>𝜏</m:t>
                              </m:r>
                            </m:e>
                          </m:d>
                          <m:r>
                            <a:rPr lang="en-US" sz="1800" i="1">
                              <a:effectLst/>
                              <a:latin typeface="Cambria Math" panose="02040503050406030204" pitchFamily="18" charset="0"/>
                              <a:ea typeface="Times New Roman" panose="02020603050405020304" pitchFamily="18" charset="0"/>
                            </a:rPr>
                            <m:t> </m:t>
                          </m:r>
                          <m:r>
                            <a:rPr lang="en-US" sz="1800" i="1">
                              <a:effectLst/>
                              <a:latin typeface="Cambria Math" panose="02040503050406030204" pitchFamily="18" charset="0"/>
                              <a:ea typeface="Times New Roman" panose="02020603050405020304" pitchFamily="18" charset="0"/>
                            </a:rPr>
                            <m:t>𝑄</m:t>
                          </m:r>
                          <m:r>
                            <a:rPr lang="en-US" sz="1800" i="1">
                              <a:effectLst/>
                              <a:latin typeface="Cambria Math" panose="02040503050406030204" pitchFamily="18" charset="0"/>
                              <a:ea typeface="Times New Roman" panose="02020603050405020304" pitchFamily="18" charset="0"/>
                            </a:rPr>
                            <m:t> </m:t>
                          </m:r>
                          <m:r>
                            <m:rPr>
                              <m:sty m:val="p"/>
                            </m:rPr>
                            <a:rPr lang="en-US" sz="1800">
                              <a:effectLst/>
                              <a:latin typeface="Cambria Math" panose="02040503050406030204" pitchFamily="18" charset="0"/>
                              <a:ea typeface="Times New Roman" panose="02020603050405020304" pitchFamily="18" charset="0"/>
                            </a:rPr>
                            <m:t>Δ</m:t>
                          </m:r>
                          <m:r>
                            <a:rPr lang="en-US" sz="1800" i="1">
                              <a:effectLst/>
                              <a:latin typeface="Cambria Math" panose="02040503050406030204" pitchFamily="18" charset="0"/>
                              <a:ea typeface="Times New Roman" panose="02020603050405020304" pitchFamily="18" charset="0"/>
                            </a:rPr>
                            <m:t>𝑥</m:t>
                          </m:r>
                          <m:d>
                            <m:dPr>
                              <m:ctrlPr>
                                <a:rPr lang="en-US" sz="1800" i="1">
                                  <a:effectLst/>
                                  <a:latin typeface="Cambria Math" panose="02040503050406030204" pitchFamily="18" charset="0"/>
                                  <a:ea typeface="Times New Roman" panose="02020603050405020304" pitchFamily="18" charset="0"/>
                                </a:rPr>
                              </m:ctrlPr>
                            </m:dPr>
                            <m:e>
                              <m:r>
                                <a:rPr lang="en-US" sz="1800" i="1">
                                  <a:effectLst/>
                                  <a:latin typeface="Cambria Math" panose="02040503050406030204" pitchFamily="18" charset="0"/>
                                  <a:ea typeface="Times New Roman" panose="02020603050405020304" pitchFamily="18" charset="0"/>
                                </a:rPr>
                                <m:t>𝜏</m:t>
                              </m:r>
                            </m:e>
                          </m:d>
                          <m:r>
                            <a:rPr lang="en-US" sz="1800" i="1">
                              <a:effectLst/>
                              <a:latin typeface="Cambria Math" panose="02040503050406030204" pitchFamily="18" charset="0"/>
                              <a:ea typeface="Times New Roman" panose="02020603050405020304" pitchFamily="18" charset="0"/>
                            </a:rPr>
                            <m:t> +  </m:t>
                          </m:r>
                          <m:r>
                            <m:rPr>
                              <m:sty m:val="p"/>
                            </m:rPr>
                            <a:rPr lang="en-US" sz="1800">
                              <a:effectLst/>
                              <a:latin typeface="Cambria Math" panose="02040503050406030204" pitchFamily="18" charset="0"/>
                              <a:ea typeface="Times New Roman" panose="02020603050405020304" pitchFamily="18" charset="0"/>
                            </a:rPr>
                            <m:t>Δ</m:t>
                          </m:r>
                          <m:sSup>
                            <m:sSupPr>
                              <m:ctrlPr>
                                <a:rPr lang="en-US" sz="1800" i="1">
                                  <a:effectLst/>
                                  <a:latin typeface="Cambria Math" panose="02040503050406030204" pitchFamily="18" charset="0"/>
                                  <a:ea typeface="Times New Roman" panose="02020603050405020304" pitchFamily="18" charset="0"/>
                                </a:rPr>
                              </m:ctrlPr>
                            </m:sSupPr>
                            <m:e>
                              <m:r>
                                <a:rPr lang="en-US" sz="1800" i="1">
                                  <a:effectLst/>
                                  <a:latin typeface="Cambria Math" panose="02040503050406030204" pitchFamily="18" charset="0"/>
                                  <a:ea typeface="Times New Roman" panose="02020603050405020304" pitchFamily="18" charset="0"/>
                                </a:rPr>
                                <m:t>𝑢</m:t>
                              </m:r>
                            </m:e>
                            <m:sup>
                              <m:r>
                                <a:rPr lang="en-US" sz="1800" i="1">
                                  <a:effectLst/>
                                  <a:latin typeface="Cambria Math" panose="02040503050406030204" pitchFamily="18" charset="0"/>
                                  <a:ea typeface="Times New Roman" panose="02020603050405020304" pitchFamily="18" charset="0"/>
                                </a:rPr>
                                <m:t>𝑇</m:t>
                              </m:r>
                            </m:sup>
                          </m:sSup>
                          <m:d>
                            <m:dPr>
                              <m:ctrlPr>
                                <a:rPr lang="en-US" sz="1800" i="1">
                                  <a:effectLst/>
                                  <a:latin typeface="Cambria Math" panose="02040503050406030204" pitchFamily="18" charset="0"/>
                                  <a:ea typeface="Times New Roman" panose="02020603050405020304" pitchFamily="18" charset="0"/>
                                </a:rPr>
                              </m:ctrlPr>
                            </m:dPr>
                            <m:e>
                              <m:r>
                                <a:rPr lang="en-US" sz="1800" i="1">
                                  <a:effectLst/>
                                  <a:latin typeface="Cambria Math" panose="02040503050406030204" pitchFamily="18" charset="0"/>
                                  <a:ea typeface="Times New Roman" panose="02020603050405020304" pitchFamily="18" charset="0"/>
                                </a:rPr>
                                <m:t>𝜏</m:t>
                              </m:r>
                            </m:e>
                          </m:d>
                          <m:r>
                            <a:rPr lang="en-US" sz="1800" i="1">
                              <a:effectLst/>
                              <a:latin typeface="Cambria Math" panose="02040503050406030204" pitchFamily="18" charset="0"/>
                              <a:ea typeface="Times New Roman" panose="02020603050405020304" pitchFamily="18" charset="0"/>
                            </a:rPr>
                            <m:t> </m:t>
                          </m:r>
                          <m:r>
                            <a:rPr lang="en-US" sz="1800" i="1">
                              <a:effectLst/>
                              <a:latin typeface="Cambria Math" panose="02040503050406030204" pitchFamily="18" charset="0"/>
                              <a:ea typeface="Times New Roman" panose="02020603050405020304" pitchFamily="18" charset="0"/>
                            </a:rPr>
                            <m:t>𝑅</m:t>
                          </m:r>
                          <m:r>
                            <a:rPr lang="en-US" sz="1800" i="1">
                              <a:effectLst/>
                              <a:latin typeface="Cambria Math" panose="02040503050406030204" pitchFamily="18" charset="0"/>
                              <a:ea typeface="Times New Roman" panose="02020603050405020304" pitchFamily="18" charset="0"/>
                            </a:rPr>
                            <m:t> </m:t>
                          </m:r>
                          <m:r>
                            <m:rPr>
                              <m:sty m:val="p"/>
                            </m:rPr>
                            <a:rPr lang="en-US" sz="1800">
                              <a:effectLst/>
                              <a:latin typeface="Cambria Math" panose="02040503050406030204" pitchFamily="18" charset="0"/>
                              <a:ea typeface="Times New Roman" panose="02020603050405020304" pitchFamily="18" charset="0"/>
                            </a:rPr>
                            <m:t>Δ</m:t>
                          </m:r>
                          <m:r>
                            <a:rPr lang="en-US" sz="1800" i="1">
                              <a:effectLst/>
                              <a:latin typeface="Cambria Math" panose="02040503050406030204" pitchFamily="18" charset="0"/>
                              <a:ea typeface="Times New Roman" panose="02020603050405020304" pitchFamily="18" charset="0"/>
                            </a:rPr>
                            <m:t>𝑢</m:t>
                          </m:r>
                          <m:d>
                            <m:dPr>
                              <m:ctrlPr>
                                <a:rPr lang="en-US" sz="1800" i="1">
                                  <a:effectLst/>
                                  <a:latin typeface="Cambria Math" panose="02040503050406030204" pitchFamily="18" charset="0"/>
                                  <a:ea typeface="Times New Roman" panose="02020603050405020304" pitchFamily="18" charset="0"/>
                                </a:rPr>
                              </m:ctrlPr>
                            </m:dPr>
                            <m:e>
                              <m:r>
                                <a:rPr lang="en-US" sz="1800" i="1">
                                  <a:effectLst/>
                                  <a:latin typeface="Cambria Math" panose="02040503050406030204" pitchFamily="18" charset="0"/>
                                  <a:ea typeface="Times New Roman" panose="02020603050405020304" pitchFamily="18" charset="0"/>
                                </a:rPr>
                                <m:t>𝜏</m:t>
                              </m:r>
                            </m:e>
                          </m:d>
                          <m:r>
                            <a:rPr lang="en-US" sz="1800" i="1">
                              <a:effectLst/>
                              <a:latin typeface="Cambria Math" panose="02040503050406030204" pitchFamily="18" charset="0"/>
                              <a:ea typeface="Times New Roman" panose="02020603050405020304" pitchFamily="18" charset="0"/>
                            </a:rPr>
                            <m:t>  </m:t>
                          </m:r>
                          <m:r>
                            <a:rPr lang="en-US" sz="1800" i="1">
                              <a:effectLst/>
                              <a:latin typeface="Cambria Math" panose="02040503050406030204" pitchFamily="18" charset="0"/>
                              <a:ea typeface="Times New Roman" panose="02020603050405020304" pitchFamily="18" charset="0"/>
                            </a:rPr>
                            <m:t>𝑑</m:t>
                          </m:r>
                          <m:r>
                            <a:rPr lang="en-US" sz="1800" i="1">
                              <a:effectLst/>
                              <a:latin typeface="Cambria Math" panose="02040503050406030204" pitchFamily="18" charset="0"/>
                              <a:ea typeface="Times New Roman" panose="02020603050405020304" pitchFamily="18" charset="0"/>
                            </a:rPr>
                            <m:t>𝜏</m:t>
                          </m:r>
                        </m:e>
                      </m:nary>
                    </m:oMath>
                  </m:oMathPara>
                </a14:m>
                <a:endParaRPr lang="en-US" sz="1800" dirty="0">
                  <a:effectLst/>
                  <a:latin typeface="Times New Roman" panose="02020603050405020304" pitchFamily="18" charset="0"/>
                  <a:ea typeface="Times New Roman" panose="02020603050405020304" pitchFamily="18" charset="0"/>
                </a:endParaRPr>
              </a:p>
              <a:p>
                <a:endParaRPr lang="en-US" dirty="0">
                  <a:latin typeface="Arial" panose="020B0604020202020204" pitchFamily="34" charset="0"/>
                  <a:cs typeface="Arial" panose="020B0604020202020204" pitchFamily="34" charset="0"/>
                </a:endParaRPr>
              </a:p>
            </p:txBody>
          </p:sp>
        </mc:Choice>
        <mc:Fallback>
          <p:sp>
            <p:nvSpPr>
              <p:cNvPr id="3" name="Content Placeholder 2">
                <a:extLst>
                  <a:ext uri="{FF2B5EF4-FFF2-40B4-BE49-F238E27FC236}">
                    <a16:creationId xmlns:a16="http://schemas.microsoft.com/office/drawing/2014/main" id="{B2561913-468A-2E97-9EF3-C1C1ED84D9A4}"/>
                  </a:ext>
                </a:extLst>
              </p:cNvPr>
              <p:cNvSpPr>
                <a:spLocks noGrp="1" noRot="1" noChangeAspect="1" noMove="1" noResize="1" noEditPoints="1" noAdjustHandles="1" noChangeArrowheads="1" noChangeShapeType="1" noTextEdit="1"/>
              </p:cNvSpPr>
              <p:nvPr>
                <p:ph idx="1"/>
              </p:nvPr>
            </p:nvSpPr>
            <p:spPr>
              <a:xfrm>
                <a:off x="609600" y="1600200"/>
                <a:ext cx="10972800" cy="5029200"/>
              </a:xfrm>
              <a:blipFill>
                <a:blip r:embed="rId3"/>
                <a:stretch>
                  <a:fillRect l="-462" t="-1259" b="-22922"/>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64ADC7DE-BBB8-97D6-080D-D07DB892709F}"/>
              </a:ext>
            </a:extLst>
          </p:cNvPr>
          <p:cNvSpPr>
            <a:spLocks noGrp="1"/>
          </p:cNvSpPr>
          <p:nvPr>
            <p:ph type="sldNum" sz="quarter" idx="10"/>
          </p:nvPr>
        </p:nvSpPr>
        <p:spPr/>
        <p:txBody>
          <a:bodyPr/>
          <a:lstStyle/>
          <a:p>
            <a:pPr>
              <a:defRPr/>
            </a:pPr>
            <a:fld id="{E8CC769F-ADCB-2641-BD2F-4076D1C41918}" type="slidenum">
              <a:rPr lang="uk-UA" sz="800" smtClean="0">
                <a:latin typeface="Arial" charset="0"/>
              </a:rPr>
              <a:pPr>
                <a:defRPr/>
              </a:pPr>
              <a:t>18</a:t>
            </a:fld>
            <a:endParaRPr lang="uk-UA"/>
          </a:p>
        </p:txBody>
      </p:sp>
    </p:spTree>
    <p:extLst>
      <p:ext uri="{BB962C8B-B14F-4D97-AF65-F5344CB8AC3E}">
        <p14:creationId xmlns:p14="http://schemas.microsoft.com/office/powerpoint/2010/main" val="16445389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9BADF-3BB3-784E-6102-A68C7B6B9FAE}"/>
              </a:ext>
            </a:extLst>
          </p:cNvPr>
          <p:cNvSpPr>
            <a:spLocks noGrp="1"/>
          </p:cNvSpPr>
          <p:nvPr>
            <p:ph type="title"/>
          </p:nvPr>
        </p:nvSpPr>
        <p:spPr/>
        <p:txBody>
          <a:bodyPr/>
          <a:lstStyle/>
          <a:p>
            <a:r>
              <a:rPr lang="en-US" sz="3200" kern="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FNPEG URC Alpha-Beta 3-DOF Results </a:t>
            </a:r>
            <a:endParaRPr lang="en-US" sz="3200" dirty="0">
              <a:solidFill>
                <a:schemeClr val="tx1"/>
              </a:solidFill>
              <a:latin typeface="Arial" panose="020B0604020202020204" pitchFamily="34" charset="0"/>
              <a:cs typeface="Arial" panose="020B0604020202020204" pitchFamily="34" charset="0"/>
            </a:endParaRPr>
          </a:p>
        </p:txBody>
      </p:sp>
      <p:pic>
        <p:nvPicPr>
          <p:cNvPr id="6" name="Content Placeholder 5">
            <a:extLst>
              <a:ext uri="{FF2B5EF4-FFF2-40B4-BE49-F238E27FC236}">
                <a16:creationId xmlns:a16="http://schemas.microsoft.com/office/drawing/2014/main" id="{E1677E3F-511F-691A-1C0A-80EB3878D0B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60924" y="1488440"/>
            <a:ext cx="6670151" cy="4790440"/>
          </a:xfrm>
        </p:spPr>
      </p:pic>
      <p:sp>
        <p:nvSpPr>
          <p:cNvPr id="7" name="Slide Number Placeholder 6">
            <a:extLst>
              <a:ext uri="{FF2B5EF4-FFF2-40B4-BE49-F238E27FC236}">
                <a16:creationId xmlns:a16="http://schemas.microsoft.com/office/drawing/2014/main" id="{6B7B1F41-44FA-0233-2E44-7FC9E7AE3F61}"/>
              </a:ext>
            </a:extLst>
          </p:cNvPr>
          <p:cNvSpPr>
            <a:spLocks noGrp="1"/>
          </p:cNvSpPr>
          <p:nvPr>
            <p:ph type="sldNum" sz="quarter" idx="10"/>
          </p:nvPr>
        </p:nvSpPr>
        <p:spPr/>
        <p:txBody>
          <a:bodyPr/>
          <a:lstStyle/>
          <a:p>
            <a:pPr>
              <a:defRPr/>
            </a:pPr>
            <a:fld id="{E8CC769F-ADCB-2641-BD2F-4076D1C41918}" type="slidenum">
              <a:rPr lang="uk-UA" sz="800" smtClean="0">
                <a:latin typeface="Arial" charset="0"/>
              </a:rPr>
              <a:pPr>
                <a:defRPr/>
              </a:pPr>
              <a:t>19</a:t>
            </a:fld>
            <a:endParaRPr lang="uk-UA"/>
          </a:p>
        </p:txBody>
      </p:sp>
    </p:spTree>
    <p:extLst>
      <p:ext uri="{BB962C8B-B14F-4D97-AF65-F5344CB8AC3E}">
        <p14:creationId xmlns:p14="http://schemas.microsoft.com/office/powerpoint/2010/main" val="22992518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ED991-90EC-D217-7896-80548069F447}"/>
              </a:ext>
            </a:extLst>
          </p:cNvPr>
          <p:cNvSpPr>
            <a:spLocks noGrp="1"/>
          </p:cNvSpPr>
          <p:nvPr>
            <p:ph type="title"/>
          </p:nvPr>
        </p:nvSpPr>
        <p:spPr/>
        <p:txBody>
          <a:bodyPr/>
          <a:lstStyle/>
          <a:p>
            <a:r>
              <a:rPr lang="en-US" sz="3200" kern="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FNPEG Yaw-to-Bank 3-DOF Results </a:t>
            </a:r>
            <a:endParaRPr lang="en-US" sz="3200" dirty="0">
              <a:solidFill>
                <a:schemeClr val="tx1"/>
              </a:solidFill>
              <a:latin typeface="Arial" panose="020B0604020202020204" pitchFamily="34" charset="0"/>
              <a:cs typeface="Arial" panose="020B0604020202020204" pitchFamily="34" charset="0"/>
            </a:endParaRPr>
          </a:p>
        </p:txBody>
      </p:sp>
      <p:pic>
        <p:nvPicPr>
          <p:cNvPr id="6" name="Content Placeholder 5">
            <a:extLst>
              <a:ext uri="{FF2B5EF4-FFF2-40B4-BE49-F238E27FC236}">
                <a16:creationId xmlns:a16="http://schemas.microsoft.com/office/drawing/2014/main" id="{6AFF69DB-837B-7E21-1C62-E0EF24EE6C2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30241" y="1518919"/>
            <a:ext cx="7131518" cy="4794781"/>
          </a:xfrm>
        </p:spPr>
      </p:pic>
      <p:sp>
        <p:nvSpPr>
          <p:cNvPr id="7" name="Slide Number Placeholder 6">
            <a:extLst>
              <a:ext uri="{FF2B5EF4-FFF2-40B4-BE49-F238E27FC236}">
                <a16:creationId xmlns:a16="http://schemas.microsoft.com/office/drawing/2014/main" id="{60EA2370-2FF3-8208-2966-1CEB05D167D0}"/>
              </a:ext>
            </a:extLst>
          </p:cNvPr>
          <p:cNvSpPr>
            <a:spLocks noGrp="1"/>
          </p:cNvSpPr>
          <p:nvPr>
            <p:ph type="sldNum" sz="quarter" idx="10"/>
          </p:nvPr>
        </p:nvSpPr>
        <p:spPr/>
        <p:txBody>
          <a:bodyPr/>
          <a:lstStyle/>
          <a:p>
            <a:pPr>
              <a:defRPr/>
            </a:pPr>
            <a:fld id="{E8CC769F-ADCB-2641-BD2F-4076D1C41918}" type="slidenum">
              <a:rPr lang="uk-UA" sz="800" smtClean="0">
                <a:latin typeface="Arial" charset="0"/>
              </a:rPr>
              <a:pPr>
                <a:defRPr/>
              </a:pPr>
              <a:t>20</a:t>
            </a:fld>
            <a:endParaRPr lang="uk-UA"/>
          </a:p>
        </p:txBody>
      </p:sp>
    </p:spTree>
    <p:extLst>
      <p:ext uri="{BB962C8B-B14F-4D97-AF65-F5344CB8AC3E}">
        <p14:creationId xmlns:p14="http://schemas.microsoft.com/office/powerpoint/2010/main" val="2210270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163B7-DCD3-6756-C654-D089E4313C93}"/>
              </a:ext>
            </a:extLst>
          </p:cNvPr>
          <p:cNvSpPr>
            <a:spLocks noGrp="1"/>
          </p:cNvSpPr>
          <p:nvPr>
            <p:ph type="title"/>
          </p:nvPr>
        </p:nvSpPr>
        <p:spPr/>
        <p:txBody>
          <a:bodyPr/>
          <a:lstStyle/>
          <a:p>
            <a:r>
              <a:rPr lang="en-US" sz="3200" dirty="0">
                <a:solidFill>
                  <a:schemeClr val="tx1"/>
                </a:solidFill>
              </a:rPr>
              <a:t>3-DOF Control Results for alpha-beta</a:t>
            </a:r>
          </a:p>
        </p:txBody>
      </p:sp>
      <p:pic>
        <p:nvPicPr>
          <p:cNvPr id="5" name="Picture 4">
            <a:extLst>
              <a:ext uri="{FF2B5EF4-FFF2-40B4-BE49-F238E27FC236}">
                <a16:creationId xmlns:a16="http://schemas.microsoft.com/office/drawing/2014/main" id="{0B9BE9A2-76D2-C423-5053-752988C94E0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7399" y="1503680"/>
            <a:ext cx="8292135" cy="4663440"/>
          </a:xfrm>
          <a:prstGeom prst="rect">
            <a:avLst/>
          </a:prstGeom>
        </p:spPr>
      </p:pic>
      <p:sp>
        <p:nvSpPr>
          <p:cNvPr id="6" name="Slide Number Placeholder 5">
            <a:extLst>
              <a:ext uri="{FF2B5EF4-FFF2-40B4-BE49-F238E27FC236}">
                <a16:creationId xmlns:a16="http://schemas.microsoft.com/office/drawing/2014/main" id="{AEAD3EA5-3D76-DEBB-3397-85FF569A645A}"/>
              </a:ext>
            </a:extLst>
          </p:cNvPr>
          <p:cNvSpPr>
            <a:spLocks noGrp="1"/>
          </p:cNvSpPr>
          <p:nvPr>
            <p:ph type="sldNum" sz="quarter" idx="10"/>
          </p:nvPr>
        </p:nvSpPr>
        <p:spPr/>
        <p:txBody>
          <a:bodyPr/>
          <a:lstStyle/>
          <a:p>
            <a:pPr>
              <a:defRPr/>
            </a:pPr>
            <a:fld id="{E8CC769F-ADCB-2641-BD2F-4076D1C41918}" type="slidenum">
              <a:rPr lang="uk-UA" sz="800" smtClean="0">
                <a:latin typeface="Arial" charset="0"/>
              </a:rPr>
              <a:pPr>
                <a:defRPr/>
              </a:pPr>
              <a:t>21</a:t>
            </a:fld>
            <a:endParaRPr lang="uk-UA"/>
          </a:p>
        </p:txBody>
      </p:sp>
    </p:spTree>
    <p:extLst>
      <p:ext uri="{BB962C8B-B14F-4D97-AF65-F5344CB8AC3E}">
        <p14:creationId xmlns:p14="http://schemas.microsoft.com/office/powerpoint/2010/main" val="35043441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C6A43-0E38-4DC8-FAD3-547E3C742B20}"/>
              </a:ext>
            </a:extLst>
          </p:cNvPr>
          <p:cNvSpPr>
            <a:spLocks noGrp="1"/>
          </p:cNvSpPr>
          <p:nvPr>
            <p:ph type="title"/>
          </p:nvPr>
        </p:nvSpPr>
        <p:spPr/>
        <p:txBody>
          <a:bodyPr/>
          <a:lstStyle/>
          <a:p>
            <a:r>
              <a:rPr lang="en-US" sz="3200" dirty="0">
                <a:solidFill>
                  <a:schemeClr val="tx1"/>
                </a:solidFill>
              </a:rPr>
              <a:t>3-DOF Control Results for Bank Angle </a:t>
            </a:r>
          </a:p>
        </p:txBody>
      </p:sp>
      <p:pic>
        <p:nvPicPr>
          <p:cNvPr id="5" name="Picture 4">
            <a:extLst>
              <a:ext uri="{FF2B5EF4-FFF2-40B4-BE49-F238E27FC236}">
                <a16:creationId xmlns:a16="http://schemas.microsoft.com/office/drawing/2014/main" id="{BFD35A44-BF5D-4AA0-1240-A546E02D9E8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4144" y="1691004"/>
            <a:ext cx="8183711" cy="4730115"/>
          </a:xfrm>
          <a:prstGeom prst="rect">
            <a:avLst/>
          </a:prstGeom>
        </p:spPr>
      </p:pic>
      <p:sp>
        <p:nvSpPr>
          <p:cNvPr id="6" name="Slide Number Placeholder 5">
            <a:extLst>
              <a:ext uri="{FF2B5EF4-FFF2-40B4-BE49-F238E27FC236}">
                <a16:creationId xmlns:a16="http://schemas.microsoft.com/office/drawing/2014/main" id="{70BFAE0F-F948-EAF3-E58A-1EF334AD4946}"/>
              </a:ext>
            </a:extLst>
          </p:cNvPr>
          <p:cNvSpPr>
            <a:spLocks noGrp="1"/>
          </p:cNvSpPr>
          <p:nvPr>
            <p:ph type="sldNum" sz="quarter" idx="10"/>
          </p:nvPr>
        </p:nvSpPr>
        <p:spPr/>
        <p:txBody>
          <a:bodyPr/>
          <a:lstStyle/>
          <a:p>
            <a:pPr>
              <a:defRPr/>
            </a:pPr>
            <a:fld id="{E8CC769F-ADCB-2641-BD2F-4076D1C41918}" type="slidenum">
              <a:rPr lang="uk-UA" sz="800" smtClean="0">
                <a:latin typeface="Arial" charset="0"/>
              </a:rPr>
              <a:pPr>
                <a:defRPr/>
              </a:pPr>
              <a:t>22</a:t>
            </a:fld>
            <a:endParaRPr lang="uk-UA"/>
          </a:p>
        </p:txBody>
      </p:sp>
    </p:spTree>
    <p:extLst>
      <p:ext uri="{BB962C8B-B14F-4D97-AF65-F5344CB8AC3E}">
        <p14:creationId xmlns:p14="http://schemas.microsoft.com/office/powerpoint/2010/main" val="6545005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2EA1E-CAC4-33DE-6C0B-BD5B2F61C162}"/>
              </a:ext>
            </a:extLst>
          </p:cNvPr>
          <p:cNvSpPr>
            <a:spLocks noGrp="1"/>
          </p:cNvSpPr>
          <p:nvPr>
            <p:ph type="title"/>
          </p:nvPr>
        </p:nvSpPr>
        <p:spPr/>
        <p:txBody>
          <a:bodyPr/>
          <a:lstStyle/>
          <a:p>
            <a:r>
              <a:rPr lang="en-US" sz="2800" kern="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Wind Angles and Flap Deflection Responses for Baseline Target Values (Target Final: Mach 2.1)</a:t>
            </a:r>
            <a:br>
              <a:rPr lang="en-US" sz="2800" kern="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br>
            <a:r>
              <a:rPr lang="en-US" sz="2000" i="1" kern="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Baseline Guidance</a:t>
            </a:r>
            <a:r>
              <a:rPr lang="en-US" sz="2000" i="1" dirty="0">
                <a:solidFill>
                  <a:schemeClr val="tx1"/>
                </a:solidFill>
                <a:effectLst/>
                <a:latin typeface="Arial" panose="020B0604020202020204" pitchFamily="34" charset="0"/>
                <a:cs typeface="Arial" panose="020B0604020202020204" pitchFamily="34" charset="0"/>
              </a:rPr>
              <a:t> </a:t>
            </a:r>
            <a:endParaRPr lang="en-US" sz="2800" i="1" dirty="0">
              <a:solidFill>
                <a:schemeClr val="tx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7BBDB97A-9D58-8855-6208-2D794DF4C5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5044" y="1148079"/>
            <a:ext cx="6547756" cy="5648193"/>
          </a:xfrm>
          <a:prstGeom prst="rect">
            <a:avLst/>
          </a:prstGeom>
        </p:spPr>
      </p:pic>
      <p:sp>
        <p:nvSpPr>
          <p:cNvPr id="6" name="Slide Number Placeholder 5">
            <a:extLst>
              <a:ext uri="{FF2B5EF4-FFF2-40B4-BE49-F238E27FC236}">
                <a16:creationId xmlns:a16="http://schemas.microsoft.com/office/drawing/2014/main" id="{844B679F-2EC0-EDC5-AE51-CEF1F476B700}"/>
              </a:ext>
            </a:extLst>
          </p:cNvPr>
          <p:cNvSpPr>
            <a:spLocks noGrp="1"/>
          </p:cNvSpPr>
          <p:nvPr>
            <p:ph type="sldNum" sz="quarter" idx="10"/>
          </p:nvPr>
        </p:nvSpPr>
        <p:spPr/>
        <p:txBody>
          <a:bodyPr/>
          <a:lstStyle/>
          <a:p>
            <a:pPr>
              <a:defRPr/>
            </a:pPr>
            <a:fld id="{E8CC769F-ADCB-2641-BD2F-4076D1C41918}" type="slidenum">
              <a:rPr lang="uk-UA" sz="800" smtClean="0">
                <a:latin typeface="Arial" charset="0"/>
              </a:rPr>
              <a:pPr>
                <a:defRPr/>
              </a:pPr>
              <a:t>23</a:t>
            </a:fld>
            <a:endParaRPr lang="uk-UA"/>
          </a:p>
        </p:txBody>
      </p:sp>
    </p:spTree>
    <p:extLst>
      <p:ext uri="{BB962C8B-B14F-4D97-AF65-F5344CB8AC3E}">
        <p14:creationId xmlns:p14="http://schemas.microsoft.com/office/powerpoint/2010/main" val="9052808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2ED5A-8D2B-2756-ADA7-7F7CC5F350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F6F3A0-CD04-2F4F-7027-546C21C33A47}"/>
              </a:ext>
            </a:extLst>
          </p:cNvPr>
          <p:cNvSpPr>
            <a:spLocks noGrp="1"/>
          </p:cNvSpPr>
          <p:nvPr>
            <p:ph type="title"/>
          </p:nvPr>
        </p:nvSpPr>
        <p:spPr/>
        <p:txBody>
          <a:bodyPr/>
          <a:lstStyle/>
          <a:p>
            <a:r>
              <a:rPr lang="en-US" sz="2800" kern="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Wind Angles and Flap Deflection Responses for Changed Target Values (Target Final: Mach 4.4)</a:t>
            </a:r>
            <a:br>
              <a:rPr lang="en-US" sz="2800" kern="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br>
            <a:r>
              <a:rPr lang="en-US" sz="2000" i="1" kern="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Updated Guidance</a:t>
            </a:r>
            <a:r>
              <a:rPr lang="en-US" sz="2000" i="1" dirty="0">
                <a:solidFill>
                  <a:schemeClr val="tx1"/>
                </a:solidFill>
                <a:effectLst/>
                <a:latin typeface="Arial" panose="020B0604020202020204" pitchFamily="34" charset="0"/>
                <a:cs typeface="Arial" panose="020B0604020202020204" pitchFamily="34" charset="0"/>
              </a:rPr>
              <a:t> </a:t>
            </a:r>
            <a:endParaRPr lang="en-US" sz="2800" i="1" dirty="0">
              <a:solidFill>
                <a:schemeClr val="tx1"/>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6DAF2863-A9D9-7F2E-9102-1C6A403E27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5167" y="1308735"/>
            <a:ext cx="6286307" cy="5320665"/>
          </a:xfrm>
          <a:prstGeom prst="rect">
            <a:avLst/>
          </a:prstGeom>
        </p:spPr>
      </p:pic>
      <p:sp>
        <p:nvSpPr>
          <p:cNvPr id="6" name="Slide Number Placeholder 5">
            <a:extLst>
              <a:ext uri="{FF2B5EF4-FFF2-40B4-BE49-F238E27FC236}">
                <a16:creationId xmlns:a16="http://schemas.microsoft.com/office/drawing/2014/main" id="{BF7BF992-94D2-E587-AD83-04BCA354CDF8}"/>
              </a:ext>
            </a:extLst>
          </p:cNvPr>
          <p:cNvSpPr>
            <a:spLocks noGrp="1"/>
          </p:cNvSpPr>
          <p:nvPr>
            <p:ph type="sldNum" sz="quarter" idx="10"/>
          </p:nvPr>
        </p:nvSpPr>
        <p:spPr/>
        <p:txBody>
          <a:bodyPr/>
          <a:lstStyle/>
          <a:p>
            <a:pPr>
              <a:defRPr/>
            </a:pPr>
            <a:fld id="{E8CC769F-ADCB-2641-BD2F-4076D1C41918}" type="slidenum">
              <a:rPr lang="uk-UA" sz="800" smtClean="0">
                <a:latin typeface="Arial" charset="0"/>
              </a:rPr>
              <a:pPr>
                <a:defRPr/>
              </a:pPr>
              <a:t>24</a:t>
            </a:fld>
            <a:endParaRPr lang="uk-UA"/>
          </a:p>
        </p:txBody>
      </p:sp>
    </p:spTree>
    <p:extLst>
      <p:ext uri="{BB962C8B-B14F-4D97-AF65-F5344CB8AC3E}">
        <p14:creationId xmlns:p14="http://schemas.microsoft.com/office/powerpoint/2010/main" val="37184503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B6F2C39-D4FF-A6D6-CA29-ADF2394569B2}"/>
              </a:ext>
            </a:extLst>
          </p:cNvPr>
          <p:cNvSpPr>
            <a:spLocks noGrp="1"/>
          </p:cNvSpPr>
          <p:nvPr>
            <p:ph type="title"/>
          </p:nvPr>
        </p:nvSpPr>
        <p:spPr/>
        <p:txBody>
          <a:bodyPr/>
          <a:lstStyle/>
          <a:p>
            <a:r>
              <a:rPr lang="en-US" sz="3200" dirty="0">
                <a:solidFill>
                  <a:schemeClr val="bg2"/>
                </a:solidFill>
              </a:rPr>
              <a:t>Alpha-Beta Flaps Comparison</a:t>
            </a:r>
            <a:br>
              <a:rPr lang="en-US" sz="3200" dirty="0">
                <a:solidFill>
                  <a:schemeClr val="bg2"/>
                </a:solidFill>
              </a:rPr>
            </a:br>
            <a:r>
              <a:rPr lang="en-US" sz="2000" i="1" dirty="0">
                <a:solidFill>
                  <a:schemeClr val="bg2"/>
                </a:solidFill>
              </a:rPr>
              <a:t>3-DOF vs. 6-DOF Baseline Guidance Targets</a:t>
            </a:r>
            <a:endParaRPr lang="en-US" sz="3200" dirty="0">
              <a:solidFill>
                <a:schemeClr val="bg2"/>
              </a:solidFill>
            </a:endParaRPr>
          </a:p>
        </p:txBody>
      </p:sp>
      <p:pic>
        <p:nvPicPr>
          <p:cNvPr id="9" name="Picture 8">
            <a:extLst>
              <a:ext uri="{FF2B5EF4-FFF2-40B4-BE49-F238E27FC236}">
                <a16:creationId xmlns:a16="http://schemas.microsoft.com/office/drawing/2014/main" id="{1DEB3F33-4988-4870-853E-E0D4EBB8CB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2487" y="1137920"/>
            <a:ext cx="4119953" cy="5720080"/>
          </a:xfrm>
          <a:prstGeom prst="rect">
            <a:avLst/>
          </a:prstGeom>
        </p:spPr>
      </p:pic>
      <p:pic>
        <p:nvPicPr>
          <p:cNvPr id="10" name="Picture 9">
            <a:extLst>
              <a:ext uri="{FF2B5EF4-FFF2-40B4-BE49-F238E27FC236}">
                <a16:creationId xmlns:a16="http://schemas.microsoft.com/office/drawing/2014/main" id="{E9FB010E-3138-A2F9-B804-1CDE304C33AF}"/>
              </a:ext>
            </a:extLst>
          </p:cNvPr>
          <p:cNvPicPr>
            <a:picLocks noChangeAspect="1"/>
          </p:cNvPicPr>
          <p:nvPr/>
        </p:nvPicPr>
        <p:blipFill>
          <a:blip r:embed="rId3" cstate="print">
            <a:extLst>
              <a:ext uri="{28A0092B-C50C-407E-A947-70E740481C1C}">
                <a14:useLocalDpi xmlns:a14="http://schemas.microsoft.com/office/drawing/2010/main" val="0"/>
              </a:ext>
            </a:extLst>
          </a:blip>
          <a:srcRect l="35839"/>
          <a:stretch/>
        </p:blipFill>
        <p:spPr>
          <a:xfrm>
            <a:off x="538863" y="1252220"/>
            <a:ext cx="6265012" cy="5491480"/>
          </a:xfrm>
          <a:prstGeom prst="rect">
            <a:avLst/>
          </a:prstGeom>
        </p:spPr>
      </p:pic>
      <p:sp>
        <p:nvSpPr>
          <p:cNvPr id="4" name="Slide Number Placeholder 3">
            <a:extLst>
              <a:ext uri="{FF2B5EF4-FFF2-40B4-BE49-F238E27FC236}">
                <a16:creationId xmlns:a16="http://schemas.microsoft.com/office/drawing/2014/main" id="{23B496AA-1C31-8BE7-2F2C-511EBF9E28AC}"/>
              </a:ext>
            </a:extLst>
          </p:cNvPr>
          <p:cNvSpPr>
            <a:spLocks noGrp="1"/>
          </p:cNvSpPr>
          <p:nvPr>
            <p:ph type="sldNum" sz="quarter" idx="10"/>
          </p:nvPr>
        </p:nvSpPr>
        <p:spPr/>
        <p:txBody>
          <a:bodyPr/>
          <a:lstStyle/>
          <a:p>
            <a:pPr>
              <a:defRPr/>
            </a:pPr>
            <a:fld id="{75D13D49-2B6F-174C-9E1E-1013A06E5C50}" type="slidenum">
              <a:rPr lang="uk-UA" smtClean="0"/>
              <a:pPr>
                <a:defRPr/>
              </a:pPr>
              <a:t>25</a:t>
            </a:fld>
            <a:endParaRPr lang="uk-UA"/>
          </a:p>
        </p:txBody>
      </p:sp>
    </p:spTree>
    <p:extLst>
      <p:ext uri="{BB962C8B-B14F-4D97-AF65-F5344CB8AC3E}">
        <p14:creationId xmlns:p14="http://schemas.microsoft.com/office/powerpoint/2010/main" val="15810628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E48E7-D741-BC20-8C57-9E941FF6B09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9AF3872-5FBC-6047-9D48-C90CE7FDF7C0}"/>
              </a:ext>
            </a:extLst>
          </p:cNvPr>
          <p:cNvSpPr>
            <a:spLocks noGrp="1"/>
          </p:cNvSpPr>
          <p:nvPr>
            <p:ph type="title"/>
          </p:nvPr>
        </p:nvSpPr>
        <p:spPr/>
        <p:txBody>
          <a:bodyPr/>
          <a:lstStyle/>
          <a:p>
            <a:r>
              <a:rPr lang="en-US" sz="3200" dirty="0">
                <a:solidFill>
                  <a:schemeClr val="bg2"/>
                </a:solidFill>
              </a:rPr>
              <a:t>Alpha-Beta Flaps Comparison</a:t>
            </a:r>
            <a:br>
              <a:rPr lang="en-US" sz="4400" dirty="0">
                <a:solidFill>
                  <a:schemeClr val="bg2"/>
                </a:solidFill>
              </a:rPr>
            </a:br>
            <a:r>
              <a:rPr lang="en-US" sz="2000" i="1" dirty="0">
                <a:solidFill>
                  <a:schemeClr val="bg2"/>
                </a:solidFill>
              </a:rPr>
              <a:t>3-DOF vs. 6-DOF Updated </a:t>
            </a:r>
            <a:r>
              <a:rPr lang="en-US" sz="2000" i="1" dirty="0"/>
              <a:t>Guidance Target Velocity (Guidance Shaping)</a:t>
            </a:r>
            <a:endParaRPr lang="en-US" sz="2000" dirty="0">
              <a:solidFill>
                <a:schemeClr val="bg2"/>
              </a:solidFill>
            </a:endParaRPr>
          </a:p>
        </p:txBody>
      </p:sp>
      <p:pic>
        <p:nvPicPr>
          <p:cNvPr id="7" name="Picture 6">
            <a:extLst>
              <a:ext uri="{FF2B5EF4-FFF2-40B4-BE49-F238E27FC236}">
                <a16:creationId xmlns:a16="http://schemas.microsoft.com/office/drawing/2014/main" id="{0916EC83-B06D-D107-188E-C5595E6A1F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7027" y="1148890"/>
            <a:ext cx="4222363" cy="5709110"/>
          </a:xfrm>
          <a:prstGeom prst="rect">
            <a:avLst/>
          </a:prstGeom>
        </p:spPr>
      </p:pic>
      <p:pic>
        <p:nvPicPr>
          <p:cNvPr id="4" name="Picture 3">
            <a:extLst>
              <a:ext uri="{FF2B5EF4-FFF2-40B4-BE49-F238E27FC236}">
                <a16:creationId xmlns:a16="http://schemas.microsoft.com/office/drawing/2014/main" id="{A466F44D-7C5A-FEE5-E031-4926B553F084}"/>
              </a:ext>
            </a:extLst>
          </p:cNvPr>
          <p:cNvPicPr>
            <a:picLocks noChangeAspect="1"/>
          </p:cNvPicPr>
          <p:nvPr/>
        </p:nvPicPr>
        <p:blipFill>
          <a:blip r:embed="rId3" cstate="print">
            <a:extLst>
              <a:ext uri="{28A0092B-C50C-407E-A947-70E740481C1C}">
                <a14:useLocalDpi xmlns:a14="http://schemas.microsoft.com/office/drawing/2010/main" val="0"/>
              </a:ext>
            </a:extLst>
          </a:blip>
          <a:srcRect l="35839"/>
          <a:stretch/>
        </p:blipFill>
        <p:spPr>
          <a:xfrm>
            <a:off x="538863" y="1252220"/>
            <a:ext cx="6265012" cy="5491480"/>
          </a:xfrm>
          <a:prstGeom prst="rect">
            <a:avLst/>
          </a:prstGeom>
        </p:spPr>
      </p:pic>
      <p:sp>
        <p:nvSpPr>
          <p:cNvPr id="5" name="Slide Number Placeholder 4">
            <a:extLst>
              <a:ext uri="{FF2B5EF4-FFF2-40B4-BE49-F238E27FC236}">
                <a16:creationId xmlns:a16="http://schemas.microsoft.com/office/drawing/2014/main" id="{C18EAAB7-70ED-BFF2-A2C5-B083E64C5569}"/>
              </a:ext>
            </a:extLst>
          </p:cNvPr>
          <p:cNvSpPr>
            <a:spLocks noGrp="1"/>
          </p:cNvSpPr>
          <p:nvPr>
            <p:ph type="sldNum" sz="quarter" idx="10"/>
          </p:nvPr>
        </p:nvSpPr>
        <p:spPr/>
        <p:txBody>
          <a:bodyPr/>
          <a:lstStyle/>
          <a:p>
            <a:pPr>
              <a:defRPr/>
            </a:pPr>
            <a:fld id="{75D13D49-2B6F-174C-9E1E-1013A06E5C50}" type="slidenum">
              <a:rPr lang="uk-UA" smtClean="0"/>
              <a:pPr>
                <a:defRPr/>
              </a:pPr>
              <a:t>26</a:t>
            </a:fld>
            <a:endParaRPr lang="uk-UA"/>
          </a:p>
        </p:txBody>
      </p:sp>
    </p:spTree>
    <p:extLst>
      <p:ext uri="{BB962C8B-B14F-4D97-AF65-F5344CB8AC3E}">
        <p14:creationId xmlns:p14="http://schemas.microsoft.com/office/powerpoint/2010/main" val="24874674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E3E17-5E8B-3354-5268-1C4931EA3191}"/>
              </a:ext>
            </a:extLst>
          </p:cNvPr>
          <p:cNvSpPr>
            <a:spLocks noGrp="1"/>
          </p:cNvSpPr>
          <p:nvPr>
            <p:ph type="title"/>
          </p:nvPr>
        </p:nvSpPr>
        <p:spPr/>
        <p:txBody>
          <a:bodyPr/>
          <a:lstStyle/>
          <a:p>
            <a:r>
              <a:rPr lang="en-US" sz="3200" kern="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Tab Deflection Response for Yaw-to-Bank with 100 Pa Dynamic Pressure Controller Case</a:t>
            </a:r>
            <a:endParaRPr lang="en-US" sz="3200" dirty="0">
              <a:solidFill>
                <a:schemeClr val="tx1"/>
              </a:solidFill>
              <a:latin typeface="Arial" panose="020B0604020202020204" pitchFamily="34" charset="0"/>
              <a:cs typeface="Arial" panose="020B0604020202020204" pitchFamily="34" charset="0"/>
            </a:endParaRPr>
          </a:p>
        </p:txBody>
      </p:sp>
      <p:pic>
        <p:nvPicPr>
          <p:cNvPr id="11" name="Content Placeholder 10">
            <a:extLst>
              <a:ext uri="{FF2B5EF4-FFF2-40B4-BE49-F238E27FC236}">
                <a16:creationId xmlns:a16="http://schemas.microsoft.com/office/drawing/2014/main" id="{E0F3272D-DB08-3399-D5C3-BE0EFE60577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90689" y="3543399"/>
            <a:ext cx="694690" cy="147806"/>
          </a:xfrm>
        </p:spPr>
      </p:pic>
      <p:pic>
        <p:nvPicPr>
          <p:cNvPr id="5" name="Picture 4">
            <a:extLst>
              <a:ext uri="{FF2B5EF4-FFF2-40B4-BE49-F238E27FC236}">
                <a16:creationId xmlns:a16="http://schemas.microsoft.com/office/drawing/2014/main" id="{973EF762-FA78-D59A-173B-FABE4568B2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4496" y="1252329"/>
            <a:ext cx="4126256" cy="5405645"/>
          </a:xfrm>
          <a:prstGeom prst="rect">
            <a:avLst/>
          </a:prstGeom>
        </p:spPr>
      </p:pic>
      <p:sp>
        <p:nvSpPr>
          <p:cNvPr id="6" name="Slide Number Placeholder 5">
            <a:extLst>
              <a:ext uri="{FF2B5EF4-FFF2-40B4-BE49-F238E27FC236}">
                <a16:creationId xmlns:a16="http://schemas.microsoft.com/office/drawing/2014/main" id="{58793B1F-65EB-5AFF-CB84-ECE0AC168C1F}"/>
              </a:ext>
            </a:extLst>
          </p:cNvPr>
          <p:cNvSpPr>
            <a:spLocks noGrp="1"/>
          </p:cNvSpPr>
          <p:nvPr>
            <p:ph type="sldNum" sz="quarter" idx="10"/>
          </p:nvPr>
        </p:nvSpPr>
        <p:spPr/>
        <p:txBody>
          <a:bodyPr/>
          <a:lstStyle/>
          <a:p>
            <a:pPr>
              <a:defRPr/>
            </a:pPr>
            <a:fld id="{E8CC769F-ADCB-2641-BD2F-4076D1C41918}" type="slidenum">
              <a:rPr lang="uk-UA" sz="800" smtClean="0">
                <a:latin typeface="Arial" charset="0"/>
              </a:rPr>
              <a:pPr>
                <a:defRPr/>
              </a:pPr>
              <a:t>27</a:t>
            </a:fld>
            <a:endParaRPr lang="uk-UA"/>
          </a:p>
        </p:txBody>
      </p:sp>
      <p:sp>
        <p:nvSpPr>
          <p:cNvPr id="7" name="Rectangle 6">
            <a:extLst>
              <a:ext uri="{FF2B5EF4-FFF2-40B4-BE49-F238E27FC236}">
                <a16:creationId xmlns:a16="http://schemas.microsoft.com/office/drawing/2014/main" id="{A3F52C21-67E6-2E50-28A5-D883F2F6F940}"/>
              </a:ext>
            </a:extLst>
          </p:cNvPr>
          <p:cNvSpPr/>
          <p:nvPr/>
        </p:nvSpPr>
        <p:spPr>
          <a:xfrm>
            <a:off x="10017775" y="3747661"/>
            <a:ext cx="1771889" cy="64048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r>
              <a:rPr lang="en-US" sz="1400" dirty="0">
                <a:solidFill>
                  <a:schemeClr val="bg1"/>
                </a:solidFill>
              </a:rPr>
              <a:t>Genesis</a:t>
            </a:r>
          </a:p>
          <a:p>
            <a:r>
              <a:rPr lang="en-US" sz="1400" dirty="0">
                <a:solidFill>
                  <a:schemeClr val="bg1"/>
                </a:solidFill>
              </a:rPr>
              <a:t>Genesis (Command)</a:t>
            </a:r>
          </a:p>
        </p:txBody>
      </p:sp>
      <p:sp>
        <p:nvSpPr>
          <p:cNvPr id="8" name="Rectangle 7">
            <a:extLst>
              <a:ext uri="{FF2B5EF4-FFF2-40B4-BE49-F238E27FC236}">
                <a16:creationId xmlns:a16="http://schemas.microsoft.com/office/drawing/2014/main" id="{1B3E0E0F-7205-3BC3-CCC5-E70CC4EC4F7F}"/>
              </a:ext>
            </a:extLst>
          </p:cNvPr>
          <p:cNvSpPr/>
          <p:nvPr/>
        </p:nvSpPr>
        <p:spPr>
          <a:xfrm>
            <a:off x="9490689" y="3911039"/>
            <a:ext cx="471946" cy="88224"/>
          </a:xfrm>
          <a:prstGeom prst="rect">
            <a:avLst/>
          </a:prstGeom>
          <a:solidFill>
            <a:srgbClr val="2177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a:p>
        </p:txBody>
      </p:sp>
      <p:sp>
        <p:nvSpPr>
          <p:cNvPr id="9" name="Rectangle 8">
            <a:extLst>
              <a:ext uri="{FF2B5EF4-FFF2-40B4-BE49-F238E27FC236}">
                <a16:creationId xmlns:a16="http://schemas.microsoft.com/office/drawing/2014/main" id="{673DD9B9-E672-0332-C2DE-3B6B7BDF47A1}"/>
              </a:ext>
            </a:extLst>
          </p:cNvPr>
          <p:cNvSpPr/>
          <p:nvPr/>
        </p:nvSpPr>
        <p:spPr>
          <a:xfrm>
            <a:off x="9490689" y="4129622"/>
            <a:ext cx="471946" cy="88224"/>
          </a:xfrm>
          <a:prstGeom prst="rect">
            <a:avLst/>
          </a:prstGeom>
          <a:solidFill>
            <a:srgbClr val="FF720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a:p>
        </p:txBody>
      </p:sp>
    </p:spTree>
    <p:extLst>
      <p:ext uri="{BB962C8B-B14F-4D97-AF65-F5344CB8AC3E}">
        <p14:creationId xmlns:p14="http://schemas.microsoft.com/office/powerpoint/2010/main" val="8131220"/>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21bc69b7-1fbd-4fb5-bb82-b5800b772243">
      <UserInfo>
        <DisplayName/>
        <AccountId xsi:nil="true"/>
        <AccountType/>
      </UserInfo>
    </SharedWithUsers>
    <_activity xmlns="3d9933e7-2259-4c04-a930-7b3ea1e850e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A8BC952A7D09B41876A8EA38036323B" ma:contentTypeVersion="7" ma:contentTypeDescription="Create a new document." ma:contentTypeScope="" ma:versionID="f596aa635914b7aa1ff817a323882a83">
  <xsd:schema xmlns:xsd="http://www.w3.org/2001/XMLSchema" xmlns:xs="http://www.w3.org/2001/XMLSchema" xmlns:p="http://schemas.microsoft.com/office/2006/metadata/properties" xmlns:ns3="3d9933e7-2259-4c04-a930-7b3ea1e850ec" xmlns:ns4="21bc69b7-1fbd-4fb5-bb82-b5800b772243" targetNamespace="http://schemas.microsoft.com/office/2006/metadata/properties" ma:root="true" ma:fieldsID="cdaa4f901e1560e9dc9854a2b774e79c" ns3:_="" ns4:_="">
    <xsd:import namespace="3d9933e7-2259-4c04-a930-7b3ea1e850ec"/>
    <xsd:import namespace="21bc69b7-1fbd-4fb5-bb82-b5800b772243"/>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_activity"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9933e7-2259-4c04-a930-7b3ea1e850e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_activity" ma:index="11"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1bc69b7-1fbd-4fb5-bb82-b5800b77224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7AE54FD-935F-41B7-A2AD-D82757891F94}">
  <ds:schemaRefs>
    <ds:schemaRef ds:uri="http://schemas.microsoft.com/sharepoint/v3/contenttype/forms"/>
  </ds:schemaRefs>
</ds:datastoreItem>
</file>

<file path=customXml/itemProps2.xml><?xml version="1.0" encoding="utf-8"?>
<ds:datastoreItem xmlns:ds="http://schemas.openxmlformats.org/officeDocument/2006/customXml" ds:itemID="{07F6CF94-3835-4291-A7F5-6B61552363F6}">
  <ds:schemaRefs>
    <ds:schemaRef ds:uri="21bc69b7-1fbd-4fb5-bb82-b5800b772243"/>
    <ds:schemaRef ds:uri="3d9933e7-2259-4c04-a930-7b3ea1e850e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48CA3D5-B64D-4E17-AD9E-55C3FAA1EC01}">
  <ds:schemaRefs>
    <ds:schemaRef ds:uri="21bc69b7-1fbd-4fb5-bb82-b5800b772243"/>
    <ds:schemaRef ds:uri="3d9933e7-2259-4c04-a930-7b3ea1e850e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17370</TotalTime>
  <Words>2558</Words>
  <Application>Microsoft Macintosh PowerPoint</Application>
  <PresentationFormat>Widescreen</PresentationFormat>
  <Paragraphs>306</Paragraphs>
  <Slides>27</Slides>
  <Notes>12</Notes>
  <HiddenSlides>1</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27</vt:i4>
      </vt:variant>
    </vt:vector>
  </HeadingPairs>
  <TitlesOfParts>
    <vt:vector size="37" baseType="lpstr">
      <vt:lpstr>.AppleSystemUIFont</vt:lpstr>
      <vt:lpstr>Arial</vt:lpstr>
      <vt:lpstr>Arial</vt:lpstr>
      <vt:lpstr>Arial Bold</vt:lpstr>
      <vt:lpstr>Calibri</vt:lpstr>
      <vt:lpstr>Cambria Math</vt:lpstr>
      <vt:lpstr>Courier New</vt:lpstr>
      <vt:lpstr>Times New Roman</vt:lpstr>
      <vt:lpstr>Wingdings</vt:lpstr>
      <vt:lpstr>2_Office Theme</vt:lpstr>
      <vt:lpstr>PowerPoint Presentation</vt:lpstr>
      <vt:lpstr>Pterodactyl Background</vt:lpstr>
      <vt:lpstr>Methodology</vt:lpstr>
      <vt:lpstr>Guidance Algorithms</vt:lpstr>
      <vt:lpstr>Control Algorithms</vt:lpstr>
      <vt:lpstr>Code Base Architecture </vt:lpstr>
      <vt:lpstr>Controller Tuning</vt:lpstr>
      <vt:lpstr>6-DOF Alpha-Beta Results Baseline Guidance Targets</vt:lpstr>
      <vt:lpstr>6-DOF Alpha-Beta Results Updated Guidance Target Velocity (Guidance Shaping)</vt:lpstr>
      <vt:lpstr>6-DOF yaw-to-bank “Best Performer” Results Baseline Guidance Targets </vt:lpstr>
      <vt:lpstr>Lessons Learned &amp; Forward Work</vt:lpstr>
      <vt:lpstr>References</vt:lpstr>
      <vt:lpstr>Questions?</vt:lpstr>
      <vt:lpstr>Back Up</vt:lpstr>
      <vt:lpstr>Vehicle Properties</vt:lpstr>
      <vt:lpstr>Aerodatabase</vt:lpstr>
      <vt:lpstr>Guidance Algorithm Equations</vt:lpstr>
      <vt:lpstr>Control Algorithm Equations</vt:lpstr>
      <vt:lpstr>FNPEG URC Alpha-Beta 3-DOF Results </vt:lpstr>
      <vt:lpstr>FNPEG Yaw-to-Bank 3-DOF Results </vt:lpstr>
      <vt:lpstr>3-DOF Control Results for alpha-beta</vt:lpstr>
      <vt:lpstr>3-DOF Control Results for Bank Angle </vt:lpstr>
      <vt:lpstr>Wind Angles and Flap Deflection Responses for Baseline Target Values (Target Final: Mach 2.1) Baseline Guidance </vt:lpstr>
      <vt:lpstr>Wind Angles and Flap Deflection Responses for Changed Target Values (Target Final: Mach 4.4) Updated Guidance </vt:lpstr>
      <vt:lpstr>Alpha-Beta Flaps Comparison 3-DOF vs. 6-DOF Baseline Guidance Targets</vt:lpstr>
      <vt:lpstr>Alpha-Beta Flaps Comparison 3-DOF vs. 6-DOF Updated Guidance Target Velocity (Guidance Shaping)</vt:lpstr>
      <vt:lpstr>Tab Deflection Response for Yaw-to-Bank with 100 Pa Dynamic Pressure Controller Case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GCD Annual Program Review - Project Presentation Template</dc:title>
  <dc:creator>Lee</dc:creator>
  <cp:lastModifiedBy>Mckown, Quincy E. (ARC-TSS)[Analytical Mechanics Associates, INC.]</cp:lastModifiedBy>
  <cp:revision>237</cp:revision>
  <cp:lastPrinted>2017-06-09T12:17:02Z</cp:lastPrinted>
  <dcterms:created xsi:type="dcterms:W3CDTF">2011-06-13T11:07:26Z</dcterms:created>
  <dcterms:modified xsi:type="dcterms:W3CDTF">2024-12-17T17:56:23Z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0x010100AA8BC952A7D09B41876A8EA38036323B</vt:lpwstr>
  </property>
  <property fmtid="{D5CDD505-2E9C-101B-9397-08002B2CF9AE}" pid="3" name="Order">
    <vt:r8>939900</vt:r8>
  </property>
  <property fmtid="{D5CDD505-2E9C-101B-9397-08002B2CF9AE}" pid="4" name="ComplianceAssetId">
    <vt:lpwstr/>
  </property>
  <property fmtid="{D5CDD505-2E9C-101B-9397-08002B2CF9AE}" pid="5" name="PMDispositionComm">
    <vt:lpwstr/>
  </property>
  <property fmtid="{D5CDD505-2E9C-101B-9397-08002B2CF9AE}" pid="6" name="EvaluatorComments">
    <vt:lpwstr/>
  </property>
  <property fmtid="{D5CDD505-2E9C-101B-9397-08002B2CF9AE}" pid="7" name="Description0">
    <vt:lpwstr/>
  </property>
  <property fmtid="{D5CDD505-2E9C-101B-9397-08002B2CF9AE}" pid="8" name="ApprovedBy">
    <vt:lpwstr/>
  </property>
  <property fmtid="{D5CDD505-2E9C-101B-9397-08002B2CF9AE}" pid="9" name="Evaluators">
    <vt:lpwstr/>
  </property>
  <property fmtid="{D5CDD505-2E9C-101B-9397-08002B2CF9AE}" pid="10" name="DocumentLinkGen">
    <vt:lpwstr>, </vt:lpwstr>
  </property>
  <property fmtid="{D5CDD505-2E9C-101B-9397-08002B2CF9AE}" pid="11" name="DocumentLinkGenTest">
    <vt:lpwstr>, </vt:lpwstr>
  </property>
  <property fmtid="{D5CDD505-2E9C-101B-9397-08002B2CF9AE}" pid="12" name="MediaServiceImageTags">
    <vt:lpwstr/>
  </property>
  <property fmtid="{D5CDD505-2E9C-101B-9397-08002B2CF9AE}" pid="13" name="xd_Signature">
    <vt:bool>false</vt:bool>
  </property>
  <property fmtid="{D5CDD505-2E9C-101B-9397-08002B2CF9AE}" pid="14" name="xd_ProgID">
    <vt:lpwstr/>
  </property>
  <property fmtid="{D5CDD505-2E9C-101B-9397-08002B2CF9AE}" pid="15" name="TemplateUrl">
    <vt:lpwstr/>
  </property>
  <property fmtid="{D5CDD505-2E9C-101B-9397-08002B2CF9AE}" pid="16" name="_ExtendedDescription">
    <vt:lpwstr/>
  </property>
  <property fmtid="{D5CDD505-2E9C-101B-9397-08002B2CF9AE}" pid="17" name="TriggerFlowInfo">
    <vt:lpwstr/>
  </property>
</Properties>
</file>