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34" r:id="rId2"/>
    <p:sldId id="324" r:id="rId3"/>
    <p:sldId id="367" r:id="rId4"/>
    <p:sldId id="366" r:id="rId5"/>
    <p:sldId id="369" r:id="rId6"/>
    <p:sldId id="368" r:id="rId7"/>
    <p:sldId id="371" r:id="rId8"/>
    <p:sldId id="331" r:id="rId9"/>
    <p:sldId id="337" r:id="rId10"/>
    <p:sldId id="345" r:id="rId11"/>
    <p:sldId id="346" r:id="rId12"/>
    <p:sldId id="347" r:id="rId13"/>
    <p:sldId id="348" r:id="rId14"/>
    <p:sldId id="349" r:id="rId15"/>
    <p:sldId id="376" r:id="rId16"/>
    <p:sldId id="351" r:id="rId17"/>
    <p:sldId id="378" r:id="rId18"/>
    <p:sldId id="355" r:id="rId19"/>
    <p:sldId id="381" r:id="rId20"/>
    <p:sldId id="356" r:id="rId21"/>
    <p:sldId id="340" r:id="rId22"/>
    <p:sldId id="358" r:id="rId23"/>
    <p:sldId id="359" r:id="rId24"/>
    <p:sldId id="360" r:id="rId25"/>
    <p:sldId id="377" r:id="rId26"/>
    <p:sldId id="362" r:id="rId27"/>
    <p:sldId id="374" r:id="rId28"/>
    <p:sldId id="333" r:id="rId29"/>
    <p:sldId id="373" r:id="rId30"/>
    <p:sldId id="384" r:id="rId31"/>
    <p:sldId id="383" r:id="rId32"/>
    <p:sldId id="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Title Slide Options" id="{E0BD998B-8A6E-2E46-BE97-EC3D49EEB378}">
          <p14:sldIdLst>
            <p14:sldId id="334"/>
          </p14:sldIdLst>
        </p14:section>
        <p14:section name="Title Slides" id="{E77D75F1-8F09-3D4B-AB97-C64799B7D691}">
          <p14:sldIdLst>
            <p14:sldId id="324"/>
            <p14:sldId id="367"/>
            <p14:sldId id="366"/>
            <p14:sldId id="369"/>
            <p14:sldId id="368"/>
            <p14:sldId id="371"/>
            <p14:sldId id="331"/>
            <p14:sldId id="337"/>
            <p14:sldId id="345"/>
            <p14:sldId id="346"/>
            <p14:sldId id="347"/>
            <p14:sldId id="348"/>
            <p14:sldId id="349"/>
            <p14:sldId id="376"/>
            <p14:sldId id="351"/>
            <p14:sldId id="378"/>
            <p14:sldId id="355"/>
            <p14:sldId id="381"/>
            <p14:sldId id="356"/>
            <p14:sldId id="340"/>
            <p14:sldId id="358"/>
            <p14:sldId id="359"/>
            <p14:sldId id="360"/>
            <p14:sldId id="377"/>
            <p14:sldId id="362"/>
            <p14:sldId id="374"/>
            <p14:sldId id="333"/>
            <p14:sldId id="373"/>
            <p14:sldId id="384"/>
            <p14:sldId id="383"/>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4762" autoAdjust="0"/>
  </p:normalViewPr>
  <p:slideViewPr>
    <p:cSldViewPr snapToGrid="0" snapToObjects="1">
      <p:cViewPr varScale="1">
        <p:scale>
          <a:sx n="121" d="100"/>
          <a:sy n="121" d="100"/>
        </p:scale>
        <p:origin x="832" y="17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07"/>
    </p:cViewPr>
  </p:sorterViewPr>
  <p:notesViewPr>
    <p:cSldViewPr snapToGrid="0" snapToObjects="1">
      <p:cViewPr>
        <p:scale>
          <a:sx n="77" d="100"/>
          <a:sy n="77" d="100"/>
        </p:scale>
        <p:origin x="2068" y="-13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A6A355-7E1D-40BF-B9B1-9C50498327E4}" type="doc">
      <dgm:prSet loTypeId="urn:microsoft.com/office/officeart/2005/8/layout/chevron2" loCatId="process" qsTypeId="urn:microsoft.com/office/officeart/2005/8/quickstyle/simple4" qsCatId="simple" csTypeId="urn:microsoft.com/office/officeart/2005/8/colors/accent3_2" csCatId="accent3" phldr="1"/>
      <dgm:spPr/>
      <dgm:t>
        <a:bodyPr/>
        <a:lstStyle/>
        <a:p>
          <a:endParaRPr lang="en-US"/>
        </a:p>
      </dgm:t>
    </dgm:pt>
    <dgm:pt modelId="{689A9B93-09D6-4E5F-B410-949E966E53DA}">
      <dgm:prSet/>
      <dgm:spPr/>
      <dgm:t>
        <a:bodyPr/>
        <a:lstStyle/>
        <a:p>
          <a:r>
            <a:rPr lang="en-US" dirty="0"/>
            <a:t>The SWS project addresses these goals through sub-project teams that focus on:</a:t>
          </a:r>
        </a:p>
      </dgm:t>
    </dgm:pt>
    <dgm:pt modelId="{CAD48244-9D3D-4FBA-AB3E-B030E8CE7F6F}" type="parTrans" cxnId="{0081B05C-20C9-4B7C-A8B4-625C631DF6B7}">
      <dgm:prSet/>
      <dgm:spPr/>
      <dgm:t>
        <a:bodyPr/>
        <a:lstStyle/>
        <a:p>
          <a:endParaRPr lang="en-US"/>
        </a:p>
      </dgm:t>
    </dgm:pt>
    <dgm:pt modelId="{58C9DACF-166A-4F38-8187-54E9A0603A31}" type="sibTrans" cxnId="{0081B05C-20C9-4B7C-A8B4-625C631DF6B7}">
      <dgm:prSet/>
      <dgm:spPr/>
      <dgm:t>
        <a:bodyPr/>
        <a:lstStyle/>
        <a:p>
          <a:endParaRPr lang="en-US"/>
        </a:p>
      </dgm:t>
    </dgm:pt>
    <dgm:pt modelId="{BA66F7D8-01A6-4B76-9A4F-2A35A33EA0CF}">
      <dgm:prSet/>
      <dgm:spPr/>
      <dgm:t>
        <a:bodyPr/>
        <a:lstStyle/>
        <a:p>
          <a:r>
            <a:rPr lang="en-US" dirty="0"/>
            <a:t>The research and testing of software to implement IASMS capabilities and assurance of autonomous functions for traditional and emerging operations</a:t>
          </a:r>
        </a:p>
      </dgm:t>
    </dgm:pt>
    <dgm:pt modelId="{3C6AD99A-BC94-403A-9F55-81BD86B49BC5}" type="parTrans" cxnId="{AE3311EE-D6AC-446D-B6BD-FC094F0BDA84}">
      <dgm:prSet/>
      <dgm:spPr/>
      <dgm:t>
        <a:bodyPr/>
        <a:lstStyle/>
        <a:p>
          <a:endParaRPr lang="en-US"/>
        </a:p>
      </dgm:t>
    </dgm:pt>
    <dgm:pt modelId="{1BE51511-6970-4C54-8126-CCF8E5C776E5}" type="sibTrans" cxnId="{AE3311EE-D6AC-446D-B6BD-FC094F0BDA84}">
      <dgm:prSet/>
      <dgm:spPr/>
      <dgm:t>
        <a:bodyPr/>
        <a:lstStyle/>
        <a:p>
          <a:endParaRPr lang="en-US"/>
        </a:p>
      </dgm:t>
    </dgm:pt>
    <dgm:pt modelId="{926E0FD9-330F-45FF-A135-72CAC150146D}">
      <dgm:prSet/>
      <dgm:spPr/>
      <dgm:t>
        <a:bodyPr/>
        <a:lstStyle/>
        <a:p>
          <a:r>
            <a:rPr lang="en-US" dirty="0"/>
            <a:t>The testing and evaluation of integrated IASMS services, functions, and capabilities.</a:t>
          </a:r>
        </a:p>
      </dgm:t>
    </dgm:pt>
    <dgm:pt modelId="{BAEE0839-FDD5-48E9-ABC1-2643EE5F5153}" type="parTrans" cxnId="{CCD5820F-61BC-45E1-A79B-DB47D2587B71}">
      <dgm:prSet/>
      <dgm:spPr/>
      <dgm:t>
        <a:bodyPr/>
        <a:lstStyle/>
        <a:p>
          <a:endParaRPr lang="en-US"/>
        </a:p>
      </dgm:t>
    </dgm:pt>
    <dgm:pt modelId="{F24CEF1B-19D6-4DF6-9A65-7B7F3537D4B5}" type="sibTrans" cxnId="{CCD5820F-61BC-45E1-A79B-DB47D2587B71}">
      <dgm:prSet/>
      <dgm:spPr/>
      <dgm:t>
        <a:bodyPr/>
        <a:lstStyle/>
        <a:p>
          <a:endParaRPr lang="en-US"/>
        </a:p>
      </dgm:t>
    </dgm:pt>
    <dgm:pt modelId="{A18FB232-CCF5-497F-A87E-54A28FBF36DC}">
      <dgm:prSet/>
      <dgm:spPr/>
      <dgm:t>
        <a:bodyPr/>
        <a:lstStyle/>
        <a:p>
          <a:r>
            <a:rPr lang="en-US" dirty="0"/>
            <a:t>Developing the overarching concept of operations and architecture that clearly address stakeholder needs</a:t>
          </a:r>
        </a:p>
      </dgm:t>
    </dgm:pt>
    <dgm:pt modelId="{8B4FABD3-E597-4795-AF89-28E99EDFE61B}" type="parTrans" cxnId="{35E77F5E-4D8E-4B00-9F08-DC2432CA4820}">
      <dgm:prSet/>
      <dgm:spPr/>
      <dgm:t>
        <a:bodyPr/>
        <a:lstStyle/>
        <a:p>
          <a:endParaRPr lang="en-US"/>
        </a:p>
      </dgm:t>
    </dgm:pt>
    <dgm:pt modelId="{05C23806-489D-448B-BE4F-443AE48A600D}" type="sibTrans" cxnId="{35E77F5E-4D8E-4B00-9F08-DC2432CA4820}">
      <dgm:prSet/>
      <dgm:spPr/>
      <dgm:t>
        <a:bodyPr/>
        <a:lstStyle/>
        <a:p>
          <a:endParaRPr lang="en-US"/>
        </a:p>
      </dgm:t>
    </dgm:pt>
    <dgm:pt modelId="{8490773F-6DF1-41CF-8053-210AAFAC38FC}" type="pres">
      <dgm:prSet presAssocID="{C9A6A355-7E1D-40BF-B9B1-9C50498327E4}" presName="linearFlow" presStyleCnt="0">
        <dgm:presLayoutVars>
          <dgm:dir/>
          <dgm:animLvl val="lvl"/>
          <dgm:resizeHandles val="exact"/>
        </dgm:presLayoutVars>
      </dgm:prSet>
      <dgm:spPr/>
    </dgm:pt>
    <dgm:pt modelId="{9C09837B-EDB8-4AAB-A2C6-0867A012459B}" type="pres">
      <dgm:prSet presAssocID="{689A9B93-09D6-4E5F-B410-949E966E53DA}" presName="composite" presStyleCnt="0"/>
      <dgm:spPr/>
    </dgm:pt>
    <dgm:pt modelId="{A3D835EC-C1DD-4A50-8B14-90464DEB463E}" type="pres">
      <dgm:prSet presAssocID="{689A9B93-09D6-4E5F-B410-949E966E53DA}" presName="parentText" presStyleLbl="alignNode1" presStyleIdx="0" presStyleCnt="1" custScaleX="74436" custLinFactNeighborX="-5232" custLinFactNeighborY="0">
        <dgm:presLayoutVars>
          <dgm:chMax val="1"/>
          <dgm:bulletEnabled val="1"/>
        </dgm:presLayoutVars>
      </dgm:prSet>
      <dgm:spPr/>
    </dgm:pt>
    <dgm:pt modelId="{4BC628A1-1BDE-4A78-B10E-E16D5F152E8B}" type="pres">
      <dgm:prSet presAssocID="{689A9B93-09D6-4E5F-B410-949E966E53DA}" presName="descendantText" presStyleLbl="alignAcc1" presStyleIdx="0" presStyleCnt="1" custScaleX="98161" custScaleY="123867" custLinFactNeighborX="-9106" custLinFactNeighborY="23954">
        <dgm:presLayoutVars>
          <dgm:bulletEnabled val="1"/>
        </dgm:presLayoutVars>
      </dgm:prSet>
      <dgm:spPr/>
    </dgm:pt>
  </dgm:ptLst>
  <dgm:cxnLst>
    <dgm:cxn modelId="{AB5DE402-4640-44ED-9168-3B050B62D1DE}" type="presOf" srcId="{926E0FD9-330F-45FF-A135-72CAC150146D}" destId="{4BC628A1-1BDE-4A78-B10E-E16D5F152E8B}" srcOrd="0" destOrd="1" presId="urn:microsoft.com/office/officeart/2005/8/layout/chevron2"/>
    <dgm:cxn modelId="{CCD5820F-61BC-45E1-A79B-DB47D2587B71}" srcId="{689A9B93-09D6-4E5F-B410-949E966E53DA}" destId="{926E0FD9-330F-45FF-A135-72CAC150146D}" srcOrd="1" destOrd="0" parTransId="{BAEE0839-FDD5-48E9-ABC1-2643EE5F5153}" sibTransId="{F24CEF1B-19D6-4DF6-9A65-7B7F3537D4B5}"/>
    <dgm:cxn modelId="{D29DE81B-6B80-4A5A-BD76-66D3F6FB0A7F}" type="presOf" srcId="{689A9B93-09D6-4E5F-B410-949E966E53DA}" destId="{A3D835EC-C1DD-4A50-8B14-90464DEB463E}" srcOrd="0" destOrd="0" presId="urn:microsoft.com/office/officeart/2005/8/layout/chevron2"/>
    <dgm:cxn modelId="{DDC9BA3E-266E-450D-992F-D9B3122534D3}" type="presOf" srcId="{A18FB232-CCF5-497F-A87E-54A28FBF36DC}" destId="{4BC628A1-1BDE-4A78-B10E-E16D5F152E8B}" srcOrd="0" destOrd="2" presId="urn:microsoft.com/office/officeart/2005/8/layout/chevron2"/>
    <dgm:cxn modelId="{0081B05C-20C9-4B7C-A8B4-625C631DF6B7}" srcId="{C9A6A355-7E1D-40BF-B9B1-9C50498327E4}" destId="{689A9B93-09D6-4E5F-B410-949E966E53DA}" srcOrd="0" destOrd="0" parTransId="{CAD48244-9D3D-4FBA-AB3E-B030E8CE7F6F}" sibTransId="{58C9DACF-166A-4F38-8187-54E9A0603A31}"/>
    <dgm:cxn modelId="{35E77F5E-4D8E-4B00-9F08-DC2432CA4820}" srcId="{689A9B93-09D6-4E5F-B410-949E966E53DA}" destId="{A18FB232-CCF5-497F-A87E-54A28FBF36DC}" srcOrd="2" destOrd="0" parTransId="{8B4FABD3-E597-4795-AF89-28E99EDFE61B}" sibTransId="{05C23806-489D-448B-BE4F-443AE48A600D}"/>
    <dgm:cxn modelId="{9F002173-3342-4DAA-B4AB-714677947D67}" type="presOf" srcId="{BA66F7D8-01A6-4B76-9A4F-2A35A33EA0CF}" destId="{4BC628A1-1BDE-4A78-B10E-E16D5F152E8B}" srcOrd="0" destOrd="0" presId="urn:microsoft.com/office/officeart/2005/8/layout/chevron2"/>
    <dgm:cxn modelId="{7BFD1091-3860-432E-9ECD-2B073CD9044C}" type="presOf" srcId="{C9A6A355-7E1D-40BF-B9B1-9C50498327E4}" destId="{8490773F-6DF1-41CF-8053-210AAFAC38FC}" srcOrd="0" destOrd="0" presId="urn:microsoft.com/office/officeart/2005/8/layout/chevron2"/>
    <dgm:cxn modelId="{AE3311EE-D6AC-446D-B6BD-FC094F0BDA84}" srcId="{689A9B93-09D6-4E5F-B410-949E966E53DA}" destId="{BA66F7D8-01A6-4B76-9A4F-2A35A33EA0CF}" srcOrd="0" destOrd="0" parTransId="{3C6AD99A-BC94-403A-9F55-81BD86B49BC5}" sibTransId="{1BE51511-6970-4C54-8126-CCF8E5C776E5}"/>
    <dgm:cxn modelId="{1D77B925-650C-45DA-81C0-D6094E07616A}" type="presParOf" srcId="{8490773F-6DF1-41CF-8053-210AAFAC38FC}" destId="{9C09837B-EDB8-4AAB-A2C6-0867A012459B}" srcOrd="0" destOrd="0" presId="urn:microsoft.com/office/officeart/2005/8/layout/chevron2"/>
    <dgm:cxn modelId="{F6744AA7-A0A8-4F47-8994-46466466928F}" type="presParOf" srcId="{9C09837B-EDB8-4AAB-A2C6-0867A012459B}" destId="{A3D835EC-C1DD-4A50-8B14-90464DEB463E}" srcOrd="0" destOrd="0" presId="urn:microsoft.com/office/officeart/2005/8/layout/chevron2"/>
    <dgm:cxn modelId="{5D456EB1-8DFA-4F2E-B69C-F8E4F57A0FBD}" type="presParOf" srcId="{9C09837B-EDB8-4AAB-A2C6-0867A012459B}" destId="{4BC628A1-1BDE-4A78-B10E-E16D5F152E8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E5A9B-F0C9-4136-9BE7-D281F81ACD76}" type="doc">
      <dgm:prSet loTypeId="urn:microsoft.com/office/officeart/2018/5/layout/IconCircleLabelList" loCatId="icon" qsTypeId="urn:microsoft.com/office/officeart/2005/8/quickstyle/simple5" qsCatId="simple" csTypeId="urn:microsoft.com/office/officeart/2005/8/colors/accent2_2" csCatId="accent2" phldr="1"/>
      <dgm:spPr/>
      <dgm:t>
        <a:bodyPr/>
        <a:lstStyle/>
        <a:p>
          <a:endParaRPr lang="en-US"/>
        </a:p>
      </dgm:t>
    </dgm:pt>
    <dgm:pt modelId="{CA8088BE-9BA0-4955-8A5E-0F91B999A2AC}">
      <dgm:prSet custT="1"/>
      <dgm:spPr/>
      <dgm:t>
        <a:bodyPr/>
        <a:lstStyle/>
        <a:p>
          <a:pPr>
            <a:lnSpc>
              <a:spcPct val="100000"/>
            </a:lnSpc>
            <a:defRPr cap="all"/>
          </a:pPr>
          <a:r>
            <a:rPr lang="en-US" sz="1800" dirty="0"/>
            <a:t>Organized by hazard type they may manage</a:t>
          </a:r>
        </a:p>
      </dgm:t>
    </dgm:pt>
    <dgm:pt modelId="{148E23A4-0D0C-41FF-830B-7A402853FD35}" type="parTrans" cxnId="{81235F06-71F3-4680-BED9-F0EDB9ABB8E4}">
      <dgm:prSet/>
      <dgm:spPr/>
      <dgm:t>
        <a:bodyPr/>
        <a:lstStyle/>
        <a:p>
          <a:endParaRPr lang="en-US"/>
        </a:p>
      </dgm:t>
    </dgm:pt>
    <dgm:pt modelId="{B3F84F8A-D15D-4217-8C5D-0BA0795CD26C}" type="sibTrans" cxnId="{81235F06-71F3-4680-BED9-F0EDB9ABB8E4}">
      <dgm:prSet/>
      <dgm:spPr/>
      <dgm:t>
        <a:bodyPr/>
        <a:lstStyle/>
        <a:p>
          <a:endParaRPr lang="en-US"/>
        </a:p>
      </dgm:t>
    </dgm:pt>
    <dgm:pt modelId="{7CDAB82D-9987-4245-9EB2-5A4D635C3719}">
      <dgm:prSet custT="1"/>
      <dgm:spPr/>
      <dgm:t>
        <a:bodyPr/>
        <a:lstStyle/>
        <a:p>
          <a:pPr>
            <a:lnSpc>
              <a:spcPct val="100000"/>
            </a:lnSpc>
            <a:defRPr cap="all"/>
          </a:pPr>
          <a:r>
            <a:rPr lang="en-US" sz="1800" dirty="0"/>
            <a:t>The SFCs hosted and accessed by any agent will depend on the operation, operator, or autonomy involved</a:t>
          </a:r>
        </a:p>
      </dgm:t>
    </dgm:pt>
    <dgm:pt modelId="{D82E4672-2310-4511-8C82-579CEDFD0ECF}" type="parTrans" cxnId="{A2682203-2E06-44DF-BE2C-8D76E4D0ADB5}">
      <dgm:prSet/>
      <dgm:spPr/>
      <dgm:t>
        <a:bodyPr/>
        <a:lstStyle/>
        <a:p>
          <a:endParaRPr lang="en-US"/>
        </a:p>
      </dgm:t>
    </dgm:pt>
    <dgm:pt modelId="{07BF9BFD-8B4B-4885-B59A-61D29C48C181}" type="sibTrans" cxnId="{A2682203-2E06-44DF-BE2C-8D76E4D0ADB5}">
      <dgm:prSet/>
      <dgm:spPr/>
      <dgm:t>
        <a:bodyPr/>
        <a:lstStyle/>
        <a:p>
          <a:endParaRPr lang="en-US"/>
        </a:p>
      </dgm:t>
    </dgm:pt>
    <dgm:pt modelId="{5A41464E-C335-4ADB-B427-5FDB1664BE64}">
      <dgm:prSet custT="1"/>
      <dgm:spPr/>
      <dgm:t>
        <a:bodyPr/>
        <a:lstStyle/>
        <a:p>
          <a:pPr>
            <a:lnSpc>
              <a:spcPct val="100000"/>
            </a:lnSpc>
            <a:defRPr cap="all"/>
          </a:pPr>
          <a:r>
            <a:rPr lang="en-US" sz="1800" dirty="0"/>
            <a:t>Composed of sets of services and functions (SFCs) and data interfaces for the inputs and outputs of those services </a:t>
          </a:r>
        </a:p>
      </dgm:t>
    </dgm:pt>
    <dgm:pt modelId="{A8055E27-44AE-4659-AB6A-5CE6295FDC92}" type="parTrans" cxnId="{81FDFD5F-F06A-49E1-A0BA-B4A66F2B37E2}">
      <dgm:prSet/>
      <dgm:spPr/>
      <dgm:t>
        <a:bodyPr/>
        <a:lstStyle/>
        <a:p>
          <a:endParaRPr lang="en-US"/>
        </a:p>
      </dgm:t>
    </dgm:pt>
    <dgm:pt modelId="{26A63914-22D9-45EA-A43C-A408C21B1538}" type="sibTrans" cxnId="{81FDFD5F-F06A-49E1-A0BA-B4A66F2B37E2}">
      <dgm:prSet/>
      <dgm:spPr/>
      <dgm:t>
        <a:bodyPr/>
        <a:lstStyle/>
        <a:p>
          <a:endParaRPr lang="en-US"/>
        </a:p>
      </dgm:t>
    </dgm:pt>
    <dgm:pt modelId="{7BBEF8CA-590C-4818-BC40-D5AE88E208B6}" type="pres">
      <dgm:prSet presAssocID="{773E5A9B-F0C9-4136-9BE7-D281F81ACD76}" presName="root" presStyleCnt="0">
        <dgm:presLayoutVars>
          <dgm:dir/>
          <dgm:resizeHandles val="exact"/>
        </dgm:presLayoutVars>
      </dgm:prSet>
      <dgm:spPr/>
    </dgm:pt>
    <dgm:pt modelId="{613F8914-767C-43C8-9B65-2ACFFA4C82F3}" type="pres">
      <dgm:prSet presAssocID="{CA8088BE-9BA0-4955-8A5E-0F91B999A2AC}" presName="compNode" presStyleCnt="0"/>
      <dgm:spPr/>
    </dgm:pt>
    <dgm:pt modelId="{76B69F7A-DD6D-4F8F-AC16-C605824D9DDF}" type="pres">
      <dgm:prSet presAssocID="{CA8088BE-9BA0-4955-8A5E-0F91B999A2AC}" presName="iconBgRect" presStyleLbl="bgShp" presStyleIdx="0" presStyleCnt="3" custLinFactNeighborX="2043" custLinFactNeighborY="16278"/>
      <dgm:spPr/>
    </dgm:pt>
    <dgm:pt modelId="{D5F87309-CA47-40D0-B425-D8A8EAE725BA}" type="pres">
      <dgm:prSet presAssocID="{CA8088BE-9BA0-4955-8A5E-0F91B999A2AC}" presName="iconRect" presStyleLbl="node1" presStyleIdx="0" presStyleCnt="3" custLinFactNeighborX="1338" custLinFactNeighborY="131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rning"/>
        </a:ext>
      </dgm:extLst>
    </dgm:pt>
    <dgm:pt modelId="{63DBB15D-2804-4A90-9DBB-68897D4C1669}" type="pres">
      <dgm:prSet presAssocID="{CA8088BE-9BA0-4955-8A5E-0F91B999A2AC}" presName="spaceRect" presStyleCnt="0"/>
      <dgm:spPr/>
    </dgm:pt>
    <dgm:pt modelId="{CB276080-40A9-4EE4-B7E0-4BC7F4E78532}" type="pres">
      <dgm:prSet presAssocID="{CA8088BE-9BA0-4955-8A5E-0F91B999A2AC}" presName="textRect" presStyleLbl="revTx" presStyleIdx="0" presStyleCnt="3" custScaleY="111139">
        <dgm:presLayoutVars>
          <dgm:chMax val="1"/>
          <dgm:chPref val="1"/>
        </dgm:presLayoutVars>
      </dgm:prSet>
      <dgm:spPr/>
    </dgm:pt>
    <dgm:pt modelId="{12849FB9-03CB-41CE-943C-62931423BC36}" type="pres">
      <dgm:prSet presAssocID="{B3F84F8A-D15D-4217-8C5D-0BA0795CD26C}" presName="sibTrans" presStyleCnt="0"/>
      <dgm:spPr/>
    </dgm:pt>
    <dgm:pt modelId="{AE725BA4-FAF6-404D-959C-E866404934F5}" type="pres">
      <dgm:prSet presAssocID="{7CDAB82D-9987-4245-9EB2-5A4D635C3719}" presName="compNode" presStyleCnt="0"/>
      <dgm:spPr/>
    </dgm:pt>
    <dgm:pt modelId="{3F6D2640-F03E-4DF1-936F-37CD8C517C0C}" type="pres">
      <dgm:prSet presAssocID="{7CDAB82D-9987-4245-9EB2-5A4D635C3719}" presName="iconBgRect" presStyleLbl="bgShp" presStyleIdx="1" presStyleCnt="3" custLinFactNeighborX="-23624" custLinFactNeighborY="12238"/>
      <dgm:spPr/>
    </dgm:pt>
    <dgm:pt modelId="{62E67434-C4A7-4849-BDBB-3EF99173B7B3}" type="pres">
      <dgm:prSet presAssocID="{7CDAB82D-9987-4245-9EB2-5A4D635C3719}" presName="iconRect" presStyleLbl="node1" presStyleIdx="1" presStyleCnt="3" custAng="4846682" custFlipVert="0" custScaleX="10113" custScaleY="71485" custLinFactX="5059068" custLinFactY="-351162" custLinFactNeighborX="5100000" custLinFactNeighborY="-400000"/>
      <dgm:spPr/>
    </dgm:pt>
    <dgm:pt modelId="{49559067-75E8-4FEF-A1D3-EBA4EE5C443A}" type="pres">
      <dgm:prSet presAssocID="{7CDAB82D-9987-4245-9EB2-5A4D635C3719}" presName="spaceRect" presStyleCnt="0"/>
      <dgm:spPr/>
    </dgm:pt>
    <dgm:pt modelId="{EC36B1BE-DB31-48B3-A109-684C14945759}" type="pres">
      <dgm:prSet presAssocID="{7CDAB82D-9987-4245-9EB2-5A4D635C3719}" presName="textRect" presStyleLbl="revTx" presStyleIdx="1" presStyleCnt="3" custScaleX="150897" custLinFactX="54698" custLinFactNeighborX="100000" custLinFactNeighborY="-10012">
        <dgm:presLayoutVars>
          <dgm:chMax val="1"/>
          <dgm:chPref val="1"/>
        </dgm:presLayoutVars>
      </dgm:prSet>
      <dgm:spPr/>
    </dgm:pt>
    <dgm:pt modelId="{2E1F102A-4FBE-49B2-AE61-6EB258122CD1}" type="pres">
      <dgm:prSet presAssocID="{07BF9BFD-8B4B-4885-B59A-61D29C48C181}" presName="sibTrans" presStyleCnt="0"/>
      <dgm:spPr/>
    </dgm:pt>
    <dgm:pt modelId="{8E9618ED-E3A2-4151-A288-C80B11EF348F}" type="pres">
      <dgm:prSet presAssocID="{5A41464E-C335-4ADB-B427-5FDB1664BE64}" presName="compNode" presStyleCnt="0"/>
      <dgm:spPr/>
    </dgm:pt>
    <dgm:pt modelId="{E089AEE1-D501-40EA-B7FA-AEF4DB5C3D6E}" type="pres">
      <dgm:prSet presAssocID="{5A41464E-C335-4ADB-B427-5FDB1664BE64}" presName="iconBgRect" presStyleLbl="bgShp" presStyleIdx="2" presStyleCnt="3" custScaleX="82441" custScaleY="87060" custLinFactNeighborX="-33884" custLinFactNeighborY="17177"/>
      <dgm:spPr>
        <a:blipFill rotWithShape="0">
          <a:blip xmlns:r="http://schemas.openxmlformats.org/officeDocument/2006/relationships" r:embed="rId3"/>
          <a:srcRect/>
          <a:stretch>
            <a:fillRect/>
          </a:stretch>
        </a:blipFill>
      </dgm:spPr>
    </dgm:pt>
    <dgm:pt modelId="{3C88DE94-22A1-4E0F-A0C2-632CBE5BE36F}" type="pres">
      <dgm:prSet presAssocID="{5A41464E-C335-4ADB-B427-5FDB1664BE64}" presName="iconRect" presStyleLbl="node1" presStyleIdx="2" presStyleCnt="3" custScaleX="114140" custScaleY="125028" custLinFactX="-200000" custLinFactNeighborX="-278838" custLinFactNeighborY="19851"/>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Flowchart"/>
        </a:ext>
      </dgm:extLst>
    </dgm:pt>
    <dgm:pt modelId="{698A7A2D-A5E1-4407-A35F-92AD73E6D2F0}" type="pres">
      <dgm:prSet presAssocID="{5A41464E-C335-4ADB-B427-5FDB1664BE64}" presName="spaceRect" presStyleCnt="0"/>
      <dgm:spPr/>
    </dgm:pt>
    <dgm:pt modelId="{AD6E7E4A-4292-44B3-99C9-9E089DA581A5}" type="pres">
      <dgm:prSet presAssocID="{5A41464E-C335-4ADB-B427-5FDB1664BE64}" presName="textRect" presStyleLbl="revTx" presStyleIdx="2" presStyleCnt="3" custScaleX="119901" custLinFactX="-62752" custLinFactNeighborX="-100000" custLinFactNeighborY="-12186">
        <dgm:presLayoutVars>
          <dgm:chMax val="1"/>
          <dgm:chPref val="1"/>
        </dgm:presLayoutVars>
      </dgm:prSet>
      <dgm:spPr/>
    </dgm:pt>
  </dgm:ptLst>
  <dgm:cxnLst>
    <dgm:cxn modelId="{A2682203-2E06-44DF-BE2C-8D76E4D0ADB5}" srcId="{773E5A9B-F0C9-4136-9BE7-D281F81ACD76}" destId="{7CDAB82D-9987-4245-9EB2-5A4D635C3719}" srcOrd="1" destOrd="0" parTransId="{D82E4672-2310-4511-8C82-579CEDFD0ECF}" sibTransId="{07BF9BFD-8B4B-4885-B59A-61D29C48C181}"/>
    <dgm:cxn modelId="{81235F06-71F3-4680-BED9-F0EDB9ABB8E4}" srcId="{773E5A9B-F0C9-4136-9BE7-D281F81ACD76}" destId="{CA8088BE-9BA0-4955-8A5E-0F91B999A2AC}" srcOrd="0" destOrd="0" parTransId="{148E23A4-0D0C-41FF-830B-7A402853FD35}" sibTransId="{B3F84F8A-D15D-4217-8C5D-0BA0795CD26C}"/>
    <dgm:cxn modelId="{A7D44E26-CD4B-450A-961C-60955B919306}" type="presOf" srcId="{773E5A9B-F0C9-4136-9BE7-D281F81ACD76}" destId="{7BBEF8CA-590C-4818-BC40-D5AE88E208B6}" srcOrd="0" destOrd="0" presId="urn:microsoft.com/office/officeart/2018/5/layout/IconCircleLabelList"/>
    <dgm:cxn modelId="{81FDFD5F-F06A-49E1-A0BA-B4A66F2B37E2}" srcId="{773E5A9B-F0C9-4136-9BE7-D281F81ACD76}" destId="{5A41464E-C335-4ADB-B427-5FDB1664BE64}" srcOrd="2" destOrd="0" parTransId="{A8055E27-44AE-4659-AB6A-5CE6295FDC92}" sibTransId="{26A63914-22D9-45EA-A43C-A408C21B1538}"/>
    <dgm:cxn modelId="{09982F68-747F-4BA2-9875-0B6C40200301}" type="presOf" srcId="{7CDAB82D-9987-4245-9EB2-5A4D635C3719}" destId="{EC36B1BE-DB31-48B3-A109-684C14945759}" srcOrd="0" destOrd="0" presId="urn:microsoft.com/office/officeart/2018/5/layout/IconCircleLabelList"/>
    <dgm:cxn modelId="{8CD042C5-B058-4D9A-849C-4FAB2DB82761}" type="presOf" srcId="{5A41464E-C335-4ADB-B427-5FDB1664BE64}" destId="{AD6E7E4A-4292-44B3-99C9-9E089DA581A5}" srcOrd="0" destOrd="0" presId="urn:microsoft.com/office/officeart/2018/5/layout/IconCircleLabelList"/>
    <dgm:cxn modelId="{651AF8CC-ED54-4D63-9CE0-91EBC908B943}" type="presOf" srcId="{CA8088BE-9BA0-4955-8A5E-0F91B999A2AC}" destId="{CB276080-40A9-4EE4-B7E0-4BC7F4E78532}" srcOrd="0" destOrd="0" presId="urn:microsoft.com/office/officeart/2018/5/layout/IconCircleLabelList"/>
    <dgm:cxn modelId="{68127A38-5680-4E9C-A0E6-59F41BE75093}" type="presParOf" srcId="{7BBEF8CA-590C-4818-BC40-D5AE88E208B6}" destId="{613F8914-767C-43C8-9B65-2ACFFA4C82F3}" srcOrd="0" destOrd="0" presId="urn:microsoft.com/office/officeart/2018/5/layout/IconCircleLabelList"/>
    <dgm:cxn modelId="{1E32BF2C-E932-464A-AF8F-4DC36EC26722}" type="presParOf" srcId="{613F8914-767C-43C8-9B65-2ACFFA4C82F3}" destId="{76B69F7A-DD6D-4F8F-AC16-C605824D9DDF}" srcOrd="0" destOrd="0" presId="urn:microsoft.com/office/officeart/2018/5/layout/IconCircleLabelList"/>
    <dgm:cxn modelId="{7EA89B38-3985-4DD8-9781-C2E810A4572F}" type="presParOf" srcId="{613F8914-767C-43C8-9B65-2ACFFA4C82F3}" destId="{D5F87309-CA47-40D0-B425-D8A8EAE725BA}" srcOrd="1" destOrd="0" presId="urn:microsoft.com/office/officeart/2018/5/layout/IconCircleLabelList"/>
    <dgm:cxn modelId="{ECCE0BBC-FBEF-4FE2-845B-28C45EC97FE0}" type="presParOf" srcId="{613F8914-767C-43C8-9B65-2ACFFA4C82F3}" destId="{63DBB15D-2804-4A90-9DBB-68897D4C1669}" srcOrd="2" destOrd="0" presId="urn:microsoft.com/office/officeart/2018/5/layout/IconCircleLabelList"/>
    <dgm:cxn modelId="{10AB887D-FD30-4C89-8706-682AEA876DE8}" type="presParOf" srcId="{613F8914-767C-43C8-9B65-2ACFFA4C82F3}" destId="{CB276080-40A9-4EE4-B7E0-4BC7F4E78532}" srcOrd="3" destOrd="0" presId="urn:microsoft.com/office/officeart/2018/5/layout/IconCircleLabelList"/>
    <dgm:cxn modelId="{21C326B8-166F-47B5-A092-323822F6BD39}" type="presParOf" srcId="{7BBEF8CA-590C-4818-BC40-D5AE88E208B6}" destId="{12849FB9-03CB-41CE-943C-62931423BC36}" srcOrd="1" destOrd="0" presId="urn:microsoft.com/office/officeart/2018/5/layout/IconCircleLabelList"/>
    <dgm:cxn modelId="{7B890E2E-1CDF-4F23-A331-58859F33A6C2}" type="presParOf" srcId="{7BBEF8CA-590C-4818-BC40-D5AE88E208B6}" destId="{AE725BA4-FAF6-404D-959C-E866404934F5}" srcOrd="2" destOrd="0" presId="urn:microsoft.com/office/officeart/2018/5/layout/IconCircleLabelList"/>
    <dgm:cxn modelId="{A08FB7CC-9050-47A3-A8A7-F37D25A52A46}" type="presParOf" srcId="{AE725BA4-FAF6-404D-959C-E866404934F5}" destId="{3F6D2640-F03E-4DF1-936F-37CD8C517C0C}" srcOrd="0" destOrd="0" presId="urn:microsoft.com/office/officeart/2018/5/layout/IconCircleLabelList"/>
    <dgm:cxn modelId="{651D1CD4-9491-49BD-B36A-26C3DCA98C9D}" type="presParOf" srcId="{AE725BA4-FAF6-404D-959C-E866404934F5}" destId="{62E67434-C4A7-4849-BDBB-3EF99173B7B3}" srcOrd="1" destOrd="0" presId="urn:microsoft.com/office/officeart/2018/5/layout/IconCircleLabelList"/>
    <dgm:cxn modelId="{0E0ABDF5-0F6F-4A3A-A16D-BCDB04A72AC9}" type="presParOf" srcId="{AE725BA4-FAF6-404D-959C-E866404934F5}" destId="{49559067-75E8-4FEF-A1D3-EBA4EE5C443A}" srcOrd="2" destOrd="0" presId="urn:microsoft.com/office/officeart/2018/5/layout/IconCircleLabelList"/>
    <dgm:cxn modelId="{061FCD79-FDAD-41AE-A217-746F49AA9CE9}" type="presParOf" srcId="{AE725BA4-FAF6-404D-959C-E866404934F5}" destId="{EC36B1BE-DB31-48B3-A109-684C14945759}" srcOrd="3" destOrd="0" presId="urn:microsoft.com/office/officeart/2018/5/layout/IconCircleLabelList"/>
    <dgm:cxn modelId="{7090F317-C7AE-4F8F-8621-7BD07726BF2E}" type="presParOf" srcId="{7BBEF8CA-590C-4818-BC40-D5AE88E208B6}" destId="{2E1F102A-4FBE-49B2-AE61-6EB258122CD1}" srcOrd="3" destOrd="0" presId="urn:microsoft.com/office/officeart/2018/5/layout/IconCircleLabelList"/>
    <dgm:cxn modelId="{30FB12C0-6AB8-4DB1-A2E4-FC027B30EBC1}" type="presParOf" srcId="{7BBEF8CA-590C-4818-BC40-D5AE88E208B6}" destId="{8E9618ED-E3A2-4151-A288-C80B11EF348F}" srcOrd="4" destOrd="0" presId="urn:microsoft.com/office/officeart/2018/5/layout/IconCircleLabelList"/>
    <dgm:cxn modelId="{2E0D36CD-D9B0-4083-8B2F-237FCE7799D7}" type="presParOf" srcId="{8E9618ED-E3A2-4151-A288-C80B11EF348F}" destId="{E089AEE1-D501-40EA-B7FA-AEF4DB5C3D6E}" srcOrd="0" destOrd="0" presId="urn:microsoft.com/office/officeart/2018/5/layout/IconCircleLabelList"/>
    <dgm:cxn modelId="{D595D91C-1102-4F4D-BBA6-F837F3222ECF}" type="presParOf" srcId="{8E9618ED-E3A2-4151-A288-C80B11EF348F}" destId="{3C88DE94-22A1-4E0F-A0C2-632CBE5BE36F}" srcOrd="1" destOrd="0" presId="urn:microsoft.com/office/officeart/2018/5/layout/IconCircleLabelList"/>
    <dgm:cxn modelId="{AA86C7F2-BB3B-484E-80AD-474BE562120D}" type="presParOf" srcId="{8E9618ED-E3A2-4151-A288-C80B11EF348F}" destId="{698A7A2D-A5E1-4407-A35F-92AD73E6D2F0}" srcOrd="2" destOrd="0" presId="urn:microsoft.com/office/officeart/2018/5/layout/IconCircleLabelList"/>
    <dgm:cxn modelId="{4374CA97-8D84-432B-A59E-11FD6F02A616}" type="presParOf" srcId="{8E9618ED-E3A2-4151-A288-C80B11EF348F}" destId="{AD6E7E4A-4292-44B3-99C9-9E089DA581A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955C65-5D6C-4BAF-A252-F541B712BDE7}"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260E6C7E-9D0A-4DF0-861B-FE08D6979DB8}">
      <dgm:prSet/>
      <dgm:spPr/>
      <dgm:t>
        <a:bodyPr/>
        <a:lstStyle/>
        <a:p>
          <a:r>
            <a:rPr lang="en-US" b="0" i="0"/>
            <a:t>Traceability methods were implemented to link the research work and system architecture elements developed at NASA with community-created roadmaps and FAA aviation guidance. </a:t>
          </a:r>
          <a:endParaRPr lang="en-US"/>
        </a:p>
      </dgm:t>
    </dgm:pt>
    <dgm:pt modelId="{CA351D43-E30C-4F71-ADCE-B86F053D5892}" type="parTrans" cxnId="{C6F9B848-5AD2-49F2-9093-9470038CD717}">
      <dgm:prSet/>
      <dgm:spPr/>
      <dgm:t>
        <a:bodyPr/>
        <a:lstStyle/>
        <a:p>
          <a:endParaRPr lang="en-US"/>
        </a:p>
      </dgm:t>
    </dgm:pt>
    <dgm:pt modelId="{6A6A3497-3839-4F48-BF71-3016C3B5BD8F}" type="sibTrans" cxnId="{C6F9B848-5AD2-49F2-9093-9470038CD717}">
      <dgm:prSet/>
      <dgm:spPr/>
      <dgm:t>
        <a:bodyPr/>
        <a:lstStyle/>
        <a:p>
          <a:endParaRPr lang="en-US"/>
        </a:p>
      </dgm:t>
    </dgm:pt>
    <dgm:pt modelId="{D7CE5516-D6EB-47AD-AACE-2D25B8C29225}">
      <dgm:prSet/>
      <dgm:spPr/>
      <dgm:t>
        <a:bodyPr/>
        <a:lstStyle/>
        <a:p>
          <a:r>
            <a:rPr lang="en-US" b="0" i="0" dirty="0"/>
            <a:t>The process encountered challenges because project milestones did not decompose problem-solving along the same dimensions as the roadmaps. </a:t>
          </a:r>
          <a:endParaRPr lang="en-US" dirty="0"/>
        </a:p>
      </dgm:t>
    </dgm:pt>
    <dgm:pt modelId="{3F51EBE5-D21D-4E8B-BEEE-D906C4886129}" type="parTrans" cxnId="{BC02F60C-5D20-4955-AE56-61F891B858D5}">
      <dgm:prSet/>
      <dgm:spPr/>
      <dgm:t>
        <a:bodyPr/>
        <a:lstStyle/>
        <a:p>
          <a:endParaRPr lang="en-US"/>
        </a:p>
      </dgm:t>
    </dgm:pt>
    <dgm:pt modelId="{32437A79-311D-44A4-9A78-3C2259DA5828}" type="sibTrans" cxnId="{BC02F60C-5D20-4955-AE56-61F891B858D5}">
      <dgm:prSet/>
      <dgm:spPr/>
      <dgm:t>
        <a:bodyPr/>
        <a:lstStyle/>
        <a:p>
          <a:endParaRPr lang="en-US"/>
        </a:p>
      </dgm:t>
    </dgm:pt>
    <dgm:pt modelId="{C47E9DA4-5AB4-4153-BEC4-8D6CED540319}">
      <dgm:prSet/>
      <dgm:spPr/>
      <dgm:t>
        <a:bodyPr/>
        <a:lstStyle/>
        <a:p>
          <a:r>
            <a:rPr lang="en-US" b="0" i="0" dirty="0"/>
            <a:t>Despite these obstacles, the traceability activities prompted a reassessment of project activity planning. </a:t>
          </a:r>
          <a:endParaRPr lang="en-US" dirty="0"/>
        </a:p>
      </dgm:t>
    </dgm:pt>
    <dgm:pt modelId="{AEB53FF6-A1CE-45B2-93B6-A6921E21708B}" type="parTrans" cxnId="{ECA1ECBC-723B-4834-91EE-5F69B7BB3636}">
      <dgm:prSet/>
      <dgm:spPr/>
      <dgm:t>
        <a:bodyPr/>
        <a:lstStyle/>
        <a:p>
          <a:endParaRPr lang="en-US"/>
        </a:p>
      </dgm:t>
    </dgm:pt>
    <dgm:pt modelId="{D69CF892-EDB4-4F11-9FE7-5BCA64FDB310}" type="sibTrans" cxnId="{ECA1ECBC-723B-4834-91EE-5F69B7BB3636}">
      <dgm:prSet/>
      <dgm:spPr/>
      <dgm:t>
        <a:bodyPr/>
        <a:lstStyle/>
        <a:p>
          <a:endParaRPr lang="en-US"/>
        </a:p>
      </dgm:t>
    </dgm:pt>
    <dgm:pt modelId="{57FCABF0-3304-467D-B937-093647E86F65}">
      <dgm:prSet/>
      <dgm:spPr/>
      <dgm:t>
        <a:bodyPr/>
        <a:lstStyle/>
        <a:p>
          <a:r>
            <a:rPr lang="en-US" b="0" i="0"/>
            <a:t>The traces established in the SysML model of the IASMS facilitate the recording and presentation of traceability information in various visual formats. </a:t>
          </a:r>
          <a:endParaRPr lang="en-US"/>
        </a:p>
      </dgm:t>
    </dgm:pt>
    <dgm:pt modelId="{4E8E7B43-AC53-4403-BB47-AB60B95285EC}" type="parTrans" cxnId="{471F4F0A-4A9A-4F65-908D-8775725BD589}">
      <dgm:prSet/>
      <dgm:spPr/>
      <dgm:t>
        <a:bodyPr/>
        <a:lstStyle/>
        <a:p>
          <a:endParaRPr lang="en-US"/>
        </a:p>
      </dgm:t>
    </dgm:pt>
    <dgm:pt modelId="{F8E8A2BE-864C-4642-9C85-EB5FE08DF6C6}" type="sibTrans" cxnId="{471F4F0A-4A9A-4F65-908D-8775725BD589}">
      <dgm:prSet/>
      <dgm:spPr/>
      <dgm:t>
        <a:bodyPr/>
        <a:lstStyle/>
        <a:p>
          <a:endParaRPr lang="en-US"/>
        </a:p>
      </dgm:t>
    </dgm:pt>
    <dgm:pt modelId="{CB32517F-FFDF-44DE-9B2F-54F29CC0E2AB}">
      <dgm:prSet/>
      <dgm:spPr/>
      <dgm:t>
        <a:bodyPr/>
        <a:lstStyle/>
        <a:p>
          <a:r>
            <a:rPr lang="en-US" b="0" i="0" dirty="0"/>
            <a:t>This visualization was instrumental in demonstrating the project's impact and its alignment with societal needs to NASA management and our industry and organizational partners.</a:t>
          </a:r>
          <a:endParaRPr lang="en-US" dirty="0"/>
        </a:p>
      </dgm:t>
    </dgm:pt>
    <dgm:pt modelId="{B9A3F94A-B6A6-4BE3-BB36-477BAE643F30}" type="parTrans" cxnId="{01D82ABA-C585-41C7-AFFA-73B4B9A71E30}">
      <dgm:prSet/>
      <dgm:spPr/>
      <dgm:t>
        <a:bodyPr/>
        <a:lstStyle/>
        <a:p>
          <a:endParaRPr lang="en-US"/>
        </a:p>
      </dgm:t>
    </dgm:pt>
    <dgm:pt modelId="{ED9C59B8-C5EE-4A23-97D7-60BD95358BF4}" type="sibTrans" cxnId="{01D82ABA-C585-41C7-AFFA-73B4B9A71E30}">
      <dgm:prSet/>
      <dgm:spPr/>
      <dgm:t>
        <a:bodyPr/>
        <a:lstStyle/>
        <a:p>
          <a:endParaRPr lang="en-US"/>
        </a:p>
      </dgm:t>
    </dgm:pt>
    <dgm:pt modelId="{16672EA6-8C0A-48DC-B65E-18A3360CFDAE}" type="pres">
      <dgm:prSet presAssocID="{FF955C65-5D6C-4BAF-A252-F541B712BDE7}" presName="vert0" presStyleCnt="0">
        <dgm:presLayoutVars>
          <dgm:dir/>
          <dgm:animOne val="branch"/>
          <dgm:animLvl val="lvl"/>
        </dgm:presLayoutVars>
      </dgm:prSet>
      <dgm:spPr/>
    </dgm:pt>
    <dgm:pt modelId="{00868D65-A562-4811-A4ED-D79F48211F25}" type="pres">
      <dgm:prSet presAssocID="{260E6C7E-9D0A-4DF0-861B-FE08D6979DB8}" presName="thickLine" presStyleLbl="alignNode1" presStyleIdx="0" presStyleCnt="5"/>
      <dgm:spPr/>
    </dgm:pt>
    <dgm:pt modelId="{AA64ADD9-1852-47F0-A882-3A8D4717DBEA}" type="pres">
      <dgm:prSet presAssocID="{260E6C7E-9D0A-4DF0-861B-FE08D6979DB8}" presName="horz1" presStyleCnt="0"/>
      <dgm:spPr/>
    </dgm:pt>
    <dgm:pt modelId="{AA4D2DBB-5F2B-478B-88A6-7623F1CB7120}" type="pres">
      <dgm:prSet presAssocID="{260E6C7E-9D0A-4DF0-861B-FE08D6979DB8}" presName="tx1" presStyleLbl="revTx" presStyleIdx="0" presStyleCnt="5"/>
      <dgm:spPr/>
    </dgm:pt>
    <dgm:pt modelId="{A1B0E88E-B892-4198-B8B8-A695DB3FF5E3}" type="pres">
      <dgm:prSet presAssocID="{260E6C7E-9D0A-4DF0-861B-FE08D6979DB8}" presName="vert1" presStyleCnt="0"/>
      <dgm:spPr/>
    </dgm:pt>
    <dgm:pt modelId="{81C8A3C8-0B34-462D-B6F3-95028F059124}" type="pres">
      <dgm:prSet presAssocID="{D7CE5516-D6EB-47AD-AACE-2D25B8C29225}" presName="thickLine" presStyleLbl="alignNode1" presStyleIdx="1" presStyleCnt="5"/>
      <dgm:spPr/>
    </dgm:pt>
    <dgm:pt modelId="{5CA70748-B634-4FCC-A34E-C645A9061C6F}" type="pres">
      <dgm:prSet presAssocID="{D7CE5516-D6EB-47AD-AACE-2D25B8C29225}" presName="horz1" presStyleCnt="0"/>
      <dgm:spPr/>
    </dgm:pt>
    <dgm:pt modelId="{DE0826C7-4CE1-4E50-8ED4-DEF1A20B70EC}" type="pres">
      <dgm:prSet presAssocID="{D7CE5516-D6EB-47AD-AACE-2D25B8C29225}" presName="tx1" presStyleLbl="revTx" presStyleIdx="1" presStyleCnt="5"/>
      <dgm:spPr/>
    </dgm:pt>
    <dgm:pt modelId="{F96128D9-8D5C-430F-A9CD-23126B5F24E5}" type="pres">
      <dgm:prSet presAssocID="{D7CE5516-D6EB-47AD-AACE-2D25B8C29225}" presName="vert1" presStyleCnt="0"/>
      <dgm:spPr/>
    </dgm:pt>
    <dgm:pt modelId="{F144239B-5C1A-47D7-B0B2-CF0EAED671C2}" type="pres">
      <dgm:prSet presAssocID="{C47E9DA4-5AB4-4153-BEC4-8D6CED540319}" presName="thickLine" presStyleLbl="alignNode1" presStyleIdx="2" presStyleCnt="5"/>
      <dgm:spPr/>
    </dgm:pt>
    <dgm:pt modelId="{848EC7F3-65EA-4AD2-8976-4BA076B1CA7F}" type="pres">
      <dgm:prSet presAssocID="{C47E9DA4-5AB4-4153-BEC4-8D6CED540319}" presName="horz1" presStyleCnt="0"/>
      <dgm:spPr/>
    </dgm:pt>
    <dgm:pt modelId="{DD87D4A2-5C0A-4DA8-8BEA-185574042D8F}" type="pres">
      <dgm:prSet presAssocID="{C47E9DA4-5AB4-4153-BEC4-8D6CED540319}" presName="tx1" presStyleLbl="revTx" presStyleIdx="2" presStyleCnt="5" custScaleY="82519"/>
      <dgm:spPr/>
    </dgm:pt>
    <dgm:pt modelId="{1CB12E57-6D1D-4B72-B835-34ABAD83E3B8}" type="pres">
      <dgm:prSet presAssocID="{C47E9DA4-5AB4-4153-BEC4-8D6CED540319}" presName="vert1" presStyleCnt="0"/>
      <dgm:spPr/>
    </dgm:pt>
    <dgm:pt modelId="{3DB53D05-4D8E-4925-AE03-14C1079A42C2}" type="pres">
      <dgm:prSet presAssocID="{57FCABF0-3304-467D-B937-093647E86F65}" presName="thickLine" presStyleLbl="alignNode1" presStyleIdx="3" presStyleCnt="5"/>
      <dgm:spPr/>
    </dgm:pt>
    <dgm:pt modelId="{8A9F2F04-D492-4703-B59D-8613317E24A9}" type="pres">
      <dgm:prSet presAssocID="{57FCABF0-3304-467D-B937-093647E86F65}" presName="horz1" presStyleCnt="0"/>
      <dgm:spPr/>
    </dgm:pt>
    <dgm:pt modelId="{705E507D-E1D8-4C1E-926E-AF55D81655C7}" type="pres">
      <dgm:prSet presAssocID="{57FCABF0-3304-467D-B937-093647E86F65}" presName="tx1" presStyleLbl="revTx" presStyleIdx="3" presStyleCnt="5"/>
      <dgm:spPr/>
    </dgm:pt>
    <dgm:pt modelId="{AEC8F72E-5ECA-48FA-BED9-92127F120F92}" type="pres">
      <dgm:prSet presAssocID="{57FCABF0-3304-467D-B937-093647E86F65}" presName="vert1" presStyleCnt="0"/>
      <dgm:spPr/>
    </dgm:pt>
    <dgm:pt modelId="{E1CD4899-1316-4328-826D-DEE57A34ECC8}" type="pres">
      <dgm:prSet presAssocID="{CB32517F-FFDF-44DE-9B2F-54F29CC0E2AB}" presName="thickLine" presStyleLbl="alignNode1" presStyleIdx="4" presStyleCnt="5"/>
      <dgm:spPr/>
    </dgm:pt>
    <dgm:pt modelId="{EE79BA40-E757-41C8-9D75-476F21F752AA}" type="pres">
      <dgm:prSet presAssocID="{CB32517F-FFDF-44DE-9B2F-54F29CC0E2AB}" presName="horz1" presStyleCnt="0"/>
      <dgm:spPr/>
    </dgm:pt>
    <dgm:pt modelId="{DF89FB4E-AE51-45EB-B858-621FCD056B7C}" type="pres">
      <dgm:prSet presAssocID="{CB32517F-FFDF-44DE-9B2F-54F29CC0E2AB}" presName="tx1" presStyleLbl="revTx" presStyleIdx="4" presStyleCnt="5"/>
      <dgm:spPr/>
    </dgm:pt>
    <dgm:pt modelId="{6EFCB1A3-513B-434B-B6F4-B5F65814F040}" type="pres">
      <dgm:prSet presAssocID="{CB32517F-FFDF-44DE-9B2F-54F29CC0E2AB}" presName="vert1" presStyleCnt="0"/>
      <dgm:spPr/>
    </dgm:pt>
  </dgm:ptLst>
  <dgm:cxnLst>
    <dgm:cxn modelId="{4B352604-CE9B-4933-9284-6DB9CDE25654}" type="presOf" srcId="{57FCABF0-3304-467D-B937-093647E86F65}" destId="{705E507D-E1D8-4C1E-926E-AF55D81655C7}" srcOrd="0" destOrd="0" presId="urn:microsoft.com/office/officeart/2008/layout/LinedList"/>
    <dgm:cxn modelId="{471F4F0A-4A9A-4F65-908D-8775725BD589}" srcId="{FF955C65-5D6C-4BAF-A252-F541B712BDE7}" destId="{57FCABF0-3304-467D-B937-093647E86F65}" srcOrd="3" destOrd="0" parTransId="{4E8E7B43-AC53-4403-BB47-AB60B95285EC}" sibTransId="{F8E8A2BE-864C-4642-9C85-EB5FE08DF6C6}"/>
    <dgm:cxn modelId="{BC02F60C-5D20-4955-AE56-61F891B858D5}" srcId="{FF955C65-5D6C-4BAF-A252-F541B712BDE7}" destId="{D7CE5516-D6EB-47AD-AACE-2D25B8C29225}" srcOrd="1" destOrd="0" parTransId="{3F51EBE5-D21D-4E8B-BEEE-D906C4886129}" sibTransId="{32437A79-311D-44A4-9A78-3C2259DA5828}"/>
    <dgm:cxn modelId="{61ECC611-391B-4A48-A523-F0A63A9ADB63}" type="presOf" srcId="{D7CE5516-D6EB-47AD-AACE-2D25B8C29225}" destId="{DE0826C7-4CE1-4E50-8ED4-DEF1A20B70EC}" srcOrd="0" destOrd="0" presId="urn:microsoft.com/office/officeart/2008/layout/LinedList"/>
    <dgm:cxn modelId="{C6F9B848-5AD2-49F2-9093-9470038CD717}" srcId="{FF955C65-5D6C-4BAF-A252-F541B712BDE7}" destId="{260E6C7E-9D0A-4DF0-861B-FE08D6979DB8}" srcOrd="0" destOrd="0" parTransId="{CA351D43-E30C-4F71-ADCE-B86F053D5892}" sibTransId="{6A6A3497-3839-4F48-BF71-3016C3B5BD8F}"/>
    <dgm:cxn modelId="{776C6976-F795-4414-A4B0-6BC03B34CA7F}" type="presOf" srcId="{CB32517F-FFDF-44DE-9B2F-54F29CC0E2AB}" destId="{DF89FB4E-AE51-45EB-B858-621FCD056B7C}" srcOrd="0" destOrd="0" presId="urn:microsoft.com/office/officeart/2008/layout/LinedList"/>
    <dgm:cxn modelId="{87417A95-2D2F-4304-A102-0E1E7A473B74}" type="presOf" srcId="{FF955C65-5D6C-4BAF-A252-F541B712BDE7}" destId="{16672EA6-8C0A-48DC-B65E-18A3360CFDAE}" srcOrd="0" destOrd="0" presId="urn:microsoft.com/office/officeart/2008/layout/LinedList"/>
    <dgm:cxn modelId="{D6BE97A4-B3B1-4E35-A93C-65C93C7E35DF}" type="presOf" srcId="{260E6C7E-9D0A-4DF0-861B-FE08D6979DB8}" destId="{AA4D2DBB-5F2B-478B-88A6-7623F1CB7120}" srcOrd="0" destOrd="0" presId="urn:microsoft.com/office/officeart/2008/layout/LinedList"/>
    <dgm:cxn modelId="{05C796AC-0F0E-4299-AFE9-0FE8362646E5}" type="presOf" srcId="{C47E9DA4-5AB4-4153-BEC4-8D6CED540319}" destId="{DD87D4A2-5C0A-4DA8-8BEA-185574042D8F}" srcOrd="0" destOrd="0" presId="urn:microsoft.com/office/officeart/2008/layout/LinedList"/>
    <dgm:cxn modelId="{01D82ABA-C585-41C7-AFFA-73B4B9A71E30}" srcId="{FF955C65-5D6C-4BAF-A252-F541B712BDE7}" destId="{CB32517F-FFDF-44DE-9B2F-54F29CC0E2AB}" srcOrd="4" destOrd="0" parTransId="{B9A3F94A-B6A6-4BE3-BB36-477BAE643F30}" sibTransId="{ED9C59B8-C5EE-4A23-97D7-60BD95358BF4}"/>
    <dgm:cxn modelId="{ECA1ECBC-723B-4834-91EE-5F69B7BB3636}" srcId="{FF955C65-5D6C-4BAF-A252-F541B712BDE7}" destId="{C47E9DA4-5AB4-4153-BEC4-8D6CED540319}" srcOrd="2" destOrd="0" parTransId="{AEB53FF6-A1CE-45B2-93B6-A6921E21708B}" sibTransId="{D69CF892-EDB4-4F11-9FE7-5BCA64FDB310}"/>
    <dgm:cxn modelId="{7AFD1319-A590-4B59-A157-3FEE21A204E5}" type="presParOf" srcId="{16672EA6-8C0A-48DC-B65E-18A3360CFDAE}" destId="{00868D65-A562-4811-A4ED-D79F48211F25}" srcOrd="0" destOrd="0" presId="urn:microsoft.com/office/officeart/2008/layout/LinedList"/>
    <dgm:cxn modelId="{D87B4561-C0E2-4C03-80C2-5387DBC21D5C}" type="presParOf" srcId="{16672EA6-8C0A-48DC-B65E-18A3360CFDAE}" destId="{AA64ADD9-1852-47F0-A882-3A8D4717DBEA}" srcOrd="1" destOrd="0" presId="urn:microsoft.com/office/officeart/2008/layout/LinedList"/>
    <dgm:cxn modelId="{D0ACCF9F-C3C8-4387-991B-5ECEFE17FECD}" type="presParOf" srcId="{AA64ADD9-1852-47F0-A882-3A8D4717DBEA}" destId="{AA4D2DBB-5F2B-478B-88A6-7623F1CB7120}" srcOrd="0" destOrd="0" presId="urn:microsoft.com/office/officeart/2008/layout/LinedList"/>
    <dgm:cxn modelId="{A8E3BFC2-F766-4A56-8C34-1A72C5253511}" type="presParOf" srcId="{AA64ADD9-1852-47F0-A882-3A8D4717DBEA}" destId="{A1B0E88E-B892-4198-B8B8-A695DB3FF5E3}" srcOrd="1" destOrd="0" presId="urn:microsoft.com/office/officeart/2008/layout/LinedList"/>
    <dgm:cxn modelId="{B32323BE-A17A-4D92-9E74-13D24906E424}" type="presParOf" srcId="{16672EA6-8C0A-48DC-B65E-18A3360CFDAE}" destId="{81C8A3C8-0B34-462D-B6F3-95028F059124}" srcOrd="2" destOrd="0" presId="urn:microsoft.com/office/officeart/2008/layout/LinedList"/>
    <dgm:cxn modelId="{28F30997-B779-4A80-A114-533909006139}" type="presParOf" srcId="{16672EA6-8C0A-48DC-B65E-18A3360CFDAE}" destId="{5CA70748-B634-4FCC-A34E-C645A9061C6F}" srcOrd="3" destOrd="0" presId="urn:microsoft.com/office/officeart/2008/layout/LinedList"/>
    <dgm:cxn modelId="{3024BD95-D2A2-41D9-BBFC-52E680678952}" type="presParOf" srcId="{5CA70748-B634-4FCC-A34E-C645A9061C6F}" destId="{DE0826C7-4CE1-4E50-8ED4-DEF1A20B70EC}" srcOrd="0" destOrd="0" presId="urn:microsoft.com/office/officeart/2008/layout/LinedList"/>
    <dgm:cxn modelId="{2AC7DACD-27D8-4296-A4BC-9E998B3CB0EF}" type="presParOf" srcId="{5CA70748-B634-4FCC-A34E-C645A9061C6F}" destId="{F96128D9-8D5C-430F-A9CD-23126B5F24E5}" srcOrd="1" destOrd="0" presId="urn:microsoft.com/office/officeart/2008/layout/LinedList"/>
    <dgm:cxn modelId="{71DA1156-AEE7-4E76-AD11-639D3AA85148}" type="presParOf" srcId="{16672EA6-8C0A-48DC-B65E-18A3360CFDAE}" destId="{F144239B-5C1A-47D7-B0B2-CF0EAED671C2}" srcOrd="4" destOrd="0" presId="urn:microsoft.com/office/officeart/2008/layout/LinedList"/>
    <dgm:cxn modelId="{443C0440-61EF-446B-8AE3-72D77E09D036}" type="presParOf" srcId="{16672EA6-8C0A-48DC-B65E-18A3360CFDAE}" destId="{848EC7F3-65EA-4AD2-8976-4BA076B1CA7F}" srcOrd="5" destOrd="0" presId="urn:microsoft.com/office/officeart/2008/layout/LinedList"/>
    <dgm:cxn modelId="{EC4A8882-F35A-4F7E-BBD7-323AEDEE71AC}" type="presParOf" srcId="{848EC7F3-65EA-4AD2-8976-4BA076B1CA7F}" destId="{DD87D4A2-5C0A-4DA8-8BEA-185574042D8F}" srcOrd="0" destOrd="0" presId="urn:microsoft.com/office/officeart/2008/layout/LinedList"/>
    <dgm:cxn modelId="{059753B5-4E5C-4AA3-965C-C2198F263D83}" type="presParOf" srcId="{848EC7F3-65EA-4AD2-8976-4BA076B1CA7F}" destId="{1CB12E57-6D1D-4B72-B835-34ABAD83E3B8}" srcOrd="1" destOrd="0" presId="urn:microsoft.com/office/officeart/2008/layout/LinedList"/>
    <dgm:cxn modelId="{E764763A-CD70-4375-9351-980D9C1FCF32}" type="presParOf" srcId="{16672EA6-8C0A-48DC-B65E-18A3360CFDAE}" destId="{3DB53D05-4D8E-4925-AE03-14C1079A42C2}" srcOrd="6" destOrd="0" presId="urn:microsoft.com/office/officeart/2008/layout/LinedList"/>
    <dgm:cxn modelId="{1904B65F-E4B3-41C1-B5C4-A345C48405E4}" type="presParOf" srcId="{16672EA6-8C0A-48DC-B65E-18A3360CFDAE}" destId="{8A9F2F04-D492-4703-B59D-8613317E24A9}" srcOrd="7" destOrd="0" presId="urn:microsoft.com/office/officeart/2008/layout/LinedList"/>
    <dgm:cxn modelId="{DA33FF0D-CE52-435B-AF1E-D085273B8AE1}" type="presParOf" srcId="{8A9F2F04-D492-4703-B59D-8613317E24A9}" destId="{705E507D-E1D8-4C1E-926E-AF55D81655C7}" srcOrd="0" destOrd="0" presId="urn:microsoft.com/office/officeart/2008/layout/LinedList"/>
    <dgm:cxn modelId="{9448569D-4CE0-4AB6-A986-D84164D90249}" type="presParOf" srcId="{8A9F2F04-D492-4703-B59D-8613317E24A9}" destId="{AEC8F72E-5ECA-48FA-BED9-92127F120F92}" srcOrd="1" destOrd="0" presId="urn:microsoft.com/office/officeart/2008/layout/LinedList"/>
    <dgm:cxn modelId="{97B5C7B4-BF40-42AF-A5AA-5A604D905A8D}" type="presParOf" srcId="{16672EA6-8C0A-48DC-B65E-18A3360CFDAE}" destId="{E1CD4899-1316-4328-826D-DEE57A34ECC8}" srcOrd="8" destOrd="0" presId="urn:microsoft.com/office/officeart/2008/layout/LinedList"/>
    <dgm:cxn modelId="{74EB8B84-1F24-42A8-ACE9-AB5074A20F7E}" type="presParOf" srcId="{16672EA6-8C0A-48DC-B65E-18A3360CFDAE}" destId="{EE79BA40-E757-41C8-9D75-476F21F752AA}" srcOrd="9" destOrd="0" presId="urn:microsoft.com/office/officeart/2008/layout/LinedList"/>
    <dgm:cxn modelId="{FA24ED5A-E98C-4D13-A783-27DC74E78D88}" type="presParOf" srcId="{EE79BA40-E757-41C8-9D75-476F21F752AA}" destId="{DF89FB4E-AE51-45EB-B858-621FCD056B7C}" srcOrd="0" destOrd="0" presId="urn:microsoft.com/office/officeart/2008/layout/LinedList"/>
    <dgm:cxn modelId="{831D655D-F450-49FC-828C-7AF18A03C8CF}" type="presParOf" srcId="{EE79BA40-E757-41C8-9D75-476F21F752AA}" destId="{6EFCB1A3-513B-434B-B6F4-B5F65814F04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835EC-C1DD-4A50-8B14-90464DEB463E}">
      <dsp:nvSpPr>
        <dsp:cNvPr id="0" name=""/>
        <dsp:cNvSpPr/>
      </dsp:nvSpPr>
      <dsp:spPr>
        <a:xfrm rot="5400000">
          <a:off x="-1037620" y="1374422"/>
          <a:ext cx="4332913" cy="225767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The SWS project addresses these goals through sub-project teams that focus on:</a:t>
          </a:r>
        </a:p>
      </dsp:txBody>
      <dsp:txXfrm rot="-5400000">
        <a:off x="1" y="1465639"/>
        <a:ext cx="2257673" cy="2075240"/>
      </dsp:txXfrm>
    </dsp:sp>
    <dsp:sp modelId="{4BC628A1-1BDE-4A78-B10E-E16D5F152E8B}">
      <dsp:nvSpPr>
        <dsp:cNvPr id="0" name=""/>
        <dsp:cNvSpPr/>
      </dsp:nvSpPr>
      <dsp:spPr>
        <a:xfrm rot="5400000">
          <a:off x="4347950" y="-1211160"/>
          <a:ext cx="3488582" cy="7261598"/>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The research and testing of software to implement IASMS capabilities and assurance of autonomous functions for traditional and emerging operations</a:t>
          </a:r>
        </a:p>
        <a:p>
          <a:pPr marL="228600" lvl="1" indent="-228600" algn="l" defTabSz="1066800">
            <a:lnSpc>
              <a:spcPct val="90000"/>
            </a:lnSpc>
            <a:spcBef>
              <a:spcPct val="0"/>
            </a:spcBef>
            <a:spcAft>
              <a:spcPct val="15000"/>
            </a:spcAft>
            <a:buChar char="•"/>
          </a:pPr>
          <a:r>
            <a:rPr lang="en-US" sz="2400" kern="1200" dirty="0"/>
            <a:t>The testing and evaluation of integrated IASMS services, functions, and capabilities.</a:t>
          </a:r>
        </a:p>
        <a:p>
          <a:pPr marL="228600" lvl="1" indent="-228600" algn="l" defTabSz="1066800">
            <a:lnSpc>
              <a:spcPct val="90000"/>
            </a:lnSpc>
            <a:spcBef>
              <a:spcPct val="0"/>
            </a:spcBef>
            <a:spcAft>
              <a:spcPct val="15000"/>
            </a:spcAft>
            <a:buChar char="•"/>
          </a:pPr>
          <a:r>
            <a:rPr lang="en-US" sz="2400" kern="1200" dirty="0"/>
            <a:t>Developing the overarching concept of operations and architecture that clearly address stakeholder needs</a:t>
          </a:r>
        </a:p>
      </dsp:txBody>
      <dsp:txXfrm rot="-5400000">
        <a:off x="2461443" y="845646"/>
        <a:ext cx="7091299" cy="3147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69F7A-DD6D-4F8F-AC16-C605824D9DDF}">
      <dsp:nvSpPr>
        <dsp:cNvPr id="0" name=""/>
        <dsp:cNvSpPr/>
      </dsp:nvSpPr>
      <dsp:spPr>
        <a:xfrm>
          <a:off x="452601" y="911284"/>
          <a:ext cx="1132312" cy="11323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5F87309-CA47-40D0-B425-D8A8EAE725BA}">
      <dsp:nvSpPr>
        <dsp:cNvPr id="0" name=""/>
        <dsp:cNvSpPr/>
      </dsp:nvSpPr>
      <dsp:spPr>
        <a:xfrm>
          <a:off x="679473" y="1053537"/>
          <a:ext cx="649687" cy="649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276080-40A9-4EE4-B7E0-4BC7F4E78532}">
      <dsp:nvSpPr>
        <dsp:cNvPr id="0" name=""/>
        <dsp:cNvSpPr/>
      </dsp:nvSpPr>
      <dsp:spPr>
        <a:xfrm>
          <a:off x="67499" y="2159076"/>
          <a:ext cx="1856250" cy="105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Organized by hazard type they may manage</a:t>
          </a:r>
        </a:p>
      </dsp:txBody>
      <dsp:txXfrm>
        <a:off x="67499" y="2159076"/>
        <a:ext cx="1856250" cy="1055425"/>
      </dsp:txXfrm>
    </dsp:sp>
    <dsp:sp modelId="{3F6D2640-F03E-4DF1-936F-37CD8C517C0C}">
      <dsp:nvSpPr>
        <dsp:cNvPr id="0" name=""/>
        <dsp:cNvSpPr/>
      </dsp:nvSpPr>
      <dsp:spPr>
        <a:xfrm>
          <a:off x="2815452" y="891984"/>
          <a:ext cx="1132312" cy="11323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2E67434-C4A7-4849-BDBB-3EF99173B7B3}">
      <dsp:nvSpPr>
        <dsp:cNvPr id="0" name=""/>
        <dsp:cNvSpPr/>
      </dsp:nvSpPr>
      <dsp:spPr>
        <a:xfrm rot="4846682">
          <a:off x="4957589" y="602785"/>
          <a:ext cx="1303" cy="651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C36B1BE-DB31-48B3-A109-684C14945759}">
      <dsp:nvSpPr>
        <dsp:cNvPr id="0" name=""/>
        <dsp:cNvSpPr/>
      </dsp:nvSpPr>
      <dsp:spPr>
        <a:xfrm>
          <a:off x="4866599" y="2143333"/>
          <a:ext cx="2801025" cy="949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The SFCs hosted and accessed by any agent will depend on the operation, operator, or autonomy involved</a:t>
          </a:r>
        </a:p>
      </dsp:txBody>
      <dsp:txXfrm>
        <a:off x="4866599" y="2143333"/>
        <a:ext cx="2801025" cy="949644"/>
      </dsp:txXfrm>
    </dsp:sp>
    <dsp:sp modelId="{E089AEE1-D501-40EA-B7FA-AEF4DB5C3D6E}">
      <dsp:nvSpPr>
        <dsp:cNvPr id="0" name=""/>
        <dsp:cNvSpPr/>
      </dsp:nvSpPr>
      <dsp:spPr>
        <a:xfrm>
          <a:off x="5636876" y="984539"/>
          <a:ext cx="933489" cy="985791"/>
        </a:xfrm>
        <a:prstGeom prst="ellipse">
          <a:avLst/>
        </a:prstGeom>
        <a:blipFill rotWithShape="0">
          <a:blip xmlns:r="http://schemas.openxmlformats.org/officeDocument/2006/relationships" r:embed="rId3"/>
          <a:srcRect/>
          <a:stretch>
            <a:fillRect/>
          </a:stretch>
        </a:blipFill>
        <a:ln>
          <a:noFill/>
        </a:ln>
        <a:effectLst/>
      </dsp:spPr>
      <dsp:style>
        <a:lnRef idx="0">
          <a:scrgbClr r="0" g="0" b="0"/>
        </a:lnRef>
        <a:fillRef idx="1">
          <a:scrgbClr r="0" g="0" b="0"/>
        </a:fillRef>
        <a:effectRef idx="2">
          <a:scrgbClr r="0" g="0" b="0"/>
        </a:effectRef>
        <a:fontRef idx="minor"/>
      </dsp:style>
    </dsp:sp>
    <dsp:sp modelId="{3C88DE94-22A1-4E0F-A0C2-632CBE5BE36F}">
      <dsp:nvSpPr>
        <dsp:cNvPr id="0" name=""/>
        <dsp:cNvSpPr/>
      </dsp:nvSpPr>
      <dsp:spPr>
        <a:xfrm>
          <a:off x="3005566" y="1005761"/>
          <a:ext cx="741553" cy="8122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D6E7E4A-4292-44B3-99C9-9E089DA581A5}">
      <dsp:nvSpPr>
        <dsp:cNvPr id="0" name=""/>
        <dsp:cNvSpPr/>
      </dsp:nvSpPr>
      <dsp:spPr>
        <a:xfrm>
          <a:off x="2353378" y="2086058"/>
          <a:ext cx="2225662" cy="949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Composed of sets of services and functions (SFCs) and data interfaces for the inputs and outputs of those services </a:t>
          </a:r>
        </a:p>
      </dsp:txBody>
      <dsp:txXfrm>
        <a:off x="2353378" y="2086058"/>
        <a:ext cx="2225662" cy="949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68D65-A562-4811-A4ED-D79F48211F25}">
      <dsp:nvSpPr>
        <dsp:cNvPr id="0" name=""/>
        <dsp:cNvSpPr/>
      </dsp:nvSpPr>
      <dsp:spPr>
        <a:xfrm>
          <a:off x="0" y="2416"/>
          <a:ext cx="1017922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A4D2DBB-5F2B-478B-88A6-7623F1CB7120}">
      <dsp:nvSpPr>
        <dsp:cNvPr id="0" name=""/>
        <dsp:cNvSpPr/>
      </dsp:nvSpPr>
      <dsp:spPr>
        <a:xfrm>
          <a:off x="0" y="2416"/>
          <a:ext cx="10179220" cy="96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Traceability methods were implemented to link the research work and system architecture elements developed at NASA with community-created roadmaps and FAA aviation guidance. </a:t>
          </a:r>
          <a:endParaRPr lang="en-US" sz="2100" kern="1200"/>
        </a:p>
      </dsp:txBody>
      <dsp:txXfrm>
        <a:off x="0" y="2416"/>
        <a:ext cx="10179220" cy="966923"/>
      </dsp:txXfrm>
    </dsp:sp>
    <dsp:sp modelId="{81C8A3C8-0B34-462D-B6F3-95028F059124}">
      <dsp:nvSpPr>
        <dsp:cNvPr id="0" name=""/>
        <dsp:cNvSpPr/>
      </dsp:nvSpPr>
      <dsp:spPr>
        <a:xfrm>
          <a:off x="0" y="969340"/>
          <a:ext cx="1017922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E0826C7-4CE1-4E50-8ED4-DEF1A20B70EC}">
      <dsp:nvSpPr>
        <dsp:cNvPr id="0" name=""/>
        <dsp:cNvSpPr/>
      </dsp:nvSpPr>
      <dsp:spPr>
        <a:xfrm>
          <a:off x="0" y="969340"/>
          <a:ext cx="10179220" cy="96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The process encountered challenges because project milestones did not decompose problem-solving along the same dimensions as the roadmaps. </a:t>
          </a:r>
          <a:endParaRPr lang="en-US" sz="2100" kern="1200" dirty="0"/>
        </a:p>
      </dsp:txBody>
      <dsp:txXfrm>
        <a:off x="0" y="969340"/>
        <a:ext cx="10179220" cy="966923"/>
      </dsp:txXfrm>
    </dsp:sp>
    <dsp:sp modelId="{F144239B-5C1A-47D7-B0B2-CF0EAED671C2}">
      <dsp:nvSpPr>
        <dsp:cNvPr id="0" name=""/>
        <dsp:cNvSpPr/>
      </dsp:nvSpPr>
      <dsp:spPr>
        <a:xfrm>
          <a:off x="0" y="1936264"/>
          <a:ext cx="1017922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D87D4A2-5C0A-4DA8-8BEA-185574042D8F}">
      <dsp:nvSpPr>
        <dsp:cNvPr id="0" name=""/>
        <dsp:cNvSpPr/>
      </dsp:nvSpPr>
      <dsp:spPr>
        <a:xfrm>
          <a:off x="0" y="1936264"/>
          <a:ext cx="10179220" cy="79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Despite these obstacles, the traceability activities prompted a reassessment of project activity planning. </a:t>
          </a:r>
          <a:endParaRPr lang="en-US" sz="2100" kern="1200" dirty="0"/>
        </a:p>
      </dsp:txBody>
      <dsp:txXfrm>
        <a:off x="0" y="1936264"/>
        <a:ext cx="10179220" cy="797895"/>
      </dsp:txXfrm>
    </dsp:sp>
    <dsp:sp modelId="{3DB53D05-4D8E-4925-AE03-14C1079A42C2}">
      <dsp:nvSpPr>
        <dsp:cNvPr id="0" name=""/>
        <dsp:cNvSpPr/>
      </dsp:nvSpPr>
      <dsp:spPr>
        <a:xfrm>
          <a:off x="0" y="2734160"/>
          <a:ext cx="1017922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5E507D-E1D8-4C1E-926E-AF55D81655C7}">
      <dsp:nvSpPr>
        <dsp:cNvPr id="0" name=""/>
        <dsp:cNvSpPr/>
      </dsp:nvSpPr>
      <dsp:spPr>
        <a:xfrm>
          <a:off x="0" y="2734160"/>
          <a:ext cx="10179220" cy="96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The traces established in the SysML model of the IASMS facilitate the recording and presentation of traceability information in various visual formats. </a:t>
          </a:r>
          <a:endParaRPr lang="en-US" sz="2100" kern="1200"/>
        </a:p>
      </dsp:txBody>
      <dsp:txXfrm>
        <a:off x="0" y="2734160"/>
        <a:ext cx="10179220" cy="966923"/>
      </dsp:txXfrm>
    </dsp:sp>
    <dsp:sp modelId="{E1CD4899-1316-4328-826D-DEE57A34ECC8}">
      <dsp:nvSpPr>
        <dsp:cNvPr id="0" name=""/>
        <dsp:cNvSpPr/>
      </dsp:nvSpPr>
      <dsp:spPr>
        <a:xfrm>
          <a:off x="0" y="3701084"/>
          <a:ext cx="1017922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89FB4E-AE51-45EB-B858-621FCD056B7C}">
      <dsp:nvSpPr>
        <dsp:cNvPr id="0" name=""/>
        <dsp:cNvSpPr/>
      </dsp:nvSpPr>
      <dsp:spPr>
        <a:xfrm>
          <a:off x="0" y="3701084"/>
          <a:ext cx="10179220" cy="96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This visualization was instrumental in demonstrating the project's impact and its alignment with societal needs to NASA management and our industry and organizational partners.</a:t>
          </a:r>
          <a:endParaRPr lang="en-US" sz="2100" kern="1200" dirty="0"/>
        </a:p>
      </dsp:txBody>
      <dsp:txXfrm>
        <a:off x="0" y="3701084"/>
        <a:ext cx="10179220" cy="9669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814C6-6C91-4D49-A0DE-A98B18E79502}" type="datetimeFigureOut">
              <a:rPr lang="en-US" smtClean="0"/>
              <a:t>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6B997-D9DC-4941-845C-FC277666AF4B}" type="slidenum">
              <a:rPr lang="en-US" smtClean="0"/>
              <a:t>‹#›</a:t>
            </a:fld>
            <a:endParaRPr lang="en-US"/>
          </a:p>
        </p:txBody>
      </p:sp>
    </p:spTree>
    <p:extLst>
      <p:ext uri="{BB962C8B-B14F-4D97-AF65-F5344CB8AC3E}">
        <p14:creationId xmlns:p14="http://schemas.microsoft.com/office/powerpoint/2010/main" val="112777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96B997-D9DC-4941-845C-FC277666AF4B}" type="slidenum">
              <a:rPr lang="en-US" smtClean="0"/>
              <a:t>1</a:t>
            </a:fld>
            <a:endParaRPr lang="en-US"/>
          </a:p>
        </p:txBody>
      </p:sp>
    </p:spTree>
    <p:extLst>
      <p:ext uri="{BB962C8B-B14F-4D97-AF65-F5344CB8AC3E}">
        <p14:creationId xmlns:p14="http://schemas.microsoft.com/office/powerpoint/2010/main" val="184781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A3AEB-EB6D-66F7-110D-17062031E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7330D-56B5-BCC1-0846-89F68DD05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16720-062B-2D36-DAD4-38537B3788F5}"/>
              </a:ext>
            </a:extLst>
          </p:cNvPr>
          <p:cNvSpPr>
            <a:spLocks noGrp="1"/>
          </p:cNvSpPr>
          <p:nvPr>
            <p:ph type="body" idx="1"/>
          </p:nvPr>
        </p:nvSpPr>
        <p:spPr/>
        <p:txBody>
          <a:bodyPr/>
          <a:lstStyle/>
          <a:p>
            <a:r>
              <a:rPr lang="en-US" dirty="0"/>
              <a:t>In Frame 1 of the diagram the </a:t>
            </a:r>
            <a:r>
              <a:rPr lang="en-US" b="1" dirty="0"/>
              <a:t>International Civil Aviation Organization Requirements for a safety management system</a:t>
            </a:r>
            <a:r>
              <a:rPr lang="en-US" dirty="0"/>
              <a:t> that is expanded to In-Time operations. Safety Performance Monitoring and Measurement, Management of Change, and Continuous Improvement of the Safety Management System.</a:t>
            </a:r>
          </a:p>
        </p:txBody>
      </p:sp>
      <p:sp>
        <p:nvSpPr>
          <p:cNvPr id="4" name="Slide Number Placeholder 3">
            <a:extLst>
              <a:ext uri="{FF2B5EF4-FFF2-40B4-BE49-F238E27FC236}">
                <a16:creationId xmlns:a16="http://schemas.microsoft.com/office/drawing/2014/main" id="{B03E7AFA-55CC-877B-F176-EA9A379E412F}"/>
              </a:ext>
            </a:extLst>
          </p:cNvPr>
          <p:cNvSpPr>
            <a:spLocks noGrp="1"/>
          </p:cNvSpPr>
          <p:nvPr>
            <p:ph type="sldNum" sz="quarter" idx="5"/>
          </p:nvPr>
        </p:nvSpPr>
        <p:spPr/>
        <p:txBody>
          <a:bodyPr/>
          <a:lstStyle/>
          <a:p>
            <a:fld id="{B696B997-D9DC-4941-845C-FC277666AF4B}" type="slidenum">
              <a:rPr lang="en-US" smtClean="0"/>
              <a:t>10</a:t>
            </a:fld>
            <a:endParaRPr lang="en-US"/>
          </a:p>
        </p:txBody>
      </p:sp>
    </p:spTree>
    <p:extLst>
      <p:ext uri="{BB962C8B-B14F-4D97-AF65-F5344CB8AC3E}">
        <p14:creationId xmlns:p14="http://schemas.microsoft.com/office/powerpoint/2010/main" val="3646273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8BFEC-FCE9-6BBC-F907-B841237D5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60875-EC7C-E75B-5DE0-F90FF5A6F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1AA66-5D72-5641-B472-346EF7EE9A5C}"/>
              </a:ext>
            </a:extLst>
          </p:cNvPr>
          <p:cNvSpPr>
            <a:spLocks noGrp="1"/>
          </p:cNvSpPr>
          <p:nvPr>
            <p:ph type="body" idx="1"/>
          </p:nvPr>
        </p:nvSpPr>
        <p:spPr/>
        <p:txBody>
          <a:bodyPr/>
          <a:lstStyle/>
          <a:p>
            <a:r>
              <a:rPr lang="en-US" dirty="0"/>
              <a:t>In Frame 2: NASAs Aeronautics Research Mission Directorate Strategic Plan states a need for In-Time SWS Assurance</a:t>
            </a:r>
          </a:p>
        </p:txBody>
      </p:sp>
      <p:sp>
        <p:nvSpPr>
          <p:cNvPr id="4" name="Slide Number Placeholder 3">
            <a:extLst>
              <a:ext uri="{FF2B5EF4-FFF2-40B4-BE49-F238E27FC236}">
                <a16:creationId xmlns:a16="http://schemas.microsoft.com/office/drawing/2014/main" id="{E16CEF88-BC87-43BD-3498-178FD287D2E7}"/>
              </a:ext>
            </a:extLst>
          </p:cNvPr>
          <p:cNvSpPr>
            <a:spLocks noGrp="1"/>
          </p:cNvSpPr>
          <p:nvPr>
            <p:ph type="sldNum" sz="quarter" idx="5"/>
          </p:nvPr>
        </p:nvSpPr>
        <p:spPr/>
        <p:txBody>
          <a:bodyPr/>
          <a:lstStyle/>
          <a:p>
            <a:fld id="{B696B997-D9DC-4941-845C-FC277666AF4B}" type="slidenum">
              <a:rPr lang="en-US" smtClean="0"/>
              <a:t>11</a:t>
            </a:fld>
            <a:endParaRPr lang="en-US"/>
          </a:p>
        </p:txBody>
      </p:sp>
    </p:spTree>
    <p:extLst>
      <p:ext uri="{BB962C8B-B14F-4D97-AF65-F5344CB8AC3E}">
        <p14:creationId xmlns:p14="http://schemas.microsoft.com/office/powerpoint/2010/main" val="415619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55538-FE36-EDAC-C211-E7806D3AA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A5F4A-B58A-5C05-6485-DAE8EAFD4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4D948-AD9A-79F9-6F8A-FE9EA99BC056}"/>
              </a:ext>
            </a:extLst>
          </p:cNvPr>
          <p:cNvSpPr>
            <a:spLocks noGrp="1"/>
          </p:cNvSpPr>
          <p:nvPr>
            <p:ph type="body" idx="1"/>
          </p:nvPr>
        </p:nvSpPr>
        <p:spPr/>
        <p:txBody>
          <a:bodyPr/>
          <a:lstStyle/>
          <a:p>
            <a:r>
              <a:rPr lang="en-US" dirty="0"/>
              <a:t>The goals for a Safety Assurance Suite as described in the IASMS research roadmap traces to the need. There are five sub goals here that capture recommendations from the National Academies report.</a:t>
            </a:r>
          </a:p>
        </p:txBody>
      </p:sp>
      <p:sp>
        <p:nvSpPr>
          <p:cNvPr id="4" name="Slide Number Placeholder 3">
            <a:extLst>
              <a:ext uri="{FF2B5EF4-FFF2-40B4-BE49-F238E27FC236}">
                <a16:creationId xmlns:a16="http://schemas.microsoft.com/office/drawing/2014/main" id="{D2C89BF6-8AE1-3B1F-7828-F34596A89605}"/>
              </a:ext>
            </a:extLst>
          </p:cNvPr>
          <p:cNvSpPr>
            <a:spLocks noGrp="1"/>
          </p:cNvSpPr>
          <p:nvPr>
            <p:ph type="sldNum" sz="quarter" idx="5"/>
          </p:nvPr>
        </p:nvSpPr>
        <p:spPr/>
        <p:txBody>
          <a:bodyPr/>
          <a:lstStyle/>
          <a:p>
            <a:fld id="{B696B997-D9DC-4941-845C-FC277666AF4B}" type="slidenum">
              <a:rPr lang="en-US" smtClean="0"/>
              <a:t>12</a:t>
            </a:fld>
            <a:endParaRPr lang="en-US"/>
          </a:p>
        </p:txBody>
      </p:sp>
    </p:spTree>
    <p:extLst>
      <p:ext uri="{BB962C8B-B14F-4D97-AF65-F5344CB8AC3E}">
        <p14:creationId xmlns:p14="http://schemas.microsoft.com/office/powerpoint/2010/main" val="388069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89597-4820-432B-B4AF-95EACC2F9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2F820-CDC1-82FD-9BDC-355998D8D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9ACE8-45C4-C6BB-F141-0431F9EA45E7}"/>
              </a:ext>
            </a:extLst>
          </p:cNvPr>
          <p:cNvSpPr>
            <a:spLocks noGrp="1"/>
          </p:cNvSpPr>
          <p:nvPr>
            <p:ph type="body" idx="1"/>
          </p:nvPr>
        </p:nvSpPr>
        <p:spPr/>
        <p:txBody>
          <a:bodyPr/>
          <a:lstStyle/>
          <a:p>
            <a:r>
              <a:rPr lang="en-US" dirty="0"/>
              <a:t>Here we trace the connections to the eight objectives of a system that operates in-time, effectively, assured, fail-safe, predictive, analytical, and demonstrates human-autonomy teaming and value. It is a continuing process to clarify the objectives that do not trace to one of the functional IASMS goals but may be put in the context of a constraint.</a:t>
            </a:r>
          </a:p>
        </p:txBody>
      </p:sp>
      <p:sp>
        <p:nvSpPr>
          <p:cNvPr id="4" name="Slide Number Placeholder 3">
            <a:extLst>
              <a:ext uri="{FF2B5EF4-FFF2-40B4-BE49-F238E27FC236}">
                <a16:creationId xmlns:a16="http://schemas.microsoft.com/office/drawing/2014/main" id="{CD34F21C-4368-6B02-04D0-7FA8F684B941}"/>
              </a:ext>
            </a:extLst>
          </p:cNvPr>
          <p:cNvSpPr>
            <a:spLocks noGrp="1"/>
          </p:cNvSpPr>
          <p:nvPr>
            <p:ph type="sldNum" sz="quarter" idx="5"/>
          </p:nvPr>
        </p:nvSpPr>
        <p:spPr/>
        <p:txBody>
          <a:bodyPr/>
          <a:lstStyle/>
          <a:p>
            <a:fld id="{B696B997-D9DC-4941-845C-FC277666AF4B}" type="slidenum">
              <a:rPr lang="en-US" smtClean="0"/>
              <a:t>13</a:t>
            </a:fld>
            <a:endParaRPr lang="en-US"/>
          </a:p>
        </p:txBody>
      </p:sp>
    </p:spTree>
    <p:extLst>
      <p:ext uri="{BB962C8B-B14F-4D97-AF65-F5344CB8AC3E}">
        <p14:creationId xmlns:p14="http://schemas.microsoft.com/office/powerpoint/2010/main" val="123114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98A32-D232-B429-61D0-BCCD918FD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F8738-62A5-B80B-101F-AAFA32E62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98D7CE-E06D-EDB4-FC2D-D127AA1C20A5}"/>
              </a:ext>
            </a:extLst>
          </p:cNvPr>
          <p:cNvSpPr>
            <a:spLocks noGrp="1"/>
          </p:cNvSpPr>
          <p:nvPr>
            <p:ph type="body" idx="1"/>
          </p:nvPr>
        </p:nvSpPr>
        <p:spPr/>
        <p:txBody>
          <a:bodyPr/>
          <a:lstStyle/>
          <a:p>
            <a:r>
              <a:rPr lang="en-US" dirty="0"/>
              <a:t>Here we show the Data Management and National Airspace System Integration constraints that flow from the Safety Assurance Suite goal.</a:t>
            </a:r>
          </a:p>
        </p:txBody>
      </p:sp>
      <p:sp>
        <p:nvSpPr>
          <p:cNvPr id="4" name="Slide Number Placeholder 3">
            <a:extLst>
              <a:ext uri="{FF2B5EF4-FFF2-40B4-BE49-F238E27FC236}">
                <a16:creationId xmlns:a16="http://schemas.microsoft.com/office/drawing/2014/main" id="{3F3E9678-C132-2E67-0A54-81962A8F3276}"/>
              </a:ext>
            </a:extLst>
          </p:cNvPr>
          <p:cNvSpPr>
            <a:spLocks noGrp="1"/>
          </p:cNvSpPr>
          <p:nvPr>
            <p:ph type="sldNum" sz="quarter" idx="5"/>
          </p:nvPr>
        </p:nvSpPr>
        <p:spPr/>
        <p:txBody>
          <a:bodyPr/>
          <a:lstStyle/>
          <a:p>
            <a:fld id="{B696B997-D9DC-4941-845C-FC277666AF4B}" type="slidenum">
              <a:rPr lang="en-US" smtClean="0"/>
              <a:t>14</a:t>
            </a:fld>
            <a:endParaRPr lang="en-US"/>
          </a:p>
        </p:txBody>
      </p:sp>
    </p:spTree>
    <p:extLst>
      <p:ext uri="{BB962C8B-B14F-4D97-AF65-F5344CB8AC3E}">
        <p14:creationId xmlns:p14="http://schemas.microsoft.com/office/powerpoint/2010/main" val="255518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727AF-0EE1-2EE7-1E9F-9DA51A1F8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C0E7F-99D6-934F-5BD5-9CD684532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1F851-9E67-60C1-9E53-478877288EE9}"/>
              </a:ext>
            </a:extLst>
          </p:cNvPr>
          <p:cNvSpPr>
            <a:spLocks noGrp="1"/>
          </p:cNvSpPr>
          <p:nvPr>
            <p:ph type="body" idx="1"/>
          </p:nvPr>
        </p:nvSpPr>
        <p:spPr/>
        <p:txBody>
          <a:bodyPr/>
          <a:lstStyle/>
          <a:p>
            <a:r>
              <a:rPr lang="en-US" dirty="0"/>
              <a:t>From the NGO flow we are able to model the IASMS functional architecture.</a:t>
            </a:r>
          </a:p>
        </p:txBody>
      </p:sp>
      <p:sp>
        <p:nvSpPr>
          <p:cNvPr id="4" name="Slide Number Placeholder 3">
            <a:extLst>
              <a:ext uri="{FF2B5EF4-FFF2-40B4-BE49-F238E27FC236}">
                <a16:creationId xmlns:a16="http://schemas.microsoft.com/office/drawing/2014/main" id="{ED13C87F-66A4-2E61-3874-5969A419EAA7}"/>
              </a:ext>
            </a:extLst>
          </p:cNvPr>
          <p:cNvSpPr>
            <a:spLocks noGrp="1"/>
          </p:cNvSpPr>
          <p:nvPr>
            <p:ph type="sldNum" sz="quarter" idx="5"/>
          </p:nvPr>
        </p:nvSpPr>
        <p:spPr/>
        <p:txBody>
          <a:bodyPr/>
          <a:lstStyle/>
          <a:p>
            <a:fld id="{B696B997-D9DC-4941-845C-FC277666AF4B}" type="slidenum">
              <a:rPr lang="en-US" smtClean="0"/>
              <a:t>15</a:t>
            </a:fld>
            <a:endParaRPr lang="en-US"/>
          </a:p>
        </p:txBody>
      </p:sp>
    </p:spTree>
    <p:extLst>
      <p:ext uri="{BB962C8B-B14F-4D97-AF65-F5344CB8AC3E}">
        <p14:creationId xmlns:p14="http://schemas.microsoft.com/office/powerpoint/2010/main" val="973324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D7EE8-2A01-6A7A-75F8-F4DC83DB9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023D6-A0C8-CB41-E29D-CDAD65031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F34AF-AC6C-47D8-FB85-B0FAC2C77B1C}"/>
              </a:ext>
            </a:extLst>
          </p:cNvPr>
          <p:cNvSpPr>
            <a:spLocks noGrp="1"/>
          </p:cNvSpPr>
          <p:nvPr>
            <p:ph type="body" idx="1"/>
          </p:nvPr>
        </p:nvSpPr>
        <p:spPr/>
        <p:txBody>
          <a:bodyPr/>
          <a:lstStyle/>
          <a:p>
            <a:r>
              <a:rPr lang="en-US" dirty="0"/>
              <a:t>The block definition diagram pictured here shows the IASMS architecture envisioned as the system performing the system behaviors of “mitigate”, “monitor”, “assess”, and “assure” as activities allocated by the system. </a:t>
            </a:r>
          </a:p>
          <a:p>
            <a:endParaRPr lang="en-US" dirty="0"/>
          </a:p>
          <a:p>
            <a:r>
              <a:rPr lang="en-US" dirty="0"/>
              <a:t>Note to self (not to be read aloud): </a:t>
            </a:r>
          </a:p>
          <a:p>
            <a:r>
              <a:rPr lang="en-US" b="1" dirty="0"/>
              <a:t>Purpose</a:t>
            </a:r>
            <a:r>
              <a:rPr lang="en-US" dirty="0"/>
              <a:t>: A BDD is used in systems engineering to represent the system’s structure. It shows the components (blocks) of a system and their relationships.</a:t>
            </a:r>
          </a:p>
          <a:p>
            <a:r>
              <a:rPr lang="en-US" b="1" dirty="0"/>
              <a:t>Elements: </a:t>
            </a:r>
            <a:r>
              <a:rPr lang="en-US" dirty="0"/>
              <a:t>It typically includes blocks (representing physical or logical components), their properties, and relationships (such as associations, dependencies, and generalizations).</a:t>
            </a:r>
          </a:p>
          <a:p>
            <a:r>
              <a:rPr lang="en-US" b="1" dirty="0"/>
              <a:t>Focus: </a:t>
            </a:r>
            <a:r>
              <a:rPr lang="en-US" dirty="0"/>
              <a:t>The BDD focuses on the static structure of the system, providing a blueprint of the system’s architecture.</a:t>
            </a:r>
          </a:p>
        </p:txBody>
      </p:sp>
      <p:sp>
        <p:nvSpPr>
          <p:cNvPr id="4" name="Slide Number Placeholder 3">
            <a:extLst>
              <a:ext uri="{FF2B5EF4-FFF2-40B4-BE49-F238E27FC236}">
                <a16:creationId xmlns:a16="http://schemas.microsoft.com/office/drawing/2014/main" id="{B9F5DB1C-6E05-AEB5-F48E-4D8CFC523F1B}"/>
              </a:ext>
            </a:extLst>
          </p:cNvPr>
          <p:cNvSpPr>
            <a:spLocks noGrp="1"/>
          </p:cNvSpPr>
          <p:nvPr>
            <p:ph type="sldNum" sz="quarter" idx="5"/>
          </p:nvPr>
        </p:nvSpPr>
        <p:spPr/>
        <p:txBody>
          <a:bodyPr/>
          <a:lstStyle/>
          <a:p>
            <a:fld id="{B696B997-D9DC-4941-845C-FC277666AF4B}" type="slidenum">
              <a:rPr lang="en-US" smtClean="0"/>
              <a:t>16</a:t>
            </a:fld>
            <a:endParaRPr lang="en-US"/>
          </a:p>
        </p:txBody>
      </p:sp>
    </p:spTree>
    <p:extLst>
      <p:ext uri="{BB962C8B-B14F-4D97-AF65-F5344CB8AC3E}">
        <p14:creationId xmlns:p14="http://schemas.microsoft.com/office/powerpoint/2010/main" val="2719857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F27B3-6717-19B6-9C7A-649FEE54A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A72D0-2AB2-BD6B-3275-FB8C58E4E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DB0EB1-EE27-288F-9381-8189F3D1FA02}"/>
              </a:ext>
            </a:extLst>
          </p:cNvPr>
          <p:cNvSpPr>
            <a:spLocks noGrp="1"/>
          </p:cNvSpPr>
          <p:nvPr>
            <p:ph type="body" idx="1"/>
          </p:nvPr>
        </p:nvSpPr>
        <p:spPr/>
        <p:txBody>
          <a:bodyPr/>
          <a:lstStyle/>
          <a:p>
            <a:r>
              <a:rPr lang="en-US" dirty="0"/>
              <a:t>Within the conceptual architecture, capabilities </a:t>
            </a:r>
            <a:r>
              <a:rPr lang="en-US"/>
              <a:t>are organized </a:t>
            </a:r>
            <a:r>
              <a:rPr lang="en-US" dirty="0"/>
              <a:t>by hazard type they may manage. The potential IASMS behaviors are composed of sets of services and functions (SFCs) and data interfaces for the inputs and outputs of those services and functions hosted across agents, depending upon the details of the aviation operation in which they will be implemented. </a:t>
            </a:r>
          </a:p>
        </p:txBody>
      </p:sp>
      <p:sp>
        <p:nvSpPr>
          <p:cNvPr id="4" name="Slide Number Placeholder 3">
            <a:extLst>
              <a:ext uri="{FF2B5EF4-FFF2-40B4-BE49-F238E27FC236}">
                <a16:creationId xmlns:a16="http://schemas.microsoft.com/office/drawing/2014/main" id="{B5DA92FC-7D33-5E39-7B03-8A94FC75CB62}"/>
              </a:ext>
            </a:extLst>
          </p:cNvPr>
          <p:cNvSpPr>
            <a:spLocks noGrp="1"/>
          </p:cNvSpPr>
          <p:nvPr>
            <p:ph type="sldNum" sz="quarter" idx="5"/>
          </p:nvPr>
        </p:nvSpPr>
        <p:spPr/>
        <p:txBody>
          <a:bodyPr/>
          <a:lstStyle/>
          <a:p>
            <a:fld id="{B696B997-D9DC-4941-845C-FC277666AF4B}" type="slidenum">
              <a:rPr lang="en-US" smtClean="0"/>
              <a:t>17</a:t>
            </a:fld>
            <a:endParaRPr lang="en-US"/>
          </a:p>
        </p:txBody>
      </p:sp>
    </p:spTree>
    <p:extLst>
      <p:ext uri="{BB962C8B-B14F-4D97-AF65-F5344CB8AC3E}">
        <p14:creationId xmlns:p14="http://schemas.microsoft.com/office/powerpoint/2010/main" val="1878942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72DB4-2FCB-2041-E82C-E9330A850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8B03A-190A-8B25-2680-475FEF165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9B8D8-8A31-A078-DF6C-3BD4DC087B8D}"/>
              </a:ext>
            </a:extLst>
          </p:cNvPr>
          <p:cNvSpPr>
            <a:spLocks noGrp="1"/>
          </p:cNvSpPr>
          <p:nvPr>
            <p:ph type="body" idx="1"/>
          </p:nvPr>
        </p:nvSpPr>
        <p:spPr/>
        <p:txBody>
          <a:bodyPr/>
          <a:lstStyle/>
          <a:p>
            <a:r>
              <a:rPr lang="en-US" dirty="0"/>
              <a:t>The IASMS system functions are specialized to behaviors. This is one perspective on how we can categorize the range of potential IASMS behaviors or general capabilities to respond to different hazards. to specific aviation operations of pre-flight, in-flight, and post-flight.</a:t>
            </a:r>
          </a:p>
          <a:p>
            <a:endParaRPr lang="en-US" dirty="0"/>
          </a:p>
          <a:p>
            <a:r>
              <a:rPr lang="en-US" dirty="0"/>
              <a:t>Note to self (not to be read aloud):</a:t>
            </a:r>
          </a:p>
          <a:p>
            <a:r>
              <a:rPr lang="en-US" b="1" dirty="0"/>
              <a:t>Purpose</a:t>
            </a:r>
            <a:r>
              <a:rPr lang="en-US" dirty="0"/>
              <a:t>: A Functional Model is used to describe the functions or behaviors of a system. It represents what the system does rather than how it is structured.</a:t>
            </a:r>
          </a:p>
          <a:p>
            <a:r>
              <a:rPr lang="en-US" b="1" dirty="0"/>
              <a:t>Elements: </a:t>
            </a:r>
            <a:r>
              <a:rPr lang="en-US" dirty="0"/>
              <a:t>It includes functions, inputs, outputs, and the flow of data or control between functions. </a:t>
            </a:r>
            <a:r>
              <a:rPr lang="en-US" b="1" dirty="0"/>
              <a:t>Focus:</a:t>
            </a:r>
            <a:r>
              <a:rPr lang="en-US" dirty="0"/>
              <a:t> The Functional Model focuses on dynamic behavior and the logical flow of operations within the system.</a:t>
            </a:r>
          </a:p>
        </p:txBody>
      </p:sp>
      <p:sp>
        <p:nvSpPr>
          <p:cNvPr id="4" name="Slide Number Placeholder 3">
            <a:extLst>
              <a:ext uri="{FF2B5EF4-FFF2-40B4-BE49-F238E27FC236}">
                <a16:creationId xmlns:a16="http://schemas.microsoft.com/office/drawing/2014/main" id="{5D6CDE99-DBC5-EE0E-9039-C8A68A375114}"/>
              </a:ext>
            </a:extLst>
          </p:cNvPr>
          <p:cNvSpPr>
            <a:spLocks noGrp="1"/>
          </p:cNvSpPr>
          <p:nvPr>
            <p:ph type="sldNum" sz="quarter" idx="5"/>
          </p:nvPr>
        </p:nvSpPr>
        <p:spPr/>
        <p:txBody>
          <a:bodyPr/>
          <a:lstStyle/>
          <a:p>
            <a:fld id="{B696B997-D9DC-4941-845C-FC277666AF4B}" type="slidenum">
              <a:rPr lang="en-US" smtClean="0"/>
              <a:t>18</a:t>
            </a:fld>
            <a:endParaRPr lang="en-US"/>
          </a:p>
        </p:txBody>
      </p:sp>
    </p:spTree>
    <p:extLst>
      <p:ext uri="{BB962C8B-B14F-4D97-AF65-F5344CB8AC3E}">
        <p14:creationId xmlns:p14="http://schemas.microsoft.com/office/powerpoint/2010/main" val="2120244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8ADF0-3BAE-8590-5231-FF305302C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2909A-712D-CC51-86A4-8E6F1EB8D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BE419-7956-5416-581A-DAC84B937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CC73C8-16BC-BC7F-B0ED-A97B2BCC106E}"/>
              </a:ext>
            </a:extLst>
          </p:cNvPr>
          <p:cNvSpPr>
            <a:spLocks noGrp="1"/>
          </p:cNvSpPr>
          <p:nvPr>
            <p:ph type="sldNum" sz="quarter" idx="5"/>
          </p:nvPr>
        </p:nvSpPr>
        <p:spPr/>
        <p:txBody>
          <a:bodyPr/>
          <a:lstStyle/>
          <a:p>
            <a:fld id="{B696B997-D9DC-4941-845C-FC277666AF4B}" type="slidenum">
              <a:rPr lang="en-US" smtClean="0"/>
              <a:t>19</a:t>
            </a:fld>
            <a:endParaRPr lang="en-US"/>
          </a:p>
        </p:txBody>
      </p:sp>
    </p:spTree>
    <p:extLst>
      <p:ext uri="{BB962C8B-B14F-4D97-AF65-F5344CB8AC3E}">
        <p14:creationId xmlns:p14="http://schemas.microsoft.com/office/powerpoint/2010/main" val="1560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Thank you for joining today to hear our presentation on Tracing NASA Contributions Toward Aviation Safety Stakeholder Guidance. </a:t>
            </a:r>
          </a:p>
          <a:p>
            <a:endParaRPr lang="en-US" dirty="0"/>
          </a:p>
          <a:p>
            <a:r>
              <a:rPr lang="en-US" dirty="0"/>
              <a:t>My name is Darisha Vidrine. I am a graduate student of Embry-Riddle Aeronautical University pursing a Master of Science in Systems Engineering. I am also a volunteer Safety Team Representative of the Federal Aviation Administration.</a:t>
            </a:r>
          </a:p>
          <a:p>
            <a:endParaRPr lang="en-US" dirty="0"/>
          </a:p>
          <a:p>
            <a:r>
              <a:rPr lang="en-US" dirty="0"/>
              <a:t>Over the past year, I had the opportunity to work with the NASA System Wide Safety Team and contribute toward the research and development of autonomous capabilities of the In-time Aviation Safety Management System. To my (right/left) are my colleagues Dr. Samantha Infeld and Douglas Agyemang. Dr. Infeld will share “….” And Doug will share his experience on the Verification and Validation processes. </a:t>
            </a:r>
          </a:p>
        </p:txBody>
      </p:sp>
      <p:sp>
        <p:nvSpPr>
          <p:cNvPr id="4" name="Slide Number Placeholder 3"/>
          <p:cNvSpPr>
            <a:spLocks noGrp="1"/>
          </p:cNvSpPr>
          <p:nvPr>
            <p:ph type="sldNum" sz="quarter" idx="5"/>
          </p:nvPr>
        </p:nvSpPr>
        <p:spPr/>
        <p:txBody>
          <a:bodyPr/>
          <a:lstStyle/>
          <a:p>
            <a:fld id="{B696B997-D9DC-4941-845C-FC277666AF4B}" type="slidenum">
              <a:rPr lang="en-US" smtClean="0"/>
              <a:t>2</a:t>
            </a:fld>
            <a:endParaRPr lang="en-US"/>
          </a:p>
        </p:txBody>
      </p:sp>
    </p:spTree>
    <p:extLst>
      <p:ext uri="{BB962C8B-B14F-4D97-AF65-F5344CB8AC3E}">
        <p14:creationId xmlns:p14="http://schemas.microsoft.com/office/powerpoint/2010/main" val="180925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7AE32-D8A3-A359-7C5E-61AC2566F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B389F-5FE3-9093-4694-ADC936C64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132D7-7844-B222-2D12-7485CC3C1745}"/>
              </a:ext>
            </a:extLst>
          </p:cNvPr>
          <p:cNvSpPr>
            <a:spLocks noGrp="1"/>
          </p:cNvSpPr>
          <p:nvPr>
            <p:ph type="body" idx="1"/>
          </p:nvPr>
        </p:nvSpPr>
        <p:spPr/>
        <p:txBody>
          <a:bodyPr/>
          <a:lstStyle/>
          <a:p>
            <a:r>
              <a:rPr lang="en-US" dirty="0"/>
              <a:t>The In-Time Aviation Safety Management System research roadmap is divided into six major sections (or swim lanes) capturing various research areas also known as the functional requirements of Safety Data and Resilience Analysis, Strategic Conflict Management, Tactical Separation Management, Tactical Separation Management, Aviation Weather, and Cross-Cutting Research and Development. Each section captures a set of capabilities or activities anticipated to be available within a given time frame between now and 2045. By modeling the capabilities outlined in the roadmap, we can highlight NASA's System-Wide Safety project research activities, which will support the aviation industry in developing each capability. </a:t>
            </a:r>
          </a:p>
        </p:txBody>
      </p:sp>
      <p:sp>
        <p:nvSpPr>
          <p:cNvPr id="4" name="Slide Number Placeholder 3">
            <a:extLst>
              <a:ext uri="{FF2B5EF4-FFF2-40B4-BE49-F238E27FC236}">
                <a16:creationId xmlns:a16="http://schemas.microsoft.com/office/drawing/2014/main" id="{0061BCAB-8094-E66E-9729-3AED1E6441DD}"/>
              </a:ext>
            </a:extLst>
          </p:cNvPr>
          <p:cNvSpPr>
            <a:spLocks noGrp="1"/>
          </p:cNvSpPr>
          <p:nvPr>
            <p:ph type="sldNum" sz="quarter" idx="5"/>
          </p:nvPr>
        </p:nvSpPr>
        <p:spPr/>
        <p:txBody>
          <a:bodyPr/>
          <a:lstStyle/>
          <a:p>
            <a:fld id="{B696B997-D9DC-4941-845C-FC277666AF4B}" type="slidenum">
              <a:rPr lang="en-US" smtClean="0"/>
              <a:t>20</a:t>
            </a:fld>
            <a:endParaRPr lang="en-US"/>
          </a:p>
        </p:txBody>
      </p:sp>
    </p:spTree>
    <p:extLst>
      <p:ext uri="{BB962C8B-B14F-4D97-AF65-F5344CB8AC3E}">
        <p14:creationId xmlns:p14="http://schemas.microsoft.com/office/powerpoint/2010/main" val="1015778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a:t>
            </a:r>
            <a:r>
              <a:rPr lang="en-US" b="1" dirty="0"/>
              <a:t>IASMS Research Roadmap Traceability </a:t>
            </a:r>
            <a:r>
              <a:rPr lang="en-US" b="0" i="0" dirty="0"/>
              <a:t>task, </a:t>
            </a:r>
            <a:r>
              <a:rPr lang="en-US" dirty="0"/>
              <a:t>the project highlighted the limited transparency in defining progress solely through milestones that grouped capabilities or objectives without specifying them in the milestone or activity definitions. As shown in the matrix, SFCs tested and integrated within Technical Challenge 2 (TC2) included functionalities for managing airspace, detect-and-avoid separation, and obstacle avoidance in an urban scenario with small UAS. This process confirmed that each technical challenge conducts research addressing multiple essential capabilities across the aviation industry. This insight was valuable for project management and systems engineering, however, it also posed a challenge for direct tracing from the project to the roadmap. </a:t>
            </a:r>
          </a:p>
          <a:p>
            <a:endParaRPr lang="en-US" dirty="0"/>
          </a:p>
          <a:p>
            <a:r>
              <a:rPr lang="en-US" dirty="0"/>
              <a:t>As a result, we decided to create a milestone attribute for traceability to an appropriate roadmap or project objective for future milestone approval procedures. Additionally, we established a potential close-out activity for current subprojects to trace tasks or groups of tasks completed to the capabilities defined in research roadmaps, allowing them to display subproject impacts formally without using milestones as the alignment objects.</a:t>
            </a:r>
          </a:p>
        </p:txBody>
      </p:sp>
      <p:sp>
        <p:nvSpPr>
          <p:cNvPr id="4" name="Slide Number Placeholder 3"/>
          <p:cNvSpPr>
            <a:spLocks noGrp="1"/>
          </p:cNvSpPr>
          <p:nvPr>
            <p:ph type="sldNum" sz="quarter" idx="5"/>
          </p:nvPr>
        </p:nvSpPr>
        <p:spPr/>
        <p:txBody>
          <a:bodyPr/>
          <a:lstStyle/>
          <a:p>
            <a:fld id="{B696B997-D9DC-4941-845C-FC277666AF4B}" type="slidenum">
              <a:rPr lang="en-US" smtClean="0"/>
              <a:t>21</a:t>
            </a:fld>
            <a:endParaRPr lang="en-US"/>
          </a:p>
        </p:txBody>
      </p:sp>
    </p:spTree>
    <p:extLst>
      <p:ext uri="{BB962C8B-B14F-4D97-AF65-F5344CB8AC3E}">
        <p14:creationId xmlns:p14="http://schemas.microsoft.com/office/powerpoint/2010/main" val="3921661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C169D-1010-CE62-511F-4013FEFF9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DC30F-7992-C56B-51CF-B8DC6F260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8DEA3-9315-7141-FA7E-8473D8EE5FF6}"/>
              </a:ext>
            </a:extLst>
          </p:cNvPr>
          <p:cNvSpPr>
            <a:spLocks noGrp="1"/>
          </p:cNvSpPr>
          <p:nvPr>
            <p:ph type="body" idx="1"/>
          </p:nvPr>
        </p:nvSpPr>
        <p:spPr/>
        <p:txBody>
          <a:bodyPr/>
          <a:lstStyle/>
          <a:p>
            <a:r>
              <a:rPr lang="en-US" dirty="0"/>
              <a:t>The Autonomy Verification and Validation Roadmap and Vision 2045 is built on six key areas: autonomy use cases, verification techniques, human-autonomy interaction, runtime techniques, new applications, and autonomy software certification. With the help of the Technical Challenge 4 (TC4) manager, we refined these into four research categories for better tracking: autonomy use cases, new autonomy areas in aviation, AI technology gaps needing V&amp;V techniques, and certification paths for autonomous technology. Each category includes advanced capabilities from the roadmap, modeled as UAF "Capabilities" and shown through the SWS project, not IASMS. Using MBSE to track SWS milestones to these capabilities aids in project planning and communication with stakeholders.</a:t>
            </a:r>
          </a:p>
        </p:txBody>
      </p:sp>
      <p:sp>
        <p:nvSpPr>
          <p:cNvPr id="4" name="Slide Number Placeholder 3">
            <a:extLst>
              <a:ext uri="{FF2B5EF4-FFF2-40B4-BE49-F238E27FC236}">
                <a16:creationId xmlns:a16="http://schemas.microsoft.com/office/drawing/2014/main" id="{0A69349A-3B5A-D03C-70CD-0BB89955614F}"/>
              </a:ext>
            </a:extLst>
          </p:cNvPr>
          <p:cNvSpPr>
            <a:spLocks noGrp="1"/>
          </p:cNvSpPr>
          <p:nvPr>
            <p:ph type="sldNum" sz="quarter" idx="5"/>
          </p:nvPr>
        </p:nvSpPr>
        <p:spPr/>
        <p:txBody>
          <a:bodyPr/>
          <a:lstStyle/>
          <a:p>
            <a:fld id="{B696B997-D9DC-4941-845C-FC277666AF4B}" type="slidenum">
              <a:rPr lang="en-US" smtClean="0"/>
              <a:t>22</a:t>
            </a:fld>
            <a:endParaRPr lang="en-US"/>
          </a:p>
        </p:txBody>
      </p:sp>
    </p:spTree>
    <p:extLst>
      <p:ext uri="{BB962C8B-B14F-4D97-AF65-F5344CB8AC3E}">
        <p14:creationId xmlns:p14="http://schemas.microsoft.com/office/powerpoint/2010/main" val="1188303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CCABE-EB84-4CB8-DDBA-8131AE771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5B530-D259-99B5-571C-7C7FE73D5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1A73F-7D0C-C68D-90B8-8835F3F2A4B2}"/>
              </a:ext>
            </a:extLst>
          </p:cNvPr>
          <p:cNvSpPr>
            <a:spLocks noGrp="1"/>
          </p:cNvSpPr>
          <p:nvPr>
            <p:ph type="body" idx="1"/>
          </p:nvPr>
        </p:nvSpPr>
        <p:spPr/>
        <p:txBody>
          <a:bodyPr/>
          <a:lstStyle/>
          <a:p>
            <a:r>
              <a:rPr lang="en-US" dirty="0"/>
              <a:t>With the Autonomy V&amp;V Roadmap Traceability, The Technical Challenge 4 results were integrated into milestone reporting, addressing certification gaps for machine-learning components. Current and planned activities will trace these capabilities to ensure clear project impact by early 2025.</a:t>
            </a:r>
          </a:p>
        </p:txBody>
      </p:sp>
      <p:sp>
        <p:nvSpPr>
          <p:cNvPr id="4" name="Slide Number Placeholder 3">
            <a:extLst>
              <a:ext uri="{FF2B5EF4-FFF2-40B4-BE49-F238E27FC236}">
                <a16:creationId xmlns:a16="http://schemas.microsoft.com/office/drawing/2014/main" id="{2115CD57-4350-60D1-240A-5B24855EFEE7}"/>
              </a:ext>
            </a:extLst>
          </p:cNvPr>
          <p:cNvSpPr>
            <a:spLocks noGrp="1"/>
          </p:cNvSpPr>
          <p:nvPr>
            <p:ph type="sldNum" sz="quarter" idx="5"/>
          </p:nvPr>
        </p:nvSpPr>
        <p:spPr/>
        <p:txBody>
          <a:bodyPr/>
          <a:lstStyle/>
          <a:p>
            <a:fld id="{B696B997-D9DC-4941-845C-FC277666AF4B}" type="slidenum">
              <a:rPr lang="en-US" smtClean="0"/>
              <a:t>23</a:t>
            </a:fld>
            <a:endParaRPr lang="en-US"/>
          </a:p>
        </p:txBody>
      </p:sp>
    </p:spTree>
    <p:extLst>
      <p:ext uri="{BB962C8B-B14F-4D97-AF65-F5344CB8AC3E}">
        <p14:creationId xmlns:p14="http://schemas.microsoft.com/office/powerpoint/2010/main" val="1757477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724F5-83CD-5F14-1C5F-094B2AE9B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F9E8A-E6E6-F4C6-860F-F6471A07C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67FF3-1363-AC24-5C2D-4B263DEE84D6}"/>
              </a:ext>
            </a:extLst>
          </p:cNvPr>
          <p:cNvSpPr>
            <a:spLocks noGrp="1"/>
          </p:cNvSpPr>
          <p:nvPr>
            <p:ph type="body" idx="1"/>
          </p:nvPr>
        </p:nvSpPr>
        <p:spPr/>
        <p:txBody>
          <a:bodyPr/>
          <a:lstStyle/>
          <a:p>
            <a:r>
              <a:rPr lang="en-US" dirty="0"/>
              <a:t> The relation map diagram was created with Appendix B UAS hazards, mitigations, and outcomes contained in FAA Order 8040.6A listing hazards for uncrewed aerial systems, mitigations in the form of infrastructure, training, procedures, and automated safety functions.</a:t>
            </a:r>
          </a:p>
          <a:p>
            <a:endParaRPr lang="en-US" dirty="0"/>
          </a:p>
          <a:p>
            <a:r>
              <a:rPr lang="en-US" dirty="0"/>
              <a:t>The project aligns with FAA Safety Risk Management Policy by mapping IASMS Hazard Management Strategic Capabilities to the hazards in the FAA table through descriptive modeling. It also traces the automated safety function mitigations in the FAA table to the IASMS behaviors that incorporate these functions</a:t>
            </a:r>
          </a:p>
        </p:txBody>
      </p:sp>
      <p:sp>
        <p:nvSpPr>
          <p:cNvPr id="4" name="Slide Number Placeholder 3">
            <a:extLst>
              <a:ext uri="{FF2B5EF4-FFF2-40B4-BE49-F238E27FC236}">
                <a16:creationId xmlns:a16="http://schemas.microsoft.com/office/drawing/2014/main" id="{45007AC2-F560-2AFA-C2A3-2E49BD745E6B}"/>
              </a:ext>
            </a:extLst>
          </p:cNvPr>
          <p:cNvSpPr>
            <a:spLocks noGrp="1"/>
          </p:cNvSpPr>
          <p:nvPr>
            <p:ph type="sldNum" sz="quarter" idx="5"/>
          </p:nvPr>
        </p:nvSpPr>
        <p:spPr/>
        <p:txBody>
          <a:bodyPr/>
          <a:lstStyle/>
          <a:p>
            <a:fld id="{B696B997-D9DC-4941-845C-FC277666AF4B}" type="slidenum">
              <a:rPr lang="en-US" smtClean="0"/>
              <a:t>24</a:t>
            </a:fld>
            <a:endParaRPr lang="en-US"/>
          </a:p>
        </p:txBody>
      </p:sp>
    </p:spTree>
    <p:extLst>
      <p:ext uri="{BB962C8B-B14F-4D97-AF65-F5344CB8AC3E}">
        <p14:creationId xmlns:p14="http://schemas.microsoft.com/office/powerpoint/2010/main" val="1553522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82386-1DC7-9E8F-89E7-4F2A09420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18481-C1DB-9231-31F7-3219FA6A3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BDCE5-AA2D-D829-BD41-B45A2509A0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A08CE5-8316-F38C-A0B0-6F4906CE8102}"/>
              </a:ext>
            </a:extLst>
          </p:cNvPr>
          <p:cNvSpPr>
            <a:spLocks noGrp="1"/>
          </p:cNvSpPr>
          <p:nvPr>
            <p:ph type="sldNum" sz="quarter" idx="5"/>
          </p:nvPr>
        </p:nvSpPr>
        <p:spPr/>
        <p:txBody>
          <a:bodyPr/>
          <a:lstStyle/>
          <a:p>
            <a:fld id="{B696B997-D9DC-4941-845C-FC277666AF4B}" type="slidenum">
              <a:rPr lang="en-US" smtClean="0"/>
              <a:t>25</a:t>
            </a:fld>
            <a:endParaRPr lang="en-US"/>
          </a:p>
        </p:txBody>
      </p:sp>
    </p:spTree>
    <p:extLst>
      <p:ext uri="{BB962C8B-B14F-4D97-AF65-F5344CB8AC3E}">
        <p14:creationId xmlns:p14="http://schemas.microsoft.com/office/powerpoint/2010/main" val="3767583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C2CB0-AB3C-8D9E-7505-5FDF3E13A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D0A8B-4C24-C682-B72A-AFBAB9AD7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814B9-B613-3C7F-D00C-2F3C6D811978}"/>
              </a:ext>
            </a:extLst>
          </p:cNvPr>
          <p:cNvSpPr>
            <a:spLocks noGrp="1"/>
          </p:cNvSpPr>
          <p:nvPr>
            <p:ph type="body" idx="1"/>
          </p:nvPr>
        </p:nvSpPr>
        <p:spPr/>
        <p:txBody>
          <a:bodyPr/>
          <a:lstStyle/>
          <a:p>
            <a:r>
              <a:rPr lang="en-US" dirty="0"/>
              <a:t>The FAA's roadmap outlines goals for Advanced Air Mobility (AAM).</a:t>
            </a:r>
          </a:p>
          <a:p>
            <a:r>
              <a:rPr lang="en-US" dirty="0"/>
              <a:t> The System-Wide Safety (SWS) project, part of the joint NASA and FAA Research Transition Team for AAM, intends to align its subproject tasks and research areas with these goals. By creating formal traces here from SWS research areas to AAM goals, the project aids team communication and establishes a traceability flow from the AAM mission to research products and IASMS architecture elements that support these goals.</a:t>
            </a:r>
          </a:p>
        </p:txBody>
      </p:sp>
      <p:sp>
        <p:nvSpPr>
          <p:cNvPr id="4" name="Slide Number Placeholder 3">
            <a:extLst>
              <a:ext uri="{FF2B5EF4-FFF2-40B4-BE49-F238E27FC236}">
                <a16:creationId xmlns:a16="http://schemas.microsoft.com/office/drawing/2014/main" id="{EFA85C6C-A940-F05B-2BC6-BCCC0EAE3AB7}"/>
              </a:ext>
            </a:extLst>
          </p:cNvPr>
          <p:cNvSpPr>
            <a:spLocks noGrp="1"/>
          </p:cNvSpPr>
          <p:nvPr>
            <p:ph type="sldNum" sz="quarter" idx="5"/>
          </p:nvPr>
        </p:nvSpPr>
        <p:spPr/>
        <p:txBody>
          <a:bodyPr/>
          <a:lstStyle/>
          <a:p>
            <a:fld id="{B696B997-D9DC-4941-845C-FC277666AF4B}" type="slidenum">
              <a:rPr lang="en-US" smtClean="0"/>
              <a:t>26</a:t>
            </a:fld>
            <a:endParaRPr lang="en-US"/>
          </a:p>
        </p:txBody>
      </p:sp>
    </p:spTree>
    <p:extLst>
      <p:ext uri="{BB962C8B-B14F-4D97-AF65-F5344CB8AC3E}">
        <p14:creationId xmlns:p14="http://schemas.microsoft.com/office/powerpoint/2010/main" val="1592439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65828-A20A-2DB4-B7E2-B0899242F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CF648-46AE-0B06-7A39-A119038BD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5DA03-1DC6-3371-99AC-113C2E4568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908F30-3B37-88A7-3C8F-2381DF0E6317}"/>
              </a:ext>
            </a:extLst>
          </p:cNvPr>
          <p:cNvSpPr>
            <a:spLocks noGrp="1"/>
          </p:cNvSpPr>
          <p:nvPr>
            <p:ph type="sldNum" sz="quarter" idx="5"/>
          </p:nvPr>
        </p:nvSpPr>
        <p:spPr/>
        <p:txBody>
          <a:bodyPr/>
          <a:lstStyle/>
          <a:p>
            <a:fld id="{B696B997-D9DC-4941-845C-FC277666AF4B}" type="slidenum">
              <a:rPr lang="en-US" smtClean="0"/>
              <a:t>27</a:t>
            </a:fld>
            <a:endParaRPr lang="en-US"/>
          </a:p>
        </p:txBody>
      </p:sp>
    </p:spTree>
    <p:extLst>
      <p:ext uri="{BB962C8B-B14F-4D97-AF65-F5344CB8AC3E}">
        <p14:creationId xmlns:p14="http://schemas.microsoft.com/office/powerpoint/2010/main" val="2787354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244600"/>
            <a:ext cx="5305425" cy="2984500"/>
          </a:xfrm>
        </p:spPr>
      </p:sp>
      <p:sp>
        <p:nvSpPr>
          <p:cNvPr id="3" name="Notes Placeholder 2"/>
          <p:cNvSpPr>
            <a:spLocks noGrp="1"/>
          </p:cNvSpPr>
          <p:nvPr>
            <p:ph type="body" idx="1"/>
          </p:nvPr>
        </p:nvSpPr>
        <p:spPr/>
        <p:txBody>
          <a:bodyPr/>
          <a:lstStyle/>
          <a:p>
            <a:r>
              <a:rPr lang="en-US" dirty="0"/>
              <a:t>This progression shows that while there were challenges, the traceability methods and data visualization were essential steps that led to a reassessment of planning to better align with the intended goals.</a:t>
            </a:r>
          </a:p>
        </p:txBody>
      </p:sp>
      <p:sp>
        <p:nvSpPr>
          <p:cNvPr id="4" name="Slide Number Placeholder 3"/>
          <p:cNvSpPr>
            <a:spLocks noGrp="1"/>
          </p:cNvSpPr>
          <p:nvPr>
            <p:ph type="sldNum" sz="quarter" idx="5"/>
          </p:nvPr>
        </p:nvSpPr>
        <p:spPr/>
        <p:txBody>
          <a:bodyPr/>
          <a:lstStyle/>
          <a:p>
            <a:fld id="{B696B997-D9DC-4941-845C-FC277666AF4B}" type="slidenum">
              <a:rPr lang="en-US" smtClean="0"/>
              <a:t>28</a:t>
            </a:fld>
            <a:endParaRPr lang="en-US"/>
          </a:p>
        </p:txBody>
      </p:sp>
    </p:spTree>
    <p:extLst>
      <p:ext uri="{BB962C8B-B14F-4D97-AF65-F5344CB8AC3E}">
        <p14:creationId xmlns:p14="http://schemas.microsoft.com/office/powerpoint/2010/main" val="371201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065BD-BF40-49A7-3FD3-50EF91D55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A7349-A1DF-ADD9-8245-49559AB4EBA7}"/>
              </a:ext>
            </a:extLst>
          </p:cNvPr>
          <p:cNvSpPr>
            <a:spLocks noGrp="1" noRot="1" noChangeAspect="1"/>
          </p:cNvSpPr>
          <p:nvPr>
            <p:ph type="sldImg"/>
          </p:nvPr>
        </p:nvSpPr>
        <p:spPr>
          <a:xfrm>
            <a:off x="776288" y="1244600"/>
            <a:ext cx="5305425" cy="2984500"/>
          </a:xfrm>
        </p:spPr>
      </p:sp>
      <p:sp>
        <p:nvSpPr>
          <p:cNvPr id="3" name="Notes Placeholder 2">
            <a:extLst>
              <a:ext uri="{FF2B5EF4-FFF2-40B4-BE49-F238E27FC236}">
                <a16:creationId xmlns:a16="http://schemas.microsoft.com/office/drawing/2014/main" id="{4F086670-8B70-7227-AD1C-22885A20BA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49CB7D-6A90-164B-1706-5D60ECA9F8B5}"/>
              </a:ext>
            </a:extLst>
          </p:cNvPr>
          <p:cNvSpPr>
            <a:spLocks noGrp="1"/>
          </p:cNvSpPr>
          <p:nvPr>
            <p:ph type="sldNum" sz="quarter" idx="5"/>
          </p:nvPr>
        </p:nvSpPr>
        <p:spPr/>
        <p:txBody>
          <a:bodyPr/>
          <a:lstStyle/>
          <a:p>
            <a:fld id="{B696B997-D9DC-4941-845C-FC277666AF4B}" type="slidenum">
              <a:rPr lang="en-US" smtClean="0"/>
              <a:t>29</a:t>
            </a:fld>
            <a:endParaRPr lang="en-US"/>
          </a:p>
        </p:txBody>
      </p:sp>
    </p:spTree>
    <p:extLst>
      <p:ext uri="{BB962C8B-B14F-4D97-AF65-F5344CB8AC3E}">
        <p14:creationId xmlns:p14="http://schemas.microsoft.com/office/powerpoint/2010/main" val="348044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4F216-AC62-67F4-41D9-9689C0CC8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B2486-7215-8126-7EC5-C923B24494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EC067-169F-3906-3603-ED643F101D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19F1AF-29F4-7662-CBA3-EA148AE8EADB}"/>
              </a:ext>
            </a:extLst>
          </p:cNvPr>
          <p:cNvSpPr>
            <a:spLocks noGrp="1"/>
          </p:cNvSpPr>
          <p:nvPr>
            <p:ph type="sldNum" sz="quarter" idx="5"/>
          </p:nvPr>
        </p:nvSpPr>
        <p:spPr/>
        <p:txBody>
          <a:bodyPr/>
          <a:lstStyle/>
          <a:p>
            <a:fld id="{B696B997-D9DC-4941-845C-FC277666AF4B}" type="slidenum">
              <a:rPr lang="en-US" smtClean="0"/>
              <a:t>3</a:t>
            </a:fld>
            <a:endParaRPr lang="en-US"/>
          </a:p>
        </p:txBody>
      </p:sp>
    </p:spTree>
    <p:extLst>
      <p:ext uri="{BB962C8B-B14F-4D97-AF65-F5344CB8AC3E}">
        <p14:creationId xmlns:p14="http://schemas.microsoft.com/office/powerpoint/2010/main" val="81180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2A115-C1BE-E92E-2EA9-0253D8D3A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45A3F-6EB8-C021-1D21-B9BF4F0E0FDE}"/>
              </a:ext>
            </a:extLst>
          </p:cNvPr>
          <p:cNvSpPr>
            <a:spLocks noGrp="1" noRot="1" noChangeAspect="1"/>
          </p:cNvSpPr>
          <p:nvPr>
            <p:ph type="sldImg"/>
          </p:nvPr>
        </p:nvSpPr>
        <p:spPr>
          <a:xfrm>
            <a:off x="776288" y="1244600"/>
            <a:ext cx="5305425" cy="2984500"/>
          </a:xfrm>
        </p:spPr>
      </p:sp>
      <p:sp>
        <p:nvSpPr>
          <p:cNvPr id="3" name="Notes Placeholder 2">
            <a:extLst>
              <a:ext uri="{FF2B5EF4-FFF2-40B4-BE49-F238E27FC236}">
                <a16:creationId xmlns:a16="http://schemas.microsoft.com/office/drawing/2014/main" id="{F79555BD-C8C8-4FAC-6ED0-1773B3B728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D2185F-F0EC-E08A-7E37-C1B56437A4CB}"/>
              </a:ext>
            </a:extLst>
          </p:cNvPr>
          <p:cNvSpPr>
            <a:spLocks noGrp="1"/>
          </p:cNvSpPr>
          <p:nvPr>
            <p:ph type="sldNum" sz="quarter" idx="5"/>
          </p:nvPr>
        </p:nvSpPr>
        <p:spPr/>
        <p:txBody>
          <a:bodyPr/>
          <a:lstStyle/>
          <a:p>
            <a:fld id="{B696B997-D9DC-4941-845C-FC277666AF4B}" type="slidenum">
              <a:rPr lang="en-US" smtClean="0"/>
              <a:t>30</a:t>
            </a:fld>
            <a:endParaRPr lang="en-US"/>
          </a:p>
        </p:txBody>
      </p:sp>
    </p:spTree>
    <p:extLst>
      <p:ext uri="{BB962C8B-B14F-4D97-AF65-F5344CB8AC3E}">
        <p14:creationId xmlns:p14="http://schemas.microsoft.com/office/powerpoint/2010/main" val="1366981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D328E-A614-71E6-C5D5-498DEF012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C9540-78BB-2342-AEBF-2D4D5D44E515}"/>
              </a:ext>
            </a:extLst>
          </p:cNvPr>
          <p:cNvSpPr>
            <a:spLocks noGrp="1" noRot="1" noChangeAspect="1"/>
          </p:cNvSpPr>
          <p:nvPr>
            <p:ph type="sldImg"/>
          </p:nvPr>
        </p:nvSpPr>
        <p:spPr>
          <a:xfrm>
            <a:off x="776288" y="1244600"/>
            <a:ext cx="5305425" cy="2984500"/>
          </a:xfrm>
        </p:spPr>
      </p:sp>
      <p:sp>
        <p:nvSpPr>
          <p:cNvPr id="3" name="Notes Placeholder 2">
            <a:extLst>
              <a:ext uri="{FF2B5EF4-FFF2-40B4-BE49-F238E27FC236}">
                <a16:creationId xmlns:a16="http://schemas.microsoft.com/office/drawing/2014/main" id="{43C96F34-9EB4-5176-1E1F-87D9AF4127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B46507-4905-CCA1-9D5B-17474E713125}"/>
              </a:ext>
            </a:extLst>
          </p:cNvPr>
          <p:cNvSpPr>
            <a:spLocks noGrp="1"/>
          </p:cNvSpPr>
          <p:nvPr>
            <p:ph type="sldNum" sz="quarter" idx="5"/>
          </p:nvPr>
        </p:nvSpPr>
        <p:spPr/>
        <p:txBody>
          <a:bodyPr/>
          <a:lstStyle/>
          <a:p>
            <a:fld id="{B696B997-D9DC-4941-845C-FC277666AF4B}" type="slidenum">
              <a:rPr lang="en-US" smtClean="0"/>
              <a:t>31</a:t>
            </a:fld>
            <a:endParaRPr lang="en-US"/>
          </a:p>
        </p:txBody>
      </p:sp>
    </p:spTree>
    <p:extLst>
      <p:ext uri="{BB962C8B-B14F-4D97-AF65-F5344CB8AC3E}">
        <p14:creationId xmlns:p14="http://schemas.microsoft.com/office/powerpoint/2010/main" val="2070684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96B997-D9DC-4941-845C-FC277666AF4B}" type="slidenum">
              <a:rPr lang="en-US" smtClean="0"/>
              <a:t>32</a:t>
            </a:fld>
            <a:endParaRPr lang="en-US"/>
          </a:p>
        </p:txBody>
      </p:sp>
    </p:spTree>
    <p:extLst>
      <p:ext uri="{BB962C8B-B14F-4D97-AF65-F5344CB8AC3E}">
        <p14:creationId xmlns:p14="http://schemas.microsoft.com/office/powerpoint/2010/main" val="112161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NASA’s System-Wide Safety (SWS) project was created in response to the aviation industry’s need for more proactive, predictive, and integrated safety management as more diverse, dense, and automated aerial operations emerge in our shared airspace. </a:t>
            </a:r>
          </a:p>
        </p:txBody>
      </p:sp>
      <p:sp>
        <p:nvSpPr>
          <p:cNvPr id="4" name="Slide Number Placeholder 3"/>
          <p:cNvSpPr>
            <a:spLocks noGrp="1"/>
          </p:cNvSpPr>
          <p:nvPr>
            <p:ph type="sldNum" sz="quarter" idx="5"/>
          </p:nvPr>
        </p:nvSpPr>
        <p:spPr/>
        <p:txBody>
          <a:bodyPr/>
          <a:lstStyle/>
          <a:p>
            <a:fld id="{B696B997-D9DC-4941-845C-FC277666AF4B}" type="slidenum">
              <a:rPr lang="en-US" smtClean="0"/>
              <a:t>4</a:t>
            </a:fld>
            <a:endParaRPr lang="en-US"/>
          </a:p>
        </p:txBody>
      </p:sp>
    </p:spTree>
    <p:extLst>
      <p:ext uri="{BB962C8B-B14F-4D97-AF65-F5344CB8AC3E}">
        <p14:creationId xmlns:p14="http://schemas.microsoft.com/office/powerpoint/2010/main" val="94058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Wide Safety goal is to create a system that can anticipate potential safety issues before they occur, allowing for timely interventions by:</a:t>
            </a:r>
          </a:p>
          <a:p>
            <a:endParaRPr lang="en-US" dirty="0"/>
          </a:p>
          <a:p>
            <a:pPr marL="171450" indent="-171450">
              <a:buFont typeface="Arial" panose="020B0604020202020204" pitchFamily="34" charset="0"/>
              <a:buChar char="•"/>
            </a:pPr>
            <a:r>
              <a:rPr lang="en-US" dirty="0"/>
              <a:t>Developing and maturing IASMS Services, Functions, and Capabilities (SFCs) for traditional commercial aviation and the merging of new Advanced Air Mobility  operations into the existing infrastructure,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Developing and maturing validated assurance methods to inform certification paths for autonomous functions,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developing functional requirements for IASMS applications addressing varying risk levels and complexity.</a:t>
            </a:r>
          </a:p>
          <a:p>
            <a:pPr marL="228600" indent="-228600">
              <a:buAutoNum type="arabicPeriod" startAt="3"/>
            </a:pPr>
            <a:endParaRPr lang="en-US" dirty="0"/>
          </a:p>
          <a:p>
            <a:r>
              <a:rPr lang="en-US" dirty="0"/>
              <a:t>This approach not only enhances safety but also improves efficiency and reliability in aviation operations.</a:t>
            </a:r>
          </a:p>
          <a:p>
            <a:endParaRPr lang="en-US" dirty="0"/>
          </a:p>
        </p:txBody>
      </p:sp>
      <p:sp>
        <p:nvSpPr>
          <p:cNvPr id="4" name="Slide Number Placeholder 3"/>
          <p:cNvSpPr>
            <a:spLocks noGrp="1"/>
          </p:cNvSpPr>
          <p:nvPr>
            <p:ph type="sldNum" sz="quarter" idx="5"/>
          </p:nvPr>
        </p:nvSpPr>
        <p:spPr/>
        <p:txBody>
          <a:bodyPr/>
          <a:lstStyle/>
          <a:p>
            <a:fld id="{B696B997-D9DC-4941-845C-FC277666AF4B}" type="slidenum">
              <a:rPr lang="en-US" smtClean="0"/>
              <a:t>5</a:t>
            </a:fld>
            <a:endParaRPr lang="en-US"/>
          </a:p>
        </p:txBody>
      </p:sp>
    </p:spTree>
    <p:extLst>
      <p:ext uri="{BB962C8B-B14F-4D97-AF65-F5344CB8AC3E}">
        <p14:creationId xmlns:p14="http://schemas.microsoft.com/office/powerpoint/2010/main" val="105209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SWS Project addresses these goals  through sub-project teams that focus on the research and testing of software to implement IASMS capabilities and assurance of autonomous functions for traditional and emerging operations. The testing and evaluation of integrated IASMS Services, Functions and Capabilities, and developing the overarching concept of operations and architecture that clearly address stakeholder needs. </a:t>
            </a:r>
          </a:p>
        </p:txBody>
      </p:sp>
      <p:sp>
        <p:nvSpPr>
          <p:cNvPr id="4" name="Slide Number Placeholder 3"/>
          <p:cNvSpPr>
            <a:spLocks noGrp="1"/>
          </p:cNvSpPr>
          <p:nvPr>
            <p:ph type="sldNum" sz="quarter" idx="5"/>
          </p:nvPr>
        </p:nvSpPr>
        <p:spPr/>
        <p:txBody>
          <a:bodyPr/>
          <a:lstStyle/>
          <a:p>
            <a:fld id="{B696B997-D9DC-4941-845C-FC277666AF4B}" type="slidenum">
              <a:rPr lang="en-US" smtClean="0"/>
              <a:t>6</a:t>
            </a:fld>
            <a:endParaRPr lang="en-US"/>
          </a:p>
        </p:txBody>
      </p:sp>
    </p:spTree>
    <p:extLst>
      <p:ext uri="{BB962C8B-B14F-4D97-AF65-F5344CB8AC3E}">
        <p14:creationId xmlns:p14="http://schemas.microsoft.com/office/powerpoint/2010/main" val="214869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32508-0565-91A6-F56D-E147972D5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25525-6639-8E57-85D5-206CBE83C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026B9-67D1-F7F3-E689-ED51DB11CC6C}"/>
              </a:ext>
            </a:extLst>
          </p:cNvPr>
          <p:cNvSpPr>
            <a:spLocks noGrp="1"/>
          </p:cNvSpPr>
          <p:nvPr>
            <p:ph type="body" idx="1"/>
          </p:nvPr>
        </p:nvSpPr>
        <p:spPr/>
        <p:txBody>
          <a:bodyPr/>
          <a:lstStyle/>
          <a:p>
            <a:r>
              <a:rPr lang="en-US" dirty="0"/>
              <a:t>As a research and technology project, System-Wide Safety is working in the early “System Design Process” of Concept and Technology Development”, or “Phase A”,</a:t>
            </a:r>
          </a:p>
        </p:txBody>
      </p:sp>
      <p:sp>
        <p:nvSpPr>
          <p:cNvPr id="4" name="Slide Number Placeholder 3">
            <a:extLst>
              <a:ext uri="{FF2B5EF4-FFF2-40B4-BE49-F238E27FC236}">
                <a16:creationId xmlns:a16="http://schemas.microsoft.com/office/drawing/2014/main" id="{5C100C0F-E848-C104-E328-CEF16CB7DE9F}"/>
              </a:ext>
            </a:extLst>
          </p:cNvPr>
          <p:cNvSpPr>
            <a:spLocks noGrp="1"/>
          </p:cNvSpPr>
          <p:nvPr>
            <p:ph type="sldNum" sz="quarter" idx="5"/>
          </p:nvPr>
        </p:nvSpPr>
        <p:spPr/>
        <p:txBody>
          <a:bodyPr/>
          <a:lstStyle/>
          <a:p>
            <a:fld id="{B696B997-D9DC-4941-845C-FC277666AF4B}" type="slidenum">
              <a:rPr lang="en-US" smtClean="0"/>
              <a:t>7</a:t>
            </a:fld>
            <a:endParaRPr lang="en-US"/>
          </a:p>
        </p:txBody>
      </p:sp>
    </p:spTree>
    <p:extLst>
      <p:ext uri="{BB962C8B-B14F-4D97-AF65-F5344CB8AC3E}">
        <p14:creationId xmlns:p14="http://schemas.microsoft.com/office/powerpoint/2010/main" val="245188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starts with defining the needs, goals, and objectives of the IASMS acquired from stakeholder input which is used to develop relevant use-case scenarios and the concept of operations. </a:t>
            </a:r>
          </a:p>
          <a:p>
            <a:endParaRPr lang="en-US" dirty="0"/>
          </a:p>
          <a:p>
            <a:r>
              <a:rPr lang="en-US" dirty="0"/>
              <a:t>The NGOs then help to inform the conceptual architecture framework and decompose system functions into potential behaviors. </a:t>
            </a:r>
          </a:p>
          <a:p>
            <a:endParaRPr lang="en-US" dirty="0"/>
          </a:p>
          <a:p>
            <a:r>
              <a:rPr lang="en-US" dirty="0"/>
              <a:t>We then seek stakeholder guidance to validate the architecture with source documents such as the FAA Unmanned Aerial Systems Safety Risk Management Policy Guidance, the National Academies Aviation Safety Assurance recommendations, the NASA and Flight Safety Foundation IASMS Research Roadmaps and the Autonomy Verification and Validation Roadmaps. </a:t>
            </a:r>
          </a:p>
          <a:p>
            <a:endParaRPr lang="en-US" dirty="0"/>
          </a:p>
        </p:txBody>
      </p:sp>
      <p:sp>
        <p:nvSpPr>
          <p:cNvPr id="4" name="Slide Number Placeholder 3"/>
          <p:cNvSpPr>
            <a:spLocks noGrp="1"/>
          </p:cNvSpPr>
          <p:nvPr>
            <p:ph type="sldNum" sz="quarter" idx="5"/>
          </p:nvPr>
        </p:nvSpPr>
        <p:spPr/>
        <p:txBody>
          <a:bodyPr/>
          <a:lstStyle/>
          <a:p>
            <a:fld id="{B696B997-D9DC-4941-845C-FC277666AF4B}" type="slidenum">
              <a:rPr lang="en-US" smtClean="0"/>
              <a:t>8</a:t>
            </a:fld>
            <a:endParaRPr lang="en-US"/>
          </a:p>
        </p:txBody>
      </p:sp>
    </p:spTree>
    <p:extLst>
      <p:ext uri="{BB962C8B-B14F-4D97-AF65-F5344CB8AC3E}">
        <p14:creationId xmlns:p14="http://schemas.microsoft.com/office/powerpoint/2010/main" val="372855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is a diagram of the NGO flow capturing need, goals, objectives of stakeholders as well as the National Airspace and Data Management Constraints of the system.</a:t>
            </a:r>
          </a:p>
        </p:txBody>
      </p:sp>
      <p:sp>
        <p:nvSpPr>
          <p:cNvPr id="4" name="Slide Number Placeholder 3"/>
          <p:cNvSpPr>
            <a:spLocks noGrp="1"/>
          </p:cNvSpPr>
          <p:nvPr>
            <p:ph type="sldNum" sz="quarter" idx="5"/>
          </p:nvPr>
        </p:nvSpPr>
        <p:spPr/>
        <p:txBody>
          <a:bodyPr/>
          <a:lstStyle/>
          <a:p>
            <a:fld id="{B696B997-D9DC-4941-845C-FC277666AF4B}" type="slidenum">
              <a:rPr lang="en-US" smtClean="0"/>
              <a:t>9</a:t>
            </a:fld>
            <a:endParaRPr lang="en-US"/>
          </a:p>
        </p:txBody>
      </p:sp>
    </p:spTree>
    <p:extLst>
      <p:ext uri="{BB962C8B-B14F-4D97-AF65-F5344CB8AC3E}">
        <p14:creationId xmlns:p14="http://schemas.microsoft.com/office/powerpoint/2010/main" val="375846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A">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20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1">
    <p:bg>
      <p:bgPr>
        <a:solidFill>
          <a:schemeClr val="tx1"/>
        </a:solidFill>
        <a:effectLst/>
      </p:bgPr>
    </p:bg>
    <p:spTree>
      <p:nvGrpSpPr>
        <p:cNvPr id="1" name=""/>
        <p:cNvGrpSpPr/>
        <p:nvPr/>
      </p:nvGrpSpPr>
      <p:grpSpPr>
        <a:xfrm>
          <a:off x="0" y="0"/>
          <a:ext cx="0" cy="0"/>
          <a:chOff x="0" y="0"/>
          <a:chExt cx="0" cy="0"/>
        </a:xfrm>
      </p:grpSpPr>
      <p:pic>
        <p:nvPicPr>
          <p:cNvPr id="10" name="Picture 9" descr="A blue and red smoke&#10;&#10;Description automatically generated">
            <a:extLst>
              <a:ext uri="{FF2B5EF4-FFF2-40B4-BE49-F238E27FC236}">
                <a16:creationId xmlns:a16="http://schemas.microsoft.com/office/drawing/2014/main" id="{61DD7EB6-71A4-1A0D-9ED7-A93B401C0B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31B856C-C65F-F098-8626-6D160EBF91FE}"/>
              </a:ext>
            </a:extLst>
          </p:cNvPr>
          <p:cNvSpPr>
            <a:spLocks noGrp="1"/>
          </p:cNvSpPr>
          <p:nvPr>
            <p:ph type="title" hasCustomPrompt="1"/>
          </p:nvPr>
        </p:nvSpPr>
        <p:spPr>
          <a:xfrm>
            <a:off x="1214000" y="944699"/>
            <a:ext cx="10451065" cy="857689"/>
          </a:xfrm>
          <a:prstGeom prst="rect">
            <a:avLst/>
          </a:prstGeom>
        </p:spPr>
        <p:txBody>
          <a:bodyPr anchor="t">
            <a:noAutofit/>
          </a:bodyPr>
          <a:lstStyle>
            <a:lvl1pPr algn="l">
              <a:defRPr sz="6000" b="0" i="0">
                <a:solidFill>
                  <a:schemeClr val="bg1"/>
                </a:solidFill>
                <a:latin typeface="Gotham" pitchFamily="2" charset="0"/>
                <a:cs typeface="Gotham" pitchFamily="2" charset="0"/>
              </a:defRPr>
            </a:lvl1pPr>
          </a:lstStyle>
          <a:p>
            <a:r>
              <a:rPr lang="en-US" dirty="0"/>
              <a:t>Presentation Title</a:t>
            </a:r>
          </a:p>
        </p:txBody>
      </p:sp>
      <p:sp>
        <p:nvSpPr>
          <p:cNvPr id="6" name="Content Placeholder 7">
            <a:extLst>
              <a:ext uri="{FF2B5EF4-FFF2-40B4-BE49-F238E27FC236}">
                <a16:creationId xmlns:a16="http://schemas.microsoft.com/office/drawing/2014/main" id="{07052E5F-5B2C-F2ED-5BBD-DB30CBD4F97A}"/>
              </a:ext>
            </a:extLst>
          </p:cNvPr>
          <p:cNvSpPr>
            <a:spLocks noGrp="1"/>
          </p:cNvSpPr>
          <p:nvPr>
            <p:ph sz="quarter" idx="13" hasCustomPrompt="1"/>
          </p:nvPr>
        </p:nvSpPr>
        <p:spPr>
          <a:xfrm>
            <a:off x="1214000" y="587632"/>
            <a:ext cx="10450927" cy="308856"/>
          </a:xfrm>
          <a:prstGeom prst="rect">
            <a:avLst/>
          </a:prstGeom>
        </p:spPr>
        <p:txBody>
          <a:bodyPr>
            <a:normAutofit/>
          </a:bodyPr>
          <a:lstStyle>
            <a:lvl1pPr marL="0" indent="0" algn="l">
              <a:buNone/>
              <a:defRPr sz="1400" b="1" i="0" spc="100" baseline="0">
                <a:solidFill>
                  <a:schemeClr val="accent2"/>
                </a:solidFill>
                <a:latin typeface="Gotham" pitchFamily="2" charset="0"/>
                <a:cs typeface="Gotham" pitchFamily="2" charset="0"/>
              </a:defRPr>
            </a:lvl1pPr>
            <a:lvl2pPr marL="457200" indent="0">
              <a:buNone/>
              <a:defRPr b="0" i="0">
                <a:latin typeface="Soleil Bk" panose="02000503000000020004" pitchFamily="2" charset="77"/>
              </a:defRPr>
            </a:lvl2pPr>
            <a:lvl3pPr marL="914400" indent="0">
              <a:buNone/>
              <a:defRPr b="0" i="0">
                <a:latin typeface="Soleil Bk" panose="02000503000000020004" pitchFamily="2" charset="77"/>
              </a:defRPr>
            </a:lvl3pPr>
            <a:lvl4pPr marL="1371600" indent="0">
              <a:buNone/>
              <a:defRPr b="0" i="0">
                <a:latin typeface="Soleil Bk" panose="02000503000000020004" pitchFamily="2" charset="77"/>
              </a:defRPr>
            </a:lvl4pPr>
            <a:lvl5pPr marL="1828800" indent="0">
              <a:buNone/>
              <a:defRPr b="0" i="0">
                <a:latin typeface="Soleil Bk" panose="02000503000000020004" pitchFamily="2" charset="77"/>
              </a:defRPr>
            </a:lvl5pPr>
          </a:lstStyle>
          <a:p>
            <a:pPr lvl="0"/>
            <a:r>
              <a:rPr lang="en-US" dirty="0"/>
              <a:t>24 OCTOBER 2023 (update date as needed)</a:t>
            </a:r>
          </a:p>
        </p:txBody>
      </p:sp>
      <p:sp>
        <p:nvSpPr>
          <p:cNvPr id="7" name="Text Placeholder 14">
            <a:extLst>
              <a:ext uri="{FF2B5EF4-FFF2-40B4-BE49-F238E27FC236}">
                <a16:creationId xmlns:a16="http://schemas.microsoft.com/office/drawing/2014/main" id="{EFDF0A14-EC19-8932-C7FA-AB0C74B5EED6}"/>
              </a:ext>
            </a:extLst>
          </p:cNvPr>
          <p:cNvSpPr>
            <a:spLocks noGrp="1"/>
          </p:cNvSpPr>
          <p:nvPr>
            <p:ph type="body" sz="quarter" idx="14" hasCustomPrompt="1"/>
          </p:nvPr>
        </p:nvSpPr>
        <p:spPr>
          <a:xfrm>
            <a:off x="1214000" y="1864061"/>
            <a:ext cx="10450512" cy="10017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latin typeface="Gotham" pitchFamily="2" charset="0"/>
                <a:cs typeface="Gotham"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Subtitle</a:t>
            </a:r>
          </a:p>
          <a:p>
            <a:pPr lvl="0"/>
            <a:endParaRPr lang="en-US" dirty="0"/>
          </a:p>
        </p:txBody>
      </p:sp>
      <p:sp>
        <p:nvSpPr>
          <p:cNvPr id="8" name="Text Placeholder 14">
            <a:extLst>
              <a:ext uri="{FF2B5EF4-FFF2-40B4-BE49-F238E27FC236}">
                <a16:creationId xmlns:a16="http://schemas.microsoft.com/office/drawing/2014/main" id="{8FE52F23-6672-6744-5D01-74AC4A5D6C8F}"/>
              </a:ext>
            </a:extLst>
          </p:cNvPr>
          <p:cNvSpPr>
            <a:spLocks noGrp="1"/>
          </p:cNvSpPr>
          <p:nvPr>
            <p:ph type="body" sz="quarter" idx="15" hasCustomPrompt="1"/>
          </p:nvPr>
        </p:nvSpPr>
        <p:spPr>
          <a:xfrm>
            <a:off x="1214000" y="4612229"/>
            <a:ext cx="10450512" cy="29662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spc="100" baseline="0">
                <a:solidFill>
                  <a:schemeClr val="bg2"/>
                </a:solidFill>
                <a:latin typeface="Gotham" pitchFamily="2" charset="0"/>
                <a:cs typeface="Gotham" pitchFamily="2" charset="0"/>
              </a:defRPr>
            </a:lvl1pPr>
          </a:lstStyle>
          <a:p>
            <a:pPr lvl="0"/>
            <a:r>
              <a:rPr lang="en-US" dirty="0"/>
              <a:t>AUTHOR NAME</a:t>
            </a:r>
          </a:p>
        </p:txBody>
      </p:sp>
      <p:sp>
        <p:nvSpPr>
          <p:cNvPr id="9" name="Text Placeholder 14">
            <a:extLst>
              <a:ext uri="{FF2B5EF4-FFF2-40B4-BE49-F238E27FC236}">
                <a16:creationId xmlns:a16="http://schemas.microsoft.com/office/drawing/2014/main" id="{799AE0D6-0E47-3726-89E4-BCA68D7A9904}"/>
              </a:ext>
            </a:extLst>
          </p:cNvPr>
          <p:cNvSpPr>
            <a:spLocks noGrp="1"/>
          </p:cNvSpPr>
          <p:nvPr>
            <p:ph type="body" sz="quarter" idx="16" hasCustomPrompt="1"/>
          </p:nvPr>
        </p:nvSpPr>
        <p:spPr>
          <a:xfrm>
            <a:off x="1214000" y="5008823"/>
            <a:ext cx="10450512" cy="722151"/>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i="0" spc="0" baseline="0">
                <a:solidFill>
                  <a:schemeClr val="bg2"/>
                </a:solidFill>
                <a:latin typeface="Gotham" pitchFamily="2" charset="0"/>
                <a:cs typeface="Gotham" pitchFamily="2" charset="0"/>
              </a:defRPr>
            </a:lvl1pPr>
          </a:lstStyle>
          <a:p>
            <a:pPr lvl="0"/>
            <a:r>
              <a:rPr lang="en-US" dirty="0"/>
              <a:t>Author Title</a:t>
            </a:r>
          </a:p>
          <a:p>
            <a:pPr lvl="0"/>
            <a:r>
              <a:rPr lang="en-US" dirty="0"/>
              <a:t>Company / Organization</a:t>
            </a:r>
          </a:p>
          <a:p>
            <a:pPr lvl="0"/>
            <a:endParaRPr lang="en-US" dirty="0"/>
          </a:p>
        </p:txBody>
      </p:sp>
      <p:pic>
        <p:nvPicPr>
          <p:cNvPr id="11" name="Picture 10" descr="A white letter on a black background&#10;&#10;Description automatically generated">
            <a:extLst>
              <a:ext uri="{FF2B5EF4-FFF2-40B4-BE49-F238E27FC236}">
                <a16:creationId xmlns:a16="http://schemas.microsoft.com/office/drawing/2014/main" id="{6B12C455-B230-93A3-036E-CCA2B4FF4265}"/>
              </a:ext>
            </a:extLst>
          </p:cNvPr>
          <p:cNvPicPr>
            <a:picLocks noChangeAspect="1"/>
          </p:cNvPicPr>
          <p:nvPr userDrawn="1"/>
        </p:nvPicPr>
        <p:blipFill>
          <a:blip r:embed="rId3"/>
          <a:stretch>
            <a:fillRect/>
          </a:stretch>
        </p:blipFill>
        <p:spPr>
          <a:xfrm>
            <a:off x="10079183" y="6306347"/>
            <a:ext cx="1716373" cy="265203"/>
          </a:xfrm>
          <a:prstGeom prst="rect">
            <a:avLst/>
          </a:prstGeom>
        </p:spPr>
      </p:pic>
    </p:spTree>
    <p:extLst>
      <p:ext uri="{BB962C8B-B14F-4D97-AF65-F5344CB8AC3E}">
        <p14:creationId xmlns:p14="http://schemas.microsoft.com/office/powerpoint/2010/main" val="280650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resentation Title 1">
    <p:bg>
      <p:bgPr>
        <a:solidFill>
          <a:schemeClr val="tx1"/>
        </a:solidFill>
        <a:effectLst/>
      </p:bgPr>
    </p:bg>
    <p:spTree>
      <p:nvGrpSpPr>
        <p:cNvPr id="1" name=""/>
        <p:cNvGrpSpPr/>
        <p:nvPr/>
      </p:nvGrpSpPr>
      <p:grpSpPr>
        <a:xfrm>
          <a:off x="0" y="0"/>
          <a:ext cx="0" cy="0"/>
          <a:chOff x="0" y="0"/>
          <a:chExt cx="0" cy="0"/>
        </a:xfrm>
      </p:grpSpPr>
      <p:pic>
        <p:nvPicPr>
          <p:cNvPr id="2" name="Picture 1" descr="A blue and red lightning&#10;&#10;Description automatically generated">
            <a:extLst>
              <a:ext uri="{FF2B5EF4-FFF2-40B4-BE49-F238E27FC236}">
                <a16:creationId xmlns:a16="http://schemas.microsoft.com/office/drawing/2014/main" id="{B8629B69-C700-D504-AE41-8F4F429D88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31B856C-C65F-F098-8626-6D160EBF91FE}"/>
              </a:ext>
            </a:extLst>
          </p:cNvPr>
          <p:cNvSpPr>
            <a:spLocks noGrp="1"/>
          </p:cNvSpPr>
          <p:nvPr>
            <p:ph type="title" hasCustomPrompt="1"/>
          </p:nvPr>
        </p:nvSpPr>
        <p:spPr>
          <a:xfrm>
            <a:off x="1214000" y="944699"/>
            <a:ext cx="10451065" cy="857689"/>
          </a:xfrm>
          <a:prstGeom prst="rect">
            <a:avLst/>
          </a:prstGeom>
        </p:spPr>
        <p:txBody>
          <a:bodyPr anchor="t">
            <a:noAutofit/>
          </a:bodyPr>
          <a:lstStyle>
            <a:lvl1pPr algn="l">
              <a:defRPr sz="6000" b="0" i="0">
                <a:solidFill>
                  <a:schemeClr val="bg1"/>
                </a:solidFill>
                <a:latin typeface="Gotham" pitchFamily="2" charset="0"/>
                <a:cs typeface="Gotham" pitchFamily="2" charset="0"/>
              </a:defRPr>
            </a:lvl1pPr>
          </a:lstStyle>
          <a:p>
            <a:r>
              <a:rPr lang="en-US" dirty="0"/>
              <a:t>Presentation Title</a:t>
            </a:r>
          </a:p>
        </p:txBody>
      </p:sp>
      <p:sp>
        <p:nvSpPr>
          <p:cNvPr id="6" name="Content Placeholder 7">
            <a:extLst>
              <a:ext uri="{FF2B5EF4-FFF2-40B4-BE49-F238E27FC236}">
                <a16:creationId xmlns:a16="http://schemas.microsoft.com/office/drawing/2014/main" id="{07052E5F-5B2C-F2ED-5BBD-DB30CBD4F97A}"/>
              </a:ext>
            </a:extLst>
          </p:cNvPr>
          <p:cNvSpPr>
            <a:spLocks noGrp="1"/>
          </p:cNvSpPr>
          <p:nvPr>
            <p:ph sz="quarter" idx="13" hasCustomPrompt="1"/>
          </p:nvPr>
        </p:nvSpPr>
        <p:spPr>
          <a:xfrm>
            <a:off x="1214000" y="587632"/>
            <a:ext cx="10450927" cy="308856"/>
          </a:xfrm>
          <a:prstGeom prst="rect">
            <a:avLst/>
          </a:prstGeom>
        </p:spPr>
        <p:txBody>
          <a:bodyPr>
            <a:normAutofit/>
          </a:bodyPr>
          <a:lstStyle>
            <a:lvl1pPr marL="0" indent="0" algn="l">
              <a:buNone/>
              <a:defRPr sz="1400" b="1" i="0" spc="100" baseline="0">
                <a:solidFill>
                  <a:schemeClr val="accent2"/>
                </a:solidFill>
                <a:latin typeface="Gotham" pitchFamily="2" charset="0"/>
                <a:cs typeface="Gotham" pitchFamily="2" charset="0"/>
              </a:defRPr>
            </a:lvl1pPr>
            <a:lvl2pPr marL="457200" indent="0">
              <a:buNone/>
              <a:defRPr b="0" i="0">
                <a:latin typeface="Soleil Bk" panose="02000503000000020004" pitchFamily="2" charset="77"/>
              </a:defRPr>
            </a:lvl2pPr>
            <a:lvl3pPr marL="914400" indent="0">
              <a:buNone/>
              <a:defRPr b="0" i="0">
                <a:latin typeface="Soleil Bk" panose="02000503000000020004" pitchFamily="2" charset="77"/>
              </a:defRPr>
            </a:lvl3pPr>
            <a:lvl4pPr marL="1371600" indent="0">
              <a:buNone/>
              <a:defRPr b="0" i="0">
                <a:latin typeface="Soleil Bk" panose="02000503000000020004" pitchFamily="2" charset="77"/>
              </a:defRPr>
            </a:lvl4pPr>
            <a:lvl5pPr marL="1828800" indent="0">
              <a:buNone/>
              <a:defRPr b="0" i="0">
                <a:latin typeface="Soleil Bk" panose="02000503000000020004" pitchFamily="2" charset="77"/>
              </a:defRPr>
            </a:lvl5pPr>
          </a:lstStyle>
          <a:p>
            <a:pPr lvl="0"/>
            <a:r>
              <a:rPr lang="en-US" dirty="0"/>
              <a:t>24 OCTOBER 2023 (update date as needed)</a:t>
            </a:r>
          </a:p>
        </p:txBody>
      </p:sp>
      <p:sp>
        <p:nvSpPr>
          <p:cNvPr id="7" name="Text Placeholder 14">
            <a:extLst>
              <a:ext uri="{FF2B5EF4-FFF2-40B4-BE49-F238E27FC236}">
                <a16:creationId xmlns:a16="http://schemas.microsoft.com/office/drawing/2014/main" id="{EFDF0A14-EC19-8932-C7FA-AB0C74B5EED6}"/>
              </a:ext>
            </a:extLst>
          </p:cNvPr>
          <p:cNvSpPr>
            <a:spLocks noGrp="1"/>
          </p:cNvSpPr>
          <p:nvPr>
            <p:ph type="body" sz="quarter" idx="14" hasCustomPrompt="1"/>
          </p:nvPr>
        </p:nvSpPr>
        <p:spPr>
          <a:xfrm>
            <a:off x="1214000" y="1864061"/>
            <a:ext cx="10450512" cy="10017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2"/>
                </a:solidFill>
                <a:latin typeface="Gotham" pitchFamily="2" charset="0"/>
                <a:cs typeface="Gotham"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Optional Subtitle</a:t>
            </a:r>
          </a:p>
          <a:p>
            <a:pPr lvl="0"/>
            <a:endParaRPr lang="en-US" dirty="0"/>
          </a:p>
        </p:txBody>
      </p:sp>
      <p:sp>
        <p:nvSpPr>
          <p:cNvPr id="8" name="Text Placeholder 14">
            <a:extLst>
              <a:ext uri="{FF2B5EF4-FFF2-40B4-BE49-F238E27FC236}">
                <a16:creationId xmlns:a16="http://schemas.microsoft.com/office/drawing/2014/main" id="{8FE52F23-6672-6744-5D01-74AC4A5D6C8F}"/>
              </a:ext>
            </a:extLst>
          </p:cNvPr>
          <p:cNvSpPr>
            <a:spLocks noGrp="1"/>
          </p:cNvSpPr>
          <p:nvPr>
            <p:ph type="body" sz="quarter" idx="15" hasCustomPrompt="1"/>
          </p:nvPr>
        </p:nvSpPr>
        <p:spPr>
          <a:xfrm>
            <a:off x="1214000" y="4612229"/>
            <a:ext cx="10450512" cy="29662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spc="100" baseline="0">
                <a:solidFill>
                  <a:schemeClr val="bg2"/>
                </a:solidFill>
                <a:latin typeface="Gotham" pitchFamily="2" charset="0"/>
                <a:cs typeface="Gotham" pitchFamily="2" charset="0"/>
              </a:defRPr>
            </a:lvl1pPr>
          </a:lstStyle>
          <a:p>
            <a:pPr lvl="0"/>
            <a:r>
              <a:rPr lang="en-US" dirty="0"/>
              <a:t>AUTHOR NAME</a:t>
            </a:r>
          </a:p>
        </p:txBody>
      </p:sp>
      <p:sp>
        <p:nvSpPr>
          <p:cNvPr id="9" name="Text Placeholder 14">
            <a:extLst>
              <a:ext uri="{FF2B5EF4-FFF2-40B4-BE49-F238E27FC236}">
                <a16:creationId xmlns:a16="http://schemas.microsoft.com/office/drawing/2014/main" id="{799AE0D6-0E47-3726-89E4-BCA68D7A9904}"/>
              </a:ext>
            </a:extLst>
          </p:cNvPr>
          <p:cNvSpPr>
            <a:spLocks noGrp="1"/>
          </p:cNvSpPr>
          <p:nvPr>
            <p:ph type="body" sz="quarter" idx="16" hasCustomPrompt="1"/>
          </p:nvPr>
        </p:nvSpPr>
        <p:spPr>
          <a:xfrm>
            <a:off x="1214000" y="5008823"/>
            <a:ext cx="10450512" cy="722151"/>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i="0" spc="0" baseline="0">
                <a:solidFill>
                  <a:schemeClr val="bg2"/>
                </a:solidFill>
                <a:latin typeface="Gotham" pitchFamily="2" charset="0"/>
                <a:cs typeface="Gotham" pitchFamily="2" charset="0"/>
              </a:defRPr>
            </a:lvl1pPr>
          </a:lstStyle>
          <a:p>
            <a:pPr lvl="0"/>
            <a:r>
              <a:rPr lang="en-US" dirty="0"/>
              <a:t>Author Title</a:t>
            </a:r>
          </a:p>
          <a:p>
            <a:pPr lvl="0"/>
            <a:r>
              <a:rPr lang="en-US" dirty="0"/>
              <a:t>Company / Organization</a:t>
            </a:r>
          </a:p>
          <a:p>
            <a:pPr lvl="0"/>
            <a:endParaRPr lang="en-US" dirty="0"/>
          </a:p>
        </p:txBody>
      </p:sp>
      <p:pic>
        <p:nvPicPr>
          <p:cNvPr id="11" name="Picture 10" descr="A white letter on a black background&#10;&#10;Description automatically generated">
            <a:extLst>
              <a:ext uri="{FF2B5EF4-FFF2-40B4-BE49-F238E27FC236}">
                <a16:creationId xmlns:a16="http://schemas.microsoft.com/office/drawing/2014/main" id="{6B12C455-B230-93A3-036E-CCA2B4FF4265}"/>
              </a:ext>
            </a:extLst>
          </p:cNvPr>
          <p:cNvPicPr>
            <a:picLocks noChangeAspect="1"/>
          </p:cNvPicPr>
          <p:nvPr userDrawn="1"/>
        </p:nvPicPr>
        <p:blipFill>
          <a:blip r:embed="rId3"/>
          <a:stretch>
            <a:fillRect/>
          </a:stretch>
        </p:blipFill>
        <p:spPr>
          <a:xfrm>
            <a:off x="10079183" y="6306347"/>
            <a:ext cx="1716373" cy="265203"/>
          </a:xfrm>
          <a:prstGeom prst="rect">
            <a:avLst/>
          </a:prstGeom>
        </p:spPr>
      </p:pic>
    </p:spTree>
    <p:extLst>
      <p:ext uri="{BB962C8B-B14F-4D97-AF65-F5344CB8AC3E}">
        <p14:creationId xmlns:p14="http://schemas.microsoft.com/office/powerpoint/2010/main" val="3239430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resentation Title 1">
    <p:bg>
      <p:bgPr>
        <a:solidFill>
          <a:schemeClr val="tx1"/>
        </a:solidFill>
        <a:effectLst/>
      </p:bgPr>
    </p:bg>
    <p:spTree>
      <p:nvGrpSpPr>
        <p:cNvPr id="1" name=""/>
        <p:cNvGrpSpPr/>
        <p:nvPr/>
      </p:nvGrpSpPr>
      <p:grpSpPr>
        <a:xfrm>
          <a:off x="0" y="0"/>
          <a:ext cx="0" cy="0"/>
          <a:chOff x="0" y="0"/>
          <a:chExt cx="0" cy="0"/>
        </a:xfrm>
      </p:grpSpPr>
      <p:pic>
        <p:nvPicPr>
          <p:cNvPr id="4" name="Picture 3" descr="A blue and red smoke&#10;&#10;Description automatically generated">
            <a:extLst>
              <a:ext uri="{FF2B5EF4-FFF2-40B4-BE49-F238E27FC236}">
                <a16:creationId xmlns:a16="http://schemas.microsoft.com/office/drawing/2014/main" id="{2D7FD7B4-4986-5FCB-A187-48CC4C0D78B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white letter on a black background&#10;&#10;Description automatically generated">
            <a:extLst>
              <a:ext uri="{FF2B5EF4-FFF2-40B4-BE49-F238E27FC236}">
                <a16:creationId xmlns:a16="http://schemas.microsoft.com/office/drawing/2014/main" id="{6B12C455-B230-93A3-036E-CCA2B4FF4265}"/>
              </a:ext>
            </a:extLst>
          </p:cNvPr>
          <p:cNvPicPr>
            <a:picLocks noChangeAspect="1"/>
          </p:cNvPicPr>
          <p:nvPr userDrawn="1"/>
        </p:nvPicPr>
        <p:blipFill>
          <a:blip r:embed="rId3"/>
          <a:stretch>
            <a:fillRect/>
          </a:stretch>
        </p:blipFill>
        <p:spPr>
          <a:xfrm>
            <a:off x="10079183" y="6306347"/>
            <a:ext cx="1716373" cy="265203"/>
          </a:xfrm>
          <a:prstGeom prst="rect">
            <a:avLst/>
          </a:prstGeom>
        </p:spPr>
      </p:pic>
      <p:sp>
        <p:nvSpPr>
          <p:cNvPr id="5" name="Title 1">
            <a:extLst>
              <a:ext uri="{FF2B5EF4-FFF2-40B4-BE49-F238E27FC236}">
                <a16:creationId xmlns:a16="http://schemas.microsoft.com/office/drawing/2014/main" id="{13F9F0CF-61A5-23A4-93F7-D940BC4D5501}"/>
              </a:ext>
            </a:extLst>
          </p:cNvPr>
          <p:cNvSpPr>
            <a:spLocks noGrp="1"/>
          </p:cNvSpPr>
          <p:nvPr>
            <p:ph type="title" hasCustomPrompt="1"/>
          </p:nvPr>
        </p:nvSpPr>
        <p:spPr>
          <a:xfrm>
            <a:off x="1283135" y="735980"/>
            <a:ext cx="9526725" cy="857689"/>
          </a:xfrm>
          <a:prstGeom prst="rect">
            <a:avLst/>
          </a:prstGeom>
        </p:spPr>
        <p:txBody>
          <a:bodyPr anchor="t">
            <a:normAutofit/>
          </a:bodyPr>
          <a:lstStyle>
            <a:lvl1pPr>
              <a:defRPr sz="5400" b="0" i="0">
                <a:solidFill>
                  <a:schemeClr val="bg1"/>
                </a:solidFill>
                <a:latin typeface="Gotham" pitchFamily="2" charset="0"/>
                <a:cs typeface="Gotham" pitchFamily="2" charset="0"/>
              </a:defRPr>
            </a:lvl1pPr>
          </a:lstStyle>
          <a:p>
            <a:r>
              <a:rPr lang="en-US" dirty="0"/>
              <a:t>Quote or Section Header</a:t>
            </a:r>
          </a:p>
        </p:txBody>
      </p:sp>
      <p:sp>
        <p:nvSpPr>
          <p:cNvPr id="12" name="Content Placeholder 7">
            <a:extLst>
              <a:ext uri="{FF2B5EF4-FFF2-40B4-BE49-F238E27FC236}">
                <a16:creationId xmlns:a16="http://schemas.microsoft.com/office/drawing/2014/main" id="{10AFD4E8-B112-4FB2-6DED-DC93BBED4F36}"/>
              </a:ext>
            </a:extLst>
          </p:cNvPr>
          <p:cNvSpPr>
            <a:spLocks noGrp="1"/>
          </p:cNvSpPr>
          <p:nvPr>
            <p:ph sz="quarter" idx="10" hasCustomPrompt="1"/>
          </p:nvPr>
        </p:nvSpPr>
        <p:spPr>
          <a:xfrm>
            <a:off x="1283273" y="1747587"/>
            <a:ext cx="9526587" cy="928687"/>
          </a:xfrm>
          <a:prstGeom prst="rect">
            <a:avLst/>
          </a:prstGeom>
        </p:spPr>
        <p:txBody>
          <a:bodyPr/>
          <a:lstStyle>
            <a:lvl1pPr marL="0" indent="0">
              <a:buNone/>
              <a:defRPr b="0" i="0">
                <a:solidFill>
                  <a:schemeClr val="accent3"/>
                </a:solidFill>
                <a:latin typeface="Gotham" pitchFamily="2" charset="0"/>
                <a:cs typeface="Gotham" pitchFamily="2" charset="0"/>
              </a:defRPr>
            </a:lvl1pPr>
            <a:lvl2pPr marL="457200" indent="0">
              <a:buNone/>
              <a:defRPr b="0" i="0">
                <a:latin typeface="Soleil Bk" panose="02000503000000020004" pitchFamily="2" charset="77"/>
              </a:defRPr>
            </a:lvl2pPr>
            <a:lvl3pPr marL="914400" indent="0">
              <a:buNone/>
              <a:defRPr b="0" i="0">
                <a:latin typeface="Soleil Bk" panose="02000503000000020004" pitchFamily="2" charset="77"/>
              </a:defRPr>
            </a:lvl3pPr>
            <a:lvl4pPr marL="1371600" indent="0">
              <a:buNone/>
              <a:defRPr b="0" i="0">
                <a:latin typeface="Soleil Bk" panose="02000503000000020004" pitchFamily="2" charset="77"/>
              </a:defRPr>
            </a:lvl4pPr>
            <a:lvl5pPr marL="1828800" indent="0">
              <a:buNone/>
              <a:defRPr b="0" i="0">
                <a:latin typeface="Soleil Bk" panose="02000503000000020004" pitchFamily="2" charset="77"/>
              </a:defRPr>
            </a:lvl5pPr>
          </a:lstStyle>
          <a:p>
            <a:pPr lvl="0"/>
            <a:r>
              <a:rPr lang="en-US" dirty="0"/>
              <a:t>Click to add optional subtitle</a:t>
            </a:r>
          </a:p>
        </p:txBody>
      </p:sp>
    </p:spTree>
    <p:extLst>
      <p:ext uri="{BB962C8B-B14F-4D97-AF65-F5344CB8AC3E}">
        <p14:creationId xmlns:p14="http://schemas.microsoft.com/office/powerpoint/2010/main" val="3305228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esentation Title 1">
    <p:bg>
      <p:bgPr>
        <a:solidFill>
          <a:schemeClr val="tx1"/>
        </a:solidFill>
        <a:effectLst/>
      </p:bgPr>
    </p:bg>
    <p:spTree>
      <p:nvGrpSpPr>
        <p:cNvPr id="1" name=""/>
        <p:cNvGrpSpPr/>
        <p:nvPr/>
      </p:nvGrpSpPr>
      <p:grpSpPr>
        <a:xfrm>
          <a:off x="0" y="0"/>
          <a:ext cx="0" cy="0"/>
          <a:chOff x="0" y="0"/>
          <a:chExt cx="0" cy="0"/>
        </a:xfrm>
      </p:grpSpPr>
      <p:pic>
        <p:nvPicPr>
          <p:cNvPr id="3" name="Picture 2" descr="A blue and red lightning&#10;&#10;Description automatically generated">
            <a:extLst>
              <a:ext uri="{FF2B5EF4-FFF2-40B4-BE49-F238E27FC236}">
                <a16:creationId xmlns:a16="http://schemas.microsoft.com/office/drawing/2014/main" id="{00B8C9CD-6635-7E35-84BE-212E2C79396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white letter on a black background&#10;&#10;Description automatically generated">
            <a:extLst>
              <a:ext uri="{FF2B5EF4-FFF2-40B4-BE49-F238E27FC236}">
                <a16:creationId xmlns:a16="http://schemas.microsoft.com/office/drawing/2014/main" id="{6B12C455-B230-93A3-036E-CCA2B4FF4265}"/>
              </a:ext>
            </a:extLst>
          </p:cNvPr>
          <p:cNvPicPr>
            <a:picLocks noChangeAspect="1"/>
          </p:cNvPicPr>
          <p:nvPr userDrawn="1"/>
        </p:nvPicPr>
        <p:blipFill>
          <a:blip r:embed="rId3"/>
          <a:stretch>
            <a:fillRect/>
          </a:stretch>
        </p:blipFill>
        <p:spPr>
          <a:xfrm>
            <a:off x="10079183" y="6306347"/>
            <a:ext cx="1716373" cy="265203"/>
          </a:xfrm>
          <a:prstGeom prst="rect">
            <a:avLst/>
          </a:prstGeom>
        </p:spPr>
      </p:pic>
      <p:sp>
        <p:nvSpPr>
          <p:cNvPr id="5" name="Title 1">
            <a:extLst>
              <a:ext uri="{FF2B5EF4-FFF2-40B4-BE49-F238E27FC236}">
                <a16:creationId xmlns:a16="http://schemas.microsoft.com/office/drawing/2014/main" id="{13F9F0CF-61A5-23A4-93F7-D940BC4D5501}"/>
              </a:ext>
            </a:extLst>
          </p:cNvPr>
          <p:cNvSpPr>
            <a:spLocks noGrp="1"/>
          </p:cNvSpPr>
          <p:nvPr>
            <p:ph type="title" hasCustomPrompt="1"/>
          </p:nvPr>
        </p:nvSpPr>
        <p:spPr>
          <a:xfrm>
            <a:off x="1283135" y="735980"/>
            <a:ext cx="9526725" cy="857689"/>
          </a:xfrm>
          <a:prstGeom prst="rect">
            <a:avLst/>
          </a:prstGeom>
        </p:spPr>
        <p:txBody>
          <a:bodyPr anchor="t">
            <a:normAutofit/>
          </a:bodyPr>
          <a:lstStyle>
            <a:lvl1pPr>
              <a:defRPr sz="5400" b="0" i="0">
                <a:solidFill>
                  <a:schemeClr val="bg1"/>
                </a:solidFill>
                <a:latin typeface="Gotham" pitchFamily="2" charset="0"/>
                <a:cs typeface="Gotham" pitchFamily="2" charset="0"/>
              </a:defRPr>
            </a:lvl1pPr>
          </a:lstStyle>
          <a:p>
            <a:r>
              <a:rPr lang="en-US" dirty="0"/>
              <a:t>Quote or Section Header</a:t>
            </a:r>
          </a:p>
        </p:txBody>
      </p:sp>
      <p:sp>
        <p:nvSpPr>
          <p:cNvPr id="12" name="Content Placeholder 7">
            <a:extLst>
              <a:ext uri="{FF2B5EF4-FFF2-40B4-BE49-F238E27FC236}">
                <a16:creationId xmlns:a16="http://schemas.microsoft.com/office/drawing/2014/main" id="{10AFD4E8-B112-4FB2-6DED-DC93BBED4F36}"/>
              </a:ext>
            </a:extLst>
          </p:cNvPr>
          <p:cNvSpPr>
            <a:spLocks noGrp="1"/>
          </p:cNvSpPr>
          <p:nvPr>
            <p:ph sz="quarter" idx="10" hasCustomPrompt="1"/>
          </p:nvPr>
        </p:nvSpPr>
        <p:spPr>
          <a:xfrm>
            <a:off x="1283273" y="1747587"/>
            <a:ext cx="9526587" cy="928687"/>
          </a:xfrm>
          <a:prstGeom prst="rect">
            <a:avLst/>
          </a:prstGeom>
        </p:spPr>
        <p:txBody>
          <a:bodyPr/>
          <a:lstStyle>
            <a:lvl1pPr marL="0" indent="0">
              <a:buNone/>
              <a:defRPr b="0" i="0">
                <a:solidFill>
                  <a:schemeClr val="accent3"/>
                </a:solidFill>
                <a:latin typeface="Gotham" pitchFamily="2" charset="0"/>
                <a:cs typeface="Gotham" pitchFamily="2" charset="0"/>
              </a:defRPr>
            </a:lvl1pPr>
            <a:lvl2pPr marL="457200" indent="0">
              <a:buNone/>
              <a:defRPr b="0" i="0">
                <a:latin typeface="Soleil Bk" panose="02000503000000020004" pitchFamily="2" charset="77"/>
              </a:defRPr>
            </a:lvl2pPr>
            <a:lvl3pPr marL="914400" indent="0">
              <a:buNone/>
              <a:defRPr b="0" i="0">
                <a:latin typeface="Soleil Bk" panose="02000503000000020004" pitchFamily="2" charset="77"/>
              </a:defRPr>
            </a:lvl3pPr>
            <a:lvl4pPr marL="1371600" indent="0">
              <a:buNone/>
              <a:defRPr b="0" i="0">
                <a:latin typeface="Soleil Bk" panose="02000503000000020004" pitchFamily="2" charset="77"/>
              </a:defRPr>
            </a:lvl4pPr>
            <a:lvl5pPr marL="1828800" indent="0">
              <a:buNone/>
              <a:defRPr b="0" i="0">
                <a:latin typeface="Soleil Bk" panose="02000503000000020004" pitchFamily="2" charset="77"/>
              </a:defRPr>
            </a:lvl5pPr>
          </a:lstStyle>
          <a:p>
            <a:pPr lvl="0"/>
            <a:r>
              <a:rPr lang="en-US" dirty="0"/>
              <a:t>Click to add optional subtitle</a:t>
            </a:r>
          </a:p>
        </p:txBody>
      </p:sp>
    </p:spTree>
    <p:extLst>
      <p:ext uri="{BB962C8B-B14F-4D97-AF65-F5344CB8AC3E}">
        <p14:creationId xmlns:p14="http://schemas.microsoft.com/office/powerpoint/2010/main" val="262278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310FB7-B5BE-D0FE-3BAB-AF4F0F0A6624}"/>
              </a:ext>
            </a:extLst>
          </p:cNvPr>
          <p:cNvSpPr/>
          <p:nvPr userDrawn="1"/>
        </p:nvSpPr>
        <p:spPr>
          <a:xfrm>
            <a:off x="0" y="6267328"/>
            <a:ext cx="12192000" cy="590672"/>
          </a:xfrm>
          <a:prstGeom prst="rect">
            <a:avLst/>
          </a:prstGeom>
          <a:gradFill>
            <a:gsLst>
              <a:gs pos="0">
                <a:schemeClr val="accent6"/>
              </a:gs>
              <a:gs pos="37000">
                <a:schemeClr val="accent2"/>
              </a:gs>
              <a:gs pos="68000">
                <a:schemeClr val="accent3"/>
              </a:gs>
              <a:gs pos="91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C6F8E1-1D35-EC38-3F0B-B33197A3D005}"/>
              </a:ext>
            </a:extLst>
          </p:cNvPr>
          <p:cNvSpPr txBox="1"/>
          <p:nvPr userDrawn="1"/>
        </p:nvSpPr>
        <p:spPr>
          <a:xfrm>
            <a:off x="285749" y="6414413"/>
            <a:ext cx="6097656" cy="292388"/>
          </a:xfrm>
          <a:prstGeom prst="rect">
            <a:avLst/>
          </a:prstGeom>
          <a:noFill/>
        </p:spPr>
        <p:txBody>
          <a:bodyPr wrap="square">
            <a:spAutoFit/>
          </a:bodyPr>
          <a:lstStyle/>
          <a:p>
            <a:fld id="{F16DF2F8-9E93-FB4E-AD7E-C1A6854EEDBF}" type="slidenum">
              <a:rPr lang="en-US" sz="1300" b="0" i="0" smtClean="0">
                <a:solidFill>
                  <a:schemeClr val="bg1"/>
                </a:solidFill>
                <a:effectLst/>
                <a:latin typeface="Soleil Bk" panose="02000503000000020004" pitchFamily="2" charset="77"/>
              </a:rPr>
              <a:pPr/>
              <a:t>‹#›</a:t>
            </a:fld>
            <a:r>
              <a:rPr lang="en-US" sz="1300" b="0" i="0" dirty="0">
                <a:solidFill>
                  <a:schemeClr val="bg1"/>
                </a:solidFill>
                <a:effectLst/>
                <a:latin typeface="Soleil Bk" panose="02000503000000020004" pitchFamily="2" charset="77"/>
              </a:rPr>
              <a:t>  | #</a:t>
            </a:r>
            <a:r>
              <a:rPr lang="en-US" sz="1300" b="0" i="0" dirty="0" err="1">
                <a:solidFill>
                  <a:schemeClr val="bg1"/>
                </a:solidFill>
                <a:effectLst/>
                <a:latin typeface="Soleil Bk" panose="02000503000000020004" pitchFamily="2" charset="77"/>
              </a:rPr>
              <a:t>AIAASciTech</a:t>
            </a:r>
            <a:endParaRPr lang="en-US" sz="1300" b="0" i="0" dirty="0">
              <a:solidFill>
                <a:schemeClr val="bg1"/>
              </a:solidFill>
              <a:latin typeface="Soleil Bk" panose="02000503000000020004" pitchFamily="2" charset="77"/>
            </a:endParaRPr>
          </a:p>
        </p:txBody>
      </p:sp>
      <p:sp>
        <p:nvSpPr>
          <p:cNvPr id="11" name="Text Placeholder 10">
            <a:extLst>
              <a:ext uri="{FF2B5EF4-FFF2-40B4-BE49-F238E27FC236}">
                <a16:creationId xmlns:a16="http://schemas.microsoft.com/office/drawing/2014/main" id="{C937581C-AAB7-F7DD-6A9E-CEB1F2B87D8B}"/>
              </a:ext>
            </a:extLst>
          </p:cNvPr>
          <p:cNvSpPr>
            <a:spLocks noGrp="1"/>
          </p:cNvSpPr>
          <p:nvPr>
            <p:ph type="body" sz="quarter" idx="10"/>
          </p:nvPr>
        </p:nvSpPr>
        <p:spPr>
          <a:xfrm>
            <a:off x="534987" y="1437516"/>
            <a:ext cx="11122025" cy="4670425"/>
          </a:xfrm>
          <a:prstGeom prst="rect">
            <a:avLst/>
          </a:prstGeom>
        </p:spPr>
        <p:txBody>
          <a:bodyPr/>
          <a:lstStyle>
            <a:lvl1pPr>
              <a:defRPr>
                <a:latin typeface="Gotham" pitchFamily="2" charset="0"/>
                <a:cs typeface="Gotham" pitchFamily="2" charset="0"/>
              </a:defRPr>
            </a:lvl1pPr>
            <a:lvl2pPr>
              <a:defRPr>
                <a:latin typeface="Gotham" pitchFamily="2" charset="0"/>
                <a:cs typeface="Gotham" pitchFamily="2" charset="0"/>
              </a:defRPr>
            </a:lvl2pPr>
            <a:lvl3pPr>
              <a:defRPr>
                <a:latin typeface="Gotham" pitchFamily="2" charset="0"/>
                <a:cs typeface="Gotham" pitchFamily="2" charset="0"/>
              </a:defRPr>
            </a:lvl3pPr>
            <a:lvl4pPr>
              <a:defRPr>
                <a:latin typeface="Gotham" pitchFamily="2" charset="0"/>
                <a:cs typeface="Gotham" pitchFamily="2" charset="0"/>
              </a:defRPr>
            </a:lvl4pPr>
            <a:lvl5pPr>
              <a:defRPr>
                <a:latin typeface="Gotham" pitchFamily="2" charset="0"/>
                <a:cs typeface="Gotham"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0">
            <a:extLst>
              <a:ext uri="{FF2B5EF4-FFF2-40B4-BE49-F238E27FC236}">
                <a16:creationId xmlns:a16="http://schemas.microsoft.com/office/drawing/2014/main" id="{9B0161E6-B5DC-BCB9-CB63-CE332E78AA8A}"/>
              </a:ext>
            </a:extLst>
          </p:cNvPr>
          <p:cNvSpPr>
            <a:spLocks noGrp="1"/>
          </p:cNvSpPr>
          <p:nvPr>
            <p:ph type="title"/>
          </p:nvPr>
        </p:nvSpPr>
        <p:spPr>
          <a:xfrm>
            <a:off x="534986" y="335128"/>
            <a:ext cx="11122025" cy="818818"/>
          </a:xfrm>
          <a:prstGeom prst="rect">
            <a:avLst/>
          </a:prstGeom>
        </p:spPr>
        <p:txBody>
          <a:bodyPr vert="horz" lIns="91440" tIns="45720" rIns="91440" bIns="45720" rtlCol="0" anchor="ctr">
            <a:normAutofit/>
          </a:bodyPr>
          <a:lstStyle>
            <a:lvl1pPr>
              <a:defRPr>
                <a:latin typeface="Gotham" pitchFamily="2" charset="0"/>
                <a:cs typeface="Gotham" pitchFamily="2" charset="0"/>
              </a:defRPr>
            </a:lvl1pPr>
          </a:lstStyle>
          <a:p>
            <a:r>
              <a:rPr lang="en-US" dirty="0"/>
              <a:t>Click to edit Master title style</a:t>
            </a:r>
          </a:p>
        </p:txBody>
      </p:sp>
      <p:pic>
        <p:nvPicPr>
          <p:cNvPr id="10" name="Picture 9" descr="A white letter on a black background&#10;&#10;Description automatically generated">
            <a:extLst>
              <a:ext uri="{FF2B5EF4-FFF2-40B4-BE49-F238E27FC236}">
                <a16:creationId xmlns:a16="http://schemas.microsoft.com/office/drawing/2014/main" id="{3BF033E2-9F22-F5ED-A368-1BF293A02668}"/>
              </a:ext>
            </a:extLst>
          </p:cNvPr>
          <p:cNvPicPr>
            <a:picLocks noChangeAspect="1"/>
          </p:cNvPicPr>
          <p:nvPr userDrawn="1"/>
        </p:nvPicPr>
        <p:blipFill>
          <a:blip r:embed="rId2"/>
          <a:stretch>
            <a:fillRect/>
          </a:stretch>
        </p:blipFill>
        <p:spPr>
          <a:xfrm>
            <a:off x="9940638" y="6444893"/>
            <a:ext cx="1716373" cy="265203"/>
          </a:xfrm>
          <a:prstGeom prst="rect">
            <a:avLst/>
          </a:prstGeom>
        </p:spPr>
      </p:pic>
    </p:spTree>
    <p:extLst>
      <p:ext uri="{BB962C8B-B14F-4D97-AF65-F5344CB8AC3E}">
        <p14:creationId xmlns:p14="http://schemas.microsoft.com/office/powerpoint/2010/main" val="359266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3" name="Title Placeholder 10">
            <a:extLst>
              <a:ext uri="{FF2B5EF4-FFF2-40B4-BE49-F238E27FC236}">
                <a16:creationId xmlns:a16="http://schemas.microsoft.com/office/drawing/2014/main" id="{C043AC93-8E30-0159-5AF4-D14292F698DB}"/>
              </a:ext>
            </a:extLst>
          </p:cNvPr>
          <p:cNvSpPr>
            <a:spLocks noGrp="1"/>
          </p:cNvSpPr>
          <p:nvPr>
            <p:ph type="title"/>
          </p:nvPr>
        </p:nvSpPr>
        <p:spPr>
          <a:xfrm>
            <a:off x="534986" y="335128"/>
            <a:ext cx="11122025" cy="818818"/>
          </a:xfrm>
          <a:prstGeom prst="rect">
            <a:avLst/>
          </a:prstGeom>
        </p:spPr>
        <p:txBody>
          <a:bodyPr vert="horz" lIns="91440" tIns="45720" rIns="91440" bIns="45720" rtlCol="0" anchor="ctr">
            <a:normAutofit/>
          </a:bodyPr>
          <a:lstStyle>
            <a:lvl1pPr>
              <a:defRPr>
                <a:latin typeface="Gotham" pitchFamily="2" charset="0"/>
                <a:cs typeface="Gotham" pitchFamily="2" charset="0"/>
              </a:defRPr>
            </a:lvl1pPr>
          </a:lstStyle>
          <a:p>
            <a:r>
              <a:rPr lang="en-US" dirty="0"/>
              <a:t>Click to edit Master title style</a:t>
            </a:r>
          </a:p>
        </p:txBody>
      </p:sp>
      <p:sp>
        <p:nvSpPr>
          <p:cNvPr id="14" name="Text Placeholder 10">
            <a:extLst>
              <a:ext uri="{FF2B5EF4-FFF2-40B4-BE49-F238E27FC236}">
                <a16:creationId xmlns:a16="http://schemas.microsoft.com/office/drawing/2014/main" id="{7575BC53-8BEE-A32F-6E2A-1A52D10EE456}"/>
              </a:ext>
            </a:extLst>
          </p:cNvPr>
          <p:cNvSpPr>
            <a:spLocks noGrp="1"/>
          </p:cNvSpPr>
          <p:nvPr>
            <p:ph type="body" sz="quarter" idx="10"/>
          </p:nvPr>
        </p:nvSpPr>
        <p:spPr>
          <a:xfrm>
            <a:off x="534987" y="1437516"/>
            <a:ext cx="5408613" cy="4670425"/>
          </a:xfrm>
          <a:prstGeom prst="rect">
            <a:avLst/>
          </a:prstGeom>
        </p:spPr>
        <p:txBody>
          <a:bodyPr/>
          <a:lstStyle>
            <a:lvl1pPr>
              <a:defRPr sz="2800">
                <a:latin typeface="Gotham" pitchFamily="2" charset="0"/>
                <a:cs typeface="Gotham" pitchFamily="2" charset="0"/>
              </a:defRPr>
            </a:lvl1pPr>
            <a:lvl2pPr>
              <a:defRPr>
                <a:latin typeface="Gotham" pitchFamily="2" charset="0"/>
                <a:cs typeface="Gotham" pitchFamily="2" charset="0"/>
              </a:defRPr>
            </a:lvl2pPr>
            <a:lvl3pPr>
              <a:defRPr>
                <a:latin typeface="Gotham" pitchFamily="2" charset="0"/>
                <a:cs typeface="Gotham" pitchFamily="2" charset="0"/>
              </a:defRPr>
            </a:lvl3pPr>
            <a:lvl4pPr>
              <a:defRPr>
                <a:latin typeface="Gotham" pitchFamily="2" charset="0"/>
                <a:cs typeface="Gotham" pitchFamily="2" charset="0"/>
              </a:defRPr>
            </a:lvl4pPr>
            <a:lvl5pPr>
              <a:defRPr>
                <a:latin typeface="Gotham" pitchFamily="2" charset="0"/>
                <a:cs typeface="Gotham"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0">
            <a:extLst>
              <a:ext uri="{FF2B5EF4-FFF2-40B4-BE49-F238E27FC236}">
                <a16:creationId xmlns:a16="http://schemas.microsoft.com/office/drawing/2014/main" id="{E4FADA9A-5044-6BB7-8092-AB615A38000C}"/>
              </a:ext>
            </a:extLst>
          </p:cNvPr>
          <p:cNvSpPr>
            <a:spLocks noGrp="1"/>
          </p:cNvSpPr>
          <p:nvPr>
            <p:ph type="body" sz="quarter" idx="11"/>
          </p:nvPr>
        </p:nvSpPr>
        <p:spPr>
          <a:xfrm>
            <a:off x="6249987" y="1437516"/>
            <a:ext cx="5408613" cy="4670425"/>
          </a:xfrm>
          <a:prstGeom prst="rect">
            <a:avLst/>
          </a:prstGeom>
        </p:spPr>
        <p:txBody>
          <a:bodyPr/>
          <a:lstStyle>
            <a:lvl1pPr>
              <a:defRPr sz="2800">
                <a:latin typeface="Gotham" pitchFamily="2" charset="0"/>
                <a:cs typeface="Gotham" pitchFamily="2" charset="0"/>
              </a:defRPr>
            </a:lvl1pPr>
            <a:lvl2pPr>
              <a:defRPr>
                <a:latin typeface="Gotham" pitchFamily="2" charset="0"/>
                <a:cs typeface="Gotham" pitchFamily="2" charset="0"/>
              </a:defRPr>
            </a:lvl2pPr>
            <a:lvl3pPr>
              <a:defRPr>
                <a:latin typeface="Gotham" pitchFamily="2" charset="0"/>
                <a:cs typeface="Gotham" pitchFamily="2" charset="0"/>
              </a:defRPr>
            </a:lvl3pPr>
            <a:lvl4pPr>
              <a:defRPr>
                <a:latin typeface="Gotham" pitchFamily="2" charset="0"/>
                <a:cs typeface="Gotham" pitchFamily="2" charset="0"/>
              </a:defRPr>
            </a:lvl4pPr>
            <a:lvl5pPr>
              <a:defRPr>
                <a:latin typeface="Gotham" pitchFamily="2" charset="0"/>
                <a:cs typeface="Gotham"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9A8D54C2-F95F-F316-D326-6D88F94B9524}"/>
              </a:ext>
            </a:extLst>
          </p:cNvPr>
          <p:cNvSpPr/>
          <p:nvPr userDrawn="1"/>
        </p:nvSpPr>
        <p:spPr>
          <a:xfrm>
            <a:off x="0" y="6267328"/>
            <a:ext cx="12192000" cy="590672"/>
          </a:xfrm>
          <a:prstGeom prst="rect">
            <a:avLst/>
          </a:prstGeom>
          <a:gradFill>
            <a:gsLst>
              <a:gs pos="0">
                <a:schemeClr val="accent6"/>
              </a:gs>
              <a:gs pos="37000">
                <a:schemeClr val="accent2"/>
              </a:gs>
              <a:gs pos="68000">
                <a:schemeClr val="accent3"/>
              </a:gs>
              <a:gs pos="91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ACB98E-FC03-562A-4BE8-7F6282395366}"/>
              </a:ext>
            </a:extLst>
          </p:cNvPr>
          <p:cNvSpPr txBox="1"/>
          <p:nvPr userDrawn="1"/>
        </p:nvSpPr>
        <p:spPr>
          <a:xfrm>
            <a:off x="285749" y="6414413"/>
            <a:ext cx="6097656" cy="292388"/>
          </a:xfrm>
          <a:prstGeom prst="rect">
            <a:avLst/>
          </a:prstGeom>
          <a:noFill/>
        </p:spPr>
        <p:txBody>
          <a:bodyPr wrap="square">
            <a:spAutoFit/>
          </a:bodyPr>
          <a:lstStyle/>
          <a:p>
            <a:fld id="{F16DF2F8-9E93-FB4E-AD7E-C1A6854EEDBF}" type="slidenum">
              <a:rPr lang="en-US" sz="1300" b="0" i="0" smtClean="0">
                <a:solidFill>
                  <a:schemeClr val="bg1"/>
                </a:solidFill>
                <a:effectLst/>
                <a:latin typeface="Soleil Bk" panose="02000503000000020004" pitchFamily="2" charset="77"/>
              </a:rPr>
              <a:pPr/>
              <a:t>‹#›</a:t>
            </a:fld>
            <a:r>
              <a:rPr lang="en-US" sz="1300" b="0" i="0" dirty="0">
                <a:solidFill>
                  <a:schemeClr val="bg1"/>
                </a:solidFill>
                <a:effectLst/>
                <a:latin typeface="Soleil Bk" panose="02000503000000020004" pitchFamily="2" charset="77"/>
              </a:rPr>
              <a:t>  | #</a:t>
            </a:r>
            <a:r>
              <a:rPr lang="en-US" sz="1300" b="0" i="0" dirty="0" err="1">
                <a:solidFill>
                  <a:schemeClr val="bg1"/>
                </a:solidFill>
                <a:effectLst/>
                <a:latin typeface="Soleil Bk" panose="02000503000000020004" pitchFamily="2" charset="77"/>
              </a:rPr>
              <a:t>AIAASciTech</a:t>
            </a:r>
            <a:endParaRPr lang="en-US" sz="1300" b="0" i="0" dirty="0">
              <a:solidFill>
                <a:schemeClr val="bg1"/>
              </a:solidFill>
              <a:latin typeface="Soleil Bk" panose="02000503000000020004" pitchFamily="2" charset="77"/>
            </a:endParaRPr>
          </a:p>
        </p:txBody>
      </p:sp>
      <p:pic>
        <p:nvPicPr>
          <p:cNvPr id="6" name="Picture 5" descr="A white letter on a black background&#10;&#10;Description automatically generated">
            <a:extLst>
              <a:ext uri="{FF2B5EF4-FFF2-40B4-BE49-F238E27FC236}">
                <a16:creationId xmlns:a16="http://schemas.microsoft.com/office/drawing/2014/main" id="{E35C2A65-2BF3-119B-36BB-F01B67A38D55}"/>
              </a:ext>
            </a:extLst>
          </p:cNvPr>
          <p:cNvPicPr>
            <a:picLocks noChangeAspect="1"/>
          </p:cNvPicPr>
          <p:nvPr userDrawn="1"/>
        </p:nvPicPr>
        <p:blipFill>
          <a:blip r:embed="rId2"/>
          <a:stretch>
            <a:fillRect/>
          </a:stretch>
        </p:blipFill>
        <p:spPr>
          <a:xfrm>
            <a:off x="9940638" y="6444893"/>
            <a:ext cx="1716373" cy="265203"/>
          </a:xfrm>
          <a:prstGeom prst="rect">
            <a:avLst/>
          </a:prstGeom>
        </p:spPr>
      </p:pic>
    </p:spTree>
    <p:extLst>
      <p:ext uri="{BB962C8B-B14F-4D97-AF65-F5344CB8AC3E}">
        <p14:creationId xmlns:p14="http://schemas.microsoft.com/office/powerpoint/2010/main" val="191718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ext +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7ACAB015-C1EF-A9ED-91DE-320DD5C68C01}"/>
              </a:ext>
            </a:extLst>
          </p:cNvPr>
          <p:cNvSpPr>
            <a:spLocks noGrp="1"/>
          </p:cNvSpPr>
          <p:nvPr>
            <p:ph type="pic" sz="quarter" idx="11" hasCustomPrompt="1"/>
          </p:nvPr>
        </p:nvSpPr>
        <p:spPr>
          <a:xfrm>
            <a:off x="7400820" y="1437516"/>
            <a:ext cx="4140678" cy="4614242"/>
          </a:xfrm>
          <a:prstGeom prst="rect">
            <a:avLst/>
          </a:prstGeom>
          <a:pattFill prst="pct5">
            <a:fgClr>
              <a:schemeClr val="accent1"/>
            </a:fgClr>
            <a:bgClr>
              <a:schemeClr val="bg1"/>
            </a:bgClr>
          </a:pattFill>
        </p:spPr>
        <p:txBody>
          <a:bodyPr anchor="ctr">
            <a:normAutofit/>
          </a:bodyPr>
          <a:lstStyle>
            <a:lvl1pPr marL="0" indent="0" algn="ctr">
              <a:buFontTx/>
              <a:buNone/>
              <a:defRPr sz="2000">
                <a:latin typeface="Gotham" pitchFamily="2" charset="0"/>
                <a:cs typeface="Gotham" pitchFamily="2" charset="0"/>
              </a:defRPr>
            </a:lvl1pPr>
          </a:lstStyle>
          <a:p>
            <a:r>
              <a:rPr lang="en-US" dirty="0"/>
              <a:t>Click to insert photo here</a:t>
            </a:r>
          </a:p>
        </p:txBody>
      </p:sp>
      <p:sp>
        <p:nvSpPr>
          <p:cNvPr id="12" name="Title Placeholder 10">
            <a:extLst>
              <a:ext uri="{FF2B5EF4-FFF2-40B4-BE49-F238E27FC236}">
                <a16:creationId xmlns:a16="http://schemas.microsoft.com/office/drawing/2014/main" id="{14FF48E1-1FBF-8B28-0B08-1C338E4F434A}"/>
              </a:ext>
            </a:extLst>
          </p:cNvPr>
          <p:cNvSpPr>
            <a:spLocks noGrp="1"/>
          </p:cNvSpPr>
          <p:nvPr>
            <p:ph type="title"/>
          </p:nvPr>
        </p:nvSpPr>
        <p:spPr>
          <a:xfrm>
            <a:off x="534986" y="335128"/>
            <a:ext cx="11122025" cy="818818"/>
          </a:xfrm>
          <a:prstGeom prst="rect">
            <a:avLst/>
          </a:prstGeom>
        </p:spPr>
        <p:txBody>
          <a:bodyPr vert="horz" lIns="91440" tIns="45720" rIns="91440" bIns="45720" rtlCol="0" anchor="ctr">
            <a:normAutofit/>
          </a:bodyPr>
          <a:lstStyle>
            <a:lvl1pPr>
              <a:defRPr>
                <a:latin typeface="Gotham" pitchFamily="2" charset="0"/>
                <a:cs typeface="Gotham" pitchFamily="2" charset="0"/>
              </a:defRPr>
            </a:lvl1pPr>
          </a:lstStyle>
          <a:p>
            <a:r>
              <a:rPr lang="en-US" dirty="0"/>
              <a:t>Click to edit Master title style</a:t>
            </a:r>
          </a:p>
        </p:txBody>
      </p:sp>
      <p:sp>
        <p:nvSpPr>
          <p:cNvPr id="13" name="Text Placeholder 10">
            <a:extLst>
              <a:ext uri="{FF2B5EF4-FFF2-40B4-BE49-F238E27FC236}">
                <a16:creationId xmlns:a16="http://schemas.microsoft.com/office/drawing/2014/main" id="{9E8128B9-0AD4-9E1A-1D58-27078F03303E}"/>
              </a:ext>
            </a:extLst>
          </p:cNvPr>
          <p:cNvSpPr>
            <a:spLocks noGrp="1"/>
          </p:cNvSpPr>
          <p:nvPr>
            <p:ph type="body" sz="quarter" idx="10"/>
          </p:nvPr>
        </p:nvSpPr>
        <p:spPr>
          <a:xfrm>
            <a:off x="534987" y="1437516"/>
            <a:ext cx="6348413" cy="4670425"/>
          </a:xfrm>
          <a:prstGeom prst="rect">
            <a:avLst/>
          </a:prstGeom>
        </p:spPr>
        <p:txBody>
          <a:bodyPr/>
          <a:lstStyle>
            <a:lvl1pPr>
              <a:defRPr>
                <a:latin typeface="Gotham" pitchFamily="2" charset="0"/>
                <a:cs typeface="Gotham" pitchFamily="2" charset="0"/>
              </a:defRPr>
            </a:lvl1pPr>
            <a:lvl2pPr>
              <a:defRPr>
                <a:latin typeface="Gotham" pitchFamily="2" charset="0"/>
                <a:cs typeface="Gotham" pitchFamily="2" charset="0"/>
              </a:defRPr>
            </a:lvl2pPr>
            <a:lvl3pPr>
              <a:defRPr>
                <a:latin typeface="Gotham" pitchFamily="2" charset="0"/>
                <a:cs typeface="Gotham" pitchFamily="2" charset="0"/>
              </a:defRPr>
            </a:lvl3pPr>
            <a:lvl4pPr>
              <a:defRPr>
                <a:latin typeface="Gotham" pitchFamily="2" charset="0"/>
                <a:cs typeface="Gotham" pitchFamily="2" charset="0"/>
              </a:defRPr>
            </a:lvl4pPr>
            <a:lvl5pPr>
              <a:defRPr>
                <a:latin typeface="Gotham" pitchFamily="2" charset="0"/>
                <a:cs typeface="Gotham"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97646236-40F3-9387-4261-3D7A73F92E7E}"/>
              </a:ext>
            </a:extLst>
          </p:cNvPr>
          <p:cNvSpPr/>
          <p:nvPr userDrawn="1"/>
        </p:nvSpPr>
        <p:spPr>
          <a:xfrm>
            <a:off x="0" y="6267328"/>
            <a:ext cx="12192000" cy="590672"/>
          </a:xfrm>
          <a:prstGeom prst="rect">
            <a:avLst/>
          </a:prstGeom>
          <a:gradFill>
            <a:gsLst>
              <a:gs pos="0">
                <a:schemeClr val="accent6"/>
              </a:gs>
              <a:gs pos="37000">
                <a:schemeClr val="accent2"/>
              </a:gs>
              <a:gs pos="68000">
                <a:schemeClr val="accent3"/>
              </a:gs>
              <a:gs pos="91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24B563-6F03-F060-CE85-5F6ACD5413AA}"/>
              </a:ext>
            </a:extLst>
          </p:cNvPr>
          <p:cNvSpPr txBox="1"/>
          <p:nvPr userDrawn="1"/>
        </p:nvSpPr>
        <p:spPr>
          <a:xfrm>
            <a:off x="285749" y="6414413"/>
            <a:ext cx="6097656" cy="292388"/>
          </a:xfrm>
          <a:prstGeom prst="rect">
            <a:avLst/>
          </a:prstGeom>
          <a:noFill/>
        </p:spPr>
        <p:txBody>
          <a:bodyPr wrap="square">
            <a:spAutoFit/>
          </a:bodyPr>
          <a:lstStyle/>
          <a:p>
            <a:fld id="{F16DF2F8-9E93-FB4E-AD7E-C1A6854EEDBF}" type="slidenum">
              <a:rPr lang="en-US" sz="1300" b="0" i="0" smtClean="0">
                <a:solidFill>
                  <a:schemeClr val="bg1"/>
                </a:solidFill>
                <a:effectLst/>
                <a:latin typeface="Soleil Bk" panose="02000503000000020004" pitchFamily="2" charset="77"/>
              </a:rPr>
              <a:pPr/>
              <a:t>‹#›</a:t>
            </a:fld>
            <a:r>
              <a:rPr lang="en-US" sz="1300" b="0" i="0" dirty="0">
                <a:solidFill>
                  <a:schemeClr val="bg1"/>
                </a:solidFill>
                <a:effectLst/>
                <a:latin typeface="Soleil Bk" panose="02000503000000020004" pitchFamily="2" charset="77"/>
              </a:rPr>
              <a:t>  | #</a:t>
            </a:r>
            <a:r>
              <a:rPr lang="en-US" sz="1300" b="0" i="0" dirty="0" err="1">
                <a:solidFill>
                  <a:schemeClr val="bg1"/>
                </a:solidFill>
                <a:effectLst/>
                <a:latin typeface="Soleil Bk" panose="02000503000000020004" pitchFamily="2" charset="77"/>
              </a:rPr>
              <a:t>AIAASciTech</a:t>
            </a:r>
            <a:endParaRPr lang="en-US" sz="1300" b="0" i="0" dirty="0">
              <a:solidFill>
                <a:schemeClr val="bg1"/>
              </a:solidFill>
              <a:latin typeface="Soleil Bk" panose="02000503000000020004" pitchFamily="2" charset="77"/>
            </a:endParaRPr>
          </a:p>
        </p:txBody>
      </p:sp>
      <p:pic>
        <p:nvPicPr>
          <p:cNvPr id="6" name="Picture 5" descr="A white letter on a black background&#10;&#10;Description automatically generated">
            <a:extLst>
              <a:ext uri="{FF2B5EF4-FFF2-40B4-BE49-F238E27FC236}">
                <a16:creationId xmlns:a16="http://schemas.microsoft.com/office/drawing/2014/main" id="{076D78F4-D085-913C-D4D4-106797A4B776}"/>
              </a:ext>
            </a:extLst>
          </p:cNvPr>
          <p:cNvPicPr>
            <a:picLocks noChangeAspect="1"/>
          </p:cNvPicPr>
          <p:nvPr userDrawn="1"/>
        </p:nvPicPr>
        <p:blipFill>
          <a:blip r:embed="rId2"/>
          <a:stretch>
            <a:fillRect/>
          </a:stretch>
        </p:blipFill>
        <p:spPr>
          <a:xfrm>
            <a:off x="9940638" y="6444893"/>
            <a:ext cx="1716373" cy="265203"/>
          </a:xfrm>
          <a:prstGeom prst="rect">
            <a:avLst/>
          </a:prstGeom>
        </p:spPr>
      </p:pic>
    </p:spTree>
    <p:extLst>
      <p:ext uri="{BB962C8B-B14F-4D97-AF65-F5344CB8AC3E}">
        <p14:creationId xmlns:p14="http://schemas.microsoft.com/office/powerpoint/2010/main" val="35756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ext + Graph">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1E62D31C-F7CD-8DCF-4E39-80FBF126EE51}"/>
              </a:ext>
            </a:extLst>
          </p:cNvPr>
          <p:cNvSpPr>
            <a:spLocks noGrp="1"/>
          </p:cNvSpPr>
          <p:nvPr>
            <p:ph type="chart" sz="quarter" idx="11" hasCustomPrompt="1"/>
          </p:nvPr>
        </p:nvSpPr>
        <p:spPr>
          <a:xfrm>
            <a:off x="7323920" y="1437516"/>
            <a:ext cx="4280301" cy="4670425"/>
          </a:xfrm>
          <a:prstGeom prst="rect">
            <a:avLst/>
          </a:prstGeom>
          <a:pattFill prst="pct5">
            <a:fgClr>
              <a:schemeClr val="accent1"/>
            </a:fgClr>
            <a:bgClr>
              <a:schemeClr val="bg1"/>
            </a:bgClr>
          </a:pattFill>
        </p:spPr>
        <p:txBody>
          <a:bodyPr anchor="ctr">
            <a:normAutofit/>
          </a:bodyPr>
          <a:lstStyle>
            <a:lvl1pPr marL="0" indent="0" algn="ctr">
              <a:buFontTx/>
              <a:buNone/>
              <a:defRPr sz="2000">
                <a:latin typeface="Gotham" pitchFamily="2" charset="0"/>
                <a:cs typeface="Gotham" pitchFamily="2" charset="0"/>
              </a:defRPr>
            </a:lvl1pPr>
          </a:lstStyle>
          <a:p>
            <a:r>
              <a:rPr lang="en-US" dirty="0"/>
              <a:t>Click to insert a chart or graph</a:t>
            </a:r>
          </a:p>
        </p:txBody>
      </p:sp>
      <p:sp>
        <p:nvSpPr>
          <p:cNvPr id="13" name="Title Placeholder 10">
            <a:extLst>
              <a:ext uri="{FF2B5EF4-FFF2-40B4-BE49-F238E27FC236}">
                <a16:creationId xmlns:a16="http://schemas.microsoft.com/office/drawing/2014/main" id="{7214EE33-20DB-5F28-4E2D-B1E3EA02C35F}"/>
              </a:ext>
            </a:extLst>
          </p:cNvPr>
          <p:cNvSpPr>
            <a:spLocks noGrp="1"/>
          </p:cNvSpPr>
          <p:nvPr>
            <p:ph type="title"/>
          </p:nvPr>
        </p:nvSpPr>
        <p:spPr>
          <a:xfrm>
            <a:off x="534986" y="335128"/>
            <a:ext cx="11122025" cy="818818"/>
          </a:xfrm>
          <a:prstGeom prst="rect">
            <a:avLst/>
          </a:prstGeom>
        </p:spPr>
        <p:txBody>
          <a:bodyPr vert="horz" lIns="91440" tIns="45720" rIns="91440" bIns="45720" rtlCol="0" anchor="ctr">
            <a:normAutofit/>
          </a:bodyPr>
          <a:lstStyle>
            <a:lvl1pPr>
              <a:defRPr>
                <a:latin typeface="Gotham" pitchFamily="2" charset="0"/>
                <a:cs typeface="Gotham" pitchFamily="2" charset="0"/>
              </a:defRPr>
            </a:lvl1pPr>
          </a:lstStyle>
          <a:p>
            <a:r>
              <a:rPr lang="en-US" dirty="0"/>
              <a:t>Click to edit Master title style</a:t>
            </a:r>
          </a:p>
        </p:txBody>
      </p:sp>
      <p:sp>
        <p:nvSpPr>
          <p:cNvPr id="14" name="Text Placeholder 10">
            <a:extLst>
              <a:ext uri="{FF2B5EF4-FFF2-40B4-BE49-F238E27FC236}">
                <a16:creationId xmlns:a16="http://schemas.microsoft.com/office/drawing/2014/main" id="{ED6273B5-08AA-AF2C-3553-8DB8077B3EBF}"/>
              </a:ext>
            </a:extLst>
          </p:cNvPr>
          <p:cNvSpPr>
            <a:spLocks noGrp="1"/>
          </p:cNvSpPr>
          <p:nvPr>
            <p:ph type="body" sz="quarter" idx="10"/>
          </p:nvPr>
        </p:nvSpPr>
        <p:spPr>
          <a:xfrm>
            <a:off x="534987" y="1437516"/>
            <a:ext cx="6348413" cy="4670425"/>
          </a:xfrm>
          <a:prstGeom prst="rect">
            <a:avLst/>
          </a:prstGeom>
        </p:spPr>
        <p:txBody>
          <a:bodyPr/>
          <a:lstStyle>
            <a:lvl1pPr>
              <a:defRPr>
                <a:latin typeface="Gotham" pitchFamily="2" charset="0"/>
                <a:cs typeface="Gotham" pitchFamily="2" charset="0"/>
              </a:defRPr>
            </a:lvl1pPr>
            <a:lvl2pPr>
              <a:defRPr>
                <a:latin typeface="Gotham" pitchFamily="2" charset="0"/>
                <a:cs typeface="Gotham" pitchFamily="2" charset="0"/>
              </a:defRPr>
            </a:lvl2pPr>
            <a:lvl3pPr>
              <a:defRPr>
                <a:latin typeface="Gotham" pitchFamily="2" charset="0"/>
                <a:cs typeface="Gotham" pitchFamily="2" charset="0"/>
              </a:defRPr>
            </a:lvl3pPr>
            <a:lvl4pPr>
              <a:defRPr>
                <a:latin typeface="Gotham" pitchFamily="2" charset="0"/>
                <a:cs typeface="Gotham" pitchFamily="2" charset="0"/>
              </a:defRPr>
            </a:lvl4pPr>
            <a:lvl5pPr>
              <a:defRPr>
                <a:latin typeface="Gotham" pitchFamily="2" charset="0"/>
                <a:cs typeface="Gotham"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0DEE602D-E959-9BA6-6955-08B8112EBE17}"/>
              </a:ext>
            </a:extLst>
          </p:cNvPr>
          <p:cNvSpPr/>
          <p:nvPr userDrawn="1"/>
        </p:nvSpPr>
        <p:spPr>
          <a:xfrm>
            <a:off x="0" y="6267328"/>
            <a:ext cx="12192000" cy="590672"/>
          </a:xfrm>
          <a:prstGeom prst="rect">
            <a:avLst/>
          </a:prstGeom>
          <a:gradFill>
            <a:gsLst>
              <a:gs pos="0">
                <a:schemeClr val="accent6"/>
              </a:gs>
              <a:gs pos="37000">
                <a:schemeClr val="accent2"/>
              </a:gs>
              <a:gs pos="68000">
                <a:schemeClr val="accent3"/>
              </a:gs>
              <a:gs pos="91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82933D-F15F-3355-0551-52223EC410CD}"/>
              </a:ext>
            </a:extLst>
          </p:cNvPr>
          <p:cNvSpPr txBox="1"/>
          <p:nvPr userDrawn="1"/>
        </p:nvSpPr>
        <p:spPr>
          <a:xfrm>
            <a:off x="285749" y="6414413"/>
            <a:ext cx="6097656" cy="292388"/>
          </a:xfrm>
          <a:prstGeom prst="rect">
            <a:avLst/>
          </a:prstGeom>
          <a:noFill/>
        </p:spPr>
        <p:txBody>
          <a:bodyPr wrap="square">
            <a:spAutoFit/>
          </a:bodyPr>
          <a:lstStyle/>
          <a:p>
            <a:fld id="{F16DF2F8-9E93-FB4E-AD7E-C1A6854EEDBF}" type="slidenum">
              <a:rPr lang="en-US" sz="1300" b="0" i="0" smtClean="0">
                <a:solidFill>
                  <a:schemeClr val="bg1"/>
                </a:solidFill>
                <a:effectLst/>
                <a:latin typeface="Soleil Bk" panose="02000503000000020004" pitchFamily="2" charset="77"/>
              </a:rPr>
              <a:pPr/>
              <a:t>‹#›</a:t>
            </a:fld>
            <a:r>
              <a:rPr lang="en-US" sz="1300" b="0" i="0" dirty="0">
                <a:solidFill>
                  <a:schemeClr val="bg1"/>
                </a:solidFill>
                <a:effectLst/>
                <a:latin typeface="Soleil Bk" panose="02000503000000020004" pitchFamily="2" charset="77"/>
              </a:rPr>
              <a:t>  | #</a:t>
            </a:r>
            <a:r>
              <a:rPr lang="en-US" sz="1300" b="0" i="0" dirty="0" err="1">
                <a:solidFill>
                  <a:schemeClr val="bg1"/>
                </a:solidFill>
                <a:effectLst/>
                <a:latin typeface="Soleil Bk" panose="02000503000000020004" pitchFamily="2" charset="77"/>
              </a:rPr>
              <a:t>AIAASciTech</a:t>
            </a:r>
            <a:endParaRPr lang="en-US" sz="1300" b="0" i="0" dirty="0">
              <a:solidFill>
                <a:schemeClr val="bg1"/>
              </a:solidFill>
              <a:latin typeface="Soleil Bk" panose="02000503000000020004" pitchFamily="2" charset="77"/>
            </a:endParaRPr>
          </a:p>
        </p:txBody>
      </p:sp>
      <p:pic>
        <p:nvPicPr>
          <p:cNvPr id="6" name="Picture 5" descr="A white letter on a black background&#10;&#10;Description automatically generated">
            <a:extLst>
              <a:ext uri="{FF2B5EF4-FFF2-40B4-BE49-F238E27FC236}">
                <a16:creationId xmlns:a16="http://schemas.microsoft.com/office/drawing/2014/main" id="{7AD83778-E9D0-AE35-AEB8-CDDB6F5187C6}"/>
              </a:ext>
            </a:extLst>
          </p:cNvPr>
          <p:cNvPicPr>
            <a:picLocks noChangeAspect="1"/>
          </p:cNvPicPr>
          <p:nvPr userDrawn="1"/>
        </p:nvPicPr>
        <p:blipFill>
          <a:blip r:embed="rId2"/>
          <a:stretch>
            <a:fillRect/>
          </a:stretch>
        </p:blipFill>
        <p:spPr>
          <a:xfrm>
            <a:off x="9940638" y="6444893"/>
            <a:ext cx="1716373" cy="265203"/>
          </a:xfrm>
          <a:prstGeom prst="rect">
            <a:avLst/>
          </a:prstGeom>
        </p:spPr>
      </p:pic>
    </p:spTree>
    <p:extLst>
      <p:ext uri="{BB962C8B-B14F-4D97-AF65-F5344CB8AC3E}">
        <p14:creationId xmlns:p14="http://schemas.microsoft.com/office/powerpoint/2010/main" val="137589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A">
    <p:bg>
      <p:bgPr>
        <a:solidFill>
          <a:schemeClr val="bg1"/>
        </a:solidFill>
        <a:effectLst/>
      </p:bgPr>
    </p:bg>
    <p:spTree>
      <p:nvGrpSpPr>
        <p:cNvPr id="1" name=""/>
        <p:cNvGrpSpPr/>
        <p:nvPr/>
      </p:nvGrpSpPr>
      <p:grpSpPr>
        <a:xfrm>
          <a:off x="0" y="0"/>
          <a:ext cx="0" cy="0"/>
          <a:chOff x="0" y="0"/>
          <a:chExt cx="0" cy="0"/>
        </a:xfrm>
      </p:grpSpPr>
      <p:pic>
        <p:nvPicPr>
          <p:cNvPr id="3" name="Picture 2" descr="A blue and red smoke&#10;&#10;Description automatically generated">
            <a:extLst>
              <a:ext uri="{FF2B5EF4-FFF2-40B4-BE49-F238E27FC236}">
                <a16:creationId xmlns:a16="http://schemas.microsoft.com/office/drawing/2014/main" id="{0E1CFB24-522C-F717-42DB-A498DDA7F7B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White text on a black background&#10;&#10;Description automatically generated">
            <a:extLst>
              <a:ext uri="{FF2B5EF4-FFF2-40B4-BE49-F238E27FC236}">
                <a16:creationId xmlns:a16="http://schemas.microsoft.com/office/drawing/2014/main" id="{ED6967B0-99DC-2948-ABE0-D4E2E6C3CDEA}"/>
              </a:ext>
            </a:extLst>
          </p:cNvPr>
          <p:cNvPicPr>
            <a:picLocks noChangeAspect="1"/>
          </p:cNvPicPr>
          <p:nvPr userDrawn="1"/>
        </p:nvPicPr>
        <p:blipFill>
          <a:blip r:embed="rId3"/>
          <a:stretch>
            <a:fillRect/>
          </a:stretch>
        </p:blipFill>
        <p:spPr>
          <a:xfrm>
            <a:off x="2760131" y="2312934"/>
            <a:ext cx="7662338" cy="2613131"/>
          </a:xfrm>
          <a:prstGeom prst="rect">
            <a:avLst/>
          </a:prstGeom>
        </p:spPr>
      </p:pic>
      <p:pic>
        <p:nvPicPr>
          <p:cNvPr id="11" name="Picture 10">
            <a:extLst>
              <a:ext uri="{FF2B5EF4-FFF2-40B4-BE49-F238E27FC236}">
                <a16:creationId xmlns:a16="http://schemas.microsoft.com/office/drawing/2014/main" id="{6F056D72-A667-A8DE-FC93-5ED787F8F670}"/>
              </a:ext>
            </a:extLst>
          </p:cNvPr>
          <p:cNvPicPr>
            <a:picLocks noChangeAspect="1"/>
          </p:cNvPicPr>
          <p:nvPr userDrawn="1"/>
        </p:nvPicPr>
        <p:blipFill>
          <a:blip r:embed="rId4"/>
          <a:stretch>
            <a:fillRect/>
          </a:stretch>
        </p:blipFill>
        <p:spPr>
          <a:xfrm>
            <a:off x="4637532" y="1502692"/>
            <a:ext cx="3602736" cy="178158"/>
          </a:xfrm>
          <a:prstGeom prst="rect">
            <a:avLst/>
          </a:prstGeom>
        </p:spPr>
      </p:pic>
      <p:pic>
        <p:nvPicPr>
          <p:cNvPr id="15" name="Picture 14" descr="A white letter on a black background&#10;&#10;Description automatically generated">
            <a:extLst>
              <a:ext uri="{FF2B5EF4-FFF2-40B4-BE49-F238E27FC236}">
                <a16:creationId xmlns:a16="http://schemas.microsoft.com/office/drawing/2014/main" id="{36B932BF-2833-1CF1-A638-63CAA1FD3D47}"/>
              </a:ext>
            </a:extLst>
          </p:cNvPr>
          <p:cNvPicPr>
            <a:picLocks noChangeAspect="1"/>
          </p:cNvPicPr>
          <p:nvPr userDrawn="1"/>
        </p:nvPicPr>
        <p:blipFill>
          <a:blip r:embed="rId5"/>
          <a:stretch>
            <a:fillRect/>
          </a:stretch>
        </p:blipFill>
        <p:spPr>
          <a:xfrm>
            <a:off x="4637532" y="730728"/>
            <a:ext cx="3602736" cy="556673"/>
          </a:xfrm>
          <a:prstGeom prst="rect">
            <a:avLst/>
          </a:prstGeom>
        </p:spPr>
      </p:pic>
    </p:spTree>
    <p:extLst>
      <p:ext uri="{BB962C8B-B14F-4D97-AF65-F5344CB8AC3E}">
        <p14:creationId xmlns:p14="http://schemas.microsoft.com/office/powerpoint/2010/main" val="204716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A">
    <p:bg>
      <p:bgPr>
        <a:solidFill>
          <a:schemeClr val="bg1"/>
        </a:solidFill>
        <a:effectLst/>
      </p:bgPr>
    </p:bg>
    <p:spTree>
      <p:nvGrpSpPr>
        <p:cNvPr id="1" name=""/>
        <p:cNvGrpSpPr/>
        <p:nvPr/>
      </p:nvGrpSpPr>
      <p:grpSpPr>
        <a:xfrm>
          <a:off x="0" y="0"/>
          <a:ext cx="0" cy="0"/>
          <a:chOff x="0" y="0"/>
          <a:chExt cx="0" cy="0"/>
        </a:xfrm>
      </p:grpSpPr>
      <p:pic>
        <p:nvPicPr>
          <p:cNvPr id="4" name="Picture 3" descr="A blue and red lightning&#10;&#10;Description automatically generated">
            <a:extLst>
              <a:ext uri="{FF2B5EF4-FFF2-40B4-BE49-F238E27FC236}">
                <a16:creationId xmlns:a16="http://schemas.microsoft.com/office/drawing/2014/main" id="{019F8980-8C71-0D78-008C-1C5AF32ED48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7" name="Picture 16" descr="White text on a black background&#10;&#10;Description automatically generated">
            <a:extLst>
              <a:ext uri="{FF2B5EF4-FFF2-40B4-BE49-F238E27FC236}">
                <a16:creationId xmlns:a16="http://schemas.microsoft.com/office/drawing/2014/main" id="{CA6035EF-D1EC-5A7B-B905-ED148F1B5BD6}"/>
              </a:ext>
            </a:extLst>
          </p:cNvPr>
          <p:cNvPicPr>
            <a:picLocks noChangeAspect="1"/>
          </p:cNvPicPr>
          <p:nvPr userDrawn="1"/>
        </p:nvPicPr>
        <p:blipFill>
          <a:blip r:embed="rId3"/>
          <a:stretch>
            <a:fillRect/>
          </a:stretch>
        </p:blipFill>
        <p:spPr>
          <a:xfrm>
            <a:off x="2760131" y="2312934"/>
            <a:ext cx="7662338" cy="2613131"/>
          </a:xfrm>
          <a:prstGeom prst="rect">
            <a:avLst/>
          </a:prstGeom>
        </p:spPr>
      </p:pic>
      <p:pic>
        <p:nvPicPr>
          <p:cNvPr id="18" name="Picture 17">
            <a:extLst>
              <a:ext uri="{FF2B5EF4-FFF2-40B4-BE49-F238E27FC236}">
                <a16:creationId xmlns:a16="http://schemas.microsoft.com/office/drawing/2014/main" id="{87B5CB1F-DD19-E50F-D8C4-1F2076184C9A}"/>
              </a:ext>
            </a:extLst>
          </p:cNvPr>
          <p:cNvPicPr>
            <a:picLocks noChangeAspect="1"/>
          </p:cNvPicPr>
          <p:nvPr userDrawn="1"/>
        </p:nvPicPr>
        <p:blipFill>
          <a:blip r:embed="rId4"/>
          <a:stretch>
            <a:fillRect/>
          </a:stretch>
        </p:blipFill>
        <p:spPr>
          <a:xfrm>
            <a:off x="4637532" y="1502692"/>
            <a:ext cx="3602736" cy="178158"/>
          </a:xfrm>
          <a:prstGeom prst="rect">
            <a:avLst/>
          </a:prstGeom>
        </p:spPr>
      </p:pic>
      <p:pic>
        <p:nvPicPr>
          <p:cNvPr id="19" name="Picture 18" descr="A white letter on a black background&#10;&#10;Description automatically generated">
            <a:extLst>
              <a:ext uri="{FF2B5EF4-FFF2-40B4-BE49-F238E27FC236}">
                <a16:creationId xmlns:a16="http://schemas.microsoft.com/office/drawing/2014/main" id="{2F07C30C-A07A-3597-0FA1-DD1945A823B5}"/>
              </a:ext>
            </a:extLst>
          </p:cNvPr>
          <p:cNvPicPr>
            <a:picLocks noChangeAspect="1"/>
          </p:cNvPicPr>
          <p:nvPr userDrawn="1"/>
        </p:nvPicPr>
        <p:blipFill>
          <a:blip r:embed="rId5"/>
          <a:stretch>
            <a:fillRect/>
          </a:stretch>
        </p:blipFill>
        <p:spPr>
          <a:xfrm>
            <a:off x="4637532" y="730728"/>
            <a:ext cx="3602736" cy="556673"/>
          </a:xfrm>
          <a:prstGeom prst="rect">
            <a:avLst/>
          </a:prstGeom>
        </p:spPr>
      </p:pic>
    </p:spTree>
    <p:extLst>
      <p:ext uri="{BB962C8B-B14F-4D97-AF65-F5344CB8AC3E}">
        <p14:creationId xmlns:p14="http://schemas.microsoft.com/office/powerpoint/2010/main" val="301774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1"/>
        </a:solidFill>
        <a:effectLst/>
      </p:bgPr>
    </p:bg>
    <p:spTree>
      <p:nvGrpSpPr>
        <p:cNvPr id="1" name=""/>
        <p:cNvGrpSpPr/>
        <p:nvPr/>
      </p:nvGrpSpPr>
      <p:grpSpPr>
        <a:xfrm>
          <a:off x="0" y="0"/>
          <a:ext cx="0" cy="0"/>
          <a:chOff x="0" y="0"/>
          <a:chExt cx="0" cy="0"/>
        </a:xfrm>
      </p:grpSpPr>
      <p:pic>
        <p:nvPicPr>
          <p:cNvPr id="4" name="Picture 3" descr="A blue and red smoke&#10;&#10;Description automatically generated">
            <a:extLst>
              <a:ext uri="{FF2B5EF4-FFF2-40B4-BE49-F238E27FC236}">
                <a16:creationId xmlns:a16="http://schemas.microsoft.com/office/drawing/2014/main" id="{34421D72-C0D3-0463-C563-062F82AFD8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017C38-700F-3C4F-ABFA-562786562228}"/>
              </a:ext>
            </a:extLst>
          </p:cNvPr>
          <p:cNvSpPr>
            <a:spLocks noGrp="1"/>
          </p:cNvSpPr>
          <p:nvPr>
            <p:ph type="title"/>
          </p:nvPr>
        </p:nvSpPr>
        <p:spPr>
          <a:xfrm>
            <a:off x="1324697" y="832962"/>
            <a:ext cx="7077578" cy="4750420"/>
          </a:xfrm>
          <a:prstGeom prst="rect">
            <a:avLst/>
          </a:prstGeom>
        </p:spPr>
        <p:txBody>
          <a:bodyPr anchor="ctr">
            <a:normAutofit/>
          </a:bodyPr>
          <a:lstStyle>
            <a:lvl1pPr>
              <a:defRPr sz="5400" b="0" i="0">
                <a:solidFill>
                  <a:schemeClr val="bg1"/>
                </a:solidFill>
                <a:latin typeface="Gotham" pitchFamily="2" charset="0"/>
                <a:cs typeface="Gotham" pitchFamily="2" charset="0"/>
              </a:defRPr>
            </a:lvl1pPr>
          </a:lstStyle>
          <a:p>
            <a:r>
              <a:rPr lang="en-US"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7754C0DD-996E-60B5-C821-0E50001433C3}"/>
              </a:ext>
            </a:extLst>
          </p:cNvPr>
          <p:cNvPicPr>
            <a:picLocks noChangeAspect="1"/>
          </p:cNvPicPr>
          <p:nvPr userDrawn="1"/>
        </p:nvPicPr>
        <p:blipFill>
          <a:blip r:embed="rId3"/>
          <a:stretch>
            <a:fillRect/>
          </a:stretch>
        </p:blipFill>
        <p:spPr>
          <a:xfrm>
            <a:off x="10079183" y="6306347"/>
            <a:ext cx="1716373" cy="265203"/>
          </a:xfrm>
          <a:prstGeom prst="rect">
            <a:avLst/>
          </a:prstGeom>
        </p:spPr>
      </p:pic>
    </p:spTree>
    <p:extLst>
      <p:ext uri="{BB962C8B-B14F-4D97-AF65-F5344CB8AC3E}">
        <p14:creationId xmlns:p14="http://schemas.microsoft.com/office/powerpoint/2010/main" val="245856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Slide 1">
    <p:bg>
      <p:bgPr>
        <a:solidFill>
          <a:schemeClr val="accent1"/>
        </a:solidFill>
        <a:effectLst/>
      </p:bgPr>
    </p:bg>
    <p:spTree>
      <p:nvGrpSpPr>
        <p:cNvPr id="1" name=""/>
        <p:cNvGrpSpPr/>
        <p:nvPr/>
      </p:nvGrpSpPr>
      <p:grpSpPr>
        <a:xfrm>
          <a:off x="0" y="0"/>
          <a:ext cx="0" cy="0"/>
          <a:chOff x="0" y="0"/>
          <a:chExt cx="0" cy="0"/>
        </a:xfrm>
      </p:grpSpPr>
      <p:pic>
        <p:nvPicPr>
          <p:cNvPr id="6" name="Picture 5" descr="A blue and red lightning&#10;&#10;Description automatically generated">
            <a:extLst>
              <a:ext uri="{FF2B5EF4-FFF2-40B4-BE49-F238E27FC236}">
                <a16:creationId xmlns:a16="http://schemas.microsoft.com/office/drawing/2014/main" id="{7C269D2D-9232-34B1-93A8-9DF5A447713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017C38-700F-3C4F-ABFA-562786562228}"/>
              </a:ext>
            </a:extLst>
          </p:cNvPr>
          <p:cNvSpPr>
            <a:spLocks noGrp="1"/>
          </p:cNvSpPr>
          <p:nvPr>
            <p:ph type="title"/>
          </p:nvPr>
        </p:nvSpPr>
        <p:spPr>
          <a:xfrm>
            <a:off x="1324697" y="832962"/>
            <a:ext cx="7077578" cy="4750420"/>
          </a:xfrm>
          <a:prstGeom prst="rect">
            <a:avLst/>
          </a:prstGeom>
        </p:spPr>
        <p:txBody>
          <a:bodyPr anchor="ctr">
            <a:normAutofit/>
          </a:bodyPr>
          <a:lstStyle>
            <a:lvl1pPr>
              <a:defRPr sz="5400" b="0" i="0">
                <a:solidFill>
                  <a:schemeClr val="bg1"/>
                </a:solidFill>
                <a:latin typeface="Gotham" pitchFamily="2" charset="0"/>
                <a:cs typeface="Gotham" pitchFamily="2" charset="0"/>
              </a:defRPr>
            </a:lvl1pPr>
          </a:lstStyle>
          <a:p>
            <a:r>
              <a:rPr lang="en-US"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7754C0DD-996E-60B5-C821-0E50001433C3}"/>
              </a:ext>
            </a:extLst>
          </p:cNvPr>
          <p:cNvPicPr>
            <a:picLocks noChangeAspect="1"/>
          </p:cNvPicPr>
          <p:nvPr userDrawn="1"/>
        </p:nvPicPr>
        <p:blipFill>
          <a:blip r:embed="rId3"/>
          <a:stretch>
            <a:fillRect/>
          </a:stretch>
        </p:blipFill>
        <p:spPr>
          <a:xfrm>
            <a:off x="10079183" y="6306347"/>
            <a:ext cx="1716373" cy="265203"/>
          </a:xfrm>
          <a:prstGeom prst="rect">
            <a:avLst/>
          </a:prstGeom>
        </p:spPr>
      </p:pic>
    </p:spTree>
    <p:extLst>
      <p:ext uri="{BB962C8B-B14F-4D97-AF65-F5344CB8AC3E}">
        <p14:creationId xmlns:p14="http://schemas.microsoft.com/office/powerpoint/2010/main" val="17521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D49FDA-C34A-D64E-904F-D669DC5A7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oleil Bk" panose="02000503000000020004" pitchFamily="2" charset="77"/>
              </a:defRPr>
            </a:lvl1pPr>
          </a:lstStyle>
          <a:p>
            <a:fld id="{AB06C42C-019A-424E-B1CA-C70374E31EF5}" type="datetimeFigureOut">
              <a:rPr lang="en-US" smtClean="0"/>
              <a:pPr/>
              <a:t>1/6/25</a:t>
            </a:fld>
            <a:endParaRPr lang="en-US" dirty="0"/>
          </a:p>
        </p:txBody>
      </p:sp>
      <p:sp>
        <p:nvSpPr>
          <p:cNvPr id="5" name="Footer Placeholder 4">
            <a:extLst>
              <a:ext uri="{FF2B5EF4-FFF2-40B4-BE49-F238E27FC236}">
                <a16:creationId xmlns:a16="http://schemas.microsoft.com/office/drawing/2014/main" id="{BD8B76BF-9223-114F-B773-446D0D91C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oleil Bk" panose="02000503000000020004" pitchFamily="2" charset="77"/>
              </a:defRPr>
            </a:lvl1pPr>
          </a:lstStyle>
          <a:p>
            <a:endParaRPr lang="en-US" dirty="0"/>
          </a:p>
        </p:txBody>
      </p:sp>
      <p:sp>
        <p:nvSpPr>
          <p:cNvPr id="6" name="Slide Number Placeholder 5">
            <a:extLst>
              <a:ext uri="{FF2B5EF4-FFF2-40B4-BE49-F238E27FC236}">
                <a16:creationId xmlns:a16="http://schemas.microsoft.com/office/drawing/2014/main" id="{9B1D06D4-A795-0345-A321-6D750FADF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oleil Bk" panose="02000503000000020004" pitchFamily="2" charset="77"/>
              </a:defRPr>
            </a:lvl1pPr>
          </a:lstStyle>
          <a:p>
            <a:fld id="{3867FB15-256A-4249-A231-6929D5ED3234}" type="slidenum">
              <a:rPr lang="en-US" smtClean="0"/>
              <a:pPr/>
              <a:t>‹#›</a:t>
            </a:fld>
            <a:endParaRPr lang="en-US" dirty="0"/>
          </a:p>
        </p:txBody>
      </p:sp>
      <p:sp>
        <p:nvSpPr>
          <p:cNvPr id="11" name="Title Placeholder 10">
            <a:extLst>
              <a:ext uri="{FF2B5EF4-FFF2-40B4-BE49-F238E27FC236}">
                <a16:creationId xmlns:a16="http://schemas.microsoft.com/office/drawing/2014/main" id="{A9476A43-6942-A2C4-0151-6CF355FC24FD}"/>
              </a:ext>
            </a:extLst>
          </p:cNvPr>
          <p:cNvSpPr>
            <a:spLocks noGrp="1"/>
          </p:cNvSpPr>
          <p:nvPr>
            <p:ph type="title"/>
          </p:nvPr>
        </p:nvSpPr>
        <p:spPr>
          <a:xfrm>
            <a:off x="374185" y="335128"/>
            <a:ext cx="10515600" cy="818818"/>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7E0A3E70-3139-EAA3-FD78-85F3C6F44CF9}"/>
              </a:ext>
            </a:extLst>
          </p:cNvPr>
          <p:cNvSpPr>
            <a:spLocks noGrp="1"/>
          </p:cNvSpPr>
          <p:nvPr>
            <p:ph type="body" idx="1"/>
          </p:nvPr>
        </p:nvSpPr>
        <p:spPr>
          <a:xfrm>
            <a:off x="374185" y="1456448"/>
            <a:ext cx="10515600" cy="4351338"/>
          </a:xfrm>
          <a:prstGeom prst="rect">
            <a:avLst/>
          </a:prstGeom>
        </p:spPr>
        <p:txBody>
          <a:bodyPr vert="horz" lIns="91440" tIns="45720" rIns="91440" bIns="45720" rtlCol="0">
            <a:normAutofit/>
          </a:bodyPr>
          <a:lstStyle/>
          <a:p>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97199150"/>
      </p:ext>
    </p:extLst>
  </p:cSld>
  <p:clrMap bg1="lt1" tx1="dk1" bg2="lt2" tx2="dk2" accent1="accent1" accent2="accent2" accent3="accent3" accent4="accent4" accent5="accent5" accent6="accent6" hlink="hlink" folHlink="folHlink"/>
  <p:sldLayoutIdLst>
    <p:sldLayoutId id="2147483666" r:id="rId1"/>
    <p:sldLayoutId id="2147483683" r:id="rId2"/>
    <p:sldLayoutId id="2147483684" r:id="rId3"/>
    <p:sldLayoutId id="2147483685" r:id="rId4"/>
    <p:sldLayoutId id="2147483686" r:id="rId5"/>
    <p:sldLayoutId id="2147483682" r:id="rId6"/>
    <p:sldLayoutId id="2147483687" r:id="rId7"/>
    <p:sldLayoutId id="2147483662" r:id="rId8"/>
    <p:sldLayoutId id="2147483688" r:id="rId9"/>
    <p:sldLayoutId id="2147483674" r:id="rId10"/>
    <p:sldLayoutId id="2147483690" r:id="rId11"/>
    <p:sldLayoutId id="2147483691" r:id="rId12"/>
    <p:sldLayoutId id="2147483689" r:id="rId13"/>
  </p:sldLayoutIdLst>
  <p:txStyles>
    <p:titleStyle>
      <a:lvl1pPr algn="l" defTabSz="914400" rtl="0" eaLnBrk="1" latinLnBrk="0" hangingPunct="1">
        <a:lnSpc>
          <a:spcPct val="90000"/>
        </a:lnSpc>
        <a:spcBef>
          <a:spcPct val="0"/>
        </a:spcBef>
        <a:buNone/>
        <a:defRPr sz="4400" b="0" i="0" kern="1200">
          <a:solidFill>
            <a:schemeClr val="accent1"/>
          </a:solidFill>
          <a:latin typeface="Gotham" pitchFamily="2" charset="0"/>
          <a:ea typeface="+mj-ea"/>
          <a:cs typeface="Gotham" pitchFamily="2" charset="0"/>
        </a:defRPr>
      </a:lvl1pPr>
    </p:titleStyle>
    <p:bodyStyle>
      <a:lvl1pPr marL="457200" indent="-457200" algn="l" defTabSz="914400" rtl="0" eaLnBrk="1" latinLnBrk="0" hangingPunct="1">
        <a:lnSpc>
          <a:spcPct val="100000"/>
        </a:lnSpc>
        <a:spcBef>
          <a:spcPts val="1000"/>
        </a:spcBef>
        <a:buClr>
          <a:schemeClr val="accent1"/>
        </a:buClr>
        <a:buFont typeface="Wingdings" pitchFamily="2" charset="2"/>
        <a:buChar char="§"/>
        <a:defRPr sz="3200" b="0" i="0" kern="1200">
          <a:solidFill>
            <a:schemeClr val="tx1"/>
          </a:solidFill>
          <a:latin typeface="Gotham" pitchFamily="2" charset="0"/>
          <a:ea typeface="+mn-ea"/>
          <a:cs typeface="Gotham" pitchFamily="2" charset="0"/>
        </a:defRPr>
      </a:lvl1pPr>
      <a:lvl2pPr marL="800100" indent="-342900" algn="l" defTabSz="914400" rtl="0" eaLnBrk="1" latinLnBrk="0" hangingPunct="1">
        <a:lnSpc>
          <a:spcPct val="100000"/>
        </a:lnSpc>
        <a:spcBef>
          <a:spcPts val="500"/>
        </a:spcBef>
        <a:buClr>
          <a:schemeClr val="accent2"/>
        </a:buClr>
        <a:buFont typeface="Wingdings" pitchFamily="2" charset="2"/>
        <a:buChar char="§"/>
        <a:defRPr sz="2800" b="0" i="0" kern="1200">
          <a:solidFill>
            <a:schemeClr val="tx1"/>
          </a:solidFill>
          <a:latin typeface="Gotham" pitchFamily="2" charset="0"/>
          <a:ea typeface="+mn-ea"/>
          <a:cs typeface="Gotham" pitchFamily="2" charset="0"/>
        </a:defRPr>
      </a:lvl2pPr>
      <a:lvl3pPr marL="1143000" indent="-228600" algn="l" defTabSz="914400" rtl="0" eaLnBrk="1" latinLnBrk="0" hangingPunct="1">
        <a:lnSpc>
          <a:spcPct val="100000"/>
        </a:lnSpc>
        <a:spcBef>
          <a:spcPts val="500"/>
        </a:spcBef>
        <a:buClr>
          <a:schemeClr val="accent3"/>
        </a:buClr>
        <a:buFont typeface="Wingdings" pitchFamily="2" charset="2"/>
        <a:buChar char="§"/>
        <a:defRPr sz="2400" b="0" i="0" kern="1200">
          <a:solidFill>
            <a:schemeClr val="tx1"/>
          </a:solidFill>
          <a:latin typeface="Gotham" pitchFamily="2" charset="0"/>
          <a:ea typeface="+mn-ea"/>
          <a:cs typeface="Gotham" pitchFamily="2" charset="0"/>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2000" b="0" i="0" kern="1200">
          <a:solidFill>
            <a:schemeClr val="tx1"/>
          </a:solidFill>
          <a:latin typeface="Gotham" pitchFamily="2" charset="0"/>
          <a:ea typeface="+mn-ea"/>
          <a:cs typeface="Gotham" pitchFamily="2"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000" b="0" i="0" kern="1200">
          <a:solidFill>
            <a:schemeClr val="tx1"/>
          </a:solidFill>
          <a:latin typeface="Soleil Lt" panose="02000503000000020003"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7226/24962"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75448-183C-B20B-A23B-0B1A6237437C}"/>
            </a:ext>
          </a:extLst>
        </p:cNvPr>
        <p:cNvGrpSpPr/>
        <p:nvPr/>
      </p:nvGrpSpPr>
      <p:grpSpPr>
        <a:xfrm>
          <a:off x="0" y="0"/>
          <a:ext cx="0" cy="0"/>
          <a:chOff x="0" y="0"/>
          <a:chExt cx="0" cy="0"/>
        </a:xfrm>
      </p:grpSpPr>
    </p:spTree>
    <p:extLst>
      <p:ext uri="{BB962C8B-B14F-4D97-AF65-F5344CB8AC3E}">
        <p14:creationId xmlns:p14="http://schemas.microsoft.com/office/powerpoint/2010/main" val="1672496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F1076-9A3A-B3B0-EDD2-CD9642D430E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FFCE4C5-956C-FC93-5396-D4A2B2E24FBB}"/>
              </a:ext>
            </a:extLst>
          </p:cNvPr>
          <p:cNvSpPr>
            <a:spLocks noGrp="1"/>
          </p:cNvSpPr>
          <p:nvPr>
            <p:ph type="title"/>
          </p:nvPr>
        </p:nvSpPr>
        <p:spPr>
          <a:xfrm>
            <a:off x="1283135" y="735980"/>
            <a:ext cx="10634545" cy="857689"/>
          </a:xfrm>
        </p:spPr>
        <p:txBody>
          <a:bodyPr>
            <a:normAutofit/>
          </a:bodyPr>
          <a:lstStyle/>
          <a:p>
            <a:r>
              <a:rPr lang="en-US" sz="4000" dirty="0"/>
              <a:t>Frame 1: International Civil Aviation Organization</a:t>
            </a:r>
          </a:p>
        </p:txBody>
      </p:sp>
      <p:pic>
        <p:nvPicPr>
          <p:cNvPr id="3" name="Content Placeholder 2">
            <a:extLst>
              <a:ext uri="{FF2B5EF4-FFF2-40B4-BE49-F238E27FC236}">
                <a16:creationId xmlns:a16="http://schemas.microsoft.com/office/drawing/2014/main" id="{04D29EAA-4AFF-BD04-7884-1EF45713AD2F}"/>
              </a:ext>
            </a:extLst>
          </p:cNvPr>
          <p:cNvPicPr>
            <a:picLocks noGrp="1" noChangeAspect="1"/>
          </p:cNvPicPr>
          <p:nvPr>
            <p:ph sz="quarter" idx="10"/>
          </p:nvPr>
        </p:nvPicPr>
        <p:blipFill>
          <a:blip r:embed="rId3"/>
          <a:stretch>
            <a:fillRect/>
          </a:stretch>
        </p:blipFill>
        <p:spPr>
          <a:xfrm>
            <a:off x="1795379" y="1987173"/>
            <a:ext cx="8601241" cy="2883653"/>
          </a:xfrm>
        </p:spPr>
      </p:pic>
    </p:spTree>
    <p:extLst>
      <p:ext uri="{BB962C8B-B14F-4D97-AF65-F5344CB8AC3E}">
        <p14:creationId xmlns:p14="http://schemas.microsoft.com/office/powerpoint/2010/main" val="45144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925A3-8E55-DCF7-9006-311512CF00C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FC7890D-9711-6F0D-AE8D-4188EBB204A2}"/>
              </a:ext>
            </a:extLst>
          </p:cNvPr>
          <p:cNvSpPr>
            <a:spLocks noGrp="1"/>
          </p:cNvSpPr>
          <p:nvPr>
            <p:ph type="title"/>
          </p:nvPr>
        </p:nvSpPr>
        <p:spPr>
          <a:xfrm>
            <a:off x="1283135" y="735980"/>
            <a:ext cx="9399954" cy="857689"/>
          </a:xfrm>
        </p:spPr>
        <p:txBody>
          <a:bodyPr>
            <a:noAutofit/>
          </a:bodyPr>
          <a:lstStyle/>
          <a:p>
            <a:r>
              <a:rPr lang="en-US" sz="4000" dirty="0"/>
              <a:t>Frame 2: In-Time SWS Assurance</a:t>
            </a:r>
          </a:p>
        </p:txBody>
      </p:sp>
      <p:pic>
        <p:nvPicPr>
          <p:cNvPr id="11" name="Content Placeholder 10">
            <a:extLst>
              <a:ext uri="{FF2B5EF4-FFF2-40B4-BE49-F238E27FC236}">
                <a16:creationId xmlns:a16="http://schemas.microsoft.com/office/drawing/2014/main" id="{209D6FDF-EED3-F2AC-8A60-3EEEB11D780D}"/>
              </a:ext>
            </a:extLst>
          </p:cNvPr>
          <p:cNvPicPr>
            <a:picLocks noGrp="1" noChangeAspect="1"/>
          </p:cNvPicPr>
          <p:nvPr>
            <p:ph sz="quarter" idx="10"/>
          </p:nvPr>
        </p:nvPicPr>
        <p:blipFill>
          <a:blip r:embed="rId3"/>
          <a:stretch>
            <a:fillRect/>
          </a:stretch>
        </p:blipFill>
        <p:spPr>
          <a:xfrm>
            <a:off x="1950522" y="2057846"/>
            <a:ext cx="8798510" cy="3231194"/>
          </a:xfrm>
        </p:spPr>
      </p:pic>
    </p:spTree>
    <p:extLst>
      <p:ext uri="{BB962C8B-B14F-4D97-AF65-F5344CB8AC3E}">
        <p14:creationId xmlns:p14="http://schemas.microsoft.com/office/powerpoint/2010/main" val="256117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0656F-7AB6-2569-EBF1-AF4063F86C2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1B18548-747B-EB3C-EF0B-0FCD6E57EBEC}"/>
              </a:ext>
            </a:extLst>
          </p:cNvPr>
          <p:cNvSpPr>
            <a:spLocks noGrp="1"/>
          </p:cNvSpPr>
          <p:nvPr>
            <p:ph type="title"/>
          </p:nvPr>
        </p:nvSpPr>
        <p:spPr>
          <a:xfrm>
            <a:off x="1283135" y="735980"/>
            <a:ext cx="10133285" cy="857689"/>
          </a:xfrm>
        </p:spPr>
        <p:txBody>
          <a:bodyPr>
            <a:normAutofit/>
          </a:bodyPr>
          <a:lstStyle/>
          <a:p>
            <a:r>
              <a:rPr lang="en-US" sz="4000" dirty="0"/>
              <a:t>Frame 3: IASMS Goals</a:t>
            </a:r>
          </a:p>
        </p:txBody>
      </p:sp>
      <p:pic>
        <p:nvPicPr>
          <p:cNvPr id="5" name="Content Placeholder 4">
            <a:extLst>
              <a:ext uri="{FF2B5EF4-FFF2-40B4-BE49-F238E27FC236}">
                <a16:creationId xmlns:a16="http://schemas.microsoft.com/office/drawing/2014/main" id="{C30E416C-92C6-500D-9010-DCDC31A0B55B}"/>
              </a:ext>
            </a:extLst>
          </p:cNvPr>
          <p:cNvPicPr>
            <a:picLocks noGrp="1" noChangeAspect="1"/>
          </p:cNvPicPr>
          <p:nvPr>
            <p:ph sz="quarter" idx="10"/>
          </p:nvPr>
        </p:nvPicPr>
        <p:blipFill>
          <a:blip r:embed="rId3"/>
          <a:stretch>
            <a:fillRect/>
          </a:stretch>
        </p:blipFill>
        <p:spPr>
          <a:xfrm>
            <a:off x="1815123" y="1591406"/>
            <a:ext cx="8561753" cy="3675188"/>
          </a:xfrm>
        </p:spPr>
      </p:pic>
    </p:spTree>
    <p:extLst>
      <p:ext uri="{BB962C8B-B14F-4D97-AF65-F5344CB8AC3E}">
        <p14:creationId xmlns:p14="http://schemas.microsoft.com/office/powerpoint/2010/main" val="266891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45E2-6D8E-D9EC-BE19-C37D93BFB99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8460FDF-BABD-48E9-0981-E6253EE50AF7}"/>
              </a:ext>
            </a:extLst>
          </p:cNvPr>
          <p:cNvSpPr>
            <a:spLocks noGrp="1"/>
          </p:cNvSpPr>
          <p:nvPr>
            <p:ph type="title"/>
          </p:nvPr>
        </p:nvSpPr>
        <p:spPr>
          <a:xfrm>
            <a:off x="1283135" y="735980"/>
            <a:ext cx="10133285" cy="857689"/>
          </a:xfrm>
        </p:spPr>
        <p:txBody>
          <a:bodyPr>
            <a:normAutofit/>
          </a:bodyPr>
          <a:lstStyle/>
          <a:p>
            <a:r>
              <a:rPr lang="en-US" sz="4000" dirty="0"/>
              <a:t>Frame 4: IASMS Objectives</a:t>
            </a:r>
          </a:p>
        </p:txBody>
      </p:sp>
      <p:pic>
        <p:nvPicPr>
          <p:cNvPr id="6" name="Content Placeholder 5">
            <a:extLst>
              <a:ext uri="{FF2B5EF4-FFF2-40B4-BE49-F238E27FC236}">
                <a16:creationId xmlns:a16="http://schemas.microsoft.com/office/drawing/2014/main" id="{FF1D8B20-8905-84B9-72A0-EDEE7A717EFD}"/>
              </a:ext>
            </a:extLst>
          </p:cNvPr>
          <p:cNvPicPr>
            <a:picLocks noGrp="1" noChangeAspect="1"/>
          </p:cNvPicPr>
          <p:nvPr>
            <p:ph sz="quarter" idx="10"/>
          </p:nvPr>
        </p:nvPicPr>
        <p:blipFill>
          <a:blip r:embed="rId3"/>
          <a:stretch>
            <a:fillRect/>
          </a:stretch>
        </p:blipFill>
        <p:spPr>
          <a:xfrm>
            <a:off x="1728290" y="1747839"/>
            <a:ext cx="8795936" cy="3219566"/>
          </a:xfrm>
        </p:spPr>
      </p:pic>
    </p:spTree>
    <p:extLst>
      <p:ext uri="{BB962C8B-B14F-4D97-AF65-F5344CB8AC3E}">
        <p14:creationId xmlns:p14="http://schemas.microsoft.com/office/powerpoint/2010/main" val="224991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85C3D-F173-3D69-425E-60472EE8611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01B3832-BAE4-D110-5F53-F29A044D562C}"/>
              </a:ext>
            </a:extLst>
          </p:cNvPr>
          <p:cNvSpPr>
            <a:spLocks noGrp="1"/>
          </p:cNvSpPr>
          <p:nvPr>
            <p:ph type="title"/>
          </p:nvPr>
        </p:nvSpPr>
        <p:spPr>
          <a:xfrm>
            <a:off x="1283135" y="735980"/>
            <a:ext cx="10133285" cy="857689"/>
          </a:xfrm>
        </p:spPr>
        <p:txBody>
          <a:bodyPr>
            <a:normAutofit/>
          </a:bodyPr>
          <a:lstStyle/>
          <a:p>
            <a:r>
              <a:rPr lang="en-US" sz="4000" dirty="0"/>
              <a:t>Frame 5: Constraints</a:t>
            </a:r>
          </a:p>
        </p:txBody>
      </p:sp>
      <p:pic>
        <p:nvPicPr>
          <p:cNvPr id="11" name="Content Placeholder 10">
            <a:extLst>
              <a:ext uri="{FF2B5EF4-FFF2-40B4-BE49-F238E27FC236}">
                <a16:creationId xmlns:a16="http://schemas.microsoft.com/office/drawing/2014/main" id="{D0DB756B-68BF-9D11-D115-C0B32A3D9F9A}"/>
              </a:ext>
            </a:extLst>
          </p:cNvPr>
          <p:cNvPicPr>
            <a:picLocks noGrp="1" noChangeAspect="1"/>
          </p:cNvPicPr>
          <p:nvPr>
            <p:ph sz="quarter" idx="10"/>
          </p:nvPr>
        </p:nvPicPr>
        <p:blipFill>
          <a:blip r:embed="rId3"/>
          <a:stretch>
            <a:fillRect/>
          </a:stretch>
        </p:blipFill>
        <p:spPr>
          <a:xfrm>
            <a:off x="6339641" y="1593669"/>
            <a:ext cx="3501476" cy="4356950"/>
          </a:xfrm>
        </p:spPr>
      </p:pic>
      <p:pic>
        <p:nvPicPr>
          <p:cNvPr id="13" name="Picture 12">
            <a:extLst>
              <a:ext uri="{FF2B5EF4-FFF2-40B4-BE49-F238E27FC236}">
                <a16:creationId xmlns:a16="http://schemas.microsoft.com/office/drawing/2014/main" id="{2272AA92-9855-CC9D-D912-F90ED7B7AB57}"/>
              </a:ext>
            </a:extLst>
          </p:cNvPr>
          <p:cNvPicPr>
            <a:picLocks noChangeAspect="1"/>
          </p:cNvPicPr>
          <p:nvPr/>
        </p:nvPicPr>
        <p:blipFill>
          <a:blip r:embed="rId4"/>
          <a:stretch>
            <a:fillRect/>
          </a:stretch>
        </p:blipFill>
        <p:spPr>
          <a:xfrm>
            <a:off x="1449160" y="1593669"/>
            <a:ext cx="4724456" cy="4311389"/>
          </a:xfrm>
          <a:prstGeom prst="rect">
            <a:avLst/>
          </a:prstGeom>
        </p:spPr>
      </p:pic>
    </p:spTree>
    <p:extLst>
      <p:ext uri="{BB962C8B-B14F-4D97-AF65-F5344CB8AC3E}">
        <p14:creationId xmlns:p14="http://schemas.microsoft.com/office/powerpoint/2010/main" val="13515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A9949-8678-BC0E-5B6B-F7638D8DA1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23FBC2-B9A5-623A-9978-C7D245142D56}"/>
              </a:ext>
            </a:extLst>
          </p:cNvPr>
          <p:cNvSpPr>
            <a:spLocks noGrp="1"/>
          </p:cNvSpPr>
          <p:nvPr>
            <p:ph type="title"/>
          </p:nvPr>
        </p:nvSpPr>
        <p:spPr>
          <a:xfrm>
            <a:off x="1242205" y="735980"/>
            <a:ext cx="10012392" cy="2530556"/>
          </a:xfrm>
        </p:spPr>
        <p:txBody>
          <a:bodyPr anchor="b">
            <a:normAutofit/>
          </a:bodyPr>
          <a:lstStyle/>
          <a:p>
            <a:r>
              <a:rPr lang="en-US" sz="4000" dirty="0"/>
              <a:t>Conceptual Architecture</a:t>
            </a:r>
          </a:p>
        </p:txBody>
      </p:sp>
    </p:spTree>
    <p:extLst>
      <p:ext uri="{BB962C8B-B14F-4D97-AF65-F5344CB8AC3E}">
        <p14:creationId xmlns:p14="http://schemas.microsoft.com/office/powerpoint/2010/main" val="77002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94721-46F0-2FC6-4F27-882AC962D5C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DABEA8C-B9FD-5B69-5377-8C580737B731}"/>
              </a:ext>
            </a:extLst>
          </p:cNvPr>
          <p:cNvSpPr>
            <a:spLocks noGrp="1"/>
          </p:cNvSpPr>
          <p:nvPr>
            <p:ph type="title"/>
          </p:nvPr>
        </p:nvSpPr>
        <p:spPr>
          <a:xfrm>
            <a:off x="1283135" y="735980"/>
            <a:ext cx="10133285" cy="857689"/>
          </a:xfrm>
        </p:spPr>
        <p:txBody>
          <a:bodyPr>
            <a:normAutofit/>
          </a:bodyPr>
          <a:lstStyle/>
          <a:p>
            <a:r>
              <a:rPr lang="en-US" sz="4000" dirty="0"/>
              <a:t>IASMS Functions Allocated to System</a:t>
            </a:r>
          </a:p>
        </p:txBody>
      </p:sp>
      <p:pic>
        <p:nvPicPr>
          <p:cNvPr id="5" name="Picture 4">
            <a:extLst>
              <a:ext uri="{FF2B5EF4-FFF2-40B4-BE49-F238E27FC236}">
                <a16:creationId xmlns:a16="http://schemas.microsoft.com/office/drawing/2014/main" id="{C9716E2D-ACD7-A0EB-DE59-E0E3ACD5F834}"/>
              </a:ext>
            </a:extLst>
          </p:cNvPr>
          <p:cNvPicPr>
            <a:picLocks noChangeAspect="1"/>
          </p:cNvPicPr>
          <p:nvPr/>
        </p:nvPicPr>
        <p:blipFill>
          <a:blip r:embed="rId3"/>
          <a:stretch>
            <a:fillRect/>
          </a:stretch>
        </p:blipFill>
        <p:spPr>
          <a:xfrm>
            <a:off x="2353065" y="1476693"/>
            <a:ext cx="7485870" cy="4272423"/>
          </a:xfrm>
          <a:prstGeom prst="rect">
            <a:avLst/>
          </a:prstGeom>
        </p:spPr>
      </p:pic>
    </p:spTree>
    <p:extLst>
      <p:ext uri="{BB962C8B-B14F-4D97-AF65-F5344CB8AC3E}">
        <p14:creationId xmlns:p14="http://schemas.microsoft.com/office/powerpoint/2010/main" val="362278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DF92AB-8C92-CFCA-334D-C542BA045D5E}"/>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45E5CB11-7984-953C-309D-1499C5D4CA46}"/>
              </a:ext>
            </a:extLst>
          </p:cNvPr>
          <p:cNvSpPr/>
          <p:nvPr/>
        </p:nvSpPr>
        <p:spPr>
          <a:xfrm>
            <a:off x="9442965" y="1995455"/>
            <a:ext cx="1093710" cy="1093710"/>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BE998F2-B65D-EF37-E0E5-ADA43D080839}"/>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Conceptual Architecture</a:t>
            </a:r>
          </a:p>
        </p:txBody>
      </p:sp>
      <p:graphicFrame>
        <p:nvGraphicFramePr>
          <p:cNvPr id="6" name="Text Placeholder 1">
            <a:extLst>
              <a:ext uri="{FF2B5EF4-FFF2-40B4-BE49-F238E27FC236}">
                <a16:creationId xmlns:a16="http://schemas.microsoft.com/office/drawing/2014/main" id="{753FC636-0A7A-4072-8C8F-9EB8431E01EA}"/>
              </a:ext>
            </a:extLst>
          </p:cNvPr>
          <p:cNvGraphicFramePr/>
          <p:nvPr>
            <p:extLst>
              <p:ext uri="{D42A27DB-BD31-4B8C-83A1-F6EECF244321}">
                <p14:modId xmlns:p14="http://schemas.microsoft.com/office/powerpoint/2010/main" val="1917673840"/>
              </p:ext>
            </p:extLst>
          </p:nvPr>
        </p:nvGraphicFramePr>
        <p:xfrm>
          <a:off x="3886200" y="1070562"/>
          <a:ext cx="7667625" cy="3941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9881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E5A22-A32C-E4DD-9434-D4C97B0E854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AD3C41E-EA81-2E19-E62D-89F56BC5A0F8}"/>
              </a:ext>
            </a:extLst>
          </p:cNvPr>
          <p:cNvSpPr>
            <a:spLocks noGrp="1"/>
          </p:cNvSpPr>
          <p:nvPr>
            <p:ph type="title"/>
          </p:nvPr>
        </p:nvSpPr>
        <p:spPr>
          <a:xfrm>
            <a:off x="1283135" y="735980"/>
            <a:ext cx="10133285" cy="857689"/>
          </a:xfrm>
        </p:spPr>
        <p:txBody>
          <a:bodyPr>
            <a:normAutofit/>
          </a:bodyPr>
          <a:lstStyle/>
          <a:p>
            <a:r>
              <a:rPr lang="en-US" sz="4000" dirty="0"/>
              <a:t>IASMS Functions with Potential Behaviors</a:t>
            </a:r>
          </a:p>
        </p:txBody>
      </p:sp>
      <p:pic>
        <p:nvPicPr>
          <p:cNvPr id="2" name="Picture 1" descr="Diagram&#10;&#10;Description automatically generated">
            <a:extLst>
              <a:ext uri="{FF2B5EF4-FFF2-40B4-BE49-F238E27FC236}">
                <a16:creationId xmlns:a16="http://schemas.microsoft.com/office/drawing/2014/main" id="{97084BA6-9094-694F-50B7-19DE6EA9373A}"/>
              </a:ext>
            </a:extLst>
          </p:cNvPr>
          <p:cNvPicPr>
            <a:picLocks noChangeAspect="1"/>
          </p:cNvPicPr>
          <p:nvPr/>
        </p:nvPicPr>
        <p:blipFill>
          <a:blip r:embed="rId3"/>
          <a:stretch>
            <a:fillRect/>
          </a:stretch>
        </p:blipFill>
        <p:spPr>
          <a:xfrm>
            <a:off x="2392392" y="1731035"/>
            <a:ext cx="7332454" cy="3439063"/>
          </a:xfrm>
          <a:prstGeom prst="rect">
            <a:avLst/>
          </a:prstGeom>
        </p:spPr>
      </p:pic>
    </p:spTree>
    <p:extLst>
      <p:ext uri="{BB962C8B-B14F-4D97-AF65-F5344CB8AC3E}">
        <p14:creationId xmlns:p14="http://schemas.microsoft.com/office/powerpoint/2010/main" val="1539379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2FF51-2582-0748-354B-4884B301170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57F9ED-CAD5-FF6F-00F5-AF88F41E73E7}"/>
              </a:ext>
            </a:extLst>
          </p:cNvPr>
          <p:cNvSpPr>
            <a:spLocks noGrp="1"/>
          </p:cNvSpPr>
          <p:nvPr>
            <p:ph type="title"/>
          </p:nvPr>
        </p:nvSpPr>
        <p:spPr>
          <a:xfrm>
            <a:off x="1242205" y="735980"/>
            <a:ext cx="10012392" cy="2530556"/>
          </a:xfrm>
        </p:spPr>
        <p:txBody>
          <a:bodyPr anchor="b">
            <a:normAutofit/>
          </a:bodyPr>
          <a:lstStyle/>
          <a:p>
            <a:r>
              <a:rPr lang="en-US" sz="4000" dirty="0"/>
              <a:t>Descriptive Modeling of Roadmaps and Agency Guidance </a:t>
            </a:r>
          </a:p>
        </p:txBody>
      </p:sp>
    </p:spTree>
    <p:extLst>
      <p:ext uri="{BB962C8B-B14F-4D97-AF65-F5344CB8AC3E}">
        <p14:creationId xmlns:p14="http://schemas.microsoft.com/office/powerpoint/2010/main" val="280402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215D21E-A633-A786-A071-AA91DCA8895C}"/>
              </a:ext>
            </a:extLst>
          </p:cNvPr>
          <p:cNvSpPr>
            <a:spLocks noGrp="1"/>
          </p:cNvSpPr>
          <p:nvPr>
            <p:ph type="title"/>
          </p:nvPr>
        </p:nvSpPr>
        <p:spPr>
          <a:xfrm>
            <a:off x="1214001" y="944699"/>
            <a:ext cx="9954332" cy="857689"/>
          </a:xfrm>
        </p:spPr>
        <p:txBody>
          <a:bodyPr/>
          <a:lstStyle/>
          <a:p>
            <a:r>
              <a:rPr lang="en-US" sz="4400" dirty="0"/>
              <a:t>Systems Engineering Processes and Methods:</a:t>
            </a:r>
          </a:p>
        </p:txBody>
      </p:sp>
      <p:sp>
        <p:nvSpPr>
          <p:cNvPr id="13" name="Content Placeholder 12">
            <a:extLst>
              <a:ext uri="{FF2B5EF4-FFF2-40B4-BE49-F238E27FC236}">
                <a16:creationId xmlns:a16="http://schemas.microsoft.com/office/drawing/2014/main" id="{7E5B580F-96E5-3408-5A9C-743F6CA302CB}"/>
              </a:ext>
            </a:extLst>
          </p:cNvPr>
          <p:cNvSpPr>
            <a:spLocks noGrp="1"/>
          </p:cNvSpPr>
          <p:nvPr>
            <p:ph sz="quarter" idx="13"/>
          </p:nvPr>
        </p:nvSpPr>
        <p:spPr/>
        <p:txBody>
          <a:bodyPr>
            <a:noAutofit/>
          </a:bodyPr>
          <a:lstStyle/>
          <a:p>
            <a:r>
              <a:rPr lang="en-US" sz="1800" dirty="0"/>
              <a:t>AIAA SCITECH 2025</a:t>
            </a:r>
          </a:p>
        </p:txBody>
      </p:sp>
      <p:sp>
        <p:nvSpPr>
          <p:cNvPr id="14" name="Text Placeholder 13">
            <a:extLst>
              <a:ext uri="{FF2B5EF4-FFF2-40B4-BE49-F238E27FC236}">
                <a16:creationId xmlns:a16="http://schemas.microsoft.com/office/drawing/2014/main" id="{F91B1585-1637-1BCC-5C98-FB1C1DE42D97}"/>
              </a:ext>
            </a:extLst>
          </p:cNvPr>
          <p:cNvSpPr>
            <a:spLocks noGrp="1"/>
          </p:cNvSpPr>
          <p:nvPr>
            <p:ph type="body" sz="quarter" idx="14"/>
          </p:nvPr>
        </p:nvSpPr>
        <p:spPr>
          <a:xfrm>
            <a:off x="1214000" y="2571365"/>
            <a:ext cx="8326815" cy="1448373"/>
          </a:xfrm>
        </p:spPr>
        <p:txBody>
          <a:bodyPr>
            <a:normAutofit/>
          </a:bodyPr>
          <a:lstStyle/>
          <a:p>
            <a:r>
              <a:rPr lang="en-US" sz="4000" dirty="0"/>
              <a:t>Tracing NASA Contributions Toward Aviation Safety Stakeholder Guidance</a:t>
            </a:r>
          </a:p>
          <a:p>
            <a:endParaRPr lang="en-US" sz="2600" dirty="0"/>
          </a:p>
        </p:txBody>
      </p:sp>
      <p:sp>
        <p:nvSpPr>
          <p:cNvPr id="15" name="Text Placeholder 14">
            <a:extLst>
              <a:ext uri="{FF2B5EF4-FFF2-40B4-BE49-F238E27FC236}">
                <a16:creationId xmlns:a16="http://schemas.microsoft.com/office/drawing/2014/main" id="{00EFA0C5-5EF5-2689-BE7A-E9D3CC6E758D}"/>
              </a:ext>
            </a:extLst>
          </p:cNvPr>
          <p:cNvSpPr>
            <a:spLocks noGrp="1"/>
          </p:cNvSpPr>
          <p:nvPr>
            <p:ph type="body" sz="quarter" idx="15"/>
          </p:nvPr>
        </p:nvSpPr>
        <p:spPr>
          <a:xfrm>
            <a:off x="2214665" y="5551164"/>
            <a:ext cx="7525409" cy="586920"/>
          </a:xfrm>
        </p:spPr>
        <p:txBody>
          <a:bodyPr>
            <a:noAutofit/>
          </a:bodyPr>
          <a:lstStyle/>
          <a:p>
            <a:r>
              <a:rPr lang="en-US" sz="1800" b="0" dirty="0">
                <a:solidFill>
                  <a:schemeClr val="bg1"/>
                </a:solidFill>
                <a:latin typeface="Gotham"/>
              </a:rPr>
              <a:t>Darisha Vidrine, MS, Samantha Infeld, PhD, Doug Agyemang, Michael Vincent, Kyle Ellis, PhD, Summer Brandt, PhD, Wendy Okolo, PhD</a:t>
            </a:r>
          </a:p>
        </p:txBody>
      </p:sp>
      <p:sp>
        <p:nvSpPr>
          <p:cNvPr id="16" name="Text Placeholder 15">
            <a:extLst>
              <a:ext uri="{FF2B5EF4-FFF2-40B4-BE49-F238E27FC236}">
                <a16:creationId xmlns:a16="http://schemas.microsoft.com/office/drawing/2014/main" id="{814297FA-3A40-626E-45E1-18273C709A01}"/>
              </a:ext>
            </a:extLst>
          </p:cNvPr>
          <p:cNvSpPr>
            <a:spLocks noGrp="1"/>
          </p:cNvSpPr>
          <p:nvPr>
            <p:ph type="body" sz="quarter" idx="16"/>
          </p:nvPr>
        </p:nvSpPr>
        <p:spPr>
          <a:xfrm>
            <a:off x="2214665" y="6010248"/>
            <a:ext cx="5372678" cy="722151"/>
          </a:xfrm>
        </p:spPr>
        <p:txBody>
          <a:bodyPr>
            <a:noAutofit/>
          </a:bodyPr>
          <a:lstStyle/>
          <a:p>
            <a:r>
              <a:rPr lang="en-US" sz="2000" b="1" dirty="0">
                <a:solidFill>
                  <a:schemeClr val="bg1"/>
                </a:solidFill>
              </a:rPr>
              <a:t>National Aeronautics and Space Administration </a:t>
            </a:r>
          </a:p>
        </p:txBody>
      </p:sp>
      <p:pic>
        <p:nvPicPr>
          <p:cNvPr id="2" name="Picture 1">
            <a:extLst>
              <a:ext uri="{FF2B5EF4-FFF2-40B4-BE49-F238E27FC236}">
                <a16:creationId xmlns:a16="http://schemas.microsoft.com/office/drawing/2014/main" id="{7CD8A799-F95F-B410-D9F1-E3D3D0B5684D}"/>
              </a:ext>
            </a:extLst>
          </p:cNvPr>
          <p:cNvPicPr>
            <a:picLocks noChangeAspect="1"/>
          </p:cNvPicPr>
          <p:nvPr/>
        </p:nvPicPr>
        <p:blipFill>
          <a:blip r:embed="rId3"/>
          <a:stretch>
            <a:fillRect/>
          </a:stretch>
        </p:blipFill>
        <p:spPr>
          <a:xfrm>
            <a:off x="1099535" y="5343768"/>
            <a:ext cx="1204856" cy="1001712"/>
          </a:xfrm>
          <a:prstGeom prst="rect">
            <a:avLst/>
          </a:prstGeom>
        </p:spPr>
      </p:pic>
    </p:spTree>
    <p:extLst>
      <p:ext uri="{BB962C8B-B14F-4D97-AF65-F5344CB8AC3E}">
        <p14:creationId xmlns:p14="http://schemas.microsoft.com/office/powerpoint/2010/main" val="4147601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B9C0-147B-76F6-B344-3CDAA327C22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3665D13-4B22-D6A7-629D-C6FF83EDCF1E}"/>
              </a:ext>
            </a:extLst>
          </p:cNvPr>
          <p:cNvSpPr>
            <a:spLocks noGrp="1"/>
          </p:cNvSpPr>
          <p:nvPr>
            <p:ph type="title"/>
          </p:nvPr>
        </p:nvSpPr>
        <p:spPr>
          <a:xfrm>
            <a:off x="1283135" y="735980"/>
            <a:ext cx="10133285" cy="857689"/>
          </a:xfrm>
        </p:spPr>
        <p:txBody>
          <a:bodyPr>
            <a:normAutofit fontScale="90000"/>
          </a:bodyPr>
          <a:lstStyle/>
          <a:p>
            <a:r>
              <a:rPr lang="en-US" sz="4400" dirty="0"/>
              <a:t>IASMS Research Roadmap in Strategic Model</a:t>
            </a:r>
          </a:p>
        </p:txBody>
      </p:sp>
      <p:pic>
        <p:nvPicPr>
          <p:cNvPr id="2" name="Picture 1">
            <a:extLst>
              <a:ext uri="{FF2B5EF4-FFF2-40B4-BE49-F238E27FC236}">
                <a16:creationId xmlns:a16="http://schemas.microsoft.com/office/drawing/2014/main" id="{6F20B9C7-CDE3-1BA4-ED9D-1EE854479143}"/>
              </a:ext>
            </a:extLst>
          </p:cNvPr>
          <p:cNvPicPr>
            <a:picLocks noChangeAspect="1"/>
          </p:cNvPicPr>
          <p:nvPr/>
        </p:nvPicPr>
        <p:blipFill>
          <a:blip r:embed="rId3"/>
          <a:stretch>
            <a:fillRect/>
          </a:stretch>
        </p:blipFill>
        <p:spPr>
          <a:xfrm>
            <a:off x="3830286" y="1299712"/>
            <a:ext cx="4330303" cy="5454770"/>
          </a:xfrm>
          <a:prstGeom prst="rect">
            <a:avLst/>
          </a:prstGeom>
        </p:spPr>
      </p:pic>
    </p:spTree>
    <p:extLst>
      <p:ext uri="{BB962C8B-B14F-4D97-AF65-F5344CB8AC3E}">
        <p14:creationId xmlns:p14="http://schemas.microsoft.com/office/powerpoint/2010/main" val="28069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6847A-E157-23F6-3CF4-1CE0694706F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D762D7F-F666-0B6D-1948-3427154FC2DA}"/>
              </a:ext>
            </a:extLst>
          </p:cNvPr>
          <p:cNvPicPr>
            <a:picLocks noChangeAspect="1"/>
          </p:cNvPicPr>
          <p:nvPr/>
        </p:nvPicPr>
        <p:blipFill>
          <a:blip r:embed="rId3"/>
          <a:stretch>
            <a:fillRect/>
          </a:stretch>
        </p:blipFill>
        <p:spPr>
          <a:xfrm>
            <a:off x="1621877" y="1827963"/>
            <a:ext cx="7499263" cy="3018357"/>
          </a:xfrm>
          <a:prstGeom prst="rect">
            <a:avLst/>
          </a:prstGeom>
        </p:spPr>
      </p:pic>
      <p:sp>
        <p:nvSpPr>
          <p:cNvPr id="2" name="Title 1">
            <a:extLst>
              <a:ext uri="{FF2B5EF4-FFF2-40B4-BE49-F238E27FC236}">
                <a16:creationId xmlns:a16="http://schemas.microsoft.com/office/drawing/2014/main" id="{085BA117-F818-9A0D-F0B3-BC61C905B881}"/>
              </a:ext>
            </a:extLst>
          </p:cNvPr>
          <p:cNvSpPr>
            <a:spLocks noGrp="1"/>
          </p:cNvSpPr>
          <p:nvPr>
            <p:ph type="title"/>
          </p:nvPr>
        </p:nvSpPr>
        <p:spPr>
          <a:xfrm>
            <a:off x="1324696" y="832962"/>
            <a:ext cx="10158644" cy="748547"/>
          </a:xfrm>
        </p:spPr>
        <p:txBody>
          <a:bodyPr>
            <a:normAutofit/>
          </a:bodyPr>
          <a:lstStyle/>
          <a:p>
            <a:r>
              <a:rPr lang="en-US" sz="4000" dirty="0"/>
              <a:t>IASMS Research Roadmap Traceability</a:t>
            </a:r>
          </a:p>
        </p:txBody>
      </p:sp>
    </p:spTree>
    <p:extLst>
      <p:ext uri="{BB962C8B-B14F-4D97-AF65-F5344CB8AC3E}">
        <p14:creationId xmlns:p14="http://schemas.microsoft.com/office/powerpoint/2010/main" val="292244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8D2FC-D794-1B37-F8EA-3AB41C65A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48A7B-3F48-D20D-4BCF-8EF1D27A9CED}"/>
              </a:ext>
            </a:extLst>
          </p:cNvPr>
          <p:cNvSpPr>
            <a:spLocks noGrp="1"/>
          </p:cNvSpPr>
          <p:nvPr>
            <p:ph type="title"/>
          </p:nvPr>
        </p:nvSpPr>
        <p:spPr>
          <a:xfrm>
            <a:off x="1324696" y="832962"/>
            <a:ext cx="9328064" cy="748547"/>
          </a:xfrm>
        </p:spPr>
        <p:txBody>
          <a:bodyPr>
            <a:normAutofit/>
          </a:bodyPr>
          <a:lstStyle/>
          <a:p>
            <a:r>
              <a:rPr lang="en-US" sz="4000" dirty="0"/>
              <a:t>Autonomy V&amp;V: Support Capabilities</a:t>
            </a:r>
          </a:p>
        </p:txBody>
      </p:sp>
      <p:pic>
        <p:nvPicPr>
          <p:cNvPr id="4" name="Picture 3">
            <a:extLst>
              <a:ext uri="{FF2B5EF4-FFF2-40B4-BE49-F238E27FC236}">
                <a16:creationId xmlns:a16="http://schemas.microsoft.com/office/drawing/2014/main" id="{D918F3D7-7C02-FB13-45D0-6C0BAD988295}"/>
              </a:ext>
            </a:extLst>
          </p:cNvPr>
          <p:cNvPicPr>
            <a:picLocks noChangeAspect="1"/>
          </p:cNvPicPr>
          <p:nvPr/>
        </p:nvPicPr>
        <p:blipFill>
          <a:blip r:embed="rId3"/>
          <a:stretch>
            <a:fillRect/>
          </a:stretch>
        </p:blipFill>
        <p:spPr>
          <a:xfrm>
            <a:off x="1400898" y="2038662"/>
            <a:ext cx="6749628" cy="3755461"/>
          </a:xfrm>
          <a:prstGeom prst="rect">
            <a:avLst/>
          </a:prstGeom>
        </p:spPr>
      </p:pic>
    </p:spTree>
    <p:extLst>
      <p:ext uri="{BB962C8B-B14F-4D97-AF65-F5344CB8AC3E}">
        <p14:creationId xmlns:p14="http://schemas.microsoft.com/office/powerpoint/2010/main" val="3457018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7B12C-7FF2-1DD4-4F89-092084E8B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4BDCE-633B-EB1E-B7F5-BD5987A0B64A}"/>
              </a:ext>
            </a:extLst>
          </p:cNvPr>
          <p:cNvSpPr>
            <a:spLocks noGrp="1"/>
          </p:cNvSpPr>
          <p:nvPr>
            <p:ph type="title"/>
          </p:nvPr>
        </p:nvSpPr>
        <p:spPr>
          <a:xfrm>
            <a:off x="1324696" y="832962"/>
            <a:ext cx="8756563" cy="748547"/>
          </a:xfrm>
        </p:spPr>
        <p:txBody>
          <a:bodyPr>
            <a:noAutofit/>
          </a:bodyPr>
          <a:lstStyle/>
          <a:p>
            <a:r>
              <a:rPr lang="en-US" sz="4000" dirty="0"/>
              <a:t>Autonomy V&amp;V: Roadmap Traceability</a:t>
            </a:r>
          </a:p>
        </p:txBody>
      </p:sp>
      <p:pic>
        <p:nvPicPr>
          <p:cNvPr id="3" name="Picture 2">
            <a:extLst>
              <a:ext uri="{FF2B5EF4-FFF2-40B4-BE49-F238E27FC236}">
                <a16:creationId xmlns:a16="http://schemas.microsoft.com/office/drawing/2014/main" id="{27D47D5C-E148-8EB2-65DD-BE8E769B7A11}"/>
              </a:ext>
            </a:extLst>
          </p:cNvPr>
          <p:cNvPicPr>
            <a:picLocks noChangeAspect="1"/>
          </p:cNvPicPr>
          <p:nvPr/>
        </p:nvPicPr>
        <p:blipFill>
          <a:blip r:embed="rId3"/>
          <a:stretch>
            <a:fillRect/>
          </a:stretch>
        </p:blipFill>
        <p:spPr>
          <a:xfrm>
            <a:off x="1336948" y="2255520"/>
            <a:ext cx="6709370" cy="2690838"/>
          </a:xfrm>
          <a:prstGeom prst="rect">
            <a:avLst/>
          </a:prstGeom>
        </p:spPr>
      </p:pic>
    </p:spTree>
    <p:extLst>
      <p:ext uri="{BB962C8B-B14F-4D97-AF65-F5344CB8AC3E}">
        <p14:creationId xmlns:p14="http://schemas.microsoft.com/office/powerpoint/2010/main" val="129165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40C36-9967-9AFC-755D-23F43244E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64FBD-2C94-6230-AEC7-EADF58B29746}"/>
              </a:ext>
            </a:extLst>
          </p:cNvPr>
          <p:cNvSpPr>
            <a:spLocks noGrp="1"/>
          </p:cNvSpPr>
          <p:nvPr>
            <p:ph type="title"/>
          </p:nvPr>
        </p:nvSpPr>
        <p:spPr>
          <a:xfrm>
            <a:off x="1324696" y="832962"/>
            <a:ext cx="9701444" cy="748547"/>
          </a:xfrm>
        </p:spPr>
        <p:txBody>
          <a:bodyPr>
            <a:noAutofit/>
          </a:bodyPr>
          <a:lstStyle/>
          <a:p>
            <a:r>
              <a:rPr lang="en-US" sz="4000" dirty="0"/>
              <a:t>FAA Order 8040.6A UAS SRM Policy Guidance</a:t>
            </a:r>
          </a:p>
        </p:txBody>
      </p:sp>
      <p:pic>
        <p:nvPicPr>
          <p:cNvPr id="3" name="Picture 2">
            <a:extLst>
              <a:ext uri="{FF2B5EF4-FFF2-40B4-BE49-F238E27FC236}">
                <a16:creationId xmlns:a16="http://schemas.microsoft.com/office/drawing/2014/main" id="{2D32BCF6-4564-92D7-2294-E1E999433623}"/>
              </a:ext>
            </a:extLst>
          </p:cNvPr>
          <p:cNvPicPr>
            <a:picLocks noChangeAspect="1"/>
          </p:cNvPicPr>
          <p:nvPr/>
        </p:nvPicPr>
        <p:blipFill>
          <a:blip r:embed="rId3"/>
          <a:stretch>
            <a:fillRect/>
          </a:stretch>
        </p:blipFill>
        <p:spPr>
          <a:xfrm>
            <a:off x="1386972" y="1705108"/>
            <a:ext cx="6255038" cy="1066892"/>
          </a:xfrm>
          <a:prstGeom prst="rect">
            <a:avLst/>
          </a:prstGeom>
        </p:spPr>
      </p:pic>
      <p:pic>
        <p:nvPicPr>
          <p:cNvPr id="5" name="Picture 4">
            <a:extLst>
              <a:ext uri="{FF2B5EF4-FFF2-40B4-BE49-F238E27FC236}">
                <a16:creationId xmlns:a16="http://schemas.microsoft.com/office/drawing/2014/main" id="{2D783342-1637-EF29-3648-A1E285ACF689}"/>
              </a:ext>
            </a:extLst>
          </p:cNvPr>
          <p:cNvPicPr>
            <a:picLocks noChangeAspect="1"/>
          </p:cNvPicPr>
          <p:nvPr/>
        </p:nvPicPr>
        <p:blipFill>
          <a:blip r:embed="rId4"/>
          <a:stretch>
            <a:fillRect/>
          </a:stretch>
        </p:blipFill>
        <p:spPr>
          <a:xfrm>
            <a:off x="3372033" y="2895599"/>
            <a:ext cx="7593541" cy="3157269"/>
          </a:xfrm>
          <a:prstGeom prst="rect">
            <a:avLst/>
          </a:prstGeom>
        </p:spPr>
      </p:pic>
      <p:sp>
        <p:nvSpPr>
          <p:cNvPr id="7" name="TextBox 6">
            <a:extLst>
              <a:ext uri="{FF2B5EF4-FFF2-40B4-BE49-F238E27FC236}">
                <a16:creationId xmlns:a16="http://schemas.microsoft.com/office/drawing/2014/main" id="{C26FF65A-FDE7-CBE4-6DDA-F65154A38619}"/>
              </a:ext>
            </a:extLst>
          </p:cNvPr>
          <p:cNvSpPr txBox="1"/>
          <p:nvPr/>
        </p:nvSpPr>
        <p:spPr>
          <a:xfrm>
            <a:off x="7642010" y="2464468"/>
            <a:ext cx="2628181" cy="369332"/>
          </a:xfrm>
          <a:prstGeom prst="rect">
            <a:avLst/>
          </a:prstGeom>
          <a:noFill/>
        </p:spPr>
        <p:txBody>
          <a:bodyPr wrap="square" rtlCol="0">
            <a:spAutoFit/>
          </a:bodyPr>
          <a:lstStyle/>
          <a:p>
            <a:r>
              <a:rPr lang="en-US" b="1" dirty="0">
                <a:solidFill>
                  <a:schemeClr val="bg1"/>
                </a:solidFill>
              </a:rPr>
              <a:t>Appendix B Relation Map</a:t>
            </a:r>
          </a:p>
        </p:txBody>
      </p:sp>
    </p:spTree>
    <p:extLst>
      <p:ext uri="{BB962C8B-B14F-4D97-AF65-F5344CB8AC3E}">
        <p14:creationId xmlns:p14="http://schemas.microsoft.com/office/powerpoint/2010/main" val="1020547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564C6-0984-C642-7AD2-559DEEF784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C914F8-9C22-2C89-DE9D-92A7CFB24F0D}"/>
              </a:ext>
            </a:extLst>
          </p:cNvPr>
          <p:cNvSpPr>
            <a:spLocks noGrp="1"/>
          </p:cNvSpPr>
          <p:nvPr>
            <p:ph type="title"/>
          </p:nvPr>
        </p:nvSpPr>
        <p:spPr>
          <a:xfrm>
            <a:off x="1242205" y="735980"/>
            <a:ext cx="10012392" cy="2530556"/>
          </a:xfrm>
        </p:spPr>
        <p:txBody>
          <a:bodyPr anchor="b">
            <a:normAutofit/>
          </a:bodyPr>
          <a:lstStyle/>
          <a:p>
            <a:r>
              <a:rPr lang="en-US" sz="4000" dirty="0"/>
              <a:t>NASA-FAA Advanced Air Mobility Research Transition Team</a:t>
            </a:r>
          </a:p>
        </p:txBody>
      </p:sp>
    </p:spTree>
    <p:extLst>
      <p:ext uri="{BB962C8B-B14F-4D97-AF65-F5344CB8AC3E}">
        <p14:creationId xmlns:p14="http://schemas.microsoft.com/office/powerpoint/2010/main" val="2509171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A7301-DD40-0EA4-A2A4-9556B455F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FBD2B-B0D9-1A5A-E941-C00896B2C12F}"/>
              </a:ext>
            </a:extLst>
          </p:cNvPr>
          <p:cNvSpPr>
            <a:spLocks noGrp="1"/>
          </p:cNvSpPr>
          <p:nvPr>
            <p:ph type="title"/>
          </p:nvPr>
        </p:nvSpPr>
        <p:spPr>
          <a:xfrm>
            <a:off x="1324696" y="832962"/>
            <a:ext cx="9377809" cy="748547"/>
          </a:xfrm>
        </p:spPr>
        <p:txBody>
          <a:bodyPr>
            <a:normAutofit fontScale="90000"/>
          </a:bodyPr>
          <a:lstStyle/>
          <a:p>
            <a:r>
              <a:rPr lang="en-US" dirty="0"/>
              <a:t>FAA AAM Research Transition Team</a:t>
            </a:r>
          </a:p>
        </p:txBody>
      </p:sp>
      <p:pic>
        <p:nvPicPr>
          <p:cNvPr id="3" name="Picture 2">
            <a:extLst>
              <a:ext uri="{FF2B5EF4-FFF2-40B4-BE49-F238E27FC236}">
                <a16:creationId xmlns:a16="http://schemas.microsoft.com/office/drawing/2014/main" id="{96E72D6A-C93E-86DC-9258-B424C830CB09}"/>
              </a:ext>
            </a:extLst>
          </p:cNvPr>
          <p:cNvPicPr>
            <a:picLocks noChangeAspect="1"/>
          </p:cNvPicPr>
          <p:nvPr/>
        </p:nvPicPr>
        <p:blipFill>
          <a:blip r:embed="rId3"/>
          <a:stretch>
            <a:fillRect/>
          </a:stretch>
        </p:blipFill>
        <p:spPr>
          <a:xfrm>
            <a:off x="2122294" y="1745578"/>
            <a:ext cx="5317597" cy="4279459"/>
          </a:xfrm>
          <a:prstGeom prst="rect">
            <a:avLst/>
          </a:prstGeom>
        </p:spPr>
      </p:pic>
    </p:spTree>
    <p:extLst>
      <p:ext uri="{BB962C8B-B14F-4D97-AF65-F5344CB8AC3E}">
        <p14:creationId xmlns:p14="http://schemas.microsoft.com/office/powerpoint/2010/main" val="1088278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F96FE-3C38-D09D-3AEF-6316F92828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1A3B9-4B34-9AFE-1AD9-08EABF863D23}"/>
              </a:ext>
            </a:extLst>
          </p:cNvPr>
          <p:cNvSpPr>
            <a:spLocks noGrp="1"/>
          </p:cNvSpPr>
          <p:nvPr>
            <p:ph type="title"/>
          </p:nvPr>
        </p:nvSpPr>
        <p:spPr>
          <a:xfrm>
            <a:off x="1242205" y="735980"/>
            <a:ext cx="10012392" cy="2530556"/>
          </a:xfrm>
        </p:spPr>
        <p:txBody>
          <a:bodyPr anchor="b">
            <a:normAutofit/>
          </a:bodyPr>
          <a:lstStyle/>
          <a:p>
            <a:r>
              <a:rPr lang="en-US" sz="4000" dirty="0"/>
              <a:t>Conclusion</a:t>
            </a:r>
          </a:p>
        </p:txBody>
      </p:sp>
    </p:spTree>
    <p:extLst>
      <p:ext uri="{BB962C8B-B14F-4D97-AF65-F5344CB8AC3E}">
        <p14:creationId xmlns:p14="http://schemas.microsoft.com/office/powerpoint/2010/main" val="859909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CD7AE-E790-D824-FB5C-4BA9B2B94D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FC66BB-EB3D-2BF5-DED3-044964FD0814}"/>
              </a:ext>
            </a:extLst>
          </p:cNvPr>
          <p:cNvSpPr>
            <a:spLocks noGrp="1"/>
          </p:cNvSpPr>
          <p:nvPr>
            <p:ph type="title"/>
          </p:nvPr>
        </p:nvSpPr>
        <p:spPr>
          <a:xfrm>
            <a:off x="534986" y="335128"/>
            <a:ext cx="11122025" cy="818818"/>
          </a:xfrm>
        </p:spPr>
        <p:txBody>
          <a:bodyPr anchor="ctr">
            <a:normAutofit/>
          </a:bodyPr>
          <a:lstStyle/>
          <a:p>
            <a:r>
              <a:rPr lang="en-US" dirty="0"/>
              <a:t>In Conclusion</a:t>
            </a:r>
          </a:p>
        </p:txBody>
      </p:sp>
      <p:graphicFrame>
        <p:nvGraphicFramePr>
          <p:cNvPr id="7" name="Text Placeholder 1">
            <a:extLst>
              <a:ext uri="{FF2B5EF4-FFF2-40B4-BE49-F238E27FC236}">
                <a16:creationId xmlns:a16="http://schemas.microsoft.com/office/drawing/2014/main" id="{46C0D0F7-5E8C-0FAA-7F48-1CFA71AD4173}"/>
              </a:ext>
            </a:extLst>
          </p:cNvPr>
          <p:cNvGraphicFramePr/>
          <p:nvPr>
            <p:extLst>
              <p:ext uri="{D42A27DB-BD31-4B8C-83A1-F6EECF244321}">
                <p14:modId xmlns:p14="http://schemas.microsoft.com/office/powerpoint/2010/main" val="1140218647"/>
              </p:ext>
            </p:extLst>
          </p:nvPr>
        </p:nvGraphicFramePr>
        <p:xfrm>
          <a:off x="839300" y="1330836"/>
          <a:ext cx="10179220" cy="467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9633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8810F-F3F9-6EB9-4134-CADDC08CDF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B3F48F-098D-7B91-34A0-9D7D2B2E3CFC}"/>
              </a:ext>
            </a:extLst>
          </p:cNvPr>
          <p:cNvSpPr>
            <a:spLocks noGrp="1"/>
          </p:cNvSpPr>
          <p:nvPr>
            <p:ph type="title"/>
          </p:nvPr>
        </p:nvSpPr>
        <p:spPr>
          <a:xfrm>
            <a:off x="1283135" y="735980"/>
            <a:ext cx="9526725" cy="857689"/>
          </a:xfrm>
        </p:spPr>
        <p:txBody>
          <a:bodyPr vert="horz" lIns="91440" tIns="45720" rIns="91440" bIns="45720" rtlCol="0" anchor="t">
            <a:normAutofit/>
          </a:bodyPr>
          <a:lstStyle/>
          <a:p>
            <a:r>
              <a:rPr lang="en-US" sz="4000" b="0" i="0" kern="1200" dirty="0">
                <a:latin typeface="Gotham" pitchFamily="2" charset="0"/>
                <a:ea typeface="+mj-ea"/>
                <a:cs typeface="Gotham" pitchFamily="2" charset="0"/>
              </a:rPr>
              <a:t>Acknowledgements</a:t>
            </a:r>
          </a:p>
        </p:txBody>
      </p:sp>
      <p:sp>
        <p:nvSpPr>
          <p:cNvPr id="4" name="TextBox 3">
            <a:extLst>
              <a:ext uri="{FF2B5EF4-FFF2-40B4-BE49-F238E27FC236}">
                <a16:creationId xmlns:a16="http://schemas.microsoft.com/office/drawing/2014/main" id="{FC54DCBB-D60C-DB04-B0D2-8EC0FF957DB7}"/>
              </a:ext>
            </a:extLst>
          </p:cNvPr>
          <p:cNvSpPr txBox="1"/>
          <p:nvPr/>
        </p:nvSpPr>
        <p:spPr>
          <a:xfrm>
            <a:off x="1283273" y="1747587"/>
            <a:ext cx="9526587" cy="928687"/>
          </a:xfrm>
          <a:prstGeom prst="rect">
            <a:avLst/>
          </a:prstGeom>
        </p:spPr>
        <p:txBody>
          <a:bodyPr vert="horz" lIns="91440" tIns="45720" rIns="91440" bIns="45720" rtlCol="0">
            <a:noAutofit/>
          </a:bodyPr>
          <a:lstStyle/>
          <a:p>
            <a:pPr>
              <a:lnSpc>
                <a:spcPct val="90000"/>
              </a:lnSpc>
              <a:spcBef>
                <a:spcPts val="1000"/>
              </a:spcBef>
              <a:buClr>
                <a:schemeClr val="accent1"/>
              </a:buClr>
            </a:pPr>
            <a:r>
              <a:rPr lang="en-US" b="0" i="0" kern="1200" dirty="0">
                <a:solidFill>
                  <a:schemeClr val="bg1"/>
                </a:solidFill>
                <a:latin typeface="Gotham" pitchFamily="2" charset="0"/>
                <a:ea typeface="+mn-ea"/>
                <a:cs typeface="Gotham" pitchFamily="2" charset="0"/>
              </a:rPr>
              <a:t>The SWS ConOps team developed the vision for the IASMS concept of operations, including the statements used as IASMS objectives. This includes especially </a:t>
            </a:r>
            <a:r>
              <a:rPr lang="en-US" b="1" i="0" kern="1200" dirty="0">
                <a:solidFill>
                  <a:schemeClr val="bg1"/>
                </a:solidFill>
                <a:latin typeface="Gotham" pitchFamily="2" charset="0"/>
                <a:ea typeface="+mn-ea"/>
                <a:cs typeface="Gotham" pitchFamily="2" charset="0"/>
              </a:rPr>
              <a:t>Kyle Ellis, Lance Prinzel, Paul Krois, Jim Ackerson, Michael Vincent, Misty Davies, Nikunj Oza, Robert Mah, Chad Stephens, Wendy Okolo, and Joe Coughlan.</a:t>
            </a:r>
          </a:p>
          <a:p>
            <a:pPr>
              <a:lnSpc>
                <a:spcPct val="90000"/>
              </a:lnSpc>
              <a:spcBef>
                <a:spcPts val="1000"/>
              </a:spcBef>
              <a:buClr>
                <a:schemeClr val="accent1"/>
              </a:buClr>
            </a:pPr>
            <a:r>
              <a:rPr lang="en-US" b="0" i="0" kern="1200" dirty="0">
                <a:solidFill>
                  <a:schemeClr val="bg1"/>
                </a:solidFill>
                <a:latin typeface="Gotham" pitchFamily="2" charset="0"/>
                <a:ea typeface="+mn-ea"/>
                <a:cs typeface="Gotham" pitchFamily="2" charset="0"/>
              </a:rPr>
              <a:t>The main authors of the IASMS Roadmap developed in coordination with the System-Wide Safety project at NASA, include Flight Safety Foundation Contributors </a:t>
            </a:r>
            <a:r>
              <a:rPr lang="en-US" b="1" i="0" kern="1200" dirty="0">
                <a:solidFill>
                  <a:schemeClr val="bg1"/>
                </a:solidFill>
                <a:latin typeface="Gotham" pitchFamily="2" charset="0"/>
                <a:ea typeface="+mn-ea"/>
                <a:cs typeface="Gotham" pitchFamily="2" charset="0"/>
              </a:rPr>
              <a:t>Deborah Kirkman, Jan de Regt, Kaleb Gould, Debra Moch-Mooney, and Jessie Mooberry.</a:t>
            </a:r>
          </a:p>
          <a:p>
            <a:pPr>
              <a:lnSpc>
                <a:spcPct val="90000"/>
              </a:lnSpc>
              <a:spcBef>
                <a:spcPts val="1000"/>
              </a:spcBef>
              <a:buClr>
                <a:schemeClr val="accent1"/>
              </a:buClr>
            </a:pPr>
            <a:r>
              <a:rPr lang="en-US" b="0" i="0" kern="1200" dirty="0">
                <a:solidFill>
                  <a:schemeClr val="bg1"/>
                </a:solidFill>
                <a:latin typeface="Gotham" pitchFamily="2" charset="0"/>
                <a:ea typeface="+mn-ea"/>
                <a:cs typeface="Gotham" pitchFamily="2" charset="0"/>
              </a:rPr>
              <a:t>The authors of the Autonomy Verification and Validation Roadmap include SWS team member </a:t>
            </a:r>
            <a:r>
              <a:rPr lang="en-US" b="1" i="0" kern="1200" dirty="0">
                <a:solidFill>
                  <a:schemeClr val="bg1"/>
                </a:solidFill>
                <a:latin typeface="Gotham" pitchFamily="2" charset="0"/>
                <a:ea typeface="+mn-ea"/>
                <a:cs typeface="Gotham" pitchFamily="2" charset="0"/>
              </a:rPr>
              <a:t>Guillaume Brat</a:t>
            </a:r>
            <a:r>
              <a:rPr lang="en-US" b="0" i="0" kern="1200" dirty="0">
                <a:solidFill>
                  <a:schemeClr val="bg1"/>
                </a:solidFill>
                <a:latin typeface="Gotham" pitchFamily="2" charset="0"/>
                <a:ea typeface="+mn-ea"/>
                <a:cs typeface="Gotham" pitchFamily="2" charset="0"/>
              </a:rPr>
              <a:t>, who assisted in developing the framework of autonomy V&amp;V capabilities and areas relevant to use for SWS research and IASMS architecture validation.</a:t>
            </a:r>
          </a:p>
          <a:p>
            <a:pPr>
              <a:lnSpc>
                <a:spcPct val="90000"/>
              </a:lnSpc>
              <a:spcBef>
                <a:spcPts val="1000"/>
              </a:spcBef>
              <a:buClr>
                <a:schemeClr val="accent1"/>
              </a:buClr>
            </a:pPr>
            <a:r>
              <a:rPr lang="en-US" b="0" i="0" kern="1200" dirty="0">
                <a:solidFill>
                  <a:schemeClr val="bg1"/>
                </a:solidFill>
                <a:latin typeface="Gotham" pitchFamily="2" charset="0"/>
                <a:ea typeface="+mn-ea"/>
                <a:cs typeface="Gotham" pitchFamily="2" charset="0"/>
              </a:rPr>
              <a:t>SFCs developed and tested by NASA are described in multiple publications by the research group under SWS team member </a:t>
            </a:r>
            <a:r>
              <a:rPr lang="en-US" b="1" i="0" kern="1200" dirty="0">
                <a:solidFill>
                  <a:schemeClr val="bg1"/>
                </a:solidFill>
                <a:latin typeface="Gotham" pitchFamily="2" charset="0"/>
                <a:ea typeface="+mn-ea"/>
                <a:cs typeface="Gotham" pitchFamily="2" charset="0"/>
              </a:rPr>
              <a:t>Steve Young</a:t>
            </a:r>
            <a:r>
              <a:rPr lang="en-US" b="0" i="0" kern="1200" dirty="0">
                <a:solidFill>
                  <a:schemeClr val="bg1"/>
                </a:solidFill>
                <a:latin typeface="Gotham" pitchFamily="2" charset="0"/>
                <a:ea typeface="+mn-ea"/>
                <a:cs typeface="Gotham" pitchFamily="2" charset="0"/>
              </a:rPr>
              <a:t>, including most recently a Technical Memo describing the software and test results. Steve contributed to the functional architecture with his foundational knowledge of the IASMS concept, consulting on generalizations of SWS software to capabilities terms, and approving additions to the needed IASMS behaviors identified by the systems engineering team.</a:t>
            </a:r>
          </a:p>
        </p:txBody>
      </p:sp>
    </p:spTree>
    <p:extLst>
      <p:ext uri="{BB962C8B-B14F-4D97-AF65-F5344CB8AC3E}">
        <p14:creationId xmlns:p14="http://schemas.microsoft.com/office/powerpoint/2010/main" val="427819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EEEC3-08B1-050D-BB77-EDCBBCCEF6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D331CA-B4D9-76E5-672E-8A14DB5A3A99}"/>
              </a:ext>
            </a:extLst>
          </p:cNvPr>
          <p:cNvSpPr>
            <a:spLocks noGrp="1"/>
          </p:cNvSpPr>
          <p:nvPr>
            <p:ph type="title"/>
          </p:nvPr>
        </p:nvSpPr>
        <p:spPr>
          <a:xfrm>
            <a:off x="1242205" y="735980"/>
            <a:ext cx="10012392" cy="2530556"/>
          </a:xfrm>
        </p:spPr>
        <p:txBody>
          <a:bodyPr anchor="b">
            <a:normAutofit/>
          </a:bodyPr>
          <a:lstStyle/>
          <a:p>
            <a:r>
              <a:rPr lang="en-US" sz="4000" dirty="0"/>
              <a:t>NASA’s System-Wide Safety Project</a:t>
            </a:r>
          </a:p>
        </p:txBody>
      </p:sp>
    </p:spTree>
    <p:extLst>
      <p:ext uri="{BB962C8B-B14F-4D97-AF65-F5344CB8AC3E}">
        <p14:creationId xmlns:p14="http://schemas.microsoft.com/office/powerpoint/2010/main" val="2099837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3A971-9165-CDC7-C47E-D6E5CF9133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687746-0434-D493-8812-32686E7600F4}"/>
              </a:ext>
            </a:extLst>
          </p:cNvPr>
          <p:cNvSpPr>
            <a:spLocks noGrp="1"/>
          </p:cNvSpPr>
          <p:nvPr>
            <p:ph type="title"/>
          </p:nvPr>
        </p:nvSpPr>
        <p:spPr>
          <a:xfrm>
            <a:off x="1283135" y="735980"/>
            <a:ext cx="9526725" cy="857689"/>
          </a:xfrm>
        </p:spPr>
        <p:txBody>
          <a:bodyPr vert="horz" lIns="91440" tIns="45720" rIns="91440" bIns="45720" rtlCol="0" anchor="t">
            <a:normAutofit/>
          </a:bodyPr>
          <a:lstStyle/>
          <a:p>
            <a:r>
              <a:rPr lang="en-US" sz="4000" b="0" i="0" kern="1200" dirty="0">
                <a:latin typeface="Gotham" pitchFamily="2" charset="0"/>
                <a:ea typeface="+mj-ea"/>
                <a:cs typeface="Gotham" pitchFamily="2" charset="0"/>
              </a:rPr>
              <a:t>References</a:t>
            </a:r>
          </a:p>
        </p:txBody>
      </p:sp>
      <p:sp>
        <p:nvSpPr>
          <p:cNvPr id="4" name="TextBox 3">
            <a:extLst>
              <a:ext uri="{FF2B5EF4-FFF2-40B4-BE49-F238E27FC236}">
                <a16:creationId xmlns:a16="http://schemas.microsoft.com/office/drawing/2014/main" id="{1FE59A5C-2B77-7FD2-E4A3-A51BF406479C}"/>
              </a:ext>
            </a:extLst>
          </p:cNvPr>
          <p:cNvSpPr txBox="1"/>
          <p:nvPr/>
        </p:nvSpPr>
        <p:spPr>
          <a:xfrm>
            <a:off x="1283135" y="1374207"/>
            <a:ext cx="9526587" cy="928687"/>
          </a:xfrm>
          <a:prstGeom prst="rect">
            <a:avLst/>
          </a:prstGeom>
        </p:spPr>
        <p:txBody>
          <a:bodyPr vert="horz" lIns="91440" tIns="45720" rIns="91440" bIns="45720" rtlCol="0">
            <a:noAutofit/>
          </a:bodyPr>
          <a:lstStyle/>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[1] National Academies of Sciences, Engineering, and Medicine. 2018. In-time Aviation Safety Management: Challenges and Research for an Evolving Aviation System. Washington, DC: The National Academies Press. </a:t>
            </a:r>
            <a:r>
              <a:rPr lang="en-US" b="0" i="0" kern="1200" dirty="0">
                <a:solidFill>
                  <a:schemeClr val="accent3"/>
                </a:solidFill>
                <a:latin typeface="Gotham" pitchFamily="2" charset="0"/>
                <a:ea typeface="+mn-ea"/>
                <a:cs typeface="Gotham" pitchFamily="2" charset="0"/>
                <a:hlinkClick r:id="rId3"/>
              </a:rPr>
              <a:t>https://doi.org/10.17226/24962</a:t>
            </a:r>
            <a:endParaRPr lang="en-US" b="0" i="0" kern="1200" dirty="0">
              <a:solidFill>
                <a:schemeClr val="accent3"/>
              </a:solidFill>
              <a:latin typeface="Gotham" pitchFamily="2" charset="0"/>
              <a:ea typeface="+mn-ea"/>
              <a:cs typeface="Gotham" pitchFamily="2" charset="0"/>
            </a:endParaRPr>
          </a:p>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[2] Ellis, K., Krois, P., Koelling, J., Prinzel, L., Davies, M., Mah, R., and Infeld, S. 2021. Defining Services, Functions, and Capabilities for an Advanced Air Mobility (AAM) In-time Aviation Safety Management System (IASMS). 2021 AIAA Aviation. https://doi.org/10.2514/6.2021-2396</a:t>
            </a:r>
          </a:p>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[3] Section 2.2 An Overview of the SE Engine by Project Phase, NASA Systems Engineering Handbook, February 6, 2019. https://www.nasa.gov/reference/systems-engineering-handbook/</a:t>
            </a:r>
          </a:p>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[4] International Civil Aviation Organization, “Safety Management Manual,” ICAO Doc 9859, Fourth Edition, 2018. https://www.icao.int/safety/safetymanagement/pages/guidancematerial.aspx</a:t>
            </a:r>
          </a:p>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[5] National Aeronautics and Space Administration, “NASA Aeronautics Strategic Implementation Plan,” 2023. https://www.nasa.gov/directorates/armd/armd-strategic-implementation-plan/</a:t>
            </a:r>
          </a:p>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[6] Flight Safety Foundation, “IASMS Research Roadmap Version 1 2025-2045”. 2023.  Under NASA Grant 80NSSC21M0187.</a:t>
            </a:r>
          </a:p>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[7]Section 4.1 Stakeholder Expectations Definition, NASA Systems Engineering Handbook, February 6, 2019. https://www.nasa.gov/reference/systems-engineering-handbook/</a:t>
            </a:r>
          </a:p>
          <a:p>
            <a:pPr>
              <a:lnSpc>
                <a:spcPct val="90000"/>
              </a:lnSpc>
              <a:spcBef>
                <a:spcPts val="1000"/>
              </a:spcBef>
              <a:buClr>
                <a:schemeClr val="accent1"/>
              </a:buClr>
            </a:pPr>
            <a:endParaRPr lang="en-US" b="0" i="0" kern="1200" dirty="0">
              <a:solidFill>
                <a:schemeClr val="accent3"/>
              </a:solidFill>
              <a:latin typeface="Gotham" pitchFamily="2" charset="0"/>
              <a:ea typeface="+mn-ea"/>
              <a:cs typeface="Gotham" pitchFamily="2" charset="0"/>
            </a:endParaRPr>
          </a:p>
        </p:txBody>
      </p:sp>
    </p:spTree>
    <p:extLst>
      <p:ext uri="{BB962C8B-B14F-4D97-AF65-F5344CB8AC3E}">
        <p14:creationId xmlns:p14="http://schemas.microsoft.com/office/powerpoint/2010/main" val="1779635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CB5A4-FCC0-8E57-8AFE-8CD799D46F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96762D-4C9A-CCA0-826F-F54AD2B2CCA7}"/>
              </a:ext>
            </a:extLst>
          </p:cNvPr>
          <p:cNvSpPr>
            <a:spLocks noGrp="1"/>
          </p:cNvSpPr>
          <p:nvPr>
            <p:ph type="title"/>
          </p:nvPr>
        </p:nvSpPr>
        <p:spPr>
          <a:xfrm>
            <a:off x="1283135" y="735980"/>
            <a:ext cx="9526725" cy="857689"/>
          </a:xfrm>
        </p:spPr>
        <p:txBody>
          <a:bodyPr vert="horz" lIns="91440" tIns="45720" rIns="91440" bIns="45720" rtlCol="0" anchor="t">
            <a:normAutofit/>
          </a:bodyPr>
          <a:lstStyle/>
          <a:p>
            <a:r>
              <a:rPr lang="en-US" sz="4000" b="0" i="0" kern="1200" dirty="0">
                <a:latin typeface="Gotham" pitchFamily="2" charset="0"/>
                <a:ea typeface="+mj-ea"/>
                <a:cs typeface="Gotham" pitchFamily="2" charset="0"/>
              </a:rPr>
              <a:t>References</a:t>
            </a:r>
          </a:p>
        </p:txBody>
      </p:sp>
      <p:sp>
        <p:nvSpPr>
          <p:cNvPr id="4" name="TextBox 3">
            <a:extLst>
              <a:ext uri="{FF2B5EF4-FFF2-40B4-BE49-F238E27FC236}">
                <a16:creationId xmlns:a16="http://schemas.microsoft.com/office/drawing/2014/main" id="{D84C5018-9C09-6529-B007-21165DE367DC}"/>
              </a:ext>
            </a:extLst>
          </p:cNvPr>
          <p:cNvSpPr txBox="1"/>
          <p:nvPr/>
        </p:nvSpPr>
        <p:spPr>
          <a:xfrm>
            <a:off x="1283135" y="1374207"/>
            <a:ext cx="9526587" cy="928687"/>
          </a:xfrm>
          <a:prstGeom prst="rect">
            <a:avLst/>
          </a:prstGeom>
        </p:spPr>
        <p:txBody>
          <a:bodyPr vert="horz" lIns="91440" tIns="45720" rIns="91440" bIns="45720" rtlCol="0">
            <a:noAutofit/>
          </a:bodyPr>
          <a:lstStyle/>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[8] Ellis, K., Krois, P., Koelling, J., Prinzel, L., Davies, M., &amp; Mah, R. 2021. A Concept of Operations and Design Considerations for an In-time Aviation Safety Management System (IASMS) for Advanced Air Mobility (AAM). 2021 AIAA Sci Tech Virtual Event. Reston, VA: AIAA. </a:t>
            </a:r>
          </a:p>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[9] International Council on Systems Engineering (INCOSE). 2023. Model-based systems engineering (MBSE). Guide to the Systems Engineering Body of Knowledge (SEBoK). https://sebokwiki.org/wiki/Model-Based_Systems_Engineering_(MBSE)</a:t>
            </a:r>
          </a:p>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[10] The Object Management Group (OMG). 2023. Unified Architecture Framework. Object Management Group. https://www.omg.org/uaf/index.htm</a:t>
            </a:r>
          </a:p>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[11] Brat, G., Yu, H., Atkins, E., Sharma, P., Cofer, D., Durling, M., Meng, B., Alexander, C., Borgyos, S., Fan, C., Garg, K., Topcu, U., and Bakirtzis, G., “Autonomy Verification &amp; Validation Roadmap and Vision 2045,” NASA/TM-20230003734, 2023. https://ntrs.nasa.gov/citations/20230003734.</a:t>
            </a:r>
          </a:p>
          <a:p>
            <a:pPr>
              <a:lnSpc>
                <a:spcPct val="90000"/>
              </a:lnSpc>
              <a:spcBef>
                <a:spcPts val="1000"/>
              </a:spcBef>
              <a:buClr>
                <a:schemeClr val="accent1"/>
              </a:buClr>
            </a:pPr>
            <a:r>
              <a:rPr lang="en-US" b="0" i="0" kern="1200" dirty="0">
                <a:solidFill>
                  <a:schemeClr val="accent3"/>
                </a:solidFill>
                <a:latin typeface="Gotham" pitchFamily="2" charset="0"/>
                <a:ea typeface="+mn-ea"/>
                <a:cs typeface="Gotham" pitchFamily="2" charset="0"/>
              </a:rPr>
              <a:t>[12] Federal Aviation Administration Order 8040.6A, “Unmanned Aircraft Systems Safety Risk Management Policy”, 2023. https://www.faa.gov/regulations_policies/orders_notices/index.cfm/go/document.information/documentID/1042092</a:t>
            </a:r>
          </a:p>
          <a:p>
            <a:pPr>
              <a:lnSpc>
                <a:spcPct val="90000"/>
              </a:lnSpc>
              <a:spcBef>
                <a:spcPts val="1000"/>
              </a:spcBef>
              <a:buClr>
                <a:schemeClr val="accent1"/>
              </a:buClr>
            </a:pPr>
            <a:endParaRPr lang="en-US" b="0" i="0" kern="1200" dirty="0">
              <a:solidFill>
                <a:schemeClr val="accent3"/>
              </a:solidFill>
              <a:latin typeface="Gotham" pitchFamily="2" charset="0"/>
              <a:ea typeface="+mn-ea"/>
              <a:cs typeface="Gotham" pitchFamily="2" charset="0"/>
            </a:endParaRPr>
          </a:p>
          <a:p>
            <a:pPr>
              <a:lnSpc>
                <a:spcPct val="90000"/>
              </a:lnSpc>
              <a:spcBef>
                <a:spcPts val="1000"/>
              </a:spcBef>
              <a:buClr>
                <a:schemeClr val="accent1"/>
              </a:buClr>
            </a:pPr>
            <a:endParaRPr lang="en-US" b="0" i="0" kern="1200" dirty="0">
              <a:solidFill>
                <a:schemeClr val="accent3"/>
              </a:solidFill>
              <a:latin typeface="Gotham" pitchFamily="2" charset="0"/>
              <a:ea typeface="+mn-ea"/>
              <a:cs typeface="Gotham" pitchFamily="2" charset="0"/>
            </a:endParaRPr>
          </a:p>
        </p:txBody>
      </p:sp>
    </p:spTree>
    <p:extLst>
      <p:ext uri="{BB962C8B-B14F-4D97-AF65-F5344CB8AC3E}">
        <p14:creationId xmlns:p14="http://schemas.microsoft.com/office/powerpoint/2010/main" val="782449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4CD915-0F76-5630-15CA-56185D0728EF}"/>
              </a:ext>
            </a:extLst>
          </p:cNvPr>
          <p:cNvSpPr txBox="1"/>
          <p:nvPr/>
        </p:nvSpPr>
        <p:spPr>
          <a:xfrm>
            <a:off x="1592361" y="6345982"/>
            <a:ext cx="10124878" cy="261610"/>
          </a:xfrm>
          <a:prstGeom prst="rect">
            <a:avLst/>
          </a:prstGeom>
          <a:noFill/>
        </p:spPr>
        <p:txBody>
          <a:bodyPr wrap="square">
            <a:spAutoFit/>
          </a:bodyPr>
          <a:lstStyle/>
          <a:p>
            <a:pPr marL="0" indent="0" eaLnBrk="1" hangingPunct="1">
              <a:buClr>
                <a:srgbClr val="00529B"/>
              </a:buClr>
              <a:buNone/>
            </a:pPr>
            <a:r>
              <a:rPr lang="en-US" sz="1100" dirty="0">
                <a:solidFill>
                  <a:schemeClr val="bg2"/>
                </a:solidFill>
                <a:latin typeface="Soleil Lt" panose="02000503000000020003" pitchFamily="2" charset="77"/>
              </a:rPr>
              <a:t>Copyright © [Darisha Vidrine/National Aeronautics and Space Administration].  Published by the American Institute of Aeronautics and Astronautics, Inc. with permission.</a:t>
            </a:r>
          </a:p>
        </p:txBody>
      </p:sp>
      <p:pic>
        <p:nvPicPr>
          <p:cNvPr id="5" name="Graphic 4">
            <a:extLst>
              <a:ext uri="{FF2B5EF4-FFF2-40B4-BE49-F238E27FC236}">
                <a16:creationId xmlns:a16="http://schemas.microsoft.com/office/drawing/2014/main" id="{D731E2EE-63C9-9075-16A3-62AC516EEB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922" y="5745479"/>
            <a:ext cx="717991" cy="600501"/>
          </a:xfrm>
          <a:prstGeom prst="rect">
            <a:avLst/>
          </a:prstGeom>
        </p:spPr>
      </p:pic>
      <p:sp>
        <p:nvSpPr>
          <p:cNvPr id="9" name="TextBox 8">
            <a:extLst>
              <a:ext uri="{FF2B5EF4-FFF2-40B4-BE49-F238E27FC236}">
                <a16:creationId xmlns:a16="http://schemas.microsoft.com/office/drawing/2014/main" id="{72045578-7006-BDDD-6976-5511079826FF}"/>
              </a:ext>
            </a:extLst>
          </p:cNvPr>
          <p:cNvSpPr txBox="1"/>
          <p:nvPr/>
        </p:nvSpPr>
        <p:spPr>
          <a:xfrm>
            <a:off x="1758913" y="5953954"/>
            <a:ext cx="8119833" cy="3693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E7E6E6"/>
                </a:solidFill>
                <a:effectLst/>
                <a:uLnTx/>
                <a:uFillTx/>
                <a:latin typeface="Gotham" pitchFamily="2" charset="0"/>
                <a:ea typeface="+mn-ea"/>
              </a:rPr>
              <a:t>Tracing NASA Contributions Toward Aviation Safety Stakeholder Guidance</a:t>
            </a:r>
          </a:p>
        </p:txBody>
      </p:sp>
    </p:spTree>
    <p:extLst>
      <p:ext uri="{BB962C8B-B14F-4D97-AF65-F5344CB8AC3E}">
        <p14:creationId xmlns:p14="http://schemas.microsoft.com/office/powerpoint/2010/main" val="304233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8976A44-F717-83BE-773F-3170A7B6E7BF}"/>
              </a:ext>
            </a:extLst>
          </p:cNvPr>
          <p:cNvPicPr>
            <a:picLocks noGrp="1" noChangeAspect="1"/>
          </p:cNvPicPr>
          <p:nvPr>
            <p:ph type="pic" sz="quarter" idx="11"/>
          </p:nvPr>
        </p:nvPicPr>
        <p:blipFill>
          <a:blip r:embed="rId3"/>
          <a:srcRect l="24753" r="24753"/>
          <a:stretch>
            <a:fillRect/>
          </a:stretch>
        </p:blipFill>
        <p:spPr>
          <a:xfrm>
            <a:off x="6998898" y="1437516"/>
            <a:ext cx="4542600" cy="4614242"/>
          </a:xfrm>
          <a:prstGeom prst="rect">
            <a:avLst/>
          </a:prstGeom>
        </p:spPr>
      </p:pic>
      <p:sp>
        <p:nvSpPr>
          <p:cNvPr id="3" name="Title 2">
            <a:extLst>
              <a:ext uri="{FF2B5EF4-FFF2-40B4-BE49-F238E27FC236}">
                <a16:creationId xmlns:a16="http://schemas.microsoft.com/office/drawing/2014/main" id="{9A9E1E6B-3299-FE9B-4EB2-415037000413}"/>
              </a:ext>
            </a:extLst>
          </p:cNvPr>
          <p:cNvSpPr>
            <a:spLocks noGrp="1"/>
          </p:cNvSpPr>
          <p:nvPr>
            <p:ph type="title"/>
          </p:nvPr>
        </p:nvSpPr>
        <p:spPr/>
        <p:txBody>
          <a:bodyPr>
            <a:normAutofit/>
          </a:bodyPr>
          <a:lstStyle/>
          <a:p>
            <a:r>
              <a:rPr lang="en-US" sz="4000" dirty="0"/>
              <a:t>NASA’s System-Wide Safety Project </a:t>
            </a:r>
          </a:p>
        </p:txBody>
      </p:sp>
      <p:sp>
        <p:nvSpPr>
          <p:cNvPr id="4" name="Text Placeholder 3">
            <a:extLst>
              <a:ext uri="{FF2B5EF4-FFF2-40B4-BE49-F238E27FC236}">
                <a16:creationId xmlns:a16="http://schemas.microsoft.com/office/drawing/2014/main" id="{63FEB59A-E8A3-2132-E47B-F3493150AA40}"/>
              </a:ext>
            </a:extLst>
          </p:cNvPr>
          <p:cNvSpPr>
            <a:spLocks noGrp="1"/>
          </p:cNvSpPr>
          <p:nvPr>
            <p:ph type="body" sz="quarter" idx="10"/>
          </p:nvPr>
        </p:nvSpPr>
        <p:spPr>
          <a:xfrm>
            <a:off x="382587" y="1437516"/>
            <a:ext cx="6348413" cy="4670425"/>
          </a:xfrm>
        </p:spPr>
        <p:txBody>
          <a:bodyPr>
            <a:normAutofit/>
          </a:bodyPr>
          <a:lstStyle/>
          <a:p>
            <a:r>
              <a:rPr lang="en-US" sz="2800" dirty="0"/>
              <a:t>Need for integrated safety management of emerging aviation operations</a:t>
            </a:r>
          </a:p>
          <a:p>
            <a:r>
              <a:rPr lang="en-US" sz="2800" dirty="0"/>
              <a:t>In-Time Aviation Safety Management System (IASMS)</a:t>
            </a:r>
          </a:p>
        </p:txBody>
      </p:sp>
    </p:spTree>
    <p:extLst>
      <p:ext uri="{BB962C8B-B14F-4D97-AF65-F5344CB8AC3E}">
        <p14:creationId xmlns:p14="http://schemas.microsoft.com/office/powerpoint/2010/main" val="342758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3649E-1797-8837-3A7F-DDBDDAEF117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BEB60EE-05D6-6EED-B25B-AE912BB34876}"/>
              </a:ext>
            </a:extLst>
          </p:cNvPr>
          <p:cNvPicPr>
            <a:picLocks noChangeAspect="1"/>
          </p:cNvPicPr>
          <p:nvPr/>
        </p:nvPicPr>
        <p:blipFill>
          <a:blip r:embed="rId3"/>
          <a:stretch>
            <a:fillRect/>
          </a:stretch>
        </p:blipFill>
        <p:spPr>
          <a:xfrm>
            <a:off x="6222380" y="1625399"/>
            <a:ext cx="5768898" cy="3984656"/>
          </a:xfrm>
          <a:prstGeom prst="rect">
            <a:avLst/>
          </a:prstGeom>
          <a:noFill/>
        </p:spPr>
      </p:pic>
      <p:sp>
        <p:nvSpPr>
          <p:cNvPr id="3" name="Title 2">
            <a:extLst>
              <a:ext uri="{FF2B5EF4-FFF2-40B4-BE49-F238E27FC236}">
                <a16:creationId xmlns:a16="http://schemas.microsoft.com/office/drawing/2014/main" id="{24348B5A-1DA5-B1DB-ABFF-161E7B5D43C0}"/>
              </a:ext>
            </a:extLst>
          </p:cNvPr>
          <p:cNvSpPr>
            <a:spLocks noGrp="1"/>
          </p:cNvSpPr>
          <p:nvPr>
            <p:ph type="title"/>
          </p:nvPr>
        </p:nvSpPr>
        <p:spPr>
          <a:xfrm>
            <a:off x="534986" y="335128"/>
            <a:ext cx="11122025" cy="818818"/>
          </a:xfrm>
        </p:spPr>
        <p:txBody>
          <a:bodyPr anchor="ctr">
            <a:normAutofit/>
          </a:bodyPr>
          <a:lstStyle/>
          <a:p>
            <a:r>
              <a:rPr lang="en-US" sz="4000" dirty="0"/>
              <a:t>SWS Goals </a:t>
            </a:r>
          </a:p>
        </p:txBody>
      </p:sp>
      <p:sp>
        <p:nvSpPr>
          <p:cNvPr id="4" name="Text Placeholder 3">
            <a:extLst>
              <a:ext uri="{FF2B5EF4-FFF2-40B4-BE49-F238E27FC236}">
                <a16:creationId xmlns:a16="http://schemas.microsoft.com/office/drawing/2014/main" id="{44EABBF7-411A-582F-EE0A-367762599C06}"/>
              </a:ext>
            </a:extLst>
          </p:cNvPr>
          <p:cNvSpPr>
            <a:spLocks noGrp="1"/>
          </p:cNvSpPr>
          <p:nvPr>
            <p:ph type="body" sz="quarter" idx="10"/>
          </p:nvPr>
        </p:nvSpPr>
        <p:spPr>
          <a:xfrm>
            <a:off x="534987" y="1437516"/>
            <a:ext cx="5687393" cy="4670425"/>
          </a:xfrm>
        </p:spPr>
        <p:txBody>
          <a:bodyPr>
            <a:normAutofit/>
          </a:bodyPr>
          <a:lstStyle/>
          <a:p>
            <a:pPr marL="0" indent="0">
              <a:buNone/>
            </a:pPr>
            <a:r>
              <a:rPr lang="en-US" dirty="0"/>
              <a:t>Developing and maturing</a:t>
            </a:r>
          </a:p>
          <a:p>
            <a:pPr lvl="1"/>
            <a:r>
              <a:rPr lang="en-US" sz="3200" dirty="0"/>
              <a:t>IASMS Services, Functions, and Capabilities (SFCs)</a:t>
            </a:r>
          </a:p>
          <a:p>
            <a:pPr lvl="1"/>
            <a:r>
              <a:rPr lang="en-US" sz="3200" dirty="0"/>
              <a:t>Validated assurance methods</a:t>
            </a:r>
          </a:p>
          <a:p>
            <a:pPr lvl="1"/>
            <a:r>
              <a:rPr lang="en-US" sz="3200" dirty="0"/>
              <a:t>Functional requirements for IASMS applications </a:t>
            </a:r>
          </a:p>
          <a:p>
            <a:endParaRPr lang="en-US" dirty="0"/>
          </a:p>
        </p:txBody>
      </p:sp>
    </p:spTree>
    <p:extLst>
      <p:ext uri="{BB962C8B-B14F-4D97-AF65-F5344CB8AC3E}">
        <p14:creationId xmlns:p14="http://schemas.microsoft.com/office/powerpoint/2010/main" val="219159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E4114-7805-AEFB-281E-DFA3433938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4AF29B-437B-8558-61E4-0847F4541C1A}"/>
              </a:ext>
            </a:extLst>
          </p:cNvPr>
          <p:cNvSpPr>
            <a:spLocks noGrp="1"/>
          </p:cNvSpPr>
          <p:nvPr>
            <p:ph type="title"/>
          </p:nvPr>
        </p:nvSpPr>
        <p:spPr>
          <a:xfrm>
            <a:off x="534986" y="335128"/>
            <a:ext cx="11122025" cy="818818"/>
          </a:xfrm>
        </p:spPr>
        <p:txBody>
          <a:bodyPr anchor="ctr">
            <a:normAutofit/>
          </a:bodyPr>
          <a:lstStyle/>
          <a:p>
            <a:r>
              <a:rPr lang="en-US" sz="4000" dirty="0"/>
              <a:t>SWS Sub-Project Teams</a:t>
            </a:r>
          </a:p>
        </p:txBody>
      </p:sp>
      <p:graphicFrame>
        <p:nvGraphicFramePr>
          <p:cNvPr id="8" name="Text Placeholder 3">
            <a:extLst>
              <a:ext uri="{FF2B5EF4-FFF2-40B4-BE49-F238E27FC236}">
                <a16:creationId xmlns:a16="http://schemas.microsoft.com/office/drawing/2014/main" id="{D758B1EF-2E4A-9440-F879-8D53E408EA9B}"/>
              </a:ext>
            </a:extLst>
          </p:cNvPr>
          <p:cNvGraphicFramePr/>
          <p:nvPr>
            <p:extLst>
              <p:ext uri="{D42A27DB-BD31-4B8C-83A1-F6EECF244321}">
                <p14:modId xmlns:p14="http://schemas.microsoft.com/office/powerpoint/2010/main" val="996864437"/>
              </p:ext>
            </p:extLst>
          </p:nvPr>
        </p:nvGraphicFramePr>
        <p:xfrm>
          <a:off x="934004" y="1263344"/>
          <a:ext cx="10430681" cy="467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300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58A80-094E-1D9D-88F0-44D87800BA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170FCB-6F13-BB68-DA66-7605358FE293}"/>
              </a:ext>
            </a:extLst>
          </p:cNvPr>
          <p:cNvSpPr>
            <a:spLocks noGrp="1"/>
          </p:cNvSpPr>
          <p:nvPr>
            <p:ph type="title"/>
          </p:nvPr>
        </p:nvSpPr>
        <p:spPr>
          <a:xfrm>
            <a:off x="1242205" y="735980"/>
            <a:ext cx="10012392" cy="2530556"/>
          </a:xfrm>
        </p:spPr>
        <p:txBody>
          <a:bodyPr anchor="b">
            <a:normAutofit/>
          </a:bodyPr>
          <a:lstStyle/>
          <a:p>
            <a:r>
              <a:rPr lang="en-US" sz="4000" dirty="0"/>
              <a:t>System Design Process</a:t>
            </a:r>
          </a:p>
        </p:txBody>
      </p:sp>
    </p:spTree>
    <p:extLst>
      <p:ext uri="{BB962C8B-B14F-4D97-AF65-F5344CB8AC3E}">
        <p14:creationId xmlns:p14="http://schemas.microsoft.com/office/powerpoint/2010/main" val="132929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B9B9E-B509-EE4E-99B8-703CAE7AD9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15670C-B071-9663-5E2C-8A20617D330F}"/>
              </a:ext>
            </a:extLst>
          </p:cNvPr>
          <p:cNvSpPr>
            <a:spLocks noGrp="1"/>
          </p:cNvSpPr>
          <p:nvPr>
            <p:ph type="body" sz="quarter" idx="10"/>
          </p:nvPr>
        </p:nvSpPr>
        <p:spPr/>
        <p:txBody>
          <a:bodyPr>
            <a:normAutofit/>
          </a:bodyPr>
          <a:lstStyle/>
          <a:p>
            <a:r>
              <a:rPr lang="en-US" dirty="0"/>
              <a:t>Needs, Goals, and Objectives Flow </a:t>
            </a:r>
          </a:p>
          <a:p>
            <a:r>
              <a:rPr lang="en-US" dirty="0"/>
              <a:t>IASMS System Functions </a:t>
            </a:r>
          </a:p>
          <a:p>
            <a:r>
              <a:rPr lang="en-US" dirty="0"/>
              <a:t>Decomposing System Functions into Potential Behaviors </a:t>
            </a:r>
          </a:p>
          <a:p>
            <a:r>
              <a:rPr lang="en-US" dirty="0"/>
              <a:t>Validating architecture through traceability:</a:t>
            </a:r>
          </a:p>
          <a:p>
            <a:pPr lvl="1"/>
            <a:r>
              <a:rPr lang="en-US" dirty="0"/>
              <a:t>FAA Unmanned Aerial System Safety Risk Management Guidance</a:t>
            </a:r>
          </a:p>
          <a:p>
            <a:pPr lvl="1"/>
            <a:r>
              <a:rPr lang="en-US" dirty="0"/>
              <a:t>National Academies Safety Assurance Recommendations</a:t>
            </a:r>
          </a:p>
          <a:p>
            <a:pPr lvl="1"/>
            <a:r>
              <a:rPr lang="en-US" dirty="0"/>
              <a:t>IASMS Research and Autonomy Verification &amp; Validation Roadmaps</a:t>
            </a:r>
          </a:p>
        </p:txBody>
      </p:sp>
      <p:sp>
        <p:nvSpPr>
          <p:cNvPr id="3" name="Title 2">
            <a:extLst>
              <a:ext uri="{FF2B5EF4-FFF2-40B4-BE49-F238E27FC236}">
                <a16:creationId xmlns:a16="http://schemas.microsoft.com/office/drawing/2014/main" id="{229BF6A8-C25A-8D45-A8D2-275F316F59BF}"/>
              </a:ext>
            </a:extLst>
          </p:cNvPr>
          <p:cNvSpPr>
            <a:spLocks noGrp="1"/>
          </p:cNvSpPr>
          <p:nvPr>
            <p:ph type="title"/>
          </p:nvPr>
        </p:nvSpPr>
        <p:spPr/>
        <p:txBody>
          <a:bodyPr>
            <a:normAutofit/>
          </a:bodyPr>
          <a:lstStyle/>
          <a:p>
            <a:r>
              <a:rPr lang="en-US" sz="4000" dirty="0"/>
              <a:t>System Design Process</a:t>
            </a:r>
          </a:p>
        </p:txBody>
      </p:sp>
    </p:spTree>
    <p:extLst>
      <p:ext uri="{BB962C8B-B14F-4D97-AF65-F5344CB8AC3E}">
        <p14:creationId xmlns:p14="http://schemas.microsoft.com/office/powerpoint/2010/main" val="254262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8CEEC-0EFF-BC5A-2E8C-E3624B679BB0}"/>
              </a:ext>
            </a:extLst>
          </p:cNvPr>
          <p:cNvPicPr>
            <a:picLocks noChangeAspect="1"/>
          </p:cNvPicPr>
          <p:nvPr/>
        </p:nvPicPr>
        <p:blipFill>
          <a:blip r:embed="rId3"/>
          <a:stretch>
            <a:fillRect/>
          </a:stretch>
        </p:blipFill>
        <p:spPr>
          <a:xfrm>
            <a:off x="1324697" y="950658"/>
            <a:ext cx="8026337" cy="5556822"/>
          </a:xfrm>
          <a:prstGeom prst="rect">
            <a:avLst/>
          </a:prstGeom>
        </p:spPr>
      </p:pic>
      <p:sp>
        <p:nvSpPr>
          <p:cNvPr id="2" name="Title 1">
            <a:extLst>
              <a:ext uri="{FF2B5EF4-FFF2-40B4-BE49-F238E27FC236}">
                <a16:creationId xmlns:a16="http://schemas.microsoft.com/office/drawing/2014/main" id="{6B9B3328-45B8-ECB1-25D1-1C62439F2488}"/>
              </a:ext>
            </a:extLst>
          </p:cNvPr>
          <p:cNvSpPr>
            <a:spLocks noGrp="1"/>
          </p:cNvSpPr>
          <p:nvPr>
            <p:ph type="title"/>
          </p:nvPr>
        </p:nvSpPr>
        <p:spPr>
          <a:xfrm rot="10800000" flipV="1">
            <a:off x="1324697" y="235390"/>
            <a:ext cx="10064562" cy="597572"/>
          </a:xfrm>
        </p:spPr>
        <p:txBody>
          <a:bodyPr>
            <a:noAutofit/>
          </a:bodyPr>
          <a:lstStyle/>
          <a:p>
            <a:r>
              <a:rPr lang="en-US" sz="4000" dirty="0"/>
              <a:t>Needs, Goals, &amp; Objectives (NGO)</a:t>
            </a:r>
          </a:p>
        </p:txBody>
      </p:sp>
    </p:spTree>
    <p:extLst>
      <p:ext uri="{BB962C8B-B14F-4D97-AF65-F5344CB8AC3E}">
        <p14:creationId xmlns:p14="http://schemas.microsoft.com/office/powerpoint/2010/main" val="166978241"/>
      </p:ext>
    </p:extLst>
  </p:cSld>
  <p:clrMapOvr>
    <a:masterClrMapping/>
  </p:clrMapOvr>
  <p:transition spd="slow" advTm="5000"/>
</p:sld>
</file>

<file path=ppt/theme/theme1.xml><?xml version="1.0" encoding="utf-8"?>
<a:theme xmlns:a="http://schemas.openxmlformats.org/drawingml/2006/main" name="Office Theme">
  <a:themeElements>
    <a:clrScheme name="SciTech 2">
      <a:dk1>
        <a:srgbClr val="343535"/>
      </a:dk1>
      <a:lt1>
        <a:srgbClr val="FFFFFF"/>
      </a:lt1>
      <a:dk2>
        <a:srgbClr val="000000"/>
      </a:dk2>
      <a:lt2>
        <a:srgbClr val="E7E6E6"/>
      </a:lt2>
      <a:accent1>
        <a:srgbClr val="003A70"/>
      </a:accent1>
      <a:accent2>
        <a:srgbClr val="F80404"/>
      </a:accent2>
      <a:accent3>
        <a:srgbClr val="71CEE7"/>
      </a:accent3>
      <a:accent4>
        <a:srgbClr val="5B6065"/>
      </a:accent4>
      <a:accent5>
        <a:srgbClr val="B7C2CE"/>
      </a:accent5>
      <a:accent6>
        <a:srgbClr val="19191E"/>
      </a:accent6>
      <a:hlink>
        <a:srgbClr val="003A70"/>
      </a:hlink>
      <a:folHlink>
        <a:srgbClr val="003A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3033</TotalTime>
  <Words>2995</Words>
  <Application>Microsoft Macintosh PowerPoint</Application>
  <PresentationFormat>Widescreen</PresentationFormat>
  <Paragraphs>164</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Gotham</vt:lpstr>
      <vt:lpstr>Soleil Bk</vt:lpstr>
      <vt:lpstr>Soleil Lt</vt:lpstr>
      <vt:lpstr>Wingdings</vt:lpstr>
      <vt:lpstr>Office Theme</vt:lpstr>
      <vt:lpstr>PowerPoint Presentation</vt:lpstr>
      <vt:lpstr>Systems Engineering Processes and Methods:</vt:lpstr>
      <vt:lpstr>NASA’s System-Wide Safety Project</vt:lpstr>
      <vt:lpstr>NASA’s System-Wide Safety Project </vt:lpstr>
      <vt:lpstr>SWS Goals </vt:lpstr>
      <vt:lpstr>SWS Sub-Project Teams</vt:lpstr>
      <vt:lpstr>System Design Process</vt:lpstr>
      <vt:lpstr>System Design Process</vt:lpstr>
      <vt:lpstr>Needs, Goals, &amp; Objectives (NGO)</vt:lpstr>
      <vt:lpstr>Frame 1: International Civil Aviation Organization</vt:lpstr>
      <vt:lpstr>Frame 2: In-Time SWS Assurance</vt:lpstr>
      <vt:lpstr>Frame 3: IASMS Goals</vt:lpstr>
      <vt:lpstr>Frame 4: IASMS Objectives</vt:lpstr>
      <vt:lpstr>Frame 5: Constraints</vt:lpstr>
      <vt:lpstr>Conceptual Architecture</vt:lpstr>
      <vt:lpstr>IASMS Functions Allocated to System</vt:lpstr>
      <vt:lpstr>Conceptual Architecture</vt:lpstr>
      <vt:lpstr>IASMS Functions with Potential Behaviors</vt:lpstr>
      <vt:lpstr>Descriptive Modeling of Roadmaps and Agency Guidance </vt:lpstr>
      <vt:lpstr>IASMS Research Roadmap in Strategic Model</vt:lpstr>
      <vt:lpstr>IASMS Research Roadmap Traceability</vt:lpstr>
      <vt:lpstr>Autonomy V&amp;V: Support Capabilities</vt:lpstr>
      <vt:lpstr>Autonomy V&amp;V: Roadmap Traceability</vt:lpstr>
      <vt:lpstr>FAA Order 8040.6A UAS SRM Policy Guidance</vt:lpstr>
      <vt:lpstr>NASA-FAA Advanced Air Mobility Research Transition Team</vt:lpstr>
      <vt:lpstr>FAA AAM Research Transition Team</vt:lpstr>
      <vt:lpstr>Conclusion</vt:lpstr>
      <vt:lpstr>In Conclusion</vt:lpstr>
      <vt:lpstr>Acknowledgements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Balkon</dc:creator>
  <cp:lastModifiedBy>Infeld, Samantha {she,her} (LARC-D208)</cp:lastModifiedBy>
  <cp:revision>45</cp:revision>
  <dcterms:created xsi:type="dcterms:W3CDTF">2022-03-16T19:20:00Z</dcterms:created>
  <dcterms:modified xsi:type="dcterms:W3CDTF">2025-01-06T17:38:43Z</dcterms:modified>
</cp:coreProperties>
</file>