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36" r:id="rId4"/>
    <p:sldMasterId id="2147483868" r:id="rId5"/>
  </p:sldMasterIdLst>
  <p:notesMasterIdLst>
    <p:notesMasterId r:id="rId19"/>
  </p:notesMasterIdLst>
  <p:handoutMasterIdLst>
    <p:handoutMasterId r:id="rId20"/>
  </p:handoutMasterIdLst>
  <p:sldIdLst>
    <p:sldId id="1948" r:id="rId6"/>
    <p:sldId id="1947" r:id="rId7"/>
    <p:sldId id="1941" r:id="rId8"/>
    <p:sldId id="1945" r:id="rId9"/>
    <p:sldId id="1943" r:id="rId10"/>
    <p:sldId id="1942" r:id="rId11"/>
    <p:sldId id="1939" r:id="rId12"/>
    <p:sldId id="1960" r:id="rId13"/>
    <p:sldId id="1959" r:id="rId14"/>
    <p:sldId id="1958" r:id="rId15"/>
    <p:sldId id="1956" r:id="rId16"/>
    <p:sldId id="1957" r:id="rId17"/>
    <p:sldId id="1946" r:id="rId18"/>
  </p:sldIdLst>
  <p:sldSz cx="12192000" cy="6858000"/>
  <p:notesSz cx="7010400" cy="92964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1pPr>
    <a:lvl2pPr marL="742950" indent="-28575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2pPr>
    <a:lvl3pPr marL="11430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3pPr>
    <a:lvl4pPr marL="16002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4pPr>
    <a:lvl5pPr marL="20574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odnick, Jacob M. (MSFC-ER42)" initials="BJM(E" lastIdx="8" clrIdx="0">
    <p:extLst>
      <p:ext uri="{19B8F6BF-5375-455C-9EA6-DF929625EA0E}">
        <p15:presenceInfo xmlns:p15="http://schemas.microsoft.com/office/powerpoint/2012/main" userId="S::jbrodnic@ndc.nasa.gov::f36127a7-368a-443a-871e-6482de8c7285" providerId="AD"/>
      </p:ext>
    </p:extLst>
  </p:cmAuthor>
  <p:cmAuthor id="2" name="Sansone, Marco D. (MSFC-ER42)[ESSCA]" initials="SMD(E" lastIdx="2" clrIdx="1">
    <p:extLst>
      <p:ext uri="{19B8F6BF-5375-455C-9EA6-DF929625EA0E}">
        <p15:presenceInfo xmlns:p15="http://schemas.microsoft.com/office/powerpoint/2012/main" userId="S::mdsanson@ndc.nasa.gov::e422a146-fb75-49f2-9ecb-949a4cc961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46"/>
    <a:srgbClr val="FFA500"/>
    <a:srgbClr val="35F438"/>
    <a:srgbClr val="DDDDDD"/>
    <a:srgbClr val="3D1E5A"/>
    <a:srgbClr val="262626"/>
    <a:srgbClr val="00338D"/>
    <a:srgbClr val="E6E6E6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5887" autoAdjust="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5482" y="2477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094050-1680-443A-8441-B2D5120085C9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8D158-DB4E-4A40-8880-ED0E5B935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6333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AutoShape 1"/>
          <p:cNvSpPr>
            <a:spLocks noChangeArrowheads="1"/>
          </p:cNvSpPr>
          <p:nvPr/>
        </p:nvSpPr>
        <p:spPr bwMode="auto">
          <a:xfrm>
            <a:off x="0" y="0"/>
            <a:ext cx="7010400" cy="92964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lIns="93177" tIns="46589" rIns="93177" bIns="46589" anchor="ctr"/>
          <a:lstStyle/>
          <a:p>
            <a:pPr>
              <a:buFont typeface="Times New Roman" pitchFamily="16" charset="0"/>
              <a:buNone/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3314" name="AutoShape 2"/>
          <p:cNvSpPr>
            <a:spLocks noChangeArrowheads="1"/>
          </p:cNvSpPr>
          <p:nvPr/>
        </p:nvSpPr>
        <p:spPr bwMode="auto">
          <a:xfrm>
            <a:off x="0" y="0"/>
            <a:ext cx="7010400" cy="92964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3177" tIns="46589" rIns="93177" bIns="46589" anchor="ctr"/>
          <a:lstStyle/>
          <a:p>
            <a:pPr>
              <a:buFont typeface="Times New Roman" pitchFamily="16" charset="0"/>
              <a:buNone/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21508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7316450" y="-11993563"/>
            <a:ext cx="22569488" cy="1269682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13316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701040" y="4415790"/>
            <a:ext cx="5603452" cy="417853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7115759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ASED+CFDRC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>
            <a:spLocks noGrp="1" noChangeArrowheads="1"/>
          </p:cNvSpPr>
          <p:nvPr userDrawn="1">
            <p:ph type="ctrTitle" sz="quarter"/>
          </p:nvPr>
        </p:nvSpPr>
        <p:spPr>
          <a:xfrm>
            <a:off x="609600" y="1295400"/>
            <a:ext cx="10972800" cy="1645920"/>
          </a:xfrm>
        </p:spPr>
        <p:txBody>
          <a:bodyPr anchor="ctr">
            <a:normAutofit/>
          </a:bodyPr>
          <a:lstStyle>
            <a:lvl1pPr algn="ctr">
              <a:defRPr sz="3200" b="1">
                <a:solidFill>
                  <a:srgbClr val="004D9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Rectangle 5"/>
          <p:cNvSpPr>
            <a:spLocks noGrp="1" noChangeArrowheads="1"/>
          </p:cNvSpPr>
          <p:nvPr userDrawn="1">
            <p:ph type="subTitle" sz="quarter" idx="1"/>
          </p:nvPr>
        </p:nvSpPr>
        <p:spPr>
          <a:xfrm>
            <a:off x="609598" y="3108960"/>
            <a:ext cx="10972800" cy="201168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140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" y="43499"/>
            <a:ext cx="561136" cy="8853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052" t="8771" r="24875" b="7479"/>
          <a:stretch/>
        </p:blipFill>
        <p:spPr>
          <a:xfrm>
            <a:off x="10656189" y="78483"/>
            <a:ext cx="1037392" cy="8675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07AA120-8F40-D780-206A-F79AF821C7C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140" y="5617018"/>
            <a:ext cx="914400" cy="64008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B6025EFB-DBB8-D5BF-C028-B7949CAFB03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53871" y="5617018"/>
            <a:ext cx="1146991" cy="60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839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non-CUI) (JSE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5080"/>
            <a:ext cx="12192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83D04F6-5BE6-40C3-B386-A0E7FC276BD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828800" y="143669"/>
            <a:ext cx="8534400" cy="79216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1828800" y="893763"/>
            <a:ext cx="8534400" cy="0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960437"/>
            <a:ext cx="10972800" cy="5245896"/>
          </a:xfrm>
        </p:spPr>
        <p:txBody>
          <a:bodyPr/>
          <a:lstStyle>
            <a:lvl1pPr marL="0" indent="0">
              <a:buNone/>
              <a:defRPr sz="2000"/>
            </a:lvl1pPr>
            <a:lvl2pPr marL="457216" indent="-285760">
              <a:buClr>
                <a:srgbClr val="0070C0"/>
              </a:buClr>
              <a:buFont typeface="Arial" panose="020B0604020202020204" pitchFamily="34" charset="0"/>
              <a:buChar char="•"/>
              <a:defRPr sz="1600"/>
            </a:lvl2pPr>
            <a:lvl3pPr marL="914433" indent="-228609">
              <a:buClrTx/>
              <a:buFont typeface="Arial" panose="020B0604020202020204" pitchFamily="34" charset="0"/>
              <a:buChar char="−"/>
              <a:defRPr sz="1200"/>
            </a:lvl3pPr>
            <a:lvl4pPr marL="1371653" indent="-228609">
              <a:buFont typeface="Wingdings" panose="05000000000000000000" pitchFamily="2" charset="2"/>
              <a:buChar char="§"/>
              <a:defRPr sz="1200"/>
            </a:lvl4pPr>
            <a:lvl5pPr marL="1828869">
              <a:buClrTx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" y="43499"/>
            <a:ext cx="561136" cy="8853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052" t="8771" r="24875" b="7479"/>
          <a:stretch/>
        </p:blipFill>
        <p:spPr>
          <a:xfrm>
            <a:off x="10656189" y="78483"/>
            <a:ext cx="1037392" cy="86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452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2954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433">
              <a:buClrTx/>
              <a:buSzTx/>
              <a:defRPr/>
            </a:pPr>
            <a:fld id="{EAA24045-F456-4457-B7B9-116178B6C516}" type="slidenum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914433">
                <a:buClrTx/>
                <a:buSzTx/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4324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5pPr>
      <a:lvl6pPr marL="457216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6pPr>
      <a:lvl7pPr marL="914433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7pPr>
      <a:lvl8pPr marL="1371653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8pPr>
      <a:lvl9pPr marL="1828869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13" indent="-342913" algn="l" rtl="0" eaLnBrk="0" fontAlgn="base" hangingPunct="0">
        <a:spcBef>
          <a:spcPct val="20000"/>
        </a:spcBef>
        <a:spcAft>
          <a:spcPct val="0"/>
        </a:spcAft>
        <a:buClr>
          <a:srgbClr val="0066CC"/>
        </a:buClr>
        <a:buSzPct val="110000"/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78" indent="-28576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44" indent="-228609" algn="l" rtl="0" eaLnBrk="0" fontAlgn="base" hangingPunct="0">
        <a:spcBef>
          <a:spcPct val="20000"/>
        </a:spcBef>
        <a:spcAft>
          <a:spcPct val="0"/>
        </a:spcAft>
        <a:buClr>
          <a:srgbClr val="0066CC"/>
        </a:buClr>
        <a:buSzPct val="110000"/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60" indent="-22860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78" indent="-228609" algn="l" rtl="0" eaLnBrk="0" fontAlgn="base" hangingPunct="0">
        <a:spcBef>
          <a:spcPct val="20000"/>
        </a:spcBef>
        <a:spcAft>
          <a:spcPct val="0"/>
        </a:spcAft>
        <a:buClr>
          <a:srgbClr val="0066CC"/>
        </a:buClr>
        <a:buSzPct val="110000"/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96" indent="-228609" algn="l" defTabSz="9144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13" indent="-228609" algn="l" defTabSz="9144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29" indent="-228609" algn="l" defTabSz="9144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45" indent="-228609" algn="l" defTabSz="9144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16" algn="l" defTabSz="9144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33" algn="l" defTabSz="9144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53" algn="l" defTabSz="9144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69" algn="l" defTabSz="9144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85" algn="l" defTabSz="9144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302" algn="l" defTabSz="9144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522" algn="l" defTabSz="9144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738" algn="l" defTabSz="9144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2954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6717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5pPr>
      <a:lvl6pPr marL="457216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6pPr>
      <a:lvl7pPr marL="914433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7pPr>
      <a:lvl8pPr marL="1371653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8pPr>
      <a:lvl9pPr marL="1828869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13" indent="-342913" algn="l" rtl="0" eaLnBrk="0" fontAlgn="base" hangingPunct="0">
        <a:spcBef>
          <a:spcPct val="20000"/>
        </a:spcBef>
        <a:spcAft>
          <a:spcPct val="0"/>
        </a:spcAft>
        <a:buClr>
          <a:srgbClr val="0066CC"/>
        </a:buClr>
        <a:buSzPct val="110000"/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78" indent="-28576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44" indent="-228609" algn="l" rtl="0" eaLnBrk="0" fontAlgn="base" hangingPunct="0">
        <a:spcBef>
          <a:spcPct val="20000"/>
        </a:spcBef>
        <a:spcAft>
          <a:spcPct val="0"/>
        </a:spcAft>
        <a:buClr>
          <a:srgbClr val="0066CC"/>
        </a:buClr>
        <a:buSzPct val="110000"/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60" indent="-22860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78" indent="-228609" algn="l" rtl="0" eaLnBrk="0" fontAlgn="base" hangingPunct="0">
        <a:spcBef>
          <a:spcPct val="20000"/>
        </a:spcBef>
        <a:spcAft>
          <a:spcPct val="0"/>
        </a:spcAft>
        <a:buClr>
          <a:srgbClr val="0066CC"/>
        </a:buClr>
        <a:buSzPct val="110000"/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96" indent="-228609" algn="l" defTabSz="9144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13" indent="-228609" algn="l" defTabSz="9144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29" indent="-228609" algn="l" defTabSz="9144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45" indent="-228609" algn="l" defTabSz="9144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16" algn="l" defTabSz="9144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33" algn="l" defTabSz="9144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53" algn="l" defTabSz="9144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69" algn="l" defTabSz="9144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85" algn="l" defTabSz="9144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302" algn="l" defTabSz="9144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522" algn="l" defTabSz="9144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738" algn="l" defTabSz="9144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NULL"/><Relationship Id="rId7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NULL"/><Relationship Id="rId10" Type="http://schemas.openxmlformats.org/officeDocument/2006/relationships/image" Target="../media/image22.png"/><Relationship Id="rId4" Type="http://schemas.openxmlformats.org/officeDocument/2006/relationships/image" Target="NULL"/><Relationship Id="rId9" Type="http://schemas.openxmlformats.org/officeDocument/2006/relationships/image" Target="../media/image1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3AF32-9DA4-30B1-3766-53A133F1F845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Gas Phase Effects on Slosh Dynamics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6176DA-63DC-2DEF-502C-AD33AB8B77B3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sz="1600" b="1" dirty="0"/>
              <a:t>2025 AIAA SciTech Forum</a:t>
            </a:r>
          </a:p>
          <a:p>
            <a:endParaRPr lang="en-US" dirty="0"/>
          </a:p>
          <a:p>
            <a:r>
              <a:rPr lang="en-US" dirty="0"/>
              <a:t>January 6, 2025</a:t>
            </a:r>
          </a:p>
          <a:p>
            <a:endParaRPr lang="en-US" dirty="0"/>
          </a:p>
          <a:p>
            <a:r>
              <a:rPr lang="en-US" dirty="0"/>
              <a:t>Jacob M. Brodnick – NASA, Fluid Dynamics Branch (MSFC-ER42)</a:t>
            </a:r>
          </a:p>
          <a:p>
            <a:r>
              <a:rPr lang="en-US" dirty="0"/>
              <a:t>Marco D. Sansone – ASED, Fluid Dynamics Branch (MSFC-ER42)</a:t>
            </a:r>
          </a:p>
          <a:p>
            <a:r>
              <a:rPr lang="en-US" dirty="0"/>
              <a:t>Hong Q. Yang – ASED, Fluid Dynamics Branch (MSFC-ER42)</a:t>
            </a:r>
          </a:p>
        </p:txBody>
      </p:sp>
    </p:spTree>
    <p:extLst>
      <p:ext uri="{BB962C8B-B14F-4D97-AF65-F5344CB8AC3E}">
        <p14:creationId xmlns:p14="http://schemas.microsoft.com/office/powerpoint/2010/main" val="2708679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3609A8A2-6C88-995B-89F7-5EAA073B51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4" y="2926080"/>
            <a:ext cx="3931920" cy="3217025"/>
          </a:xfrm>
          <a:prstGeom prst="rect">
            <a:avLst/>
          </a:prstGeom>
        </p:spPr>
      </p:pic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7C6E502E-1562-8CB8-562A-7D6F577605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944" y="2926080"/>
            <a:ext cx="3931920" cy="3217025"/>
          </a:xfrm>
          <a:prstGeom prst="rect">
            <a:avLst/>
          </a:prstGeom>
        </p:spPr>
      </p:pic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C60471DB-3299-02E6-C126-A50F16EB2A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864" y="2926080"/>
            <a:ext cx="3931920" cy="321702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8D8A0D-43D4-E978-2EFC-5F71C9DB5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3D04F6-5BE6-40C3-B386-A0E7FC276BD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49BB4A-591E-45DA-C505-3FEC52748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Mesh Convergence Study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ADEC31-B0E2-3EB4-4F22-F44509918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60436"/>
            <a:ext cx="10972800" cy="1371283"/>
          </a:xfrm>
        </p:spPr>
        <p:txBody>
          <a:bodyPr/>
          <a:lstStyle/>
          <a:p>
            <a:r>
              <a:rPr lang="en-US" dirty="0"/>
              <a:t>Critical Damping Ratio:</a:t>
            </a:r>
          </a:p>
          <a:p>
            <a:pPr lvl="1"/>
            <a:r>
              <a:rPr lang="en-US" dirty="0"/>
              <a:t>Critical damping ratio varied significantly with spatial resolution.</a:t>
            </a:r>
          </a:p>
          <a:p>
            <a:pPr lvl="2"/>
            <a:r>
              <a:rPr lang="en-US" dirty="0"/>
              <a:t>This parameter is highly sensitive especially for low magnitude linear regime bare tank damping quantification.</a:t>
            </a:r>
          </a:p>
          <a:p>
            <a:pPr lvl="1"/>
            <a:r>
              <a:rPr lang="en-US" dirty="0"/>
              <a:t>Mesh used in further study offers limited damping error and computational efficiency.</a:t>
            </a:r>
          </a:p>
          <a:p>
            <a:pPr lvl="2"/>
            <a:r>
              <a:rPr lang="en-US" dirty="0"/>
              <a:t>Nominal cell edge length of 40 mm and cell edge length normal to the wall of 9 mm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8BAA2E-6AD6-B44A-40A5-40F1F4497EA6}"/>
              </a:ext>
            </a:extLst>
          </p:cNvPr>
          <p:cNvSpPr txBox="1"/>
          <p:nvPr/>
        </p:nvSpPr>
        <p:spPr>
          <a:xfrm>
            <a:off x="1452372" y="242316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Nominal Cell Size Sensitivity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CD5361-0054-2406-8555-3848478888C6}"/>
              </a:ext>
            </a:extLst>
          </p:cNvPr>
          <p:cNvSpPr txBox="1"/>
          <p:nvPr/>
        </p:nvSpPr>
        <p:spPr>
          <a:xfrm>
            <a:off x="5450586" y="242316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Boundary Layer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Sensitivity 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2097FD-A5E6-4A8D-4208-50499E6C31A8}"/>
              </a:ext>
            </a:extLst>
          </p:cNvPr>
          <p:cNvSpPr txBox="1"/>
          <p:nvPr/>
        </p:nvSpPr>
        <p:spPr>
          <a:xfrm>
            <a:off x="9382506" y="242316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Boundary Layer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Sensitivity 2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81B67F84-0A02-8E15-7454-209C1212745F}"/>
              </a:ext>
            </a:extLst>
          </p:cNvPr>
          <p:cNvSpPr txBox="1">
            <a:spLocks/>
          </p:cNvSpPr>
          <p:nvPr/>
        </p:nvSpPr>
        <p:spPr bwMode="auto">
          <a:xfrm>
            <a:off x="9200444" y="960435"/>
            <a:ext cx="3002845" cy="1371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SzPct val="110000"/>
              <a:buFont typeface="Arial" charset="0"/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16" indent="-28576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33" indent="-228609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10000"/>
              <a:buFont typeface="Arial" panose="020B0604020202020204" pitchFamily="34" charset="0"/>
              <a:buChar char="−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53" indent="-228609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69" indent="-228609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10000"/>
              <a:buFont typeface="Arial" charset="0"/>
              <a:buChar char="»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96" indent="-228609" algn="l" defTabSz="9144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13" indent="-228609" algn="l" defTabSz="9144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29" indent="-228609" algn="l" defTabSz="9144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45" indent="-228609" algn="l" defTabSz="9144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buSzTx/>
            </a:pPr>
            <a:endParaRPr lang="en-US" dirty="0"/>
          </a:p>
          <a:p>
            <a:pPr lvl="1" defTabSz="914400">
              <a:buSzTx/>
            </a:pPr>
            <a:r>
              <a:rPr lang="en-US" dirty="0"/>
              <a:t>Damping reported later should be used only to understand trends with density ratio.</a:t>
            </a:r>
          </a:p>
        </p:txBody>
      </p:sp>
    </p:spTree>
    <p:extLst>
      <p:ext uri="{BB962C8B-B14F-4D97-AF65-F5344CB8AC3E}">
        <p14:creationId xmlns:p14="http://schemas.microsoft.com/office/powerpoint/2010/main" val="2382864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5DAB05-EE59-E41C-2E03-BA72DA491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3D04F6-5BE6-40C3-B386-A0E7FC276BD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C0636C8-CC20-825F-9940-0D5F235F2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Liquid-to-Gas Density Ratio Study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D659AB-D4FE-8283-4435-209E2FC8A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60437"/>
            <a:ext cx="7589520" cy="2032794"/>
          </a:xfrm>
        </p:spPr>
        <p:txBody>
          <a:bodyPr/>
          <a:lstStyle/>
          <a:p>
            <a:r>
              <a:rPr lang="en-US" dirty="0"/>
              <a:t>Non-damping Slosh Model Parameters:</a:t>
            </a:r>
          </a:p>
          <a:p>
            <a:pPr lvl="1"/>
            <a:r>
              <a:rPr lang="en-US" dirty="0"/>
              <a:t>Analysis results compare very well with a potential flow solution at high density ratios but decrease with decreasing density ratio.</a:t>
            </a:r>
          </a:p>
          <a:p>
            <a:pPr lvl="1"/>
            <a:r>
              <a:rPr lang="en-US" dirty="0"/>
              <a:t>Significant deviation in these parameters from the potential flow solution, beyond the typical margins carried by a vehicle program, begins around a density ratio of less than 85.</a:t>
            </a:r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FD6D230F-E2EC-BC69-7AAC-6C1F79A033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4" y="3017520"/>
            <a:ext cx="3931920" cy="3217025"/>
          </a:xfrm>
          <a:prstGeom prst="rect">
            <a:avLst/>
          </a:prstGeom>
        </p:spPr>
      </p:pic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9EC41F3B-BA06-4042-A6C0-C8093DFE61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864" y="3017520"/>
            <a:ext cx="3931920" cy="3217025"/>
          </a:xfrm>
          <a:prstGeom prst="rect">
            <a:avLst/>
          </a:prstGeom>
        </p:spPr>
      </p:pic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9E391A1C-0668-8042-FCBB-4A5E9EB589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944" y="3017520"/>
            <a:ext cx="3931920" cy="3217025"/>
          </a:xfrm>
          <a:prstGeom prst="rect">
            <a:avLst/>
          </a:prstGeom>
        </p:spPr>
      </p:pic>
      <p:pic>
        <p:nvPicPr>
          <p:cNvPr id="8" name="Picture 7" descr="Chart&#10;&#10;Description automatically generated with low confidence">
            <a:extLst>
              <a:ext uri="{FF2B5EF4-FFF2-40B4-BE49-F238E27FC236}">
                <a16:creationId xmlns:a16="http://schemas.microsoft.com/office/drawing/2014/main" id="{AB27DF30-67AA-9062-DE20-6E0B04C2EA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0" y="960120"/>
            <a:ext cx="1106907" cy="21031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94A3131-2401-C415-EA36-6C0FBFEDB1A3}"/>
              </a:ext>
            </a:extLst>
          </p:cNvPr>
          <p:cNvSpPr txBox="1"/>
          <p:nvPr/>
        </p:nvSpPr>
        <p:spPr>
          <a:xfrm>
            <a:off x="8138160" y="1657737"/>
            <a:ext cx="2103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Tank Geometry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Fill levels at 10% by volume increments shown</a:t>
            </a:r>
          </a:p>
        </p:txBody>
      </p:sp>
    </p:spTree>
    <p:extLst>
      <p:ext uri="{BB962C8B-B14F-4D97-AF65-F5344CB8AC3E}">
        <p14:creationId xmlns:p14="http://schemas.microsoft.com/office/powerpoint/2010/main" val="5125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B61B6AE7-D0C3-BA8C-D95F-A788E24B7FA4}"/>
              </a:ext>
            </a:extLst>
          </p:cNvPr>
          <p:cNvGrpSpPr>
            <a:grpSpLocks noChangeAspect="1"/>
          </p:cNvGrpSpPr>
          <p:nvPr/>
        </p:nvGrpSpPr>
        <p:grpSpPr>
          <a:xfrm>
            <a:off x="4133088" y="3017520"/>
            <a:ext cx="3931920" cy="3217025"/>
            <a:chOff x="9275090" y="3939176"/>
            <a:chExt cx="2743200" cy="2244436"/>
          </a:xfrm>
        </p:grpSpPr>
        <p:pic>
          <p:nvPicPr>
            <p:cNvPr id="8" name="Picture 7" descr="Chart, scatter chart&#10;&#10;Description automatically generated">
              <a:extLst>
                <a:ext uri="{FF2B5EF4-FFF2-40B4-BE49-F238E27FC236}">
                  <a16:creationId xmlns:a16="http://schemas.microsoft.com/office/drawing/2014/main" id="{6E187704-CBDC-2A3D-A455-CB534CFF8E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5090" y="3939176"/>
              <a:ext cx="2743200" cy="2244436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F963DB2-49F2-3E9B-6AFE-0807672887EF}"/>
                </a:ext>
              </a:extLst>
            </p:cNvPr>
            <p:cNvCxnSpPr/>
            <p:nvPr/>
          </p:nvCxnSpPr>
          <p:spPr>
            <a:xfrm>
              <a:off x="9729216" y="4762600"/>
              <a:ext cx="2103120" cy="0"/>
            </a:xfrm>
            <a:prstGeom prst="line">
              <a:avLst/>
            </a:prstGeom>
            <a:ln w="19050">
              <a:solidFill>
                <a:srgbClr val="FFA5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52EC1BE-2BDD-E826-0F42-73419313B256}"/>
                </a:ext>
              </a:extLst>
            </p:cNvPr>
            <p:cNvCxnSpPr/>
            <p:nvPr/>
          </p:nvCxnSpPr>
          <p:spPr>
            <a:xfrm>
              <a:off x="9729216" y="5261688"/>
              <a:ext cx="2103120" cy="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E89E69F-74EB-3175-18F0-E859739259A1}"/>
                </a:ext>
              </a:extLst>
            </p:cNvPr>
            <p:cNvCxnSpPr/>
            <p:nvPr/>
          </p:nvCxnSpPr>
          <p:spPr>
            <a:xfrm>
              <a:off x="9729216" y="5375311"/>
              <a:ext cx="210312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E4CA76-05CD-0A64-8FCC-E51403165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3D04F6-5BE6-40C3-B386-A0E7FC276BD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00C1D8-E52E-49A7-1CC1-DFBD71ACD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Liquid-to-Gas Density Ratio Study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AEA6D2-9069-DCF0-8DB2-1A2C6D947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60437"/>
            <a:ext cx="7589520" cy="2057082"/>
          </a:xfrm>
        </p:spPr>
        <p:txBody>
          <a:bodyPr/>
          <a:lstStyle/>
          <a:p>
            <a:r>
              <a:rPr lang="en-US" dirty="0"/>
              <a:t>Critical Damping Ratio:</a:t>
            </a:r>
          </a:p>
          <a:p>
            <a:pPr lvl="1"/>
            <a:r>
              <a:rPr lang="en-US" dirty="0"/>
              <a:t>Analysis results exceeded historical experimental data due to the chosen spatial resolution.</a:t>
            </a:r>
          </a:p>
          <a:p>
            <a:pPr lvl="1"/>
            <a:r>
              <a:rPr lang="en-US" dirty="0"/>
              <a:t>However, critical damping ratio was found to generally increase with decreasing density ratio.</a:t>
            </a:r>
          </a:p>
          <a:p>
            <a:pPr lvl="1"/>
            <a:r>
              <a:rPr lang="en-US" dirty="0"/>
              <a:t>Using damping from high density ratio testing or analysis will be conservative for vehicle stability analyses where damping generally increases stability.</a:t>
            </a:r>
          </a:p>
        </p:txBody>
      </p:sp>
      <p:pic>
        <p:nvPicPr>
          <p:cNvPr id="6" name="Picture 5" descr="Chart&#10;&#10;Description automatically generated with low confidence">
            <a:extLst>
              <a:ext uri="{FF2B5EF4-FFF2-40B4-BE49-F238E27FC236}">
                <a16:creationId xmlns:a16="http://schemas.microsoft.com/office/drawing/2014/main" id="{FE2C1AE2-879A-03A3-8DB7-5A776F518A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0" y="960120"/>
            <a:ext cx="1106907" cy="21031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26148F-5BCC-8857-06DB-A8F5AB9DB274}"/>
              </a:ext>
            </a:extLst>
          </p:cNvPr>
          <p:cNvSpPr txBox="1"/>
          <p:nvPr/>
        </p:nvSpPr>
        <p:spPr>
          <a:xfrm>
            <a:off x="8138160" y="1657737"/>
            <a:ext cx="2103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Tank Geometry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Fill levels at 10% by volume increments shown</a:t>
            </a:r>
          </a:p>
        </p:txBody>
      </p:sp>
    </p:spTree>
    <p:extLst>
      <p:ext uri="{BB962C8B-B14F-4D97-AF65-F5344CB8AC3E}">
        <p14:creationId xmlns:p14="http://schemas.microsoft.com/office/powerpoint/2010/main" val="3524534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228C6E-9DFE-B80E-789A-09D7DD06D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3D04F6-5BE6-40C3-B386-A0E7FC276BD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F1739DE-2096-CDEC-66E1-C02EDF3A5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C4D1C4-59BE-A449-6860-CD6CEF6F3C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Liquid slosh characteristics were shown to change as liquid-to-gas density ratio decreased using CFD analysis.</a:t>
            </a:r>
          </a:p>
          <a:p>
            <a:pPr lvl="2"/>
            <a:r>
              <a:rPr lang="en-US" dirty="0"/>
              <a:t>Analysis results compared very well with potential flow solutions of non-damping slosh model parameters where expected, for high liquid-to-gas density ratios. </a:t>
            </a:r>
          </a:p>
          <a:p>
            <a:pPr lvl="1"/>
            <a:r>
              <a:rPr lang="en-US" dirty="0"/>
              <a:t>Natural frequency, slosh mass, and slosh mass location all decreased with decreasing density ratio. </a:t>
            </a:r>
          </a:p>
          <a:p>
            <a:pPr lvl="1"/>
            <a:r>
              <a:rPr lang="en-US" dirty="0"/>
              <a:t>Critical damping ratio generally increased with decreasing density ratio.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For fluid properties in water and air ground tests or typical LOX or storable propellant tanks, liquid dynamics dominate the bulk slosh motion. </a:t>
            </a:r>
          </a:p>
          <a:p>
            <a:pPr lvl="1"/>
            <a:r>
              <a:rPr lang="en-US" dirty="0"/>
              <a:t>Gas inertia and dynamics become important as fluid properties move towards those for high pressure LCH4 and LH2 propellant tanks.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More work is needed to identify experimental data that may be used to validate the findings in this paper. </a:t>
            </a:r>
          </a:p>
          <a:p>
            <a:pPr lvl="1"/>
            <a:r>
              <a:rPr lang="en-US" dirty="0"/>
              <a:t>Additionally, theoretical work is needed to develop an accurate slosh model that includes gas dynamics for future use. </a:t>
            </a:r>
          </a:p>
        </p:txBody>
      </p:sp>
    </p:spTree>
    <p:extLst>
      <p:ext uri="{BB962C8B-B14F-4D97-AF65-F5344CB8AC3E}">
        <p14:creationId xmlns:p14="http://schemas.microsoft.com/office/powerpoint/2010/main" val="723171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7DC632-D39D-6200-5C7A-610C9CCA3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3D04F6-5BE6-40C3-B386-A0E7FC276BD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CF27CF-047B-EBC1-CBAF-5C168148E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Executive Summary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83C1BF-80D0-143A-4994-2BFE47F96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960437"/>
            <a:ext cx="8039451" cy="5245896"/>
          </a:xfrm>
        </p:spPr>
        <p:txBody>
          <a:bodyPr/>
          <a:lstStyle/>
          <a:p>
            <a:pPr lvl="1"/>
            <a:r>
              <a:rPr lang="en-US" dirty="0"/>
              <a:t>Gas phase effects on slosh dynamics were quantified using computational fluid dynamics (CFD) simulation for a range of liquid-to-gas density ratios. </a:t>
            </a:r>
          </a:p>
          <a:p>
            <a:pPr lvl="1"/>
            <a:r>
              <a:rPr lang="en-US" dirty="0"/>
              <a:t>Historical slosh modeling using potential flow solutions typically neglects gas phase effects. </a:t>
            </a:r>
          </a:p>
          <a:p>
            <a:pPr lvl="1"/>
            <a:r>
              <a:rPr lang="en-US" dirty="0"/>
              <a:t>Regardless, the results have been shown to compare well with slosh ground tests typically performed with water and air at standard temperature and pressure. </a:t>
            </a:r>
          </a:p>
          <a:p>
            <a:pPr lvl="1"/>
            <a:r>
              <a:rPr lang="en-US" dirty="0"/>
              <a:t>CFD analysis reveals that as the density ratio decreases, slosh dynamics change due to the relative increase in gas inertia and thus influence on liquid motion. </a:t>
            </a:r>
          </a:p>
          <a:p>
            <a:pPr lvl="1"/>
            <a:r>
              <a:rPr lang="en-US" dirty="0"/>
              <a:t>The result is a profound impact on slosh dynamics over certain parameter spaces particularly for liquid hydrogen. </a:t>
            </a:r>
          </a:p>
          <a:p>
            <a:pPr lvl="1"/>
            <a:r>
              <a:rPr lang="en-US" dirty="0"/>
              <a:t>Gas phase effects on slosh dynamics should be considered in slosh models especially for liquid hydrogen propellant tanks.</a:t>
            </a:r>
          </a:p>
        </p:txBody>
      </p:sp>
      <p:pic>
        <p:nvPicPr>
          <p:cNvPr id="6" name="Picture 5" descr="A space shuttle flying over earth&#10;&#10;Description automatically generated with low confidence">
            <a:extLst>
              <a:ext uri="{FF2B5EF4-FFF2-40B4-BE49-F238E27FC236}">
                <a16:creationId xmlns:a16="http://schemas.microsoft.com/office/drawing/2014/main" id="{9512FCC7-057B-E73E-2F81-48E71FAA72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599" y="1679755"/>
            <a:ext cx="3246880" cy="1828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2F2E169-BDDF-F3F8-0EA1-2589E6D7A934}"/>
              </a:ext>
            </a:extLst>
          </p:cNvPr>
          <p:cNvSpPr txBox="1"/>
          <p:nvPr/>
        </p:nvSpPr>
        <p:spPr>
          <a:xfrm>
            <a:off x="8732598" y="1091054"/>
            <a:ext cx="3246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Nuclear Thermal Propulsion Concept – NASA</a:t>
            </a:r>
          </a:p>
        </p:txBody>
      </p:sp>
      <p:pic>
        <p:nvPicPr>
          <p:cNvPr id="11" name="Picture 10" descr="A picture containing missile, rocket, dark&#10;&#10;Description automatically generated">
            <a:extLst>
              <a:ext uri="{FF2B5EF4-FFF2-40B4-BE49-F238E27FC236}">
                <a16:creationId xmlns:a16="http://schemas.microsoft.com/office/drawing/2014/main" id="{180C2A84-A929-76DC-8AD3-52D96776FD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191" y="4553066"/>
            <a:ext cx="3251200" cy="1828800"/>
          </a:xfrm>
          <a:prstGeom prst="rect">
            <a:avLst/>
          </a:prstGeom>
        </p:spPr>
      </p:pic>
      <p:pic>
        <p:nvPicPr>
          <p:cNvPr id="13" name="Picture 12" descr="A space shuttle on the moon&#10;&#10;Description automatically generated with low confidence">
            <a:extLst>
              <a:ext uri="{FF2B5EF4-FFF2-40B4-BE49-F238E27FC236}">
                <a16:creationId xmlns:a16="http://schemas.microsoft.com/office/drawing/2014/main" id="{6556CA61-1D1E-E718-5425-EE2165B58F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276" y="4555222"/>
            <a:ext cx="2745647" cy="18288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6E3D1C8-4DF5-4B0B-1A75-13F49414B3F3}"/>
              </a:ext>
            </a:extLst>
          </p:cNvPr>
          <p:cNvSpPr txBox="1"/>
          <p:nvPr/>
        </p:nvSpPr>
        <p:spPr>
          <a:xfrm>
            <a:off x="4804191" y="4216668"/>
            <a:ext cx="3246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Starship Concept – SpaceX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8A0655-CE15-ADB0-9E27-97B62B472447}"/>
              </a:ext>
            </a:extLst>
          </p:cNvPr>
          <p:cNvSpPr txBox="1"/>
          <p:nvPr/>
        </p:nvSpPr>
        <p:spPr>
          <a:xfrm>
            <a:off x="798687" y="4216668"/>
            <a:ext cx="3434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Blue Moon Concept – Blue Origin</a:t>
            </a:r>
          </a:p>
        </p:txBody>
      </p:sp>
      <p:pic>
        <p:nvPicPr>
          <p:cNvPr id="17" name="Picture 16" descr="A picture containing outdoor, rocket&#10;&#10;Description automatically generated">
            <a:extLst>
              <a:ext uri="{FF2B5EF4-FFF2-40B4-BE49-F238E27FC236}">
                <a16:creationId xmlns:a16="http://schemas.microsoft.com/office/drawing/2014/main" id="{3D7A7256-CD0B-0457-BAD4-08B89D3CF5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431" y="4224896"/>
            <a:ext cx="2871216" cy="18288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EFD2469-5101-045E-426A-D50B15E671DD}"/>
              </a:ext>
            </a:extLst>
          </p:cNvPr>
          <p:cNvSpPr txBox="1"/>
          <p:nvPr/>
        </p:nvSpPr>
        <p:spPr>
          <a:xfrm>
            <a:off x="8732598" y="3886342"/>
            <a:ext cx="32468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Space Launch System – NASA</a:t>
            </a:r>
          </a:p>
        </p:txBody>
      </p:sp>
    </p:spTree>
    <p:extLst>
      <p:ext uri="{BB962C8B-B14F-4D97-AF65-F5344CB8AC3E}">
        <p14:creationId xmlns:p14="http://schemas.microsoft.com/office/powerpoint/2010/main" val="1908284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1EA561-42B3-5180-0AC9-3E17C413A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3D04F6-5BE6-40C3-B386-A0E7FC276BD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8C302F5-A559-6042-0A6C-3508C842E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Slosh Model &amp; Parameter Calculations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2036266-332F-5BD6-4D90-F7B71791E6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960437"/>
                <a:ext cx="6217920" cy="3383280"/>
              </a:xfrm>
            </p:spPr>
            <p:txBody>
              <a:bodyPr/>
              <a:lstStyle/>
              <a:p>
                <a:pPr lvl="1"/>
                <a:r>
                  <a:rPr lang="en-US" dirty="0"/>
                  <a:t>Slosh model parameters may be calculated from CFD results.</a:t>
                </a:r>
              </a:p>
              <a:p>
                <a:pPr lvl="1"/>
                <a:r>
                  <a:rPr lang="en-US" dirty="0"/>
                  <a:t>Typical slosh model parameters:</a:t>
                </a:r>
              </a:p>
              <a:p>
                <a:pPr lvl="2"/>
                <a:r>
                  <a:rPr lang="en-US" dirty="0">
                    <a:solidFill>
                      <a:srgbClr val="00B050"/>
                    </a:solidFill>
                  </a:rPr>
                  <a:t>Slosh damping (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)</a:t>
                </a:r>
              </a:p>
              <a:p>
                <a:pPr lvl="2"/>
                <a:r>
                  <a:rPr lang="en-US" dirty="0">
                    <a:solidFill>
                      <a:srgbClr val="00B050"/>
                    </a:solidFill>
                  </a:rPr>
                  <a:t>Natural frequency 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)</a:t>
                </a:r>
              </a:p>
              <a:p>
                <a:pPr lvl="2"/>
                <a:r>
                  <a:rPr lang="en-US" dirty="0">
                    <a:solidFill>
                      <a:srgbClr val="00B050"/>
                    </a:solidFill>
                  </a:rPr>
                  <a:t>Slosh mass location 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)</a:t>
                </a:r>
              </a:p>
              <a:p>
                <a:pPr lvl="2"/>
                <a:r>
                  <a:rPr lang="en-US" dirty="0">
                    <a:solidFill>
                      <a:srgbClr val="0070C0"/>
                    </a:solidFill>
                  </a:rPr>
                  <a:t>Slosh Mass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)</a:t>
                </a:r>
              </a:p>
              <a:p>
                <a:pPr lvl="1"/>
                <a:r>
                  <a:rPr lang="en-US" dirty="0"/>
                  <a:t>These parameters are applicable for the common Single Degree of Freedom (1DOF) mechanical models shown.</a:t>
                </a:r>
              </a:p>
              <a:p>
                <a:pPr lvl="1"/>
                <a:r>
                  <a:rPr lang="en-US" dirty="0"/>
                  <a:t>Linear parameters are independent of slosh wave amplitude, i.e. they yield a linear Ordinary Differential Equation (ODE).</a:t>
                </a:r>
              </a:p>
              <a:p>
                <a:pPr lvl="1"/>
                <a:r>
                  <a:rPr lang="en-US" dirty="0"/>
                  <a:t>Wave amplitude dependence of parameters will be identified.</a:t>
                </a:r>
              </a:p>
              <a:p>
                <a:pPr lvl="1"/>
                <a:r>
                  <a:rPr lang="en-US" dirty="0"/>
                  <a:t>Other model forms may be needed necessitating different parameters and / or calculation methodologies.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2036266-332F-5BD6-4D90-F7B71791E6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960437"/>
                <a:ext cx="6217920" cy="3383280"/>
              </a:xfrm>
              <a:blipFill>
                <a:blip r:embed="rId2"/>
                <a:stretch>
                  <a:fillRect t="-541" b="-3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324D3977-FFEB-B787-6426-266CAFFC43B8}"/>
              </a:ext>
            </a:extLst>
          </p:cNvPr>
          <p:cNvGrpSpPr/>
          <p:nvPr/>
        </p:nvGrpSpPr>
        <p:grpSpPr>
          <a:xfrm>
            <a:off x="6818546" y="960437"/>
            <a:ext cx="4974207" cy="3019260"/>
            <a:chOff x="6818546" y="960437"/>
            <a:chExt cx="4974207" cy="301926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A7A2C58-80E2-2EC8-6123-7585BDEC31B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347519" y="1351464"/>
              <a:ext cx="1406769" cy="1828800"/>
              <a:chOff x="1036448" y="611819"/>
              <a:chExt cx="1828800" cy="2377440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DA8F5580-23F9-25EC-074D-8AEA40947315}"/>
                  </a:ext>
                </a:extLst>
              </p:cNvPr>
              <p:cNvGrpSpPr/>
              <p:nvPr/>
            </p:nvGrpSpPr>
            <p:grpSpPr>
              <a:xfrm>
                <a:off x="1036448" y="611819"/>
                <a:ext cx="1828800" cy="2377440"/>
                <a:chOff x="914400" y="822960"/>
                <a:chExt cx="2377440" cy="3291840"/>
              </a:xfrm>
            </p:grpSpPr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03276A5B-45DA-8C6E-1250-B5AAB588BEC6}"/>
                    </a:ext>
                  </a:extLst>
                </p:cNvPr>
                <p:cNvGrpSpPr/>
                <p:nvPr/>
              </p:nvGrpSpPr>
              <p:grpSpPr>
                <a:xfrm>
                  <a:off x="914400" y="1371600"/>
                  <a:ext cx="2377440" cy="2743200"/>
                  <a:chOff x="914400" y="1371600"/>
                  <a:chExt cx="2377440" cy="2743200"/>
                </a:xfrm>
              </p:grpSpPr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id="{93EB50B4-794D-B62F-42DC-33481327197A}"/>
                      </a:ext>
                    </a:extLst>
                  </p:cNvPr>
                  <p:cNvSpPr/>
                  <p:nvPr/>
                </p:nvSpPr>
                <p:spPr>
                  <a:xfrm>
                    <a:off x="914400" y="2286000"/>
                    <a:ext cx="2377440" cy="1828800"/>
                  </a:xfrm>
                  <a:prstGeom prst="rect">
                    <a:avLst/>
                  </a:prstGeom>
                  <a:solidFill>
                    <a:srgbClr val="82B4FF">
                      <a:alpha val="75000"/>
                    </a:srgbClr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8" name="Right Triangle 67">
                    <a:extLst>
                      <a:ext uri="{FF2B5EF4-FFF2-40B4-BE49-F238E27FC236}">
                        <a16:creationId xmlns:a16="http://schemas.microsoft.com/office/drawing/2014/main" id="{DCC49678-150A-BCF0-CDA2-AF80C945E7F8}"/>
                      </a:ext>
                    </a:extLst>
                  </p:cNvPr>
                  <p:cNvSpPr/>
                  <p:nvPr/>
                </p:nvSpPr>
                <p:spPr>
                  <a:xfrm flipH="1">
                    <a:off x="914400" y="1371600"/>
                    <a:ext cx="2377440" cy="914400"/>
                  </a:xfrm>
                  <a:prstGeom prst="rtTriangle">
                    <a:avLst/>
                  </a:prstGeom>
                  <a:solidFill>
                    <a:srgbClr val="82B4FF">
                      <a:alpha val="5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F9B2A823-956C-7072-2779-352DD922E945}"/>
                      </a:ext>
                    </a:extLst>
                  </p:cNvPr>
                  <p:cNvSpPr/>
                  <p:nvPr/>
                </p:nvSpPr>
                <p:spPr>
                  <a:xfrm>
                    <a:off x="914400" y="1828801"/>
                    <a:ext cx="2377440" cy="457200"/>
                  </a:xfrm>
                  <a:prstGeom prst="rect">
                    <a:avLst/>
                  </a:prstGeom>
                  <a:solidFill>
                    <a:srgbClr val="82B4FF">
                      <a:alpha val="50000"/>
                    </a:srgbClr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5C599648-1C60-CC78-61DB-2119FA92656C}"/>
                    </a:ext>
                  </a:extLst>
                </p:cNvPr>
                <p:cNvSpPr/>
                <p:nvPr/>
              </p:nvSpPr>
              <p:spPr>
                <a:xfrm>
                  <a:off x="914400" y="822960"/>
                  <a:ext cx="2377440" cy="329184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83C7DFA6-0000-97C7-3228-46912015D915}"/>
                  </a:ext>
                </a:extLst>
              </p:cNvPr>
              <p:cNvGrpSpPr/>
              <p:nvPr/>
            </p:nvGrpSpPr>
            <p:grpSpPr>
              <a:xfrm>
                <a:off x="1633394" y="895469"/>
                <a:ext cx="640080" cy="1614878"/>
                <a:chOff x="1633394" y="895469"/>
                <a:chExt cx="640080" cy="1614878"/>
              </a:xfrm>
            </p:grpSpPr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AFC9F4BC-2884-FCF9-4263-37379619389F}"/>
                    </a:ext>
                  </a:extLst>
                </p:cNvPr>
                <p:cNvSpPr/>
                <p:nvPr/>
              </p:nvSpPr>
              <p:spPr>
                <a:xfrm>
                  <a:off x="1834512" y="2272603"/>
                  <a:ext cx="237744" cy="23774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4" name="Group 53">
                  <a:extLst>
                    <a:ext uri="{FF2B5EF4-FFF2-40B4-BE49-F238E27FC236}">
                      <a16:creationId xmlns:a16="http://schemas.microsoft.com/office/drawing/2014/main" id="{7CE0F1F5-00EA-FA0D-E7C1-E345EC1A3D7D}"/>
                    </a:ext>
                  </a:extLst>
                </p:cNvPr>
                <p:cNvGrpSpPr/>
                <p:nvPr/>
              </p:nvGrpSpPr>
              <p:grpSpPr>
                <a:xfrm>
                  <a:off x="1633394" y="895469"/>
                  <a:ext cx="640080" cy="778673"/>
                  <a:chOff x="1633394" y="895469"/>
                  <a:chExt cx="640080" cy="778673"/>
                </a:xfrm>
              </p:grpSpPr>
              <p:sp>
                <p:nvSpPr>
                  <p:cNvPr id="55" name="Oval 54">
                    <a:extLst>
                      <a:ext uri="{FF2B5EF4-FFF2-40B4-BE49-F238E27FC236}">
                        <a16:creationId xmlns:a16="http://schemas.microsoft.com/office/drawing/2014/main" id="{3DBD8509-2979-F218-287A-4933E39C28D2}"/>
                      </a:ext>
                    </a:extLst>
                  </p:cNvPr>
                  <p:cNvSpPr/>
                  <p:nvPr/>
                </p:nvSpPr>
                <p:spPr>
                  <a:xfrm>
                    <a:off x="1880232" y="1527838"/>
                    <a:ext cx="146304" cy="146304"/>
                  </a:xfrm>
                  <a:prstGeom prst="ellipse">
                    <a:avLst/>
                  </a:prstGeom>
                  <a:noFill/>
                  <a:ln w="6350">
                    <a:solidFill>
                      <a:schemeClr val="tx1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cxnSp>
                <p:nvCxnSpPr>
                  <p:cNvPr id="56" name="Straight Connector 55">
                    <a:extLst>
                      <a:ext uri="{FF2B5EF4-FFF2-40B4-BE49-F238E27FC236}">
                        <a16:creationId xmlns:a16="http://schemas.microsoft.com/office/drawing/2014/main" id="{B787D33E-4265-1A9E-7F45-4DAE0A0C3B28}"/>
                      </a:ext>
                    </a:extLst>
                  </p:cNvPr>
                  <p:cNvCxnSpPr/>
                  <p:nvPr/>
                </p:nvCxnSpPr>
                <p:spPr>
                  <a:xfrm>
                    <a:off x="1953384" y="1235230"/>
                    <a:ext cx="0" cy="29260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sysDash"/>
                    <a:head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Straight Connector 56">
                    <a:extLst>
                      <a:ext uri="{FF2B5EF4-FFF2-40B4-BE49-F238E27FC236}">
                        <a16:creationId xmlns:a16="http://schemas.microsoft.com/office/drawing/2014/main" id="{A246A108-7E16-28A3-88EF-5D0ECDDF7CEA}"/>
                      </a:ext>
                    </a:extLst>
                  </p:cNvPr>
                  <p:cNvCxnSpPr/>
                  <p:nvPr/>
                </p:nvCxnSpPr>
                <p:spPr>
                  <a:xfrm rot="19800000">
                    <a:off x="2044824" y="1212890"/>
                    <a:ext cx="0" cy="36576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head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8" name="Oval 57">
                    <a:extLst>
                      <a:ext uri="{FF2B5EF4-FFF2-40B4-BE49-F238E27FC236}">
                        <a16:creationId xmlns:a16="http://schemas.microsoft.com/office/drawing/2014/main" id="{E4924FC2-2402-02CA-0DC4-3D0630C1627B}"/>
                      </a:ext>
                    </a:extLst>
                  </p:cNvPr>
                  <p:cNvSpPr/>
                  <p:nvPr/>
                </p:nvSpPr>
                <p:spPr>
                  <a:xfrm>
                    <a:off x="2063113" y="1482140"/>
                    <a:ext cx="146304" cy="146304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59" name="Group 58">
                    <a:extLst>
                      <a:ext uri="{FF2B5EF4-FFF2-40B4-BE49-F238E27FC236}">
                        <a16:creationId xmlns:a16="http://schemas.microsoft.com/office/drawing/2014/main" id="{5283E54E-0959-F923-DF75-8EC98FAD70C4}"/>
                      </a:ext>
                    </a:extLst>
                  </p:cNvPr>
                  <p:cNvGrpSpPr/>
                  <p:nvPr/>
                </p:nvGrpSpPr>
                <p:grpSpPr>
                  <a:xfrm>
                    <a:off x="1633394" y="895469"/>
                    <a:ext cx="640080" cy="640080"/>
                    <a:chOff x="1633394" y="895469"/>
                    <a:chExt cx="640080" cy="640080"/>
                  </a:xfrm>
                </p:grpSpPr>
                <p:sp>
                  <p:nvSpPr>
                    <p:cNvPr id="60" name="Arc 59">
                      <a:extLst>
                        <a:ext uri="{FF2B5EF4-FFF2-40B4-BE49-F238E27FC236}">
                          <a16:creationId xmlns:a16="http://schemas.microsoft.com/office/drawing/2014/main" id="{EBD6FB7D-C77E-095A-EEFF-B0DE0868B4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79114" y="941189"/>
                      <a:ext cx="548640" cy="548640"/>
                    </a:xfrm>
                    <a:prstGeom prst="arc">
                      <a:avLst>
                        <a:gd name="adj1" fmla="val 18347844"/>
                        <a:gd name="adj2" fmla="val 3684899"/>
                      </a:avLst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" name="Arc 60">
                      <a:extLst>
                        <a:ext uri="{FF2B5EF4-FFF2-40B4-BE49-F238E27FC236}">
                          <a16:creationId xmlns:a16="http://schemas.microsoft.com/office/drawing/2014/main" id="{537C038F-EF15-CF7E-F5C8-4B8A316EED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33394" y="895469"/>
                      <a:ext cx="640080" cy="640080"/>
                    </a:xfrm>
                    <a:prstGeom prst="arc">
                      <a:avLst>
                        <a:gd name="adj1" fmla="val 16871013"/>
                        <a:gd name="adj2" fmla="val 24409"/>
                      </a:avLst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2" name="Arc 61">
                      <a:extLst>
                        <a:ext uri="{FF2B5EF4-FFF2-40B4-BE49-F238E27FC236}">
                          <a16:creationId xmlns:a16="http://schemas.microsoft.com/office/drawing/2014/main" id="{27C3E7E6-859A-16D9-564E-48EE153304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24834" y="986909"/>
                      <a:ext cx="457200" cy="457200"/>
                    </a:xfrm>
                    <a:prstGeom prst="arc">
                      <a:avLst>
                        <a:gd name="adj1" fmla="val 16855828"/>
                        <a:gd name="adj2" fmla="val 21581347"/>
                      </a:avLst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63" name="Straight Connector 62">
                      <a:extLst>
                        <a:ext uri="{FF2B5EF4-FFF2-40B4-BE49-F238E27FC236}">
                          <a16:creationId xmlns:a16="http://schemas.microsoft.com/office/drawing/2014/main" id="{F11C1CC4-2816-E550-9641-50488ABC54DB}"/>
                        </a:ext>
                      </a:extLst>
                    </p:cNvPr>
                    <p:cNvCxnSpPr>
                      <a:cxnSpLocks noChangeAspect="1"/>
                    </p:cNvCxnSpPr>
                    <p:nvPr/>
                  </p:nvCxnSpPr>
                  <p:spPr>
                    <a:xfrm flipV="1">
                      <a:off x="1998673" y="899772"/>
                      <a:ext cx="18339" cy="9144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4" name="Straight Connector 63">
                      <a:extLst>
                        <a:ext uri="{FF2B5EF4-FFF2-40B4-BE49-F238E27FC236}">
                          <a16:creationId xmlns:a16="http://schemas.microsoft.com/office/drawing/2014/main" id="{2E4B60F9-B31C-D5E6-4DBB-EF7DDB9A80A5}"/>
                        </a:ext>
                      </a:extLst>
                    </p:cNvPr>
                    <p:cNvCxnSpPr>
                      <a:cxnSpLocks noChangeAspect="1"/>
                    </p:cNvCxnSpPr>
                    <p:nvPr/>
                  </p:nvCxnSpPr>
                  <p:spPr>
                    <a:xfrm flipV="1">
                      <a:off x="2088365" y="952713"/>
                      <a:ext cx="50281" cy="7315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CC299EA-D726-446F-D1B5-8832E64E97D4}"/>
                </a:ext>
              </a:extLst>
            </p:cNvPr>
            <p:cNvSpPr txBox="1"/>
            <p:nvPr/>
          </p:nvSpPr>
          <p:spPr>
            <a:xfrm>
              <a:off x="7079552" y="960437"/>
              <a:ext cx="45243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Common Mechanical Models of Slosh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1D4E175-DDF5-AD15-9AA1-D6A4C67A7747}"/>
                </a:ext>
              </a:extLst>
            </p:cNvPr>
            <p:cNvSpPr txBox="1"/>
            <p:nvPr/>
          </p:nvSpPr>
          <p:spPr>
            <a:xfrm>
              <a:off x="7136503" y="3239814"/>
              <a:ext cx="1828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Pendulum Model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F2FA3B5-579C-85CB-ED46-60C8E1ACF40A}"/>
                </a:ext>
              </a:extLst>
            </p:cNvPr>
            <p:cNvSpPr txBox="1"/>
            <p:nvPr/>
          </p:nvSpPr>
          <p:spPr>
            <a:xfrm>
              <a:off x="9515791" y="3239814"/>
              <a:ext cx="2269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Spring-Mass-Damper Model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503C14A-56B8-B787-23DC-CECBBE0E0D2E}"/>
                </a:ext>
              </a:extLst>
            </p:cNvPr>
            <p:cNvGrpSpPr/>
            <p:nvPr/>
          </p:nvGrpSpPr>
          <p:grpSpPr>
            <a:xfrm>
              <a:off x="9948016" y="1347040"/>
              <a:ext cx="1406769" cy="1828800"/>
              <a:chOff x="9948016" y="1347040"/>
              <a:chExt cx="1406769" cy="1828800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58D1A4A6-7C40-55C3-F041-F2FE52570EFB}"/>
                  </a:ext>
                </a:extLst>
              </p:cNvPr>
              <p:cNvGrpSpPr/>
              <p:nvPr/>
            </p:nvGrpSpPr>
            <p:grpSpPr>
              <a:xfrm>
                <a:off x="9948016" y="1347040"/>
                <a:ext cx="1406769" cy="1828800"/>
                <a:chOff x="914400" y="822960"/>
                <a:chExt cx="2377440" cy="3291840"/>
              </a:xfrm>
            </p:grpSpPr>
            <p:grpSp>
              <p:nvGrpSpPr>
                <p:cNvPr id="46" name="Group 45">
                  <a:extLst>
                    <a:ext uri="{FF2B5EF4-FFF2-40B4-BE49-F238E27FC236}">
                      <a16:creationId xmlns:a16="http://schemas.microsoft.com/office/drawing/2014/main" id="{B7CFB8C3-45BC-27CB-EA11-8378DF6E79D4}"/>
                    </a:ext>
                  </a:extLst>
                </p:cNvPr>
                <p:cNvGrpSpPr/>
                <p:nvPr/>
              </p:nvGrpSpPr>
              <p:grpSpPr>
                <a:xfrm>
                  <a:off x="914400" y="1371600"/>
                  <a:ext cx="2377440" cy="2743200"/>
                  <a:chOff x="914400" y="1371600"/>
                  <a:chExt cx="2377440" cy="2743200"/>
                </a:xfrm>
              </p:grpSpPr>
              <p:sp>
                <p:nvSpPr>
                  <p:cNvPr id="48" name="Rectangle 47">
                    <a:extLst>
                      <a:ext uri="{FF2B5EF4-FFF2-40B4-BE49-F238E27FC236}">
                        <a16:creationId xmlns:a16="http://schemas.microsoft.com/office/drawing/2014/main" id="{2CAC2A85-CC3F-8E21-35A5-1CAAB26A854D}"/>
                      </a:ext>
                    </a:extLst>
                  </p:cNvPr>
                  <p:cNvSpPr/>
                  <p:nvPr/>
                </p:nvSpPr>
                <p:spPr>
                  <a:xfrm>
                    <a:off x="914400" y="2286000"/>
                    <a:ext cx="2377440" cy="1828800"/>
                  </a:xfrm>
                  <a:prstGeom prst="rect">
                    <a:avLst/>
                  </a:prstGeom>
                  <a:solidFill>
                    <a:srgbClr val="82B4FF">
                      <a:alpha val="75000"/>
                    </a:srgbClr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9" name="Right Triangle 48">
                    <a:extLst>
                      <a:ext uri="{FF2B5EF4-FFF2-40B4-BE49-F238E27FC236}">
                        <a16:creationId xmlns:a16="http://schemas.microsoft.com/office/drawing/2014/main" id="{693DBAEA-3BE2-DE3A-7F84-981A65E645C9}"/>
                      </a:ext>
                    </a:extLst>
                  </p:cNvPr>
                  <p:cNvSpPr/>
                  <p:nvPr/>
                </p:nvSpPr>
                <p:spPr>
                  <a:xfrm flipH="1">
                    <a:off x="914400" y="1371600"/>
                    <a:ext cx="2377440" cy="914400"/>
                  </a:xfrm>
                  <a:prstGeom prst="rtTriangle">
                    <a:avLst/>
                  </a:prstGeom>
                  <a:solidFill>
                    <a:srgbClr val="82B4FF">
                      <a:alpha val="5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FA18BD61-0308-34C0-9D7F-BF882D052A87}"/>
                      </a:ext>
                    </a:extLst>
                  </p:cNvPr>
                  <p:cNvSpPr/>
                  <p:nvPr/>
                </p:nvSpPr>
                <p:spPr>
                  <a:xfrm>
                    <a:off x="914400" y="1828801"/>
                    <a:ext cx="2377440" cy="457200"/>
                  </a:xfrm>
                  <a:prstGeom prst="rect">
                    <a:avLst/>
                  </a:prstGeom>
                  <a:solidFill>
                    <a:srgbClr val="82B4FF">
                      <a:alpha val="50000"/>
                    </a:srgbClr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6A9D2271-EF5D-EFC5-088E-BA4C3C854C9F}"/>
                    </a:ext>
                  </a:extLst>
                </p:cNvPr>
                <p:cNvSpPr/>
                <p:nvPr/>
              </p:nvSpPr>
              <p:spPr>
                <a:xfrm>
                  <a:off x="914400" y="822960"/>
                  <a:ext cx="2377440" cy="329184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32BA4FA2-A567-3CA5-8CAE-CF0CF7325EE4}"/>
                  </a:ext>
                </a:extLst>
              </p:cNvPr>
              <p:cNvGrpSpPr/>
              <p:nvPr/>
            </p:nvGrpSpPr>
            <p:grpSpPr>
              <a:xfrm>
                <a:off x="9956500" y="1834887"/>
                <a:ext cx="1390071" cy="966491"/>
                <a:chOff x="9956500" y="1834887"/>
                <a:chExt cx="1390071" cy="966491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" name="TextBox 23">
                      <a:extLst>
                        <a:ext uri="{FF2B5EF4-FFF2-40B4-BE49-F238E27FC236}">
                          <a16:creationId xmlns:a16="http://schemas.microsoft.com/office/drawing/2014/main" id="{641023C7-54A7-65F2-1933-6A91E262D54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153013" y="1834887"/>
                      <a:ext cx="329712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oMath>
                        </m:oMathPara>
                      </a14:m>
                      <a:endParaRPr lang="en-US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44" name="TextBox 4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153013" y="1834887"/>
                      <a:ext cx="329712" cy="246221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CF659822-CCC9-33C3-B349-E36E92330B7B}"/>
                    </a:ext>
                  </a:extLst>
                </p:cNvPr>
                <p:cNvSpPr/>
                <p:nvPr/>
              </p:nvSpPr>
              <p:spPr>
                <a:xfrm>
                  <a:off x="10559287" y="2618498"/>
                  <a:ext cx="182880" cy="18288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82DA2524-9B05-035E-C731-59112C9E28D7}"/>
                    </a:ext>
                  </a:extLst>
                </p:cNvPr>
                <p:cNvGrpSpPr/>
                <p:nvPr/>
              </p:nvGrpSpPr>
              <p:grpSpPr>
                <a:xfrm>
                  <a:off x="9956500" y="2009689"/>
                  <a:ext cx="1390071" cy="186261"/>
                  <a:chOff x="9956500" y="2009689"/>
                  <a:chExt cx="1390071" cy="186261"/>
                </a:xfrm>
              </p:grpSpPr>
              <p:sp>
                <p:nvSpPr>
                  <p:cNvPr id="27" name="Oval 26">
                    <a:extLst>
                      <a:ext uri="{FF2B5EF4-FFF2-40B4-BE49-F238E27FC236}">
                        <a16:creationId xmlns:a16="http://schemas.microsoft.com/office/drawing/2014/main" id="{CDE4B28F-0AEE-F5CE-D542-5A69E2270B69}"/>
                      </a:ext>
                    </a:extLst>
                  </p:cNvPr>
                  <p:cNvSpPr/>
                  <p:nvPr/>
                </p:nvSpPr>
                <p:spPr>
                  <a:xfrm>
                    <a:off x="10594456" y="2045601"/>
                    <a:ext cx="112542" cy="112542"/>
                  </a:xfrm>
                  <a:prstGeom prst="ellipse">
                    <a:avLst/>
                  </a:prstGeom>
                  <a:noFill/>
                  <a:ln w="6350">
                    <a:solidFill>
                      <a:schemeClr val="tx1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cxnSp>
                <p:nvCxnSpPr>
                  <p:cNvPr id="28" name="Straight Connector 27">
                    <a:extLst>
                      <a:ext uri="{FF2B5EF4-FFF2-40B4-BE49-F238E27FC236}">
                        <a16:creationId xmlns:a16="http://schemas.microsoft.com/office/drawing/2014/main" id="{21BD284E-5382-4753-AD9F-A195F96AD760}"/>
                      </a:ext>
                    </a:extLst>
                  </p:cNvPr>
                  <p:cNvCxnSpPr/>
                  <p:nvPr/>
                </p:nvCxnSpPr>
                <p:spPr>
                  <a:xfrm>
                    <a:off x="11250501" y="2099793"/>
                    <a:ext cx="960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solid"/>
                    <a:head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9" name="Group 28">
                    <a:extLst>
                      <a:ext uri="{FF2B5EF4-FFF2-40B4-BE49-F238E27FC236}">
                        <a16:creationId xmlns:a16="http://schemas.microsoft.com/office/drawing/2014/main" id="{422D35BF-D570-2E42-2291-CAA3304CEC6C}"/>
                      </a:ext>
                    </a:extLst>
                  </p:cNvPr>
                  <p:cNvGrpSpPr/>
                  <p:nvPr/>
                </p:nvGrpSpPr>
                <p:grpSpPr>
                  <a:xfrm>
                    <a:off x="10115930" y="2009689"/>
                    <a:ext cx="388693" cy="186261"/>
                    <a:chOff x="4746989" y="3263442"/>
                    <a:chExt cx="320417" cy="242139"/>
                  </a:xfrm>
                </p:grpSpPr>
                <p:cxnSp>
                  <p:nvCxnSpPr>
                    <p:cNvPr id="39" name="Straight Connector 38">
                      <a:extLst>
                        <a:ext uri="{FF2B5EF4-FFF2-40B4-BE49-F238E27FC236}">
                          <a16:creationId xmlns:a16="http://schemas.microsoft.com/office/drawing/2014/main" id="{0B5A1451-5639-6A03-CE91-9F0C4B9986CF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4746989" y="3263442"/>
                      <a:ext cx="27432" cy="117135"/>
                    </a:xfrm>
                    <a:prstGeom prst="line">
                      <a:avLst/>
                    </a:prstGeom>
                    <a:ln w="63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" name="Straight Connector 39">
                      <a:extLst>
                        <a:ext uri="{FF2B5EF4-FFF2-40B4-BE49-F238E27FC236}">
                          <a16:creationId xmlns:a16="http://schemas.microsoft.com/office/drawing/2014/main" id="{F726CEBC-B01F-3A27-1C09-D355A7A2F319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5049118" y="3382325"/>
                      <a:ext cx="18288" cy="117135"/>
                    </a:xfrm>
                    <a:prstGeom prst="line">
                      <a:avLst/>
                    </a:prstGeom>
                    <a:ln w="63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" name="Straight Connector 40">
                      <a:extLst>
                        <a:ext uri="{FF2B5EF4-FFF2-40B4-BE49-F238E27FC236}">
                          <a16:creationId xmlns:a16="http://schemas.microsoft.com/office/drawing/2014/main" id="{1CD10DE1-7B5D-E2D0-708D-7AE421BD439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4773321" y="3263991"/>
                      <a:ext cx="54864" cy="237744"/>
                    </a:xfrm>
                    <a:prstGeom prst="line">
                      <a:avLst/>
                    </a:prstGeom>
                    <a:ln w="63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" name="Straight Connector 41">
                      <a:extLst>
                        <a:ext uri="{FF2B5EF4-FFF2-40B4-BE49-F238E27FC236}">
                          <a16:creationId xmlns:a16="http://schemas.microsoft.com/office/drawing/2014/main" id="{BE8B86B1-F243-CC5B-F28A-025F526B832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4829191" y="3267837"/>
                      <a:ext cx="54864" cy="237744"/>
                    </a:xfrm>
                    <a:prstGeom prst="line">
                      <a:avLst/>
                    </a:prstGeom>
                    <a:ln w="63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" name="Straight Connector 42">
                      <a:extLst>
                        <a:ext uri="{FF2B5EF4-FFF2-40B4-BE49-F238E27FC236}">
                          <a16:creationId xmlns:a16="http://schemas.microsoft.com/office/drawing/2014/main" id="{F1BBF16B-9A8C-EA4F-A5F0-4249ED8F532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4883125" y="3263991"/>
                      <a:ext cx="54864" cy="237744"/>
                    </a:xfrm>
                    <a:prstGeom prst="line">
                      <a:avLst/>
                    </a:prstGeom>
                    <a:ln w="63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" name="Straight Connector 43">
                      <a:extLst>
                        <a:ext uri="{FF2B5EF4-FFF2-40B4-BE49-F238E27FC236}">
                          <a16:creationId xmlns:a16="http://schemas.microsoft.com/office/drawing/2014/main" id="{EEC178AC-053E-5D71-6C58-41066A4DAC8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4939892" y="3266240"/>
                      <a:ext cx="54864" cy="237744"/>
                    </a:xfrm>
                    <a:prstGeom prst="line">
                      <a:avLst/>
                    </a:prstGeom>
                    <a:ln w="63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" name="Straight Connector 44">
                      <a:extLst>
                        <a:ext uri="{FF2B5EF4-FFF2-40B4-BE49-F238E27FC236}">
                          <a16:creationId xmlns:a16="http://schemas.microsoft.com/office/drawing/2014/main" id="{5E128F7D-B2F6-3293-7FB1-2EAA36289F0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4993934" y="3267837"/>
                      <a:ext cx="54864" cy="237744"/>
                    </a:xfrm>
                    <a:prstGeom prst="line">
                      <a:avLst/>
                    </a:prstGeom>
                    <a:ln w="63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30" name="Oval 29">
                    <a:extLst>
                      <a:ext uri="{FF2B5EF4-FFF2-40B4-BE49-F238E27FC236}">
                        <a16:creationId xmlns:a16="http://schemas.microsoft.com/office/drawing/2014/main" id="{E4CF45AC-3536-0532-0CF5-649124A788E7}"/>
                      </a:ext>
                    </a:extLst>
                  </p:cNvPr>
                  <p:cNvSpPr/>
                  <p:nvPr/>
                </p:nvSpPr>
                <p:spPr>
                  <a:xfrm>
                    <a:off x="10736599" y="2045601"/>
                    <a:ext cx="112542" cy="1125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cxnSp>
                <p:nvCxnSpPr>
                  <p:cNvPr id="31" name="Straight Connector 30">
                    <a:extLst>
                      <a:ext uri="{FF2B5EF4-FFF2-40B4-BE49-F238E27FC236}">
                        <a16:creationId xmlns:a16="http://schemas.microsoft.com/office/drawing/2014/main" id="{87FABBE5-414F-C5CF-C620-3DD0E389EBC0}"/>
                      </a:ext>
                    </a:extLst>
                  </p:cNvPr>
                  <p:cNvCxnSpPr/>
                  <p:nvPr/>
                </p:nvCxnSpPr>
                <p:spPr>
                  <a:xfrm>
                    <a:off x="9956500" y="2099793"/>
                    <a:ext cx="16177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solid"/>
                    <a:head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Connector 31">
                    <a:extLst>
                      <a:ext uri="{FF2B5EF4-FFF2-40B4-BE49-F238E27FC236}">
                        <a16:creationId xmlns:a16="http://schemas.microsoft.com/office/drawing/2014/main" id="{36BEE0A1-CEDE-6D6C-5E5E-28BCCABF8BB1}"/>
                      </a:ext>
                    </a:extLst>
                  </p:cNvPr>
                  <p:cNvCxnSpPr/>
                  <p:nvPr/>
                </p:nvCxnSpPr>
                <p:spPr>
                  <a:xfrm>
                    <a:off x="10504709" y="2099793"/>
                    <a:ext cx="23211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solid"/>
                    <a:head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Connector 32">
                    <a:extLst>
                      <a:ext uri="{FF2B5EF4-FFF2-40B4-BE49-F238E27FC236}">
                        <a16:creationId xmlns:a16="http://schemas.microsoft.com/office/drawing/2014/main" id="{2C060007-91CC-1F59-FF7D-92846E67B73C}"/>
                      </a:ext>
                    </a:extLst>
                  </p:cNvPr>
                  <p:cNvCxnSpPr/>
                  <p:nvPr/>
                </p:nvCxnSpPr>
                <p:spPr>
                  <a:xfrm>
                    <a:off x="10841848" y="2099793"/>
                    <a:ext cx="374904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solid"/>
                    <a:head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4" name="Group 33">
                    <a:extLst>
                      <a:ext uri="{FF2B5EF4-FFF2-40B4-BE49-F238E27FC236}">
                        <a16:creationId xmlns:a16="http://schemas.microsoft.com/office/drawing/2014/main" id="{6708685D-B870-4D1B-5DDF-04C555B754C7}"/>
                      </a:ext>
                    </a:extLst>
                  </p:cNvPr>
                  <p:cNvGrpSpPr/>
                  <p:nvPr/>
                </p:nvGrpSpPr>
                <p:grpSpPr>
                  <a:xfrm>
                    <a:off x="10930461" y="2041870"/>
                    <a:ext cx="320040" cy="128016"/>
                    <a:chOff x="10863072" y="2198588"/>
                    <a:chExt cx="320040" cy="128016"/>
                  </a:xfrm>
                </p:grpSpPr>
                <p:cxnSp>
                  <p:nvCxnSpPr>
                    <p:cNvPr id="35" name="Straight Connector 34">
                      <a:extLst>
                        <a:ext uri="{FF2B5EF4-FFF2-40B4-BE49-F238E27FC236}">
                          <a16:creationId xmlns:a16="http://schemas.microsoft.com/office/drawing/2014/main" id="{875D9051-BB98-49DC-4BA2-95AA7C9B72BD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0863072" y="2198588"/>
                      <a:ext cx="32004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" name="Straight Connector 35">
                      <a:extLst>
                        <a:ext uri="{FF2B5EF4-FFF2-40B4-BE49-F238E27FC236}">
                          <a16:creationId xmlns:a16="http://schemas.microsoft.com/office/drawing/2014/main" id="{75F9789D-2CB2-861F-7638-F98F87D6D30B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0863072" y="2322576"/>
                      <a:ext cx="32004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Straight Connector 36">
                      <a:extLst>
                        <a:ext uri="{FF2B5EF4-FFF2-40B4-BE49-F238E27FC236}">
                          <a16:creationId xmlns:a16="http://schemas.microsoft.com/office/drawing/2014/main" id="{AD38A620-579D-5697-E53D-719A79E9E07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1183112" y="2198588"/>
                      <a:ext cx="0" cy="12801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" name="Straight Connector 37">
                      <a:extLst>
                        <a:ext uri="{FF2B5EF4-FFF2-40B4-BE49-F238E27FC236}">
                          <a16:creationId xmlns:a16="http://schemas.microsoft.com/office/drawing/2014/main" id="{F9229CD8-2153-B8ED-6BF4-9ED23B1BD56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1146536" y="2198588"/>
                      <a:ext cx="0" cy="12801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88DF7C7-727C-28AE-B7A2-173EC4F9A492}"/>
                </a:ext>
              </a:extLst>
            </p:cNvPr>
            <p:cNvGrpSpPr/>
            <p:nvPr/>
          </p:nvGrpSpPr>
          <p:grpSpPr>
            <a:xfrm>
              <a:off x="8603553" y="1371600"/>
              <a:ext cx="1254822" cy="508006"/>
              <a:chOff x="3048001" y="4063994"/>
              <a:chExt cx="1254822" cy="508006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094CCBC-9C60-0638-2842-B8A29B15C006}"/>
                  </a:ext>
                </a:extLst>
              </p:cNvPr>
              <p:cNvSpPr txBox="1"/>
              <p:nvPr/>
            </p:nvSpPr>
            <p:spPr>
              <a:xfrm>
                <a:off x="3269551" y="4063994"/>
                <a:ext cx="10332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Settled Free Surface</a:t>
                </a:r>
              </a:p>
            </p:txBody>
          </p: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8C5DA5D5-03FF-AE30-8383-9636FCD923E3}"/>
                  </a:ext>
                </a:extLst>
              </p:cNvPr>
              <p:cNvCxnSpPr/>
              <p:nvPr/>
            </p:nvCxnSpPr>
            <p:spPr>
              <a:xfrm flipH="1">
                <a:off x="3048001" y="4369962"/>
                <a:ext cx="338762" cy="20203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F19938B-0606-4B8F-7C9E-0833886B3CAF}"/>
                </a:ext>
              </a:extLst>
            </p:cNvPr>
            <p:cNvGrpSpPr/>
            <p:nvPr/>
          </p:nvGrpSpPr>
          <p:grpSpPr>
            <a:xfrm>
              <a:off x="8323109" y="1923389"/>
              <a:ext cx="1288293" cy="461665"/>
              <a:chOff x="-13650" y="4549859"/>
              <a:chExt cx="1288293" cy="461665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15FFE0D-25D8-527B-EC2F-8EE8A7881611}"/>
                  </a:ext>
                </a:extLst>
              </p:cNvPr>
              <p:cNvSpPr txBox="1"/>
              <p:nvPr/>
            </p:nvSpPr>
            <p:spPr>
              <a:xfrm>
                <a:off x="692848" y="4549859"/>
                <a:ext cx="5817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Slosh Mass</a:t>
                </a:r>
              </a:p>
            </p:txBody>
          </p: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43AC9521-9E64-12D6-1AC4-C3A434AB1EDF}"/>
                  </a:ext>
                </a:extLst>
              </p:cNvPr>
              <p:cNvCxnSpPr>
                <a:cxnSpLocks/>
                <a:stCxn id="18" idx="1"/>
              </p:cNvCxnSpPr>
              <p:nvPr/>
            </p:nvCxnSpPr>
            <p:spPr>
              <a:xfrm flipH="1" flipV="1">
                <a:off x="-13650" y="4701353"/>
                <a:ext cx="706498" cy="7933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9215161-572B-D1B0-9B6A-7D1137F0D96E}"/>
                </a:ext>
              </a:extLst>
            </p:cNvPr>
            <p:cNvGrpSpPr/>
            <p:nvPr/>
          </p:nvGrpSpPr>
          <p:grpSpPr>
            <a:xfrm>
              <a:off x="8226114" y="2479674"/>
              <a:ext cx="1400181" cy="461665"/>
              <a:chOff x="8226114" y="2479674"/>
              <a:chExt cx="1400181" cy="461665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3F71018-E6FC-FEEE-3207-6F727084A10E}"/>
                  </a:ext>
                </a:extLst>
              </p:cNvPr>
              <p:cNvSpPr txBox="1"/>
              <p:nvPr/>
            </p:nvSpPr>
            <p:spPr>
              <a:xfrm>
                <a:off x="9044500" y="2479674"/>
                <a:ext cx="5817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Fixed Mass</a:t>
                </a:r>
              </a:p>
            </p:txBody>
          </p: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F466D521-8902-CF2A-A46E-09D37079244D}"/>
                  </a:ext>
                </a:extLst>
              </p:cNvPr>
              <p:cNvCxnSpPr>
                <a:cxnSpLocks/>
                <a:stCxn id="16" idx="1"/>
              </p:cNvCxnSpPr>
              <p:nvPr/>
            </p:nvCxnSpPr>
            <p:spPr>
              <a:xfrm flipH="1" flipV="1">
                <a:off x="8226114" y="2710088"/>
                <a:ext cx="818386" cy="41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50A8ABF3-4ED7-5180-9847-1E2FEDADAF0F}"/>
                    </a:ext>
                  </a:extLst>
                </p:cNvPr>
                <p:cNvSpPr/>
                <p:nvPr/>
              </p:nvSpPr>
              <p:spPr>
                <a:xfrm>
                  <a:off x="6818546" y="3516813"/>
                  <a:ext cx="2464714" cy="46288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f>
                          <m:fPr>
                            <m:ctrlP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sz="12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num>
                          <m:den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p>
                              <m:sSupPr>
                                <m:ctrlPr>
                                  <a:rPr lang="en-US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12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12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  <m:sSub>
                          <m:sSubPr>
                            <m:ctrlP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f>
                          <m:fPr>
                            <m:ctrlP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num>
                          <m:den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  <m:r>
                          <a:rPr lang="en-US" sz="12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𝑚𝑔</m:t>
                            </m:r>
                          </m:num>
                          <m:den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den>
                        </m:f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sz="12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𝑚𝑎</m:t>
                            </m:r>
                          </m:num>
                          <m:den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den>
                        </m:f>
                      </m:oMath>
                    </m:oMathPara>
                  </a14:m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8546" y="3516813"/>
                  <a:ext cx="2464714" cy="462884"/>
                </a:xfrm>
                <a:prstGeom prst="rect">
                  <a:avLst/>
                </a:prstGeom>
                <a:blipFill>
                  <a:blip r:embed="rId4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A8AD5BB8-3D22-DF54-869D-330016AFECE4}"/>
                    </a:ext>
                  </a:extLst>
                </p:cNvPr>
                <p:cNvSpPr/>
                <p:nvPr/>
              </p:nvSpPr>
              <p:spPr>
                <a:xfrm>
                  <a:off x="9508025" y="3507484"/>
                  <a:ext cx="2284728" cy="46288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f>
                          <m:fPr>
                            <m:ctrlP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sz="12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p>
                              <m:sSupPr>
                                <m:ctrlPr>
                                  <a:rPr lang="en-US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12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12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  <m:sSub>
                          <m:sSubPr>
                            <m:ctrlP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f>
                          <m:fPr>
                            <m:ctrlP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num>
                          <m:den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  <m:r>
                          <a:rPr lang="en-US" sz="12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𝑘𝑥</m:t>
                        </m:r>
                        <m:r>
                          <a:rPr lang="en-US" sz="12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𝑚𝑎</m:t>
                        </m:r>
                      </m:oMath>
                    </m:oMathPara>
                  </a14:m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08025" y="3507484"/>
                  <a:ext cx="2284728" cy="462884"/>
                </a:xfrm>
                <a:prstGeom prst="rect">
                  <a:avLst/>
                </a:prstGeom>
                <a:blipFill>
                  <a:blip r:embed="rId5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83B079BB-7BD8-6105-35D5-D34B62A9F97D}"/>
              </a:ext>
            </a:extLst>
          </p:cNvPr>
          <p:cNvGrpSpPr/>
          <p:nvPr/>
        </p:nvGrpSpPr>
        <p:grpSpPr>
          <a:xfrm>
            <a:off x="128016" y="4332834"/>
            <a:ext cx="6859508" cy="1963071"/>
            <a:chOff x="128016" y="4328506"/>
            <a:chExt cx="6859508" cy="1963071"/>
          </a:xfrm>
        </p:grpSpPr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E48D80B5-FFF2-1499-12FD-21715C46E5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3244" y="4722947"/>
              <a:ext cx="2279216" cy="146304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B6942EE9-321E-7C99-BFB5-9CDC15F911AA}"/>
                    </a:ext>
                  </a:extLst>
                </p:cNvPr>
                <p:cNvSpPr/>
                <p:nvPr/>
              </p:nvSpPr>
              <p:spPr>
                <a:xfrm>
                  <a:off x="5525487" y="4631507"/>
                  <a:ext cx="1462037" cy="166007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2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12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  <m:r>
                              <a:rPr lang="en-US" sz="12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US" sz="1200" dirty="0">
                    <a:solidFill>
                      <a:schemeClr val="tx1"/>
                    </a:solidFill>
                  </a:endParaRPr>
                </a:p>
                <a:p>
                  <a:endParaRPr lang="en-US" sz="1200" dirty="0">
                    <a:solidFill>
                      <a:schemeClr val="tx1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sz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US" sz="1200" dirty="0">
                    <a:solidFill>
                      <a:schemeClr val="tx1"/>
                    </a:solidFill>
                  </a:endParaRPr>
                </a:p>
                <a:p>
                  <a:endParaRPr lang="en-US" sz="1200" dirty="0">
                    <a:solidFill>
                      <a:schemeClr val="tx1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r>
                          <a:rPr lang="en-US" sz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  <m:r>
                                              <a:rPr lang="en-US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num>
                                  <m:den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  <m:r>
                                              <a:rPr lang="en-US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sz="120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+1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den>
                                </m:f>
                              </m:e>
                            </m:d>
                          </m:e>
                        </m:func>
                        <m:r>
                          <a:rPr lang="en-US" sz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B6942EE9-321E-7C99-BFB5-9CDC15F911A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5487" y="4631507"/>
                  <a:ext cx="1462037" cy="166007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21590E83-DEF4-AD07-D3E7-D43987F52E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36" t="6149" r="22622"/>
            <a:stretch/>
          </p:blipFill>
          <p:spPr bwMode="auto">
            <a:xfrm>
              <a:off x="2964926" y="4722947"/>
              <a:ext cx="2375622" cy="146304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74" name="Right Arrow 25">
              <a:extLst>
                <a:ext uri="{FF2B5EF4-FFF2-40B4-BE49-F238E27FC236}">
                  <a16:creationId xmlns:a16="http://schemas.microsoft.com/office/drawing/2014/main" id="{1435B12D-BC79-7CA3-ADBC-4613746AB2F9}"/>
                </a:ext>
              </a:extLst>
            </p:cNvPr>
            <p:cNvSpPr/>
            <p:nvPr/>
          </p:nvSpPr>
          <p:spPr>
            <a:xfrm>
              <a:off x="2576533" y="5327076"/>
              <a:ext cx="274320" cy="274320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FDF3460E-BC37-D02D-B83C-F0226E351141}"/>
                </a:ext>
              </a:extLst>
            </p:cNvPr>
            <p:cNvSpPr txBox="1"/>
            <p:nvPr/>
          </p:nvSpPr>
          <p:spPr>
            <a:xfrm>
              <a:off x="132364" y="4328506"/>
              <a:ext cx="68507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B050"/>
                  </a:solidFill>
                </a:rPr>
                <a:t>Free Decay Method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67252B1D-9D01-DB70-D6FA-23A8A584DC41}"/>
                </a:ext>
              </a:extLst>
            </p:cNvPr>
            <p:cNvSpPr/>
            <p:nvPr/>
          </p:nvSpPr>
          <p:spPr>
            <a:xfrm>
              <a:off x="128016" y="4631507"/>
              <a:ext cx="6858000" cy="1645835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ight Arrow 111">
              <a:extLst>
                <a:ext uri="{FF2B5EF4-FFF2-40B4-BE49-F238E27FC236}">
                  <a16:creationId xmlns:a16="http://schemas.microsoft.com/office/drawing/2014/main" id="{F3B5B3CD-B8B2-DE34-8FAB-E6DF008A04C5}"/>
                </a:ext>
              </a:extLst>
            </p:cNvPr>
            <p:cNvSpPr/>
            <p:nvPr/>
          </p:nvSpPr>
          <p:spPr>
            <a:xfrm>
              <a:off x="5454621" y="5327076"/>
              <a:ext cx="274320" cy="274320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5742FCDA-5F1D-5182-3E9B-7C4C322C20A9}"/>
              </a:ext>
            </a:extLst>
          </p:cNvPr>
          <p:cNvGrpSpPr/>
          <p:nvPr/>
        </p:nvGrpSpPr>
        <p:grpSpPr>
          <a:xfrm>
            <a:off x="7123176" y="4321862"/>
            <a:ext cx="4938626" cy="1959892"/>
            <a:chOff x="7004304" y="4331179"/>
            <a:chExt cx="4938626" cy="1959892"/>
          </a:xfrm>
        </p:grpSpPr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924F28C7-53FC-AF02-BF75-377AA9FCDB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71" r="13513"/>
            <a:stretch/>
          </p:blipFill>
          <p:spPr bwMode="auto">
            <a:xfrm>
              <a:off x="7068312" y="4736592"/>
              <a:ext cx="2837619" cy="146304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4928DEAD-5E74-124D-4D27-CC3907338ED4}"/>
                    </a:ext>
                  </a:extLst>
                </p:cNvPr>
                <p:cNvSpPr/>
                <p:nvPr/>
              </p:nvSpPr>
              <p:spPr>
                <a:xfrm>
                  <a:off x="10317491" y="5531042"/>
                  <a:ext cx="1558054" cy="43992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den>
                        </m:f>
                        <m:r>
                          <a:rPr lang="en-US" sz="12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12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,0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12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  <m:d>
                          <m:dPr>
                            <m:ctrlP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US" sz="12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12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  <m:sup>
                                <m:r>
                                  <a:rPr lang="en-US" sz="12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oMath>
                    </m:oMathPara>
                  </a14:m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4928DEAD-5E74-124D-4D27-CC3907338ED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17491" y="5531042"/>
                  <a:ext cx="1558054" cy="439929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CAE3248E-0BC2-10B0-9A53-ABF7ACFDA75D}"/>
                </a:ext>
              </a:extLst>
            </p:cNvPr>
            <p:cNvSpPr/>
            <p:nvPr/>
          </p:nvSpPr>
          <p:spPr>
            <a:xfrm>
              <a:off x="7004304" y="4645151"/>
              <a:ext cx="4882896" cy="164592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ight Arrow 113">
              <a:extLst>
                <a:ext uri="{FF2B5EF4-FFF2-40B4-BE49-F238E27FC236}">
                  <a16:creationId xmlns:a16="http://schemas.microsoft.com/office/drawing/2014/main" id="{99C54940-567F-69B6-B265-786504FB9A22}"/>
                </a:ext>
              </a:extLst>
            </p:cNvPr>
            <p:cNvSpPr/>
            <p:nvPr/>
          </p:nvSpPr>
          <p:spPr>
            <a:xfrm>
              <a:off x="10015191" y="5340721"/>
              <a:ext cx="274320" cy="274320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E0C4EF92-3B04-ABBE-0996-93034967F29D}"/>
                </a:ext>
              </a:extLst>
            </p:cNvPr>
            <p:cNvSpPr txBox="1"/>
            <p:nvPr/>
          </p:nvSpPr>
          <p:spPr>
            <a:xfrm>
              <a:off x="10263635" y="4988560"/>
              <a:ext cx="16792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ODE Solution for the Applied Forcing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5DDDF0C0-EEAE-924C-7EF8-CC0BB0B40E35}"/>
                </a:ext>
              </a:extLst>
            </p:cNvPr>
            <p:cNvSpPr txBox="1"/>
            <p:nvPr/>
          </p:nvSpPr>
          <p:spPr>
            <a:xfrm>
              <a:off x="7004304" y="4331179"/>
              <a:ext cx="48828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70C0"/>
                  </a:solidFill>
                </a:rPr>
                <a:t>Forced Periodicity Method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9592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E7B1F3-FBF9-7F37-A08D-F9094E50B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3D04F6-5BE6-40C3-B386-A0E7FC276BD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4351D20-D8CA-57CF-186E-134DA6D3D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Gas Phase Effects on Slosh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0E0604-3795-7345-038A-D787814EB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60437"/>
            <a:ext cx="10972800" cy="2775486"/>
          </a:xfrm>
        </p:spPr>
        <p:txBody>
          <a:bodyPr/>
          <a:lstStyle/>
          <a:p>
            <a:pPr lvl="1"/>
            <a:r>
              <a:rPr lang="en-US" dirty="0"/>
              <a:t>While some development on a mechanical model that includes the gas phase has been done by the authors, the work is immature and is an area that can be expanded upon.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Consider a mechanical model like that illustrated here where an additional pendulum was added to represent the gas mass.</a:t>
            </a:r>
          </a:p>
          <a:p>
            <a:pPr lvl="1"/>
            <a:r>
              <a:rPr lang="en-US" dirty="0"/>
              <a:t>It is apparent that liquid must move the gas in a container while sloshing.</a:t>
            </a:r>
          </a:p>
          <a:p>
            <a:pPr lvl="1"/>
            <a:r>
              <a:rPr lang="en-US" dirty="0"/>
              <a:t>Due to the low speed of typical slosh dynamics and the corresponding incompressibility of the gas phase, a rigid connection between the pendulum masses is likely needed.</a:t>
            </a:r>
          </a:p>
          <a:p>
            <a:pPr lvl="1"/>
            <a:r>
              <a:rPr lang="en-US" dirty="0"/>
              <a:t>This results in intuitive behavior where gas inhibits liquid motion and counteracts lateral liquid force.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255240E-116A-DD95-0904-54DA1041F134}"/>
              </a:ext>
            </a:extLst>
          </p:cNvPr>
          <p:cNvGrpSpPr/>
          <p:nvPr/>
        </p:nvGrpSpPr>
        <p:grpSpPr>
          <a:xfrm>
            <a:off x="8410071" y="3922889"/>
            <a:ext cx="3056920" cy="1828800"/>
            <a:chOff x="1070396" y="1710895"/>
            <a:chExt cx="3056920" cy="1828800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90B7EDE-DB9E-4154-990C-3B4C91A47F7E}"/>
                </a:ext>
              </a:extLst>
            </p:cNvPr>
            <p:cNvGrpSpPr/>
            <p:nvPr/>
          </p:nvGrpSpPr>
          <p:grpSpPr>
            <a:xfrm>
              <a:off x="1921767" y="1710895"/>
              <a:ext cx="1406769" cy="1828800"/>
              <a:chOff x="914400" y="822960"/>
              <a:chExt cx="2377440" cy="3291840"/>
            </a:xfrm>
          </p:grpSpPr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C1F3C594-2D6D-71AE-DCAF-B898A8DF8053}"/>
                  </a:ext>
                </a:extLst>
              </p:cNvPr>
              <p:cNvGrpSpPr/>
              <p:nvPr/>
            </p:nvGrpSpPr>
            <p:grpSpPr>
              <a:xfrm>
                <a:off x="914400" y="1371600"/>
                <a:ext cx="2377440" cy="2743200"/>
                <a:chOff x="914400" y="1371600"/>
                <a:chExt cx="2377440" cy="2743200"/>
              </a:xfrm>
            </p:grpSpPr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16274E68-308D-869E-1584-1F73514D11FE}"/>
                    </a:ext>
                  </a:extLst>
                </p:cNvPr>
                <p:cNvSpPr/>
                <p:nvPr/>
              </p:nvSpPr>
              <p:spPr>
                <a:xfrm>
                  <a:off x="914400" y="2286000"/>
                  <a:ext cx="2377440" cy="1828800"/>
                </a:xfrm>
                <a:prstGeom prst="rect">
                  <a:avLst/>
                </a:prstGeom>
                <a:solidFill>
                  <a:srgbClr val="82B4FF">
                    <a:alpha val="75000"/>
                  </a:srgb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7" name="Right Triangle 56">
                  <a:extLst>
                    <a:ext uri="{FF2B5EF4-FFF2-40B4-BE49-F238E27FC236}">
                      <a16:creationId xmlns:a16="http://schemas.microsoft.com/office/drawing/2014/main" id="{CEC628E9-0479-C3FE-9A61-FC256FE4BA61}"/>
                    </a:ext>
                  </a:extLst>
                </p:cNvPr>
                <p:cNvSpPr/>
                <p:nvPr/>
              </p:nvSpPr>
              <p:spPr>
                <a:xfrm flipH="1">
                  <a:off x="914400" y="1371600"/>
                  <a:ext cx="2377440" cy="914400"/>
                </a:xfrm>
                <a:prstGeom prst="rtTriangle">
                  <a:avLst/>
                </a:prstGeom>
                <a:solidFill>
                  <a:srgbClr val="82B4FF">
                    <a:alpha val="5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B2CCCD6F-C3CC-C5E5-ADC6-8B26C98FDC86}"/>
                    </a:ext>
                  </a:extLst>
                </p:cNvPr>
                <p:cNvSpPr/>
                <p:nvPr/>
              </p:nvSpPr>
              <p:spPr>
                <a:xfrm>
                  <a:off x="914400" y="1828801"/>
                  <a:ext cx="2377440" cy="457200"/>
                </a:xfrm>
                <a:prstGeom prst="rect">
                  <a:avLst/>
                </a:prstGeom>
                <a:solidFill>
                  <a:srgbClr val="82B4FF">
                    <a:alpha val="50000"/>
                  </a:srgb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C60A3CB7-995C-031C-9867-16F2A1ED4A59}"/>
                  </a:ext>
                </a:extLst>
              </p:cNvPr>
              <p:cNvSpPr/>
              <p:nvPr/>
            </p:nvSpPr>
            <p:spPr>
              <a:xfrm>
                <a:off x="914400" y="822960"/>
                <a:ext cx="2377440" cy="329184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DEB38E65-FAD1-E6C0-1646-1A1D032B95F9}"/>
                </a:ext>
              </a:extLst>
            </p:cNvPr>
            <p:cNvSpPr/>
            <p:nvPr/>
          </p:nvSpPr>
          <p:spPr>
            <a:xfrm>
              <a:off x="2535662" y="2988421"/>
              <a:ext cx="182880" cy="1828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AB2004B4-3B70-8753-7987-0CD95D352F50}"/>
                </a:ext>
              </a:extLst>
            </p:cNvPr>
            <p:cNvGrpSpPr/>
            <p:nvPr/>
          </p:nvGrpSpPr>
          <p:grpSpPr>
            <a:xfrm>
              <a:off x="2570831" y="2173257"/>
              <a:ext cx="253219" cy="354809"/>
              <a:chOff x="2570831" y="2173257"/>
              <a:chExt cx="253219" cy="354809"/>
            </a:xfrm>
          </p:grpSpPr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339AEB19-7FEE-998D-47F2-A8C320463E1B}"/>
                  </a:ext>
                </a:extLst>
              </p:cNvPr>
              <p:cNvSpPr/>
              <p:nvPr/>
            </p:nvSpPr>
            <p:spPr>
              <a:xfrm>
                <a:off x="2570831" y="2415525"/>
                <a:ext cx="112541" cy="112541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A28FDE95-DEDE-C2FC-7343-5FF0DD95A6EF}"/>
                  </a:ext>
                </a:extLst>
              </p:cNvPr>
              <p:cNvCxnSpPr/>
              <p:nvPr/>
            </p:nvCxnSpPr>
            <p:spPr>
              <a:xfrm>
                <a:off x="2627102" y="2190442"/>
                <a:ext cx="0" cy="225083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492D408B-C5C9-1477-5240-A19BB2495FCB}"/>
                  </a:ext>
                </a:extLst>
              </p:cNvPr>
              <p:cNvCxnSpPr/>
              <p:nvPr/>
            </p:nvCxnSpPr>
            <p:spPr>
              <a:xfrm rot="19800000">
                <a:off x="2697440" y="2173257"/>
                <a:ext cx="0" cy="281354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656C04A4-5606-C483-2128-177CF3AECA1C}"/>
                  </a:ext>
                </a:extLst>
              </p:cNvPr>
              <p:cNvSpPr/>
              <p:nvPr/>
            </p:nvSpPr>
            <p:spPr>
              <a:xfrm>
                <a:off x="2711509" y="2380372"/>
                <a:ext cx="112541" cy="11254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CEAD6922-E133-1CE0-E1E2-00D5E87196BB}"/>
                </a:ext>
              </a:extLst>
            </p:cNvPr>
            <p:cNvGrpSpPr/>
            <p:nvPr/>
          </p:nvGrpSpPr>
          <p:grpSpPr>
            <a:xfrm>
              <a:off x="2902422" y="1910264"/>
              <a:ext cx="1224894" cy="646331"/>
              <a:chOff x="60605" y="4316068"/>
              <a:chExt cx="1224894" cy="646331"/>
            </a:xfrm>
          </p:grpSpPr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6868B9D-24B8-CF04-1BC7-F31ABB4E0FA8}"/>
                  </a:ext>
                </a:extLst>
              </p:cNvPr>
              <p:cNvSpPr txBox="1"/>
              <p:nvPr/>
            </p:nvSpPr>
            <p:spPr>
              <a:xfrm>
                <a:off x="659335" y="4316068"/>
                <a:ext cx="62616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Liquid Slosh Mass</a:t>
                </a:r>
              </a:p>
            </p:txBody>
          </p: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E309BB7F-37B0-C099-88A6-E60D824DC42F}"/>
                  </a:ext>
                </a:extLst>
              </p:cNvPr>
              <p:cNvCxnSpPr>
                <a:cxnSpLocks/>
                <a:stCxn id="48" idx="1"/>
              </p:cNvCxnSpPr>
              <p:nvPr/>
            </p:nvCxnSpPr>
            <p:spPr>
              <a:xfrm flipH="1">
                <a:off x="60605" y="4639234"/>
                <a:ext cx="598730" cy="16014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08436CF3-96BA-F779-456B-9AC6B115C2A8}"/>
                </a:ext>
              </a:extLst>
            </p:cNvPr>
            <p:cNvGrpSpPr/>
            <p:nvPr/>
          </p:nvGrpSpPr>
          <p:grpSpPr>
            <a:xfrm>
              <a:off x="2816128" y="2769961"/>
              <a:ext cx="1292011" cy="646331"/>
              <a:chOff x="8276605" y="2433680"/>
              <a:chExt cx="1292011" cy="646331"/>
            </a:xfrm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ABF0F6D-667A-9297-767B-FCFB31C74A5A}"/>
                  </a:ext>
                </a:extLst>
              </p:cNvPr>
              <p:cNvSpPr txBox="1"/>
              <p:nvPr/>
            </p:nvSpPr>
            <p:spPr>
              <a:xfrm>
                <a:off x="8942451" y="2433680"/>
                <a:ext cx="62616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Liquid Fixed Mass</a:t>
                </a:r>
              </a:p>
            </p:txBody>
          </p:sp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105FBB7A-1A4D-0E4C-A562-F2811FDCFF6E}"/>
                  </a:ext>
                </a:extLst>
              </p:cNvPr>
              <p:cNvCxnSpPr>
                <a:cxnSpLocks/>
                <a:stCxn id="46" idx="1"/>
              </p:cNvCxnSpPr>
              <p:nvPr/>
            </p:nvCxnSpPr>
            <p:spPr>
              <a:xfrm flipH="1">
                <a:off x="8276605" y="2756846"/>
                <a:ext cx="665846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31493437-57E6-52DC-96C7-9935304BC808}"/>
                </a:ext>
              </a:extLst>
            </p:cNvPr>
            <p:cNvGrpSpPr/>
            <p:nvPr/>
          </p:nvGrpSpPr>
          <p:grpSpPr>
            <a:xfrm rot="10800000">
              <a:off x="2430153" y="1732859"/>
              <a:ext cx="253219" cy="354809"/>
              <a:chOff x="2570831" y="2173257"/>
              <a:chExt cx="253219" cy="354809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A54E90C8-2175-315D-3198-CEB0413BB221}"/>
                  </a:ext>
                </a:extLst>
              </p:cNvPr>
              <p:cNvSpPr/>
              <p:nvPr/>
            </p:nvSpPr>
            <p:spPr>
              <a:xfrm>
                <a:off x="2570831" y="2415525"/>
                <a:ext cx="112541" cy="112541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32E9F002-B22B-1B36-3AF5-2047E05F6EBE}"/>
                  </a:ext>
                </a:extLst>
              </p:cNvPr>
              <p:cNvCxnSpPr/>
              <p:nvPr/>
            </p:nvCxnSpPr>
            <p:spPr>
              <a:xfrm>
                <a:off x="2627102" y="2190442"/>
                <a:ext cx="0" cy="225083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327909C5-FF41-0CC4-CDA7-CD450428D97A}"/>
                  </a:ext>
                </a:extLst>
              </p:cNvPr>
              <p:cNvCxnSpPr/>
              <p:nvPr/>
            </p:nvCxnSpPr>
            <p:spPr>
              <a:xfrm rot="19800000">
                <a:off x="2697440" y="2173257"/>
                <a:ext cx="0" cy="281354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B67035AB-B596-D7FE-3623-9353DD287D3B}"/>
                  </a:ext>
                </a:extLst>
              </p:cNvPr>
              <p:cNvSpPr/>
              <p:nvPr/>
            </p:nvSpPr>
            <p:spPr>
              <a:xfrm>
                <a:off x="2711509" y="2380372"/>
                <a:ext cx="112541" cy="11254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3C3E80B-BB77-759F-4EA7-0608E101FFFC}"/>
                </a:ext>
              </a:extLst>
            </p:cNvPr>
            <p:cNvGrpSpPr/>
            <p:nvPr/>
          </p:nvGrpSpPr>
          <p:grpSpPr>
            <a:xfrm>
              <a:off x="1070396" y="1733184"/>
              <a:ext cx="1255474" cy="646331"/>
              <a:chOff x="692848" y="4549859"/>
              <a:chExt cx="1255474" cy="646331"/>
            </a:xfrm>
          </p:grpSpPr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DF11DE6-1093-AE1D-9DB7-34AC89B8C1D9}"/>
                  </a:ext>
                </a:extLst>
              </p:cNvPr>
              <p:cNvSpPr txBox="1"/>
              <p:nvPr/>
            </p:nvSpPr>
            <p:spPr>
              <a:xfrm>
                <a:off x="692848" y="4549859"/>
                <a:ext cx="58179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Gas Slosh Mass</a:t>
                </a:r>
              </a:p>
            </p:txBody>
          </p: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E8F1C49F-9956-CC58-F00C-2A07A59658D1}"/>
                  </a:ext>
                </a:extLst>
              </p:cNvPr>
              <p:cNvCxnSpPr>
                <a:cxnSpLocks/>
                <a:stCxn id="40" idx="3"/>
              </p:cNvCxnSpPr>
              <p:nvPr/>
            </p:nvCxnSpPr>
            <p:spPr>
              <a:xfrm flipV="1">
                <a:off x="1274643" y="4662075"/>
                <a:ext cx="673679" cy="21095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66C7B819-E12B-F75F-6175-487AD75B6A01}"/>
              </a:ext>
            </a:extLst>
          </p:cNvPr>
          <p:cNvSpPr txBox="1">
            <a:spLocks/>
          </p:cNvSpPr>
          <p:nvPr/>
        </p:nvSpPr>
        <p:spPr bwMode="auto">
          <a:xfrm>
            <a:off x="609600" y="3733408"/>
            <a:ext cx="7486835" cy="2164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SzPct val="110000"/>
              <a:buFont typeface="Arial" charset="0"/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16" indent="-28576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33" indent="-228609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10000"/>
              <a:buFont typeface="Arial" panose="020B0604020202020204" pitchFamily="34" charset="0"/>
              <a:buChar char="−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53" indent="-228609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69" indent="-228609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10000"/>
              <a:buFont typeface="Arial" charset="0"/>
              <a:buChar char="»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96" indent="-228609" algn="l" defTabSz="9144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13" indent="-228609" algn="l" defTabSz="9144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29" indent="-228609" algn="l" defTabSz="9144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45" indent="-228609" algn="l" defTabSz="9144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defTabSz="914400">
              <a:buSzTx/>
            </a:pPr>
            <a:r>
              <a:rPr lang="en-US" dirty="0"/>
              <a:t>While supporting development of NASA’s Space Launch System, the author’s chose to modify parameters for a common mechanical slosh model, accounting only for liquid dynamics, to represent gas phase effects.</a:t>
            </a:r>
          </a:p>
          <a:p>
            <a:pPr lvl="2" defTabSz="914400">
              <a:buSzTx/>
            </a:pPr>
            <a:r>
              <a:rPr lang="en-US" dirty="0"/>
              <a:t>This approach was also used in this body of work.</a:t>
            </a:r>
          </a:p>
          <a:p>
            <a:pPr lvl="1" defTabSz="914400">
              <a:buSzTx/>
            </a:pPr>
            <a:r>
              <a:rPr lang="en-US" dirty="0"/>
              <a:t>Parameter uncertainties were expanded to explicitly account for a range of density ratios.</a:t>
            </a:r>
          </a:p>
          <a:p>
            <a:pPr lvl="1" defTabSz="914400">
              <a:buSzTx/>
            </a:pPr>
            <a:r>
              <a:rPr lang="en-US" dirty="0"/>
              <a:t>This choice minimized the burden of modifying established vehicle stability modeling methodology and validation requirements.</a:t>
            </a:r>
          </a:p>
          <a:p>
            <a:pPr lvl="1" defTabSz="914400">
              <a:buSzTx/>
            </a:pPr>
            <a:r>
              <a:rPr lang="en-US" dirty="0"/>
              <a:t>Explicit accounting for the gas phase would be preferable in future slosh modeling prompting development of a model similar to that shown.</a:t>
            </a:r>
          </a:p>
        </p:txBody>
      </p:sp>
    </p:spTree>
    <p:extLst>
      <p:ext uri="{BB962C8B-B14F-4D97-AF65-F5344CB8AC3E}">
        <p14:creationId xmlns:p14="http://schemas.microsoft.com/office/powerpoint/2010/main" val="3861951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BBEDF8-BD93-A790-5EAD-A8D76D113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3D04F6-5BE6-40C3-B386-A0E7FC276BD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F27DD5-15C8-52F8-A126-F5A6D6E02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Methodology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0281F6-8BB4-2D5C-0D1B-527955D0B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60437"/>
            <a:ext cx="6126480" cy="4140737"/>
          </a:xfrm>
        </p:spPr>
        <p:txBody>
          <a:bodyPr/>
          <a:lstStyle/>
          <a:p>
            <a:pPr lvl="1"/>
            <a:r>
              <a:rPr lang="en-US" dirty="0"/>
              <a:t>CFD solver Loci/STREAM-</a:t>
            </a:r>
            <a:r>
              <a:rPr lang="en-US" dirty="0" err="1"/>
              <a:t>VoF</a:t>
            </a:r>
            <a:endParaRPr lang="en-US" dirty="0"/>
          </a:p>
          <a:p>
            <a:pPr lvl="2"/>
            <a:r>
              <a:rPr lang="en-US" dirty="0"/>
              <a:t>Unsteady pressure based finite volume Navier-Stokes solver</a:t>
            </a:r>
          </a:p>
          <a:p>
            <a:pPr lvl="2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order accuracy in space and time</a:t>
            </a:r>
          </a:p>
          <a:p>
            <a:pPr lvl="2"/>
            <a:r>
              <a:rPr lang="en-US" dirty="0"/>
              <a:t>Laminar model equations</a:t>
            </a:r>
          </a:p>
          <a:p>
            <a:pPr lvl="2"/>
            <a:r>
              <a:rPr lang="en-US" dirty="0"/>
              <a:t>Volume of Fluid (VoF) method of distinct phase representation</a:t>
            </a:r>
          </a:p>
          <a:p>
            <a:pPr lvl="2"/>
            <a:r>
              <a:rPr lang="en-US" dirty="0"/>
              <a:t>Maximum time step of 0.01 s with a courant number limiter for gas-liquid interface cells to aid VoF advection accuracy</a:t>
            </a:r>
          </a:p>
          <a:p>
            <a:pPr lvl="1"/>
            <a:r>
              <a:rPr lang="en-US" dirty="0"/>
              <a:t>Generic large-scale three-dimensional tank</a:t>
            </a:r>
          </a:p>
          <a:p>
            <a:pPr lvl="2"/>
            <a:r>
              <a:rPr lang="en-US" dirty="0"/>
              <a:t>No tank internal geometry was modeled</a:t>
            </a:r>
          </a:p>
          <a:p>
            <a:pPr lvl="2"/>
            <a:r>
              <a:rPr lang="en-US" dirty="0"/>
              <a:t>4 m long and 2 m radius cylindrical barrel section</a:t>
            </a:r>
          </a:p>
          <a:p>
            <a:pPr lvl="2"/>
            <a:r>
              <a:rPr lang="en-US" dirty="0"/>
              <a:t>2 m radius hemispherical domes</a:t>
            </a:r>
          </a:p>
          <a:p>
            <a:pPr lvl="1"/>
            <a:r>
              <a:rPr lang="en-US" dirty="0"/>
              <a:t>Adiabatic no-slip walls</a:t>
            </a:r>
          </a:p>
          <a:p>
            <a:pPr lvl="1"/>
            <a:r>
              <a:rPr lang="en-US" dirty="0"/>
              <a:t>Constant standard Earth gravity (9.81 m/s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Incompressible water and compressible air at 300 K and 14.7 psia</a:t>
            </a:r>
          </a:p>
          <a:p>
            <a:pPr lvl="2"/>
            <a:r>
              <a:rPr lang="en-US" dirty="0"/>
              <a:t>Modified gas molecular mass to vary density via the ideal gas law</a:t>
            </a:r>
          </a:p>
          <a:p>
            <a:pPr lvl="2"/>
            <a:r>
              <a:rPr lang="en-US" dirty="0"/>
              <a:t>Neglected any natural convection and phase change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3C65D06-C508-0C6B-2C83-AA479EB33683}"/>
              </a:ext>
            </a:extLst>
          </p:cNvPr>
          <p:cNvGrpSpPr/>
          <p:nvPr/>
        </p:nvGrpSpPr>
        <p:grpSpPr>
          <a:xfrm>
            <a:off x="6886841" y="900015"/>
            <a:ext cx="5112771" cy="5391993"/>
            <a:chOff x="6886841" y="900015"/>
            <a:chExt cx="5112771" cy="5391993"/>
          </a:xfrm>
        </p:grpSpPr>
        <p:pic>
          <p:nvPicPr>
            <p:cNvPr id="14" name="Picture 13" descr="Diagram&#10;&#10;Description automatically generated">
              <a:extLst>
                <a:ext uri="{FF2B5EF4-FFF2-40B4-BE49-F238E27FC236}">
                  <a16:creationId xmlns:a16="http://schemas.microsoft.com/office/drawing/2014/main" id="{AEEC3BBB-7AB0-1E68-2A42-129520667D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3612" y="3729009"/>
              <a:ext cx="2286000" cy="2286000"/>
            </a:xfrm>
            <a:prstGeom prst="rect">
              <a:avLst/>
            </a:prstGeom>
          </p:spPr>
        </p:pic>
        <p:pic>
          <p:nvPicPr>
            <p:cNvPr id="10" name="Picture 9" descr="A picture containing window, building, cage, day&#10;&#10;Description automatically generated">
              <a:extLst>
                <a:ext uri="{FF2B5EF4-FFF2-40B4-BE49-F238E27FC236}">
                  <a16:creationId xmlns:a16="http://schemas.microsoft.com/office/drawing/2014/main" id="{FCEEDFAF-4EE4-1B0D-B914-FD056254F6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6172" y="1443009"/>
              <a:ext cx="2301739" cy="4572000"/>
            </a:xfrm>
            <a:prstGeom prst="rect">
              <a:avLst/>
            </a:prstGeom>
          </p:spPr>
        </p:pic>
        <p:pic>
          <p:nvPicPr>
            <p:cNvPr id="12" name="Picture 11" descr="Diagram&#10;&#10;Description automatically generated">
              <a:extLst>
                <a:ext uri="{FF2B5EF4-FFF2-40B4-BE49-F238E27FC236}">
                  <a16:creationId xmlns:a16="http://schemas.microsoft.com/office/drawing/2014/main" id="{89C67358-567E-2D30-F4F1-78E32ABFB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3612" y="1443009"/>
              <a:ext cx="2286000" cy="2286000"/>
            </a:xfrm>
            <a:prstGeom prst="rect">
              <a:avLst/>
            </a:prstGeom>
            <a:ln>
              <a:noFill/>
              <a:prstDash val="dash"/>
            </a:ln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B7A4D2C-BC78-D087-AB90-8FC67A958B5B}"/>
                </a:ext>
              </a:extLst>
            </p:cNvPr>
            <p:cNvGrpSpPr/>
            <p:nvPr/>
          </p:nvGrpSpPr>
          <p:grpSpPr>
            <a:xfrm>
              <a:off x="6886841" y="3753615"/>
              <a:ext cx="3200400" cy="322719"/>
              <a:chOff x="6492240" y="1280160"/>
              <a:chExt cx="3200400" cy="322719"/>
            </a:xfrm>
          </p:grpSpPr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81635AF8-66DD-6CD6-D1BD-F665C38F7F6F}"/>
                  </a:ext>
                </a:extLst>
              </p:cNvPr>
              <p:cNvCxnSpPr/>
              <p:nvPr/>
            </p:nvCxnSpPr>
            <p:spPr>
              <a:xfrm>
                <a:off x="6858000" y="1280160"/>
                <a:ext cx="0" cy="18288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13954092-618A-DE80-4855-F191BE5214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26880" y="1280160"/>
                <a:ext cx="0" cy="18288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5BC3FA28-9308-DA17-6F9C-F961EF88E3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58000" y="1280160"/>
                <a:ext cx="246888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84EF6E5-6A31-AE6F-6CF8-FEBD9584E0DC}"/>
                  </a:ext>
                </a:extLst>
              </p:cNvPr>
              <p:cNvSpPr txBox="1"/>
              <p:nvPr/>
            </p:nvSpPr>
            <p:spPr>
              <a:xfrm>
                <a:off x="6492240" y="1325880"/>
                <a:ext cx="36576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A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3C26735-5491-DC8B-5204-897608593AEE}"/>
                  </a:ext>
                </a:extLst>
              </p:cNvPr>
              <p:cNvSpPr txBox="1"/>
              <p:nvPr/>
            </p:nvSpPr>
            <p:spPr>
              <a:xfrm>
                <a:off x="9326880" y="1325880"/>
                <a:ext cx="36576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A</a:t>
                </a: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A4C8883-8E97-20C2-47A8-ACBCE4A28411}"/>
                </a:ext>
              </a:extLst>
            </p:cNvPr>
            <p:cNvSpPr txBox="1"/>
            <p:nvPr/>
          </p:nvSpPr>
          <p:spPr>
            <a:xfrm>
              <a:off x="10266824" y="6015009"/>
              <a:ext cx="11490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Section A-A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9D4DA3C-F736-D7F0-F2EE-5FC18277D081}"/>
                </a:ext>
              </a:extLst>
            </p:cNvPr>
            <p:cNvSpPr txBox="1"/>
            <p:nvPr/>
          </p:nvSpPr>
          <p:spPr>
            <a:xfrm>
              <a:off x="10239905" y="1166010"/>
              <a:ext cx="12390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Forward Dome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24BEC52-453B-3EEC-6C78-FF8DEAE635D8}"/>
                </a:ext>
              </a:extLst>
            </p:cNvPr>
            <p:cNvSpPr txBox="1"/>
            <p:nvPr/>
          </p:nvSpPr>
          <p:spPr>
            <a:xfrm>
              <a:off x="7336171" y="1166009"/>
              <a:ext cx="23017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Tank Cross-section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8315559-A74F-FD9A-073E-DA31A96CEDBC}"/>
                </a:ext>
              </a:extLst>
            </p:cNvPr>
            <p:cNvSpPr txBox="1"/>
            <p:nvPr/>
          </p:nvSpPr>
          <p:spPr>
            <a:xfrm>
              <a:off x="7306189" y="900015"/>
              <a:ext cx="46634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Nominal Computational Mesh</a:t>
              </a:r>
            </a:p>
          </p:txBody>
        </p:sp>
      </p:grp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F0FB121E-7FDF-D473-DE5E-36420B229A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218139"/>
              </p:ext>
            </p:extLst>
          </p:nvPr>
        </p:nvGraphicFramePr>
        <p:xfrm>
          <a:off x="1341120" y="5164248"/>
          <a:ext cx="4937760" cy="112776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144238659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3030772991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4116942047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3602967135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Modeled Gas Molecular Mass (g/mol)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Gas Density </a:t>
                      </a:r>
                    </a:p>
                    <a:p>
                      <a:pPr marL="0" marR="0" indent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(kg/m^3)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Liquid Density </a:t>
                      </a:r>
                    </a:p>
                    <a:p>
                      <a:pPr marL="0" marR="0" indent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(kg/m^3)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Liquid-to-Gas Density Ratio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889622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28.89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0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996.56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0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7302554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0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288.9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996.56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233263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0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2889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0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0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996.56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04188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2847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C12632-132B-1146-362A-1AD75AAB6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3D04F6-5BE6-40C3-B386-A0E7FC276BD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641DE93-B52D-5DAD-8387-D202E5369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Observed Slosh Dynamics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E90080-FA3D-FCA9-CE57-8E73D073F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60437"/>
            <a:ext cx="4023360" cy="5245896"/>
          </a:xfrm>
        </p:spPr>
        <p:txBody>
          <a:bodyPr/>
          <a:lstStyle/>
          <a:p>
            <a:pPr lvl="1"/>
            <a:r>
              <a:rPr lang="en-US" dirty="0"/>
              <a:t>Low amplitude linear regime slosh waves were excited to demonstrate slosh behavior dependence upon liquid-to-gas density ratio.</a:t>
            </a:r>
          </a:p>
          <a:p>
            <a:pPr lvl="2"/>
            <a:r>
              <a:rPr lang="en-US" dirty="0"/>
              <a:t>Slosh characteristics are independent of wave amplitude in the linear regime just like the linearized mechanical models.</a:t>
            </a:r>
          </a:p>
          <a:p>
            <a:pPr lvl="2"/>
            <a:r>
              <a:rPr lang="en-US" dirty="0"/>
              <a:t>Wave amplitude dependence at larger wave amplitudes was not investigated.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Animations of liquid dynamics for a range of density ratios at a 50% fill level are shown.</a:t>
            </a:r>
          </a:p>
          <a:p>
            <a:pPr lvl="2"/>
            <a:r>
              <a:rPr lang="en-US" dirty="0"/>
              <a:t>Forcing at the natural frequency from a potential flow solution excited slosh motion.</a:t>
            </a:r>
          </a:p>
          <a:p>
            <a:pPr lvl="2"/>
            <a:r>
              <a:rPr lang="en-US" dirty="0"/>
              <a:t>The tank was stopped upon reaching a target time allowing free decay of the slosh wave.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Slosh oscillations clearly desync over time demonstrating a difference in at least natural frequency.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1BAFD5B-6BC0-F909-2F86-76D3948F5608}"/>
              </a:ext>
            </a:extLst>
          </p:cNvPr>
          <p:cNvGrpSpPr/>
          <p:nvPr/>
        </p:nvGrpSpPr>
        <p:grpSpPr>
          <a:xfrm>
            <a:off x="4654296" y="1021459"/>
            <a:ext cx="7132320" cy="5184874"/>
            <a:chOff x="2734056" y="1307366"/>
            <a:chExt cx="7132320" cy="5184874"/>
          </a:xfrm>
        </p:grpSpPr>
        <p:pic>
          <p:nvPicPr>
            <p:cNvPr id="5" name="fill_50pct-dr_1000_100_10">
              <a:hlinkClick r:id="" action="ppaction://media"/>
              <a:extLst>
                <a:ext uri="{FF2B5EF4-FFF2-40B4-BE49-F238E27FC236}">
                  <a16:creationId xmlns:a16="http://schemas.microsoft.com/office/drawing/2014/main" id="{D27BF647-ADF4-902D-28A6-17A612BFDD52}"/>
                </a:ext>
              </a:extLst>
            </p:cNvPr>
            <p:cNvPicPr>
              <a:picLocks noChangeAspect="1"/>
            </p:cNvPicPr>
            <p:nvPr>
              <a:vide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4"/>
            <a:stretch>
              <a:fillRect/>
            </a:stretch>
          </p:blipFill>
          <p:spPr>
            <a:xfrm>
              <a:off x="2743200" y="1920240"/>
              <a:ext cx="7112000" cy="45720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7B53976-88A7-9E18-3EA0-D9B0F6C5B2F1}"/>
                </a:ext>
              </a:extLst>
            </p:cNvPr>
            <p:cNvSpPr txBox="1"/>
            <p:nvPr/>
          </p:nvSpPr>
          <p:spPr>
            <a:xfrm>
              <a:off x="2734056" y="1645920"/>
              <a:ext cx="23774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Density Ratio = 850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8B868E8-159E-2DEA-DE83-4CD7E1E6D65B}"/>
                </a:ext>
              </a:extLst>
            </p:cNvPr>
            <p:cNvSpPr txBox="1"/>
            <p:nvPr/>
          </p:nvSpPr>
          <p:spPr>
            <a:xfrm>
              <a:off x="2743200" y="1307366"/>
              <a:ext cx="71119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Animation of Liquid Dynamics during Slosh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10882F1-CB27-9AE1-2930-E743DC9407D7}"/>
                </a:ext>
              </a:extLst>
            </p:cNvPr>
            <p:cNvSpPr txBox="1"/>
            <p:nvPr/>
          </p:nvSpPr>
          <p:spPr>
            <a:xfrm>
              <a:off x="5110480" y="1645920"/>
              <a:ext cx="23774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Density Ratio = 85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D9F5DAE-39EA-18AD-77E7-454E85135E6E}"/>
                </a:ext>
              </a:extLst>
            </p:cNvPr>
            <p:cNvSpPr txBox="1"/>
            <p:nvPr/>
          </p:nvSpPr>
          <p:spPr>
            <a:xfrm>
              <a:off x="7488936" y="1645920"/>
              <a:ext cx="23774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Density Ratio = 8.5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2572790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1234FE-4E16-2937-8F2D-2BE6F7F4E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3D04F6-5BE6-40C3-B386-A0E7FC276BD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4BCA833-F3C0-ADC5-9765-829AC2857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Mesh Convergence Study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60DC7E-8AA5-521F-7017-85E5139FA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60437"/>
            <a:ext cx="10972800" cy="1489259"/>
          </a:xfrm>
        </p:spPr>
        <p:txBody>
          <a:bodyPr/>
          <a:lstStyle/>
          <a:p>
            <a:pPr lvl="1"/>
            <a:r>
              <a:rPr lang="en-US" dirty="0"/>
              <a:t>Slosh model parameters, other than slosh mass, were quantified using numerous computational meshes to ensure solution convergence with spatial resolution.</a:t>
            </a:r>
          </a:p>
          <a:p>
            <a:pPr lvl="2"/>
            <a:r>
              <a:rPr lang="en-US" dirty="0"/>
              <a:t>Solution verification becomes more important when validation cannot be performed.</a:t>
            </a:r>
          </a:p>
          <a:p>
            <a:pPr lvl="2"/>
            <a:r>
              <a:rPr lang="en-US" dirty="0"/>
              <a:t>Authors are trying to identify appropriate experimental data that may be used for a validation activity.</a:t>
            </a:r>
          </a:p>
          <a:p>
            <a:pPr lvl="1"/>
            <a:r>
              <a:rPr lang="en-US" dirty="0"/>
              <a:t>Ranges for both nominal cell sizes and boundary layers were assessed to capture shear stresses within the fluids and along the wall.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B6620AD-BA5B-45C6-D3E0-047318935F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0106894"/>
              </p:ext>
            </p:extLst>
          </p:nvPr>
        </p:nvGraphicFramePr>
        <p:xfrm>
          <a:off x="6603073" y="2636791"/>
          <a:ext cx="4754880" cy="334899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7228629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1442386590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3030772991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4116942047"/>
                    </a:ext>
                  </a:extLst>
                </a:gridCol>
              </a:tblGrid>
              <a:tr h="440055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Sensitivity Study 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00" b="1" u="none" strike="noStrike" kern="1200" dirty="0">
                          <a:solidFill>
                            <a:srgbClr val="009A4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Nominal Cell Edge Length </a:t>
                      </a:r>
                      <a:r>
                        <a:rPr lang="en-US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(mm)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Cell Edge Length Normal to Wall </a:t>
                      </a:r>
                      <a:r>
                        <a:rPr lang="en-US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(mm)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# Volume Cells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291184"/>
                  </a:ext>
                </a:extLst>
              </a:tr>
              <a:tr h="200025">
                <a:tc rowSpan="5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Nominal Cell Size</a:t>
                      </a:r>
                    </a:p>
                  </a:txBody>
                  <a:tcPr anchor="ctr"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71.0 M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28896225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0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0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9.0 M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73025543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0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1.1 M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82332638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0.14 M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70418828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160</a:t>
                      </a:r>
                    </a:p>
                  </a:txBody>
                  <a:tcPr marL="68580" marR="68580" marT="0" marB="0" anchor="ctr"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160</a:t>
                      </a:r>
                    </a:p>
                  </a:txBody>
                  <a:tcPr marL="68580" marR="68580" marT="0" marB="0" anchor="ctr"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0.018 M</a:t>
                      </a:r>
                    </a:p>
                  </a:txBody>
                  <a:tcPr marL="68580" marR="68580" marT="0" marB="0" anchor="ctr"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4544916"/>
                  </a:ext>
                </a:extLst>
              </a:tr>
              <a:tr h="200025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2880" algn="l"/>
                        </a:tabLst>
                        <a:defRPr/>
                      </a:pPr>
                      <a:r>
                        <a:rPr 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Boundary Layer 1</a:t>
                      </a:r>
                    </a:p>
                  </a:txBody>
                  <a:tcPr anchor="ctr"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0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0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10.9 M</a:t>
                      </a:r>
                    </a:p>
                  </a:txBody>
                  <a:tcPr marL="68580" marR="68580" marT="0" marB="0" anchor="ctr"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31350357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endParaRPr lang="en-US" sz="10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0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0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10.0 M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85506618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endParaRPr lang="en-US" sz="10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0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0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9.3 M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35587302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endParaRPr lang="en-US" sz="10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9.0 M</a:t>
                      </a:r>
                    </a:p>
                  </a:txBody>
                  <a:tcPr marL="68580" marR="68580" marT="0" marB="0" anchor="ctr"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2354078"/>
                  </a:ext>
                </a:extLst>
              </a:tr>
              <a:tr h="200025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2880" algn="l"/>
                        </a:tabLst>
                        <a:defRPr/>
                      </a:pPr>
                      <a:r>
                        <a:rPr 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Boundary Layer 2</a:t>
                      </a:r>
                    </a:p>
                  </a:txBody>
                  <a:tcPr anchor="ctr"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0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68580" marR="68580" marT="0" marB="0" anchor="ctr"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1.7 M</a:t>
                      </a:r>
                    </a:p>
                  </a:txBody>
                  <a:tcPr marL="68580" marR="68580" marT="0" marB="0" anchor="ctr"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862123968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endParaRPr lang="en-US" sz="10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0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0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1.5 M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68908321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0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0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1.3 M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85948558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0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0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1.2 M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15702898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0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0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1.1 M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29930038"/>
                  </a:ext>
                </a:extLst>
              </a:tr>
            </a:tbl>
          </a:graphicData>
        </a:graphic>
      </p:graphicFrame>
      <p:grpSp>
        <p:nvGrpSpPr>
          <p:cNvPr id="61" name="Group 60">
            <a:extLst>
              <a:ext uri="{FF2B5EF4-FFF2-40B4-BE49-F238E27FC236}">
                <a16:creationId xmlns:a16="http://schemas.microsoft.com/office/drawing/2014/main" id="{5C4C387D-B032-CCD5-3452-C139CEC86855}"/>
              </a:ext>
            </a:extLst>
          </p:cNvPr>
          <p:cNvGrpSpPr/>
          <p:nvPr/>
        </p:nvGrpSpPr>
        <p:grpSpPr>
          <a:xfrm>
            <a:off x="3807885" y="2679122"/>
            <a:ext cx="2288115" cy="3090404"/>
            <a:chOff x="3664816" y="1590261"/>
            <a:chExt cx="2288115" cy="3090404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6FB8BF18-1AEE-124F-C4FB-CD16E79ACF70}"/>
                </a:ext>
              </a:extLst>
            </p:cNvPr>
            <p:cNvGrpSpPr/>
            <p:nvPr/>
          </p:nvGrpSpPr>
          <p:grpSpPr>
            <a:xfrm>
              <a:off x="5495731" y="2486105"/>
              <a:ext cx="457200" cy="2194560"/>
              <a:chOff x="4572000" y="2560320"/>
              <a:chExt cx="457200" cy="2194560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2CD93CF-F869-64FE-BBEA-610FE097B931}"/>
                  </a:ext>
                </a:extLst>
              </p:cNvPr>
              <p:cNvSpPr/>
              <p:nvPr/>
            </p:nvSpPr>
            <p:spPr>
              <a:xfrm>
                <a:off x="4572000" y="2560320"/>
                <a:ext cx="457200" cy="219456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B9A7F0B2-7D5A-B754-0C20-54ED47DD334D}"/>
                  </a:ext>
                </a:extLst>
              </p:cNvPr>
              <p:cNvCxnSpPr/>
              <p:nvPr/>
            </p:nvCxnSpPr>
            <p:spPr>
              <a:xfrm>
                <a:off x="4572000" y="4297680"/>
                <a:ext cx="4572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1BB913C2-6415-15CB-5F37-886737FD0201}"/>
                  </a:ext>
                </a:extLst>
              </p:cNvPr>
              <p:cNvCxnSpPr/>
              <p:nvPr/>
            </p:nvCxnSpPr>
            <p:spPr>
              <a:xfrm>
                <a:off x="4572000" y="3840480"/>
                <a:ext cx="4572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85985900-BDD2-763D-791A-7D4E63C4DC0F}"/>
                  </a:ext>
                </a:extLst>
              </p:cNvPr>
              <p:cNvCxnSpPr/>
              <p:nvPr/>
            </p:nvCxnSpPr>
            <p:spPr>
              <a:xfrm>
                <a:off x="4572000" y="3383280"/>
                <a:ext cx="4572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BD920BB3-BD49-6FBE-7370-8C34148872BB}"/>
                  </a:ext>
                </a:extLst>
              </p:cNvPr>
              <p:cNvCxnSpPr/>
              <p:nvPr/>
            </p:nvCxnSpPr>
            <p:spPr>
              <a:xfrm>
                <a:off x="4572000" y="3035808"/>
                <a:ext cx="4572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4FF3B57C-10A9-7189-07BE-6B30A4DE68BD}"/>
                  </a:ext>
                </a:extLst>
              </p:cNvPr>
              <p:cNvCxnSpPr/>
              <p:nvPr/>
            </p:nvCxnSpPr>
            <p:spPr>
              <a:xfrm>
                <a:off x="4572000" y="2807208"/>
                <a:ext cx="4572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41DD7CB0-0981-EB43-1CBD-77FCB6C47E93}"/>
                  </a:ext>
                </a:extLst>
              </p:cNvPr>
              <p:cNvCxnSpPr/>
              <p:nvPr/>
            </p:nvCxnSpPr>
            <p:spPr>
              <a:xfrm>
                <a:off x="4572000" y="2660904"/>
                <a:ext cx="4572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48FCF1A-3A41-DB61-FBE5-624DFA505B30}"/>
                </a:ext>
              </a:extLst>
            </p:cNvPr>
            <p:cNvSpPr txBox="1"/>
            <p:nvPr/>
          </p:nvSpPr>
          <p:spPr>
            <a:xfrm>
              <a:off x="4040461" y="1590261"/>
              <a:ext cx="18044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Illustration of Cell Parameters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773ED86-4F78-39DA-4707-5E95C4B0F44F}"/>
                </a:ext>
              </a:extLst>
            </p:cNvPr>
            <p:cNvSpPr txBox="1"/>
            <p:nvPr/>
          </p:nvSpPr>
          <p:spPr>
            <a:xfrm>
              <a:off x="3664816" y="2295268"/>
              <a:ext cx="141564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u="none" strike="noStrike" kern="12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Cell Edge Length Normal to Wall 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E577896F-53CA-B7DA-51EA-34FF09D35660}"/>
                </a:ext>
              </a:extLst>
            </p:cNvPr>
            <p:cNvCxnSpPr/>
            <p:nvPr/>
          </p:nvCxnSpPr>
          <p:spPr>
            <a:xfrm>
              <a:off x="5038531" y="2486105"/>
              <a:ext cx="4572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67BDB848-8977-8774-11D3-8D8582CC7BD2}"/>
                </a:ext>
              </a:extLst>
            </p:cNvPr>
            <p:cNvCxnSpPr/>
            <p:nvPr/>
          </p:nvCxnSpPr>
          <p:spPr>
            <a:xfrm>
              <a:off x="5038531" y="2586689"/>
              <a:ext cx="4572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C9CCBD83-731F-7C91-D3FD-04625DE2B349}"/>
                </a:ext>
              </a:extLst>
            </p:cNvPr>
            <p:cNvCxnSpPr/>
            <p:nvPr/>
          </p:nvCxnSpPr>
          <p:spPr>
            <a:xfrm>
              <a:off x="5160143" y="2211285"/>
              <a:ext cx="0" cy="27432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64BD5D0-AA00-104A-18A8-FDF58EC60B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60143" y="2586689"/>
              <a:ext cx="0" cy="27432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70DA6163-8DAF-5EA0-2261-97BE344D6115}"/>
                </a:ext>
              </a:extLst>
            </p:cNvPr>
            <p:cNvCxnSpPr/>
            <p:nvPr/>
          </p:nvCxnSpPr>
          <p:spPr>
            <a:xfrm>
              <a:off x="5035452" y="3308910"/>
              <a:ext cx="4572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186A5656-3847-D530-68F7-826BC9A44DBE}"/>
                </a:ext>
              </a:extLst>
            </p:cNvPr>
            <p:cNvCxnSpPr/>
            <p:nvPr/>
          </p:nvCxnSpPr>
          <p:spPr>
            <a:xfrm>
              <a:off x="5035452" y="3766635"/>
              <a:ext cx="4572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AA0AAB91-D840-7FA1-A14A-BFCD1E5F19D8}"/>
                </a:ext>
              </a:extLst>
            </p:cNvPr>
            <p:cNvCxnSpPr/>
            <p:nvPr/>
          </p:nvCxnSpPr>
          <p:spPr>
            <a:xfrm>
              <a:off x="5157064" y="3034090"/>
              <a:ext cx="0" cy="27432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141E7848-3CED-3E3C-6735-F840D3EBE4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57064" y="3766635"/>
              <a:ext cx="0" cy="27432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D68C26B1-B36C-3FC7-B906-49049441EA3E}"/>
                </a:ext>
              </a:extLst>
            </p:cNvPr>
            <p:cNvSpPr txBox="1"/>
            <p:nvPr/>
          </p:nvSpPr>
          <p:spPr>
            <a:xfrm>
              <a:off x="3664816" y="3308910"/>
              <a:ext cx="141564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u="none" strike="noStrike" kern="1200" dirty="0">
                  <a:solidFill>
                    <a:srgbClr val="009A46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Nominal Cell Edge Length</a:t>
              </a:r>
              <a:endParaRPr lang="en-US" sz="1200" dirty="0">
                <a:solidFill>
                  <a:srgbClr val="009A46"/>
                </a:solidFill>
              </a:endParaRPr>
            </a:p>
          </p:txBody>
        </p:sp>
      </p:grpSp>
      <p:sp>
        <p:nvSpPr>
          <p:cNvPr id="62" name="Content Placeholder 3">
            <a:extLst>
              <a:ext uri="{FF2B5EF4-FFF2-40B4-BE49-F238E27FC236}">
                <a16:creationId xmlns:a16="http://schemas.microsoft.com/office/drawing/2014/main" id="{0ADBB8DA-53DD-A639-C8CC-90F930311AD9}"/>
              </a:ext>
            </a:extLst>
          </p:cNvPr>
          <p:cNvSpPr txBox="1">
            <a:spLocks/>
          </p:cNvSpPr>
          <p:nvPr/>
        </p:nvSpPr>
        <p:spPr bwMode="auto">
          <a:xfrm>
            <a:off x="609600" y="2455322"/>
            <a:ext cx="3257723" cy="3538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SzPct val="110000"/>
              <a:buFont typeface="Arial" charset="0"/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16" indent="-28576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33" indent="-228609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10000"/>
              <a:buFont typeface="Arial" panose="020B0604020202020204" pitchFamily="34" charset="0"/>
              <a:buChar char="−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53" indent="-228609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69" indent="-228609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10000"/>
              <a:buFont typeface="Arial" charset="0"/>
              <a:buChar char="»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96" indent="-228609" algn="l" defTabSz="9144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13" indent="-228609" algn="l" defTabSz="9144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29" indent="-228609" algn="l" defTabSz="9144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45" indent="-228609" algn="l" defTabSz="9144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defTabSz="914400"/>
            <a:r>
              <a:rPr lang="en-US" dirty="0"/>
              <a:t>A growth rate of 1.2 was held for every mesh containing a boundary layer.</a:t>
            </a:r>
          </a:p>
          <a:p>
            <a:pPr lvl="1" defTabSz="914400">
              <a:buSzTx/>
            </a:pPr>
            <a:r>
              <a:rPr lang="en-US" dirty="0"/>
              <a:t>Fluid properties for air and water were used yielding a high liquid-to-gas density ratio.</a:t>
            </a:r>
          </a:p>
          <a:p>
            <a:pPr lvl="1" defTabSz="914400">
              <a:buSzTx/>
            </a:pPr>
            <a:r>
              <a:rPr lang="en-US" dirty="0"/>
              <a:t>Slosh model parameters are expected to compare favorably to industry standard potential flow solutions and historical experimental data.</a:t>
            </a:r>
          </a:p>
        </p:txBody>
      </p:sp>
    </p:spTree>
    <p:extLst>
      <p:ext uri="{BB962C8B-B14F-4D97-AF65-F5344CB8AC3E}">
        <p14:creationId xmlns:p14="http://schemas.microsoft.com/office/powerpoint/2010/main" val="3635857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8D8A0D-43D4-E978-2EFC-5F71C9DB5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3D04F6-5BE6-40C3-B386-A0E7FC276BD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49BB4A-591E-45DA-C505-3FEC52748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Mesh Convergence Study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ADEC31-B0E2-3EB4-4F22-F44509918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60437"/>
            <a:ext cx="10972800" cy="1244268"/>
          </a:xfrm>
        </p:spPr>
        <p:txBody>
          <a:bodyPr/>
          <a:lstStyle/>
          <a:p>
            <a:r>
              <a:rPr lang="en-US" dirty="0"/>
              <a:t>Natural Frequency:</a:t>
            </a:r>
          </a:p>
          <a:p>
            <a:pPr lvl="1"/>
            <a:r>
              <a:rPr lang="en-US" dirty="0"/>
              <a:t>Natural frequency showed little dependence on spatial resolution and was within 0.75% of the potential flow solution.</a:t>
            </a:r>
          </a:p>
          <a:p>
            <a:pPr lvl="1"/>
            <a:endParaRPr lang="en-US" dirty="0"/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78131292-A9FF-AE13-64C2-E6FB99172A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4" y="2926080"/>
            <a:ext cx="3931920" cy="3217026"/>
          </a:xfrm>
          <a:prstGeom prst="rect">
            <a:avLst/>
          </a:prstGeom>
        </p:spPr>
      </p:pic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3B73AB75-6DCF-F01E-4F37-D234D8DD16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944" y="2926080"/>
            <a:ext cx="3931920" cy="3217026"/>
          </a:xfrm>
          <a:prstGeom prst="rect">
            <a:avLst/>
          </a:prstGeom>
        </p:spPr>
      </p:pic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416357F2-0071-EB4F-8C16-02C2DF4D36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864" y="2926080"/>
            <a:ext cx="3931920" cy="32170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AA5A25C-AB59-BC0F-2810-DB504CFE98BE}"/>
              </a:ext>
            </a:extLst>
          </p:cNvPr>
          <p:cNvSpPr txBox="1"/>
          <p:nvPr/>
        </p:nvSpPr>
        <p:spPr>
          <a:xfrm>
            <a:off x="1452372" y="242316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Nominal Cell Size Sensitivity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82C5B1-DAA6-51A0-4C8E-61E863F171E6}"/>
              </a:ext>
            </a:extLst>
          </p:cNvPr>
          <p:cNvSpPr txBox="1"/>
          <p:nvPr/>
        </p:nvSpPr>
        <p:spPr>
          <a:xfrm>
            <a:off x="5450586" y="242316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Boundary Layer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Sensitivity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490828-F363-377B-C3C2-BB43066A9670}"/>
              </a:ext>
            </a:extLst>
          </p:cNvPr>
          <p:cNvSpPr txBox="1"/>
          <p:nvPr/>
        </p:nvSpPr>
        <p:spPr>
          <a:xfrm>
            <a:off x="9382506" y="242316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Boundary Layer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Sensitivity 2</a:t>
            </a:r>
          </a:p>
        </p:txBody>
      </p:sp>
    </p:spTree>
    <p:extLst>
      <p:ext uri="{BB962C8B-B14F-4D97-AF65-F5344CB8AC3E}">
        <p14:creationId xmlns:p14="http://schemas.microsoft.com/office/powerpoint/2010/main" val="4093359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hart&#10;&#10;Description automatically generated">
            <a:extLst>
              <a:ext uri="{FF2B5EF4-FFF2-40B4-BE49-F238E27FC236}">
                <a16:creationId xmlns:a16="http://schemas.microsoft.com/office/drawing/2014/main" id="{A2FED01B-518C-9016-9E73-0031AA9E1D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4" y="2926080"/>
            <a:ext cx="3931920" cy="3217025"/>
          </a:xfrm>
          <a:prstGeom prst="rect">
            <a:avLst/>
          </a:prstGeom>
        </p:spPr>
      </p:pic>
      <p:pic>
        <p:nvPicPr>
          <p:cNvPr id="12" name="Picture 11" descr="Graphical user interface, chart, application&#10;&#10;Description automatically generated">
            <a:extLst>
              <a:ext uri="{FF2B5EF4-FFF2-40B4-BE49-F238E27FC236}">
                <a16:creationId xmlns:a16="http://schemas.microsoft.com/office/drawing/2014/main" id="{0E0A6084-C9E7-2116-D700-87FE041777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944" y="2926080"/>
            <a:ext cx="3931920" cy="3217025"/>
          </a:xfrm>
          <a:prstGeom prst="rect">
            <a:avLst/>
          </a:prstGeom>
        </p:spPr>
      </p:pic>
      <p:pic>
        <p:nvPicPr>
          <p:cNvPr id="13" name="Picture 1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236F6B6-7F7F-0668-6346-E9BE9BFB8A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864" y="2926080"/>
            <a:ext cx="3931920" cy="321702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8D8A0D-43D4-E978-2EFC-5F71C9DB5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3D04F6-5BE6-40C3-B386-A0E7FC276BD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49BB4A-591E-45DA-C505-3FEC52748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Mesh Convergence Study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ADEC31-B0E2-3EB4-4F22-F44509918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60437"/>
            <a:ext cx="10972800" cy="1244268"/>
          </a:xfrm>
        </p:spPr>
        <p:txBody>
          <a:bodyPr/>
          <a:lstStyle/>
          <a:p>
            <a:r>
              <a:rPr lang="en-US" dirty="0"/>
              <a:t>Slosh Mass Location:</a:t>
            </a:r>
          </a:p>
          <a:p>
            <a:pPr lvl="1"/>
            <a:r>
              <a:rPr lang="en-US" dirty="0"/>
              <a:t>Slosh mass location also showed little dependence on spatial resolution and was within 1.5% of the potential flow solution.</a:t>
            </a:r>
          </a:p>
          <a:p>
            <a:pPr lvl="1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F923C7-7C0A-34CE-E6C6-1C16AB25CEFD}"/>
              </a:ext>
            </a:extLst>
          </p:cNvPr>
          <p:cNvSpPr txBox="1"/>
          <p:nvPr/>
        </p:nvSpPr>
        <p:spPr>
          <a:xfrm>
            <a:off x="1452372" y="242316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Nominal Cell Size Sensitivity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530FED-52B0-DC7A-AEB2-352FB9CA261C}"/>
              </a:ext>
            </a:extLst>
          </p:cNvPr>
          <p:cNvSpPr txBox="1"/>
          <p:nvPr/>
        </p:nvSpPr>
        <p:spPr>
          <a:xfrm>
            <a:off x="5450586" y="242316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Boundary Layer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Sensitivity 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FACEB9-492E-CCDE-E87C-96D2B8829651}"/>
              </a:ext>
            </a:extLst>
          </p:cNvPr>
          <p:cNvSpPr txBox="1"/>
          <p:nvPr/>
        </p:nvSpPr>
        <p:spPr>
          <a:xfrm>
            <a:off x="9382506" y="242316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Boundary Layer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Sensitivity 2</a:t>
            </a:r>
          </a:p>
        </p:txBody>
      </p:sp>
    </p:spTree>
    <p:extLst>
      <p:ext uri="{BB962C8B-B14F-4D97-AF65-F5344CB8AC3E}">
        <p14:creationId xmlns:p14="http://schemas.microsoft.com/office/powerpoint/2010/main" val="3876117727"/>
      </p:ext>
    </p:extLst>
  </p:cSld>
  <p:clrMapOvr>
    <a:masterClrMapping/>
  </p:clrMapOvr>
</p:sld>
</file>

<file path=ppt/theme/theme1.xml><?xml version="1.0" encoding="utf-8"?>
<a:theme xmlns:a="http://schemas.openxmlformats.org/drawingml/2006/main" name="Covers/Titl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>
            <a:solidFill>
              <a:schemeClr val="tx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JSE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>
            <a:solidFill>
              <a:schemeClr val="tx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35A8A92DE2484EA4F794F92F0B0F4F" ma:contentTypeVersion="0" ma:contentTypeDescription="Create a new document." ma:contentTypeScope="" ma:versionID="fd49be5303e6241505c4a3509118aaa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967b7be50301903c78f9c39c6fd9af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A5C8100-6A70-4E6F-BD54-9D9472BB55F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C3C7426-374F-4556-A035-6336F70CE0B6}">
  <ds:schemaRefs>
    <ds:schemaRef ds:uri="http://purl.org/dc/terms/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C516A28-1221-4E7B-AA4A-722710E4EA2C}">
  <ds:schemaRefs>
    <ds:schemaRef ds:uri="http://purl.org/dc/elements/1.1/"/>
    <ds:schemaRef ds:uri="http://purl.org/dc/terms/"/>
    <ds:schemaRef ds:uri="http://schemas.microsoft.com/internal/obd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7005d458-45be-48ae-8140-d43da96dd17b}" enabled="0" method="" siteId="{7005d458-45be-48ae-8140-d43da96dd17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30768</TotalTime>
  <Words>1613</Words>
  <Application>Microsoft Office PowerPoint</Application>
  <PresentationFormat>Widescreen</PresentationFormat>
  <Paragraphs>242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Cambria Math</vt:lpstr>
      <vt:lpstr>Times New Roman</vt:lpstr>
      <vt:lpstr>Wingdings</vt:lpstr>
      <vt:lpstr>Covers/Titles</vt:lpstr>
      <vt:lpstr>JSEG</vt:lpstr>
      <vt:lpstr>Gas Phase Effects on Slosh Dynamics</vt:lpstr>
      <vt:lpstr>Executive Summary</vt:lpstr>
      <vt:lpstr>Slosh Model &amp; Parameter Calculations</vt:lpstr>
      <vt:lpstr>Modeling Gas Phase Effects on Slosh</vt:lpstr>
      <vt:lpstr>Simulation Methodology</vt:lpstr>
      <vt:lpstr>Observed Slosh Dynamics</vt:lpstr>
      <vt:lpstr>Mesh Convergence Study</vt:lpstr>
      <vt:lpstr>Mesh Convergence Study</vt:lpstr>
      <vt:lpstr>Mesh Convergence Study</vt:lpstr>
      <vt:lpstr>Mesh Convergence Study</vt:lpstr>
      <vt:lpstr>Liquid-to-Gas Density Ratio Study</vt:lpstr>
      <vt:lpstr>Liquid-to-Gas Density Ratio Study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Jacob Brodnick</cp:lastModifiedBy>
  <cp:revision>63</cp:revision>
  <cp:lastPrinted>2015-03-19T21:00:50Z</cp:lastPrinted>
  <dcterms:created xsi:type="dcterms:W3CDTF">2012-06-20T14:30:40Z</dcterms:created>
  <dcterms:modified xsi:type="dcterms:W3CDTF">2024-12-20T15:34:38Z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0x0101001B35A8A92DE2484EA4F794F92F0B0F4F</vt:lpwstr>
  </property>
  <property fmtid="{D5CDD505-2E9C-101B-9397-08002B2CF9AE}" pid="3" name="_dlc_DocIdItemGuid">
    <vt:lpwstr>718d486f-e7ca-4207-9ee9-494642a557be</vt:lpwstr>
  </property>
</Properties>
</file>