
<file path=[Content_Types].xml><?xml version="1.0" encoding="utf-8"?>
<Types xmlns="http://schemas.openxmlformats.org/package/2006/content-types">
  <Default Extension="avi" ContentType="video/x-msvideo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2" r:id="rId4"/>
  </p:sldMasterIdLst>
  <p:notesMasterIdLst>
    <p:notesMasterId r:id="rId19"/>
  </p:notesMasterIdLst>
  <p:handoutMasterIdLst>
    <p:handoutMasterId r:id="rId20"/>
  </p:handoutMasterIdLst>
  <p:sldIdLst>
    <p:sldId id="257" r:id="rId5"/>
    <p:sldId id="271" r:id="rId6"/>
    <p:sldId id="2072578759" r:id="rId7"/>
    <p:sldId id="2072578751" r:id="rId8"/>
    <p:sldId id="2072578739" r:id="rId9"/>
    <p:sldId id="2072578749" r:id="rId10"/>
    <p:sldId id="2072578760" r:id="rId11"/>
    <p:sldId id="278" r:id="rId12"/>
    <p:sldId id="2072578753" r:id="rId13"/>
    <p:sldId id="2072578761" r:id="rId14"/>
    <p:sldId id="2072578728" r:id="rId15"/>
    <p:sldId id="291" r:id="rId16"/>
    <p:sldId id="2072578724" r:id="rId17"/>
    <p:sldId id="2072578747" r:id="rId18"/>
  </p:sldIdLst>
  <p:sldSz cx="12192000" cy="6858000"/>
  <p:notesSz cx="7010400" cy="92964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1pPr>
    <a:lvl2pPr marL="742950" indent="-28575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2pPr>
    <a:lvl3pPr marL="11430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3pPr>
    <a:lvl4pPr marL="16002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4pPr>
    <a:lvl5pPr marL="2057400" indent="-228600" algn="l" defTabSz="457200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EBA45E50-4B4F-254F-8EBF-4B0C6485A1CC}">
          <p14:sldIdLst>
            <p14:sldId id="257"/>
            <p14:sldId id="271"/>
            <p14:sldId id="2072578759"/>
            <p14:sldId id="2072578751"/>
            <p14:sldId id="2072578739"/>
            <p14:sldId id="2072578749"/>
            <p14:sldId id="2072578760"/>
            <p14:sldId id="278"/>
            <p14:sldId id="2072578753"/>
            <p14:sldId id="2072578761"/>
            <p14:sldId id="2072578728"/>
          </p14:sldIdLst>
        </p14:section>
        <p14:section name="Back-up" id="{02894C80-0368-2944-A7BB-062CB631CBFF}">
          <p14:sldIdLst>
            <p14:sldId id="291"/>
            <p14:sldId id="2072578724"/>
            <p14:sldId id="20725787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6D9F1"/>
    <a:srgbClr val="BFBFBF"/>
    <a:srgbClr val="F2DCDB"/>
    <a:srgbClr val="FDEADA"/>
    <a:srgbClr val="DBEEF4"/>
    <a:srgbClr val="009666"/>
    <a:srgbClr val="9200D2"/>
    <a:srgbClr val="E59B00"/>
    <a:srgbClr val="55B4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41" autoAdjust="0"/>
    <p:restoredTop sz="94720"/>
  </p:normalViewPr>
  <p:slideViewPr>
    <p:cSldViewPr>
      <p:cViewPr>
        <p:scale>
          <a:sx n="178" d="100"/>
          <a:sy n="178" d="100"/>
        </p:scale>
        <p:origin x="2656" y="89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0" d="100"/>
          <a:sy n="120" d="100"/>
        </p:scale>
        <p:origin x="4280" y="17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6B99D4-70CE-334D-B9AE-E9894CB4065C}" type="doc">
      <dgm:prSet loTypeId="urn:microsoft.com/office/officeart/2005/8/layout/process2" loCatId="" qsTypeId="urn:microsoft.com/office/officeart/2005/8/quickstyle/simple1" qsCatId="simple" csTypeId="urn:microsoft.com/office/officeart/2005/8/colors/accent4_1" csCatId="accent4" phldr="1"/>
      <dgm:spPr/>
    </dgm:pt>
    <dgm:pt modelId="{B2DA2A4E-0D38-DF41-AEB5-5480561C3D3C}">
      <dgm:prSet phldrT="[Text]" custT="1"/>
      <dgm:spPr/>
      <dgm:t>
        <a:bodyPr/>
        <a:lstStyle/>
        <a:p>
          <a:r>
            <a:rPr lang="en-US" sz="1400" dirty="0"/>
            <a:t>Interface Turbulence Transport</a:t>
          </a:r>
        </a:p>
      </dgm:t>
    </dgm:pt>
    <dgm:pt modelId="{C88C942B-FCBC-9344-82BB-53C194EDE01C}" type="parTrans" cxnId="{7854C4B3-98AC-A64F-BA5B-CBEF119AEE9C}">
      <dgm:prSet/>
      <dgm:spPr/>
      <dgm:t>
        <a:bodyPr/>
        <a:lstStyle/>
        <a:p>
          <a:endParaRPr lang="en-US" sz="1400"/>
        </a:p>
      </dgm:t>
    </dgm:pt>
    <dgm:pt modelId="{9E3F3C4E-33D1-D245-AE53-252757E82D23}" type="sibTrans" cxnId="{7854C4B3-98AC-A64F-BA5B-CBEF119AEE9C}">
      <dgm:prSet custT="1"/>
      <dgm:spPr/>
      <dgm:t>
        <a:bodyPr/>
        <a:lstStyle/>
        <a:p>
          <a:endParaRPr lang="en-US" sz="1400" dirty="0"/>
        </a:p>
      </dgm:t>
    </dgm:pt>
    <dgm:pt modelId="{ACF2C0FC-516B-A142-AE36-4155E5DAA81E}">
      <dgm:prSet phldrT="[Text]" custT="1"/>
      <dgm:spPr/>
      <dgm:t>
        <a:bodyPr/>
        <a:lstStyle/>
        <a:p>
          <a:r>
            <a:rPr lang="en-US" sz="1400" dirty="0"/>
            <a:t>Thermal Transport (eddy conductivity)</a:t>
          </a:r>
        </a:p>
      </dgm:t>
    </dgm:pt>
    <dgm:pt modelId="{D9E1EB5E-929F-D142-B6B4-CF0FEAB9B8B1}" type="parTrans" cxnId="{2FE12328-2170-C34F-8E27-14D65D6971F3}">
      <dgm:prSet/>
      <dgm:spPr/>
      <dgm:t>
        <a:bodyPr/>
        <a:lstStyle/>
        <a:p>
          <a:endParaRPr lang="en-US" sz="1400"/>
        </a:p>
      </dgm:t>
    </dgm:pt>
    <dgm:pt modelId="{E44A06F2-3A2E-8345-B989-413027EEF8FA}" type="sibTrans" cxnId="{2FE12328-2170-C34F-8E27-14D65D6971F3}">
      <dgm:prSet custT="1"/>
      <dgm:spPr/>
      <dgm:t>
        <a:bodyPr/>
        <a:lstStyle/>
        <a:p>
          <a:endParaRPr lang="en-US" sz="1400" dirty="0"/>
        </a:p>
      </dgm:t>
    </dgm:pt>
    <dgm:pt modelId="{9980F3BF-AF0A-D74F-96B0-D1182C66463F}">
      <dgm:prSet phldrT="[Text]" custT="1"/>
      <dgm:spPr/>
      <dgm:t>
        <a:bodyPr/>
        <a:lstStyle/>
        <a:p>
          <a:r>
            <a:rPr lang="en-US" sz="1400" dirty="0"/>
            <a:t>Interface Temperature</a:t>
          </a:r>
        </a:p>
      </dgm:t>
    </dgm:pt>
    <dgm:pt modelId="{43C28FB7-8A9C-514D-AB9B-74734C45EC79}" type="parTrans" cxnId="{A315D4DB-F0BF-1940-8122-E1A1865030ED}">
      <dgm:prSet/>
      <dgm:spPr/>
      <dgm:t>
        <a:bodyPr/>
        <a:lstStyle/>
        <a:p>
          <a:endParaRPr lang="en-US" sz="1400"/>
        </a:p>
      </dgm:t>
    </dgm:pt>
    <dgm:pt modelId="{24F599F1-33D7-F341-AE5B-9C8259893971}" type="sibTrans" cxnId="{A315D4DB-F0BF-1940-8122-E1A1865030ED}">
      <dgm:prSet custT="1"/>
      <dgm:spPr/>
      <dgm:t>
        <a:bodyPr/>
        <a:lstStyle/>
        <a:p>
          <a:endParaRPr lang="en-US" sz="1400" dirty="0"/>
        </a:p>
      </dgm:t>
    </dgm:pt>
    <dgm:pt modelId="{F31B6E30-0AAE-9D4C-AEEE-D5BB3EB46024}">
      <dgm:prSet custT="1"/>
      <dgm:spPr/>
      <dgm:t>
        <a:bodyPr/>
        <a:lstStyle/>
        <a:p>
          <a:r>
            <a:rPr lang="en-US" sz="1400" dirty="0"/>
            <a:t>Phase Change</a:t>
          </a:r>
        </a:p>
      </dgm:t>
    </dgm:pt>
    <dgm:pt modelId="{137F4AB3-54DB-5D40-A986-F28A067AD851}" type="parTrans" cxnId="{A48F093E-2371-CE45-8E6E-3A4E40AD9157}">
      <dgm:prSet/>
      <dgm:spPr/>
      <dgm:t>
        <a:bodyPr/>
        <a:lstStyle/>
        <a:p>
          <a:endParaRPr lang="en-US" sz="1400"/>
        </a:p>
      </dgm:t>
    </dgm:pt>
    <dgm:pt modelId="{4CB137F8-810C-9B47-9B8E-ADF813C9F99B}" type="sibTrans" cxnId="{A48F093E-2371-CE45-8E6E-3A4E40AD9157}">
      <dgm:prSet custT="1"/>
      <dgm:spPr/>
      <dgm:t>
        <a:bodyPr/>
        <a:lstStyle/>
        <a:p>
          <a:endParaRPr lang="en-US" sz="1400" dirty="0"/>
        </a:p>
      </dgm:t>
    </dgm:pt>
    <dgm:pt modelId="{3767F32A-E046-DA4C-8975-5C196D31B46E}">
      <dgm:prSet custT="1"/>
      <dgm:spPr/>
      <dgm:t>
        <a:bodyPr/>
        <a:lstStyle/>
        <a:p>
          <a:r>
            <a:rPr lang="en-US" sz="1400" dirty="0"/>
            <a:t>Tank pressure prediction,</a:t>
          </a:r>
          <a:br>
            <a:rPr lang="en-US" sz="1400" dirty="0"/>
          </a:br>
          <a:r>
            <a:rPr lang="en-US" sz="1400" dirty="0"/>
            <a:t>Pressurant requirement,</a:t>
          </a:r>
          <a:br>
            <a:rPr lang="en-US" sz="1400" dirty="0"/>
          </a:br>
          <a:r>
            <a:rPr lang="en-US" sz="1400" dirty="0"/>
            <a:t>Propellant requirement,</a:t>
          </a:r>
          <a:br>
            <a:rPr lang="en-US" sz="1400" dirty="0"/>
          </a:br>
          <a:r>
            <a:rPr lang="en-US" sz="1400" dirty="0"/>
            <a:t>Active cooling requirements</a:t>
          </a:r>
        </a:p>
      </dgm:t>
    </dgm:pt>
    <dgm:pt modelId="{AA7104F4-7093-8D4D-9B6C-DC23B7570940}" type="parTrans" cxnId="{B164C7A3-E069-2747-9615-12AC18F6B6C1}">
      <dgm:prSet/>
      <dgm:spPr/>
      <dgm:t>
        <a:bodyPr/>
        <a:lstStyle/>
        <a:p>
          <a:endParaRPr lang="en-US" sz="1400"/>
        </a:p>
      </dgm:t>
    </dgm:pt>
    <dgm:pt modelId="{4D452343-63F8-0A45-9C9F-207D1FFA4B05}" type="sibTrans" cxnId="{B164C7A3-E069-2747-9615-12AC18F6B6C1}">
      <dgm:prSet/>
      <dgm:spPr/>
      <dgm:t>
        <a:bodyPr/>
        <a:lstStyle/>
        <a:p>
          <a:endParaRPr lang="en-US" sz="1400"/>
        </a:p>
      </dgm:t>
    </dgm:pt>
    <dgm:pt modelId="{0415CAD7-1368-274E-A5EF-4D4296E3C848}" type="pres">
      <dgm:prSet presAssocID="{076B99D4-70CE-334D-B9AE-E9894CB4065C}" presName="linearFlow" presStyleCnt="0">
        <dgm:presLayoutVars>
          <dgm:resizeHandles val="exact"/>
        </dgm:presLayoutVars>
      </dgm:prSet>
      <dgm:spPr/>
    </dgm:pt>
    <dgm:pt modelId="{E002B1FC-E450-0640-A454-AF9268870774}" type="pres">
      <dgm:prSet presAssocID="{B2DA2A4E-0D38-DF41-AEB5-5480561C3D3C}" presName="node" presStyleLbl="node1" presStyleIdx="0" presStyleCnt="5">
        <dgm:presLayoutVars>
          <dgm:bulletEnabled val="1"/>
        </dgm:presLayoutVars>
      </dgm:prSet>
      <dgm:spPr/>
    </dgm:pt>
    <dgm:pt modelId="{E8BBD7A8-E776-3F40-AB4A-21776DDE9E8D}" type="pres">
      <dgm:prSet presAssocID="{9E3F3C4E-33D1-D245-AE53-252757E82D23}" presName="sibTrans" presStyleLbl="sibTrans2D1" presStyleIdx="0" presStyleCnt="4"/>
      <dgm:spPr/>
    </dgm:pt>
    <dgm:pt modelId="{A22D554A-AA54-AF47-AD3F-B3C113FA6862}" type="pres">
      <dgm:prSet presAssocID="{9E3F3C4E-33D1-D245-AE53-252757E82D23}" presName="connectorText" presStyleLbl="sibTrans2D1" presStyleIdx="0" presStyleCnt="4"/>
      <dgm:spPr/>
    </dgm:pt>
    <dgm:pt modelId="{9729FBF8-E858-6C47-900F-8CEC8CCE9077}" type="pres">
      <dgm:prSet presAssocID="{ACF2C0FC-516B-A142-AE36-4155E5DAA81E}" presName="node" presStyleLbl="node1" presStyleIdx="1" presStyleCnt="5">
        <dgm:presLayoutVars>
          <dgm:bulletEnabled val="1"/>
        </dgm:presLayoutVars>
      </dgm:prSet>
      <dgm:spPr/>
    </dgm:pt>
    <dgm:pt modelId="{2219EFB3-7F64-8148-B2EB-39FAF07F913D}" type="pres">
      <dgm:prSet presAssocID="{E44A06F2-3A2E-8345-B989-413027EEF8FA}" presName="sibTrans" presStyleLbl="sibTrans2D1" presStyleIdx="1" presStyleCnt="4"/>
      <dgm:spPr/>
    </dgm:pt>
    <dgm:pt modelId="{7BC0F700-554E-AE49-A7B0-77788968E50E}" type="pres">
      <dgm:prSet presAssocID="{E44A06F2-3A2E-8345-B989-413027EEF8FA}" presName="connectorText" presStyleLbl="sibTrans2D1" presStyleIdx="1" presStyleCnt="4"/>
      <dgm:spPr/>
    </dgm:pt>
    <dgm:pt modelId="{AB4FD82E-E231-9849-9DA2-6B9324E76C89}" type="pres">
      <dgm:prSet presAssocID="{9980F3BF-AF0A-D74F-96B0-D1182C66463F}" presName="node" presStyleLbl="node1" presStyleIdx="2" presStyleCnt="5">
        <dgm:presLayoutVars>
          <dgm:bulletEnabled val="1"/>
        </dgm:presLayoutVars>
      </dgm:prSet>
      <dgm:spPr/>
    </dgm:pt>
    <dgm:pt modelId="{B46E3B53-0ED4-2D45-89AD-7AF821ADF4ED}" type="pres">
      <dgm:prSet presAssocID="{24F599F1-33D7-F341-AE5B-9C8259893971}" presName="sibTrans" presStyleLbl="sibTrans2D1" presStyleIdx="2" presStyleCnt="4"/>
      <dgm:spPr/>
    </dgm:pt>
    <dgm:pt modelId="{41EB134B-EDCE-AA4A-9FCA-3831CCFBA9DF}" type="pres">
      <dgm:prSet presAssocID="{24F599F1-33D7-F341-AE5B-9C8259893971}" presName="connectorText" presStyleLbl="sibTrans2D1" presStyleIdx="2" presStyleCnt="4"/>
      <dgm:spPr/>
    </dgm:pt>
    <dgm:pt modelId="{1E7928EC-C157-B540-BF45-3E2D175172D3}" type="pres">
      <dgm:prSet presAssocID="{F31B6E30-0AAE-9D4C-AEEE-D5BB3EB46024}" presName="node" presStyleLbl="node1" presStyleIdx="3" presStyleCnt="5">
        <dgm:presLayoutVars>
          <dgm:bulletEnabled val="1"/>
        </dgm:presLayoutVars>
      </dgm:prSet>
      <dgm:spPr/>
    </dgm:pt>
    <dgm:pt modelId="{4B5DCF91-3E84-704A-8BED-C12CA66BE137}" type="pres">
      <dgm:prSet presAssocID="{4CB137F8-810C-9B47-9B8E-ADF813C9F99B}" presName="sibTrans" presStyleLbl="sibTrans2D1" presStyleIdx="3" presStyleCnt="4"/>
      <dgm:spPr/>
    </dgm:pt>
    <dgm:pt modelId="{36F12E63-2662-DA4E-A162-2A9092E0710C}" type="pres">
      <dgm:prSet presAssocID="{4CB137F8-810C-9B47-9B8E-ADF813C9F99B}" presName="connectorText" presStyleLbl="sibTrans2D1" presStyleIdx="3" presStyleCnt="4"/>
      <dgm:spPr/>
    </dgm:pt>
    <dgm:pt modelId="{CE61D0DC-66B6-A54E-A35A-1C5D424EEA31}" type="pres">
      <dgm:prSet presAssocID="{3767F32A-E046-DA4C-8975-5C196D31B46E}" presName="node" presStyleLbl="node1" presStyleIdx="4" presStyleCnt="5" custScaleX="108927" custScaleY="204408">
        <dgm:presLayoutVars>
          <dgm:bulletEnabled val="1"/>
        </dgm:presLayoutVars>
      </dgm:prSet>
      <dgm:spPr/>
    </dgm:pt>
  </dgm:ptLst>
  <dgm:cxnLst>
    <dgm:cxn modelId="{CD5DCC01-C298-8343-9012-55027615896E}" type="presOf" srcId="{B2DA2A4E-0D38-DF41-AEB5-5480561C3D3C}" destId="{E002B1FC-E450-0640-A454-AF9268870774}" srcOrd="0" destOrd="0" presId="urn:microsoft.com/office/officeart/2005/8/layout/process2"/>
    <dgm:cxn modelId="{21D1290D-2707-A148-9FAA-F2AE10580DA6}" type="presOf" srcId="{9E3F3C4E-33D1-D245-AE53-252757E82D23}" destId="{E8BBD7A8-E776-3F40-AB4A-21776DDE9E8D}" srcOrd="0" destOrd="0" presId="urn:microsoft.com/office/officeart/2005/8/layout/process2"/>
    <dgm:cxn modelId="{F759DD18-8E26-DB46-99BD-9463941931CC}" type="presOf" srcId="{4CB137F8-810C-9B47-9B8E-ADF813C9F99B}" destId="{36F12E63-2662-DA4E-A162-2A9092E0710C}" srcOrd="1" destOrd="0" presId="urn:microsoft.com/office/officeart/2005/8/layout/process2"/>
    <dgm:cxn modelId="{2FE12328-2170-C34F-8E27-14D65D6971F3}" srcId="{076B99D4-70CE-334D-B9AE-E9894CB4065C}" destId="{ACF2C0FC-516B-A142-AE36-4155E5DAA81E}" srcOrd="1" destOrd="0" parTransId="{D9E1EB5E-929F-D142-B6B4-CF0FEAB9B8B1}" sibTransId="{E44A06F2-3A2E-8345-B989-413027EEF8FA}"/>
    <dgm:cxn modelId="{90FB3733-BFCE-BA47-B0C5-55D64D1E5B95}" type="presOf" srcId="{F31B6E30-0AAE-9D4C-AEEE-D5BB3EB46024}" destId="{1E7928EC-C157-B540-BF45-3E2D175172D3}" srcOrd="0" destOrd="0" presId="urn:microsoft.com/office/officeart/2005/8/layout/process2"/>
    <dgm:cxn modelId="{A48F093E-2371-CE45-8E6E-3A4E40AD9157}" srcId="{076B99D4-70CE-334D-B9AE-E9894CB4065C}" destId="{F31B6E30-0AAE-9D4C-AEEE-D5BB3EB46024}" srcOrd="3" destOrd="0" parTransId="{137F4AB3-54DB-5D40-A986-F28A067AD851}" sibTransId="{4CB137F8-810C-9B47-9B8E-ADF813C9F99B}"/>
    <dgm:cxn modelId="{1A741F45-DC22-0E43-BCD9-78D89E1CE597}" type="presOf" srcId="{E44A06F2-3A2E-8345-B989-413027EEF8FA}" destId="{2219EFB3-7F64-8148-B2EB-39FAF07F913D}" srcOrd="0" destOrd="0" presId="urn:microsoft.com/office/officeart/2005/8/layout/process2"/>
    <dgm:cxn modelId="{54564B54-2C2B-084A-A94E-391A178632B0}" type="presOf" srcId="{9980F3BF-AF0A-D74F-96B0-D1182C66463F}" destId="{AB4FD82E-E231-9849-9DA2-6B9324E76C89}" srcOrd="0" destOrd="0" presId="urn:microsoft.com/office/officeart/2005/8/layout/process2"/>
    <dgm:cxn modelId="{96319855-86E6-6C4D-B65C-A83577DE43AF}" type="presOf" srcId="{E44A06F2-3A2E-8345-B989-413027EEF8FA}" destId="{7BC0F700-554E-AE49-A7B0-77788968E50E}" srcOrd="1" destOrd="0" presId="urn:microsoft.com/office/officeart/2005/8/layout/process2"/>
    <dgm:cxn modelId="{7838956E-BA79-9E49-8084-34DD274F5DAC}" type="presOf" srcId="{3767F32A-E046-DA4C-8975-5C196D31B46E}" destId="{CE61D0DC-66B6-A54E-A35A-1C5D424EEA31}" srcOrd="0" destOrd="0" presId="urn:microsoft.com/office/officeart/2005/8/layout/process2"/>
    <dgm:cxn modelId="{3DA19A6F-FF6B-A04A-8673-1C2CEC7A210C}" type="presOf" srcId="{ACF2C0FC-516B-A142-AE36-4155E5DAA81E}" destId="{9729FBF8-E858-6C47-900F-8CEC8CCE9077}" srcOrd="0" destOrd="0" presId="urn:microsoft.com/office/officeart/2005/8/layout/process2"/>
    <dgm:cxn modelId="{C3967B79-8EBD-694A-813E-5272AD82EB30}" type="presOf" srcId="{24F599F1-33D7-F341-AE5B-9C8259893971}" destId="{41EB134B-EDCE-AA4A-9FCA-3831CCFBA9DF}" srcOrd="1" destOrd="0" presId="urn:microsoft.com/office/officeart/2005/8/layout/process2"/>
    <dgm:cxn modelId="{A980BF7F-ECB2-704D-9E1D-2D274CB4C00F}" type="presOf" srcId="{076B99D4-70CE-334D-B9AE-E9894CB4065C}" destId="{0415CAD7-1368-274E-A5EF-4D4296E3C848}" srcOrd="0" destOrd="0" presId="urn:microsoft.com/office/officeart/2005/8/layout/process2"/>
    <dgm:cxn modelId="{B164C7A3-E069-2747-9615-12AC18F6B6C1}" srcId="{076B99D4-70CE-334D-B9AE-E9894CB4065C}" destId="{3767F32A-E046-DA4C-8975-5C196D31B46E}" srcOrd="4" destOrd="0" parTransId="{AA7104F4-7093-8D4D-9B6C-DC23B7570940}" sibTransId="{4D452343-63F8-0A45-9C9F-207D1FFA4B05}"/>
    <dgm:cxn modelId="{7854C4B3-98AC-A64F-BA5B-CBEF119AEE9C}" srcId="{076B99D4-70CE-334D-B9AE-E9894CB4065C}" destId="{B2DA2A4E-0D38-DF41-AEB5-5480561C3D3C}" srcOrd="0" destOrd="0" parTransId="{C88C942B-FCBC-9344-82BB-53C194EDE01C}" sibTransId="{9E3F3C4E-33D1-D245-AE53-252757E82D23}"/>
    <dgm:cxn modelId="{3FBF6CBA-8728-8043-819F-73F207F0419D}" type="presOf" srcId="{9E3F3C4E-33D1-D245-AE53-252757E82D23}" destId="{A22D554A-AA54-AF47-AD3F-B3C113FA6862}" srcOrd="1" destOrd="0" presId="urn:microsoft.com/office/officeart/2005/8/layout/process2"/>
    <dgm:cxn modelId="{5EC049D6-4E3E-E047-A622-957B4BD7BF76}" type="presOf" srcId="{24F599F1-33D7-F341-AE5B-9C8259893971}" destId="{B46E3B53-0ED4-2D45-89AD-7AF821ADF4ED}" srcOrd="0" destOrd="0" presId="urn:microsoft.com/office/officeart/2005/8/layout/process2"/>
    <dgm:cxn modelId="{A315D4DB-F0BF-1940-8122-E1A1865030ED}" srcId="{076B99D4-70CE-334D-B9AE-E9894CB4065C}" destId="{9980F3BF-AF0A-D74F-96B0-D1182C66463F}" srcOrd="2" destOrd="0" parTransId="{43C28FB7-8A9C-514D-AB9B-74734C45EC79}" sibTransId="{24F599F1-33D7-F341-AE5B-9C8259893971}"/>
    <dgm:cxn modelId="{5B9BDCF9-33EB-E04D-BE5E-5B7B109A40BC}" type="presOf" srcId="{4CB137F8-810C-9B47-9B8E-ADF813C9F99B}" destId="{4B5DCF91-3E84-704A-8BED-C12CA66BE137}" srcOrd="0" destOrd="0" presId="urn:microsoft.com/office/officeart/2005/8/layout/process2"/>
    <dgm:cxn modelId="{806F1424-45A2-0D45-BAA2-65BBCA92C60E}" type="presParOf" srcId="{0415CAD7-1368-274E-A5EF-4D4296E3C848}" destId="{E002B1FC-E450-0640-A454-AF9268870774}" srcOrd="0" destOrd="0" presId="urn:microsoft.com/office/officeart/2005/8/layout/process2"/>
    <dgm:cxn modelId="{4C5BFD06-0211-2842-B51E-12EF4AC4D791}" type="presParOf" srcId="{0415CAD7-1368-274E-A5EF-4D4296E3C848}" destId="{E8BBD7A8-E776-3F40-AB4A-21776DDE9E8D}" srcOrd="1" destOrd="0" presId="urn:microsoft.com/office/officeart/2005/8/layout/process2"/>
    <dgm:cxn modelId="{A2B2B4B2-58A2-834E-AD8A-9E3B9888E146}" type="presParOf" srcId="{E8BBD7A8-E776-3F40-AB4A-21776DDE9E8D}" destId="{A22D554A-AA54-AF47-AD3F-B3C113FA6862}" srcOrd="0" destOrd="0" presId="urn:microsoft.com/office/officeart/2005/8/layout/process2"/>
    <dgm:cxn modelId="{3E43722A-DB42-AB4A-9079-F6E47465CB29}" type="presParOf" srcId="{0415CAD7-1368-274E-A5EF-4D4296E3C848}" destId="{9729FBF8-E858-6C47-900F-8CEC8CCE9077}" srcOrd="2" destOrd="0" presId="urn:microsoft.com/office/officeart/2005/8/layout/process2"/>
    <dgm:cxn modelId="{7904283A-A609-0F4B-8DDD-3C45CEE92C9A}" type="presParOf" srcId="{0415CAD7-1368-274E-A5EF-4D4296E3C848}" destId="{2219EFB3-7F64-8148-B2EB-39FAF07F913D}" srcOrd="3" destOrd="0" presId="urn:microsoft.com/office/officeart/2005/8/layout/process2"/>
    <dgm:cxn modelId="{8CC6EAA0-0D55-B143-B5D9-C1C5DB18B35D}" type="presParOf" srcId="{2219EFB3-7F64-8148-B2EB-39FAF07F913D}" destId="{7BC0F700-554E-AE49-A7B0-77788968E50E}" srcOrd="0" destOrd="0" presId="urn:microsoft.com/office/officeart/2005/8/layout/process2"/>
    <dgm:cxn modelId="{69AFF585-0A85-E34F-A11F-AC5722294EF0}" type="presParOf" srcId="{0415CAD7-1368-274E-A5EF-4D4296E3C848}" destId="{AB4FD82E-E231-9849-9DA2-6B9324E76C89}" srcOrd="4" destOrd="0" presId="urn:microsoft.com/office/officeart/2005/8/layout/process2"/>
    <dgm:cxn modelId="{0956E7E1-8836-E748-A9E0-681522ABFA90}" type="presParOf" srcId="{0415CAD7-1368-274E-A5EF-4D4296E3C848}" destId="{B46E3B53-0ED4-2D45-89AD-7AF821ADF4ED}" srcOrd="5" destOrd="0" presId="urn:microsoft.com/office/officeart/2005/8/layout/process2"/>
    <dgm:cxn modelId="{015A7C60-9B56-BD4C-BF6B-AFC3AFDAE41E}" type="presParOf" srcId="{B46E3B53-0ED4-2D45-89AD-7AF821ADF4ED}" destId="{41EB134B-EDCE-AA4A-9FCA-3831CCFBA9DF}" srcOrd="0" destOrd="0" presId="urn:microsoft.com/office/officeart/2005/8/layout/process2"/>
    <dgm:cxn modelId="{4E389B50-A945-6241-95C1-0541FF2B7CB5}" type="presParOf" srcId="{0415CAD7-1368-274E-A5EF-4D4296E3C848}" destId="{1E7928EC-C157-B540-BF45-3E2D175172D3}" srcOrd="6" destOrd="0" presId="urn:microsoft.com/office/officeart/2005/8/layout/process2"/>
    <dgm:cxn modelId="{8DF795CC-DBC9-1A4A-A9DC-435FBCE37103}" type="presParOf" srcId="{0415CAD7-1368-274E-A5EF-4D4296E3C848}" destId="{4B5DCF91-3E84-704A-8BED-C12CA66BE137}" srcOrd="7" destOrd="0" presId="urn:microsoft.com/office/officeart/2005/8/layout/process2"/>
    <dgm:cxn modelId="{85CE47F8-8F4F-9C42-90F4-64CBC35FB637}" type="presParOf" srcId="{4B5DCF91-3E84-704A-8BED-C12CA66BE137}" destId="{36F12E63-2662-DA4E-A162-2A9092E0710C}" srcOrd="0" destOrd="0" presId="urn:microsoft.com/office/officeart/2005/8/layout/process2"/>
    <dgm:cxn modelId="{D0DFBE27-CA41-0843-845F-B23929DF3EDC}" type="presParOf" srcId="{0415CAD7-1368-274E-A5EF-4D4296E3C848}" destId="{CE61D0DC-66B6-A54E-A35A-1C5D424EEA31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02B1FC-E450-0640-A454-AF9268870774}">
      <dsp:nvSpPr>
        <dsp:cNvPr id="0" name=""/>
        <dsp:cNvSpPr/>
      </dsp:nvSpPr>
      <dsp:spPr>
        <a:xfrm>
          <a:off x="140309" y="3155"/>
          <a:ext cx="2160373" cy="5769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Interface Turbulence Transport</a:t>
          </a:r>
        </a:p>
      </dsp:txBody>
      <dsp:txXfrm>
        <a:off x="157208" y="20054"/>
        <a:ext cx="2126575" cy="543173"/>
      </dsp:txXfrm>
    </dsp:sp>
    <dsp:sp modelId="{E8BBD7A8-E776-3F40-AB4A-21776DDE9E8D}">
      <dsp:nvSpPr>
        <dsp:cNvPr id="0" name=""/>
        <dsp:cNvSpPr/>
      </dsp:nvSpPr>
      <dsp:spPr>
        <a:xfrm rot="5400000">
          <a:off x="1112313" y="594550"/>
          <a:ext cx="216364" cy="259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-5400000">
        <a:off x="1142604" y="616187"/>
        <a:ext cx="155783" cy="151455"/>
      </dsp:txXfrm>
    </dsp:sp>
    <dsp:sp modelId="{9729FBF8-E858-6C47-900F-8CEC8CCE9077}">
      <dsp:nvSpPr>
        <dsp:cNvPr id="0" name=""/>
        <dsp:cNvSpPr/>
      </dsp:nvSpPr>
      <dsp:spPr>
        <a:xfrm>
          <a:off x="140309" y="868612"/>
          <a:ext cx="2160373" cy="5769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Thermal Transport (eddy conductivity)</a:t>
          </a:r>
        </a:p>
      </dsp:txBody>
      <dsp:txXfrm>
        <a:off x="157208" y="885511"/>
        <a:ext cx="2126575" cy="543173"/>
      </dsp:txXfrm>
    </dsp:sp>
    <dsp:sp modelId="{2219EFB3-7F64-8148-B2EB-39FAF07F913D}">
      <dsp:nvSpPr>
        <dsp:cNvPr id="0" name=""/>
        <dsp:cNvSpPr/>
      </dsp:nvSpPr>
      <dsp:spPr>
        <a:xfrm rot="5400000">
          <a:off x="1112313" y="1460007"/>
          <a:ext cx="216364" cy="259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-5400000">
        <a:off x="1142604" y="1481644"/>
        <a:ext cx="155783" cy="151455"/>
      </dsp:txXfrm>
    </dsp:sp>
    <dsp:sp modelId="{AB4FD82E-E231-9849-9DA2-6B9324E76C89}">
      <dsp:nvSpPr>
        <dsp:cNvPr id="0" name=""/>
        <dsp:cNvSpPr/>
      </dsp:nvSpPr>
      <dsp:spPr>
        <a:xfrm>
          <a:off x="140309" y="1734068"/>
          <a:ext cx="2160373" cy="5769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Interface Temperature</a:t>
          </a:r>
        </a:p>
      </dsp:txBody>
      <dsp:txXfrm>
        <a:off x="157208" y="1750967"/>
        <a:ext cx="2126575" cy="543173"/>
      </dsp:txXfrm>
    </dsp:sp>
    <dsp:sp modelId="{B46E3B53-0ED4-2D45-89AD-7AF821ADF4ED}">
      <dsp:nvSpPr>
        <dsp:cNvPr id="0" name=""/>
        <dsp:cNvSpPr/>
      </dsp:nvSpPr>
      <dsp:spPr>
        <a:xfrm rot="5400000">
          <a:off x="1112313" y="2325464"/>
          <a:ext cx="216364" cy="259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-5400000">
        <a:off x="1142604" y="2347101"/>
        <a:ext cx="155783" cy="151455"/>
      </dsp:txXfrm>
    </dsp:sp>
    <dsp:sp modelId="{1E7928EC-C157-B540-BF45-3E2D175172D3}">
      <dsp:nvSpPr>
        <dsp:cNvPr id="0" name=""/>
        <dsp:cNvSpPr/>
      </dsp:nvSpPr>
      <dsp:spPr>
        <a:xfrm>
          <a:off x="140309" y="2599525"/>
          <a:ext cx="2160373" cy="5769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Phase Change</a:t>
          </a:r>
        </a:p>
      </dsp:txBody>
      <dsp:txXfrm>
        <a:off x="157208" y="2616424"/>
        <a:ext cx="2126575" cy="543173"/>
      </dsp:txXfrm>
    </dsp:sp>
    <dsp:sp modelId="{4B5DCF91-3E84-704A-8BED-C12CA66BE137}">
      <dsp:nvSpPr>
        <dsp:cNvPr id="0" name=""/>
        <dsp:cNvSpPr/>
      </dsp:nvSpPr>
      <dsp:spPr>
        <a:xfrm rot="5400000">
          <a:off x="1112313" y="3190921"/>
          <a:ext cx="216364" cy="2596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/>
        </a:p>
      </dsp:txBody>
      <dsp:txXfrm rot="-5400000">
        <a:off x="1142604" y="3212558"/>
        <a:ext cx="155783" cy="151455"/>
      </dsp:txXfrm>
    </dsp:sp>
    <dsp:sp modelId="{CE61D0DC-66B6-A54E-A35A-1C5D424EEA31}">
      <dsp:nvSpPr>
        <dsp:cNvPr id="0" name=""/>
        <dsp:cNvSpPr/>
      </dsp:nvSpPr>
      <dsp:spPr>
        <a:xfrm>
          <a:off x="43880" y="3464982"/>
          <a:ext cx="2353230" cy="11793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Tank pressure prediction,</a:t>
          </a:r>
          <a:br>
            <a:rPr lang="en-US" sz="1400" kern="1200" dirty="0"/>
          </a:br>
          <a:r>
            <a:rPr lang="en-US" sz="1400" kern="1200" dirty="0"/>
            <a:t>Pressurant requirement,</a:t>
          </a:r>
          <a:br>
            <a:rPr lang="en-US" sz="1400" kern="1200" dirty="0"/>
          </a:br>
          <a:r>
            <a:rPr lang="en-US" sz="1400" kern="1200" dirty="0"/>
            <a:t>Propellant requirement,</a:t>
          </a:r>
          <a:br>
            <a:rPr lang="en-US" sz="1400" kern="1200" dirty="0"/>
          </a:br>
          <a:r>
            <a:rPr lang="en-US" sz="1400" kern="1200" dirty="0"/>
            <a:t>Active cooling requirements</a:t>
          </a:r>
        </a:p>
      </dsp:txBody>
      <dsp:txXfrm>
        <a:off x="78423" y="3499525"/>
        <a:ext cx="2284144" cy="11102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094050-1680-443A-8441-B2D5120085C9}" type="datetimeFigureOut">
              <a:rPr lang="en-US" smtClean="0">
                <a:latin typeface="CMU Sans Serif Medium" panose="02000603000000000000" pitchFamily="2" charset="0"/>
                <a:cs typeface="CMU Sans Serif Medium" panose="02000603000000000000" pitchFamily="2" charset="0"/>
              </a:rPr>
              <a:t>12/20/24</a:t>
            </a:fld>
            <a:endParaRPr lang="en-US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D158-DB4E-4A40-8880-ED0E5B935AB2}" type="slidenum">
              <a:rPr lang="en-US" smtClean="0">
                <a:latin typeface="CMU Sans Serif Medium" panose="02000603000000000000" pitchFamily="2" charset="0"/>
                <a:cs typeface="CMU Sans Serif Medium" panose="02000603000000000000" pitchFamily="2" charset="0"/>
              </a:rPr>
              <a:t>‹#›</a:t>
            </a:fld>
            <a:endParaRPr lang="en-US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633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b="0" i="0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0" y="0"/>
            <a:ext cx="7010400" cy="92964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3177" tIns="46589" rIns="93177" bIns="46589" anchor="ctr"/>
          <a:lstStyle/>
          <a:p>
            <a:pPr>
              <a:buFont typeface="Times New Roman" pitchFamily="16" charset="0"/>
              <a:buNone/>
              <a:defRPr/>
            </a:pPr>
            <a:endParaRPr lang="en-US" b="0" i="0" dirty="0">
              <a:latin typeface="CMU Sans Serif Medium" panose="02000603000000000000" pitchFamily="2" charset="0"/>
              <a:cs typeface="CMU Sans Serif Medium" panose="02000603000000000000" pitchFamily="2" charset="0"/>
            </a:endParaRPr>
          </a:p>
        </p:txBody>
      </p:sp>
      <p:sp>
        <p:nvSpPr>
          <p:cNvPr id="21508" name="Rectangle 3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316450" y="-11993563"/>
            <a:ext cx="22569488" cy="1269682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13316" name="Rectangle 4"/>
          <p:cNvSpPr>
            <a:spLocks noGrp="1" noChangeArrowheads="1"/>
          </p:cNvSpPr>
          <p:nvPr>
            <p:ph type="body"/>
          </p:nvPr>
        </p:nvSpPr>
        <p:spPr bwMode="auto">
          <a:xfrm>
            <a:off x="701040" y="4415790"/>
            <a:ext cx="5603452" cy="41785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115759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398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1FE52-5B67-1B9B-465A-8FCAE38BA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645510-B2EB-363C-806A-BAD7F2D8F1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21F9FE-2DF0-5B4E-68A4-8FE1EAC0A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6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6EE58-305E-7D25-A323-D3BAA9E14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AE024B-CEB8-75B1-2CA8-E3AE9821D3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44D6ED-44B9-B946-BAAB-287E62C7B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199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84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C5ED7-4156-2B91-075A-2B11CB5B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B9402C-91F9-48BF-BBFF-E5D4A11CC2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8A44AB-2DAC-629E-F49E-8D41A02391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358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4A3BE-86BC-40A1-3D3F-2C086827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2A54F4-B62F-F25B-8EC7-8C1814CEF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B22182-3DE5-098F-6AAA-1CEB262D3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409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B8AC7-53BE-CC6C-68E5-EF9856940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C88E8-14AB-1ACE-314D-4B27238D99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5F0965-885B-849D-FA28-1F647F1F8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14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9326E-9459-97BA-DD4E-2D06C6DB7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C2135D-C16A-B45A-ADAE-E869F9911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15004D-CFF5-CE71-8D74-9238292DF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725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ITAR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 blue sphere with stars, white letters N-A-S-A in Helvetica font; a red chevron representing wings, and an orbiting spacecraft">
            <a:extLst>
              <a:ext uri="{FF2B5EF4-FFF2-40B4-BE49-F238E27FC236}">
                <a16:creationId xmlns:a16="http://schemas.microsoft.com/office/drawing/2014/main" id="{159A1224-D31C-3F5C-C111-258E1BF64A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185" y="48003"/>
            <a:ext cx="1093471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9550400" y="6096000"/>
            <a:ext cx="26416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609600" y="1295400"/>
            <a:ext cx="10972800" cy="2133600"/>
          </a:xfrm>
        </p:spPr>
        <p:txBody>
          <a:bodyPr anchor="ctr">
            <a:normAutofit/>
          </a:bodyPr>
          <a:lstStyle>
            <a:lvl1pPr algn="ctr">
              <a:defRPr sz="3200" b="0" i="0">
                <a:solidFill>
                  <a:srgbClr val="004D96"/>
                </a:solidFill>
                <a:latin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5"/>
          <p:cNvSpPr>
            <a:spLocks noGrp="1" noChangeArrowheads="1"/>
          </p:cNvSpPr>
          <p:nvPr userDrawn="1">
            <p:ph type="subTitle" sz="quarter" idx="1"/>
          </p:nvPr>
        </p:nvSpPr>
        <p:spPr>
          <a:xfrm>
            <a:off x="609600" y="3795553"/>
            <a:ext cx="10972800" cy="201168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1400" b="0" i="0">
                <a:latin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9373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BU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blue sphere with stars, white letters N-A-S-A in Helvetica font; a red chevron representing wings, and an orbiting spacecraft">
            <a:extLst>
              <a:ext uri="{FF2B5EF4-FFF2-40B4-BE49-F238E27FC236}">
                <a16:creationId xmlns:a16="http://schemas.microsoft.com/office/drawing/2014/main" id="{727E154A-C8FC-CFA6-52B2-D914F7C07C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185" y="48003"/>
            <a:ext cx="1093471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60437"/>
            <a:ext cx="10972800" cy="5245896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-285750">
              <a:buClr>
                <a:srgbClr val="0070C0"/>
              </a:buClr>
              <a:buFont typeface="Arial" panose="020B0604020202020204" pitchFamily="34" charset="0"/>
              <a:buChar char="•"/>
              <a:defRPr sz="1600"/>
            </a:lvl2pPr>
            <a:lvl3pPr marL="914400" indent="-228600">
              <a:buClrTx/>
              <a:buFont typeface="Arial" panose="020B0604020202020204" pitchFamily="34" charset="0"/>
              <a:buChar char="−"/>
              <a:defRPr sz="1200"/>
            </a:lvl3pPr>
            <a:lvl4pPr marL="1371600" indent="-228600">
              <a:buFont typeface="Wingdings" panose="05000000000000000000" pitchFamily="2" charset="2"/>
              <a:buChar char="§"/>
              <a:defRPr sz="1200"/>
            </a:lvl4pPr>
            <a:lvl5pPr marL="1828800"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828800" y="143669"/>
            <a:ext cx="8534400" cy="792162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  <a:latin typeface="CMU Serif Roman" panose="02000603000000000000" pitchFamily="2" charset="0"/>
                <a:ea typeface="CMU Serif Roman" panose="02000603000000000000" pitchFamily="2" charset="0"/>
                <a:cs typeface="CMU Serif Roman" panose="02000603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3817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>
            <a:lvl1pPr>
              <a:defRPr b="0" i="0">
                <a:solidFill>
                  <a:schemeClr val="tx1"/>
                </a:solidFill>
                <a:latin typeface="CMU Sans Serif Medium" panose="02000603000000000000" pitchFamily="2" charset="0"/>
                <a:cs typeface="CMU Sans Serif Medium" panose="02000603000000000000" pitchFamily="2" charset="0"/>
              </a:defRPr>
            </a:lvl1pPr>
          </a:lstStyle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09600" y="2514600"/>
            <a:ext cx="10972800" cy="1828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43499"/>
            <a:ext cx="561136" cy="885348"/>
          </a:xfrm>
          <a:prstGeom prst="rect">
            <a:avLst/>
          </a:prstGeom>
        </p:spPr>
      </p:pic>
      <p:pic>
        <p:nvPicPr>
          <p:cNvPr id="2" name="Picture 2" descr="A blue sphere with stars, white letters N-A-S-A in Helvetica font; a red chevron representing wings, and an orbiting spacecraft">
            <a:extLst>
              <a:ext uri="{FF2B5EF4-FFF2-40B4-BE49-F238E27FC236}">
                <a16:creationId xmlns:a16="http://schemas.microsoft.com/office/drawing/2014/main" id="{61DEC723-A0C1-27F6-AAF4-FCF6281D54F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185" y="48003"/>
            <a:ext cx="1093471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3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2954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i="0">
                <a:solidFill>
                  <a:schemeClr val="tx1">
                    <a:tint val="75000"/>
                  </a:schemeClr>
                </a:solidFill>
                <a:latin typeface="+mn-lt"/>
                <a:cs typeface="CMU Sans Serif Medium" panose="02000603000000000000" pitchFamily="2" charset="0"/>
              </a:defRPr>
            </a:lvl1pPr>
          </a:lstStyle>
          <a:p>
            <a:pPr defTabSz="914400">
              <a:buClrTx/>
              <a:buSzTx/>
              <a:defRPr/>
            </a:pPr>
            <a:fld id="{EAA24045-F456-4457-B7B9-116178B6C51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>
                <a:buClrTx/>
                <a:buSzTx/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908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4" r:id="rId2"/>
    <p:sldLayoutId id="2147483814" r:id="rId3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0" i="0" kern="1200">
          <a:solidFill>
            <a:schemeClr val="tx1"/>
          </a:solidFill>
          <a:latin typeface="CMU Sans Serif Medium" panose="02000603000000000000" pitchFamily="2" charset="0"/>
          <a:ea typeface="+mj-ea"/>
          <a:cs typeface="CMU Sans Serif Medium" panose="02000603000000000000" pitchFamily="2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3200" b="0" i="0" kern="1200">
          <a:solidFill>
            <a:schemeClr val="tx1"/>
          </a:solidFill>
          <a:latin typeface="CMU Sans Serif Medium" panose="02000603000000000000" pitchFamily="2" charset="0"/>
          <a:ea typeface="+mn-ea"/>
          <a:cs typeface="CMU Sans Serif Medium" panose="02000603000000000000" pitchFamily="2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b="0" i="0" kern="1200">
          <a:solidFill>
            <a:schemeClr val="tx1"/>
          </a:solidFill>
          <a:latin typeface="CMU Sans Serif Medium" panose="02000603000000000000" pitchFamily="2" charset="0"/>
          <a:ea typeface="+mn-ea"/>
          <a:cs typeface="CMU Sans Serif Medium" panose="02000603000000000000" pitchFamily="2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•"/>
        <a:defRPr sz="2400" b="0" i="0" kern="1200">
          <a:solidFill>
            <a:schemeClr val="tx1"/>
          </a:solidFill>
          <a:latin typeface="CMU Sans Serif Medium" panose="02000603000000000000" pitchFamily="2" charset="0"/>
          <a:ea typeface="+mn-ea"/>
          <a:cs typeface="CMU Sans Serif Medium" panose="02000603000000000000" pitchFamily="2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b="0" i="0" kern="1200">
          <a:solidFill>
            <a:schemeClr val="tx1"/>
          </a:solidFill>
          <a:latin typeface="CMU Sans Serif Medium" panose="02000603000000000000" pitchFamily="2" charset="0"/>
          <a:ea typeface="+mn-ea"/>
          <a:cs typeface="CMU Sans Serif Medium" panose="02000603000000000000" pitchFamily="2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66CC"/>
        </a:buClr>
        <a:buSzPct val="110000"/>
        <a:buFont typeface="Arial" charset="0"/>
        <a:buChar char="»"/>
        <a:defRPr sz="2000" b="0" i="0" kern="1200">
          <a:solidFill>
            <a:schemeClr val="tx1"/>
          </a:solidFill>
          <a:latin typeface="CMU Sans Serif Medium" panose="02000603000000000000" pitchFamily="2" charset="0"/>
          <a:ea typeface="+mn-ea"/>
          <a:cs typeface="CMU Sans Serif Medium" panose="02000603000000000000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7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9.png"/><Relationship Id="rId10" Type="http://schemas.microsoft.com/office/2007/relationships/diagramDrawing" Target="../diagrams/drawing1.xml"/><Relationship Id="rId4" Type="http://schemas.openxmlformats.org/officeDocument/2006/relationships/image" Target="../media/image8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l.begellhouse.com/journals/5af8c23d50e0a883,6b4442405c7a2bae,23ace2da6ef09e09.html" TargetMode="External"/><Relationship Id="rId7" Type="http://schemas.openxmlformats.org/officeDocument/2006/relationships/hyperlink" Target="https://doddm.com/publications/2020-ijmf-lj-md-jg-rt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ites.chemengr.ucsb.edu/~ceweb/ce/people/faculty/banerjee/pdfs/jfm.pdf" TargetMode="External"/><Relationship Id="rId5" Type="http://schemas.openxmlformats.org/officeDocument/2006/relationships/hyperlink" Target="https://pubs.aip.org/aip/pof/article-abstract/8/6/1643/260075/Direct-numerical-simulation-of-near-interface?redirectedFrom=fulltext" TargetMode="External"/><Relationship Id="rId4" Type="http://schemas.openxmlformats.org/officeDocument/2006/relationships/hyperlink" Target="https://pubs.aip.org/aip/pof/article-abstract/2/10/1827/401812/The-effect-of-boundary-conditions-and-shear-rate?redirectedFrom=fulltex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latin typeface="CMU Serif Roman" panose="02000603000000000000" pitchFamily="2" charset="0"/>
                <a:ea typeface="CMU Serif Roman" panose="02000603000000000000" pitchFamily="2" charset="0"/>
                <a:cs typeface="CMU Serif Roman" panose="02000603000000000000" pitchFamily="2" charset="0"/>
              </a:rPr>
              <a:t>Validation of Two-phase Flow Modeling Techniques in Loci-Stream using Axial Jet Pressure Control and Autogenous Pressurization Experiments</a:t>
            </a:r>
            <a:endParaRPr lang="en-US" sz="4000" b="1" dirty="0">
              <a:latin typeface="CMU SERIF ROMAN" panose="02000603000000000000" pitchFamily="2" charset="0"/>
              <a:ea typeface="CMU SERIF ROMAN" panose="02000603000000000000" pitchFamily="2" charset="0"/>
              <a:cs typeface="CMU SERIF ROMAN" panose="02000603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581400"/>
            <a:ext cx="10972800" cy="2011680"/>
          </a:xfrm>
        </p:spPr>
        <p:txBody>
          <a:bodyPr/>
          <a:lstStyle/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b="1" dirty="0">
                <a:ea typeface="DejaVu LGC Sans" charset="0"/>
                <a:cs typeface="DejaVu LGC Sans" charset="0"/>
              </a:rPr>
              <a:t>January 08, 2025</a:t>
            </a: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400" b="1" dirty="0">
              <a:ea typeface="DejaVu LGC Sans" charset="0"/>
              <a:cs typeface="DejaVu LGC Sans" charset="0"/>
            </a:endParaRPr>
          </a:p>
          <a:p>
            <a:pPr>
              <a:spcBef>
                <a:spcPts val="35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dirty="0"/>
              <a:t>Chintan Patel </a:t>
            </a:r>
            <a:r>
              <a:rPr lang="en-GB" b="1" dirty="0"/>
              <a:t>– </a:t>
            </a:r>
            <a:r>
              <a:rPr lang="en-US" b="1" dirty="0"/>
              <a:t>ASEG, Fluid Dynamics Branch (NASA MSFC-ER42)</a:t>
            </a:r>
          </a:p>
        </p:txBody>
      </p:sp>
    </p:spTree>
    <p:extLst>
      <p:ext uri="{BB962C8B-B14F-4D97-AF65-F5344CB8AC3E}">
        <p14:creationId xmlns:p14="http://schemas.microsoft.com/office/powerpoint/2010/main" val="221979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0FC0C0-3161-49F0-9CCE-1208C4D2E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937" y="1051325"/>
            <a:ext cx="1386282" cy="16383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2BEF3E-326E-9C2D-5F31-49DAA86CA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317" y="1114323"/>
            <a:ext cx="2308000" cy="15499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01CFEB-D466-CB56-E414-89C3C35283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050"/>
          <a:stretch/>
        </p:blipFill>
        <p:spPr>
          <a:xfrm>
            <a:off x="8116409" y="3009969"/>
            <a:ext cx="2182861" cy="22478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B78C6D-47C8-A81D-5950-B5FA30AAB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02805" y="3530601"/>
            <a:ext cx="2055628" cy="1713023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D26C7F-A7FE-453F-793B-371D617C1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075088"/>
            <a:ext cx="7239000" cy="52282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noProof="1">
                <a:sym typeface="Wingdings" pitchFamily="2" charset="2"/>
              </a:rPr>
              <a:t>Managing cryogens is a critical technology for NASA’s Artemis missions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noProof="1"/>
              <a:t>Cryogenic fluid management (CFM) </a:t>
            </a:r>
            <a:r>
              <a:rPr lang="en-GB" sz="1800" noProof="1">
                <a:sym typeface="Wingdings" pitchFamily="2" charset="2"/>
              </a:rPr>
              <a:t>challenges</a:t>
            </a:r>
          </a:p>
          <a:p>
            <a:pPr marL="914400" lvl="1" indent="-457200"/>
            <a:r>
              <a:rPr lang="en-GB" sz="1400" noProof="1">
                <a:sym typeface="Wingdings" pitchFamily="2" charset="2"/>
              </a:rPr>
              <a:t>Storage and delivery: evaporative loss due to heat leakage, liquid location tracking</a:t>
            </a:r>
          </a:p>
          <a:p>
            <a:pPr marL="914400" lvl="1" indent="-457200"/>
            <a:r>
              <a:rPr lang="en-GB" sz="1400" noProof="1">
                <a:sym typeface="Wingdings" pitchFamily="2" charset="2"/>
              </a:rPr>
              <a:t>Pressure control: helium/autogenous pressurization, depressurization, cryocoolers</a:t>
            </a:r>
          </a:p>
          <a:p>
            <a:pPr marL="914400" lvl="1" indent="-457200"/>
            <a:r>
              <a:rPr lang="en-GB" sz="1400" noProof="1">
                <a:sym typeface="Wingdings" pitchFamily="2" charset="2"/>
              </a:rPr>
              <a:t>Tank filling/draining: draining and pressurization, jet and spray injection filling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800" noProof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noProof="1"/>
              <a:t>NASA’s CFM Modeling Portfolio </a:t>
            </a:r>
            <a:r>
              <a:rPr lang="en-GB" sz="1800" noProof="1">
                <a:sym typeface="Wingdings" pitchFamily="2" charset="2"/>
              </a:rPr>
              <a:t>develops, enhances and validates computational fluid dynamic (CFD) and nodal tools for mission and operations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1800" noProof="1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noProof="1">
                <a:sym typeface="Wingdings" pitchFamily="2" charset="2"/>
              </a:rPr>
              <a:t>Fluid Dynamics Branch (ER42) at NASA Marshall Space Flight Center (MSFC) supports several CFM projects using CFD</a:t>
            </a:r>
          </a:p>
          <a:p>
            <a:pPr marL="914400" lvl="1" indent="-457200"/>
            <a:r>
              <a:rPr lang="en-GB" sz="1400" noProof="1">
                <a:sym typeface="Wingdings" pitchFamily="2" charset="2"/>
              </a:rPr>
              <a:t>Human Landing System (HLS), Commercial Lunar Payload Services (CLPS), Space Launch System (SLS), etc.</a:t>
            </a:r>
            <a:endParaRPr lang="en-GB" sz="1800" noProof="1">
              <a:sym typeface="Wingdings" pitchFamily="2" charset="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800" noProof="1">
                <a:sym typeface="Wingdings" pitchFamily="2" charset="2"/>
              </a:rPr>
              <a:t>ER42 has been validating Loci-Stream-VOF CFD solver to support current and future missions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C74F72-E83E-7BC9-AE05-73439F0D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GB" noProof="1" smtClean="0"/>
              <a:pPr>
                <a:defRPr/>
              </a:pPr>
              <a:t>2</a:t>
            </a:fld>
            <a:endParaRPr lang="en-GB" noProof="1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54D86B-527E-5E32-9077-248836AC5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noProof="1"/>
              <a:t>Background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D1A7C-A5C5-8DBD-D494-17012F9D7678}"/>
              </a:ext>
            </a:extLst>
          </p:cNvPr>
          <p:cNvSpPr txBox="1"/>
          <p:nvPr/>
        </p:nvSpPr>
        <p:spPr>
          <a:xfrm>
            <a:off x="1524000" y="6396335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GB" sz="1200" noProof="1">
                <a:solidFill>
                  <a:schemeClr val="bg1">
                    <a:lumMod val="75000"/>
                  </a:schemeClr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Acknowledgement: NASA MSFC ER42 CFM Portfolio team (Jacob Brodnick, H.Q. Yang, Ed Reske, Brandon Williams, Brian Richardson), and NASA Glenn Research Center CFM Modeling team for helpful discussions or collaborations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DB5DC0-5E57-BD56-D361-18D2A60FD0B7}"/>
              </a:ext>
            </a:extLst>
          </p:cNvPr>
          <p:cNvSpPr txBox="1"/>
          <p:nvPr/>
        </p:nvSpPr>
        <p:spPr>
          <a:xfrm>
            <a:off x="8194028" y="5314232"/>
            <a:ext cx="398921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en-GB" sz="1400" noProof="1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Self-pressurization of Zero Boil-off Tank (ZBOT)</a:t>
            </a:r>
            <a:br>
              <a:rPr lang="en-GB" sz="1400" b="1" noProof="1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</a:br>
            <a:r>
              <a:rPr lang="en-GB" sz="1200" i="1" noProof="1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CFM modeling validation at NASA MSFC using CFD</a:t>
            </a:r>
            <a:endParaRPr lang="en-GB" sz="1400" i="1" noProof="1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8EFD1C-221E-972C-696E-224C7E8AD1CC}"/>
              </a:ext>
            </a:extLst>
          </p:cNvPr>
          <p:cNvSpPr txBox="1"/>
          <p:nvPr/>
        </p:nvSpPr>
        <p:spPr>
          <a:xfrm>
            <a:off x="8185271" y="5841667"/>
            <a:ext cx="39979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noProof="1">
                <a:solidFill>
                  <a:schemeClr val="bg1">
                    <a:lumMod val="75000"/>
                  </a:schemeClr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[1] M. Kassemi, S. Hylton and O. Kartuzova. "Zero-Boil-Off Tank (ZBOT) Experiment – Ground-Based Validation of Two – Phase Self-Pressurization CFD Model &amp; Preliminary Microgravity Results," AIAA 2018-4940. 2018 Joint Propulsion Conference. July 2018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5A1719-6B7E-FEC3-0E22-416EB4584193}"/>
              </a:ext>
            </a:extLst>
          </p:cNvPr>
          <p:cNvSpPr txBox="1"/>
          <p:nvPr/>
        </p:nvSpPr>
        <p:spPr>
          <a:xfrm>
            <a:off x="8220715" y="2721625"/>
            <a:ext cx="39892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/>
            <a:r>
              <a:rPr lang="en-GB" sz="1400" noProof="1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Zero Boil-off Tank (ZBOT) Experiment</a:t>
            </a:r>
            <a:r>
              <a:rPr lang="en-GB" sz="1400" baseline="30000" noProof="1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[1]</a:t>
            </a:r>
            <a:endParaRPr lang="en-GB" sz="1400" i="1" noProof="1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49624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E56E63-8A98-756F-172A-25A9D8233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F7D1AE3-FB37-6FC0-B434-7F6B7E456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36" y="4321969"/>
            <a:ext cx="3276354" cy="1200867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73F03F-4DC6-F641-E5C3-75FD11FB8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26" y="1129905"/>
            <a:ext cx="3594174" cy="303437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Important physical processes</a:t>
            </a:r>
          </a:p>
          <a:p>
            <a:pPr marL="628650" lvl="1" indent="-171450"/>
            <a:r>
              <a:rPr lang="en-US" sz="1400" dirty="0">
                <a:ea typeface="CMU Sans Serif Medium" panose="02000603000000000000" pitchFamily="2" charset="0"/>
                <a:sym typeface="Wingdings" pitchFamily="2" charset="2"/>
              </a:rPr>
              <a:t>Phase transition</a:t>
            </a:r>
            <a:endParaRPr lang="en-US" sz="1400" dirty="0"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  <a:p>
            <a:pPr marL="628650" lvl="1" indent="-171450"/>
            <a:r>
              <a:rPr lang="en-US" sz="14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Interface turbulence transport (ITT)</a:t>
            </a:r>
            <a:endParaRPr lang="en-US" sz="1400" dirty="0">
              <a:ea typeface="CMU Sans Serif Medium" panose="02000603000000000000" pitchFamily="2" charset="0"/>
              <a:sym typeface="Wingdings" pitchFamily="2" charset="2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endParaRPr lang="en-US" sz="1600" dirty="0">
              <a:ea typeface="CMU Sans Serif Medium" panose="02000603000000000000" pitchFamily="2" charset="0"/>
              <a:sym typeface="Wingdings" pitchFamily="2" charset="2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600" dirty="0">
                <a:ea typeface="CMU Sans Serif Medium" panose="02000603000000000000" pitchFamily="2" charset="0"/>
                <a:sym typeface="Wingdings" pitchFamily="2" charset="2"/>
              </a:rPr>
              <a:t>Reynolds-averaged Navier-Stokes (RANS) equations for mass, momentum and energy conservation</a:t>
            </a:r>
          </a:p>
          <a:p>
            <a:pPr marL="742950" lvl="1" defTabSz="914400"/>
            <a:r>
              <a:rPr lang="en-US" sz="1400" dirty="0">
                <a:ea typeface="CMU Sans Serif Medium" panose="02000603000000000000" pitchFamily="2" charset="0"/>
                <a:sym typeface="Wingdings" pitchFamily="2" charset="2"/>
              </a:rPr>
              <a:t>Turbulence Model: Menter’s Shear Stress Transport (SST)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a typeface="CMU Sans Serif Medium" panose="02000603000000000000" pitchFamily="2" charset="0"/>
                <a:sym typeface="Wingdings" pitchFamily="2" charset="2"/>
              </a:rPr>
              <a:t>Phase change model: Hertz-Knudsen-Schrage (HKS)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22F256F-AAB2-17A6-23AA-8D6BBD8C0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Interface Turbulence Transport</a:t>
            </a:r>
            <a:endParaRPr lang="en-US" sz="4000" dirty="0">
              <a:latin typeface="CMU Serif Roman" panose="02000603000000000000" pitchFamily="2" charset="0"/>
              <a:ea typeface="CMU Serif Roman" panose="02000603000000000000" pitchFamily="2" charset="0"/>
              <a:cs typeface="CMU Serif Roman" panose="02000603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5B0C635-77F2-7E7C-D425-24B452FE5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3987" y="5560576"/>
            <a:ext cx="1992652" cy="60170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576E11-261B-F3FF-9B77-F0E128A4E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2679" y="6141626"/>
            <a:ext cx="995268" cy="275008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7D34982-B87F-5D5D-9953-451A0BF29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9600" y="6356353"/>
            <a:ext cx="1219200" cy="365125"/>
          </a:xfrm>
        </p:spPr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B0B9A2C-C3A4-D35D-B2BC-F652F690C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6050479"/>
              </p:ext>
            </p:extLst>
          </p:nvPr>
        </p:nvGraphicFramePr>
        <p:xfrm>
          <a:off x="4092585" y="1143137"/>
          <a:ext cx="2440992" cy="4647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5373A8BC-5996-9D1E-EC50-FA6A87309E3E}"/>
              </a:ext>
            </a:extLst>
          </p:cNvPr>
          <p:cNvSpPr txBox="1">
            <a:spLocks/>
          </p:cNvSpPr>
          <p:nvPr/>
        </p:nvSpPr>
        <p:spPr bwMode="auto">
          <a:xfrm>
            <a:off x="7020784" y="4321969"/>
            <a:ext cx="4552740" cy="216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1pPr>
            <a:lvl2pPr marL="45720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2pPr>
            <a:lvl3pPr marL="914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panose="020B0604020202020204" pitchFamily="34" charset="0"/>
              <a:buChar char="−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4pPr>
            <a:lvl5pPr marL="1828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charset="0"/>
              <a:buChar char="»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endParaRPr lang="en-US" sz="1600" dirty="0">
              <a:ea typeface="CMU Sans Serif Medium" panose="02000603000000000000" pitchFamily="2" charset="0"/>
              <a:sym typeface="Wingdings" pitchFamily="2" charset="2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600" b="1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How to make reliable predictions for flight projects?</a:t>
            </a:r>
          </a:p>
          <a:p>
            <a:pPr marL="742950" lvl="1" defTabSz="914400"/>
            <a:r>
              <a:rPr lang="en-US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Develop models and validate them with a variety of flight-scale CFM experiments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B8C28B4-1A86-284A-950E-844BB700EDCD}"/>
              </a:ext>
            </a:extLst>
          </p:cNvPr>
          <p:cNvSpPr txBox="1">
            <a:spLocks/>
          </p:cNvSpPr>
          <p:nvPr/>
        </p:nvSpPr>
        <p:spPr bwMode="auto">
          <a:xfrm>
            <a:off x="7020784" y="1143137"/>
            <a:ext cx="4552740" cy="3034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1pPr>
            <a:lvl2pPr marL="45720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2pPr>
            <a:lvl3pPr marL="914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panose="020B0604020202020204" pitchFamily="34" charset="0"/>
              <a:buChar char="−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4pPr>
            <a:lvl5pPr marL="1828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charset="0"/>
              <a:buChar char="»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itchFamily="2" charset="2"/>
              </a:rPr>
              <a:t>ITT modeling heavily influences crucial design parameters of spaceflight missions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Altered turbulence at the interface</a:t>
            </a:r>
          </a:p>
          <a:p>
            <a:pPr marL="742950" lvl="1" defTabSz="914400"/>
            <a:r>
              <a:rPr lang="en-US" dirty="0">
                <a:sym typeface="Wingdings" pitchFamily="2" charset="2"/>
              </a:rPr>
              <a:t>RANS models have no mechanism to account for it</a:t>
            </a:r>
          </a:p>
          <a:p>
            <a:pPr marL="742950" lvl="1" defTabSz="914400"/>
            <a:endParaRPr lang="en-US" sz="1800" dirty="0">
              <a:sym typeface="Wingdings" pitchFamily="2" charset="2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CFM operations in spaceflights span days with large tanks</a:t>
            </a:r>
          </a:p>
          <a:p>
            <a:pPr marL="742950" lvl="1" defTabSz="914400"/>
            <a:r>
              <a:rPr lang="en-US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Scales for ITT and phase change processes are much smaller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A132E6-AF9A-1A77-F669-977804519ED6}"/>
              </a:ext>
            </a:extLst>
          </p:cNvPr>
          <p:cNvSpPr txBox="1"/>
          <p:nvPr/>
        </p:nvSpPr>
        <p:spPr>
          <a:xfrm>
            <a:off x="3977400" y="5991558"/>
            <a:ext cx="2671362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6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Impact of ITT on CFM</a:t>
            </a:r>
          </a:p>
        </p:txBody>
      </p:sp>
    </p:spTree>
    <p:extLst>
      <p:ext uri="{BB962C8B-B14F-4D97-AF65-F5344CB8AC3E}">
        <p14:creationId xmlns:p14="http://schemas.microsoft.com/office/powerpoint/2010/main" val="793092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D0314-BD9F-7ED0-4C1F-5D480BEF5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0890BE-D899-1779-53C2-A08D9A0DA17C}"/>
              </a:ext>
            </a:extLst>
          </p:cNvPr>
          <p:cNvSpPr/>
          <p:nvPr/>
        </p:nvSpPr>
        <p:spPr>
          <a:xfrm>
            <a:off x="5867400" y="4146628"/>
            <a:ext cx="2371414" cy="13367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757428-8531-D357-85E2-0696573C34E8}"/>
              </a:ext>
            </a:extLst>
          </p:cNvPr>
          <p:cNvSpPr/>
          <p:nvPr/>
        </p:nvSpPr>
        <p:spPr>
          <a:xfrm>
            <a:off x="9411777" y="4640706"/>
            <a:ext cx="2371414" cy="13367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0AEBABD-1C54-CCA5-255A-23425FD44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99" y="1217184"/>
            <a:ext cx="4913075" cy="5102124"/>
          </a:xfrm>
        </p:spPr>
        <p:txBody>
          <a:bodyPr/>
          <a:lstStyle/>
          <a:p>
            <a:pPr defTabSz="914400"/>
            <a:r>
              <a:rPr lang="en-US" sz="1800" b="1" u="sng" dirty="0">
                <a:ea typeface="CMU Sans Serif Medium" panose="02000603000000000000" pitchFamily="2" charset="0"/>
              </a:rPr>
              <a:t>Sharp Interface Turbulence Modeling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Stationary/quasi-stationary gas-liquid interface modeled with a fixed interface boundary</a:t>
            </a:r>
          </a:p>
          <a:p>
            <a:pPr marL="800100" lvl="1" indent="-342900" defTabSz="914400">
              <a:buSzTx/>
            </a:pPr>
            <a:r>
              <a:rPr lang="en-US" dirty="0">
                <a:ea typeface="CMU Sans Serif Medium" panose="02000603000000000000" pitchFamily="2" charset="0"/>
              </a:rPr>
              <a:t>Velocity and stresses continuity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ym typeface="Wingdings" pitchFamily="2" charset="2"/>
              </a:rPr>
              <a:t>Significantly faster than volume of fluid method</a:t>
            </a:r>
          </a:p>
          <a:p>
            <a:pPr marL="800100" lvl="1" indent="-342900"/>
            <a:r>
              <a:rPr lang="en-US" dirty="0">
                <a:sym typeface="Wingdings" pitchFamily="2" charset="2"/>
              </a:rPr>
              <a:t>Allows large number of numerical experiments</a:t>
            </a:r>
          </a:p>
          <a:p>
            <a:pPr defTabSz="914400"/>
            <a:endParaRPr lang="en-US" sz="1800" b="1" u="sng" dirty="0">
              <a:ea typeface="CMU Sans Serif Medium" panose="02000603000000000000" pitchFamily="2" charset="0"/>
            </a:endParaRPr>
          </a:p>
          <a:p>
            <a:pPr defTabSz="914400"/>
            <a:r>
              <a:rPr lang="en-US" sz="1800" b="1" u="sng" dirty="0">
                <a:ea typeface="CMU Sans Serif Medium" panose="02000603000000000000" pitchFamily="2" charset="0"/>
              </a:rPr>
              <a:t>Modeling Evidence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Experiments, direct numerical simulation and large eddy simulation studies demonstrate</a:t>
            </a:r>
          </a:p>
          <a:p>
            <a:pPr marL="800100" lvl="1" indent="-342900"/>
            <a:r>
              <a:rPr lang="en-US" sz="1800" dirty="0">
                <a:ea typeface="CMU Sans Serif Medium" panose="02000603000000000000" pitchFamily="2" charset="0"/>
              </a:rPr>
              <a:t>Diminished turbulence kinetic energy (TKE) on the gas side of the interface</a:t>
            </a:r>
          </a:p>
          <a:p>
            <a:pPr marL="800100" lvl="1" indent="-342900"/>
            <a:r>
              <a:rPr lang="en-US" sz="1800" dirty="0">
                <a:ea typeface="CMU Sans Serif Medium" panose="02000603000000000000" pitchFamily="2" charset="0"/>
              </a:rPr>
              <a:t>Either unaltered or enhanced TKE on the liquid side of the interface</a:t>
            </a:r>
            <a:endParaRPr lang="en-US" sz="1800" b="1" u="sng" dirty="0">
              <a:ea typeface="CMU Sans Serif Medium" panose="02000603000000000000" pitchFamily="2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EC74A-8908-CAAB-22DA-CF9965EC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849C82-C507-EAB7-CCEB-77B48E98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14865"/>
            <a:ext cx="8534400" cy="792162"/>
          </a:xfrm>
        </p:spPr>
        <p:txBody>
          <a:bodyPr/>
          <a:lstStyle/>
          <a:p>
            <a:r>
              <a:rPr lang="en-US" sz="3600" dirty="0"/>
              <a:t>Interface Turbulence Transport Modeling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104A7AA-6800-1C04-0E02-F43949E60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962908"/>
              </p:ext>
            </p:extLst>
          </p:nvPr>
        </p:nvGraphicFramePr>
        <p:xfrm>
          <a:off x="5561380" y="1217184"/>
          <a:ext cx="6495036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7236">
                  <a:extLst>
                    <a:ext uri="{9D8B030D-6E8A-4147-A177-3AD203B41FA5}">
                      <a16:colId xmlns:a16="http://schemas.microsoft.com/office/drawing/2014/main" val="591686659"/>
                    </a:ext>
                  </a:extLst>
                </a:gridCol>
                <a:gridCol w="3639564">
                  <a:extLst>
                    <a:ext uri="{9D8B030D-6E8A-4147-A177-3AD203B41FA5}">
                      <a16:colId xmlns:a16="http://schemas.microsoft.com/office/drawing/2014/main" val="2900589170"/>
                    </a:ext>
                  </a:extLst>
                </a:gridCol>
                <a:gridCol w="1618236">
                  <a:extLst>
                    <a:ext uri="{9D8B030D-6E8A-4147-A177-3AD203B41FA5}">
                      <a16:colId xmlns:a16="http://schemas.microsoft.com/office/drawing/2014/main" val="2185509478"/>
                    </a:ext>
                  </a:extLst>
                </a:gridCol>
              </a:tblGrid>
              <a:tr h="41110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Turbulence Modeling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Applied to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980494"/>
                  </a:ext>
                </a:extLst>
              </a:tr>
              <a:tr h="150635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Wall-like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Near interface modeled like a no-slip wall boundary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Gas side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5962170"/>
                  </a:ext>
                </a:extLst>
              </a:tr>
              <a:tr h="411104"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Freestream-like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Turbulence unaffected by the boundary (extrapolated)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MU Sans Serif Medium" panose="02000603000000000000" pitchFamily="2" charset="0"/>
                          <a:ea typeface="CMU Sans Serif Medium" panose="02000603000000000000" pitchFamily="2" charset="0"/>
                          <a:cs typeface="CMU Sans Serif Medium" panose="02000603000000000000" pitchFamily="2" charset="0"/>
                        </a:rPr>
                        <a:t>Liquid side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0814066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EA1B4898-092C-AB7F-68F9-D128A0A2063F}"/>
              </a:ext>
            </a:extLst>
          </p:cNvPr>
          <p:cNvSpPr/>
          <p:nvPr/>
        </p:nvSpPr>
        <p:spPr>
          <a:xfrm>
            <a:off x="5867400" y="3261172"/>
            <a:ext cx="2371414" cy="222221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E2B07E-BF06-7111-68DF-E40C737129E0}"/>
              </a:ext>
            </a:extLst>
          </p:cNvPr>
          <p:cNvSpPr txBox="1"/>
          <p:nvPr/>
        </p:nvSpPr>
        <p:spPr>
          <a:xfrm>
            <a:off x="6324600" y="3580189"/>
            <a:ext cx="1457014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Gas Phase</a:t>
            </a:r>
            <a:endParaRPr lang="en-US" sz="14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F3CEA3-81AE-57F5-CF8F-2A1C372375F3}"/>
              </a:ext>
            </a:extLst>
          </p:cNvPr>
          <p:cNvSpPr txBox="1"/>
          <p:nvPr/>
        </p:nvSpPr>
        <p:spPr>
          <a:xfrm>
            <a:off x="6304953" y="4651826"/>
            <a:ext cx="1465086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Liquid Phase</a:t>
            </a:r>
            <a:endParaRPr lang="en-US" sz="14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6599E7-2134-5DCF-0933-F743AB31DD8D}"/>
              </a:ext>
            </a:extLst>
          </p:cNvPr>
          <p:cNvSpPr txBox="1"/>
          <p:nvPr/>
        </p:nvSpPr>
        <p:spPr>
          <a:xfrm>
            <a:off x="9013578" y="3560782"/>
            <a:ext cx="310222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i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Interface TKE is zero</a:t>
            </a:r>
            <a:endParaRPr lang="en-US" sz="1400" b="1" i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C31E7A-1BCA-F553-15AD-80370FFEA5FD}"/>
              </a:ext>
            </a:extLst>
          </p:cNvPr>
          <p:cNvSpPr txBox="1"/>
          <p:nvPr/>
        </p:nvSpPr>
        <p:spPr>
          <a:xfrm>
            <a:off x="9498587" y="4697386"/>
            <a:ext cx="228460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i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Interface TKE is typically extrapolated</a:t>
            </a:r>
            <a:endParaRPr lang="en-US" sz="1400" b="1" i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E4935F2-9864-445C-8C2A-6E75BF3C89C7}"/>
              </a:ext>
            </a:extLst>
          </p:cNvPr>
          <p:cNvSpPr/>
          <p:nvPr/>
        </p:nvSpPr>
        <p:spPr>
          <a:xfrm>
            <a:off x="9378982" y="3048000"/>
            <a:ext cx="2371414" cy="88545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AF149B-675D-0E7D-34C3-79B6D1C3CCE6}"/>
              </a:ext>
            </a:extLst>
          </p:cNvPr>
          <p:cNvSpPr txBox="1"/>
          <p:nvPr/>
        </p:nvSpPr>
        <p:spPr>
          <a:xfrm>
            <a:off x="5867400" y="3995969"/>
            <a:ext cx="2371414" cy="307777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Near Interface Region</a:t>
            </a:r>
            <a:endParaRPr lang="en-US" sz="14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0C46137-82EF-46CF-5161-50E988428FC7}"/>
              </a:ext>
            </a:extLst>
          </p:cNvPr>
          <p:cNvSpPr txBox="1"/>
          <p:nvPr/>
        </p:nvSpPr>
        <p:spPr>
          <a:xfrm>
            <a:off x="10797078" y="4345312"/>
            <a:ext cx="104393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Liquid-side</a:t>
            </a:r>
            <a:endParaRPr lang="en-US" sz="14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5F6634-F610-C5DB-D6FC-24B11EE9CDC7}"/>
              </a:ext>
            </a:extLst>
          </p:cNvPr>
          <p:cNvSpPr txBox="1"/>
          <p:nvPr/>
        </p:nvSpPr>
        <p:spPr>
          <a:xfrm>
            <a:off x="10972800" y="3918752"/>
            <a:ext cx="891531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Gas-side</a:t>
            </a:r>
            <a:endParaRPr lang="en-US" sz="14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5FD13B-6A99-EFD2-4A41-0FE97761D06F}"/>
              </a:ext>
            </a:extLst>
          </p:cNvPr>
          <p:cNvSpPr txBox="1"/>
          <p:nvPr/>
        </p:nvSpPr>
        <p:spPr>
          <a:xfrm>
            <a:off x="6752438" y="6118971"/>
            <a:ext cx="4291154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Illustration of Sharp Interface ITT Modeling Technique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35006E2-4326-B939-360E-29657F9EC5FA}"/>
              </a:ext>
            </a:extLst>
          </p:cNvPr>
          <p:cNvCxnSpPr>
            <a:cxnSpLocks/>
            <a:stCxn id="28" idx="3"/>
            <a:endCxn id="26" idx="1"/>
          </p:cNvCxnSpPr>
          <p:nvPr/>
        </p:nvCxnSpPr>
        <p:spPr>
          <a:xfrm flipV="1">
            <a:off x="8238814" y="3490728"/>
            <a:ext cx="1140168" cy="6591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EFB9471-D2BD-BC2A-7328-5D3ABE93CE89}"/>
              </a:ext>
            </a:extLst>
          </p:cNvPr>
          <p:cNvCxnSpPr>
            <a:cxnSpLocks/>
            <a:stCxn id="28" idx="3"/>
            <a:endCxn id="27" idx="1"/>
          </p:cNvCxnSpPr>
          <p:nvPr/>
        </p:nvCxnSpPr>
        <p:spPr>
          <a:xfrm>
            <a:off x="8238814" y="4149858"/>
            <a:ext cx="1172963" cy="11592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147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C9B4F-0F7A-9211-F4D5-2F900DC3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C67402-0E48-DA13-1AC5-EE94CC918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0403" y="1714618"/>
            <a:ext cx="2744275" cy="42608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D9778A-C587-32EA-D72E-FF4109C5C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5E54A9-12EA-976E-CAC0-59B133D3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1. Autogenous Pressurization Test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78AF0D-C3F9-27B8-70D7-32D80F1F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30166"/>
            <a:ext cx="3657600" cy="5226509"/>
          </a:xfrm>
        </p:spPr>
        <p:txBody>
          <a:bodyPr/>
          <a:lstStyle/>
          <a:p>
            <a:r>
              <a:rPr lang="en-US" sz="1600" b="1" u="sng" dirty="0"/>
              <a:t>Experiment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Performed at NASA MSFC using Engineering Design Unit tank with liquid hydrogen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The insulated double domed tank with 1.7 m diameter was filled to 90% volume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Uniform initial temperature of 20.345 K with saturation condition at the interface (1 bar ullage pressure)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Pressurized with room temperature gaseous hydrogen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u="sng" dirty="0"/>
              <a:t>CFD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Axisymmetric 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Conjugate heat transfer</a:t>
            </a:r>
          </a:p>
          <a:p>
            <a:pPr marL="800100" lvl="1" indent="-342900"/>
            <a:r>
              <a:rPr lang="en-US" sz="1200" dirty="0"/>
              <a:t>Temperature dependent thermal properties for the solids</a:t>
            </a:r>
            <a:endParaRPr lang="en-US" sz="16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F6F6540-F637-91D2-ABBD-42D6417BB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481" y="1682749"/>
            <a:ext cx="4897582" cy="44894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01BDBDB-7E27-B9C0-9415-614F7F3DD7A6}"/>
              </a:ext>
            </a:extLst>
          </p:cNvPr>
          <p:cNvSpPr txBox="1"/>
          <p:nvPr/>
        </p:nvSpPr>
        <p:spPr>
          <a:xfrm>
            <a:off x="4500883" y="1032837"/>
            <a:ext cx="267136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6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Cross Section View of the EDU Tank CAD Model</a:t>
            </a:r>
            <a:endParaRPr lang="en-US" sz="16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147A58-A2B5-29AA-2521-11F03F4BADAD}"/>
              </a:ext>
            </a:extLst>
          </p:cNvPr>
          <p:cNvSpPr txBox="1"/>
          <p:nvPr/>
        </p:nvSpPr>
        <p:spPr>
          <a:xfrm>
            <a:off x="8304095" y="1129843"/>
            <a:ext cx="2820353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600" b="1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Diffuser Massflow and Tank Pressure over Time</a:t>
            </a:r>
            <a:endParaRPr lang="en-US" sz="1600" b="1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24572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1B2C9-67E5-01EC-120A-AA30824FB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C80387-CE81-77B1-E636-3286D30CD0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4"/>
          <a:stretch/>
        </p:blipFill>
        <p:spPr>
          <a:xfrm>
            <a:off x="152400" y="1828800"/>
            <a:ext cx="4517857" cy="4572000"/>
          </a:xfrm>
          <a:prstGeom prst="rect">
            <a:avLst/>
          </a:prstGeom>
        </p:spPr>
      </p:pic>
      <p:pic>
        <p:nvPicPr>
          <p:cNvPr id="12" name="muratio">
            <a:hlinkClick r:id="" action="ppaction://media"/>
            <a:extLst>
              <a:ext uri="{FF2B5EF4-FFF2-40B4-BE49-F238E27FC236}">
                <a16:creationId xmlns:a16="http://schemas.microsoft.com/office/drawing/2014/main" id="{E8C71BAE-EC6D-2943-DA80-7002D25923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2801"/>
          <a:stretch/>
        </p:blipFill>
        <p:spPr>
          <a:xfrm>
            <a:off x="4661497" y="2158206"/>
            <a:ext cx="7516317" cy="406984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F0351C-567D-CEEA-152F-D59145FF3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16E72AA-5AF8-CBFC-DA73-77B533C6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Validation – Autogenous Pressurization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0D86E3F-16EC-1BA9-31C8-10A83E967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20809"/>
            <a:ext cx="5734163" cy="10420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Tank pressure was predicted successfully with 5% error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The modeling technique allows discontinuous turbulence viscosity ratio across the interface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228A04-8C06-72C1-974C-E772D324A5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37" y="2209799"/>
            <a:ext cx="1911020" cy="191102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3" name="Picture 12" descr="A graph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218B575C-36E5-232D-AE06-BCA4402475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472" r="50057" b="-1"/>
          <a:stretch/>
        </p:blipFill>
        <p:spPr>
          <a:xfrm>
            <a:off x="9121942" y="925438"/>
            <a:ext cx="2922635" cy="2839810"/>
          </a:xfrm>
          <a:prstGeom prst="rect">
            <a:avLst/>
          </a:prstGeom>
        </p:spPr>
      </p:pic>
      <p:pic>
        <p:nvPicPr>
          <p:cNvPr id="14" name="Picture 13" descr="A graph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03EFDB1A-8512-C546-2EE0-09153F39F9E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7" t="59302" r="2305" b="22250"/>
          <a:stretch/>
        </p:blipFill>
        <p:spPr>
          <a:xfrm>
            <a:off x="6477000" y="1574018"/>
            <a:ext cx="2569603" cy="9776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71A5956-72B0-8073-B552-ECA838DEF81C}"/>
              </a:ext>
            </a:extLst>
          </p:cNvPr>
          <p:cNvSpPr txBox="1"/>
          <p:nvPr/>
        </p:nvSpPr>
        <p:spPr>
          <a:xfrm>
            <a:off x="570111" y="6407250"/>
            <a:ext cx="40429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Pressure vs Time – CFD vs Experiment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DEF830-896A-814F-F2A9-5295B073C9FF}"/>
              </a:ext>
            </a:extLst>
          </p:cNvPr>
          <p:cNvSpPr txBox="1"/>
          <p:nvPr/>
        </p:nvSpPr>
        <p:spPr>
          <a:xfrm>
            <a:off x="6952250" y="6255488"/>
            <a:ext cx="4339384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Turbulence Viscosity Ratio over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FF43A-7376-9BC8-2ED0-114F8A3638CD}"/>
              </a:ext>
            </a:extLst>
          </p:cNvPr>
          <p:cNvSpPr txBox="1"/>
          <p:nvPr/>
        </p:nvSpPr>
        <p:spPr>
          <a:xfrm>
            <a:off x="9753600" y="3763476"/>
            <a:ext cx="21336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Interfacial Eddy Viscosity over Time at 0.1 m radius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9DF37A-4209-1705-3619-720A875AD45A}"/>
              </a:ext>
            </a:extLst>
          </p:cNvPr>
          <p:cNvSpPr txBox="1"/>
          <p:nvPr/>
        </p:nvSpPr>
        <p:spPr>
          <a:xfrm>
            <a:off x="1077432" y="3431547"/>
            <a:ext cx="150273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Pressurization Rate vs Time</a:t>
            </a:r>
          </a:p>
        </p:txBody>
      </p:sp>
    </p:spTree>
    <p:extLst>
      <p:ext uri="{BB962C8B-B14F-4D97-AF65-F5344CB8AC3E}">
        <p14:creationId xmlns:p14="http://schemas.microsoft.com/office/powerpoint/2010/main" val="4040369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15673-C58F-2DF7-A90B-8A25F47DF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877782-94B6-B028-F052-0302E093E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EA2D2E-16FC-5562-E437-43ABCCCAA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Validation – Autogenous Pressurization – Sensitivities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D57D09B-E10C-887D-9952-36C274E10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111" y="5123056"/>
            <a:ext cx="11164689" cy="10420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Predictions independent of spatial and temporal resolutions are ensured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Accommodation factor in the phase change equation modulates the rate of evaporation/condensation. Materially closed systems have shown almost no sensitivity above the value of 1e-4. Same behavior is observed here above the value of 1e-3.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E11FC5-1122-BC75-6FCD-E1BE33955F84}"/>
              </a:ext>
            </a:extLst>
          </p:cNvPr>
          <p:cNvSpPr txBox="1"/>
          <p:nvPr/>
        </p:nvSpPr>
        <p:spPr>
          <a:xfrm>
            <a:off x="1219200" y="990600"/>
            <a:ext cx="23578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Spatial Resolution Sensitivity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7C0DF3-D802-9C99-AB41-38173C0A1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9490" y="1274185"/>
            <a:ext cx="3990109" cy="36576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105B7F-4736-32BE-0636-8D0D0BA9E6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1274185"/>
            <a:ext cx="3990109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29BB507-B029-471F-9BBB-616751A5DF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81" y="1274185"/>
            <a:ext cx="3990109" cy="3657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1D40AE3-1710-6BA9-E4EC-CE6FBB397DF5}"/>
              </a:ext>
            </a:extLst>
          </p:cNvPr>
          <p:cNvSpPr txBox="1"/>
          <p:nvPr/>
        </p:nvSpPr>
        <p:spPr>
          <a:xfrm>
            <a:off x="5029200" y="990600"/>
            <a:ext cx="254584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Temporal Resolution Sensitivity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FA677E-72C2-D15D-C81E-1890FECAC01B}"/>
              </a:ext>
            </a:extLst>
          </p:cNvPr>
          <p:cNvSpPr txBox="1"/>
          <p:nvPr/>
        </p:nvSpPr>
        <p:spPr>
          <a:xfrm>
            <a:off x="8839200" y="991057"/>
            <a:ext cx="281646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Accommodation Factor Sensitivity</a:t>
            </a:r>
          </a:p>
        </p:txBody>
      </p:sp>
    </p:spTree>
    <p:extLst>
      <p:ext uri="{BB962C8B-B14F-4D97-AF65-F5344CB8AC3E}">
        <p14:creationId xmlns:p14="http://schemas.microsoft.com/office/powerpoint/2010/main" val="3161924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E20BAF0-FB6E-029D-DBF2-F3D207410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549" y="914170"/>
            <a:ext cx="4608576" cy="324040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C74F72-E83E-7BC9-AE05-73439F0DC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64CBD9F-B716-A8E0-237E-C73DB5A675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36"/>
          <a:stretch/>
        </p:blipFill>
        <p:spPr bwMode="auto">
          <a:xfrm>
            <a:off x="4041492" y="892274"/>
            <a:ext cx="3543218" cy="303477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itle 20">
            <a:extLst>
              <a:ext uri="{FF2B5EF4-FFF2-40B4-BE49-F238E27FC236}">
                <a16:creationId xmlns:a16="http://schemas.microsoft.com/office/drawing/2014/main" id="{7B29EFD9-4620-51CF-0102-E84577450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2. Axial Jet Pressure Control Test</a:t>
            </a:r>
            <a:endParaRPr lang="en-US" dirty="0"/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B578DF92-4962-37DC-6056-6C1F4149A9E2}"/>
              </a:ext>
            </a:extLst>
          </p:cNvPr>
          <p:cNvSpPr txBox="1">
            <a:spLocks/>
          </p:cNvSpPr>
          <p:nvPr/>
        </p:nvSpPr>
        <p:spPr bwMode="auto">
          <a:xfrm>
            <a:off x="342983" y="990600"/>
            <a:ext cx="354321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66CC"/>
              </a:buClr>
              <a:buSzPct val="110000"/>
              <a:buFont typeface="Arial" charset="0"/>
              <a:buNone/>
              <a:defRPr sz="20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1pPr>
            <a:lvl2pPr marL="45720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2pPr>
            <a:lvl3pPr marL="914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panose="020B0604020202020204" pitchFamily="34" charset="0"/>
              <a:buChar char="−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3pPr>
            <a:lvl4pPr marL="1371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4pPr>
            <a:lvl5pPr marL="1828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Arial" charset="0"/>
              <a:buChar char="»"/>
              <a:defRPr sz="1200" b="0" i="0" kern="1200">
                <a:solidFill>
                  <a:schemeClr val="tx1"/>
                </a:solidFill>
                <a:latin typeface="CMU Sans Serif Medium" panose="02000603000000000000" pitchFamily="2" charset="0"/>
                <a:ea typeface="+mn-ea"/>
                <a:cs typeface="CMU Sans Serif Medium" panose="02000603000000000000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1800" b="1" u="sng" dirty="0"/>
              <a:t>Experiment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dirty="0"/>
              <a:t>Performed at NASA Glenn Research Center’s (GRC) K-site facility with liquid hydrogen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dirty="0"/>
              <a:t>The ellipsoidal tank with 2.2 m diameter in a vacuum chamber</a:t>
            </a:r>
          </a:p>
          <a:p>
            <a:pPr marL="800100" lvl="1" indent="-342900" defTabSz="914400"/>
            <a:r>
              <a:rPr lang="en-US" dirty="0"/>
              <a:t>A mixer recirculates cold liquid to reduce tank pressure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800" dirty="0"/>
              <a:t>Five tests – two fill levels and three mixer massflow rates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en-US" sz="1800" dirty="0"/>
          </a:p>
          <a:p>
            <a:pPr defTabSz="914400"/>
            <a:r>
              <a:rPr lang="en-US" sz="1800" b="1" u="sng" dirty="0"/>
              <a:t>CFD Model and Solution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/>
              <a:t>Axisymmetric flow</a:t>
            </a: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1800" dirty="0"/>
              <a:t>Predictions are independent of timestep, grid, and HKS accommodation factor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06FAF9-233F-7382-3E5A-1FEACC319E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1332" y="4513968"/>
            <a:ext cx="7772400" cy="1699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CE4840-8FB6-C8EA-27A1-BD8596500A49}"/>
              </a:ext>
            </a:extLst>
          </p:cNvPr>
          <p:cNvSpPr txBox="1"/>
          <p:nvPr/>
        </p:nvSpPr>
        <p:spPr>
          <a:xfrm>
            <a:off x="4477420" y="4173812"/>
            <a:ext cx="26713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K-site Tank Schematic</a:t>
            </a:r>
            <a:r>
              <a:rPr lang="en-US" sz="1400" baseline="300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[1]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771647-30F8-39FD-D7C5-2C2E4DABC8BB}"/>
              </a:ext>
            </a:extLst>
          </p:cNvPr>
          <p:cNvSpPr txBox="1"/>
          <p:nvPr/>
        </p:nvSpPr>
        <p:spPr>
          <a:xfrm>
            <a:off x="8305800" y="4173812"/>
            <a:ext cx="26713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Tank Pressure vs 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4E9693-4E85-2BB7-38DF-BBF03C9AD257}"/>
              </a:ext>
            </a:extLst>
          </p:cNvPr>
          <p:cNvSpPr txBox="1"/>
          <p:nvPr/>
        </p:nvSpPr>
        <p:spPr>
          <a:xfrm>
            <a:off x="6771851" y="6213559"/>
            <a:ext cx="26713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Test Conditions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8DB416-D048-F0A7-6AF2-ACCFE4EAB6D2}"/>
              </a:ext>
            </a:extLst>
          </p:cNvPr>
          <p:cNvSpPr txBox="1"/>
          <p:nvPr/>
        </p:nvSpPr>
        <p:spPr>
          <a:xfrm>
            <a:off x="7010400" y="6524836"/>
            <a:ext cx="5181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noProof="1">
                <a:solidFill>
                  <a:schemeClr val="bg1">
                    <a:lumMod val="75000"/>
                  </a:schemeClr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[1] C. Lin, M. Hasan and N. Van Dresar. "Experimental investigation of jet-induced mixing of a large liquid hydrogen storage tank," AIAA 1994-2079. 6th Joint Thermophysics and Heat Transfer Conference. June 1994. </a:t>
            </a:r>
          </a:p>
        </p:txBody>
      </p:sp>
    </p:spTree>
    <p:extLst>
      <p:ext uri="{BB962C8B-B14F-4D97-AF65-F5344CB8AC3E}">
        <p14:creationId xmlns:p14="http://schemas.microsoft.com/office/powerpoint/2010/main" val="970397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F6FE-B865-14A2-44A7-34A392D1C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85856D73-2FBB-4580-DEB5-35F57178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42054"/>
            <a:ext cx="5943600" cy="4179094"/>
          </a:xfrm>
          <a:prstGeom prst="rect">
            <a:avLst/>
          </a:prstGeom>
        </p:spPr>
      </p:pic>
      <p:pic>
        <p:nvPicPr>
          <p:cNvPr id="7" name="OUTPUT">
            <a:hlinkClick r:id="" action="ppaction://media"/>
            <a:extLst>
              <a:ext uri="{FF2B5EF4-FFF2-40B4-BE49-F238E27FC236}">
                <a16:creationId xmlns:a16="http://schemas.microsoft.com/office/drawing/2014/main" id="{C0182AE4-20E9-307A-2E78-607FC09047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43600" y="2113280"/>
            <a:ext cx="6248400" cy="440056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CC65B4-0BD9-0BD3-F7E9-59D331A4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DAAF4A1-C197-6D64-237F-B7E91EED5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768" y="1061654"/>
            <a:ext cx="8169888" cy="137958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Successful validation – Maximum pressure prediction error was less than 17%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en-US" sz="1600" dirty="0"/>
              <a:t>Wall-like interface turbulence modeling was used on both sides of the interface</a:t>
            </a:r>
          </a:p>
          <a:p>
            <a:pPr marL="800100" lvl="1" indent="-342900"/>
            <a:r>
              <a:rPr lang="en-US" sz="1200" dirty="0">
                <a:ea typeface="CMU Sans Serif Medium" panose="02000603000000000000" pitchFamily="2" charset="0"/>
                <a:sym typeface="Wingdings" pitchFamily="2" charset="2"/>
              </a:rPr>
              <a:t>C</a:t>
            </a:r>
            <a:r>
              <a:rPr lang="en-US" sz="12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ounterbalance overprediction due to flat interface assumption by lowering turbulence kinetic energy</a:t>
            </a:r>
            <a:endParaRPr lang="en-US" sz="1200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0A5234EB-0B63-FB27-4E1A-DFD458C7F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Validation – Axial Jet Pressure Control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10FA5-C1A0-5BC9-8FD0-026D2BB36C99}"/>
              </a:ext>
            </a:extLst>
          </p:cNvPr>
          <p:cNvSpPr txBox="1"/>
          <p:nvPr/>
        </p:nvSpPr>
        <p:spPr>
          <a:xfrm>
            <a:off x="645519" y="6521148"/>
            <a:ext cx="40429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Pressure vs Time – CFD vs Experiments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13FF05-CBD7-8867-1D5E-F8CF2D6DD19E}"/>
              </a:ext>
            </a:extLst>
          </p:cNvPr>
          <p:cNvSpPr txBox="1"/>
          <p:nvPr/>
        </p:nvSpPr>
        <p:spPr>
          <a:xfrm>
            <a:off x="6796774" y="6261106"/>
            <a:ext cx="454205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Temperature and Viscosity Ratio over Time (Exp 434)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902E1C-839E-86F2-8C4C-9535124BD9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5604" y="935831"/>
            <a:ext cx="1251595" cy="20583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7A3195-FB81-0F78-BFFB-1590753ED080}"/>
              </a:ext>
            </a:extLst>
          </p:cNvPr>
          <p:cNvSpPr txBox="1"/>
          <p:nvPr/>
        </p:nvSpPr>
        <p:spPr>
          <a:xfrm>
            <a:off x="8833163" y="1586661"/>
            <a:ext cx="1666239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Non-flat interface for Experiment 449 (captured by VOF)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3447511-C381-FD90-3C05-BC73FC84836B}"/>
              </a:ext>
            </a:extLst>
          </p:cNvPr>
          <p:cNvCxnSpPr>
            <a:cxnSpLocks/>
          </p:cNvCxnSpPr>
          <p:nvPr/>
        </p:nvCxnSpPr>
        <p:spPr>
          <a:xfrm>
            <a:off x="10363200" y="1905000"/>
            <a:ext cx="27240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FCCEC02-492C-89EC-A4C2-779E41118FFC}"/>
              </a:ext>
            </a:extLst>
          </p:cNvPr>
          <p:cNvSpPr txBox="1"/>
          <p:nvPr/>
        </p:nvSpPr>
        <p:spPr>
          <a:xfrm>
            <a:off x="10744200" y="2169389"/>
            <a:ext cx="850832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Liquid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1B1278-FBCF-3F1F-C385-81B4A1CC51A8}"/>
              </a:ext>
            </a:extLst>
          </p:cNvPr>
          <p:cNvSpPr txBox="1"/>
          <p:nvPr/>
        </p:nvSpPr>
        <p:spPr>
          <a:xfrm>
            <a:off x="10744200" y="1479595"/>
            <a:ext cx="850832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Gas</a:t>
            </a:r>
          </a:p>
        </p:txBody>
      </p:sp>
    </p:spTree>
    <p:extLst>
      <p:ext uri="{BB962C8B-B14F-4D97-AF65-F5344CB8AC3E}">
        <p14:creationId xmlns:p14="http://schemas.microsoft.com/office/powerpoint/2010/main" val="34577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5823-455E-56C8-A47C-6956C3F84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0EDC6BB8-8CD8-E001-5EA6-A9495C5AE96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" t="14716" r="644" b="14876"/>
          <a:stretch/>
        </p:blipFill>
        <p:spPr>
          <a:xfrm>
            <a:off x="6988489" y="3769734"/>
            <a:ext cx="5187519" cy="27432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52A810-8BA1-95CF-06E0-B22C0EEA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86E3DD6-1C85-0AE1-1BB2-591FBBD90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04688"/>
            <a:ext cx="7162800" cy="155144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RANS temperature prediction is improved by IDDES (Improved delayed detached eddy simulations) modeling of turbulence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IDDES inhibits non-physical turbulence transport seen in the RANS modeling</a:t>
            </a: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504CC1CB-DEAE-08EA-DFF1-24DBB352C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300" dirty="0"/>
              <a:t>Axial Jet Pressure Control – Temperature and Turbulence (1/2)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45F0EE-01BB-FDA2-5E9C-4A709E17B086}"/>
              </a:ext>
            </a:extLst>
          </p:cNvPr>
          <p:cNvSpPr txBox="1"/>
          <p:nvPr/>
        </p:nvSpPr>
        <p:spPr>
          <a:xfrm>
            <a:off x="1918694" y="6356353"/>
            <a:ext cx="404296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Temperature probe comparison (Exp 449)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522749-A2EF-C248-64D6-B2EC537EA302}"/>
              </a:ext>
            </a:extLst>
          </p:cNvPr>
          <p:cNvSpPr txBox="1"/>
          <p:nvPr/>
        </p:nvSpPr>
        <p:spPr>
          <a:xfrm>
            <a:off x="6858000" y="6491191"/>
            <a:ext cx="5133514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SST vs IDDES Turbulence Viscosity Ratio (Exp 449, time: 220 s)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6214BC4-2038-49B0-08DB-FF2ABFE672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4" t="14895" r="-1" b="15034"/>
          <a:stretch/>
        </p:blipFill>
        <p:spPr>
          <a:xfrm>
            <a:off x="7677097" y="914400"/>
            <a:ext cx="4525913" cy="27432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2997C19-510C-01BA-CE11-EE6FE5A9E5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995" r="6182" b="492"/>
          <a:stretch/>
        </p:blipFill>
        <p:spPr>
          <a:xfrm>
            <a:off x="1692276" y="2018954"/>
            <a:ext cx="4495799" cy="4337399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F9DB37FC-A2C8-454A-A237-585EDD58FDC2}"/>
              </a:ext>
            </a:extLst>
          </p:cNvPr>
          <p:cNvSpPr/>
          <p:nvPr/>
        </p:nvSpPr>
        <p:spPr>
          <a:xfrm>
            <a:off x="8775702" y="2362200"/>
            <a:ext cx="63498" cy="634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DB32BB7-5FA4-5BD8-578A-C206D7947EF7}"/>
              </a:ext>
            </a:extLst>
          </p:cNvPr>
          <p:cNvSpPr/>
          <p:nvPr/>
        </p:nvSpPr>
        <p:spPr>
          <a:xfrm>
            <a:off x="8001000" y="2362200"/>
            <a:ext cx="63498" cy="634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2A06FEE-0C6E-80EF-6AA7-568492B1B02A}"/>
              </a:ext>
            </a:extLst>
          </p:cNvPr>
          <p:cNvSpPr/>
          <p:nvPr/>
        </p:nvSpPr>
        <p:spPr>
          <a:xfrm>
            <a:off x="8775702" y="1371600"/>
            <a:ext cx="63498" cy="63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686B529-ABAC-1894-3EEB-46B041565F3F}"/>
              </a:ext>
            </a:extLst>
          </p:cNvPr>
          <p:cNvSpPr/>
          <p:nvPr/>
        </p:nvSpPr>
        <p:spPr>
          <a:xfrm>
            <a:off x="8534400" y="2193006"/>
            <a:ext cx="63498" cy="634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C26D63A-C0EE-3919-D388-4FABD38B73D7}"/>
              </a:ext>
            </a:extLst>
          </p:cNvPr>
          <p:cNvSpPr txBox="1"/>
          <p:nvPr/>
        </p:nvSpPr>
        <p:spPr>
          <a:xfrm>
            <a:off x="8461331" y="2426180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accent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SD43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A7BAA18-A01F-4BBC-24EC-CE410F9F958F}"/>
              </a:ext>
            </a:extLst>
          </p:cNvPr>
          <p:cNvSpPr txBox="1"/>
          <p:nvPr/>
        </p:nvSpPr>
        <p:spPr>
          <a:xfrm>
            <a:off x="7654880" y="2429831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accent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SD64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795D58-A8DA-1A62-634F-9D70CD1E9A66}"/>
              </a:ext>
            </a:extLst>
          </p:cNvPr>
          <p:cNvSpPr txBox="1"/>
          <p:nvPr/>
        </p:nvSpPr>
        <p:spPr>
          <a:xfrm>
            <a:off x="8435099" y="1448452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accent2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SD52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173484-1CA9-7F95-E76A-E04D68E7BCB0}"/>
              </a:ext>
            </a:extLst>
          </p:cNvPr>
          <p:cNvSpPr txBox="1"/>
          <p:nvPr/>
        </p:nvSpPr>
        <p:spPr>
          <a:xfrm>
            <a:off x="8237816" y="1900294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solidFill>
                  <a:schemeClr val="accent2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SD88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46ABE6-DB37-55DF-36BE-3904AEB13257}"/>
              </a:ext>
            </a:extLst>
          </p:cNvPr>
          <p:cNvSpPr txBox="1"/>
          <p:nvPr/>
        </p:nvSpPr>
        <p:spPr>
          <a:xfrm>
            <a:off x="9629379" y="1552673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SST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D16E294-B86A-4CFF-3DE2-BF13A87C7FEE}"/>
              </a:ext>
            </a:extLst>
          </p:cNvPr>
          <p:cNvSpPr txBox="1"/>
          <p:nvPr/>
        </p:nvSpPr>
        <p:spPr>
          <a:xfrm>
            <a:off x="9629379" y="4535837"/>
            <a:ext cx="755738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4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IDDES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E3BB44-BAAF-7A51-DAFB-D5367F5E3A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9" t="16747" r="79356" b="72088"/>
          <a:stretch/>
        </p:blipFill>
        <p:spPr>
          <a:xfrm>
            <a:off x="753677" y="3769734"/>
            <a:ext cx="762123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02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33F82-3A47-4F2E-B3DE-0C7DA7125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Content Placeholder 6">
            <a:extLst>
              <a:ext uri="{FF2B5EF4-FFF2-40B4-BE49-F238E27FC236}">
                <a16:creationId xmlns:a16="http://schemas.microsoft.com/office/drawing/2014/main" id="{62A903FC-5DF3-723D-3E50-D45D15CF63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458200" y="1981200"/>
            <a:ext cx="3576308" cy="251476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FBEB82F-9C8A-63A4-93EB-E066D7A6B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2" y="1143000"/>
            <a:ext cx="7848597" cy="51054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Successfully validated Loci-Stream and the i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nterface turbulence transport (ITT) modeling technique using </a:t>
            </a:r>
            <a:r>
              <a:rPr lang="en-US" sz="1800" dirty="0">
                <a:ea typeface="CMU Sans Serif Medium" panose="02000603000000000000" pitchFamily="2" charset="0"/>
              </a:rPr>
              <a:t>autogenous pressurization and axial jet-based depressurization tests</a:t>
            </a:r>
            <a:endParaRPr lang="en-US" sz="1800" dirty="0"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</a:endParaRP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ITT </a:t>
            </a:r>
            <a:r>
              <a:rPr lang="en-US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is crucial for reliable modeling of spaceflight CFM operations</a:t>
            </a:r>
            <a:endParaRPr lang="en-US" dirty="0">
              <a:ea typeface="CMU Sans Serif Medium" panose="02000603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The sharp interface model with simple ITT modeling is significantly faster than volume of fluid method and allows resolution of smaller scales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Demonstrated improved temperature predictions (and turbulence transport) compared to the RANS turbulence modeling using IDDES</a:t>
            </a:r>
          </a:p>
          <a:p>
            <a:pPr marL="342900" indent="-342900" defTabSz="914400">
              <a:buSzTx/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Future work</a:t>
            </a: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Continuing to expand the validation to more CFM operations</a:t>
            </a: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Developing ITT model for volume of fluid method to simulate morphing interfaces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ea typeface="CMU Sans Serif Medium" panose="02000603000000000000" pitchFamily="2" charset="0"/>
              </a:rPr>
              <a:t>Validation against flight-scale tank experiments builds further confidence in reliability of our CFD tools for a wider range of CFM applications for supporting design/analysis of the long-term space flight missions</a:t>
            </a: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Insights gained from the validations are helping in-line support of Human Landing System spaceflight projects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0EEFBD-1FB1-0CA8-615F-9B2F2417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D65324-054D-9FBB-0F38-5828616A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Conclusion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B3D094-F45F-F48D-0BE0-DFE27C08E2CC}"/>
              </a:ext>
            </a:extLst>
          </p:cNvPr>
          <p:cNvSpPr txBox="1"/>
          <p:nvPr/>
        </p:nvSpPr>
        <p:spPr>
          <a:xfrm>
            <a:off x="9387933" y="4741219"/>
            <a:ext cx="21323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US" sz="12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Improved Pressure Prediction using VOF with Interface Turbulence Damping</a:t>
            </a:r>
          </a:p>
        </p:txBody>
      </p:sp>
    </p:spTree>
    <p:extLst>
      <p:ext uri="{BB962C8B-B14F-4D97-AF65-F5344CB8AC3E}">
        <p14:creationId xmlns:p14="http://schemas.microsoft.com/office/powerpoint/2010/main" val="3886748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A21A1C9-3FD9-848F-6CF6-1C0BBDFE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9259E0-5FE3-3D12-FD8B-77A29D0D3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Back-up</a:t>
            </a:r>
          </a:p>
        </p:txBody>
      </p:sp>
    </p:spTree>
    <p:extLst>
      <p:ext uri="{BB962C8B-B14F-4D97-AF65-F5344CB8AC3E}">
        <p14:creationId xmlns:p14="http://schemas.microsoft.com/office/powerpoint/2010/main" val="308969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5DDED-ECDD-B5A7-0E7F-36809D2F8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FAB123-D5DC-B4AE-9CC8-AAA020DB5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126956"/>
            <a:ext cx="3584170" cy="49530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>
                <a:sym typeface="Wingdings" pitchFamily="2" charset="2"/>
              </a:rPr>
              <a:t>Saturation pressure is </a:t>
            </a:r>
            <a:r>
              <a:rPr lang="en-GB" sz="1600" b="1" dirty="0">
                <a:sym typeface="Wingdings" pitchFamily="2" charset="2"/>
              </a:rPr>
              <a:t>very sensitive to the interface temperature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>
                <a:sym typeface="Wingdings" pitchFamily="2" charset="2"/>
              </a:rPr>
              <a:t>Phase change rate </a:t>
            </a:r>
            <a:r>
              <a:rPr lang="en-GB" sz="1600" dirty="0"/>
              <a:t>ṁ</a:t>
            </a:r>
            <a:r>
              <a:rPr lang="en-GB" sz="1600" b="1" dirty="0"/>
              <a:t> </a:t>
            </a:r>
            <a:r>
              <a:rPr lang="en-GB" sz="1600" dirty="0">
                <a:sym typeface="Wingdings" pitchFamily="2" charset="2"/>
              </a:rPr>
              <a:t>is very sensitive to the interface temperature.</a:t>
            </a:r>
          </a:p>
          <a:p>
            <a:pPr marL="914400" lvl="1" indent="-457200"/>
            <a:r>
              <a:rPr lang="en-GB" sz="1400" dirty="0">
                <a:sym typeface="Wingdings" pitchFamily="2" charset="2"/>
              </a:rPr>
              <a:t>For EDU tank autogenous pressurization experiment, 0.2 K error (1% error) in temperature results in 14% error in pressure</a:t>
            </a:r>
          </a:p>
          <a:p>
            <a:pPr marL="914400" lvl="1" indent="-457200"/>
            <a:r>
              <a:rPr lang="en-GB" sz="1400" dirty="0">
                <a:sym typeface="Wingdings" pitchFamily="2" charset="2"/>
              </a:rPr>
              <a:t>For K-site tank self-pressurization, 1 K error (5% error) in temperature results in 50% error in predicting tank pressure. For an unsteady problem, this is equivalent to being off by several hours of self-pressurization.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1600" dirty="0">
                <a:sym typeface="Wingdings" pitchFamily="2" charset="2"/>
              </a:rPr>
              <a:t>Must resolve thermal gradients due to heat exchange (latent and sensible) at the interface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470DB3-947D-84CE-B5A3-B6BB8CC6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1D6AE2-EC4C-54DF-FDEF-DCAE752A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Phase Change Model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B7E74B-FD4A-07F3-002E-7553323E11D7}"/>
              </a:ext>
            </a:extLst>
          </p:cNvPr>
          <p:cNvSpPr txBox="1"/>
          <p:nvPr/>
        </p:nvSpPr>
        <p:spPr>
          <a:xfrm>
            <a:off x="4692461" y="6125255"/>
            <a:ext cx="2689410" cy="2616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GB" sz="11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For parahydrogen, L = 4.45e6 J/kg</a:t>
            </a:r>
            <a:endParaRPr lang="en-GB" sz="1000" dirty="0">
              <a:solidFill>
                <a:schemeClr val="tx1"/>
              </a:solidFill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  <a:sym typeface="Wingdings" pitchFamily="2" charset="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987A996-A341-D75F-110C-99788A7A5AD3}"/>
              </a:ext>
            </a:extLst>
          </p:cNvPr>
          <p:cNvSpPr txBox="1"/>
          <p:nvPr/>
        </p:nvSpPr>
        <p:spPr>
          <a:xfrm>
            <a:off x="8382000" y="3502223"/>
            <a:ext cx="310222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GB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EDU Tank Autogenous Pressurization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7768A34-D1F5-1C2C-7723-240768A7D0B5}"/>
              </a:ext>
            </a:extLst>
          </p:cNvPr>
          <p:cNvSpPr txBox="1"/>
          <p:nvPr/>
        </p:nvSpPr>
        <p:spPr>
          <a:xfrm>
            <a:off x="4555334" y="3502223"/>
            <a:ext cx="3102222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defTabSz="914400"/>
            <a:r>
              <a:rPr lang="en-GB" sz="1400" dirty="0">
                <a:solidFill>
                  <a:schemeClr val="tx1"/>
                </a:solidFill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sym typeface="Wingdings" pitchFamily="2" charset="2"/>
              </a:rPr>
              <a:t>Parahydrogen Saturation Curve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AD7DEB-769B-9260-5DF1-95914583FCF6}"/>
              </a:ext>
            </a:extLst>
          </p:cNvPr>
          <p:cNvGrpSpPr/>
          <p:nvPr/>
        </p:nvGrpSpPr>
        <p:grpSpPr>
          <a:xfrm>
            <a:off x="4312369" y="1221719"/>
            <a:ext cx="3449594" cy="2283481"/>
            <a:chOff x="4312369" y="1221719"/>
            <a:chExt cx="3449594" cy="2283481"/>
          </a:xfrm>
        </p:grpSpPr>
        <p:pic>
          <p:nvPicPr>
            <p:cNvPr id="27" name="Picture 26" descr="A graph with a red line&#10;&#10;Description automatically generated">
              <a:extLst>
                <a:ext uri="{FF2B5EF4-FFF2-40B4-BE49-F238E27FC236}">
                  <a16:creationId xmlns:a16="http://schemas.microsoft.com/office/drawing/2014/main" id="{B72F25B7-7FC4-EE1A-5FE5-5FA5EC85C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39"/>
            <a:stretch/>
          </p:blipFill>
          <p:spPr>
            <a:xfrm>
              <a:off x="4312369" y="1221719"/>
              <a:ext cx="3449594" cy="2283481"/>
            </a:xfrm>
            <a:prstGeom prst="rect">
              <a:avLst/>
            </a:prstGeom>
          </p:spPr>
        </p:pic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1A6FA814-B555-08D3-585B-07ADBD66A49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9888" y="2087291"/>
              <a:ext cx="0" cy="1060047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998EFCA3-3BAD-918E-C46F-CA386F7197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48614" y="1782491"/>
              <a:ext cx="0" cy="1364847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BDBF677-A986-1A12-CA97-A5EC8DB89CEE}"/>
              </a:ext>
            </a:extLst>
          </p:cNvPr>
          <p:cNvGrpSpPr/>
          <p:nvPr/>
        </p:nvGrpSpPr>
        <p:grpSpPr>
          <a:xfrm>
            <a:off x="8249650" y="3868616"/>
            <a:ext cx="3102222" cy="2608384"/>
            <a:chOff x="9448800" y="3789276"/>
            <a:chExt cx="3102222" cy="2608384"/>
          </a:xfrm>
        </p:grpSpPr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12B30BE8-DA40-D9FC-9C79-D7B707972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3329" b="9279"/>
            <a:stretch/>
          </p:blipFill>
          <p:spPr>
            <a:xfrm>
              <a:off x="9753600" y="3789276"/>
              <a:ext cx="2246318" cy="2078124"/>
            </a:xfrm>
            <a:prstGeom prst="rect">
              <a:avLst/>
            </a:prstGeom>
          </p:spPr>
        </p:pic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C7E14CF-A1D3-F70E-27F6-D24A72ADDA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94757" y="4376636"/>
              <a:ext cx="0" cy="1228810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5CB995B0-C887-DE29-5B49-718586080F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32079" y="5043131"/>
              <a:ext cx="0" cy="5623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B3AF45-B424-3F06-5C87-560A42A2EA91}"/>
                </a:ext>
              </a:extLst>
            </p:cNvPr>
            <p:cNvSpPr txBox="1"/>
            <p:nvPr/>
          </p:nvSpPr>
          <p:spPr>
            <a:xfrm>
              <a:off x="9448800" y="5874440"/>
              <a:ext cx="3102222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 defTabSz="914400"/>
              <a:r>
                <a:rPr lang="en-GB" sz="1400" dirty="0">
                  <a:solidFill>
                    <a:schemeClr val="tx1"/>
                  </a:solidFill>
                  <a:latin typeface="CMU Sans Serif Medium" panose="02000603000000000000" pitchFamily="2" charset="0"/>
                  <a:ea typeface="CMU Sans Serif Medium" panose="02000603000000000000" pitchFamily="2" charset="0"/>
                  <a:cs typeface="CMU Sans Serif Medium" panose="02000603000000000000" pitchFamily="2" charset="0"/>
                  <a:sym typeface="Wingdings" pitchFamily="2" charset="2"/>
                </a:rPr>
                <a:t>K-Site Tank Self-pressurization with 3.5 W/m</a:t>
              </a:r>
              <a:r>
                <a:rPr lang="en-GB" sz="1400" baseline="30000" dirty="0">
                  <a:solidFill>
                    <a:schemeClr val="tx1"/>
                  </a:solidFill>
                  <a:latin typeface="CMU Sans Serif Medium" panose="02000603000000000000" pitchFamily="2" charset="0"/>
                  <a:ea typeface="CMU Sans Serif Medium" panose="02000603000000000000" pitchFamily="2" charset="0"/>
                  <a:cs typeface="CMU Sans Serif Medium" panose="02000603000000000000" pitchFamily="2" charset="0"/>
                  <a:sym typeface="Wingdings" pitchFamily="2" charset="2"/>
                </a:rPr>
                <a:t>2</a:t>
              </a:r>
              <a:r>
                <a:rPr lang="en-GB" sz="1400" dirty="0">
                  <a:solidFill>
                    <a:schemeClr val="tx1"/>
                  </a:solidFill>
                  <a:latin typeface="CMU Sans Serif Medium" panose="02000603000000000000" pitchFamily="2" charset="0"/>
                  <a:ea typeface="CMU Sans Serif Medium" panose="02000603000000000000" pitchFamily="2" charset="0"/>
                  <a:cs typeface="CMU Sans Serif Medium" panose="02000603000000000000" pitchFamily="2" charset="0"/>
                  <a:sym typeface="Wingdings" pitchFamily="2" charset="2"/>
                </a:rPr>
                <a:t> Heat Flux</a:t>
              </a: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0360DF7-4C9C-D5F0-7529-36CB026FAF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989" y="3965505"/>
            <a:ext cx="3276354" cy="120086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C3FC7EB-255F-6AC9-529A-251D86F8E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0840" y="5204112"/>
            <a:ext cx="1992652" cy="60170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B0E6345-0800-4100-A072-D61ED19C0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9532" y="5785162"/>
            <a:ext cx="995268" cy="27500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5041C6D-BB7A-11EE-EF5D-46BC94D9AD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4"/>
          <a:stretch/>
        </p:blipFill>
        <p:spPr>
          <a:xfrm>
            <a:off x="8529489" y="932187"/>
            <a:ext cx="2542543" cy="25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751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6DBA5-D907-8DED-82AA-41CAC4834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E34471-8053-4876-4FB0-ED0FD66BD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126701"/>
            <a:ext cx="11239500" cy="51978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Experiments like those by 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3"/>
              </a:rPr>
              <a:t>Fabre et al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 has shown that gas side turbulence is damped at the interface (“wall-like” behavior)</a:t>
            </a:r>
          </a:p>
          <a:p>
            <a:pPr marL="800100" lvl="1" indent="-342900"/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4"/>
              </a:rPr>
              <a:t>Rashidi et al 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show streak formations at the interface that are similar to the wall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DNS from 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5"/>
              </a:rPr>
              <a:t>Lombardi et al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 shows turbulence on the gas side of the interface is wall-like, i.e., damped, but the turbulence on the liquid side is enhanced.</a:t>
            </a:r>
          </a:p>
          <a:p>
            <a:pPr marL="800100" lvl="1" indent="-342900"/>
            <a:r>
              <a:rPr lang="en-US" sz="1400" dirty="0">
                <a:sym typeface="Wingdings" pitchFamily="2" charset="2"/>
              </a:rPr>
              <a:t>For liquids, “The mean velocity distribution, turbulence intensities, Reynolds stress and various other statistical measures are significantly altered compared to those in the wall region of channel flows”</a:t>
            </a:r>
            <a:endParaRPr lang="en-US" sz="1800" dirty="0"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6"/>
              </a:rPr>
              <a:t>Fulgosi</a:t>
            </a:r>
            <a:r>
              <a:rPr lang="en-US" sz="180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6"/>
              </a:rPr>
              <a:t> et al</a:t>
            </a:r>
            <a:r>
              <a:rPr lang="en-US" sz="180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 performed DNS analysis of stratified flow and</a:t>
            </a:r>
            <a:r>
              <a:rPr lang="en-US" sz="1800">
                <a:ea typeface="CMU Sans Serif Medium" panose="02000603000000000000" pitchFamily="2" charset="0"/>
              </a:rPr>
              <a:t> </a:t>
            </a:r>
            <a:r>
              <a:rPr lang="en-US" sz="180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found </a:t>
            </a:r>
            <a:r>
              <a:rPr lang="en-US" sz="1800">
                <a:ea typeface="CMU Sans Serif Medium" panose="02000603000000000000" pitchFamily="2" charset="0"/>
              </a:rPr>
              <a:t>damped turbulence on the gas side interface similar to wall sublayer, but TKE is non-zero.</a:t>
            </a:r>
          </a:p>
          <a:p>
            <a:pPr marL="800100" lvl="1" indent="-342900"/>
            <a:r>
              <a:rPr lang="en-US" sz="1400" dirty="0">
                <a:sym typeface="Wingdings" pitchFamily="2" charset="2"/>
              </a:rPr>
              <a:t>Importantly, they observed "similarity in the distribution of the turbulence intensities near the interface”</a:t>
            </a:r>
            <a:r>
              <a:rPr lang="en-US" sz="1400" dirty="0">
                <a:ea typeface="CMU Sans Serif Medium" panose="02000603000000000000" pitchFamily="2" charset="0"/>
                <a:sym typeface="Wingdings" pitchFamily="2" charset="2"/>
              </a:rPr>
              <a:t>. A general RANS model is plausible.</a:t>
            </a:r>
            <a:endParaRPr lang="en-US" sz="1400" dirty="0">
              <a:ea typeface="CMU Sans Serif Medium" panose="02000603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  <a:hlinkClick r:id="rId7"/>
              </a:rPr>
              <a:t>Jofre et al</a:t>
            </a:r>
            <a:r>
              <a:rPr lang="en-US" sz="1800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 studies bubbly flow using LES and found that damping on the gas side of the interface produced satisfactory comparison to DNS in the near interface region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>
              <a:latin typeface="CMU Sans Serif Medium" panose="02000603000000000000" pitchFamily="2" charset="0"/>
              <a:ea typeface="CMU Sans Serif Medium" panose="02000603000000000000" pitchFamily="2" charset="0"/>
              <a:cs typeface="CMU Sans Serif Medium" panose="02000603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a typeface="CMU Sans Serif Medium" panose="02000603000000000000" pitchFamily="2" charset="0"/>
              </a:rPr>
              <a:t>Summary</a:t>
            </a: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Gas-side interface turbulence: wall-like (Recall mesh requirements for heat transfer near a wall </a:t>
            </a:r>
            <a:r>
              <a:rPr lang="en-US" dirty="0">
                <a:ea typeface="CMU Sans Serif Medium" panose="02000603000000000000" pitchFamily="2" charset="0"/>
                <a:sym typeface="Wingdings" pitchFamily="2" charset="2"/>
              </a:rPr>
              <a:t></a:t>
            </a:r>
            <a:r>
              <a:rPr lang="en-US" dirty="0">
                <a:ea typeface="CMU Sans Serif Medium" panose="02000603000000000000" pitchFamily="2" charset="0"/>
              </a:rPr>
              <a:t> need a low y+ mesh) </a:t>
            </a:r>
          </a:p>
          <a:p>
            <a:pPr marL="800100" lvl="1" indent="-342900"/>
            <a:r>
              <a:rPr lang="en-US" dirty="0">
                <a:ea typeface="CMU Sans Serif Medium" panose="02000603000000000000" pitchFamily="2" charset="0"/>
              </a:rPr>
              <a:t>Liquid-side interface turbulence: either unchanged or somewhat enhanced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16CAA0-2A86-3179-6025-B6FBAB47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3D04F6-5BE6-40C3-B386-A0E7FC276BD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5A48F5-AB70-A6CB-2517-6F1B1A439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MU SANS SERIF MEDIUM" panose="02000603000000000000" pitchFamily="2" charset="0"/>
                <a:ea typeface="CMU SANS SERIF MEDIUM" panose="02000603000000000000" pitchFamily="2" charset="0"/>
                <a:cs typeface="CMU SANS SERIF MEDIUM" panose="02000603000000000000" pitchFamily="2" charset="0"/>
              </a:rPr>
              <a:t>Gas-Liquid Interface Turbulence Literature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793562"/>
      </p:ext>
    </p:extLst>
  </p:cSld>
  <p:clrMapOvr>
    <a:masterClrMapping/>
  </p:clrMapOvr>
</p:sld>
</file>

<file path=ppt/theme/theme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2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FM-2024-09-04-Autogenous-Pressurization" id="{B3A103B8-6BD3-8741-8D44-9DFD9BE7A1CB}" vid="{62D14E27-96E8-E242-BADA-573C097555B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35A8A92DE2484EA4F794F92F0B0F4F" ma:contentTypeVersion="0" ma:contentTypeDescription="Create a new document." ma:contentTypeScope="" ma:versionID="fd49be5303e6241505c4a3509118aaa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967b7be50301903c78f9c39c6fd9a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C516A28-1221-4E7B-AA4A-722710E4EA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A5C8100-6A70-4E6F-BD54-9D9472BB55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C3C7426-374F-4556-A035-6336F70CE0B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57448</TotalTime>
  <Words>1535</Words>
  <Application>Microsoft Macintosh PowerPoint</Application>
  <PresentationFormat>Widescreen</PresentationFormat>
  <Paragraphs>179</Paragraphs>
  <Slides>14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Calibri</vt:lpstr>
      <vt:lpstr>CMU Sans Serif Medium</vt:lpstr>
      <vt:lpstr>CMU Sans Serif Medium</vt:lpstr>
      <vt:lpstr>CMU Serif Roman</vt:lpstr>
      <vt:lpstr>CMU Serif Roman</vt:lpstr>
      <vt:lpstr>DejaVu LGC Sans</vt:lpstr>
      <vt:lpstr>Times New Roman</vt:lpstr>
      <vt:lpstr>Wingdings</vt:lpstr>
      <vt:lpstr>12_Office Theme</vt:lpstr>
      <vt:lpstr>Validation of Two-phase Flow Modeling Techniques in Loci-Stream using Axial Jet Pressure Control and Autogenous Pressurization Experiments</vt:lpstr>
      <vt:lpstr>Background</vt:lpstr>
      <vt:lpstr>Interface Turbulence Transport</vt:lpstr>
      <vt:lpstr>Interface Turbulence Transport Modeling</vt:lpstr>
      <vt:lpstr>1. Autogenous Pressurization Test</vt:lpstr>
      <vt:lpstr>Validation – Autogenous Pressurization</vt:lpstr>
      <vt:lpstr>Validation – Autogenous Pressurization – Sensitivities</vt:lpstr>
      <vt:lpstr>2. Axial Jet Pressure Control Test</vt:lpstr>
      <vt:lpstr>Validation – Axial Jet Pressure Control</vt:lpstr>
      <vt:lpstr>Axial Jet Pressure Control – Temperature and Turbulence (1/2)</vt:lpstr>
      <vt:lpstr>Conclusion</vt:lpstr>
      <vt:lpstr>Back-up</vt:lpstr>
      <vt:lpstr>Phase Change Model</vt:lpstr>
      <vt:lpstr>Gas-Liquid Interface Turbulence Literature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of Loci-Stream for Autogenous Pressurization of Cryogenic Propellant Tank</dc:title>
  <dc:creator>Patel, Chintan S. (MSFC-ER42)[ESSCA]</dc:creator>
  <cp:lastModifiedBy>Patel, Chintan S. (MSFC-ER42)[ESSCA]</cp:lastModifiedBy>
  <cp:revision>192</cp:revision>
  <cp:lastPrinted>2015-03-19T21:00:50Z</cp:lastPrinted>
  <dcterms:created xsi:type="dcterms:W3CDTF">2023-12-08T18:39:31Z</dcterms:created>
  <dcterms:modified xsi:type="dcterms:W3CDTF">2024-12-20T23:16:39Z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0x0101001B35A8A92DE2484EA4F794F92F0B0F4F</vt:lpwstr>
  </property>
  <property fmtid="{D5CDD505-2E9C-101B-9397-08002B2CF9AE}" pid="3" name="_dlc_DocIdItemGuid">
    <vt:lpwstr>718d486f-e7ca-4207-9ee9-494642a557be</vt:lpwstr>
  </property>
</Properties>
</file>