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4837" r:id="rId5"/>
  </p:sldMasterIdLst>
  <p:notesMasterIdLst>
    <p:notesMasterId r:id="rId38"/>
  </p:notesMasterIdLst>
  <p:handoutMasterIdLst>
    <p:handoutMasterId r:id="rId39"/>
  </p:handoutMasterIdLst>
  <p:sldIdLst>
    <p:sldId id="404" r:id="rId6"/>
    <p:sldId id="408" r:id="rId7"/>
    <p:sldId id="409" r:id="rId8"/>
    <p:sldId id="431" r:id="rId9"/>
    <p:sldId id="411" r:id="rId10"/>
    <p:sldId id="412" r:id="rId11"/>
    <p:sldId id="413" r:id="rId12"/>
    <p:sldId id="420" r:id="rId13"/>
    <p:sldId id="414" r:id="rId14"/>
    <p:sldId id="415" r:id="rId15"/>
    <p:sldId id="421" r:id="rId16"/>
    <p:sldId id="430" r:id="rId17"/>
    <p:sldId id="435" r:id="rId18"/>
    <p:sldId id="407" r:id="rId19"/>
    <p:sldId id="434" r:id="rId20"/>
    <p:sldId id="417" r:id="rId21"/>
    <p:sldId id="424" r:id="rId22"/>
    <p:sldId id="425" r:id="rId23"/>
    <p:sldId id="426" r:id="rId24"/>
    <p:sldId id="427" r:id="rId25"/>
    <p:sldId id="436" r:id="rId26"/>
    <p:sldId id="433" r:id="rId27"/>
    <p:sldId id="418" r:id="rId28"/>
    <p:sldId id="428" r:id="rId29"/>
    <p:sldId id="429" r:id="rId30"/>
    <p:sldId id="410" r:id="rId31"/>
    <p:sldId id="405" r:id="rId32"/>
    <p:sldId id="438" r:id="rId33"/>
    <p:sldId id="406" r:id="rId34"/>
    <p:sldId id="422" r:id="rId35"/>
    <p:sldId id="423" r:id="rId36"/>
    <p:sldId id="419" r:id="rId37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B3D6C"/>
    <a:srgbClr val="C2D9FA"/>
    <a:srgbClr val="0B3A7F"/>
    <a:srgbClr val="E98B01"/>
    <a:srgbClr val="1380D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45"/>
    <p:restoredTop sz="96170"/>
  </p:normalViewPr>
  <p:slideViewPr>
    <p:cSldViewPr snapToGrid="0">
      <p:cViewPr varScale="1">
        <p:scale>
          <a:sx n="194" d="100"/>
          <a:sy n="194" d="100"/>
        </p:scale>
        <p:origin x="208" y="5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9301CC6A-B4E8-405F-AE79-85965125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3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B7B05DEF-6DE7-4BF9-8DBB-FF904A78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0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7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06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0" y="264795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Author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Company/Organization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Name, Conference Dates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Location</a:t>
            </a: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5400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1B3D6C"/>
              </a:buClr>
              <a:buFont typeface="Wingdings" charset="2"/>
              <a:buChar char="Ø"/>
              <a:defRPr/>
            </a:lvl1pPr>
            <a:lvl2pPr marL="685800" indent="-342900">
              <a:buClr>
                <a:srgbClr val="1B3D6C"/>
              </a:buClr>
              <a:buFont typeface="Wingdings" charset="2"/>
              <a:buChar char="Ø"/>
              <a:defRPr/>
            </a:lvl2pPr>
            <a:lvl3pPr marL="971550" indent="-285750">
              <a:buClr>
                <a:srgbClr val="1B3D6C"/>
              </a:buClr>
              <a:buFont typeface="Wingdings" charset="2"/>
              <a:buChar char="Ø"/>
              <a:defRPr/>
            </a:lvl3pPr>
            <a:lvl4pPr marL="1314450" indent="-285750">
              <a:buClr>
                <a:srgbClr val="1B3D6C"/>
              </a:buClr>
              <a:buFont typeface="Wingdings" charset="2"/>
              <a:buChar char="Ø"/>
              <a:defRPr/>
            </a:lvl4pPr>
            <a:lvl5pPr marL="1657350" indent="-285750">
              <a:buClr>
                <a:srgbClr val="1B3D6C"/>
              </a:buClr>
              <a:buFont typeface="Wingdings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39624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23950"/>
            <a:ext cx="4419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C34-5206-45FA-A6B2-955DFABF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03E2-753D-49F2-B2B1-D76008093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D0B8-A1D4-4313-AC8C-31D5E0D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A06F-9FF0-4DD3-9CA0-DF2D4EF2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405-43AD-4B88-9D41-03F2E0B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1123950"/>
            <a:ext cx="8686800" cy="336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 userDrawn="1"/>
        </p:nvSpPr>
        <p:spPr bwMode="auto">
          <a:xfrm>
            <a:off x="1181100" y="4572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0" name="Rectangle 9"/>
          <p:cNvSpPr>
            <a:spLocks noGrp="1" noChangeArrowheads="1"/>
          </p:cNvSpPr>
          <p:nvPr userDrawn="1"/>
        </p:nvSpPr>
        <p:spPr bwMode="auto">
          <a:xfrm>
            <a:off x="3181350" y="4572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25" r:id="rId2"/>
    <p:sldLayoutId id="2147484827" r:id="rId3"/>
    <p:sldLayoutId id="2147484836" r:id="rId4"/>
  </p:sldLayoutIdLst>
  <p:hf hdr="0" ftr="0" dt="0"/>
  <p:txStyles>
    <p:titleStyle>
      <a:lvl1pPr marL="0" marR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1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8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438150"/>
            <a:ext cx="8686800" cy="40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3D6C"/>
        </a:buClr>
        <a:buFont typeface="Wingdings" charset="2"/>
        <a:buChar char="Ø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4v"/><Relationship Id="rId7" Type="http://schemas.openxmlformats.org/officeDocument/2006/relationships/image" Target="../media/image16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4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.m4v"/><Relationship Id="rId7" Type="http://schemas.openxmlformats.org/officeDocument/2006/relationships/image" Target="../media/image26.png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4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60556" y="201930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Ben Nikaido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NASA Ames Research Center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Garth Hobson, PhD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Naval Postgraduate School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 dirty="0">
                <a:solidFill>
                  <a:schemeClr val="bg1"/>
                </a:solidFill>
                <a:latin typeface="+mj-lt"/>
              </a:rPr>
              <a:t>AIAA SciTech, Jan 6 – 10, 2025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Published by the American Institute of Aeronautics and Astronautics, Inc., with permission.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br>
              <a:rPr lang="en-US" altLang="en-US" sz="1600" kern="0" dirty="0">
                <a:solidFill>
                  <a:schemeClr val="bg1"/>
                </a:solidFill>
                <a:latin typeface="+mj-lt"/>
              </a:rPr>
            </a:b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</a:rPr>
              <a:t>RANS Predictions of Inlet/Isolator Unstart at Mach 4</a:t>
            </a:r>
          </a:p>
        </p:txBody>
      </p:sp>
    </p:spTree>
    <p:extLst>
      <p:ext uri="{BB962C8B-B14F-4D97-AF65-F5344CB8AC3E}">
        <p14:creationId xmlns:p14="http://schemas.microsoft.com/office/powerpoint/2010/main" val="32406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63E90-E05C-383B-1BAE-66F45305B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BB46E-9BF3-6550-E5F2-5E6E19EB6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 </a:t>
            </a:r>
            <a:r>
              <a:rPr lang="en-US" dirty="0" err="1"/>
              <a:t>Startablity</a:t>
            </a:r>
            <a:r>
              <a:rPr lang="en-US" dirty="0"/>
              <a:t>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08841-D19C-15F2-AFD3-C97017FC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AC94F-1885-3491-AE97-709581471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5" y="930374"/>
            <a:ext cx="6707816" cy="3543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508C0-E033-DD73-6291-D8266FAE46C8}"/>
              </a:ext>
            </a:extLst>
          </p:cNvPr>
          <p:cNvSpPr txBox="1"/>
          <p:nvPr/>
        </p:nvSpPr>
        <p:spPr>
          <a:xfrm>
            <a:off x="7895656" y="930580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 [2]</a:t>
            </a:r>
          </a:p>
          <a:p>
            <a:r>
              <a:rPr lang="en-US" sz="1000" dirty="0"/>
              <a:t>Used by permission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EE6E6-255A-2F98-2EF9-480931C99D78}"/>
              </a:ext>
            </a:extLst>
          </p:cNvPr>
          <p:cNvSpPr txBox="1"/>
          <p:nvPr/>
        </p:nvSpPr>
        <p:spPr>
          <a:xfrm rot="5400000">
            <a:off x="3369913" y="2989428"/>
            <a:ext cx="92055" cy="274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i="1" dirty="0"/>
              <a:t>𝝳</a:t>
            </a:r>
            <a:r>
              <a:rPr lang="en-US" sz="1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4F43A-9041-2E26-5BA2-947F75583E2B}"/>
              </a:ext>
            </a:extLst>
          </p:cNvPr>
          <p:cNvSpPr txBox="1"/>
          <p:nvPr/>
        </p:nvSpPr>
        <p:spPr>
          <a:xfrm>
            <a:off x="6193594" y="2949926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17°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3E4B22-D110-2CD6-B6F0-6ECA24272783}"/>
              </a:ext>
            </a:extLst>
          </p:cNvPr>
          <p:cNvSpPr txBox="1"/>
          <p:nvPr/>
        </p:nvSpPr>
        <p:spPr>
          <a:xfrm>
            <a:off x="6193593" y="3711970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18°</a:t>
            </a:r>
          </a:p>
        </p:txBody>
      </p:sp>
    </p:spTree>
    <p:extLst>
      <p:ext uri="{BB962C8B-B14F-4D97-AF65-F5344CB8AC3E}">
        <p14:creationId xmlns:p14="http://schemas.microsoft.com/office/powerpoint/2010/main" val="37919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EFFB4-ACB8-E94D-F55C-29A4D406D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CEF6-63AD-0036-4ADE-C73583F9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Backpressure Methods - Louver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CA683-1352-FC3A-9CBE-FBF0BDD8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D04937-3305-37CD-EC8C-8B273A65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5" y="969813"/>
            <a:ext cx="6802670" cy="24967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688608-E308-2E5E-3FE6-4790FB444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28" y="3536950"/>
            <a:ext cx="8686800" cy="1092200"/>
          </a:xfrm>
        </p:spPr>
        <p:txBody>
          <a:bodyPr/>
          <a:lstStyle/>
          <a:p>
            <a:r>
              <a:rPr lang="en-US" sz="1800" dirty="0"/>
              <a:t>Novel ”louver” mechanism </a:t>
            </a:r>
            <a:endParaRPr lang="en-US" sz="1500" dirty="0"/>
          </a:p>
          <a:p>
            <a:pPr lvl="1"/>
            <a:r>
              <a:rPr lang="en-US" sz="1500" dirty="0"/>
              <a:t>Provides controlled and uniform static backpressure increase in space-constrained tunnel</a:t>
            </a:r>
          </a:p>
          <a:p>
            <a:pPr lvl="1"/>
            <a:r>
              <a:rPr lang="en-US" sz="1500" dirty="0"/>
              <a:t>Allows pre-combustion shock train</a:t>
            </a:r>
          </a:p>
          <a:p>
            <a:pPr lvl="1"/>
            <a:r>
              <a:rPr lang="en-US" sz="1500" dirty="0"/>
              <a:t>Maintains startability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102C8-4E01-AA45-3336-669F53971584}"/>
              </a:ext>
            </a:extLst>
          </p:cNvPr>
          <p:cNvSpPr txBox="1"/>
          <p:nvPr/>
        </p:nvSpPr>
        <p:spPr>
          <a:xfrm>
            <a:off x="1170665" y="949052"/>
            <a:ext cx="210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Deflection Angle Convention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85EA6-2AB9-806E-E9ED-2CE06FCF836D}"/>
              </a:ext>
            </a:extLst>
          </p:cNvPr>
          <p:cNvSpPr txBox="1"/>
          <p:nvPr/>
        </p:nvSpPr>
        <p:spPr>
          <a:xfrm>
            <a:off x="4504256" y="777602"/>
            <a:ext cx="4496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Rendering of Louver Valve. Currently in Additive Manufacturing </a:t>
            </a:r>
          </a:p>
        </p:txBody>
      </p:sp>
    </p:spTree>
    <p:extLst>
      <p:ext uri="{BB962C8B-B14F-4D97-AF65-F5344CB8AC3E}">
        <p14:creationId xmlns:p14="http://schemas.microsoft.com/office/powerpoint/2010/main" val="2867294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FA921-BB3F-0406-0040-F3B6C9BA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505AE7-4B3B-C4C8-F948-3615BF12C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3"/>
          <a:stretch/>
        </p:blipFill>
        <p:spPr>
          <a:xfrm>
            <a:off x="228600" y="2836703"/>
            <a:ext cx="6893117" cy="1864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FB1E9-344D-F3DD-2489-A31A9A11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E19A2-1A40-DA05-B886-52472E2B0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0AAAE9-05D7-0A61-C4A5-A30485CF5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" y="930821"/>
            <a:ext cx="7025740" cy="1905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0ED0F0-807A-4C9E-CF42-E3A07A5D6BA2}"/>
              </a:ext>
            </a:extLst>
          </p:cNvPr>
          <p:cNvSpPr txBox="1"/>
          <p:nvPr/>
        </p:nvSpPr>
        <p:spPr>
          <a:xfrm>
            <a:off x="2853664" y="930821"/>
            <a:ext cx="358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3D OVERFLOW grid w/louvers</a:t>
            </a:r>
          </a:p>
          <a:p>
            <a:r>
              <a:rPr lang="en-US" sz="1200" dirty="0"/>
              <a:t>20M nodes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9B7FF-5938-7E40-A3B4-CFC3BAECB305}"/>
              </a:ext>
            </a:extLst>
          </p:cNvPr>
          <p:cNvSpPr txBox="1"/>
          <p:nvPr/>
        </p:nvSpPr>
        <p:spPr>
          <a:xfrm>
            <a:off x="7279387" y="3631352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Triple-fringe</a:t>
            </a:r>
          </a:p>
          <a:p>
            <a:r>
              <a:rPr lang="en-US" sz="1200" dirty="0"/>
              <a:t>Connectivity by Pegasus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5E43C0-B720-B55A-E113-E165EBFC641D}"/>
              </a:ext>
            </a:extLst>
          </p:cNvPr>
          <p:cNvSpPr txBox="1"/>
          <p:nvPr/>
        </p:nvSpPr>
        <p:spPr>
          <a:xfrm>
            <a:off x="7903064" y="1177042"/>
            <a:ext cx="12170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Supersonic </a:t>
            </a:r>
          </a:p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Extrapolation</a:t>
            </a:r>
          </a:p>
          <a:p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(Specified P for</a:t>
            </a:r>
          </a:p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Numerical </a:t>
            </a:r>
          </a:p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Backpressure)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684730-91FE-D9C2-3158-CF456EA26EA7}"/>
              </a:ext>
            </a:extLst>
          </p:cNvPr>
          <p:cNvSpPr txBox="1"/>
          <p:nvPr/>
        </p:nvSpPr>
        <p:spPr>
          <a:xfrm>
            <a:off x="80717" y="794262"/>
            <a:ext cx="944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Freestream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63DCC-6EFB-62EF-E3B6-6AA0D3D790C8}"/>
              </a:ext>
            </a:extLst>
          </p:cNvPr>
          <p:cNvSpPr txBox="1"/>
          <p:nvPr/>
        </p:nvSpPr>
        <p:spPr>
          <a:xfrm>
            <a:off x="5193642" y="2102765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- symmetry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2D1A03-BAA4-9786-D0BB-E7B9CA3264A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73050" y="1687326"/>
            <a:ext cx="86730" cy="4154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648814-C5D3-F2B1-1A44-E4E7981A0EFD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 flipV="1">
            <a:off x="7578702" y="1453197"/>
            <a:ext cx="324362" cy="2778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E16603-7ED6-52CD-8860-1D2BD8ED11CC}"/>
              </a:ext>
            </a:extLst>
          </p:cNvPr>
          <p:cNvCxnSpPr>
            <a:cxnSpLocks/>
          </p:cNvCxnSpPr>
          <p:nvPr/>
        </p:nvCxnSpPr>
        <p:spPr bwMode="auto">
          <a:xfrm>
            <a:off x="408790" y="1057187"/>
            <a:ext cx="71270" cy="837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DC547A-F5A2-F80F-79C8-F19136245265}"/>
              </a:ext>
            </a:extLst>
          </p:cNvPr>
          <p:cNvCxnSpPr>
            <a:cxnSpLocks/>
          </p:cNvCxnSpPr>
          <p:nvPr/>
        </p:nvCxnSpPr>
        <p:spPr bwMode="auto">
          <a:xfrm>
            <a:off x="408790" y="1074692"/>
            <a:ext cx="543710" cy="869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EEE7F8E-ADBD-93C8-8C56-618137F9F53C}"/>
              </a:ext>
            </a:extLst>
          </p:cNvPr>
          <p:cNvSpPr txBox="1"/>
          <p:nvPr/>
        </p:nvSpPr>
        <p:spPr>
          <a:xfrm>
            <a:off x="4824630" y="4424926"/>
            <a:ext cx="3690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sz="1100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∞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6725210-D038-AC42-8657-9827D707FEF2}"/>
              </a:ext>
            </a:extLst>
          </p:cNvPr>
          <p:cNvCxnSpPr>
            <a:cxnSpLocks/>
          </p:cNvCxnSpPr>
          <p:nvPr/>
        </p:nvCxnSpPr>
        <p:spPr bwMode="auto">
          <a:xfrm>
            <a:off x="5108662" y="4555731"/>
            <a:ext cx="3900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3973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5ED09-9DB2-3FF8-0277-60AC2A35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03A22-7FDD-5F35-F3C3-0CDDECF0A078}"/>
              </a:ext>
            </a:extLst>
          </p:cNvPr>
          <p:cNvSpPr txBox="1"/>
          <p:nvPr/>
        </p:nvSpPr>
        <p:spPr>
          <a:xfrm>
            <a:off x="1857645" y="1755925"/>
            <a:ext cx="5596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Results:</a:t>
            </a:r>
          </a:p>
          <a:p>
            <a:pPr algn="ctr"/>
            <a:r>
              <a:rPr lang="en-US" sz="3600" b="1" dirty="0"/>
              <a:t>Numerical Backpressure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F8BA7-9975-9EAA-AA43-401FE86D3BEC}"/>
              </a:ext>
            </a:extLst>
          </p:cNvPr>
          <p:cNvSpPr txBox="1"/>
          <p:nvPr/>
        </p:nvSpPr>
        <p:spPr>
          <a:xfrm>
            <a:off x="1569131" y="3246426"/>
            <a:ext cx="6005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Outflow static pressure increased from 1 ≤ </a:t>
            </a:r>
            <a:r>
              <a:rPr lang="en-US" i="1" dirty="0"/>
              <a:t>P</a:t>
            </a:r>
            <a:r>
              <a:rPr lang="en-US" i="1" baseline="-25000" dirty="0"/>
              <a:t>4</a:t>
            </a:r>
            <a:r>
              <a:rPr lang="en-US" i="1" dirty="0"/>
              <a:t>/P</a:t>
            </a:r>
            <a:r>
              <a:rPr lang="en-US" i="1" baseline="-25000" dirty="0"/>
              <a:t>∞</a:t>
            </a:r>
            <a:r>
              <a:rPr lang="en-US" i="1" dirty="0"/>
              <a:t> ≤ </a:t>
            </a:r>
            <a:r>
              <a:rPr lang="en-US" dirty="0"/>
              <a:t>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</a:t>
            </a:r>
            <a:r>
              <a:rPr lang="en-US" i="1" dirty="0"/>
              <a:t> </a:t>
            </a:r>
            <a:r>
              <a:rPr lang="en-US" dirty="0"/>
              <a:t>simulation successively continued from lower backpressure solution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2449266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AC68B-AD13-FC13-977A-A2C69C8D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OVERFLOW URANS 2D (Mach) Increasing P</a:t>
            </a:r>
            <a:r>
              <a:rPr lang="en-US" baseline="-25000" dirty="0"/>
              <a:t>4</a:t>
            </a:r>
            <a:r>
              <a:rPr lang="en-US" dirty="0"/>
              <a:t>/P</a:t>
            </a:r>
            <a:r>
              <a:rPr lang="en-US" baseline="-25000" dirty="0"/>
              <a:t>∞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F1DC0-DEDC-61B2-F1A8-D71434EA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204-2.m4v">
            <a:hlinkClick r:id="" action="ppaction://media"/>
            <a:extLst>
              <a:ext uri="{FF2B5EF4-FFF2-40B4-BE49-F238E27FC236}">
                <a16:creationId xmlns:a16="http://schemas.microsoft.com/office/drawing/2014/main" id="{CCE36684-D0C5-65A6-52EF-C2ACCD8F3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7132"/>
          <a:stretch/>
        </p:blipFill>
        <p:spPr>
          <a:xfrm>
            <a:off x="0" y="784097"/>
            <a:ext cx="9144000" cy="1965389"/>
          </a:xfrm>
          <a:prstGeom prst="rect">
            <a:avLst/>
          </a:prstGeom>
        </p:spPr>
      </p:pic>
      <p:pic>
        <p:nvPicPr>
          <p:cNvPr id="9" name="sst-2.m4v">
            <a:hlinkClick r:id="" action="ppaction://media"/>
            <a:extLst>
              <a:ext uri="{FF2B5EF4-FFF2-40B4-BE49-F238E27FC236}">
                <a16:creationId xmlns:a16="http://schemas.microsoft.com/office/drawing/2014/main" id="{1E2B5AE8-A2C2-635D-F9A0-5FB66BE487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t="17132"/>
          <a:stretch/>
        </p:blipFill>
        <p:spPr>
          <a:xfrm>
            <a:off x="0" y="2663761"/>
            <a:ext cx="9144000" cy="19653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3EA186-D825-30B9-5F5A-D4C2F4F793EA}"/>
              </a:ext>
            </a:extLst>
          </p:cNvPr>
          <p:cNvSpPr txBox="1"/>
          <p:nvPr/>
        </p:nvSpPr>
        <p:spPr>
          <a:xfrm>
            <a:off x="4293718" y="78409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 - </a:t>
            </a:r>
            <a:r>
              <a:rPr lang="en-US" i="1" dirty="0" err="1"/>
              <a:t>ω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D78844-9846-6DAD-3273-32A3FB2BA6BE}"/>
              </a:ext>
            </a:extLst>
          </p:cNvPr>
          <p:cNvSpPr txBox="1"/>
          <p:nvPr/>
        </p:nvSpPr>
        <p:spPr>
          <a:xfrm>
            <a:off x="4293717" y="265731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</a:t>
            </a:r>
          </a:p>
        </p:txBody>
      </p:sp>
    </p:spTree>
    <p:extLst>
      <p:ext uri="{BB962C8B-B14F-4D97-AF65-F5344CB8AC3E}">
        <p14:creationId xmlns:p14="http://schemas.microsoft.com/office/powerpoint/2010/main" val="172025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FD8F-AFFF-EA86-CFD7-1974BFFF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STLE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9E92B-B71B-B677-9FCB-0ADAEEF7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1C734F-864D-5FDB-3363-C526434269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339"/>
          <a:stretch/>
        </p:blipFill>
        <p:spPr>
          <a:xfrm>
            <a:off x="768159" y="821697"/>
            <a:ext cx="7403479" cy="142126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38432-D043-A0EB-3235-031B05C5C7FA}"/>
              </a:ext>
            </a:extLst>
          </p:cNvPr>
          <p:cNvCxnSpPr>
            <a:cxnSpLocks/>
          </p:cNvCxnSpPr>
          <p:nvPr/>
        </p:nvCxnSpPr>
        <p:spPr bwMode="auto">
          <a:xfrm>
            <a:off x="6774286" y="1277044"/>
            <a:ext cx="0" cy="8457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3D62F6D-BB37-40FE-8D72-00B0AC0CE1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96"/>
          <a:stretch/>
        </p:blipFill>
        <p:spPr>
          <a:xfrm>
            <a:off x="762634" y="2443210"/>
            <a:ext cx="7428033" cy="142126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6696DD-95B6-91D1-3EBF-3E8B6F21BF7B}"/>
              </a:ext>
            </a:extLst>
          </p:cNvPr>
          <p:cNvCxnSpPr>
            <a:cxnSpLocks/>
          </p:cNvCxnSpPr>
          <p:nvPr/>
        </p:nvCxnSpPr>
        <p:spPr bwMode="auto">
          <a:xfrm>
            <a:off x="920839" y="2061662"/>
            <a:ext cx="585344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363CBB-9E44-150E-D4EA-FDA5BB641055}"/>
              </a:ext>
            </a:extLst>
          </p:cNvPr>
          <p:cNvSpPr txBox="1"/>
          <p:nvPr/>
        </p:nvSpPr>
        <p:spPr>
          <a:xfrm>
            <a:off x="3906376" y="1862113"/>
            <a:ext cx="5757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/>
              <a:t>x</a:t>
            </a:r>
            <a:r>
              <a:rPr lang="en-US" sz="1400" baseline="-25000" dirty="0" err="1"/>
              <a:t>STLE</a:t>
            </a:r>
            <a:endParaRPr lang="en-US" sz="1400" baseline="-250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16CE5F-12E4-DB31-860D-05B46C881297}"/>
              </a:ext>
            </a:extLst>
          </p:cNvPr>
          <p:cNvCxnSpPr>
            <a:cxnSpLocks/>
          </p:cNvCxnSpPr>
          <p:nvPr/>
        </p:nvCxnSpPr>
        <p:spPr bwMode="auto">
          <a:xfrm>
            <a:off x="5620394" y="2957538"/>
            <a:ext cx="0" cy="8100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C8A8A93-30D8-EF2A-251C-8080558C1F56}"/>
              </a:ext>
            </a:extLst>
          </p:cNvPr>
          <p:cNvCxnSpPr>
            <a:cxnSpLocks/>
          </p:cNvCxnSpPr>
          <p:nvPr/>
        </p:nvCxnSpPr>
        <p:spPr bwMode="auto">
          <a:xfrm>
            <a:off x="915313" y="3687353"/>
            <a:ext cx="470508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A006B3E-52BB-3520-C947-BCBCCAC135E5}"/>
              </a:ext>
            </a:extLst>
          </p:cNvPr>
          <p:cNvSpPr txBox="1"/>
          <p:nvPr/>
        </p:nvSpPr>
        <p:spPr>
          <a:xfrm>
            <a:off x="3123859" y="3497792"/>
            <a:ext cx="5757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/>
              <a:t>x</a:t>
            </a:r>
            <a:r>
              <a:rPr lang="en-US" sz="1400" baseline="-25000" dirty="0" err="1"/>
              <a:t>STLE</a:t>
            </a:r>
            <a:endParaRPr lang="en-US" sz="1400" baseline="-250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80B176-98ED-58D4-8FDA-B1AA5D7A040E}"/>
              </a:ext>
            </a:extLst>
          </p:cNvPr>
          <p:cNvCxnSpPr>
            <a:cxnSpLocks/>
          </p:cNvCxnSpPr>
          <p:nvPr/>
        </p:nvCxnSpPr>
        <p:spPr bwMode="auto">
          <a:xfrm flipV="1">
            <a:off x="915313" y="2211404"/>
            <a:ext cx="7275354" cy="361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03AB177-C10A-33D0-C1CB-C92C71B5A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5368" y="2208245"/>
            <a:ext cx="1403465" cy="2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61D545-3BDB-F916-0C15-DE7AF70A9FD6}"/>
              </a:ext>
            </a:extLst>
          </p:cNvPr>
          <p:cNvSpPr txBox="1"/>
          <p:nvPr/>
        </p:nvSpPr>
        <p:spPr>
          <a:xfrm>
            <a:off x="4629329" y="2084392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L</a:t>
            </a:r>
            <a:endParaRPr lang="en-US" sz="1400" baseline="-25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C67EE0-A748-8DA2-A4A3-5250A61E9598}"/>
              </a:ext>
            </a:extLst>
          </p:cNvPr>
          <p:cNvCxnSpPr>
            <a:cxnSpLocks/>
          </p:cNvCxnSpPr>
          <p:nvPr/>
        </p:nvCxnSpPr>
        <p:spPr bwMode="auto">
          <a:xfrm flipV="1">
            <a:off x="909788" y="3797440"/>
            <a:ext cx="7275354" cy="361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A26F82-C767-0734-4D59-C70EEAA6CA2F}"/>
              </a:ext>
            </a:extLst>
          </p:cNvPr>
          <p:cNvSpPr txBox="1"/>
          <p:nvPr/>
        </p:nvSpPr>
        <p:spPr>
          <a:xfrm>
            <a:off x="4623804" y="3710584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L</a:t>
            </a:r>
            <a:endParaRPr lang="en-US" sz="1400" baseline="-25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9B6341-457F-A7C1-74F6-C9B9C390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8188"/>
            <a:ext cx="8686800" cy="1092200"/>
          </a:xfrm>
        </p:spPr>
        <p:txBody>
          <a:bodyPr/>
          <a:lstStyle/>
          <a:p>
            <a:r>
              <a:rPr lang="en-US" sz="1400" dirty="0"/>
              <a:t>2D solutions: Line probes just above boundary layer. STLE where most upstream M &lt; 1 location</a:t>
            </a:r>
          </a:p>
          <a:p>
            <a:r>
              <a:rPr lang="en-US" sz="1400" dirty="0"/>
              <a:t>3D solutions: Surfaces just above boundary layer on ramp, cowl, and sidewall surfaces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303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F946D-509A-E945-6857-531DBA07C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38B5-F26F-8757-8E0F-D900A160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STLE location vs. Backpressure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D723B-3435-6F25-BCCF-5084573A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825AF6-3B7C-3121-4637-5E579C559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9" y="1147895"/>
            <a:ext cx="9091941" cy="3481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E90F9-6158-4F1A-06A1-1207CEB633F4}"/>
              </a:ext>
            </a:extLst>
          </p:cNvPr>
          <p:cNvSpPr txBox="1"/>
          <p:nvPr/>
        </p:nvSpPr>
        <p:spPr>
          <a:xfrm>
            <a:off x="1393080" y="870372"/>
            <a:ext cx="247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STLE vs. Backpressure Ratio</a:t>
            </a:r>
          </a:p>
          <a:p>
            <a:r>
              <a:rPr lang="en-US" sz="1200" dirty="0"/>
              <a:t>2D Steady and 2D Time-Accurate</a:t>
            </a:r>
          </a:p>
          <a:p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290B0-C813-3FDF-FD6E-73B34A6B182C}"/>
              </a:ext>
            </a:extLst>
          </p:cNvPr>
          <p:cNvSpPr txBox="1"/>
          <p:nvPr/>
        </p:nvSpPr>
        <p:spPr>
          <a:xfrm>
            <a:off x="5951784" y="870372"/>
            <a:ext cx="2232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STLE vs. Backpressure Ratio</a:t>
            </a:r>
          </a:p>
          <a:p>
            <a:r>
              <a:rPr lang="en-US" sz="1200" dirty="0"/>
              <a:t>2D Steady and 3D Steady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5369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168FD-6A80-6457-4402-020B3F90E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6AF6-B006-5D6B-155D-1149C3B08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OVERFLOW 2D Time Resolution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94C00-4C7A-9F56-F8DC-44860630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D30B7-83E6-75F3-FE85-37D012F3F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6" y="1183355"/>
            <a:ext cx="8975595" cy="3090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33979-86F3-BA1D-06D7-CF19F03761C1}"/>
              </a:ext>
            </a:extLst>
          </p:cNvPr>
          <p:cNvSpPr txBox="1"/>
          <p:nvPr/>
        </p:nvSpPr>
        <p:spPr>
          <a:xfrm>
            <a:off x="1405354" y="1183355"/>
            <a:ext cx="2191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STLE vs. Backpressure Ratio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297F5-3680-00F9-58A3-8D79EFAD18A6}"/>
              </a:ext>
            </a:extLst>
          </p:cNvPr>
          <p:cNvSpPr txBox="1"/>
          <p:nvPr/>
        </p:nvSpPr>
        <p:spPr>
          <a:xfrm>
            <a:off x="5393325" y="1091021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STLE location vs. Iteration (time-marching)</a:t>
            </a:r>
          </a:p>
          <a:p>
            <a:r>
              <a:rPr lang="en-US" sz="1200" i="1" dirty="0"/>
              <a:t>P</a:t>
            </a:r>
            <a:r>
              <a:rPr lang="en-US" sz="1200" i="1" baseline="-25000" dirty="0"/>
              <a:t>4 </a:t>
            </a:r>
            <a:r>
              <a:rPr lang="en-US" sz="1200" i="1" dirty="0"/>
              <a:t>/ P</a:t>
            </a:r>
            <a:r>
              <a:rPr lang="en-US" sz="1200" i="1" baseline="-25000" dirty="0"/>
              <a:t>∞ </a:t>
            </a:r>
            <a:r>
              <a:rPr lang="en-US" sz="1200" dirty="0"/>
              <a:t> = 7</a:t>
            </a:r>
          </a:p>
        </p:txBody>
      </p:sp>
    </p:spTree>
    <p:extLst>
      <p:ext uri="{BB962C8B-B14F-4D97-AF65-F5344CB8AC3E}">
        <p14:creationId xmlns:p14="http://schemas.microsoft.com/office/powerpoint/2010/main" val="181553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1CD9C-430A-5113-04AD-389B16B84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E3D027-72D0-3187-90CC-FAB033D32286}"/>
              </a:ext>
            </a:extLst>
          </p:cNvPr>
          <p:cNvSpPr/>
          <p:nvPr/>
        </p:nvSpPr>
        <p:spPr bwMode="auto">
          <a:xfrm>
            <a:off x="7517717" y="4519452"/>
            <a:ext cx="1509681" cy="5143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3A8D5-3BD4-E92D-1DB7-63D10FF62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" b="-1"/>
          <a:stretch/>
        </p:blipFill>
        <p:spPr>
          <a:xfrm>
            <a:off x="983482" y="814400"/>
            <a:ext cx="7177035" cy="3970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0E9702-5063-F29A-C554-7B94AC94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 Contours (Time-averaged)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B54FF-3DE3-A096-6B6C-4199838E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DA319-4032-C819-F52C-4310508982D8}"/>
              </a:ext>
            </a:extLst>
          </p:cNvPr>
          <p:cNvSpPr txBox="1"/>
          <p:nvPr/>
        </p:nvSpPr>
        <p:spPr>
          <a:xfrm>
            <a:off x="170121" y="886035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</a:t>
            </a:r>
            <a:r>
              <a:rPr lang="en-US" sz="1200" b="1" baseline="-25000" dirty="0"/>
              <a:t>4</a:t>
            </a:r>
            <a:r>
              <a:rPr lang="en-US" sz="1200" b="1" dirty="0"/>
              <a:t>/P</a:t>
            </a:r>
            <a:r>
              <a:rPr lang="en-US" sz="1200" b="1" baseline="-25000" dirty="0"/>
              <a:t>∞</a:t>
            </a:r>
            <a:r>
              <a:rPr lang="en-US" sz="1200" b="1" dirty="0"/>
              <a:t> = 18</a:t>
            </a:r>
          </a:p>
        </p:txBody>
      </p:sp>
    </p:spTree>
    <p:extLst>
      <p:ext uri="{BB962C8B-B14F-4D97-AF65-F5344CB8AC3E}">
        <p14:creationId xmlns:p14="http://schemas.microsoft.com/office/powerpoint/2010/main" val="37435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08EFF-6DE3-2339-A71B-3B11ADDB9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5CA5-49A7-6DAA-76FE-5B8148052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Deviation of Mach, Contours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D0E9C-1C48-FC80-5E7C-4BD8F54B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E4B1E-CB7A-40A6-B8A3-9B9EDB1EFEA5}"/>
              </a:ext>
            </a:extLst>
          </p:cNvPr>
          <p:cNvSpPr txBox="1"/>
          <p:nvPr/>
        </p:nvSpPr>
        <p:spPr>
          <a:xfrm>
            <a:off x="170121" y="886035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</a:t>
            </a:r>
            <a:r>
              <a:rPr lang="en-US" sz="1200" b="1" baseline="-25000" dirty="0"/>
              <a:t>4</a:t>
            </a:r>
            <a:r>
              <a:rPr lang="en-US" sz="1200" b="1" dirty="0"/>
              <a:t>/P</a:t>
            </a:r>
            <a:r>
              <a:rPr lang="en-US" sz="1200" b="1" baseline="-25000" dirty="0"/>
              <a:t>∞</a:t>
            </a:r>
            <a:r>
              <a:rPr lang="en-US" sz="1200" b="1" dirty="0"/>
              <a:t> = 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67889-D66D-4FC9-6D2F-1BFADD4B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84" y="1330713"/>
            <a:ext cx="8618873" cy="30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7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68412-7110-0922-9013-3F4D9EB3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E5F3D-6C74-0E32-1CE0-55DD46E1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013927"/>
            <a:ext cx="8686800" cy="3473671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SWBLI V&amp;V</a:t>
            </a:r>
          </a:p>
          <a:p>
            <a:r>
              <a:rPr lang="en-US" dirty="0"/>
              <a:t>Inlet/Isolator Model</a:t>
            </a:r>
          </a:p>
          <a:p>
            <a:r>
              <a:rPr lang="en-US" dirty="0"/>
              <a:t>Backpressure Mechanisms 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Numerical Backpressure</a:t>
            </a:r>
          </a:p>
          <a:p>
            <a:pPr lvl="1"/>
            <a:r>
              <a:rPr lang="en-US" dirty="0"/>
              <a:t>Louver Backpressure</a:t>
            </a:r>
          </a:p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D7273-EF2F-4DCF-07B8-43D5EEAA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70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76EC7-4D3E-B24C-55F8-14BD4F0B6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50A5-4565-2D53-28A1-486D67D0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Separated Flow </a:t>
            </a:r>
            <a:r>
              <a:rPr lang="en-US" dirty="0" err="1"/>
              <a:t>Isosurfaces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9F1B7-7B35-2114-34E6-3276626F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00E0-4357-E2B9-B236-C28D0F824857}"/>
              </a:ext>
            </a:extLst>
          </p:cNvPr>
          <p:cNvSpPr txBox="1"/>
          <p:nvPr/>
        </p:nvSpPr>
        <p:spPr>
          <a:xfrm>
            <a:off x="332853" y="934684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</a:t>
            </a:r>
            <a:r>
              <a:rPr lang="en-US" sz="1200" b="1" baseline="-25000" dirty="0"/>
              <a:t>4</a:t>
            </a:r>
            <a:r>
              <a:rPr lang="en-US" sz="1200" b="1" dirty="0"/>
              <a:t>/P</a:t>
            </a:r>
            <a:r>
              <a:rPr lang="en-US" sz="1200" b="1" baseline="-25000" dirty="0"/>
              <a:t>∞</a:t>
            </a:r>
            <a:r>
              <a:rPr lang="en-US" sz="1200" b="1" dirty="0"/>
              <a:t> =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34011-F5D7-3FC7-E9F9-12B2730BA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36" y="1264747"/>
            <a:ext cx="8856921" cy="308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14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A4727-C368-0DFB-7BF6-32364C76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62A9C-59EA-4531-AA5A-CA0D63F2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8B791-88EC-7A78-DB0E-912FDFA3AFBD}"/>
              </a:ext>
            </a:extLst>
          </p:cNvPr>
          <p:cNvSpPr txBox="1"/>
          <p:nvPr/>
        </p:nvSpPr>
        <p:spPr>
          <a:xfrm>
            <a:off x="1857645" y="1755925"/>
            <a:ext cx="5596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Results:</a:t>
            </a:r>
          </a:p>
          <a:p>
            <a:pPr algn="ctr"/>
            <a:r>
              <a:rPr lang="en-US" sz="3600" b="1" dirty="0"/>
              <a:t>Numerical Backpressure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96FC0-3DB6-4CC2-660B-FBCC22CCE4DD}"/>
              </a:ext>
            </a:extLst>
          </p:cNvPr>
          <p:cNvSpPr txBox="1"/>
          <p:nvPr/>
        </p:nvSpPr>
        <p:spPr>
          <a:xfrm>
            <a:off x="1569131" y="3246426"/>
            <a:ext cx="6005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Louver angle 𝜽 increased from 0</a:t>
            </a:r>
            <a:r>
              <a:rPr lang="en-US" spc="-900" dirty="0"/>
              <a:t>°</a:t>
            </a:r>
            <a:r>
              <a:rPr lang="en-US" dirty="0"/>
              <a:t>to 60°</a:t>
            </a:r>
            <a:endParaRPr lang="en-US" i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</a:t>
            </a:r>
            <a:r>
              <a:rPr lang="en-US" i="1" dirty="0"/>
              <a:t> </a:t>
            </a:r>
            <a:r>
              <a:rPr lang="en-US" dirty="0"/>
              <a:t>simulation successively continued from lower backpressure solution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1688171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F963-EB21-CE40-85CA-936AF47C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OVERFLOW URANS 2D (Mach) Increasing 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F9AE7-5854-E08A-49FB-51B214EB0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204-f.m4v">
            <a:hlinkClick r:id="" action="ppaction://media"/>
            <a:extLst>
              <a:ext uri="{FF2B5EF4-FFF2-40B4-BE49-F238E27FC236}">
                <a16:creationId xmlns:a16="http://schemas.microsoft.com/office/drawing/2014/main" id="{5FF4BF89-99DE-A441-CDE6-F7D42275E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500" t="14752" r="4851" b="20928"/>
          <a:stretch/>
        </p:blipFill>
        <p:spPr>
          <a:xfrm>
            <a:off x="57145" y="942548"/>
            <a:ext cx="9029709" cy="1629202"/>
          </a:xfrm>
          <a:prstGeom prst="rect">
            <a:avLst/>
          </a:prstGeom>
        </p:spPr>
      </p:pic>
      <p:pic>
        <p:nvPicPr>
          <p:cNvPr id="8" name="sst-f.m4v">
            <a:hlinkClick r:id="" action="ppaction://media"/>
            <a:extLst>
              <a:ext uri="{FF2B5EF4-FFF2-40B4-BE49-F238E27FC236}">
                <a16:creationId xmlns:a16="http://schemas.microsoft.com/office/drawing/2014/main" id="{C844EC56-1677-FF4E-45CB-A967F0E2F7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2500" t="14451" r="5224" b="19508"/>
          <a:stretch/>
        </p:blipFill>
        <p:spPr>
          <a:xfrm>
            <a:off x="57144" y="2818437"/>
            <a:ext cx="8977673" cy="1669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EB961B-37F9-9B48-946E-F00C49AD5083}"/>
              </a:ext>
            </a:extLst>
          </p:cNvPr>
          <p:cNvSpPr txBox="1"/>
          <p:nvPr/>
        </p:nvSpPr>
        <p:spPr>
          <a:xfrm>
            <a:off x="2935766" y="105022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 - </a:t>
            </a:r>
            <a:r>
              <a:rPr lang="en-US" i="1" dirty="0" err="1"/>
              <a:t>ω</a:t>
            </a:r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0B6D1-938D-05AA-9695-F721A4B4F59C}"/>
              </a:ext>
            </a:extLst>
          </p:cNvPr>
          <p:cNvSpPr txBox="1"/>
          <p:nvPr/>
        </p:nvSpPr>
        <p:spPr>
          <a:xfrm>
            <a:off x="2935765" y="292344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</a:t>
            </a:r>
          </a:p>
        </p:txBody>
      </p:sp>
    </p:spTree>
    <p:extLst>
      <p:ext uri="{BB962C8B-B14F-4D97-AF65-F5344CB8AC3E}">
        <p14:creationId xmlns:p14="http://schemas.microsoft.com/office/powerpoint/2010/main" val="35190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D6A30-E7CF-02E0-A407-FEC0EB94F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0A6D2-2E39-25A6-4920-E189F40B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STLE location vs. Louver Rotation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2E074-6E32-45E6-845A-11E111A1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2BA0A-2073-C2A5-3A2C-AB85E3F20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65"/>
          <a:stretch/>
        </p:blipFill>
        <p:spPr>
          <a:xfrm>
            <a:off x="1630944" y="878258"/>
            <a:ext cx="5744812" cy="39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1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19734-44C0-220A-AB2B-D71F789F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E3A1-72F1-B9AA-C9F5-08EDF978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 Contours (Time-averaged)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9A46B-C348-6053-B269-8BEE7C32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08135-5DA7-60A3-B618-8CE32F0D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78" y="1511407"/>
            <a:ext cx="8735830" cy="2289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1C36B-5C71-9346-4B05-564489F2218D}"/>
              </a:ext>
            </a:extLst>
          </p:cNvPr>
          <p:cNvSpPr txBox="1"/>
          <p:nvPr/>
        </p:nvSpPr>
        <p:spPr>
          <a:xfrm>
            <a:off x="355605" y="958903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𝜽 = 35°</a:t>
            </a:r>
          </a:p>
        </p:txBody>
      </p:sp>
    </p:spTree>
    <p:extLst>
      <p:ext uri="{BB962C8B-B14F-4D97-AF65-F5344CB8AC3E}">
        <p14:creationId xmlns:p14="http://schemas.microsoft.com/office/powerpoint/2010/main" val="3592173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2AAFF-CDE2-C88B-FB41-037C5BE5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77549-7D29-58EF-2B43-AD9D500B7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Large difference in STLE location and unstart due to turbulence modeling</a:t>
            </a:r>
          </a:p>
          <a:p>
            <a:r>
              <a:rPr lang="en-US" sz="1800" dirty="0"/>
              <a:t>Temporal resolution affects STLE position and unstart </a:t>
            </a:r>
          </a:p>
          <a:p>
            <a:r>
              <a:rPr lang="en-US" sz="1800" dirty="0"/>
              <a:t>2D vs 3D difference in STLE position and unstart</a:t>
            </a:r>
          </a:p>
          <a:p>
            <a:pPr lvl="1"/>
            <a:r>
              <a:rPr lang="en-US" sz="1500" dirty="0"/>
              <a:t>Span asymmetry</a:t>
            </a:r>
          </a:p>
          <a:p>
            <a:pPr lvl="1"/>
            <a:r>
              <a:rPr lang="en-US" sz="1500" dirty="0"/>
              <a:t>Sidewall/corner separation </a:t>
            </a:r>
          </a:p>
          <a:p>
            <a:r>
              <a:rPr lang="en-US" sz="1800" dirty="0"/>
              <a:t>2D simulations show 25% difference in critical unstart backpressure</a:t>
            </a:r>
          </a:p>
          <a:p>
            <a:r>
              <a:rPr lang="en-US" sz="1800" dirty="0"/>
              <a:t>Surprising difference between OVERFLOW and Kestrel SST</a:t>
            </a:r>
          </a:p>
          <a:p>
            <a:r>
              <a:rPr lang="en-US" sz="1800" dirty="0"/>
              <a:t>SST predicts earliest unstart, concurrent with Reardon et. al. [3]</a:t>
            </a:r>
          </a:p>
          <a:p>
            <a:r>
              <a:rPr lang="en-US" sz="1800" dirty="0"/>
              <a:t>Optimal </a:t>
            </a:r>
            <a:r>
              <a:rPr lang="en-US" sz="1800" dirty="0" err="1"/>
              <a:t>Kulite</a:t>
            </a:r>
            <a:r>
              <a:rPr lang="en-US" sz="1800" dirty="0"/>
              <a:t> placements on ramp and cowl walls</a:t>
            </a:r>
          </a:p>
          <a:p>
            <a:r>
              <a:rPr lang="en-US" sz="1800" dirty="0"/>
              <a:t>Louver range of at least 0° ≤ </a:t>
            </a:r>
            <a:r>
              <a:rPr lang="en-US" sz="1800" b="1" dirty="0"/>
              <a:t>𝜽 </a:t>
            </a:r>
            <a:r>
              <a:rPr lang="en-US" sz="1800" dirty="0"/>
              <a:t>≤ 35° for stable shock train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D08D5-C39F-A82A-6E24-40F0DFE5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67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6E36-C836-6662-9BAF-85113D178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0C361-FE30-034D-5E6C-42AD70F5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7F109-FAED-A53A-953D-DF42966328A1}"/>
              </a:ext>
            </a:extLst>
          </p:cNvPr>
          <p:cNvSpPr txBox="1"/>
          <p:nvPr/>
        </p:nvSpPr>
        <p:spPr>
          <a:xfrm>
            <a:off x="228600" y="876926"/>
            <a:ext cx="8098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[1] </a:t>
            </a:r>
            <a:r>
              <a:rPr lang="en-US" sz="1200" dirty="0" err="1">
                <a:effectLst/>
                <a:latin typeface="Helvetica" pitchFamily="2" charset="0"/>
              </a:rPr>
              <a:t>Schulein</a:t>
            </a:r>
            <a:r>
              <a:rPr lang="en-US" sz="1200" dirty="0">
                <a:effectLst/>
                <a:latin typeface="Helvetica" pitchFamily="2" charset="0"/>
              </a:rPr>
              <a:t>, E., </a:t>
            </a:r>
            <a:r>
              <a:rPr lang="en-US" sz="1200" dirty="0" err="1">
                <a:effectLst/>
                <a:latin typeface="Helvetica" pitchFamily="2" charset="0"/>
              </a:rPr>
              <a:t>Krogmann</a:t>
            </a:r>
            <a:r>
              <a:rPr lang="en-US" sz="1200" dirty="0">
                <a:effectLst/>
                <a:latin typeface="Helvetica" pitchFamily="2" charset="0"/>
              </a:rPr>
              <a:t>, P., and </a:t>
            </a:r>
            <a:r>
              <a:rPr lang="en-US" sz="1200" dirty="0" err="1">
                <a:effectLst/>
                <a:latin typeface="Helvetica" pitchFamily="2" charset="0"/>
              </a:rPr>
              <a:t>Stanewsky</a:t>
            </a:r>
            <a:r>
              <a:rPr lang="en-US" sz="1200" dirty="0">
                <a:effectLst/>
                <a:latin typeface="Helvetica" pitchFamily="2" charset="0"/>
              </a:rPr>
              <a:t>, E., “Documentation of two-dimensional impinging shock/turbulent </a:t>
            </a:r>
            <a:r>
              <a:rPr lang="en-US" sz="1200" dirty="0" err="1">
                <a:effectLst/>
                <a:latin typeface="Helvetica" pitchFamily="2" charset="0"/>
              </a:rPr>
              <a:t>boundarylayer</a:t>
            </a:r>
            <a:r>
              <a:rPr lang="en-US" sz="1200" dirty="0">
                <a:effectLst/>
                <a:latin typeface="Helvetica" pitchFamily="2" charset="0"/>
              </a:rPr>
              <a:t> interaction flow,” Tech. rep., 1996.</a:t>
            </a:r>
          </a:p>
          <a:p>
            <a:endParaRPr lang="en-US" sz="1200" dirty="0">
              <a:effectLst/>
              <a:latin typeface="Helvetica" pitchFamily="2" charset="0"/>
            </a:endParaRPr>
          </a:p>
          <a:p>
            <a:r>
              <a:rPr lang="en-US" sz="1200" dirty="0">
                <a:effectLst/>
                <a:latin typeface="Helvetica" pitchFamily="2" charset="0"/>
              </a:rPr>
              <a:t>[2] Rising, C. and Sosa, J., “Exploration of the Influence of Various Backpressure Mechanisms to Inlet Unstart,” ICCFD, Kobe, Japan, July 2024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effectLst/>
                <a:latin typeface="Helvetica" pitchFamily="2" charset="0"/>
              </a:rPr>
              <a:t>[3] Reardon, J. P., </a:t>
            </a:r>
            <a:r>
              <a:rPr lang="en-US" sz="1200" dirty="0" err="1">
                <a:effectLst/>
                <a:latin typeface="Helvetica" pitchFamily="2" charset="0"/>
              </a:rPr>
              <a:t>Schetz</a:t>
            </a:r>
            <a:r>
              <a:rPr lang="en-US" sz="1200" dirty="0">
                <a:effectLst/>
                <a:latin typeface="Helvetica" pitchFamily="2" charset="0"/>
              </a:rPr>
              <a:t>, J. A., and Lowe, K. T., “Computational Analysis of Unstart in Variable-Geometry Inlet,” Journal of Propulsion and Power, Vol. 37, No. 4, 2024/12/01 2021, pp. 564–576.</a:t>
            </a:r>
          </a:p>
          <a:p>
            <a:endParaRPr lang="en-US" sz="1200" dirty="0">
              <a:effectLst/>
              <a:latin typeface="Helvetica" pitchFamily="2" charset="0"/>
            </a:endParaRPr>
          </a:p>
          <a:p>
            <a:r>
              <a:rPr lang="en-US" sz="1200" b="0" i="0" u="none" strike="noStrike" dirty="0">
                <a:effectLst/>
                <a:latin typeface="Arial" panose="020B0604020202020204" pitchFamily="34" charset="0"/>
              </a:rPr>
              <a:t>[4] Di Stefano, M. A., </a:t>
            </a:r>
            <a:r>
              <a:rPr lang="en-US" sz="1200" b="0" i="0" u="none" strike="noStrike" dirty="0" err="1">
                <a:effectLst/>
                <a:latin typeface="Arial" panose="020B0604020202020204" pitchFamily="34" charset="0"/>
              </a:rPr>
              <a:t>Hosder</a:t>
            </a:r>
            <a:r>
              <a:rPr lang="en-US" sz="1200" b="0" i="0" u="none" strike="noStrike" dirty="0">
                <a:effectLst/>
                <a:latin typeface="Arial" panose="020B0604020202020204" pitchFamily="34" charset="0"/>
              </a:rPr>
              <a:t>, S., and </a:t>
            </a:r>
            <a:r>
              <a:rPr lang="en-US" sz="1200" b="0" i="0" u="none" strike="noStrike" dirty="0" err="1">
                <a:effectLst/>
                <a:latin typeface="Arial" panose="020B0604020202020204" pitchFamily="34" charset="0"/>
              </a:rPr>
              <a:t>Baurle</a:t>
            </a:r>
            <a:r>
              <a:rPr lang="en-US" sz="1200" b="0" i="0" u="none" strike="noStrike" dirty="0">
                <a:effectLst/>
                <a:latin typeface="Arial" panose="020B0604020202020204" pitchFamily="34" charset="0"/>
              </a:rPr>
              <a:t>, R. A., “Effect of turbulence model uncertainty on Scramjet Isolator</a:t>
            </a:r>
            <a:br>
              <a:rPr lang="en-US" sz="1200" dirty="0"/>
            </a:br>
            <a:r>
              <a:rPr lang="en-US" sz="1200" b="0" i="0" u="none" strike="noStrike" dirty="0" err="1">
                <a:effectLst/>
                <a:latin typeface="Arial" panose="020B0604020202020204" pitchFamily="34" charset="0"/>
              </a:rPr>
              <a:t>Flowfield</a:t>
            </a:r>
            <a:r>
              <a:rPr lang="en-US" sz="1200" b="0" i="0" u="none" strike="noStrike" dirty="0">
                <a:effectLst/>
                <a:latin typeface="Arial" panose="020B0604020202020204" pitchFamily="34" charset="0"/>
              </a:rPr>
              <a:t> analysis,” Journal of Propulsion and Power, vol. 36, 2020, pp. 109–122.</a:t>
            </a:r>
            <a:endParaRPr lang="en-US" sz="1200" dirty="0">
              <a:latin typeface="Helvetica" pitchFamily="2" charset="0"/>
            </a:endParaRPr>
          </a:p>
          <a:p>
            <a:endParaRPr lang="en-US" sz="1200" dirty="0">
              <a:effectLst/>
              <a:latin typeface="Helvetica" pitchFamily="2" charset="0"/>
            </a:endParaRPr>
          </a:p>
          <a:p>
            <a:endParaRPr lang="en-US" sz="1200" dirty="0">
              <a:effectLst/>
              <a:latin typeface="Helvetica" pitchFamily="2" charset="0"/>
            </a:endParaRPr>
          </a:p>
          <a:p>
            <a:endParaRPr lang="en-US" sz="1200" dirty="0">
              <a:latin typeface="Helvetica" pitchFamily="2" charset="0"/>
            </a:endParaRPr>
          </a:p>
          <a:p>
            <a:endParaRPr lang="en-US" sz="1200" dirty="0">
              <a:effectLst/>
              <a:latin typeface="Helvetica" pitchFamily="2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86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622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B8889-33C0-4DC0-3487-AAA908D5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FFBBF-F859-CCF6-D1D4-2E669EC5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C92556-6AC5-94E2-DD30-A602C19D8E08}"/>
              </a:ext>
            </a:extLst>
          </p:cNvPr>
          <p:cNvSpPr txBox="1"/>
          <p:nvPr/>
        </p:nvSpPr>
        <p:spPr>
          <a:xfrm>
            <a:off x="1816526" y="2295973"/>
            <a:ext cx="5136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484809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85725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b="1" kern="0" dirty="0">
                <a:solidFill>
                  <a:schemeClr val="bg1"/>
                </a:solidFill>
              </a:rPr>
              <a:t>Hypersonic Airbreathing Propulsion</a:t>
            </a:r>
          </a:p>
        </p:txBody>
      </p:sp>
      <p:pic>
        <p:nvPicPr>
          <p:cNvPr id="1026" name="Picture 2" descr="Ramjet and Scramjet Engine | SpringerLink">
            <a:extLst>
              <a:ext uri="{FF2B5EF4-FFF2-40B4-BE49-F238E27FC236}">
                <a16:creationId xmlns:a16="http://schemas.microsoft.com/office/drawing/2014/main" id="{2E5B2724-9EB9-5924-B383-594C0C59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5" y="1319617"/>
            <a:ext cx="7190069" cy="319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eing X-51 Waverider - Wikipedia">
            <a:extLst>
              <a:ext uri="{FF2B5EF4-FFF2-40B4-BE49-F238E27FC236}">
                <a16:creationId xmlns:a16="http://schemas.microsoft.com/office/drawing/2014/main" id="{70935800-E501-8FE4-9CEC-8DAB8D84D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40947"/>
          <a:stretch/>
        </p:blipFill>
        <p:spPr bwMode="auto">
          <a:xfrm>
            <a:off x="82246" y="799662"/>
            <a:ext cx="2551953" cy="10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ckheed Martin SR-72 - Wikipedia">
            <a:extLst>
              <a:ext uri="{FF2B5EF4-FFF2-40B4-BE49-F238E27FC236}">
                <a16:creationId xmlns:a16="http://schemas.microsoft.com/office/drawing/2014/main" id="{30C25B53-6E89-0620-F2F7-315C0A3C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655" y="799662"/>
            <a:ext cx="1825172" cy="10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95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1570-8B5B-E1A5-4E79-60B28B6E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4327C-3DCA-E4FB-F521-B73E18942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2025"/>
            <a:ext cx="8686800" cy="3363648"/>
          </a:xfrm>
        </p:spPr>
        <p:txBody>
          <a:bodyPr/>
          <a:lstStyle/>
          <a:p>
            <a:pPr lvl="1"/>
            <a:r>
              <a:rPr lang="en-US" dirty="0"/>
              <a:t>Predict shock train position and unstart limits for future tests</a:t>
            </a:r>
          </a:p>
          <a:p>
            <a:pPr lvl="2"/>
            <a:r>
              <a:rPr lang="en-US" dirty="0"/>
              <a:t>Flow control implementation </a:t>
            </a:r>
          </a:p>
          <a:p>
            <a:pPr lvl="2"/>
            <a:r>
              <a:rPr lang="en-US" dirty="0" err="1"/>
              <a:t>Kulite</a:t>
            </a:r>
            <a:r>
              <a:rPr lang="en-US" baseline="30000" dirty="0"/>
              <a:t>®</a:t>
            </a:r>
            <a:r>
              <a:rPr lang="en-US" dirty="0"/>
              <a:t> placement </a:t>
            </a:r>
          </a:p>
          <a:p>
            <a:pPr lvl="1"/>
            <a:r>
              <a:rPr lang="en-US" dirty="0"/>
              <a:t>Investigate validity of 2D simulation simplification for this aspect ratio duct (2.4)</a:t>
            </a:r>
          </a:p>
          <a:p>
            <a:pPr lvl="1"/>
            <a:r>
              <a:rPr lang="en-US" dirty="0"/>
              <a:t>Compare results from:</a:t>
            </a:r>
          </a:p>
          <a:p>
            <a:pPr lvl="2"/>
            <a:r>
              <a:rPr lang="en-US" dirty="0"/>
              <a:t>Different 2-equation turbulence models</a:t>
            </a:r>
          </a:p>
          <a:p>
            <a:pPr lvl="2"/>
            <a:r>
              <a:rPr lang="en-US" dirty="0"/>
              <a:t>Solution advancement schemes</a:t>
            </a:r>
          </a:p>
          <a:p>
            <a:pPr lvl="2"/>
            <a:r>
              <a:rPr lang="en-US" dirty="0"/>
              <a:t>Two CFD solvers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BCC09-462A-2654-C038-1DF567D6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11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E5E2-547B-C997-C449-CC50B9A6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Unstart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9426A-56AF-8231-049B-E332F442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1068D3-BAC3-2494-D51B-63DF4BA21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8"/>
          <a:stretch/>
        </p:blipFill>
        <p:spPr bwMode="auto">
          <a:xfrm>
            <a:off x="4429659" y="976433"/>
            <a:ext cx="2808363" cy="35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E01F84-9A80-68E5-40B2-F000BAF17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8"/>
          <a:stretch/>
        </p:blipFill>
        <p:spPr bwMode="auto">
          <a:xfrm>
            <a:off x="1616853" y="976434"/>
            <a:ext cx="2649555" cy="35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00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FCE9-109C-EAA2-2F66-DACC6F63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Isolator Shock Trains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9422E-98BC-0890-1B51-CF04CC84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BC284-727C-A385-5A7D-707F13040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183" y="916084"/>
            <a:ext cx="3632633" cy="3568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33B160-D1FE-D719-F320-1AB0ED5A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39" y="3219459"/>
            <a:ext cx="4209457" cy="78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21156-00C9-0083-1692-C5FF78EC9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40" y="916084"/>
            <a:ext cx="4210456" cy="1872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ECB3B5-6D73-E059-A1C9-9786E9D41C88}"/>
              </a:ext>
            </a:extLst>
          </p:cNvPr>
          <p:cNvSpPr txBox="1"/>
          <p:nvPr/>
        </p:nvSpPr>
        <p:spPr>
          <a:xfrm>
            <a:off x="474184" y="4133270"/>
            <a:ext cx="19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sz="1400" i="1" dirty="0"/>
              <a:t>Matsuo et. 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5051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BFA5-C070-A9EC-08BD-C7726D62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6CE84-4C85-A3BE-99DD-EDEA109B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D65EEA-86D3-69D4-D558-48D8C56E6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51" y="906780"/>
            <a:ext cx="7133897" cy="38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4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43C0-9F81-4509-BB90-99F324FB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Codes and Turbulence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9B068-9979-7395-C1B9-325B508EF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2025"/>
            <a:ext cx="8686800" cy="3667125"/>
          </a:xfrm>
        </p:spPr>
        <p:txBody>
          <a:bodyPr/>
          <a:lstStyle/>
          <a:p>
            <a:r>
              <a:rPr lang="en-US" sz="1600" dirty="0"/>
              <a:t>OVERFLOW (2.4b)</a:t>
            </a:r>
          </a:p>
          <a:p>
            <a:pPr lvl="1"/>
            <a:r>
              <a:rPr lang="en-US" sz="1600" dirty="0"/>
              <a:t>Finite difference solver for structured, overset grids</a:t>
            </a:r>
          </a:p>
          <a:p>
            <a:pPr lvl="1"/>
            <a:r>
              <a:rPr lang="en-US" sz="1600" dirty="0"/>
              <a:t>Up to 6</a:t>
            </a:r>
            <a:r>
              <a:rPr lang="en-US" sz="1600" baseline="30000" dirty="0"/>
              <a:t>th</a:t>
            </a:r>
            <a:r>
              <a:rPr lang="en-US" sz="1600" dirty="0"/>
              <a:t> order spatial accuracy</a:t>
            </a:r>
          </a:p>
          <a:p>
            <a:r>
              <a:rPr lang="en-US" sz="1600" dirty="0"/>
              <a:t>CREATE-AV Kestrel KCFD (v18.3)</a:t>
            </a:r>
          </a:p>
          <a:p>
            <a:pPr lvl="1"/>
            <a:r>
              <a:rPr lang="en-US" sz="1600" dirty="0"/>
              <a:t>Finite volume (cell-centered) solver for general unstructured grids </a:t>
            </a:r>
          </a:p>
          <a:p>
            <a:pPr lvl="1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order spatial accuracy </a:t>
            </a:r>
          </a:p>
          <a:p>
            <a:r>
              <a:rPr lang="en-US" sz="1600" dirty="0"/>
              <a:t>Both codes using HLLE++ (inviscid flux) and Kato-Launder for turbulent production variable formulation</a:t>
            </a:r>
          </a:p>
          <a:p>
            <a:r>
              <a:rPr lang="en-US" sz="1600" dirty="0"/>
              <a:t>Turbulence</a:t>
            </a:r>
            <a:r>
              <a:rPr lang="en-US" sz="1900" dirty="0"/>
              <a:t> </a:t>
            </a:r>
            <a:r>
              <a:rPr lang="en-US" sz="1600" dirty="0"/>
              <a:t>models</a:t>
            </a:r>
            <a:r>
              <a:rPr lang="en-US" sz="1900" dirty="0"/>
              <a:t>:</a:t>
            </a:r>
          </a:p>
          <a:p>
            <a:pPr lvl="1"/>
            <a:r>
              <a:rPr lang="en-US" sz="1600" dirty="0"/>
              <a:t>Wilcox k – </a:t>
            </a:r>
            <a:r>
              <a:rPr lang="en-US" sz="1600" dirty="0" err="1"/>
              <a:t>ω</a:t>
            </a:r>
            <a:r>
              <a:rPr lang="en-US" sz="1600" dirty="0"/>
              <a:t> [OVERFLOW]</a:t>
            </a:r>
          </a:p>
          <a:p>
            <a:pPr lvl="1"/>
            <a:r>
              <a:rPr lang="en-US" sz="1600" dirty="0" err="1"/>
              <a:t>Menter</a:t>
            </a:r>
            <a:r>
              <a:rPr lang="en-US" sz="1600" dirty="0"/>
              <a:t> Baseline (BSL) [Kestrel]</a:t>
            </a:r>
          </a:p>
          <a:p>
            <a:pPr lvl="1"/>
            <a:r>
              <a:rPr lang="en-US" sz="1600" dirty="0"/>
              <a:t>SST [Both OVERFLOW and Kestrel]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9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BD0AB-929F-480D-1552-5675DC168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6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3DEDB-CDA7-29A3-E6AB-2D630849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SWBLI V&amp;V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51D2-02FD-6465-D649-55778AAE0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7892"/>
            <a:ext cx="8686800" cy="1092200"/>
          </a:xfrm>
        </p:spPr>
        <p:txBody>
          <a:bodyPr/>
          <a:lstStyle/>
          <a:p>
            <a:r>
              <a:rPr lang="en-US" sz="1800" dirty="0"/>
              <a:t>Mach 5 impinging shock by </a:t>
            </a:r>
            <a:r>
              <a:rPr lang="en-US" sz="1800" dirty="0" err="1"/>
              <a:t>Schulein</a:t>
            </a:r>
            <a:r>
              <a:rPr lang="en-US" sz="1800" baseline="30000" dirty="0"/>
              <a:t>[1] </a:t>
            </a:r>
            <a:r>
              <a:rPr lang="en-US" sz="1800" dirty="0"/>
              <a:t>et. al. </a:t>
            </a:r>
            <a:r>
              <a:rPr lang="en-US" sz="1800" i="1" dirty="0"/>
              <a:t>β</a:t>
            </a:r>
            <a:r>
              <a:rPr lang="en-US" sz="1800" dirty="0"/>
              <a:t> =14°</a:t>
            </a:r>
          </a:p>
          <a:p>
            <a:r>
              <a:rPr lang="en-US" sz="1800" dirty="0"/>
              <a:t>DLR </a:t>
            </a:r>
            <a:r>
              <a:rPr lang="en-US" sz="1800" dirty="0" err="1"/>
              <a:t>Ludwieg</a:t>
            </a:r>
            <a:r>
              <a:rPr lang="en-US" sz="1800" dirty="0"/>
              <a:t> Tube Wind Tunnel Facility (RWG, Tunnel B)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6D3CC-3363-58DC-F748-2DCD2FFDF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62BADD-1040-6FA9-74D1-494E927DC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9" y="1834926"/>
            <a:ext cx="8562222" cy="2327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0CAEDB-A655-5ED7-4201-47EAC5CBDBF9}"/>
              </a:ext>
            </a:extLst>
          </p:cNvPr>
          <p:cNvSpPr txBox="1"/>
          <p:nvPr/>
        </p:nvSpPr>
        <p:spPr>
          <a:xfrm>
            <a:off x="527888" y="4081532"/>
            <a:ext cx="1874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Schematic of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A0E9C-7BC6-123D-2CC3-05F52072C2F8}"/>
              </a:ext>
            </a:extLst>
          </p:cNvPr>
          <p:cNvSpPr txBox="1"/>
          <p:nvPr/>
        </p:nvSpPr>
        <p:spPr>
          <a:xfrm>
            <a:off x="5118586" y="4042414"/>
            <a:ext cx="2149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OVERFLOW Mach Contours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7CBB76-194A-44C4-2B0E-708F69C7F511}"/>
              </a:ext>
            </a:extLst>
          </p:cNvPr>
          <p:cNvSpPr txBox="1"/>
          <p:nvPr/>
        </p:nvSpPr>
        <p:spPr>
          <a:xfrm rot="673283">
            <a:off x="4208443" y="2131854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Shock Generator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7A0CD-395C-16FD-C9BF-2D542E28D3C1}"/>
              </a:ext>
            </a:extLst>
          </p:cNvPr>
          <p:cNvSpPr txBox="1"/>
          <p:nvPr/>
        </p:nvSpPr>
        <p:spPr>
          <a:xfrm>
            <a:off x="6646372" y="3648989"/>
            <a:ext cx="1740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Isothermal Wall (300K)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6EC1D7-7D49-0BB6-DD9E-89F8FD9E7AA3}"/>
              </a:ext>
            </a:extLst>
          </p:cNvPr>
          <p:cNvSpPr txBox="1"/>
          <p:nvPr/>
        </p:nvSpPr>
        <p:spPr>
          <a:xfrm>
            <a:off x="7256199" y="844375"/>
            <a:ext cx="1596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o </a:t>
            </a:r>
            <a:r>
              <a:rPr lang="en-US" dirty="0"/>
              <a:t>= 410 K</a:t>
            </a:r>
          </a:p>
          <a:p>
            <a:r>
              <a:rPr lang="en-US" dirty="0"/>
              <a:t>P</a:t>
            </a:r>
            <a:r>
              <a:rPr lang="en-US" baseline="-25000" dirty="0"/>
              <a:t>o </a:t>
            </a:r>
            <a:r>
              <a:rPr lang="en-US" dirty="0"/>
              <a:t>= 21.2 bar</a:t>
            </a:r>
          </a:p>
          <a:p>
            <a:r>
              <a:rPr lang="en-US" i="1" dirty="0"/>
              <a:t>Re</a:t>
            </a:r>
            <a:r>
              <a:rPr lang="en-US" dirty="0"/>
              <a:t> = 40</a:t>
            </a:r>
            <a:r>
              <a:rPr lang="en-US" i="1" dirty="0"/>
              <a:t>e</a:t>
            </a:r>
            <a:r>
              <a:rPr lang="en-US" baseline="30000" dirty="0"/>
              <a:t>6</a:t>
            </a:r>
            <a:r>
              <a:rPr lang="en-US" dirty="0"/>
              <a:t> / m</a:t>
            </a:r>
          </a:p>
        </p:txBody>
      </p:sp>
    </p:spTree>
    <p:extLst>
      <p:ext uri="{BB962C8B-B14F-4D97-AF65-F5344CB8AC3E}">
        <p14:creationId xmlns:p14="http://schemas.microsoft.com/office/powerpoint/2010/main" val="147654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7F228-6921-53A5-800A-0E4A9343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3D1A-B779-23B8-54A9-4CEDF6C1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SWBLI V&amp;V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91A56-276C-B77F-8FC9-3997B4D9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B8552-DB88-541F-D9F8-7BDF4EC44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7"/>
          <a:stretch/>
        </p:blipFill>
        <p:spPr>
          <a:xfrm>
            <a:off x="64282" y="1014358"/>
            <a:ext cx="4691994" cy="3263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CD8DF5-9A22-381A-D09C-9BA7514B1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/>
          <a:stretch/>
        </p:blipFill>
        <p:spPr>
          <a:xfrm>
            <a:off x="4434101" y="1010080"/>
            <a:ext cx="4614693" cy="326326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736850-CD4E-A6D5-9F2C-9EE1B93E55EB}"/>
              </a:ext>
            </a:extLst>
          </p:cNvPr>
          <p:cNvCxnSpPr>
            <a:cxnSpLocks/>
          </p:cNvCxnSpPr>
          <p:nvPr/>
        </p:nvCxnSpPr>
        <p:spPr bwMode="auto">
          <a:xfrm flipV="1">
            <a:off x="2605273" y="3698467"/>
            <a:ext cx="0" cy="5748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47FA5C-3B8E-5D6E-3CE6-278D24C4F564}"/>
              </a:ext>
            </a:extLst>
          </p:cNvPr>
          <p:cNvSpPr txBox="1"/>
          <p:nvPr/>
        </p:nvSpPr>
        <p:spPr>
          <a:xfrm>
            <a:off x="1895211" y="4281895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Impingement 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64393-A7B4-7617-1F99-273D469C5046}"/>
              </a:ext>
            </a:extLst>
          </p:cNvPr>
          <p:cNvSpPr txBox="1"/>
          <p:nvPr/>
        </p:nvSpPr>
        <p:spPr>
          <a:xfrm>
            <a:off x="8035614" y="1250437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(Exp.)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8A1913-0C9C-BC76-0823-DB25E1DC141F}"/>
              </a:ext>
            </a:extLst>
          </p:cNvPr>
          <p:cNvSpPr txBox="1"/>
          <p:nvPr/>
        </p:nvSpPr>
        <p:spPr>
          <a:xfrm>
            <a:off x="1307027" y="1208718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(Exp.)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98708E-DE80-447B-56ED-38D4367B06F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91343" y="3478807"/>
            <a:ext cx="556813" cy="6947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2E2AF0-ADD0-C042-BF27-908F48BC3B36}"/>
              </a:ext>
            </a:extLst>
          </p:cNvPr>
          <p:cNvSpPr txBox="1"/>
          <p:nvPr/>
        </p:nvSpPr>
        <p:spPr>
          <a:xfrm>
            <a:off x="3125902" y="4109873"/>
            <a:ext cx="1330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Separation bubble</a:t>
            </a:r>
          </a:p>
        </p:txBody>
      </p:sp>
    </p:spTree>
    <p:extLst>
      <p:ext uri="{BB962C8B-B14F-4D97-AF65-F5344CB8AC3E}">
        <p14:creationId xmlns:p14="http://schemas.microsoft.com/office/powerpoint/2010/main" val="1610375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C7A27-087C-61D1-0E94-F8D5DD98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Inlet/Isolator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64B6F-58BD-AC74-B038-FF1055B0E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91B56-58D5-546F-6F79-17809278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4" y="2275160"/>
            <a:ext cx="5462752" cy="2525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9BFDA-096F-2336-DA8B-AF49EB381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44500" y="745579"/>
            <a:ext cx="7742066" cy="1536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2699A-0ED7-9405-277E-3A12801A9548}"/>
              </a:ext>
            </a:extLst>
          </p:cNvPr>
          <p:cNvSpPr txBox="1"/>
          <p:nvPr/>
        </p:nvSpPr>
        <p:spPr>
          <a:xfrm>
            <a:off x="6209220" y="2282329"/>
            <a:ext cx="2866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</a:t>
            </a:r>
            <a:r>
              <a:rPr lang="en-US" baseline="-25000" dirty="0" err="1"/>
              <a:t>cap</a:t>
            </a:r>
            <a:r>
              <a:rPr lang="en-US" dirty="0"/>
              <a:t> = 1.5 in</a:t>
            </a:r>
            <a:r>
              <a:rPr lang="en-US" baseline="30000" dirty="0"/>
              <a:t>2</a:t>
            </a:r>
          </a:p>
          <a:p>
            <a:r>
              <a:rPr lang="en-US" dirty="0"/>
              <a:t>L = 12 in, d = 0.625 in</a:t>
            </a:r>
          </a:p>
          <a:p>
            <a:endParaRPr lang="en-US" dirty="0"/>
          </a:p>
          <a:p>
            <a:r>
              <a:rPr lang="en-US" b="1" u="sng" dirty="0"/>
              <a:t>Flow Conditions</a:t>
            </a:r>
          </a:p>
          <a:p>
            <a:r>
              <a:rPr lang="en-US" dirty="0"/>
              <a:t>M</a:t>
            </a:r>
            <a:r>
              <a:rPr lang="en-US" baseline="-25000" dirty="0"/>
              <a:t>∞</a:t>
            </a:r>
            <a:r>
              <a:rPr lang="en-US" dirty="0"/>
              <a:t> = 4.0</a:t>
            </a:r>
          </a:p>
          <a:p>
            <a:r>
              <a:rPr lang="en-US" dirty="0"/>
              <a:t>T</a:t>
            </a:r>
            <a:r>
              <a:rPr lang="en-US" baseline="-25000" dirty="0"/>
              <a:t>o </a:t>
            </a:r>
            <a:r>
              <a:rPr lang="en-US" dirty="0"/>
              <a:t>= 525</a:t>
            </a:r>
            <a:r>
              <a:rPr lang="en-US" spc="-900" dirty="0">
                <a:latin typeface="+mn-lt"/>
                <a:cs typeface="AkayaTelivigala" pitchFamily="2" charset="77"/>
              </a:rPr>
              <a:t>°</a:t>
            </a:r>
            <a:r>
              <a:rPr lang="en-US" dirty="0"/>
              <a:t>R (292 K)</a:t>
            </a:r>
          </a:p>
          <a:p>
            <a:r>
              <a:rPr lang="en-US" dirty="0"/>
              <a:t>P</a:t>
            </a:r>
            <a:r>
              <a:rPr lang="en-US" baseline="-25000" dirty="0"/>
              <a:t>o </a:t>
            </a:r>
            <a:r>
              <a:rPr lang="en-US" dirty="0"/>
              <a:t>= 250 PSI</a:t>
            </a:r>
          </a:p>
          <a:p>
            <a:r>
              <a:rPr lang="en-US" i="1" dirty="0"/>
              <a:t>Re</a:t>
            </a:r>
            <a:r>
              <a:rPr lang="en-US" dirty="0"/>
              <a:t> = 2.35</a:t>
            </a:r>
            <a:r>
              <a:rPr lang="en-US" i="1" dirty="0"/>
              <a:t>e</a:t>
            </a:r>
            <a:r>
              <a:rPr lang="en-US" baseline="30000" dirty="0"/>
              <a:t>6</a:t>
            </a:r>
            <a:r>
              <a:rPr lang="en-US" dirty="0"/>
              <a:t> / in</a:t>
            </a:r>
          </a:p>
          <a:p>
            <a:endParaRPr lang="en-US" dirty="0"/>
          </a:p>
          <a:p>
            <a:endParaRPr lang="en-US" baseline="-25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96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6618-A4D2-AD29-570F-CAE5B792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Inlet/Isolator Model Shadowgraph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819B6-2602-6FC9-D14B-AA0D0597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A60D9-7968-F6D3-DCAF-C2C152124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55" y="860460"/>
            <a:ext cx="6034690" cy="3854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EBBE8-4EB8-12DA-DD5D-EF7C2CE05C1F}"/>
              </a:ext>
            </a:extLst>
          </p:cNvPr>
          <p:cNvSpPr txBox="1"/>
          <p:nvPr/>
        </p:nvSpPr>
        <p:spPr>
          <a:xfrm>
            <a:off x="118244" y="1636693"/>
            <a:ext cx="358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Started</a:t>
            </a:r>
          </a:p>
          <a:p>
            <a:r>
              <a:rPr lang="en-US" sz="1200" dirty="0"/>
              <a:t>(</a:t>
            </a:r>
            <a:r>
              <a:rPr lang="en-US" sz="1200" dirty="0" err="1"/>
              <a:t>Unbackpressured</a:t>
            </a:r>
            <a:r>
              <a:rPr lang="en-US" sz="12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C93C9-8622-A92B-E7E5-A9F88DA65D5D}"/>
              </a:ext>
            </a:extLst>
          </p:cNvPr>
          <p:cNvSpPr txBox="1"/>
          <p:nvPr/>
        </p:nvSpPr>
        <p:spPr>
          <a:xfrm>
            <a:off x="118244" y="3675848"/>
            <a:ext cx="3589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Unstarted</a:t>
            </a:r>
          </a:p>
        </p:txBody>
      </p:sp>
    </p:spTree>
    <p:extLst>
      <p:ext uri="{BB962C8B-B14F-4D97-AF65-F5344CB8AC3E}">
        <p14:creationId xmlns:p14="http://schemas.microsoft.com/office/powerpoint/2010/main" val="219263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88CF8-B1B6-3A85-33D9-96B9D0F98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4EC0C0-5E1A-FB93-5C7A-F895B8125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76486"/>
            <a:ext cx="8124196" cy="2851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33BF8B-0978-2854-D91B-31E98D1F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Backpressure Methods - Flaps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D072E-4825-3143-8547-CA674A3F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BEA0CC-E2B0-2FF9-11C9-1E038E167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3" y="915068"/>
            <a:ext cx="8431322" cy="9380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141239-1F8A-0636-0D16-C714E9FC1946}"/>
              </a:ext>
            </a:extLst>
          </p:cNvPr>
          <p:cNvSpPr txBox="1"/>
          <p:nvPr/>
        </p:nvSpPr>
        <p:spPr>
          <a:xfrm>
            <a:off x="3871837" y="2043034"/>
            <a:ext cx="184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𝝳</a:t>
            </a:r>
            <a:r>
              <a:rPr lang="en-US" dirty="0"/>
              <a:t> = 17°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15B967-7078-1F35-2F29-0C74C89F4630}"/>
              </a:ext>
            </a:extLst>
          </p:cNvPr>
          <p:cNvSpPr txBox="1"/>
          <p:nvPr/>
        </p:nvSpPr>
        <p:spPr>
          <a:xfrm>
            <a:off x="3871838" y="3402244"/>
            <a:ext cx="184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𝝳</a:t>
            </a:r>
            <a:r>
              <a:rPr lang="en-US" dirty="0"/>
              <a:t> = 18°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A1C75-786B-A354-9983-B651DAB7B162}"/>
              </a:ext>
            </a:extLst>
          </p:cNvPr>
          <p:cNvSpPr txBox="1"/>
          <p:nvPr/>
        </p:nvSpPr>
        <p:spPr>
          <a:xfrm>
            <a:off x="3442064" y="4398317"/>
            <a:ext cx="399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&lt; 1°of flap angle between fully started and </a:t>
            </a:r>
            <a:r>
              <a:rPr lang="en-US" sz="1200" dirty="0" err="1"/>
              <a:t>unstarted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No shock train formation</a:t>
            </a:r>
          </a:p>
        </p:txBody>
      </p:sp>
    </p:spTree>
    <p:extLst>
      <p:ext uri="{BB962C8B-B14F-4D97-AF65-F5344CB8AC3E}">
        <p14:creationId xmlns:p14="http://schemas.microsoft.com/office/powerpoint/2010/main" val="13870862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ithout blue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B14FA739404C4C88339245665DF4E3" ma:contentTypeVersion="8" ma:contentTypeDescription="Create a new document." ma:contentTypeScope="" ma:versionID="247aaf519e14abf9f372e3ee9ed11828">
  <xsd:schema xmlns:xsd="http://www.w3.org/2001/XMLSchema" xmlns:xs="http://www.w3.org/2001/XMLSchema" xmlns:p="http://schemas.microsoft.com/office/2006/metadata/properties" xmlns:ns2="db962d0c-5ba1-488e-9617-42eb96731c2f" xmlns:ns3="8840c030-5dde-41b3-9ddd-06e8e0ef51bc" targetNamespace="http://schemas.microsoft.com/office/2006/metadata/properties" ma:root="true" ma:fieldsID="ee35eff953b650d5914e462e8b155702" ns2:_="" ns3:_="">
    <xsd:import namespace="db962d0c-5ba1-488e-9617-42eb96731c2f"/>
    <xsd:import namespace="8840c030-5dde-41b3-9ddd-06e8e0ef51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62d0c-5ba1-488e-9617-42eb96731c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0c030-5dde-41b3-9ddd-06e8e0ef5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14BE1A-A2C4-4862-8AD0-8BDC37D6A979}">
  <ds:schemaRefs>
    <ds:schemaRef ds:uri="8840c030-5dde-41b3-9ddd-06e8e0ef51bc"/>
    <ds:schemaRef ds:uri="db962d0c-5ba1-488e-9617-42eb96731c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3F3348E-F4F4-4BE8-8083-AA7D450E2F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FA4D1A-00BC-4F46-AA03-FF605C51BE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962d0c-5ba1-488e-9617-42eb96731c2f"/>
    <ds:schemaRef ds:uri="8840c030-5dde-41b3-9ddd-06e8e0ef51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14363</TotalTime>
  <Words>951</Words>
  <Application>Microsoft Macintosh PowerPoint</Application>
  <PresentationFormat>On-screen Show (16:9)</PresentationFormat>
  <Paragraphs>206</Paragraphs>
  <Slides>32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Helvetica</vt:lpstr>
      <vt:lpstr>Times</vt:lpstr>
      <vt:lpstr>Wingdings</vt:lpstr>
      <vt:lpstr>Blank Presentation</vt:lpstr>
      <vt:lpstr>Without blue banner</vt:lpstr>
      <vt:lpstr>PowerPoint Presentation</vt:lpstr>
      <vt:lpstr>Outline</vt:lpstr>
      <vt:lpstr>Research Goals</vt:lpstr>
      <vt:lpstr>CFD Codes and Turbulence Models</vt:lpstr>
      <vt:lpstr>SWBLI V&amp;V</vt:lpstr>
      <vt:lpstr>SWBLI V&amp;V</vt:lpstr>
      <vt:lpstr>Inlet/Isolator Model</vt:lpstr>
      <vt:lpstr>Inlet/Isolator Model Shadowgraph</vt:lpstr>
      <vt:lpstr>Backpressure Methods - Flaps</vt:lpstr>
      <vt:lpstr>Analytic Startablity Limits</vt:lpstr>
      <vt:lpstr>Backpressure Methods - Louver</vt:lpstr>
      <vt:lpstr>Grids</vt:lpstr>
      <vt:lpstr>PowerPoint Presentation</vt:lpstr>
      <vt:lpstr>OVERFLOW URANS 2D (Mach) Increasing P4/P∞</vt:lpstr>
      <vt:lpstr>STLE Detection </vt:lpstr>
      <vt:lpstr>STLE location vs. Backpressure Ratio</vt:lpstr>
      <vt:lpstr>OVERFLOW 2D Time Resolution Study</vt:lpstr>
      <vt:lpstr>Mach Contours (Time-averaged)</vt:lpstr>
      <vt:lpstr>Standard Deviation of Mach, Contours</vt:lpstr>
      <vt:lpstr>Separated Flow Isosurfaces</vt:lpstr>
      <vt:lpstr>PowerPoint Presentation</vt:lpstr>
      <vt:lpstr>OVERFLOW URANS 2D (Mach) Increasing 𝜽</vt:lpstr>
      <vt:lpstr>STLE location vs. Louver Rotation Angle</vt:lpstr>
      <vt:lpstr>Mach Contours (Time-averaged)</vt:lpstr>
      <vt:lpstr>Conclusions</vt:lpstr>
      <vt:lpstr>References</vt:lpstr>
      <vt:lpstr>PowerPoint Presentation</vt:lpstr>
      <vt:lpstr>PowerPoint Presentation</vt:lpstr>
      <vt:lpstr>PowerPoint Presentation</vt:lpstr>
      <vt:lpstr>Unstart</vt:lpstr>
      <vt:lpstr>Isolator Shock Trains</vt:lpstr>
      <vt:lpstr>Backup</vt:lpstr>
    </vt:vector>
  </TitlesOfParts>
  <Company>Bill Seymore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Seymore</dc:creator>
  <cp:lastModifiedBy>Nikaido, Ben E. (ARC-AA)</cp:lastModifiedBy>
  <cp:revision>102</cp:revision>
  <cp:lastPrinted>2018-09-25T14:02:34Z</cp:lastPrinted>
  <dcterms:modified xsi:type="dcterms:W3CDTF">2024-12-27T05:15:42Z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0x010100E8B14FA739404C4C88339245665DF4E3</vt:lpwstr>
  </property>
</Properties>
</file>