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697" r:id="rId3"/>
  </p:sldMasterIdLst>
  <p:notesMasterIdLst>
    <p:notesMasterId r:id="rId25"/>
  </p:notesMasterIdLst>
  <p:handoutMasterIdLst>
    <p:handoutMasterId r:id="rId26"/>
  </p:handoutMasterIdLst>
  <p:sldIdLst>
    <p:sldId id="281" r:id="rId4"/>
    <p:sldId id="302" r:id="rId5"/>
    <p:sldId id="1029" r:id="rId6"/>
    <p:sldId id="305" r:id="rId7"/>
    <p:sldId id="1017" r:id="rId8"/>
    <p:sldId id="1018" r:id="rId9"/>
    <p:sldId id="1019" r:id="rId10"/>
    <p:sldId id="1030" r:id="rId11"/>
    <p:sldId id="1024" r:id="rId12"/>
    <p:sldId id="1025" r:id="rId13"/>
    <p:sldId id="1028" r:id="rId14"/>
    <p:sldId id="1031" r:id="rId15"/>
    <p:sldId id="306" r:id="rId16"/>
    <p:sldId id="1023" r:id="rId17"/>
    <p:sldId id="1027" r:id="rId18"/>
    <p:sldId id="1032" r:id="rId19"/>
    <p:sldId id="1033" r:id="rId20"/>
    <p:sldId id="1026" r:id="rId21"/>
    <p:sldId id="303" r:id="rId22"/>
    <p:sldId id="1034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tzgerald, Diana R. (LARC-B603)[FAIMOS-II]" initials="FDR(BI" lastIdx="15" clrIdx="0">
    <p:extLst>
      <p:ext uri="{19B8F6BF-5375-455C-9EA6-DF929625EA0E}">
        <p15:presenceInfo xmlns:p15="http://schemas.microsoft.com/office/powerpoint/2012/main" userId="S::drfitzge@ndc.nasa.gov::202825fb-e8e8-4e3a-ad1c-5b06b8421b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8B9BA-50DC-4C96-9116-F2AD5F254AFF}" v="18" dt="2025-01-09T19:19:40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/>
    <p:restoredTop sz="88852" autoAdjust="0"/>
  </p:normalViewPr>
  <p:slideViewPr>
    <p:cSldViewPr snapToGrid="0" snapToObjects="1">
      <p:cViewPr varScale="1">
        <p:scale>
          <a:sx n="87" d="100"/>
          <a:sy n="8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s, Trenton M. (GRC-LMS0)" userId="79ee7e86-3599-415e-b22d-781c2dad29af" providerId="ADAL" clId="{42E8B9BA-50DC-4C96-9116-F2AD5F254AFF}"/>
    <pc:docChg chg="modSld">
      <pc:chgData name="Ricks, Trenton M. (GRC-LMS0)" userId="79ee7e86-3599-415e-b22d-781c2dad29af" providerId="ADAL" clId="{42E8B9BA-50DC-4C96-9116-F2AD5F254AFF}" dt="2025-01-09T19:19:40.493" v="73"/>
      <pc:docMkLst>
        <pc:docMk/>
      </pc:docMkLst>
      <pc:sldChg chg="addSp modSp mod">
        <pc:chgData name="Ricks, Trenton M. (GRC-LMS0)" userId="79ee7e86-3599-415e-b22d-781c2dad29af" providerId="ADAL" clId="{42E8B9BA-50DC-4C96-9116-F2AD5F254AFF}" dt="2025-01-09T19:05:03.541" v="47" actId="164"/>
        <pc:sldMkLst>
          <pc:docMk/>
          <pc:sldMk cId="2295909360" sldId="1017"/>
        </pc:sldMkLst>
        <pc:spChg chg="add mod">
          <ac:chgData name="Ricks, Trenton M. (GRC-LMS0)" userId="79ee7e86-3599-415e-b22d-781c2dad29af" providerId="ADAL" clId="{42E8B9BA-50DC-4C96-9116-F2AD5F254AFF}" dt="2025-01-09T19:05:03.541" v="47" actId="164"/>
          <ac:spMkLst>
            <pc:docMk/>
            <pc:sldMk cId="2295909360" sldId="1017"/>
            <ac:spMk id="4" creationId="{687DDEB4-845B-41C9-2846-EE00DDE83E27}"/>
          </ac:spMkLst>
        </pc:spChg>
        <pc:spChg chg="add mod">
          <ac:chgData name="Ricks, Trenton M. (GRC-LMS0)" userId="79ee7e86-3599-415e-b22d-781c2dad29af" providerId="ADAL" clId="{42E8B9BA-50DC-4C96-9116-F2AD5F254AFF}" dt="2025-01-09T19:05:03.541" v="47" actId="164"/>
          <ac:spMkLst>
            <pc:docMk/>
            <pc:sldMk cId="2295909360" sldId="1017"/>
            <ac:spMk id="7" creationId="{CF1F2533-7319-A6A7-3E26-AF5C3977D2A7}"/>
          </ac:spMkLst>
        </pc:spChg>
        <pc:grpChg chg="add mod">
          <ac:chgData name="Ricks, Trenton M. (GRC-LMS0)" userId="79ee7e86-3599-415e-b22d-781c2dad29af" providerId="ADAL" clId="{42E8B9BA-50DC-4C96-9116-F2AD5F254AFF}" dt="2025-01-09T19:05:03.541" v="47" actId="164"/>
          <ac:grpSpMkLst>
            <pc:docMk/>
            <pc:sldMk cId="2295909360" sldId="1017"/>
            <ac:grpSpMk id="8" creationId="{6AF20AB3-6C59-CE0F-3443-CA0382B4834A}"/>
          </ac:grpSpMkLst>
        </pc:grpChg>
        <pc:picChg chg="mod">
          <ac:chgData name="Ricks, Trenton M. (GRC-LMS0)" userId="79ee7e86-3599-415e-b22d-781c2dad29af" providerId="ADAL" clId="{42E8B9BA-50DC-4C96-9116-F2AD5F254AFF}" dt="2025-01-09T19:05:03.541" v="47" actId="164"/>
          <ac:picMkLst>
            <pc:docMk/>
            <pc:sldMk cId="2295909360" sldId="1017"/>
            <ac:picMk id="3" creationId="{247F28F0-17F7-624C-ACB7-DE21751F8102}"/>
          </ac:picMkLst>
        </pc:picChg>
      </pc:sldChg>
      <pc:sldChg chg="modSp mod">
        <pc:chgData name="Ricks, Trenton M. (GRC-LMS0)" userId="79ee7e86-3599-415e-b22d-781c2dad29af" providerId="ADAL" clId="{42E8B9BA-50DC-4C96-9116-F2AD5F254AFF}" dt="2025-01-09T19:17:53.178" v="68" actId="20577"/>
        <pc:sldMkLst>
          <pc:docMk/>
          <pc:sldMk cId="3338896569" sldId="1025"/>
        </pc:sldMkLst>
        <pc:spChg chg="mod">
          <ac:chgData name="Ricks, Trenton M. (GRC-LMS0)" userId="79ee7e86-3599-415e-b22d-781c2dad29af" providerId="ADAL" clId="{42E8B9BA-50DC-4C96-9116-F2AD5F254AFF}" dt="2025-01-09T19:17:14.807" v="50" actId="20577"/>
          <ac:spMkLst>
            <pc:docMk/>
            <pc:sldMk cId="3338896569" sldId="1025"/>
            <ac:spMk id="24" creationId="{3EE05933-BB34-6C88-73EC-3DF49B983007}"/>
          </ac:spMkLst>
        </pc:spChg>
        <pc:spChg chg="mod">
          <ac:chgData name="Ricks, Trenton M. (GRC-LMS0)" userId="79ee7e86-3599-415e-b22d-781c2dad29af" providerId="ADAL" clId="{42E8B9BA-50DC-4C96-9116-F2AD5F254AFF}" dt="2025-01-09T19:17:18.732" v="52" actId="20577"/>
          <ac:spMkLst>
            <pc:docMk/>
            <pc:sldMk cId="3338896569" sldId="1025"/>
            <ac:spMk id="35" creationId="{CC7C888E-A11D-B440-F385-7E2643827DA5}"/>
          </ac:spMkLst>
        </pc:spChg>
        <pc:spChg chg="mod">
          <ac:chgData name="Ricks, Trenton M. (GRC-LMS0)" userId="79ee7e86-3599-415e-b22d-781c2dad29af" providerId="ADAL" clId="{42E8B9BA-50DC-4C96-9116-F2AD5F254AFF}" dt="2025-01-09T19:17:21.951" v="54" actId="20577"/>
          <ac:spMkLst>
            <pc:docMk/>
            <pc:sldMk cId="3338896569" sldId="1025"/>
            <ac:spMk id="36" creationId="{4D03A3F6-35BA-D77D-2635-CD0E81797D70}"/>
          </ac:spMkLst>
        </pc:spChg>
        <pc:spChg chg="mod">
          <ac:chgData name="Ricks, Trenton M. (GRC-LMS0)" userId="79ee7e86-3599-415e-b22d-781c2dad29af" providerId="ADAL" clId="{42E8B9BA-50DC-4C96-9116-F2AD5F254AFF}" dt="2025-01-09T19:17:24.501" v="56" actId="20577"/>
          <ac:spMkLst>
            <pc:docMk/>
            <pc:sldMk cId="3338896569" sldId="1025"/>
            <ac:spMk id="37" creationId="{BE04EA43-9A1B-AB5F-A177-FEF1BC216748}"/>
          </ac:spMkLst>
        </pc:spChg>
        <pc:spChg chg="mod">
          <ac:chgData name="Ricks, Trenton M. (GRC-LMS0)" userId="79ee7e86-3599-415e-b22d-781c2dad29af" providerId="ADAL" clId="{42E8B9BA-50DC-4C96-9116-F2AD5F254AFF}" dt="2025-01-09T19:17:53.178" v="68" actId="20577"/>
          <ac:spMkLst>
            <pc:docMk/>
            <pc:sldMk cId="3338896569" sldId="1025"/>
            <ac:spMk id="51" creationId="{F8A64E57-A300-2AB8-DC44-52BE425C7B7B}"/>
          </ac:spMkLst>
        </pc:spChg>
        <pc:spChg chg="mod">
          <ac:chgData name="Ricks, Trenton M. (GRC-LMS0)" userId="79ee7e86-3599-415e-b22d-781c2dad29af" providerId="ADAL" clId="{42E8B9BA-50DC-4C96-9116-F2AD5F254AFF}" dt="2025-01-09T19:17:29.964" v="58" actId="20577"/>
          <ac:spMkLst>
            <pc:docMk/>
            <pc:sldMk cId="3338896569" sldId="1025"/>
            <ac:spMk id="52" creationId="{CE26E648-6BCF-9C0B-68F9-F41A252B1073}"/>
          </ac:spMkLst>
        </pc:spChg>
        <pc:spChg chg="mod">
          <ac:chgData name="Ricks, Trenton M. (GRC-LMS0)" userId="79ee7e86-3599-415e-b22d-781c2dad29af" providerId="ADAL" clId="{42E8B9BA-50DC-4C96-9116-F2AD5F254AFF}" dt="2025-01-09T19:17:36.219" v="62" actId="20577"/>
          <ac:spMkLst>
            <pc:docMk/>
            <pc:sldMk cId="3338896569" sldId="1025"/>
            <ac:spMk id="53" creationId="{1E558DD6-1E9D-3DA9-4A0F-2213ED830773}"/>
          </ac:spMkLst>
        </pc:spChg>
        <pc:spChg chg="mod">
          <ac:chgData name="Ricks, Trenton M. (GRC-LMS0)" userId="79ee7e86-3599-415e-b22d-781c2dad29af" providerId="ADAL" clId="{42E8B9BA-50DC-4C96-9116-F2AD5F254AFF}" dt="2025-01-09T19:17:33.719" v="60" actId="20577"/>
          <ac:spMkLst>
            <pc:docMk/>
            <pc:sldMk cId="3338896569" sldId="1025"/>
            <ac:spMk id="54" creationId="{F55668F4-C970-FEBF-3180-AF7DE3F2D8A2}"/>
          </ac:spMkLst>
        </pc:spChg>
        <pc:spChg chg="mod">
          <ac:chgData name="Ricks, Trenton M. (GRC-LMS0)" userId="79ee7e86-3599-415e-b22d-781c2dad29af" providerId="ADAL" clId="{42E8B9BA-50DC-4C96-9116-F2AD5F254AFF}" dt="2025-01-09T19:17:38.617" v="64" actId="20577"/>
          <ac:spMkLst>
            <pc:docMk/>
            <pc:sldMk cId="3338896569" sldId="1025"/>
            <ac:spMk id="55" creationId="{8D55D892-1AEA-A57D-2EF5-71F6F6491441}"/>
          </ac:spMkLst>
        </pc:spChg>
      </pc:sldChg>
      <pc:sldChg chg="modAnim">
        <pc:chgData name="Ricks, Trenton M. (GRC-LMS0)" userId="79ee7e86-3599-415e-b22d-781c2dad29af" providerId="ADAL" clId="{42E8B9BA-50DC-4C96-9116-F2AD5F254AFF}" dt="2025-01-09T19:19:17.799" v="71"/>
        <pc:sldMkLst>
          <pc:docMk/>
          <pc:sldMk cId="3147836204" sldId="1027"/>
        </pc:sldMkLst>
      </pc:sldChg>
      <pc:sldChg chg="modAnim">
        <pc:chgData name="Ricks, Trenton M. (GRC-LMS0)" userId="79ee7e86-3599-415e-b22d-781c2dad29af" providerId="ADAL" clId="{42E8B9BA-50DC-4C96-9116-F2AD5F254AFF}" dt="2025-01-09T19:19:05.190" v="69"/>
        <pc:sldMkLst>
          <pc:docMk/>
          <pc:sldMk cId="1997059159" sldId="1028"/>
        </pc:sldMkLst>
      </pc:sldChg>
      <pc:sldChg chg="modAnim">
        <pc:chgData name="Ricks, Trenton M. (GRC-LMS0)" userId="79ee7e86-3599-415e-b22d-781c2dad29af" providerId="ADAL" clId="{42E8B9BA-50DC-4C96-9116-F2AD5F254AFF}" dt="2025-01-09T18:59:41.605" v="21"/>
        <pc:sldMkLst>
          <pc:docMk/>
          <pc:sldMk cId="3506231237" sldId="1029"/>
        </pc:sldMkLst>
      </pc:sldChg>
      <pc:sldChg chg="modSp">
        <pc:chgData name="Ricks, Trenton M. (GRC-LMS0)" userId="79ee7e86-3599-415e-b22d-781c2dad29af" providerId="ADAL" clId="{42E8B9BA-50DC-4C96-9116-F2AD5F254AFF}" dt="2025-01-09T19:14:31.047" v="48" actId="255"/>
        <pc:sldMkLst>
          <pc:docMk/>
          <pc:sldMk cId="3737006863" sldId="1030"/>
        </pc:sldMkLst>
        <pc:spChg chg="mod">
          <ac:chgData name="Ricks, Trenton M. (GRC-LMS0)" userId="79ee7e86-3599-415e-b22d-781c2dad29af" providerId="ADAL" clId="{42E8B9BA-50DC-4C96-9116-F2AD5F254AFF}" dt="2025-01-09T19:14:31.047" v="48" actId="255"/>
          <ac:spMkLst>
            <pc:docMk/>
            <pc:sldMk cId="3737006863" sldId="1030"/>
            <ac:spMk id="10" creationId="{F10A3FC6-D29C-F88C-45F3-D865B265946A}"/>
          </ac:spMkLst>
        </pc:spChg>
      </pc:sldChg>
      <pc:sldChg chg="modAnim">
        <pc:chgData name="Ricks, Trenton M. (GRC-LMS0)" userId="79ee7e86-3599-415e-b22d-781c2dad29af" providerId="ADAL" clId="{42E8B9BA-50DC-4C96-9116-F2AD5F254AFF}" dt="2025-01-09T19:19:10.455" v="70"/>
        <pc:sldMkLst>
          <pc:docMk/>
          <pc:sldMk cId="2444750500" sldId="1031"/>
        </pc:sldMkLst>
      </pc:sldChg>
      <pc:sldChg chg="modAnim">
        <pc:chgData name="Ricks, Trenton M. (GRC-LMS0)" userId="79ee7e86-3599-415e-b22d-781c2dad29af" providerId="ADAL" clId="{42E8B9BA-50DC-4C96-9116-F2AD5F254AFF}" dt="2025-01-09T19:19:33.568" v="72"/>
        <pc:sldMkLst>
          <pc:docMk/>
          <pc:sldMk cId="1143633737" sldId="1032"/>
        </pc:sldMkLst>
      </pc:sldChg>
      <pc:sldChg chg="modAnim">
        <pc:chgData name="Ricks, Trenton M. (GRC-LMS0)" userId="79ee7e86-3599-415e-b22d-781c2dad29af" providerId="ADAL" clId="{42E8B9BA-50DC-4C96-9116-F2AD5F254AFF}" dt="2025-01-09T19:19:40.493" v="73"/>
        <pc:sldMkLst>
          <pc:docMk/>
          <pc:sldMk cId="3314107003" sldId="1033"/>
        </pc:sldMkLst>
      </pc:sldChg>
      <pc:sldChg chg="modSp mod">
        <pc:chgData name="Ricks, Trenton M. (GRC-LMS0)" userId="79ee7e86-3599-415e-b22d-781c2dad29af" providerId="ADAL" clId="{42E8B9BA-50DC-4C96-9116-F2AD5F254AFF}" dt="2025-01-09T13:07:03.454" v="12" actId="20577"/>
        <pc:sldMkLst>
          <pc:docMk/>
          <pc:sldMk cId="19837541" sldId="1034"/>
        </pc:sldMkLst>
        <pc:spChg chg="mod">
          <ac:chgData name="Ricks, Trenton M. (GRC-LMS0)" userId="79ee7e86-3599-415e-b22d-781c2dad29af" providerId="ADAL" clId="{42E8B9BA-50DC-4C96-9116-F2AD5F254AFF}" dt="2025-01-09T13:07:03.454" v="12" actId="20577"/>
          <ac:spMkLst>
            <pc:docMk/>
            <pc:sldMk cId="19837541" sldId="1034"/>
            <ac:spMk id="7" creationId="{9867FCD1-856F-67FB-1B30-4B3EA6B00E9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C1FC5E-210D-47D6-BF58-C8D94260F5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0947D-5825-4F41-BA7D-661D862E1A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670E-A442-44DF-B7D6-BFE84C29C8BD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2DCCF-D97D-4EB5-90BE-558AB7924D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9FB23-8F17-4CB4-9E10-BBBF90389E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A30E8-EE23-4BCD-9719-0176A093E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28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79737-C171-46A0-B49E-81B3C71C7101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C752-E241-48B7-B478-281FF78378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38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4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5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Legacy visualization tools rely on paid software licenses</a:t>
            </a:r>
          </a:p>
          <a:p>
            <a:r>
              <a:rPr lang="en-US" dirty="0"/>
              <a:t>Implications for model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 occurring at different scales in a multiscale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4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48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11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C752-E241-48B7-B478-281FF78378A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9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1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3EA3-3B3B-5840-ACE2-D37C6E96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D697B-12A9-6C42-92FA-F3DB642E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8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3FC71-51CA-164F-B191-4B57ADC87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88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25DB-02BB-8943-8E74-26A4F2DE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BB303-ADE5-F046-BD93-A086A0C4D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ACA34-E45F-EC4D-B531-6D655BC60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453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0329-20E8-2D4F-A13D-A66CE227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D346C-783B-EF47-B468-A442EDEFA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5859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CADCC-DA40-2F4F-83BF-FBB813E0F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8184D-A1EA-2641-8FA8-518B4C7EC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538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gn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08F7C8-F89F-0742-A9AB-E03E84909B4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581160C-5294-DC47-AD18-CF3198403A7B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364480" y="2697480"/>
            <a:ext cx="146304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13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2AF6-8463-644F-BA6D-DBC4990C0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200" b="0" i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2D532-A476-404F-825F-3E1E31930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34AE8B-4DAE-A23B-6A88-23ED5CF8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AF3A1-CA96-CF0A-A436-E6A1B761F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EA7CD1A-F0AC-024D-A377-115C1B44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9391"/>
            <a:ext cx="10058400" cy="512064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E147A0-0146-C742-98B8-11E35B4631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4320" y="683895"/>
            <a:ext cx="10058400" cy="3108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4472C4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E9AAC0-FDBD-3242-9422-B9B7AB6EE7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042159"/>
            <a:ext cx="10515600" cy="4134803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None/>
              <a:defRPr sz="2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Aft>
                <a:spcPts val="500"/>
              </a:spcAft>
              <a:defRPr sz="21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spcAft>
                <a:spcPts val="500"/>
              </a:spcAft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spcAft>
                <a:spcPts val="500"/>
              </a:spcAft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spcAft>
                <a:spcPts val="500"/>
              </a:spcAft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4053-BEB8-1AA6-27C8-E0057ADB05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63117-D29E-0BFE-7874-041074844B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08F7C8-F89F-0742-A9AB-E03E84909B4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B581160C-5294-DC47-AD18-CF3198403A7B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364480" y="2697480"/>
            <a:ext cx="146304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9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2AF6-8463-644F-BA6D-DBC4990C0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200" b="0" i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2D532-A476-404F-825F-3E1E31930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34AE8B-4DAE-A23B-6A88-23ED5CF8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AF3A1-CA96-CF0A-A436-E6A1B761F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EA7CD1A-F0AC-024D-A377-115C1B44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9391"/>
            <a:ext cx="10058400" cy="512064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E147A0-0146-C742-98B8-11E35B4631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4320" y="683895"/>
            <a:ext cx="10058400" cy="3108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4472C4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E9AAC0-FDBD-3242-9422-B9B7AB6EE7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042159"/>
            <a:ext cx="10515600" cy="4134803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None/>
              <a:defRPr sz="26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spcAft>
                <a:spcPts val="500"/>
              </a:spcAft>
              <a:defRPr sz="21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spcAft>
                <a:spcPts val="500"/>
              </a:spcAft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spcAft>
                <a:spcPts val="500"/>
              </a:spcAft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spcAft>
                <a:spcPts val="500"/>
              </a:spcAft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4053-BEB8-1AA6-27C8-E0057ADB05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63117-D29E-0BFE-7874-041074844B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2D21-1B10-7146-A071-AF98D173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13CAD-10F5-E144-B8FC-87D30066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39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AB9B-A86C-6648-8EA6-30F6FC37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8F68-3807-414A-9B9A-666A69A70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80859-32A2-9447-AEF4-DB3ECFF01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08189-94C5-B946-A0DB-177AEC1A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661C6-2771-9044-9BFB-4ECE18001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DCD83-50A7-3A40-A46E-E83E5B0E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021A2-DDA1-7840-8214-5E5F27C9C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74BBE-E303-3B43-8802-2FDEA5816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46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258D-8F71-D040-AE7D-B9672A82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04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29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8443D7D-FE00-A440-8D01-DAC3B52E54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2BBB0-B370-6C06-05A7-D759FBAE0C07}"/>
              </a:ext>
            </a:extLst>
          </p:cNvPr>
          <p:cNvSpPr txBox="1"/>
          <p:nvPr userDrawn="1"/>
        </p:nvSpPr>
        <p:spPr>
          <a:xfrm>
            <a:off x="4258818" y="6054230"/>
            <a:ext cx="3742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Innovative solutions through foundational research and cross-cutting tools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965C1-ED03-74A4-CE65-BD6022DDA95D}"/>
              </a:ext>
            </a:extLst>
          </p:cNvPr>
          <p:cNvSpPr txBox="1"/>
          <p:nvPr userDrawn="1"/>
        </p:nvSpPr>
        <p:spPr>
          <a:xfrm>
            <a:off x="152016" y="467191"/>
            <a:ext cx="2599717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</a:rPr>
              <a:t>National Aeronautics and Space Administration</a:t>
            </a:r>
            <a:endParaRPr lang="en-US" sz="9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AE910-A766-C2F6-D66C-D1B956057D32}"/>
              </a:ext>
            </a:extLst>
          </p:cNvPr>
          <p:cNvSpPr txBox="1"/>
          <p:nvPr userDrawn="1"/>
        </p:nvSpPr>
        <p:spPr>
          <a:xfrm>
            <a:off x="227704" y="6550013"/>
            <a:ext cx="10717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tx1"/>
                </a:solidFill>
              </a:rPr>
              <a:t>www.nasa.gov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NASA logo">
            <a:extLst>
              <a:ext uri="{FF2B5EF4-FFF2-40B4-BE49-F238E27FC236}">
                <a16:creationId xmlns:a16="http://schemas.microsoft.com/office/drawing/2014/main" id="{BE1DCCB3-3594-0B4A-9848-FCD6B645CC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462" y="137771"/>
            <a:ext cx="857588" cy="8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4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B9BC83-0F61-FA09-0C44-1B6AD0A489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EEE79AE-F256-1225-C9DB-90B00C11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492874"/>
            <a:ext cx="1040673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US"/>
              <a:t>www.nasa.gov   |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CFF2E2-C51A-9F6A-F7F8-91B04BFE5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93" y="6492875"/>
            <a:ext cx="321645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9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5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6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03F34-48F4-D30C-89C9-0655C2899A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EEE79AE-F256-1225-C9DB-90B00C11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492874"/>
            <a:ext cx="1040673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US"/>
              <a:t>www.nasa.gov   |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CFF2E2-C51A-9F6A-F7F8-91B04BFE5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393" y="6492875"/>
            <a:ext cx="321645" cy="365125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9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cid:image003.png@01D96955.231CB1C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2C248A8-C204-F048-BDBB-D25995EC97D6}"/>
              </a:ext>
            </a:extLst>
          </p:cNvPr>
          <p:cNvSpPr txBox="1"/>
          <p:nvPr/>
        </p:nvSpPr>
        <p:spPr>
          <a:xfrm>
            <a:off x="304570" y="1144840"/>
            <a:ext cx="11582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Workflow to Rapidly Interrogate Multiscale Model Simulation Results Across Multiple Length Scales</a:t>
            </a:r>
            <a:endParaRPr lang="en-US" sz="2000" b="1" dirty="0"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  <a:p>
            <a:pPr lvl="0"/>
            <a:endParaRPr lang="en-US" sz="1600" dirty="0"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  <a:p>
            <a:pPr lvl="0"/>
            <a:r>
              <a:rPr lang="en-US" sz="1600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Trenton M. Ricks, Brett A. Bednarcyk, Steven M. Arnold, Evan J. Pineda</a:t>
            </a:r>
          </a:p>
          <a:p>
            <a:pPr lvl="0"/>
            <a:r>
              <a:rPr lang="en-US" sz="1400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NASA Glenn Research Center (GRC), Cleveland, OH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D8F622-02BD-2949-84E4-F48639DA89D8}"/>
              </a:ext>
            </a:extLst>
          </p:cNvPr>
          <p:cNvSpPr txBox="1"/>
          <p:nvPr/>
        </p:nvSpPr>
        <p:spPr>
          <a:xfrm>
            <a:off x="304570" y="691936"/>
            <a:ext cx="10795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Helvetica"/>
                <a:ea typeface="ＭＳ Ｐゴシック" charset="-128"/>
                <a:cs typeface="Helvetica"/>
              </a:rPr>
              <a:t>Transformational Tools and Technologies (T</a:t>
            </a:r>
            <a:r>
              <a:rPr lang="en-US" sz="1600" b="1" baseline="30000" dirty="0">
                <a:solidFill>
                  <a:prstClr val="black"/>
                </a:solidFill>
                <a:latin typeface="Helvetica"/>
                <a:ea typeface="ＭＳ Ｐゴシック" charset="-128"/>
                <a:cs typeface="Helvetica"/>
              </a:rPr>
              <a:t>3</a:t>
            </a:r>
            <a:r>
              <a:rPr lang="en-US" sz="1600" b="1" dirty="0">
                <a:solidFill>
                  <a:prstClr val="black"/>
                </a:solidFill>
                <a:latin typeface="Helvetica"/>
                <a:ea typeface="ＭＳ Ｐゴシック" charset="-128"/>
                <a:cs typeface="Helvetica"/>
              </a:rPr>
              <a:t>)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573EB-63D8-9945-80E2-0A656C05508D}"/>
              </a:ext>
            </a:extLst>
          </p:cNvPr>
          <p:cNvSpPr txBox="1"/>
          <p:nvPr/>
        </p:nvSpPr>
        <p:spPr>
          <a:xfrm>
            <a:off x="304570" y="550452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AIAA SciTech 2025 Forum, Orlando, FL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January 9, 2025</a:t>
            </a:r>
          </a:p>
        </p:txBody>
      </p:sp>
    </p:spTree>
    <p:extLst>
      <p:ext uri="{BB962C8B-B14F-4D97-AF65-F5344CB8AC3E}">
        <p14:creationId xmlns:p14="http://schemas.microsoft.com/office/powerpoint/2010/main" val="260235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D391-44B5-76FC-8842-74AE5EDC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Multiscale AM Problem Setup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EBEF-4D09-66D7-6901-E672F613107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5E3EF-10C3-E930-6D2E-C50F9A6024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1A0511-BD6D-CE6A-8CA5-B21BA3F3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434" y="1010642"/>
            <a:ext cx="4347089" cy="10867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0EA04C-346D-A9EF-F8DB-61D6918E558B}"/>
              </a:ext>
            </a:extLst>
          </p:cNvPr>
          <p:cNvSpPr txBox="1"/>
          <p:nvPr/>
        </p:nvSpPr>
        <p:spPr>
          <a:xfrm>
            <a:off x="5769153" y="1032176"/>
            <a:ext cx="58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90°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893835-A393-3056-6778-1A1AE0311C96}"/>
              </a:ext>
            </a:extLst>
          </p:cNvPr>
          <p:cNvSpPr txBox="1"/>
          <p:nvPr/>
        </p:nvSpPr>
        <p:spPr>
          <a:xfrm>
            <a:off x="5760830" y="1606385"/>
            <a:ext cx="58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90°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129604-3DE5-26C2-9C6D-3445278A0F82}"/>
              </a:ext>
            </a:extLst>
          </p:cNvPr>
          <p:cNvSpPr txBox="1"/>
          <p:nvPr/>
        </p:nvSpPr>
        <p:spPr>
          <a:xfrm>
            <a:off x="5760830" y="1311977"/>
            <a:ext cx="58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0°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0B8D06-A88C-9EDF-F16B-E3835AD94859}"/>
              </a:ext>
            </a:extLst>
          </p:cNvPr>
          <p:cNvSpPr txBox="1"/>
          <p:nvPr/>
        </p:nvSpPr>
        <p:spPr>
          <a:xfrm>
            <a:off x="8272014" y="1301977"/>
            <a:ext cx="837667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0° frame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C445133-F68D-5900-A87C-44B7AAD5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036" y="2487938"/>
            <a:ext cx="2321943" cy="11924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1FFA8E-B2F9-C0FA-E8D7-B9598012DC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5149" y="4169198"/>
            <a:ext cx="7533660" cy="26888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E05933-BB34-6C88-73EC-3DF49B983007}"/>
              </a:ext>
            </a:extLst>
          </p:cNvPr>
          <p:cNvSpPr txBox="1"/>
          <p:nvPr/>
        </p:nvSpPr>
        <p:spPr>
          <a:xfrm>
            <a:off x="523918" y="957225"/>
            <a:ext cx="292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1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Layered AM composite with framing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08F79D-78D2-DF6F-EC00-2748795B02B8}"/>
              </a:ext>
            </a:extLst>
          </p:cNvPr>
          <p:cNvCxnSpPr>
            <a:cxnSpLocks/>
          </p:cNvCxnSpPr>
          <p:nvPr/>
        </p:nvCxnSpPr>
        <p:spPr>
          <a:xfrm flipH="1" flipV="1">
            <a:off x="7842505" y="2551300"/>
            <a:ext cx="750350" cy="304256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E870138-128E-92B8-49E5-8DE66404A388}"/>
              </a:ext>
            </a:extLst>
          </p:cNvPr>
          <p:cNvSpPr txBox="1"/>
          <p:nvPr/>
        </p:nvSpPr>
        <p:spPr>
          <a:xfrm>
            <a:off x="10740373" y="4385686"/>
            <a:ext cx="1288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Micro voids in printed filaments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[effective]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5A56AD-DADA-9773-308D-CDA7394B43DC}"/>
              </a:ext>
            </a:extLst>
          </p:cNvPr>
          <p:cNvCxnSpPr>
            <a:cxnSpLocks/>
          </p:cNvCxnSpPr>
          <p:nvPr/>
        </p:nvCxnSpPr>
        <p:spPr>
          <a:xfrm flipH="1">
            <a:off x="10272282" y="5111710"/>
            <a:ext cx="497633" cy="923330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2FF2DB8-E7F2-C87E-F3FB-0A78B5608D78}"/>
              </a:ext>
            </a:extLst>
          </p:cNvPr>
          <p:cNvSpPr/>
          <p:nvPr/>
        </p:nvSpPr>
        <p:spPr>
          <a:xfrm>
            <a:off x="6920617" y="1446653"/>
            <a:ext cx="227500" cy="1630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3C5AD1-5A8A-1CE6-F350-AC0358DF8BBC}"/>
              </a:ext>
            </a:extLst>
          </p:cNvPr>
          <p:cNvCxnSpPr>
            <a:cxnSpLocks/>
          </p:cNvCxnSpPr>
          <p:nvPr/>
        </p:nvCxnSpPr>
        <p:spPr>
          <a:xfrm flipH="1">
            <a:off x="5554926" y="1446653"/>
            <a:ext cx="1365691" cy="11058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A4EBF0-04C5-44A0-EED8-B2EFFE347549}"/>
              </a:ext>
            </a:extLst>
          </p:cNvPr>
          <p:cNvCxnSpPr>
            <a:cxnSpLocks/>
          </p:cNvCxnSpPr>
          <p:nvPr/>
        </p:nvCxnSpPr>
        <p:spPr>
          <a:xfrm>
            <a:off x="7148117" y="1446653"/>
            <a:ext cx="1159787" cy="108313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1349DC6-2ECF-B138-B5E1-98D37921CC1B}"/>
              </a:ext>
            </a:extLst>
          </p:cNvPr>
          <p:cNvSpPr/>
          <p:nvPr/>
        </p:nvSpPr>
        <p:spPr>
          <a:xfrm>
            <a:off x="6793365" y="3040097"/>
            <a:ext cx="227500" cy="1630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3A8644-5BFB-5204-FD39-8C32CA4DA4E7}"/>
              </a:ext>
            </a:extLst>
          </p:cNvPr>
          <p:cNvCxnSpPr>
            <a:cxnSpLocks/>
          </p:cNvCxnSpPr>
          <p:nvPr/>
        </p:nvCxnSpPr>
        <p:spPr>
          <a:xfrm flipH="1">
            <a:off x="4866110" y="3040097"/>
            <a:ext cx="1927255" cy="126262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3FBD54-F934-1D92-0D37-C434F8E576FD}"/>
              </a:ext>
            </a:extLst>
          </p:cNvPr>
          <p:cNvCxnSpPr>
            <a:cxnSpLocks/>
          </p:cNvCxnSpPr>
          <p:nvPr/>
        </p:nvCxnSpPr>
        <p:spPr>
          <a:xfrm>
            <a:off x="7020865" y="3040097"/>
            <a:ext cx="1922307" cy="132125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55B86A5-012A-480F-8662-91CE1BFC800D}"/>
              </a:ext>
            </a:extLst>
          </p:cNvPr>
          <p:cNvSpPr txBox="1"/>
          <p:nvPr/>
        </p:nvSpPr>
        <p:spPr>
          <a:xfrm>
            <a:off x="8565255" y="2703359"/>
            <a:ext cx="1651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Macro voids between print passes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7C888E-A11D-B440-F385-7E2643827DA5}"/>
              </a:ext>
            </a:extLst>
          </p:cNvPr>
          <p:cNvSpPr txBox="1"/>
          <p:nvPr/>
        </p:nvSpPr>
        <p:spPr>
          <a:xfrm>
            <a:off x="523919" y="2487726"/>
            <a:ext cx="2996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2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Printed filament with macro voids between print passes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03A3F6-35BA-D77D-2635-CD0E81797D70}"/>
              </a:ext>
            </a:extLst>
          </p:cNvPr>
          <p:cNvSpPr txBox="1"/>
          <p:nvPr/>
        </p:nvSpPr>
        <p:spPr>
          <a:xfrm>
            <a:off x="523918" y="3531307"/>
            <a:ext cx="299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3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Printed filament with as-measured fiber lengths and angles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04EA43-9A1B-AB5F-A177-FEF1BC216748}"/>
              </a:ext>
            </a:extLst>
          </p:cNvPr>
          <p:cNvSpPr txBox="1"/>
          <p:nvPr/>
        </p:nvSpPr>
        <p:spPr>
          <a:xfrm>
            <a:off x="535399" y="4917262"/>
            <a:ext cx="299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4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RUC with 2 short fibers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89F6D8-5039-D1ED-5039-B87606B46307}"/>
              </a:ext>
            </a:extLst>
          </p:cNvPr>
          <p:cNvCxnSpPr>
            <a:cxnSpLocks/>
          </p:cNvCxnSpPr>
          <p:nvPr/>
        </p:nvCxnSpPr>
        <p:spPr>
          <a:xfrm flipV="1">
            <a:off x="3067050" y="5207000"/>
            <a:ext cx="330200" cy="20469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0F16FE-7EAB-5AC5-BEEC-A446DD64F55A}"/>
              </a:ext>
            </a:extLst>
          </p:cNvPr>
          <p:cNvCxnSpPr>
            <a:cxnSpLocks/>
          </p:cNvCxnSpPr>
          <p:nvPr/>
        </p:nvCxnSpPr>
        <p:spPr>
          <a:xfrm>
            <a:off x="3067050" y="5411697"/>
            <a:ext cx="497633" cy="522141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Graphical user interface&#10;&#10;Description automatically generated">
            <a:extLst>
              <a:ext uri="{FF2B5EF4-FFF2-40B4-BE49-F238E27FC236}">
                <a16:creationId xmlns:a16="http://schemas.microsoft.com/office/drawing/2014/main" id="{CF43BD08-0C45-002C-1A9B-7B40BCC74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9" t="44579" r="78304" b="5595"/>
          <a:stretch/>
        </p:blipFill>
        <p:spPr>
          <a:xfrm>
            <a:off x="10317701" y="2245864"/>
            <a:ext cx="1818042" cy="1965298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63BF3CFC-ACA0-5A7A-44E5-1039A3970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287" r="2013" b="663"/>
          <a:stretch>
            <a:fillRect/>
          </a:stretch>
        </p:blipFill>
        <p:spPr bwMode="auto">
          <a:xfrm>
            <a:off x="10465901" y="963511"/>
            <a:ext cx="1181472" cy="11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60BFEC-7551-91C8-622C-51D28E10D5FE}"/>
              </a:ext>
            </a:extLst>
          </p:cNvPr>
          <p:cNvCxnSpPr>
            <a:cxnSpLocks/>
          </p:cNvCxnSpPr>
          <p:nvPr/>
        </p:nvCxnSpPr>
        <p:spPr>
          <a:xfrm flipV="1">
            <a:off x="9854951" y="2487726"/>
            <a:ext cx="1543734" cy="396586"/>
          </a:xfrm>
          <a:prstGeom prst="line">
            <a:avLst/>
          </a:prstGeom>
          <a:ln w="1905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F03BEE1-1A2E-EF90-45C5-36185D488199}"/>
              </a:ext>
            </a:extLst>
          </p:cNvPr>
          <p:cNvSpPr txBox="1"/>
          <p:nvPr/>
        </p:nvSpPr>
        <p:spPr>
          <a:xfrm>
            <a:off x="9614859" y="1584622"/>
            <a:ext cx="788423" cy="2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frame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52311E-F44C-2867-E5E9-539E4C54545E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10009071" y="1377989"/>
            <a:ext cx="477059" cy="206633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D07A016-89B9-8E22-A462-416718C640B3}"/>
              </a:ext>
            </a:extLst>
          </p:cNvPr>
          <p:cNvSpPr txBox="1"/>
          <p:nvPr/>
        </p:nvSpPr>
        <p:spPr>
          <a:xfrm>
            <a:off x="4937947" y="5901572"/>
            <a:ext cx="363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NOTE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 Overall void content in model = 21.9%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A64E57-A300-2AB8-DC44-52BE425C7B7B}"/>
              </a:ext>
            </a:extLst>
          </p:cNvPr>
          <p:cNvSpPr txBox="1"/>
          <p:nvPr/>
        </p:nvSpPr>
        <p:spPr>
          <a:xfrm>
            <a:off x="6417010" y="4092081"/>
            <a:ext cx="100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3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26E648-6BCF-9C0B-68F9-F41A252B1073}"/>
              </a:ext>
            </a:extLst>
          </p:cNvPr>
          <p:cNvSpPr txBox="1"/>
          <p:nvPr/>
        </p:nvSpPr>
        <p:spPr>
          <a:xfrm>
            <a:off x="3520138" y="5331801"/>
            <a:ext cx="957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4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558DD6-1E9D-3DA9-4A0F-2213ED830773}"/>
              </a:ext>
            </a:extLst>
          </p:cNvPr>
          <p:cNvSpPr txBox="1"/>
          <p:nvPr/>
        </p:nvSpPr>
        <p:spPr>
          <a:xfrm>
            <a:off x="9245523" y="5042365"/>
            <a:ext cx="957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4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5668F4-C970-FEBF-3180-AF7DE3F2D8A2}"/>
              </a:ext>
            </a:extLst>
          </p:cNvPr>
          <p:cNvSpPr txBox="1"/>
          <p:nvPr/>
        </p:nvSpPr>
        <p:spPr>
          <a:xfrm>
            <a:off x="8777432" y="5749172"/>
            <a:ext cx="957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4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55D892-1AEA-A57D-2EF5-71F6F6491441}"/>
              </a:ext>
            </a:extLst>
          </p:cNvPr>
          <p:cNvSpPr txBox="1"/>
          <p:nvPr/>
        </p:nvSpPr>
        <p:spPr>
          <a:xfrm>
            <a:off x="10554635" y="5901572"/>
            <a:ext cx="952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Level 5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8FED26-3828-89EA-F1B3-CC87B4B7F596}"/>
              </a:ext>
            </a:extLst>
          </p:cNvPr>
          <p:cNvSpPr txBox="1"/>
          <p:nvPr/>
        </p:nvSpPr>
        <p:spPr>
          <a:xfrm>
            <a:off x="4872800" y="1312955"/>
            <a:ext cx="837667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0° frame</a:t>
            </a:r>
          </a:p>
        </p:txBody>
      </p:sp>
    </p:spTree>
    <p:extLst>
      <p:ext uri="{BB962C8B-B14F-4D97-AF65-F5344CB8AC3E}">
        <p14:creationId xmlns:p14="http://schemas.microsoft.com/office/powerpoint/2010/main" val="333889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A38-4958-D42A-A59B-7315D3E7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Thermoplastic AM Composite Visualization with NASMAT </a:t>
            </a:r>
            <a:r>
              <a:rPr lang="en-US" dirty="0" err="1"/>
              <a:t>PrePost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D5D27-3CC0-9D7C-6B06-B81296E061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A97-95C7-CD6A-60E3-0F41B55B3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TDEA_ExampleVid">
            <a:hlinkClick r:id="" action="ppaction://media"/>
            <a:extLst>
              <a:ext uri="{FF2B5EF4-FFF2-40B4-BE49-F238E27FC236}">
                <a16:creationId xmlns:a16="http://schemas.microsoft.com/office/drawing/2014/main" id="{E9B5C68A-169C-B0BE-F717-53B6A76110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492" end="174121"/>
                </p14:media>
              </p:ext>
            </p:extLst>
          </p:nvPr>
        </p:nvPicPr>
        <p:blipFill rotWithShape="1">
          <a:blip r:embed="rId4"/>
          <a:srcRect r="13043"/>
          <a:stretch/>
        </p:blipFill>
        <p:spPr>
          <a:xfrm>
            <a:off x="1927458" y="1077009"/>
            <a:ext cx="8337083" cy="5393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FCB76-DE06-4E18-7157-5D96A1487143}"/>
              </a:ext>
            </a:extLst>
          </p:cNvPr>
          <p:cNvSpPr txBox="1"/>
          <p:nvPr/>
        </p:nvSpPr>
        <p:spPr>
          <a:xfrm>
            <a:off x="10427970" y="3044428"/>
            <a:ext cx="1680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Green Arrow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RUC 2-direction</a:t>
            </a:r>
          </a:p>
          <a:p>
            <a:pPr algn="ctr"/>
            <a:r>
              <a:rPr lang="en-US" b="1" u="sng" dirty="0">
                <a:solidFill>
                  <a:srgbClr val="0070C0"/>
                </a:solidFill>
              </a:rPr>
              <a:t>Blue Arrow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RUC 3-direction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A38-4958-D42A-A59B-7315D3E7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Thermoplastic AM Composite Visualization with NASMAT </a:t>
            </a:r>
            <a:r>
              <a:rPr lang="en-US" dirty="0" err="1"/>
              <a:t>PrePost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D5D27-3CC0-9D7C-6B06-B81296E061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A97-95C7-CD6A-60E3-0F41B55B3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TDEA_ExampleVid">
            <a:hlinkClick r:id="" action="ppaction://media"/>
            <a:extLst>
              <a:ext uri="{FF2B5EF4-FFF2-40B4-BE49-F238E27FC236}">
                <a16:creationId xmlns:a16="http://schemas.microsoft.com/office/drawing/2014/main" id="{E9B5C68A-169C-B0BE-F717-53B6A76110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587" end="18529"/>
                </p14:media>
              </p:ext>
            </p:extLst>
          </p:nvPr>
        </p:nvPicPr>
        <p:blipFill rotWithShape="1">
          <a:blip r:embed="rId4"/>
          <a:srcRect r="13043"/>
          <a:stretch>
            <a:fillRect/>
          </a:stretch>
        </p:blipFill>
        <p:spPr>
          <a:xfrm>
            <a:off x="1927458" y="1077009"/>
            <a:ext cx="8337083" cy="5393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335163-4D6B-094F-AEB0-C9CF53722DD3}"/>
              </a:ext>
            </a:extLst>
          </p:cNvPr>
          <p:cNvSpPr txBox="1"/>
          <p:nvPr/>
        </p:nvSpPr>
        <p:spPr>
          <a:xfrm>
            <a:off x="10427970" y="3044428"/>
            <a:ext cx="1680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Green Arrow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RUC 2-direction</a:t>
            </a:r>
          </a:p>
          <a:p>
            <a:pPr algn="ctr"/>
            <a:r>
              <a:rPr lang="en-US" b="1" u="sng" dirty="0">
                <a:solidFill>
                  <a:srgbClr val="0070C0"/>
                </a:solidFill>
              </a:rPr>
              <a:t>Blue Arrow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RUC 3-direction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F3A5-E0BD-20D2-A3D8-B2448FEB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9391"/>
            <a:ext cx="11587480" cy="512064"/>
          </a:xfrm>
        </p:spPr>
        <p:txBody>
          <a:bodyPr/>
          <a:lstStyle/>
          <a:p>
            <a:r>
              <a:rPr lang="en-US" dirty="0"/>
              <a:t>Heatshield for Extreme Entry Environment Technology (HEEET)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DD3E6-CF00-A6C1-F62A-AE4DDCDBAE1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90072" y="974775"/>
            <a:ext cx="6532043" cy="5050895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HEEET designed to be part of the thermal protection system for re-entry spacecraft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HEEET comprised of two 3D woven layers: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Recession and </a:t>
            </a:r>
            <a:r>
              <a:rPr lang="en-US" sz="2000" b="1" u="sng" dirty="0"/>
              <a:t>Insulation (IL)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Blended carbon and phenolic fiber tows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Four tows twisted to form a yarn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Yarns are woven to create preform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Preform infused with a highly porous phenolic resin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Inter-yarn porosity (local): 0.846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Intra-yarn porosity (local): 0.552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Calibri" panose="020F0502020204030204" pitchFamily="34" charset="0"/>
              </a:rPr>
              <a:t>Optical microscopy and x-ray computed tomography (CT) data obtained and analyzed</a:t>
            </a:r>
          </a:p>
          <a:p>
            <a:endParaRPr lang="en-US" sz="2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D20A6-A454-AA0F-B6F0-EE25503EE15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7D6DA-3FC6-D2F1-704E-AB0514E384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6AEECC-8E49-C148-9C75-17018C34AAEE}"/>
              </a:ext>
            </a:extLst>
          </p:cNvPr>
          <p:cNvSpPr txBox="1"/>
          <p:nvPr/>
        </p:nvSpPr>
        <p:spPr>
          <a:xfrm>
            <a:off x="61060" y="4005047"/>
            <a:ext cx="302080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from: Fahy, W.P., Chang, A., Wu, H., and Koo, J.H. “Recent Developments of Ablative Thermal Protection Systems for Atmospheric Entry”,  AIAA SciTech 2021, 19–21 January, 2021.</a:t>
            </a:r>
          </a:p>
          <a:p>
            <a:endParaRPr lang="en-US" sz="7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4B43A7-FFD4-1E3E-3E7B-7D1AADDB0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9" y="2654214"/>
            <a:ext cx="2194913" cy="13868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AD0F42-A70D-78D7-6F2C-E53A3C886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97" y="1244192"/>
            <a:ext cx="5563313" cy="1072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85D6D6-19DD-DE7A-34F7-BCC5DFBEE1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778" y="2415646"/>
            <a:ext cx="1719336" cy="9319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090128-C96C-0BF8-BA6D-A274DB17C01B}"/>
              </a:ext>
            </a:extLst>
          </p:cNvPr>
          <p:cNvSpPr txBox="1"/>
          <p:nvPr/>
        </p:nvSpPr>
        <p:spPr>
          <a:xfrm>
            <a:off x="61060" y="2299965"/>
            <a:ext cx="339087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 from: Gasch, M. (2019) “Heatshield for Extreme Entry Environment Technology (HEEET) Thermal Protection System (TPS)” MS&amp;T19, Portland OR.</a:t>
            </a:r>
          </a:p>
          <a:p>
            <a:endParaRPr lang="en-US" sz="700" dirty="0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36DD1E0-F410-9CFF-02FB-9A1FE2C4B07A}"/>
              </a:ext>
            </a:extLst>
          </p:cNvPr>
          <p:cNvSpPr/>
          <p:nvPr/>
        </p:nvSpPr>
        <p:spPr bwMode="auto">
          <a:xfrm>
            <a:off x="2514882" y="2858874"/>
            <a:ext cx="99962" cy="264796"/>
          </a:xfrm>
          <a:prstGeom prst="rightBrac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5577888E-66EB-71F7-4F0C-13E0A5DDAFB4}"/>
              </a:ext>
            </a:extLst>
          </p:cNvPr>
          <p:cNvSpPr/>
          <p:nvPr/>
        </p:nvSpPr>
        <p:spPr bwMode="auto">
          <a:xfrm>
            <a:off x="2515885" y="3134683"/>
            <a:ext cx="99962" cy="888146"/>
          </a:xfrm>
          <a:prstGeom prst="rightBrac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731F16-811D-8811-68C1-514E517428C1}"/>
              </a:ext>
            </a:extLst>
          </p:cNvPr>
          <p:cNvSpPr txBox="1"/>
          <p:nvPr/>
        </p:nvSpPr>
        <p:spPr>
          <a:xfrm>
            <a:off x="2609651" y="2800428"/>
            <a:ext cx="82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</a:rPr>
              <a:t>Recession Layer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C452DD-64AF-B9D5-9AF6-9CA10EFD68FE}"/>
              </a:ext>
            </a:extLst>
          </p:cNvPr>
          <p:cNvSpPr txBox="1"/>
          <p:nvPr/>
        </p:nvSpPr>
        <p:spPr>
          <a:xfrm>
            <a:off x="2609651" y="3418760"/>
            <a:ext cx="82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</a:rPr>
              <a:t>Insulation Layer</a:t>
            </a:r>
          </a:p>
        </p:txBody>
      </p:sp>
      <p:pic>
        <p:nvPicPr>
          <p:cNvPr id="32" name="Picture 31" descr="A group of fish with red squares&#10;&#10;Description automatically generated">
            <a:extLst>
              <a:ext uri="{FF2B5EF4-FFF2-40B4-BE49-F238E27FC236}">
                <a16:creationId xmlns:a16="http://schemas.microsoft.com/office/drawing/2014/main" id="{1071343C-C277-F6E7-9452-5A6EBB60D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34" y="3371166"/>
            <a:ext cx="2312420" cy="258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32EACF7-4D33-EFA3-3464-B8B46883AF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" y="4484681"/>
            <a:ext cx="1661455" cy="196341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9C8AB0-6004-AB67-8C58-1C06EDD5A412}"/>
              </a:ext>
            </a:extLst>
          </p:cNvPr>
          <p:cNvSpPr txBox="1"/>
          <p:nvPr/>
        </p:nvSpPr>
        <p:spPr>
          <a:xfrm>
            <a:off x="679984" y="4556822"/>
            <a:ext cx="1048297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Within Tows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458555-1D4B-D640-AD54-29DC27764DEC}"/>
              </a:ext>
            </a:extLst>
          </p:cNvPr>
          <p:cNvSpPr txBox="1"/>
          <p:nvPr/>
        </p:nvSpPr>
        <p:spPr>
          <a:xfrm>
            <a:off x="1968134" y="4896029"/>
            <a:ext cx="112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Carbon Fiber (white)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C5F8DF-5A4D-AC6E-1840-C74ECC2D7608}"/>
              </a:ext>
            </a:extLst>
          </p:cNvPr>
          <p:cNvSpPr txBox="1"/>
          <p:nvPr/>
        </p:nvSpPr>
        <p:spPr>
          <a:xfrm>
            <a:off x="2044303" y="5482407"/>
            <a:ext cx="120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Phenolic Fiber (dark gray)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9B8C87-F9DB-911F-6D48-ABD2784C6074}"/>
              </a:ext>
            </a:extLst>
          </p:cNvPr>
          <p:cNvSpPr txBox="1"/>
          <p:nvPr/>
        </p:nvSpPr>
        <p:spPr>
          <a:xfrm>
            <a:off x="2043194" y="6039735"/>
            <a:ext cx="129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Matrix: 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Porous Phenolic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DD2C726-BDFA-FD9C-C41E-7FE203B7FCE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97551" y="4973994"/>
            <a:ext cx="629406" cy="2110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0592D7-31CB-6225-554E-CAC7D5070FF0}"/>
              </a:ext>
            </a:extLst>
          </p:cNvPr>
          <p:cNvCxnSpPr>
            <a:cxnSpLocks/>
          </p:cNvCxnSpPr>
          <p:nvPr/>
        </p:nvCxnSpPr>
        <p:spPr bwMode="auto">
          <a:xfrm flipH="1">
            <a:off x="1789173" y="5755200"/>
            <a:ext cx="437784" cy="2110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54A5887-54E9-B58B-74E4-7D4E900D96B8}"/>
              </a:ext>
            </a:extLst>
          </p:cNvPr>
          <p:cNvSpPr txBox="1"/>
          <p:nvPr/>
        </p:nvSpPr>
        <p:spPr>
          <a:xfrm>
            <a:off x="3303231" y="6162364"/>
            <a:ext cx="6094378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Ricks, T.M., Bednarcyk, B.A., Fraile Izquierdo, S., Abbott, L.J., &amp; Aboudi, J. “Multiscale and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Multifidelity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Modeling of a 3D Woven Composite Thermal Protection System,” in the proceedings of the American Society for Composites Thirty-Ninth Technical Conference, October 21-23, 2024, San Diego, CA.</a:t>
            </a:r>
          </a:p>
        </p:txBody>
      </p:sp>
    </p:spTree>
    <p:extLst>
      <p:ext uri="{BB962C8B-B14F-4D97-AF65-F5344CB8AC3E}">
        <p14:creationId xmlns:p14="http://schemas.microsoft.com/office/powerpoint/2010/main" val="473917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4E14-031B-DD41-60A9-EA6A6106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HEEET-IL Problem Setup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94EE7-79B4-0E95-FB73-FB7FDCAC93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7905" y="841314"/>
            <a:ext cx="5929745" cy="4134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Weave geometry and properties utilized from previous work*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17x26x26 subvolume grid generated in </a:t>
            </a:r>
            <a:r>
              <a:rPr lang="en-US" sz="2000" b="0" dirty="0" err="1"/>
              <a:t>TexGen</a:t>
            </a:r>
            <a:r>
              <a:rPr lang="en-US" sz="2000" b="0" dirty="0"/>
              <a:t> and solved with HFGMC3D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Blended carbon and phenolic fiber tows modeled with a 21x21 subvolume grid and solved with HFGMC2D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Inter-tow and intra-tow porosity modeled using spherical Mori-Tanaka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Applied mechanical strain in warp-direction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Subvolume elimination method used for failure</a:t>
            </a:r>
          </a:p>
          <a:p>
            <a:pPr marL="914400" lvl="1" indent="-457200"/>
            <a:r>
              <a:rPr lang="en-US" sz="1800" dirty="0"/>
              <a:t>Max strain failure criterion (carbon fiber)</a:t>
            </a:r>
          </a:p>
          <a:p>
            <a:pPr marL="914400" lvl="1" indent="-457200"/>
            <a:r>
              <a:rPr lang="en-US" sz="1800" dirty="0" err="1"/>
              <a:t>Hashin</a:t>
            </a:r>
            <a:r>
              <a:rPr lang="en-US" sz="1800" dirty="0"/>
              <a:t> stress-based failure criterion (phenolic fiber and matrix)</a:t>
            </a:r>
          </a:p>
          <a:p>
            <a:pPr marL="457200" indent="-457200"/>
            <a:endParaRPr lang="en-US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36DDD-846F-556B-C2B5-91AB515E66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B21A-569A-A9CF-87F9-74DA77C385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174D8-806A-D380-2156-A3AC38B6285F}"/>
              </a:ext>
            </a:extLst>
          </p:cNvPr>
          <p:cNvSpPr txBox="1"/>
          <p:nvPr/>
        </p:nvSpPr>
        <p:spPr>
          <a:xfrm>
            <a:off x="3699650" y="609361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</a:rPr>
              <a:t>*Bednarcyk, Brett A., et al. "Effect of Damage Progression on the Thermal Conductivity of 3D Woven Composite Thermal Protection System Materials." 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AIAA SCITECH 2023 Forum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.</a:t>
            </a:r>
            <a:endParaRPr lang="en-US" sz="1000" dirty="0">
              <a:solidFill>
                <a:srgbClr val="222222"/>
              </a:solidFill>
            </a:endParaRPr>
          </a:p>
          <a:p>
            <a:r>
              <a:rPr lang="en-US" sz="1000" b="0" i="0" dirty="0">
                <a:solidFill>
                  <a:srgbClr val="222222"/>
                </a:solidFill>
                <a:effectLst/>
              </a:rPr>
              <a:t>*Izquierdo, Sergio Fraile, Andrew P. Santos, and Lauren J. Abbott. "Certification by Analysis of Woven TPS: Fiber-and Weave-Scale Modeling." 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NASA Ames EDL Summer Series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. 2023.</a:t>
            </a:r>
            <a:endParaRPr lang="en-US" sz="10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AC0A99-3F94-3E08-B1E6-724A1F5DB2BE}"/>
              </a:ext>
            </a:extLst>
          </p:cNvPr>
          <p:cNvGrpSpPr/>
          <p:nvPr/>
        </p:nvGrpSpPr>
        <p:grpSpPr>
          <a:xfrm>
            <a:off x="6801429" y="529911"/>
            <a:ext cx="5288132" cy="5629943"/>
            <a:chOff x="6801429" y="529911"/>
            <a:chExt cx="5288132" cy="56299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2423BDF-29BF-AA9B-600B-320CB87E1BDE}"/>
                </a:ext>
              </a:extLst>
            </p:cNvPr>
            <p:cNvGrpSpPr/>
            <p:nvPr/>
          </p:nvGrpSpPr>
          <p:grpSpPr>
            <a:xfrm>
              <a:off x="6801429" y="529911"/>
              <a:ext cx="5163070" cy="5629943"/>
              <a:chOff x="7023102" y="529911"/>
              <a:chExt cx="5163070" cy="562994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F07F96F-E17E-CAEC-D9B1-132D97A8AD9D}"/>
                  </a:ext>
                </a:extLst>
              </p:cNvPr>
              <p:cNvSpPr txBox="1"/>
              <p:nvPr/>
            </p:nvSpPr>
            <p:spPr>
              <a:xfrm>
                <a:off x="10122243" y="3991824"/>
                <a:ext cx="20639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u="sng" dirty="0"/>
                  <a:t>Inter-tow Porous Matrix (Level 2)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4FDD783-4EAC-764C-C33C-186D091B9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33792" y="529911"/>
                <a:ext cx="4020416" cy="259244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4C997B-88E6-DA97-168D-2742E7D10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CCE0EB"/>
                  </a:clrFrom>
                  <a:clrTo>
                    <a:srgbClr val="CCE0E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23102" y="2685743"/>
                <a:ext cx="2866971" cy="282468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38D5BAD-9A75-04B6-FD7A-A3A5B0D16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CCE0EB"/>
                  </a:clrFrom>
                  <a:clrTo>
                    <a:srgbClr val="CCE0E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460924" y="2492691"/>
                <a:ext cx="1593521" cy="160539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79389D3-9F4F-0E6B-B21E-4A3899468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CCE0EB"/>
                  </a:clrFrom>
                  <a:clrTo>
                    <a:srgbClr val="CCE0E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904214" y="4105013"/>
                <a:ext cx="1588673" cy="1605396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8CB44D-942C-D15D-CA7C-1F7348557341}"/>
                  </a:ext>
                </a:extLst>
              </p:cNvPr>
              <p:cNvSpPr txBox="1"/>
              <p:nvPr/>
            </p:nvSpPr>
            <p:spPr>
              <a:xfrm>
                <a:off x="7187219" y="5438341"/>
                <a:ext cx="17040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u="sng" dirty="0"/>
                  <a:t>Blended Fiber Tow (Level 2)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88FA25-61FA-BAF3-4F5C-C2765D1FAB24}"/>
                  </a:ext>
                </a:extLst>
              </p:cNvPr>
              <p:cNvSpPr txBox="1"/>
              <p:nvPr/>
            </p:nvSpPr>
            <p:spPr>
              <a:xfrm>
                <a:off x="9477384" y="5636634"/>
                <a:ext cx="20639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u="sng" dirty="0"/>
                  <a:t>Intra-tow Porous Matrix (Level 3)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DFEDDA-D76A-E0EB-C704-3CE46190BB7D}"/>
                  </a:ext>
                </a:extLst>
              </p:cNvPr>
              <p:cNvSpPr txBox="1"/>
              <p:nvPr/>
            </p:nvSpPr>
            <p:spPr>
              <a:xfrm>
                <a:off x="8234085" y="577808"/>
                <a:ext cx="213097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u="sng" dirty="0"/>
                  <a:t>HEEET-IL Weave (Level 1)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0CA731D-61BA-1232-E883-19DFCD445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416" y="2671763"/>
                <a:ext cx="0" cy="5238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C218C18-2D7D-FEEA-529A-8F22F8C88B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4141" y="2697956"/>
                <a:ext cx="0" cy="5238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1842BF8-4D80-9A31-17EE-81C584B3258F}"/>
                  </a:ext>
                </a:extLst>
              </p:cNvPr>
              <p:cNvCxnSpPr/>
              <p:nvPr/>
            </p:nvCxnSpPr>
            <p:spPr>
              <a:xfrm>
                <a:off x="9028416" y="2671763"/>
                <a:ext cx="85725" cy="2619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88BFD6B-8690-5ED8-4B03-C1268C8F841F}"/>
                  </a:ext>
                </a:extLst>
              </p:cNvPr>
              <p:cNvCxnSpPr/>
              <p:nvPr/>
            </p:nvCxnSpPr>
            <p:spPr>
              <a:xfrm>
                <a:off x="9028416" y="2724150"/>
                <a:ext cx="85725" cy="2619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9E1B5FC-BAA5-5D0D-BFE3-0759953748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7219" y="2671763"/>
                <a:ext cx="1841196" cy="92318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ADCEB40-AE98-31A5-116A-3834FD7988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4339" y="2697956"/>
                <a:ext cx="149802" cy="8815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B2677E7-488C-5D53-22D5-0D935ECFD5ED}"/>
                  </a:ext>
                </a:extLst>
              </p:cNvPr>
              <p:cNvCxnSpPr/>
              <p:nvPr/>
            </p:nvCxnSpPr>
            <p:spPr>
              <a:xfrm flipV="1">
                <a:off x="9859565" y="2355056"/>
                <a:ext cx="59964" cy="4048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B91605-828D-D065-E0CE-AFE3EB05E8B0}"/>
                  </a:ext>
                </a:extLst>
              </p:cNvPr>
              <p:cNvCxnSpPr/>
              <p:nvPr/>
            </p:nvCxnSpPr>
            <p:spPr>
              <a:xfrm flipV="1">
                <a:off x="9859565" y="2298453"/>
                <a:ext cx="59964" cy="4048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F195858-9B60-85E8-88FA-9044C8DAE69D}"/>
                  </a:ext>
                </a:extLst>
              </p:cNvPr>
              <p:cNvCxnSpPr/>
              <p:nvPr/>
            </p:nvCxnSpPr>
            <p:spPr>
              <a:xfrm>
                <a:off x="9859565" y="2338935"/>
                <a:ext cx="0" cy="566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4AF5A40-1D4E-E6D7-7FEF-050DAC8455F5}"/>
                  </a:ext>
                </a:extLst>
              </p:cNvPr>
              <p:cNvCxnSpPr/>
              <p:nvPr/>
            </p:nvCxnSpPr>
            <p:spPr>
              <a:xfrm>
                <a:off x="9919529" y="2298453"/>
                <a:ext cx="0" cy="566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72FF85B-256A-CA48-1AB5-F5C2550AAF8D}"/>
                  </a:ext>
                </a:extLst>
              </p:cNvPr>
              <p:cNvCxnSpPr/>
              <p:nvPr/>
            </p:nvCxnSpPr>
            <p:spPr>
              <a:xfrm>
                <a:off x="9864576" y="2395538"/>
                <a:ext cx="643880" cy="16287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F9141F0-12D1-3F3D-7D8B-1D438A44E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9529" y="2298453"/>
                <a:ext cx="1609583" cy="7066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087C12-D00C-666D-22D7-6AE867844532}"/>
                  </a:ext>
                </a:extLst>
              </p:cNvPr>
              <p:cNvSpPr/>
              <p:nvPr/>
            </p:nvSpPr>
            <p:spPr>
              <a:xfrm>
                <a:off x="8670752" y="4797979"/>
                <a:ext cx="108917" cy="96812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3F2DE8E-D7E0-C1AA-3F27-D3FF46B84F76}"/>
                  </a:ext>
                </a:extLst>
              </p:cNvPr>
              <p:cNvCxnSpPr/>
              <p:nvPr/>
            </p:nvCxnSpPr>
            <p:spPr>
              <a:xfrm>
                <a:off x="8779669" y="4894791"/>
                <a:ext cx="1169194" cy="7416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F6803C0-D051-F2DF-7EC5-E86A9521B7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79669" y="4629395"/>
                <a:ext cx="1177636" cy="16286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5082B11A-3091-C613-1F48-A5544C2BEBE1}"/>
                </a:ext>
              </a:extLst>
            </p:cNvPr>
            <p:cNvSpPr/>
            <p:nvPr/>
          </p:nvSpPr>
          <p:spPr>
            <a:xfrm rot="1588984">
              <a:off x="10512058" y="2391424"/>
              <a:ext cx="951597" cy="36779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CB74EB8-FB56-F56C-E979-06C15D46C9D7}"/>
                </a:ext>
              </a:extLst>
            </p:cNvPr>
            <p:cNvSpPr txBox="1"/>
            <p:nvPr/>
          </p:nvSpPr>
          <p:spPr>
            <a:xfrm>
              <a:off x="10732454" y="2067520"/>
              <a:ext cx="135710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Warp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95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A38-4958-D42A-A59B-7315D3E7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HEEET-IL Visualization with NASMAT </a:t>
            </a:r>
            <a:r>
              <a:rPr lang="en-US" dirty="0" err="1"/>
              <a:t>PrePost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D5D27-3CC0-9D7C-6B06-B81296E061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A97-95C7-CD6A-60E3-0F41B55B3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HEEET_ExampleVid">
            <a:hlinkClick r:id="" action="ppaction://media"/>
            <a:extLst>
              <a:ext uri="{FF2B5EF4-FFF2-40B4-BE49-F238E27FC236}">
                <a16:creationId xmlns:a16="http://schemas.microsoft.com/office/drawing/2014/main" id="{5230FB21-065D-1749-E9A8-8AE2565F11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7" end="226222"/>
                </p14:media>
              </p:ext>
            </p:extLst>
          </p:nvPr>
        </p:nvPicPr>
        <p:blipFill rotWithShape="1">
          <a:blip r:embed="rId4"/>
          <a:srcRect r="12761"/>
          <a:stretch/>
        </p:blipFill>
        <p:spPr>
          <a:xfrm>
            <a:off x="1912462" y="860108"/>
            <a:ext cx="8367077" cy="5394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E2853-9675-E888-E487-9382C4BC6663}"/>
              </a:ext>
            </a:extLst>
          </p:cNvPr>
          <p:cNvSpPr txBox="1"/>
          <p:nvPr/>
        </p:nvSpPr>
        <p:spPr>
          <a:xfrm>
            <a:off x="10427970" y="3044428"/>
            <a:ext cx="1680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Red Arrow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RUC 1-direction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Green Arrow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RUC 2-direction</a:t>
            </a:r>
          </a:p>
          <a:p>
            <a:pPr algn="ctr"/>
            <a:r>
              <a:rPr lang="en-US" b="1" u="sng" dirty="0">
                <a:solidFill>
                  <a:srgbClr val="0070C0"/>
                </a:solidFill>
              </a:rPr>
              <a:t>Blue Arrow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RUC 3-direction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A38-4958-D42A-A59B-7315D3E7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HEEET-IL Visualization with NASMAT </a:t>
            </a:r>
            <a:r>
              <a:rPr lang="en-US" dirty="0" err="1"/>
              <a:t>PrePost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D5D27-3CC0-9D7C-6B06-B81296E061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A97-95C7-CD6A-60E3-0F41B55B3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HEEET_ExampleVid">
            <a:hlinkClick r:id="" action="ppaction://media"/>
            <a:extLst>
              <a:ext uri="{FF2B5EF4-FFF2-40B4-BE49-F238E27FC236}">
                <a16:creationId xmlns:a16="http://schemas.microsoft.com/office/drawing/2014/main" id="{5230FB21-065D-1749-E9A8-8AE2565F11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431" end="125741"/>
                </p14:media>
              </p:ext>
            </p:extLst>
          </p:nvPr>
        </p:nvPicPr>
        <p:blipFill rotWithShape="1">
          <a:blip r:embed="rId4"/>
          <a:srcRect r="12761"/>
          <a:stretch>
            <a:fillRect/>
          </a:stretch>
        </p:blipFill>
        <p:spPr>
          <a:xfrm>
            <a:off x="1912462" y="860108"/>
            <a:ext cx="8367077" cy="5394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0DF057-6DA8-7878-52EE-A4DB420B1B83}"/>
              </a:ext>
            </a:extLst>
          </p:cNvPr>
          <p:cNvSpPr txBox="1"/>
          <p:nvPr/>
        </p:nvSpPr>
        <p:spPr>
          <a:xfrm>
            <a:off x="10427970" y="3044428"/>
            <a:ext cx="1680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Red Arrow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RUC 1-direction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Green Arrow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RUC 2-direction</a:t>
            </a:r>
          </a:p>
          <a:p>
            <a:pPr algn="ctr"/>
            <a:r>
              <a:rPr lang="en-US" b="1" u="sng" dirty="0">
                <a:solidFill>
                  <a:srgbClr val="0070C0"/>
                </a:solidFill>
              </a:rPr>
              <a:t>Blue Arrow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RUC 3-direction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3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3A38-4958-D42A-A59B-7315D3E7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HEEET-IL Visualization with NASMAT </a:t>
            </a:r>
            <a:r>
              <a:rPr lang="en-US" dirty="0" err="1"/>
              <a:t>PrePost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D5D27-3CC0-9D7C-6B06-B81296E061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A97-95C7-CD6A-60E3-0F41B55B3A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HEEET_ExampleVid">
            <a:hlinkClick r:id="" action="ppaction://media"/>
            <a:extLst>
              <a:ext uri="{FF2B5EF4-FFF2-40B4-BE49-F238E27FC236}">
                <a16:creationId xmlns:a16="http://schemas.microsoft.com/office/drawing/2014/main" id="{5230FB21-065D-1749-E9A8-8AE2565F11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3329" end="16842"/>
                </p14:media>
              </p:ext>
            </p:extLst>
          </p:nvPr>
        </p:nvPicPr>
        <p:blipFill rotWithShape="1">
          <a:blip r:embed="rId4"/>
          <a:srcRect r="12761"/>
          <a:stretch>
            <a:fillRect/>
          </a:stretch>
        </p:blipFill>
        <p:spPr>
          <a:xfrm>
            <a:off x="1912462" y="860108"/>
            <a:ext cx="8367077" cy="5394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60719-8FC0-683E-B5B9-4218A73CA60C}"/>
              </a:ext>
            </a:extLst>
          </p:cNvPr>
          <p:cNvSpPr txBox="1"/>
          <p:nvPr/>
        </p:nvSpPr>
        <p:spPr>
          <a:xfrm>
            <a:off x="10427970" y="3044428"/>
            <a:ext cx="1680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Red Arrow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RUC 1-direction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Green Arrow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RUC 2-direction</a:t>
            </a:r>
          </a:p>
          <a:p>
            <a:pPr algn="ctr"/>
            <a:r>
              <a:rPr lang="en-US" b="1" u="sng" dirty="0">
                <a:solidFill>
                  <a:srgbClr val="0070C0"/>
                </a:solidFill>
              </a:rPr>
              <a:t>Blue Arrow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RUC 3-direction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0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4E14-031B-DD41-60A9-EA6A6106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to the Intra-tow Matrix Results?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94EE7-79B4-0E95-FB73-FB7FDCAC93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9143" y="1186868"/>
            <a:ext cx="6188242" cy="4134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HEEET-IL multiscale model included calculations for intra-tow porous matrix (including failure)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Entire problem took 3.7 </a:t>
            </a:r>
            <a:r>
              <a:rPr lang="en-US" sz="2000" b="0" dirty="0" err="1"/>
              <a:t>hrs</a:t>
            </a:r>
            <a:r>
              <a:rPr lang="en-US" sz="2000" b="0" dirty="0"/>
              <a:t> to run on a single CPU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Level 3 results not able to be efficiently output</a:t>
            </a:r>
          </a:p>
          <a:p>
            <a:pPr marL="457200" lvl="1" indent="-457200">
              <a:spcBef>
                <a:spcPts val="1000"/>
              </a:spcBef>
              <a:spcAft>
                <a:spcPts val="800"/>
              </a:spcAft>
            </a:pPr>
            <a:r>
              <a:rPr lang="en-US" sz="2000" dirty="0"/>
              <a:t>Methods to judiciously output results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457200" indent="-457200"/>
            <a:endParaRPr lang="en-US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36DDD-846F-556B-C2B5-91AB515E66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B21A-569A-A9CF-87F9-74DA77C385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2D7F0-AD11-7B68-E83F-215268F0DF59}"/>
              </a:ext>
            </a:extLst>
          </p:cNvPr>
          <p:cNvSpPr txBox="1"/>
          <p:nvPr/>
        </p:nvSpPr>
        <p:spPr>
          <a:xfrm>
            <a:off x="10672178" y="3008525"/>
            <a:ext cx="13813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Inter-tow Porous Matrix (Level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28379-0D0F-E5EE-70FF-D11200ADD17B}"/>
              </a:ext>
            </a:extLst>
          </p:cNvPr>
          <p:cNvSpPr txBox="1"/>
          <p:nvPr/>
        </p:nvSpPr>
        <p:spPr>
          <a:xfrm>
            <a:off x="7156657" y="2772454"/>
            <a:ext cx="11674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Blended Fiber Tow (Level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143DF-6ED5-94E8-2C94-A4E3D0E1F349}"/>
              </a:ext>
            </a:extLst>
          </p:cNvPr>
          <p:cNvSpPr txBox="1"/>
          <p:nvPr/>
        </p:nvSpPr>
        <p:spPr>
          <a:xfrm>
            <a:off x="8982120" y="4861508"/>
            <a:ext cx="13959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Intra-tow Porous Matrix (Level 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152D8-7CAA-8173-B2FF-C6FDD2CE4DA1}"/>
              </a:ext>
            </a:extLst>
          </p:cNvPr>
          <p:cNvSpPr txBox="1"/>
          <p:nvPr/>
        </p:nvSpPr>
        <p:spPr>
          <a:xfrm>
            <a:off x="8303255" y="846079"/>
            <a:ext cx="2448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HEEET-IL Weave (Level 1)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5C83C9-3332-4637-EB10-28CFF0AC8041}"/>
              </a:ext>
            </a:extLst>
          </p:cNvPr>
          <p:cNvSpPr/>
          <p:nvPr/>
        </p:nvSpPr>
        <p:spPr>
          <a:xfrm>
            <a:off x="8361357" y="1160098"/>
            <a:ext cx="2286000" cy="2286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 larger RUC (HF3D)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F64DF4-8B12-A5D2-584F-2B0954922AB0}"/>
              </a:ext>
            </a:extLst>
          </p:cNvPr>
          <p:cNvSpPr/>
          <p:nvPr/>
        </p:nvSpPr>
        <p:spPr>
          <a:xfrm>
            <a:off x="6825965" y="3511118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4720 RUCs (HF2D)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6CC480-3CF6-B511-E271-4479CB13994D}"/>
              </a:ext>
            </a:extLst>
          </p:cNvPr>
          <p:cNvSpPr/>
          <p:nvPr/>
        </p:nvSpPr>
        <p:spPr>
          <a:xfrm>
            <a:off x="10705459" y="390591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7AC90F-E6D6-CCAB-7AD8-3A198FB2846E}"/>
              </a:ext>
            </a:extLst>
          </p:cNvPr>
          <p:cNvSpPr/>
          <p:nvPr/>
        </p:nvSpPr>
        <p:spPr>
          <a:xfrm>
            <a:off x="9073279" y="569790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93858AB-17BE-C0D7-4D3E-ECB54A1EB22C}"/>
              </a:ext>
            </a:extLst>
          </p:cNvPr>
          <p:cNvSpPr/>
          <p:nvPr/>
        </p:nvSpPr>
        <p:spPr>
          <a:xfrm rot="8133008">
            <a:off x="8406123" y="3326268"/>
            <a:ext cx="631438" cy="55179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3BF9596-D176-7B61-741F-160667BD37CF}"/>
              </a:ext>
            </a:extLst>
          </p:cNvPr>
          <p:cNvSpPr/>
          <p:nvPr/>
        </p:nvSpPr>
        <p:spPr>
          <a:xfrm rot="2582484">
            <a:off x="8384536" y="5138521"/>
            <a:ext cx="631438" cy="55179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904ACCF2-51FE-3656-B3B4-84636CC83278}"/>
              </a:ext>
            </a:extLst>
          </p:cNvPr>
          <p:cNvSpPr/>
          <p:nvPr/>
        </p:nvSpPr>
        <p:spPr>
          <a:xfrm rot="2582484">
            <a:off x="10102072" y="3424056"/>
            <a:ext cx="631438" cy="55179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C461A004-571D-22DC-67E4-83158A4D7C83}"/>
              </a:ext>
            </a:extLst>
          </p:cNvPr>
          <p:cNvSpPr/>
          <p:nvPr/>
        </p:nvSpPr>
        <p:spPr bwMode="auto">
          <a:xfrm>
            <a:off x="6279443" y="5797084"/>
            <a:ext cx="2611266" cy="674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587" algn="ctr" eaLnBrk="0" hangingPunct="0">
              <a:buSzPct val="10000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4720x172 = 811,840 unique Level 3 RUCs!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13E8CAF9-6B71-6F01-C318-B61611312677}"/>
              </a:ext>
            </a:extLst>
          </p:cNvPr>
          <p:cNvSpPr/>
          <p:nvPr/>
        </p:nvSpPr>
        <p:spPr bwMode="auto">
          <a:xfrm>
            <a:off x="2175895" y="4052324"/>
            <a:ext cx="3579888" cy="11368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Real-time results viewing is less of a problem than outputting results to 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89D755-E4BA-379B-E5DE-D957D8C89B79}"/>
              </a:ext>
            </a:extLst>
          </p:cNvPr>
          <p:cNvSpPr txBox="1"/>
          <p:nvPr/>
        </p:nvSpPr>
        <p:spPr>
          <a:xfrm>
            <a:off x="10647357" y="1638238"/>
            <a:ext cx="14865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Circle size represents computational complexity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265DAB-00B6-60E6-7133-8708278AAA65}"/>
              </a:ext>
            </a:extLst>
          </p:cNvPr>
          <p:cNvSpPr txBox="1"/>
          <p:nvPr/>
        </p:nvSpPr>
        <p:spPr>
          <a:xfrm>
            <a:off x="9119309" y="5555859"/>
            <a:ext cx="13959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172 RUCs (MT)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190C99-4AF8-3CF7-38B6-67A2B92E2C89}"/>
              </a:ext>
            </a:extLst>
          </p:cNvPr>
          <p:cNvSpPr txBox="1"/>
          <p:nvPr/>
        </p:nvSpPr>
        <p:spPr>
          <a:xfrm>
            <a:off x="10778097" y="3671772"/>
            <a:ext cx="1381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6772 RUCs (MT)</a:t>
            </a:r>
          </a:p>
        </p:txBody>
      </p:sp>
    </p:spTree>
    <p:extLst>
      <p:ext uri="{BB962C8B-B14F-4D97-AF65-F5344CB8AC3E}">
        <p14:creationId xmlns:p14="http://schemas.microsoft.com/office/powerpoint/2010/main" val="29760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CE25-B6A8-D0D4-EEA4-FADDAAE6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BF939-DFB6-7CB6-EFEA-735C4EA9498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1134533"/>
            <a:ext cx="10515600" cy="50424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Developed a new open-source Python tool for visualizing multiscale model simulation results generated with NASMAT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Demonstrated workflow for two large multiscale analysis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Modern software visualization packages can efficiently handle large multiscale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Data output limitation is a key challenge for visualizing multiscale results</a:t>
            </a:r>
          </a:p>
          <a:p>
            <a:pPr marL="914400" lvl="1" indent="-457200"/>
            <a:r>
              <a:rPr lang="en-US" sz="2000" dirty="0"/>
              <a:t>Methods under development to judiciously output relevant data</a:t>
            </a:r>
            <a:endParaRPr lang="en-US" sz="20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Version 1.0 specific to NASMAT, intent to generalize to allow multiscale visualization from other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NASMAT </a:t>
            </a:r>
            <a:r>
              <a:rPr lang="en-US" sz="2000" b="0" dirty="0" err="1"/>
              <a:t>PrePost</a:t>
            </a:r>
            <a:r>
              <a:rPr lang="en-US" sz="2000" b="0" dirty="0"/>
              <a:t> expected to be posted to NASA </a:t>
            </a:r>
            <a:r>
              <a:rPr lang="en-US" sz="2000" b="0" dirty="0" err="1"/>
              <a:t>Github</a:t>
            </a:r>
            <a:r>
              <a:rPr lang="en-US" sz="2000" b="0" dirty="0"/>
              <a:t> (open-source) in Spring 2025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B740C-DDE8-7C15-DCFD-0233B24E58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7843-C568-3C10-20B9-26CDCD0CEE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8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9E4F-2670-8645-59BC-7AE7E620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2040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0427-36DB-8B03-E017-C7879FF84C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4319" y="683895"/>
            <a:ext cx="11139351" cy="310896"/>
          </a:xfrm>
        </p:spPr>
        <p:txBody>
          <a:bodyPr/>
          <a:lstStyle/>
          <a:p>
            <a:r>
              <a:rPr lang="en-US" dirty="0"/>
              <a:t>A Roadmap for Integrated, Multiscale Modeling and Simulation of Materials and Systems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47088-EB8D-3E8A-B35B-03DAD923FA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C9F16-51C0-1735-22C3-2F9388199C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434E7B-5E23-3BD9-A54D-07B485A4FF9F}"/>
              </a:ext>
            </a:extLst>
          </p:cNvPr>
          <p:cNvGrpSpPr/>
          <p:nvPr/>
        </p:nvGrpSpPr>
        <p:grpSpPr>
          <a:xfrm>
            <a:off x="1563136" y="1633929"/>
            <a:ext cx="2217678" cy="2708792"/>
            <a:chOff x="39136" y="1374014"/>
            <a:chExt cx="2217678" cy="2708792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3BD3D0B-141B-93EA-B6D5-9BBF8D4B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891"/>
            <a:stretch/>
          </p:blipFill>
          <p:spPr bwMode="auto">
            <a:xfrm>
              <a:off x="39136" y="1374014"/>
              <a:ext cx="2078398" cy="2708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098235-D08F-D73E-1646-466C4DF9276B}"/>
                </a:ext>
              </a:extLst>
            </p:cNvPr>
            <p:cNvSpPr/>
            <p:nvPr/>
          </p:nvSpPr>
          <p:spPr>
            <a:xfrm>
              <a:off x="1867931" y="2038242"/>
              <a:ext cx="388883" cy="1629103"/>
            </a:xfrm>
            <a:custGeom>
              <a:avLst/>
              <a:gdLst>
                <a:gd name="connsiteX0" fmla="*/ 325821 w 388883"/>
                <a:gd name="connsiteY0" fmla="*/ 0 h 1629103"/>
                <a:gd name="connsiteX1" fmla="*/ 0 w 388883"/>
                <a:gd name="connsiteY1" fmla="*/ 136634 h 1629103"/>
                <a:gd name="connsiteX2" fmla="*/ 115614 w 388883"/>
                <a:gd name="connsiteY2" fmla="*/ 515006 h 1629103"/>
                <a:gd name="connsiteX3" fmla="*/ 105103 w 388883"/>
                <a:gd name="connsiteY3" fmla="*/ 1481958 h 1629103"/>
                <a:gd name="connsiteX4" fmla="*/ 315310 w 388883"/>
                <a:gd name="connsiteY4" fmla="*/ 1629103 h 1629103"/>
                <a:gd name="connsiteX5" fmla="*/ 388883 w 388883"/>
                <a:gd name="connsiteY5" fmla="*/ 851337 h 1629103"/>
                <a:gd name="connsiteX6" fmla="*/ 325821 w 388883"/>
                <a:gd name="connsiteY6" fmla="*/ 0 h 162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83" h="1629103">
                  <a:moveTo>
                    <a:pt x="325821" y="0"/>
                  </a:moveTo>
                  <a:lnTo>
                    <a:pt x="0" y="136634"/>
                  </a:lnTo>
                  <a:lnTo>
                    <a:pt x="115614" y="515006"/>
                  </a:lnTo>
                  <a:lnTo>
                    <a:pt x="105103" y="1481958"/>
                  </a:lnTo>
                  <a:lnTo>
                    <a:pt x="315310" y="1629103"/>
                  </a:lnTo>
                  <a:lnTo>
                    <a:pt x="388883" y="851337"/>
                  </a:lnTo>
                  <a:lnTo>
                    <a:pt x="325821" y="0"/>
                  </a:lnTo>
                  <a:close/>
                </a:path>
              </a:pathLst>
            </a:custGeom>
            <a:solidFill>
              <a:srgbClr val="EEE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3A8D9-E6FC-D82C-9035-6C9F13049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022" y="1478150"/>
            <a:ext cx="5200339" cy="1761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BA269-44B4-6751-D737-E3DCE07D4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56103" r="8479" b="375"/>
          <a:stretch/>
        </p:blipFill>
        <p:spPr>
          <a:xfrm>
            <a:off x="3696022" y="4004577"/>
            <a:ext cx="5033153" cy="1513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947139-E290-1AB0-9153-8A2711C50634}"/>
              </a:ext>
            </a:extLst>
          </p:cNvPr>
          <p:cNvSpPr txBox="1"/>
          <p:nvPr/>
        </p:nvSpPr>
        <p:spPr>
          <a:xfrm>
            <a:off x="3579386" y="3724071"/>
            <a:ext cx="5129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Nine Identified Key Element Discipline Areas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2E2FE2-7FC5-50A1-D5AE-62340FFBC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963" y="2121610"/>
            <a:ext cx="2097212" cy="1924141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98E08355-4191-4DCD-790C-9B96AECFC804}"/>
              </a:ext>
            </a:extLst>
          </p:cNvPr>
          <p:cNvSpPr/>
          <p:nvPr/>
        </p:nvSpPr>
        <p:spPr bwMode="auto">
          <a:xfrm>
            <a:off x="1754759" y="5595035"/>
            <a:ext cx="8178470" cy="11747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587" algn="ctr" eaLnBrk="0" hangingPunct="0">
              <a:buSzPct val="10000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2040 Vision State: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587" algn="ctr" eaLnBrk="0" hangingPunct="0">
              <a:buSzPct val="10000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/>
            </a:pPr>
            <a:r>
              <a:rPr lang="en-US" sz="1600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A cyber-physical-social ecosystem that impacts the supply chain to </a:t>
            </a:r>
            <a:r>
              <a:rPr lang="en-US" sz="1600" b="1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accelerate</a:t>
            </a:r>
            <a:r>
              <a:rPr lang="en-US" sz="1600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model-based concurrent design, development, and deployment of materials and systems throughout the product lifecycle for </a:t>
            </a:r>
            <a:r>
              <a:rPr lang="en-US" sz="1600" b="1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affordable</a:t>
            </a:r>
            <a:r>
              <a:rPr lang="en-US" sz="1600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, </a:t>
            </a:r>
            <a:r>
              <a:rPr lang="en-US" sz="1600" b="1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producible</a:t>
            </a:r>
            <a:r>
              <a:rPr lang="en-US" sz="1600" i="1" dirty="0"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 aerospace applications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762456-71D6-D7A2-E468-6893F5B9712B}"/>
              </a:ext>
            </a:extLst>
          </p:cNvPr>
          <p:cNvSpPr/>
          <p:nvPr/>
        </p:nvSpPr>
        <p:spPr>
          <a:xfrm>
            <a:off x="8257391" y="1822807"/>
            <a:ext cx="24923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cyber-physical-social ecosystem 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481FE8-9518-C658-607A-BD78512B2676}"/>
              </a:ext>
            </a:extLst>
          </p:cNvPr>
          <p:cNvSpPr/>
          <p:nvPr/>
        </p:nvSpPr>
        <p:spPr>
          <a:xfrm>
            <a:off x="4972731" y="2971250"/>
            <a:ext cx="2320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/>
              </a:rPr>
              <a:t>NASA CR 2018-219771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7BC55-B625-604F-1C02-50B3070C3F46}"/>
              </a:ext>
            </a:extLst>
          </p:cNvPr>
          <p:cNvSpPr/>
          <p:nvPr/>
        </p:nvSpPr>
        <p:spPr>
          <a:xfrm>
            <a:off x="4185029" y="3266345"/>
            <a:ext cx="3726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https://ntrs.nasa.gov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756856-9916-8718-26AE-3B86D41DEE8F}"/>
              </a:ext>
            </a:extLst>
          </p:cNvPr>
          <p:cNvSpPr txBox="1"/>
          <p:nvPr/>
        </p:nvSpPr>
        <p:spPr>
          <a:xfrm>
            <a:off x="1524000" y="117151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Provides a public/private investment strategy for the design of fit-for-purpose materials and structures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6106F-D19C-44D2-6EAA-E26E89EC7EFD}"/>
              </a:ext>
            </a:extLst>
          </p:cNvPr>
          <p:cNvSpPr/>
          <p:nvPr/>
        </p:nvSpPr>
        <p:spPr>
          <a:xfrm>
            <a:off x="6324601" y="4072048"/>
            <a:ext cx="2384046" cy="25420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1FCC-DF78-42A5-97EE-703142F1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9391"/>
            <a:ext cx="11079480" cy="512064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BD0DC-8C81-695C-23A4-868A06AFEB0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6C326-8B8E-5780-492B-D28EE3E65F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67FCD1-856F-67FB-1B30-4B3EA6B00E90}"/>
              </a:ext>
            </a:extLst>
          </p:cNvPr>
          <p:cNvSpPr txBox="1">
            <a:spLocks/>
          </p:cNvSpPr>
          <p:nvPr/>
        </p:nvSpPr>
        <p:spPr>
          <a:xfrm>
            <a:off x="777286" y="1113603"/>
            <a:ext cx="11414713" cy="4782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800"/>
              </a:spcAft>
              <a:defRPr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Software development supported by the NASA Aeronautics Research Mission Directorate’s Transformational Tools and Technologies Project</a:t>
            </a:r>
          </a:p>
          <a:p>
            <a:pPr marL="457200" indent="-457200">
              <a:spcAft>
                <a:spcPts val="800"/>
              </a:spcAft>
              <a:defRPr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spcAft>
                <a:spcPts val="800"/>
              </a:spcAft>
              <a:defRPr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Example applications supported by the NASA Space Technology Mission Directorate’s Thermoplastics Development for </a:t>
            </a: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Exploration Applications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and Entry Systems Modeling projects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600" dirty="0">
              <a:latin typeface="Calibri" panose="020F0502020204030204" pitchFamily="34" charset="0"/>
              <a:ea typeface="MS PGothic" charset="-128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FC9080-ADBA-69C5-B9BD-70DD3B77F26B}"/>
              </a:ext>
            </a:extLst>
          </p:cNvPr>
          <p:cNvGrpSpPr/>
          <p:nvPr/>
        </p:nvGrpSpPr>
        <p:grpSpPr>
          <a:xfrm>
            <a:off x="917584" y="3218609"/>
            <a:ext cx="10356833" cy="3472717"/>
            <a:chOff x="1776977" y="3218609"/>
            <a:chExt cx="10356833" cy="3472717"/>
          </a:xfrm>
        </p:grpSpPr>
        <p:pic>
          <p:nvPicPr>
            <p:cNvPr id="4" name="Picture 3" descr="Logo">
              <a:extLst>
                <a:ext uri="{FF2B5EF4-FFF2-40B4-BE49-F238E27FC236}">
                  <a16:creationId xmlns:a16="http://schemas.microsoft.com/office/drawing/2014/main" id="{3DCCB1FB-FCE3-513A-2E1A-BC4723CE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6977" y="3429000"/>
              <a:ext cx="2240553" cy="224055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85C1B9-752B-7414-95DF-81F363505781}"/>
                </a:ext>
              </a:extLst>
            </p:cNvPr>
            <p:cNvGrpSpPr/>
            <p:nvPr/>
          </p:nvGrpSpPr>
          <p:grpSpPr>
            <a:xfrm>
              <a:off x="4003064" y="3218609"/>
              <a:ext cx="3750298" cy="3472717"/>
              <a:chOff x="4220851" y="3218609"/>
              <a:chExt cx="3750298" cy="3472717"/>
            </a:xfrm>
          </p:grpSpPr>
          <p:pic>
            <p:nvPicPr>
              <p:cNvPr id="8" name="Picture 7" descr="Qr code&#10;&#10;Description automatically generated">
                <a:extLst>
                  <a:ext uri="{FF2B5EF4-FFF2-40B4-BE49-F238E27FC236}">
                    <a16:creationId xmlns:a16="http://schemas.microsoft.com/office/drawing/2014/main" id="{157E5966-55FC-E8EF-F236-C4AB47A52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1307" y="3218609"/>
                <a:ext cx="2549387" cy="254938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891326-00DA-C770-E217-65812F82B161}"/>
                  </a:ext>
                </a:extLst>
              </p:cNvPr>
              <p:cNvSpPr txBox="1"/>
              <p:nvPr/>
            </p:nvSpPr>
            <p:spPr>
              <a:xfrm>
                <a:off x="4220851" y="5767996"/>
                <a:ext cx="375029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Request NASMAT via the NASA Software Catalog</a:t>
                </a:r>
              </a:p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- new version released Sept. 2024</a:t>
                </a:r>
              </a:p>
            </p:txBody>
          </p:sp>
        </p:grpSp>
        <p:pic>
          <p:nvPicPr>
            <p:cNvPr id="11" name="Picture 10" descr="Logo, icon&#10;&#10;Description automatically generated">
              <a:extLst>
                <a:ext uri="{FF2B5EF4-FFF2-40B4-BE49-F238E27FC236}">
                  <a16:creationId xmlns:a16="http://schemas.microsoft.com/office/drawing/2014/main" id="{50D88C82-FCCF-6B1D-6015-054AC22F0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95541" y="3218609"/>
              <a:ext cx="2438269" cy="2422909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6E05BFE-4B08-AC63-EECC-3B50030B7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8896" y="3758900"/>
              <a:ext cx="1971111" cy="1675741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983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37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1FCC-DF78-42A5-97EE-703142F1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99391"/>
            <a:ext cx="11079480" cy="512064"/>
          </a:xfrm>
        </p:spPr>
        <p:txBody>
          <a:bodyPr/>
          <a:lstStyle/>
          <a:p>
            <a:r>
              <a:rPr lang="en-US" dirty="0"/>
              <a:t>Why Should You Care About Multiscale Visualization?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BD0DC-8C81-695C-23A4-868A06AFEB0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6C326-8B8E-5780-492B-D28EE3E65F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67FCD1-856F-67FB-1B30-4B3EA6B00E90}"/>
              </a:ext>
            </a:extLst>
          </p:cNvPr>
          <p:cNvSpPr txBox="1">
            <a:spLocks/>
          </p:cNvSpPr>
          <p:nvPr/>
        </p:nvSpPr>
        <p:spPr>
          <a:xfrm>
            <a:off x="777286" y="1113603"/>
            <a:ext cx="10738853" cy="4782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Many materials have mechanisms and features at multiple length scales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Allows a detailed interrogation of driving forces at appropriate subscales for a given mechanism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Example problems in this presentation demonstrate this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Verification and validation of constitutive, damage, and failure models requires detailed visualization capabilities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Becomes even more essential for multiscale problems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Most visualization tools show results at only one scale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Q: how can you trust results and know they are accurate?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Allows users to leverage large amounts of data generated during an analysis to make better informed decisions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Multiscale visualization allows users to rapidly perform trade studies on individual methods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endParaRPr lang="en-US" sz="1600" dirty="0">
              <a:latin typeface="Calibri" panose="020F0502020204030204" pitchFamily="34" charset="0"/>
              <a:ea typeface="MS PGothic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3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BB86-E27B-D1D0-C986-F6D4B628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Multiscale Analysis Tool (NASMAT)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5313E-79B6-4461-7DEA-C676DFC94C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8757E-7AC1-E3ED-EAFD-7BBFCE16BA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507536-CCDF-8B62-57EC-0DBD3DE36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797" y="1995808"/>
            <a:ext cx="1340417" cy="161861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5E2780-14F7-CDFD-3220-55714A603C0F}"/>
              </a:ext>
            </a:extLst>
          </p:cNvPr>
          <p:cNvSpPr txBox="1">
            <a:spLocks/>
          </p:cNvSpPr>
          <p:nvPr/>
        </p:nvSpPr>
        <p:spPr>
          <a:xfrm>
            <a:off x="205786" y="953583"/>
            <a:ext cx="8379414" cy="4782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Successor to MAC/GMC and FEAMAC toolsets</a:t>
            </a:r>
          </a:p>
          <a:p>
            <a:pPr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A framework designed to support massively multiscale modeling</a:t>
            </a:r>
          </a:p>
          <a:p>
            <a:pPr lvl="2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Solves real, large-scale, non-linear, thermo-mechanical problems</a:t>
            </a:r>
          </a:p>
          <a:p>
            <a:pPr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Modular design to support “plug-and-play” capabilities</a:t>
            </a:r>
          </a:p>
          <a:p>
            <a:pPr lvl="2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Operational components categorized into NASMAT procedures</a:t>
            </a:r>
          </a:p>
          <a:p>
            <a:pPr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Developed for enhanced interoperability </a:t>
            </a:r>
          </a:p>
          <a:p>
            <a:pPr lvl="2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Integrates with 3rd party structural analysis codes (e.g., FEA)</a:t>
            </a:r>
          </a:p>
          <a:p>
            <a:pPr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Library of constitutive laws/damage models</a:t>
            </a:r>
          </a:p>
          <a:p>
            <a:pPr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Ideal for “design with” or “design of” the material</a:t>
            </a:r>
          </a:p>
          <a:p>
            <a:pPr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Enables Integrated Computational Materials Engineering (ICME)</a:t>
            </a:r>
          </a:p>
          <a:p>
            <a:pPr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Helvetica" panose="020B0604020202020204" pitchFamily="34" charset="0"/>
                <a:ea typeface="MS PGothic" charset="-128"/>
                <a:cs typeface="Helvetica" panose="020B0604020202020204" pitchFamily="34" charset="0"/>
              </a:rPr>
              <a:t>Developed to support Vision 2040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E2B8A7-65B9-78AC-99EB-EB0B8A14A5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5183" y="2232345"/>
            <a:ext cx="1794342" cy="1294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F08F2F-F0BE-54DF-12D1-3576DCA9C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945" y="1979722"/>
            <a:ext cx="1227760" cy="1509929"/>
          </a:xfrm>
          <a:prstGeom prst="rect">
            <a:avLst/>
          </a:prstGeom>
        </p:spPr>
      </p:pic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6373EBB7-E0A0-A279-E4A2-462F481723FC}"/>
              </a:ext>
            </a:extLst>
          </p:cNvPr>
          <p:cNvSpPr/>
          <p:nvPr/>
        </p:nvSpPr>
        <p:spPr>
          <a:xfrm rot="5057134">
            <a:off x="10401286" y="2103252"/>
            <a:ext cx="132028" cy="43308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65F7C26D-73B6-1EE4-B830-E972AC54DB3C}"/>
              </a:ext>
            </a:extLst>
          </p:cNvPr>
          <p:cNvSpPr/>
          <p:nvPr/>
        </p:nvSpPr>
        <p:spPr>
          <a:xfrm rot="5400000">
            <a:off x="8912782" y="2187249"/>
            <a:ext cx="132011" cy="43958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E7B1B4-C438-7A03-9100-FB4E86196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198" y="828158"/>
            <a:ext cx="3227477" cy="109792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50035F1-254D-E93A-2B47-0B0EC8B2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5" y="-2742191"/>
            <a:ext cx="59436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B7971A08-5351-88FE-7237-8C593A813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2" b="32526"/>
          <a:stretch/>
        </p:blipFill>
        <p:spPr bwMode="auto">
          <a:xfrm>
            <a:off x="8235027" y="4552840"/>
            <a:ext cx="3869821" cy="10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8588A2-87E4-07F8-E001-B22AC13BD5D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39" y="5597118"/>
            <a:ext cx="6332072" cy="11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2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BB86-E27B-D1D0-C986-F6D4B628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Multiscale Recursive Micromechanics (MsRM)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5313E-79B6-4461-7DEA-C676DFC94C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8757E-7AC1-E3ED-EAFD-7BBFCE16BA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F20AB3-6C59-CE0F-3443-CA0382B4834A}"/>
              </a:ext>
            </a:extLst>
          </p:cNvPr>
          <p:cNvGrpSpPr/>
          <p:nvPr/>
        </p:nvGrpSpPr>
        <p:grpSpPr>
          <a:xfrm>
            <a:off x="1313042" y="1715883"/>
            <a:ext cx="9565916" cy="3772562"/>
            <a:chOff x="1313042" y="1715883"/>
            <a:chExt cx="9565916" cy="3772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7F28F0-17F7-624C-ACB7-DE21751F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3042" y="1715883"/>
              <a:ext cx="9565916" cy="37725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7DDEB4-845B-41C9-2846-EE00DDE83E27}"/>
                </a:ext>
              </a:extLst>
            </p:cNvPr>
            <p:cNvSpPr txBox="1"/>
            <p:nvPr/>
          </p:nvSpPr>
          <p:spPr>
            <a:xfrm>
              <a:off x="1890346" y="5049333"/>
              <a:ext cx="11693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Level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1F2533-7319-A6A7-3E26-AF5C3977D2A7}"/>
                </a:ext>
              </a:extLst>
            </p:cNvPr>
            <p:cNvSpPr txBox="1"/>
            <p:nvPr/>
          </p:nvSpPr>
          <p:spPr>
            <a:xfrm>
              <a:off x="4214446" y="5049333"/>
              <a:ext cx="11693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Level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90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9E4F-2670-8645-59BC-7AE7E620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99390"/>
            <a:ext cx="10780123" cy="951773"/>
          </a:xfrm>
        </p:spPr>
        <p:txBody>
          <a:bodyPr/>
          <a:lstStyle/>
          <a:p>
            <a:r>
              <a:rPr lang="en-US" dirty="0"/>
              <a:t>A Brief History of Micromechanics and Multiscale Analysis at NASA GRC*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47088-EB8D-3E8A-B35B-03DAD923FA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C9F16-51C0-1735-22C3-2F9388199C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3" name="Straight Arrow Connector 4">
            <a:extLst>
              <a:ext uri="{FF2B5EF4-FFF2-40B4-BE49-F238E27FC236}">
                <a16:creationId xmlns:a16="http://schemas.microsoft.com/office/drawing/2014/main" id="{480EBB62-2C75-D63C-FF70-D798C5703EB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6970" y="5181712"/>
            <a:ext cx="11110365" cy="13018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139732EA-0A02-3B46-1559-ED2BB8AE501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45039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1992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9011E6A-12D2-D7E7-5570-0B555EAD71C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70018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1996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47115C2-B195-2F36-12CE-BD403FB7FF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976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1987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1B37FDA-6C2D-3802-EFF9-76F84B2EA95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6926" y="4566684"/>
            <a:ext cx="901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MOC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4B2735-CD7F-0806-17E7-57F04A4A64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12819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1991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26B6ECCA-E7DD-ED92-6514-279BDB0F7E2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18325" y="4165840"/>
            <a:ext cx="17033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Aboudi Book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FD9D285-FC04-9B5D-1B14-34ACA76CEA8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03739" y="4344434"/>
            <a:ext cx="134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GMC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A69672D7-844E-8D5C-6632-68ABDB633BD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41393" y="4157109"/>
            <a:ext cx="1720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MAC/GMC 2.0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2307AA4D-C8E9-8587-3A89-C2E43B396F0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572198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5EB7161-C98C-37A8-1C25-F28E7F5DF68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94372" y="4185684"/>
            <a:ext cx="1665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MAC/GMC 4.0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24DCC824-EAAA-18EB-AD20-57E225A1EDE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441751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663EEC3D-AFC7-FA83-27B5-BA537A685A8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24213" y="4231237"/>
            <a:ext cx="15737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Book Pub.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5FBEFE1F-AA0B-ACB6-BB35-1634B9CC919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25316" y="5467766"/>
            <a:ext cx="88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2001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B0A6B0D2-0892-0204-3C2C-FAE43351C77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86398" y="4344434"/>
            <a:ext cx="134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HFGMC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DA39C3A1-DC20-E8EE-EA83-3DE2628B8AC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27031" y="4276172"/>
            <a:ext cx="1482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 1.0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0BC0C32B-CFB5-F18C-C328-BFD0B76DEAE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421025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1994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706F8CEC-B1FC-ED65-00F3-3D26D254624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600873" y="4399997"/>
            <a:ext cx="1235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GMC - 3D</a:t>
            </a: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07AC2F0B-42A5-98B9-2CC1-FCC7DC1F5C5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86610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1995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A0802E2C-92E2-BF16-5A40-CEA8223F39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4910" y="4192034"/>
            <a:ext cx="1651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FEAMAC 1.0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9A99A917-69D8-92B4-6528-3BAB7657A9B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74010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1997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id="{A8C6E97E-AE23-0740-442D-680D1B66F0D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478578" y="4103134"/>
            <a:ext cx="1828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FEAMAC 2.0</a:t>
            </a: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72D9294D-36C6-4668-BCF8-D2846AF27EA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51653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2003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AB8BFDC5-8D0A-F854-AE84-63D575CF3EC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86642" y="4149172"/>
            <a:ext cx="1738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HyperMAC 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808FEFFC-D479-10D6-1484-549E5E9A674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546223" y="5467767"/>
            <a:ext cx="88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2005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A6042EA2-787E-D3AE-ADBD-6AA6EC68648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144430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5E73CB3F-8FE6-8A90-F203-2990B5B30B7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14868" y="4152347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1.0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C0A353D0-5131-0B05-499A-C9D93652A25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44818" y="4280091"/>
            <a:ext cx="1476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GrantaMAC</a:t>
            </a:r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B7B5276C-0E63-88D9-D576-1D7B3495A2D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02339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FF5796-54A7-F8F4-3417-6F32BD8DD7DB}"/>
              </a:ext>
            </a:extLst>
          </p:cNvPr>
          <p:cNvSpPr txBox="1"/>
          <p:nvPr/>
        </p:nvSpPr>
        <p:spPr>
          <a:xfrm rot="16200000">
            <a:off x="1849554" y="4481270"/>
            <a:ext cx="949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NASA Funded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837FDD3B-C682-0E58-339E-CA068DE9312E}"/>
              </a:ext>
            </a:extLst>
          </p:cNvPr>
          <p:cNvSpPr txBox="1">
            <a:spLocks/>
          </p:cNvSpPr>
          <p:nvPr/>
        </p:nvSpPr>
        <p:spPr>
          <a:xfrm>
            <a:off x="546456" y="1282802"/>
            <a:ext cx="6621302" cy="17633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1992 – 2002: Development of basic tools/theories/methods</a:t>
            </a:r>
          </a:p>
          <a:p>
            <a:pPr marL="230188" indent="-107950">
              <a:tabLst>
                <a:tab pos="803275" algn="l"/>
              </a:tabLst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Inelastic deformation/constitutive model development</a:t>
            </a:r>
          </a:p>
          <a:p>
            <a:pPr marL="230188" indent="-107950">
              <a:tabLst>
                <a:tab pos="803275" algn="l"/>
              </a:tabLst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Fiber-matrix debonding/interfaces</a:t>
            </a:r>
          </a:p>
          <a:p>
            <a:pPr marL="230188" indent="-107950">
              <a:tabLst>
                <a:tab pos="803275" algn="l"/>
              </a:tabLst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Fatigue, creep fatigue</a:t>
            </a:r>
          </a:p>
          <a:p>
            <a:pPr marL="230188" indent="-107950">
              <a:tabLst>
                <a:tab pos="803275" algn="l"/>
              </a:tabLst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Laminate dominated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FE7E1C-0B4D-8473-B003-20F95F6E3F3B}"/>
              </a:ext>
            </a:extLst>
          </p:cNvPr>
          <p:cNvSpPr txBox="1"/>
          <p:nvPr/>
        </p:nvSpPr>
        <p:spPr>
          <a:xfrm>
            <a:off x="6990723" y="1238419"/>
            <a:ext cx="4105882" cy="173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defRPr/>
            </a:pPr>
            <a:r>
              <a:rPr lang="en-US" sz="16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Focus shift:</a:t>
            </a:r>
          </a:p>
          <a:p>
            <a:pPr marL="168275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Woven/braided composites</a:t>
            </a:r>
          </a:p>
          <a:p>
            <a:pPr marL="168275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Multiscale </a:t>
            </a:r>
          </a:p>
          <a:p>
            <a:pPr marL="168275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Visualization tools</a:t>
            </a:r>
          </a:p>
          <a:p>
            <a:pPr marL="168275" indent="-1682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Damage/failure</a:t>
            </a:r>
          </a:p>
          <a:p>
            <a:pPr eaLnBrk="0" hangingPunct="0">
              <a:defRPr/>
            </a:pP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7EC1DE7-7087-6E9C-39B1-93EAFDDE3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18" y="2321387"/>
            <a:ext cx="1269196" cy="15019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046E6E-D100-423F-0B71-60D04133C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35" y="2774399"/>
            <a:ext cx="880761" cy="1106339"/>
          </a:xfrm>
          <a:prstGeom prst="rect">
            <a:avLst/>
          </a:prstGeom>
        </p:spPr>
      </p:pic>
      <p:sp>
        <p:nvSpPr>
          <p:cNvPr id="46" name="TextBox 22">
            <a:extLst>
              <a:ext uri="{FF2B5EF4-FFF2-40B4-BE49-F238E27FC236}">
                <a16:creationId xmlns:a16="http://schemas.microsoft.com/office/drawing/2014/main" id="{912BD17F-289E-BA1E-9C23-4F564391584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29394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46D5C927-CE50-CE09-7F0A-AA4EDCB5BE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56349" y="3909395"/>
            <a:ext cx="22416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Dev. Starts</a:t>
            </a: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2F6896DA-C4DB-B5C3-0A27-841579115D5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542719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25450B86-BFC8-9C51-380F-8693B43B94F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113157" y="4152347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2.0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6988248-AFC6-2529-540B-3144183747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7508" y="1424146"/>
            <a:ext cx="65848" cy="3708672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Cover for Practical Micromechanics of Composite Materials">
            <a:extLst>
              <a:ext uri="{FF2B5EF4-FFF2-40B4-BE49-F238E27FC236}">
                <a16:creationId xmlns:a16="http://schemas.microsoft.com/office/drawing/2014/main" id="{0C25E481-2DF7-0E09-46F4-CE4889D9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14" y="2335901"/>
            <a:ext cx="986204" cy="14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22">
            <a:extLst>
              <a:ext uri="{FF2B5EF4-FFF2-40B4-BE49-F238E27FC236}">
                <a16:creationId xmlns:a16="http://schemas.microsoft.com/office/drawing/2014/main" id="{F02403AF-BEBD-253F-5174-803885768B4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839768" y="5447095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52" name="TextBox 23">
            <a:extLst>
              <a:ext uri="{FF2B5EF4-FFF2-40B4-BE49-F238E27FC236}">
                <a16:creationId xmlns:a16="http://schemas.microsoft.com/office/drawing/2014/main" id="{D464E88A-D64E-D1A5-D614-5CBB5095082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410206" y="4152347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Book Pub.</a:t>
            </a: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C70AB09F-8185-C41E-75E3-3D4AB70F7E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137351" y="5459035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54" name="TextBox 23">
            <a:extLst>
              <a:ext uri="{FF2B5EF4-FFF2-40B4-BE49-F238E27FC236}">
                <a16:creationId xmlns:a16="http://schemas.microsoft.com/office/drawing/2014/main" id="{FE517E1E-C295-912E-157D-8AB0DF8C62C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707789" y="4144409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3.0</a:t>
            </a:r>
          </a:p>
        </p:txBody>
      </p:sp>
      <p:sp>
        <p:nvSpPr>
          <p:cNvPr id="55" name="TextBox 22">
            <a:extLst>
              <a:ext uri="{FF2B5EF4-FFF2-40B4-BE49-F238E27FC236}">
                <a16:creationId xmlns:a16="http://schemas.microsoft.com/office/drawing/2014/main" id="{37DC4C7F-8A49-E523-73BC-63AA50FABEA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415397" y="5459035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2024</a:t>
            </a: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EA2C311C-7824-3B88-EF5F-05CF3618242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985835" y="4144409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4.0</a:t>
            </a:r>
          </a:p>
        </p:txBody>
      </p:sp>
      <p:sp>
        <p:nvSpPr>
          <p:cNvPr id="57" name="TextBox 27">
            <a:extLst>
              <a:ext uri="{FF2B5EF4-FFF2-40B4-BE49-F238E27FC236}">
                <a16:creationId xmlns:a16="http://schemas.microsoft.com/office/drawing/2014/main" id="{4CE63E86-8E8D-D302-E071-A32BE92CD08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880021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C84CC5-78EE-3E2D-BB01-79EFA6B22987}"/>
              </a:ext>
            </a:extLst>
          </p:cNvPr>
          <p:cNvSpPr txBox="1"/>
          <p:nvPr/>
        </p:nvSpPr>
        <p:spPr>
          <a:xfrm>
            <a:off x="1208384" y="6072643"/>
            <a:ext cx="5384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107950">
              <a:tabLst>
                <a:tab pos="803275" algn="l"/>
              </a:tabLst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*Limited to our research group, not including seminal work of others (C. </a:t>
            </a:r>
            <a:r>
              <a:rPr lang="en-US" sz="1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Chamis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62" name="TextBox 18">
            <a:extLst>
              <a:ext uri="{FF2B5EF4-FFF2-40B4-BE49-F238E27FC236}">
                <a16:creationId xmlns:a16="http://schemas.microsoft.com/office/drawing/2014/main" id="{842C6B70-ACB5-842A-3F24-2F9D95723F9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435745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1999</a:t>
            </a:r>
          </a:p>
        </p:txBody>
      </p:sp>
      <p:sp>
        <p:nvSpPr>
          <p:cNvPr id="63" name="TextBox 19">
            <a:extLst>
              <a:ext uri="{FF2B5EF4-FFF2-40B4-BE49-F238E27FC236}">
                <a16:creationId xmlns:a16="http://schemas.microsoft.com/office/drawing/2014/main" id="{74A42DA3-6CCF-9624-9164-E9236485102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85871" y="4177982"/>
            <a:ext cx="1731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MAC/GMC 3.0</a:t>
            </a:r>
          </a:p>
        </p:txBody>
      </p:sp>
      <p:sp>
        <p:nvSpPr>
          <p:cNvPr id="1024" name="TextBox 36">
            <a:extLst>
              <a:ext uri="{FF2B5EF4-FFF2-40B4-BE49-F238E27FC236}">
                <a16:creationId xmlns:a16="http://schemas.microsoft.com/office/drawing/2014/main" id="{F38E5D1A-3DF0-8D2F-8545-CB0FA6CDEA9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909436" y="4364999"/>
            <a:ext cx="130665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MSGMC</a:t>
            </a:r>
          </a:p>
        </p:txBody>
      </p:sp>
      <p:sp>
        <p:nvSpPr>
          <p:cNvPr id="1025" name="TextBox 37">
            <a:extLst>
              <a:ext uri="{FF2B5EF4-FFF2-40B4-BE49-F238E27FC236}">
                <a16:creationId xmlns:a16="http://schemas.microsoft.com/office/drawing/2014/main" id="{6A38F854-664E-167E-DF84-BA00C8FD8E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81514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2009</a:t>
            </a:r>
          </a:p>
        </p:txBody>
      </p:sp>
      <p:sp>
        <p:nvSpPr>
          <p:cNvPr id="1027" name="TextBox 36">
            <a:extLst>
              <a:ext uri="{FF2B5EF4-FFF2-40B4-BE49-F238E27FC236}">
                <a16:creationId xmlns:a16="http://schemas.microsoft.com/office/drawing/2014/main" id="{1C80C9C4-88F2-4A60-F0A1-06BB009E207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201002" y="4364791"/>
            <a:ext cx="13066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MACE Est.</a:t>
            </a:r>
          </a:p>
        </p:txBody>
      </p:sp>
      <p:sp>
        <p:nvSpPr>
          <p:cNvPr id="1028" name="TextBox 37">
            <a:extLst>
              <a:ext uri="{FF2B5EF4-FFF2-40B4-BE49-F238E27FC236}">
                <a16:creationId xmlns:a16="http://schemas.microsoft.com/office/drawing/2014/main" id="{A52AEDB1-6BA0-FF22-C4DD-F4E95C008D0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558202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2010</a:t>
            </a:r>
          </a:p>
        </p:txBody>
      </p:sp>
      <p:sp>
        <p:nvSpPr>
          <p:cNvPr id="1029" name="TextBox 19">
            <a:extLst>
              <a:ext uri="{FF2B5EF4-FFF2-40B4-BE49-F238E27FC236}">
                <a16:creationId xmlns:a16="http://schemas.microsoft.com/office/drawing/2014/main" id="{29DA49FB-1398-10D8-11A2-38B01BB2DFE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128655" y="4177982"/>
            <a:ext cx="1731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MACPOST</a:t>
            </a:r>
          </a:p>
        </p:txBody>
      </p:sp>
      <p:sp>
        <p:nvSpPr>
          <p:cNvPr id="1030" name="TextBox 19">
            <a:extLst>
              <a:ext uri="{FF2B5EF4-FFF2-40B4-BE49-F238E27FC236}">
                <a16:creationId xmlns:a16="http://schemas.microsoft.com/office/drawing/2014/main" id="{74E679D2-DAFA-EF89-C1CB-BACE77C596B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025746" y="3968828"/>
            <a:ext cx="21084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FEAMAC-Pre/Post</a:t>
            </a:r>
          </a:p>
        </p:txBody>
      </p:sp>
    </p:spTree>
    <p:extLst>
      <p:ext uri="{BB962C8B-B14F-4D97-AF65-F5344CB8AC3E}">
        <p14:creationId xmlns:p14="http://schemas.microsoft.com/office/powerpoint/2010/main" val="1604854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9E4F-2670-8645-59BC-7AE7E620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99390"/>
            <a:ext cx="10780123" cy="951773"/>
          </a:xfrm>
        </p:spPr>
        <p:txBody>
          <a:bodyPr/>
          <a:lstStyle/>
          <a:p>
            <a:r>
              <a:rPr lang="en-US" dirty="0"/>
              <a:t>A Brief History of Micromechanics and Multiscale Analysis at NASA GRC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47088-EB8D-3E8A-B35B-03DAD923FA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C9F16-51C0-1735-22C3-2F9388199C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3" name="Straight Arrow Connector 4">
            <a:extLst>
              <a:ext uri="{FF2B5EF4-FFF2-40B4-BE49-F238E27FC236}">
                <a16:creationId xmlns:a16="http://schemas.microsoft.com/office/drawing/2014/main" id="{480EBB62-2C75-D63C-FF70-D798C5703EB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6970" y="5181712"/>
            <a:ext cx="11110365" cy="13018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139732EA-0A02-3B46-1559-ED2BB8AE501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45039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1992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99011E6A-12D2-D7E7-5570-0B555EAD71C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70018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1996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47115C2-B195-2F36-12CE-BD403FB7FF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976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1987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1B37FDA-6C2D-3802-EFF9-76F84B2EA95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6926" y="4566684"/>
            <a:ext cx="901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MOC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4B2735-CD7F-0806-17E7-57F04A4A64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12819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1991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26B6ECCA-E7DD-ED92-6514-279BDB0F7E2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18325" y="4165840"/>
            <a:ext cx="17033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Aboudi Book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0FD9D285-FC04-9B5D-1B14-34ACA76CEA8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03739" y="4344434"/>
            <a:ext cx="134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GMC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A69672D7-844E-8D5C-6632-68ABDB633BD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41393" y="4157109"/>
            <a:ext cx="1720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MAC/GMC 2.0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4BD542F0-C981-3695-D7A2-8B38129381A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435745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1999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8A664B2F-6612-941D-4641-89F67C44764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85871" y="4177982"/>
            <a:ext cx="1731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MAC/GMC 3.0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2307AA4D-C8E9-8587-3A89-C2E43B396F0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572198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2002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5EB7161-C98C-37A8-1C25-F28E7F5DF68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94372" y="4185684"/>
            <a:ext cx="1665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MAC/GMC 4.0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24DCC824-EAAA-18EB-AD20-57E225A1EDE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441751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663EEC3D-AFC7-FA83-27B5-BA537A685A8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24213" y="4231237"/>
            <a:ext cx="15737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Book Pub.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5FBEFE1F-AA0B-ACB6-BB35-1634B9CC919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125316" y="5467766"/>
            <a:ext cx="88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2001</a:t>
            </a: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B0A6B0D2-0892-0204-3C2C-FAE43351C77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86398" y="4344434"/>
            <a:ext cx="1346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HFGMC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DA39C3A1-DC20-E8EE-EA83-3DE2628B8AC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27031" y="4276172"/>
            <a:ext cx="1482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MAC 1.0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0BC0C32B-CFB5-F18C-C328-BFD0B76DEAE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421025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1994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706F8CEC-B1FC-ED65-00F3-3D26D254624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600873" y="4399997"/>
            <a:ext cx="1235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GMC - 3D</a:t>
            </a: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07AC2F0B-42A5-98B9-2CC1-FCC7DC1F5C5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786610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1995</a:t>
            </a: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A0802E2C-92E2-BF16-5A40-CEA8223F39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54910" y="4192034"/>
            <a:ext cx="1651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FEAMAC 1.0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9A99A917-69D8-92B4-6528-3BAB7657A9B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74010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1997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id="{A8C6E97E-AE23-0740-442D-680D1B66F0D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478578" y="4103134"/>
            <a:ext cx="1828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FEAMAC 2.0</a:t>
            </a: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72D9294D-36C6-4668-BCF8-D2846AF27EA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51653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2003</a:t>
            </a:r>
          </a:p>
        </p:txBody>
      </p:sp>
      <p:sp>
        <p:nvSpPr>
          <p:cNvPr id="30" name="TextBox 34">
            <a:extLst>
              <a:ext uri="{FF2B5EF4-FFF2-40B4-BE49-F238E27FC236}">
                <a16:creationId xmlns:a16="http://schemas.microsoft.com/office/drawing/2014/main" id="{AB8BFDC5-8D0A-F854-AE84-63D575CF3EC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86642" y="4149172"/>
            <a:ext cx="1738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HyperMAC 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808FEFFC-D479-10D6-1484-549E5E9A674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546223" y="5467767"/>
            <a:ext cx="88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2005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0939A5E6-47D8-191A-C7B6-86E8DF27B9A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909436" y="4364999"/>
            <a:ext cx="130665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MSGMC</a:t>
            </a:r>
          </a:p>
        </p:txBody>
      </p:sp>
      <p:sp>
        <p:nvSpPr>
          <p:cNvPr id="33" name="TextBox 37">
            <a:extLst>
              <a:ext uri="{FF2B5EF4-FFF2-40B4-BE49-F238E27FC236}">
                <a16:creationId xmlns:a16="http://schemas.microsoft.com/office/drawing/2014/main" id="{DA9AA134-4877-0F49-E65C-D2D0311769B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81514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2009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A6042EA2-787E-D3AE-ADBD-6AA6EC68648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144430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35" name="TextBox 23">
            <a:extLst>
              <a:ext uri="{FF2B5EF4-FFF2-40B4-BE49-F238E27FC236}">
                <a16:creationId xmlns:a16="http://schemas.microsoft.com/office/drawing/2014/main" id="{5E73CB3F-8FE6-8A90-F203-2990B5B30B7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14868" y="4152347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1.0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C0A353D0-5131-0B05-499A-C9D93652A25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44818" y="4280091"/>
            <a:ext cx="1476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GrantaMAC</a:t>
            </a:r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B7B5276C-0E63-88D9-D576-1D7B3495A2D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02339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FF5796-54A7-F8F4-3417-6F32BD8DD7DB}"/>
              </a:ext>
            </a:extLst>
          </p:cNvPr>
          <p:cNvSpPr txBox="1"/>
          <p:nvPr/>
        </p:nvSpPr>
        <p:spPr>
          <a:xfrm rot="16200000">
            <a:off x="1849554" y="4481270"/>
            <a:ext cx="949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NASA Funded</a:t>
            </a:r>
          </a:p>
        </p:txBody>
      </p:sp>
      <p:sp>
        <p:nvSpPr>
          <p:cNvPr id="42" name="TextBox 36">
            <a:extLst>
              <a:ext uri="{FF2B5EF4-FFF2-40B4-BE49-F238E27FC236}">
                <a16:creationId xmlns:a16="http://schemas.microsoft.com/office/drawing/2014/main" id="{7A21C7CA-568C-760A-E7F9-361A8A801BA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201002" y="4364791"/>
            <a:ext cx="13066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MACE Est.</a:t>
            </a:r>
          </a:p>
        </p:txBody>
      </p:sp>
      <p:sp>
        <p:nvSpPr>
          <p:cNvPr id="43" name="TextBox 37">
            <a:extLst>
              <a:ext uri="{FF2B5EF4-FFF2-40B4-BE49-F238E27FC236}">
                <a16:creationId xmlns:a16="http://schemas.microsoft.com/office/drawing/2014/main" id="{E553A8EC-7B45-4CC5-0DFD-050CF47A1B5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558202" y="5426743"/>
            <a:ext cx="80854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2010</a:t>
            </a:r>
          </a:p>
        </p:txBody>
      </p:sp>
      <p:sp>
        <p:nvSpPr>
          <p:cNvPr id="46" name="TextBox 22">
            <a:extLst>
              <a:ext uri="{FF2B5EF4-FFF2-40B4-BE49-F238E27FC236}">
                <a16:creationId xmlns:a16="http://schemas.microsoft.com/office/drawing/2014/main" id="{912BD17F-289E-BA1E-9C23-4F564391584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729394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46D5C927-CE50-CE09-7F0A-AA4EDCB5BE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56349" y="3909395"/>
            <a:ext cx="22416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Dev. Starts</a:t>
            </a: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2F6896DA-C4DB-B5C3-0A27-841579115D5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542719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25450B86-BFC8-9C51-380F-8693B43B94F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113157" y="4152347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2.0</a:t>
            </a: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F02403AF-BEBD-253F-5174-803885768B4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839768" y="5447095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52" name="TextBox 23">
            <a:extLst>
              <a:ext uri="{FF2B5EF4-FFF2-40B4-BE49-F238E27FC236}">
                <a16:creationId xmlns:a16="http://schemas.microsoft.com/office/drawing/2014/main" id="{D464E88A-D64E-D1A5-D614-5CBB5095082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410206" y="4152347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Book Pub.</a:t>
            </a:r>
          </a:p>
        </p:txBody>
      </p:sp>
      <p:sp>
        <p:nvSpPr>
          <p:cNvPr id="53" name="TextBox 22">
            <a:extLst>
              <a:ext uri="{FF2B5EF4-FFF2-40B4-BE49-F238E27FC236}">
                <a16:creationId xmlns:a16="http://schemas.microsoft.com/office/drawing/2014/main" id="{C70AB09F-8185-C41E-75E3-3D4AB70F7E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137351" y="5459035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54" name="TextBox 23">
            <a:extLst>
              <a:ext uri="{FF2B5EF4-FFF2-40B4-BE49-F238E27FC236}">
                <a16:creationId xmlns:a16="http://schemas.microsoft.com/office/drawing/2014/main" id="{FE517E1E-C295-912E-157D-8AB0DF8C62C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707789" y="4144409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3.0</a:t>
            </a:r>
          </a:p>
        </p:txBody>
      </p:sp>
      <p:sp>
        <p:nvSpPr>
          <p:cNvPr id="55" name="TextBox 22">
            <a:extLst>
              <a:ext uri="{FF2B5EF4-FFF2-40B4-BE49-F238E27FC236}">
                <a16:creationId xmlns:a16="http://schemas.microsoft.com/office/drawing/2014/main" id="{37DC4C7F-8A49-E523-73BC-63AA50FABEA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415397" y="5459035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2024</a:t>
            </a:r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EA2C311C-7824-3B88-EF5F-05CF3618242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985835" y="4144409"/>
            <a:ext cx="173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NASMAT 4.0</a:t>
            </a:r>
          </a:p>
        </p:txBody>
      </p:sp>
      <p:sp>
        <p:nvSpPr>
          <p:cNvPr id="57" name="TextBox 27">
            <a:extLst>
              <a:ext uri="{FF2B5EF4-FFF2-40B4-BE49-F238E27FC236}">
                <a16:creationId xmlns:a16="http://schemas.microsoft.com/office/drawing/2014/main" id="{4CE63E86-8E8D-D302-E071-A32BE92CD08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880021" y="5466973"/>
            <a:ext cx="889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1993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7461EB4-32DC-F497-56A4-C4E656E9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74" y="1624919"/>
            <a:ext cx="2202193" cy="1951128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007C8A8-9506-E3F1-A6DA-21E38A0BD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947" y="1017355"/>
            <a:ext cx="2321674" cy="2613541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BFF4A0AD-AFF9-F2F3-3716-4A6AD8430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237" y="2468982"/>
            <a:ext cx="1125269" cy="1120083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519BD210-E458-EE7B-F7D9-369EC87D1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942" y="1168503"/>
            <a:ext cx="1583865" cy="1260442"/>
          </a:xfrm>
          <a:prstGeom prst="rect">
            <a:avLst/>
          </a:prstGeom>
        </p:spPr>
      </p:pic>
      <p:sp>
        <p:nvSpPr>
          <p:cNvPr id="1031" name="Rounded Rectangle 8">
            <a:extLst>
              <a:ext uri="{FF2B5EF4-FFF2-40B4-BE49-F238E27FC236}">
                <a16:creationId xmlns:a16="http://schemas.microsoft.com/office/drawing/2014/main" id="{517C1477-FBBE-C6F4-E327-7BFC89B42A8E}"/>
              </a:ext>
            </a:extLst>
          </p:cNvPr>
          <p:cNvSpPr/>
          <p:nvPr/>
        </p:nvSpPr>
        <p:spPr bwMode="auto">
          <a:xfrm>
            <a:off x="2561822" y="5983518"/>
            <a:ext cx="6324120" cy="674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587" algn="ctr" eaLnBrk="0" hangingPunct="0">
              <a:buSzPct val="10000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Pace of Methods Development and Application Has Far Exceeded Visualization Capabilities!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5E23CD14-784A-5E8F-A050-F391B85880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70"/>
          <a:stretch/>
        </p:blipFill>
        <p:spPr>
          <a:xfrm>
            <a:off x="7393696" y="899485"/>
            <a:ext cx="2790744" cy="1363903"/>
          </a:xfrm>
          <a:prstGeom prst="rect">
            <a:avLst/>
          </a:prstGeom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AC75C44-B6D8-F3E5-7B4A-A018DAB76E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379064" y="731609"/>
            <a:ext cx="65848" cy="3708672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FCD70D9D-0C2C-4AF8-3957-043B84A4DE1F}"/>
              </a:ext>
            </a:extLst>
          </p:cNvPr>
          <p:cNvSpPr/>
          <p:nvPr/>
        </p:nvSpPr>
        <p:spPr>
          <a:xfrm>
            <a:off x="7492904" y="2376207"/>
            <a:ext cx="2689071" cy="6456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Detailed Visualization Limited to Two Scales!</a:t>
            </a:r>
          </a:p>
        </p:txBody>
      </p:sp>
      <p:sp>
        <p:nvSpPr>
          <p:cNvPr id="1035" name="TextBox 19">
            <a:extLst>
              <a:ext uri="{FF2B5EF4-FFF2-40B4-BE49-F238E27FC236}">
                <a16:creationId xmlns:a16="http://schemas.microsoft.com/office/drawing/2014/main" id="{BB10DB8B-1A59-D309-F507-330DE337E2C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128655" y="4177982"/>
            <a:ext cx="1731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MACPOST</a:t>
            </a:r>
          </a:p>
        </p:txBody>
      </p:sp>
      <p:sp>
        <p:nvSpPr>
          <p:cNvPr id="1036" name="TextBox 19">
            <a:extLst>
              <a:ext uri="{FF2B5EF4-FFF2-40B4-BE49-F238E27FC236}">
                <a16:creationId xmlns:a16="http://schemas.microsoft.com/office/drawing/2014/main" id="{AB97E3AD-1DAE-D4B9-F42D-E1445644A1A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025746" y="3968828"/>
            <a:ext cx="21084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FEAMAC-Pre/Post</a:t>
            </a:r>
          </a:p>
        </p:txBody>
      </p:sp>
    </p:spTree>
    <p:extLst>
      <p:ext uri="{BB962C8B-B14F-4D97-AF65-F5344CB8AC3E}">
        <p14:creationId xmlns:p14="http://schemas.microsoft.com/office/powerpoint/2010/main" val="657209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5319-3C64-4886-9023-AFD63E5F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NASMAT </a:t>
            </a:r>
            <a:r>
              <a:rPr lang="en-US" dirty="0" err="1"/>
              <a:t>PrePost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16F19-2F9E-755C-7504-30F3AC6C227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A Solution for Efficiently Visualizing Multiscale Modeling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E2754-234D-DCDB-E94C-333F9EFC429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4340" y="1591215"/>
            <a:ext cx="5661660" cy="4134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Utilizes state-of-the-art visualization tools not dependent on paid software licenses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Able to generate NASMAT models and incorporate legacy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Can ingest large datasets and </a:t>
            </a:r>
            <a:r>
              <a:rPr lang="en-US" sz="2000" u="sng" dirty="0"/>
              <a:t>quickly</a:t>
            </a:r>
            <a:r>
              <a:rPr lang="en-US" sz="2000" b="0" dirty="0"/>
              <a:t> visualize results at multiple scales</a:t>
            </a:r>
            <a:endParaRPr lang="en-US" sz="20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Separate user-interface and utility functions for flexibility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67155-FE3B-B6B1-C5C6-288001B7F76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A426A-C6F8-4785-B7DE-684A919EB5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D1704-129E-98FE-54F8-30AEED85F8C1}"/>
              </a:ext>
            </a:extLst>
          </p:cNvPr>
          <p:cNvSpPr txBox="1"/>
          <p:nvPr/>
        </p:nvSpPr>
        <p:spPr>
          <a:xfrm>
            <a:off x="2121770" y="1030033"/>
            <a:ext cx="228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A3FC6-D29C-F88C-45F3-D865B265946A}"/>
              </a:ext>
            </a:extLst>
          </p:cNvPr>
          <p:cNvSpPr txBox="1"/>
          <p:nvPr/>
        </p:nvSpPr>
        <p:spPr>
          <a:xfrm>
            <a:off x="6061710" y="1030033"/>
            <a:ext cx="5875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Features/Capabilities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0D87E6C2-DDEC-6D1A-6AFE-E85CC1776961}"/>
              </a:ext>
            </a:extLst>
          </p:cNvPr>
          <p:cNvSpPr/>
          <p:nvPr/>
        </p:nvSpPr>
        <p:spPr bwMode="auto">
          <a:xfrm>
            <a:off x="1996440" y="4920007"/>
            <a:ext cx="3693160" cy="11079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Two example problems shown that capture relevant features across multiple length scales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E2A1461-8B2B-4EF8-A149-FF2C869D63F9}"/>
              </a:ext>
            </a:extLst>
          </p:cNvPr>
          <p:cNvSpPr txBox="1">
            <a:spLocks/>
          </p:cNvSpPr>
          <p:nvPr/>
        </p:nvSpPr>
        <p:spPr>
          <a:xfrm>
            <a:off x="5989320" y="1591215"/>
            <a:ext cx="5875020" cy="41348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Python development primarily utilizing PyQt5, VTK, H5py packages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Standardized functions for developing NASMAT inputs and </a:t>
            </a:r>
            <a:r>
              <a:rPr lang="en-US" sz="2000" u="sng" dirty="0"/>
              <a:t>processing NASMAT outputs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Able to seamlessly transition between results at multiple length 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User-interface separated from “guts” of code to allow standalone result viewing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Converter to input VTU/VTI geometries from tools such as </a:t>
            </a:r>
            <a:r>
              <a:rPr lang="en-US" sz="2000" b="0" dirty="0" err="1"/>
              <a:t>TexGen</a:t>
            </a:r>
            <a:r>
              <a:rPr lang="en-US" sz="2000" b="0" dirty="0"/>
              <a:t> or </a:t>
            </a:r>
            <a:r>
              <a:rPr lang="en-US" sz="2000" b="0" dirty="0" err="1"/>
              <a:t>PuMA</a:t>
            </a:r>
            <a:endParaRPr lang="en-US" sz="20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Support utility to add NASMAT Abaqus results to NASMAT H5 file for viewing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73700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4ED-16EA-C373-28FB-74A8B59F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Thermoplastic Terrestrial Point Design Collar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274B2-0A5E-68E4-340E-BC0EA4AD318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7784" y="1534763"/>
            <a:ext cx="5486400" cy="41348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Support collar and beam concept, adapted from hardware for Roman Space Telescope Deployable Aperture 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Fused deposition printing fills in layers with a specified raster pattern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Composite additive manufacture (AM) of collar sub-element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PEEK matrix + ~10 vol% discontinuous carbon fiber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273C-63A2-9BD5-1B3B-4C70C186F1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www.nasa.gov   |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35492-811B-D0F1-F32C-E32CC6826D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8AA1CF0-2751-9942-BBAA-4C77DDDF2B1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D67F6A-D15D-11C2-E7C9-49FE1F9769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071" y="740916"/>
            <a:ext cx="4064604" cy="16890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BE3B61-A4A7-DCF9-8459-897C75DED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066" y="2533341"/>
            <a:ext cx="2090762" cy="1866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E381ED-C8BC-F65C-3350-1536D5775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614" y="2441791"/>
            <a:ext cx="1784347" cy="20498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F04554-E933-DD21-110A-472449F4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828" y="4570059"/>
            <a:ext cx="2026246" cy="20498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DAA1744-8EBC-B06B-A583-64EC58F82B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78"/>
          <a:stretch/>
        </p:blipFill>
        <p:spPr>
          <a:xfrm>
            <a:off x="10003312" y="2532321"/>
            <a:ext cx="2026246" cy="299421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A14D120-1AE6-74A8-93D7-B5C3AF94FCBB}"/>
              </a:ext>
            </a:extLst>
          </p:cNvPr>
          <p:cNvSpPr txBox="1"/>
          <p:nvPr/>
        </p:nvSpPr>
        <p:spPr>
          <a:xfrm>
            <a:off x="4004653" y="5081777"/>
            <a:ext cx="3670826" cy="1175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Bednarcyk, B.A.,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Mulhearn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W.D., Kaleel, I., Pineda, E.J., Steele, P.E. “Multiscale Modeling of Short fiber Additively Manufactured Composites,” presented at the ASME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ASME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Aerospace Structures, Structural Dynamics, and Materials Conference, April 29 – May 1, 2024, Renton, WA.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7821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4354</TotalTime>
  <Words>1882</Words>
  <Application>Microsoft Office PowerPoint</Application>
  <PresentationFormat>Widescreen</PresentationFormat>
  <Paragraphs>344</Paragraphs>
  <Slides>21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</vt:lpstr>
      <vt:lpstr>Title Slide</vt:lpstr>
      <vt:lpstr>1_Custom Design</vt:lpstr>
      <vt:lpstr>2_Custom Design</vt:lpstr>
      <vt:lpstr>PowerPoint Presentation</vt:lpstr>
      <vt:lpstr>Vision 2040</vt:lpstr>
      <vt:lpstr>Why Should You Care About Multiscale Visualization?</vt:lpstr>
      <vt:lpstr>NASA Multiscale Analysis Tool (NASMAT)</vt:lpstr>
      <vt:lpstr>Multiscale Recursive Micromechanics (MsRM)</vt:lpstr>
      <vt:lpstr>A Brief History of Micromechanics and Multiscale Analysis at NASA GRC*</vt:lpstr>
      <vt:lpstr>A Brief History of Micromechanics and Multiscale Analysis at NASA GRC</vt:lpstr>
      <vt:lpstr>NASMAT PrePost</vt:lpstr>
      <vt:lpstr>Thermoplastic Terrestrial Point Design Collar</vt:lpstr>
      <vt:lpstr>Multiscale AM Problem Setup</vt:lpstr>
      <vt:lpstr>Thermoplastic AM Composite Visualization with NASMAT PrePost</vt:lpstr>
      <vt:lpstr>Thermoplastic AM Composite Visualization with NASMAT PrePost</vt:lpstr>
      <vt:lpstr>Heatshield for Extreme Entry Environment Technology (HEEET)</vt:lpstr>
      <vt:lpstr>HEEET-IL Problem Setup</vt:lpstr>
      <vt:lpstr>HEEET-IL Visualization with NASMAT PrePost</vt:lpstr>
      <vt:lpstr>HEEET-IL Visualization with NASMAT PrePost</vt:lpstr>
      <vt:lpstr>HEEET-IL Visualization with NASMAT PrePost</vt:lpstr>
      <vt:lpstr>What happened to the Intra-tow Matrix Results?</vt:lpstr>
      <vt:lpstr>Summary and Conclusions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Drost, Jami C. (GRC-K000)[Alcyon Technical Services (JV), LLC]</dc:creator>
  <cp:lastModifiedBy>Ricks, Trenton M. (GRC-LMS0)</cp:lastModifiedBy>
  <cp:revision>145</cp:revision>
  <dcterms:created xsi:type="dcterms:W3CDTF">2020-10-20T18:54:32Z</dcterms:created>
  <dcterms:modified xsi:type="dcterms:W3CDTF">2025-01-09T19:19:43Z</dcterms:modified>
</cp:coreProperties>
</file>