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6"/>
  </p:sldMasterIdLst>
  <p:notesMasterIdLst>
    <p:notesMasterId r:id="rId23"/>
  </p:notesMasterIdLst>
  <p:handoutMasterIdLst>
    <p:handoutMasterId r:id="rId24"/>
  </p:handoutMasterIdLst>
  <p:sldIdLst>
    <p:sldId id="257" r:id="rId7"/>
    <p:sldId id="1622" r:id="rId8"/>
    <p:sldId id="1621" r:id="rId9"/>
    <p:sldId id="1626" r:id="rId10"/>
    <p:sldId id="1634" r:id="rId11"/>
    <p:sldId id="1625" r:id="rId12"/>
    <p:sldId id="1637" r:id="rId13"/>
    <p:sldId id="1629" r:id="rId14"/>
    <p:sldId id="1631" r:id="rId15"/>
    <p:sldId id="1630" r:id="rId16"/>
    <p:sldId id="1636" r:id="rId17"/>
    <p:sldId id="1627" r:id="rId18"/>
    <p:sldId id="1633" r:id="rId19"/>
    <p:sldId id="1628" r:id="rId20"/>
    <p:sldId id="1618" r:id="rId21"/>
    <p:sldId id="1041" r:id="rId2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CD5C5A-3ABC-261B-0813-104E39BE6CA2}" name="Skinner, Shawn W. (MSFC-ER41)" initials="SSW(E" userId="S::swskinne@ndc.nasa.gov::51d33a26-9e09-4f20-9f09-b40a6c7d6f38" providerId="AD"/>
  <p188:author id="{A7521FDC-8438-63F6-E8BC-EC62531BF0CA}" name="Petty, Dillon M. (MSFC-ER13)" initials="PDM(E" userId="S::dmpetty@ndc.nasa.gov::73d6deaa-e2c8-4081-bd6b-479f6f8b64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oks, Stacey (HQ-OC000)" initials="BS(" lastIdx="147" clrIdx="0">
    <p:extLst>
      <p:ext uri="{19B8F6BF-5375-455C-9EA6-DF929625EA0E}">
        <p15:presenceInfo xmlns:p15="http://schemas.microsoft.com/office/powerpoint/2012/main" userId="S-1-5-21-330711430-3775241029-4075259233-3836" providerId="AD"/>
      </p:ext>
    </p:extLst>
  </p:cmAuthor>
  <p:cmAuthor id="2" name="Teasley, Thomas W. (MSFC-ER13)" initials="TTW(" lastIdx="2" clrIdx="1">
    <p:extLst>
      <p:ext uri="{19B8F6BF-5375-455C-9EA6-DF929625EA0E}">
        <p15:presenceInfo xmlns:p15="http://schemas.microsoft.com/office/powerpoint/2012/main" userId="S::tteasley@ndc.nasa.gov::9ff51751-3937-4c85-92ed-802455086f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66FF"/>
    <a:srgbClr val="3E1B59"/>
    <a:srgbClr val="2D1341"/>
    <a:srgbClr val="421C5E"/>
    <a:srgbClr val="4C216D"/>
    <a:srgbClr val="7C7C7C"/>
    <a:srgbClr val="FF3399"/>
    <a:srgbClr val="222A35"/>
    <a:srgbClr val="DF8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80" autoAdjust="0"/>
  </p:normalViewPr>
  <p:slideViewPr>
    <p:cSldViewPr snapToGrid="0">
      <p:cViewPr>
        <p:scale>
          <a:sx n="66" d="100"/>
          <a:sy n="66" d="100"/>
        </p:scale>
        <p:origin x="12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88B12475-5FEB-4E50-8A03-7C5CF098FEFE}" type="datetimeFigureOut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4"/>
            <a:ext cx="3170583" cy="48202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C64C4AB9-9415-409E-80A5-0E6499EC3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77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B53023C-F7AB-47B9-92D5-D601069A9254}" type="datetimeFigureOut">
              <a:rPr lang="en-US" smtClean="0"/>
              <a:t>12/22/2024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F9B4345E-6940-40A9-BDDF-3D1AD88640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10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69B285-87D9-454F-8CB1-AD307DD70F3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3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10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30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upgraded for RDRE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722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89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6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521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Injector did affect wave number</a:t>
            </a:r>
          </a:p>
          <a:p>
            <a:r>
              <a:rPr lang="en-US" dirty="0"/>
              <a:t>Effects of local heat flux unknown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72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4345E-6940-40A9-BDDF-3D1AD88640C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1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7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450" y="0"/>
            <a:ext cx="7886700" cy="657274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850" y="1184825"/>
            <a:ext cx="78867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9600" y="6492875"/>
            <a:ext cx="357750" cy="365125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01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05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87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6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5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65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6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7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7092" y="319367"/>
            <a:ext cx="6338455" cy="508130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504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391400" cy="105438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63000" y="6719888"/>
            <a:ext cx="381000" cy="138112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fld id="{C4CA8F6E-FEAE-3B4E-B275-17DDD45724F1}" type="slidenum">
              <a:rPr lang="en-US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dt" sz="half" idx="11"/>
          </p:nvPr>
        </p:nvSpPr>
        <p:spPr>
          <a:xfrm>
            <a:off x="0" y="6719888"/>
            <a:ext cx="1447800" cy="1381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pPr>
              <a:defRPr/>
            </a:pPr>
            <a:endParaRPr lang="en-US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69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803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63827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4476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2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8867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00"/>
            <a:ext cx="8229600" cy="11049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628246"/>
            <a:ext cx="2133600" cy="21020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628246"/>
            <a:ext cx="21336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>
                <a:solidFill>
                  <a:prstClr val="black">
                    <a:tint val="75000"/>
                  </a:prstClr>
                </a:solidFill>
                <a:ea typeface="ＭＳ Ｐゴシック" pitchFamily="-112" charset="-128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206500"/>
            <a:ext cx="8229600" cy="5416550"/>
          </a:xfrm>
          <a:prstGeom prst="rect">
            <a:avLst/>
          </a:prstGeom>
        </p:spPr>
        <p:txBody>
          <a:bodyPr vert="horz" lIns="91388" tIns="45694" rIns="91388" bIns="4569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05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32667"/>
            <a:ext cx="9144000" cy="25061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>
                <a:solidFill>
                  <a:srgbClr val="00009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2989" y="6637338"/>
            <a:ext cx="481012" cy="2206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B832E3-8C39-492D-B877-0E7BABDD06E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990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990600" y="0"/>
            <a:ext cx="716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2800" b="1" i="0"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idx="10" hasCustomPrompt="1"/>
          </p:nvPr>
        </p:nvSpPr>
        <p:spPr>
          <a:xfrm>
            <a:off x="533400" y="1447800"/>
            <a:ext cx="8077200" cy="50292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 b="0">
                <a:solidFill>
                  <a:schemeClr val="tx1"/>
                </a:solidFill>
                <a:latin typeface="Arial"/>
                <a:cs typeface="Arial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 b="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 b="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 b="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i="0">
                <a:solidFill>
                  <a:schemeClr val="tx1">
                    <a:tint val="7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ea typeface="ＭＳ Ｐゴシック" pitchFamily="-112" charset="-128"/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8001000" y="6537327"/>
            <a:ext cx="1033272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900" i="0" kern="1200">
                <a:solidFill>
                  <a:schemeClr val="tx1">
                    <a:tint val="75000"/>
                  </a:schemeClr>
                </a:solidFill>
                <a:effectLst/>
                <a:latin typeface="Arial"/>
                <a:ea typeface="+mn-ea"/>
                <a:cs typeface="Arial"/>
              </a:defRPr>
            </a:lvl1pPr>
            <a:lvl2pPr marL="4572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i="1" kern="120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+mn-ea"/>
                <a:cs typeface="+mn-cs"/>
              </a:defRPr>
            </a:lvl9pPr>
          </a:lstStyle>
          <a:p>
            <a:pPr algn="r"/>
            <a:fld id="{2D6F4C3F-8BCF-204F-86C4-B5D818319A7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r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289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67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 userDrawn="1"/>
        </p:nvSpPr>
        <p:spPr>
          <a:xfrm>
            <a:off x="159561" y="99758"/>
            <a:ext cx="6860722" cy="625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5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46.png"/><Relationship Id="rId3" Type="http://schemas.microsoft.com/office/2007/relationships/media" Target="../media/media4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1" Type="http://schemas.openxmlformats.org/officeDocument/2006/relationships/image" Target="../media/image44.png"/><Relationship Id="rId5" Type="http://schemas.microsoft.com/office/2007/relationships/media" Target="../media/media5.mp4"/><Relationship Id="rId10" Type="http://schemas.openxmlformats.org/officeDocument/2006/relationships/image" Target="../media/image43.emf"/><Relationship Id="rId4" Type="http://schemas.openxmlformats.org/officeDocument/2006/relationships/video" Target="../media/media4.mp4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3B662B-FBB2-426D-8645-EF4CE6685C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635" t="3658" r="18856" b="7855"/>
          <a:stretch/>
        </p:blipFill>
        <p:spPr>
          <a:xfrm>
            <a:off x="1735394" y="2899954"/>
            <a:ext cx="2026709" cy="14630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488BA3-CA2B-4651-A9EB-8764D8AE0B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0300" y="3356556"/>
            <a:ext cx="885812" cy="17101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BBF30A-B005-4299-97EB-C4E9595BE20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77306" y="941020"/>
            <a:ext cx="1796225" cy="13542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878B5-9443-45DB-97D3-F15EC0CDEA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119" t="5684" r="19912" b="12953"/>
          <a:stretch/>
        </p:blipFill>
        <p:spPr>
          <a:xfrm>
            <a:off x="5381899" y="3476158"/>
            <a:ext cx="2582967" cy="14239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NASA Moon and Mars">
            <a:extLst>
              <a:ext uri="{FF2B5EF4-FFF2-40B4-BE49-F238E27FC236}">
                <a16:creationId xmlns:a16="http://schemas.microsoft.com/office/drawing/2014/main" id="{FD1B5578-5BD8-4A55-AA75-74E3A1668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9" r="22381"/>
          <a:stretch/>
        </p:blipFill>
        <p:spPr bwMode="auto">
          <a:xfrm>
            <a:off x="3784100" y="1055143"/>
            <a:ext cx="2026709" cy="20427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4893606"/>
            <a:ext cx="9144000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Helvetica Neue"/>
                <a:ea typeface="Helvetica Neue" charset="0"/>
                <a:cs typeface="Helvetica Neue" charset="0"/>
              </a:rPr>
              <a:t>Parameterized Study of Heat Load Trends in a Subscale Rotating Detonation Rocket Engine</a:t>
            </a:r>
          </a:p>
          <a:p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2025 AIAA Propulsion and Energy Forum, January 6-10, 2025</a:t>
            </a:r>
          </a:p>
          <a:p>
            <a:endParaRPr lang="en-US" sz="16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017858"/>
            <a:ext cx="9144000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Helvetica Neue"/>
                <a:ea typeface="Helvetica Neue" charset="0"/>
                <a:cs typeface="Helvetica Neue" charset="0"/>
              </a:rPr>
              <a:t>Dillon Petty*, Tom Teasley*, Joseph Hernandez-McCloskey^, and Ari Goldman^^.</a:t>
            </a:r>
          </a:p>
          <a:p>
            <a:r>
              <a:rPr lang="en-US" sz="12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*ER 13 Combustion Devices | NASA Marshall Space Flight Center, </a:t>
            </a:r>
          </a:p>
          <a:p>
            <a:r>
              <a:rPr lang="en-US" sz="12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^University of Texas San Antonio, ^^ Auburn University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29A849-6C71-4A71-92EC-82581C2D4BE9}"/>
              </a:ext>
            </a:extLst>
          </p:cNvPr>
          <p:cNvPicPr/>
          <p:nvPr/>
        </p:nvPicPr>
        <p:blipFill rotWithShape="1">
          <a:blip r:embed="rId9"/>
          <a:srcRect l="10748" t="20682" r="7188"/>
          <a:stretch/>
        </p:blipFill>
        <p:spPr bwMode="auto">
          <a:xfrm>
            <a:off x="6673382" y="1684664"/>
            <a:ext cx="2178727" cy="13005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59F1DA-DC10-283A-FF12-05C6E54374BF}"/>
              </a:ext>
            </a:extLst>
          </p:cNvPr>
          <p:cNvSpPr txBox="1"/>
          <p:nvPr/>
        </p:nvSpPr>
        <p:spPr>
          <a:xfrm>
            <a:off x="5907899" y="6284727"/>
            <a:ext cx="32526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This material is a work of the U.S. Government and is not subject to copyright protection in the United States.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A2A3DD-D095-DAFF-CB01-C1996278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3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39822-42E6-936D-7B6D-3A59431B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6CD9AE-DA88-3FC9-AC50-5DAB1E410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50" y="9142"/>
            <a:ext cx="7886700" cy="657274"/>
          </a:xfrm>
        </p:spPr>
        <p:txBody>
          <a:bodyPr/>
          <a:lstStyle/>
          <a:p>
            <a:r>
              <a:rPr lang="en-US" dirty="0"/>
              <a:t>Benefits of Subscale Hardware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57920-2516-FD18-0F2A-F2C86BE069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t="32645" r="39714" b="23323"/>
          <a:stretch/>
        </p:blipFill>
        <p:spPr bwMode="auto">
          <a:xfrm>
            <a:off x="4624632" y="3778737"/>
            <a:ext cx="4519368" cy="261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D47FD-5166-E46E-4D5A-4EC2CF9186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3"/>
          <a:stretch/>
        </p:blipFill>
        <p:spPr bwMode="auto">
          <a:xfrm>
            <a:off x="0" y="3778737"/>
            <a:ext cx="4519368" cy="26155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CC2DB41-1524-371D-BF23-84018B75F1A2}"/>
              </a:ext>
            </a:extLst>
          </p:cNvPr>
          <p:cNvSpPr txBox="1"/>
          <p:nvPr/>
        </p:nvSpPr>
        <p:spPr>
          <a:xfrm>
            <a:off x="297450" y="874643"/>
            <a:ext cx="8770289" cy="2775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AB96AC-A006-FCEA-CD03-B016EA01CD08}"/>
              </a:ext>
            </a:extLst>
          </p:cNvPr>
          <p:cNvSpPr txBox="1"/>
          <p:nvPr/>
        </p:nvSpPr>
        <p:spPr>
          <a:xfrm>
            <a:off x="297450" y="1003704"/>
            <a:ext cx="46944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parts per build plate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faster schedule and cost-effective hardware production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Gaseous propellant testing allows for rapid test turnarounds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Several hardware configurations enable thorough parameterization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E7DD4D-3676-3F6E-77DF-9B2EF81625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81" r="15126"/>
          <a:stretch/>
        </p:blipFill>
        <p:spPr>
          <a:xfrm>
            <a:off x="5196602" y="1119673"/>
            <a:ext cx="3666412" cy="2469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DEA03C-E83E-34FA-BCF9-9593CCA084B5}"/>
              </a:ext>
            </a:extLst>
          </p:cNvPr>
          <p:cNvSpPr txBox="1"/>
          <p:nvPr/>
        </p:nvSpPr>
        <p:spPr>
          <a:xfrm>
            <a:off x="5448098" y="763483"/>
            <a:ext cx="3163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First iteration of subscale RDRE</a:t>
            </a:r>
          </a:p>
        </p:txBody>
      </p:sp>
    </p:spTree>
    <p:extLst>
      <p:ext uri="{BB962C8B-B14F-4D97-AF65-F5344CB8AC3E}">
        <p14:creationId xmlns:p14="http://schemas.microsoft.com/office/powerpoint/2010/main" val="287215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DC7-6E6A-6B0D-A65C-EA3A6A51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50" y="9142"/>
            <a:ext cx="7886700" cy="657274"/>
          </a:xfrm>
        </p:spPr>
        <p:txBody>
          <a:bodyPr/>
          <a:lstStyle/>
          <a:p>
            <a:r>
              <a:rPr lang="en-US" dirty="0"/>
              <a:t>Hardware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69EF6-6520-0962-6341-1F92E67C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D6EB3-1A57-70AD-7B00-E625E6B05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F1EA6-BD22-F7C8-FE4F-BC81BEF74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18" y="827803"/>
            <a:ext cx="2452939" cy="26136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3E5612-7EAC-0FD6-9174-526DCC3979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98" t="1" r="5287" b="1"/>
          <a:stretch/>
        </p:blipFill>
        <p:spPr bwMode="auto">
          <a:xfrm>
            <a:off x="3049713" y="3602851"/>
            <a:ext cx="2603226" cy="2617564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946293-E588-B34C-BFB5-295207949A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2"/>
          <a:stretch/>
        </p:blipFill>
        <p:spPr>
          <a:xfrm>
            <a:off x="2668291" y="827802"/>
            <a:ext cx="2984648" cy="2601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CC3534-45B6-0B1A-1C5E-1D3E62D13B7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34"/>
          <a:stretch/>
        </p:blipFill>
        <p:spPr bwMode="auto">
          <a:xfrm>
            <a:off x="5719173" y="827802"/>
            <a:ext cx="3408177" cy="21704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8461A8-84D7-ECCB-D2AB-7F8F2BA72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80566"/>
              </p:ext>
            </p:extLst>
          </p:nvPr>
        </p:nvGraphicFramePr>
        <p:xfrm>
          <a:off x="5981859" y="3553393"/>
          <a:ext cx="1719470" cy="2613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9470">
                  <a:extLst>
                    <a:ext uri="{9D8B030D-6E8A-4147-A177-3AD203B41FA5}">
                      <a16:colId xmlns:a16="http://schemas.microsoft.com/office/drawing/2014/main" val="5568256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Inner Bodies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802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1.0 L', 1.25 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471458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1.5 L' 1.0 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86605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1.5 L' 1.25 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622798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1.5 L' 1.5 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25578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2.0 L' 1.0 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95926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2.0 L' 1.25 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99967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2.0 L' 1.5 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164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2.5L', 1.25 AR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58636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3.0 L' 1.0 AR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41075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A899AE7-ACD8-7B2D-DD60-ECF2A687100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547" t="17266" r="24056" b="13361"/>
          <a:stretch/>
        </p:blipFill>
        <p:spPr bwMode="auto">
          <a:xfrm>
            <a:off x="149118" y="3602850"/>
            <a:ext cx="2669460" cy="2601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880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DC7-6E6A-6B0D-A65C-EA3A6A51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50" y="9142"/>
            <a:ext cx="7886700" cy="657274"/>
          </a:xfrm>
        </p:spPr>
        <p:txBody>
          <a:bodyPr/>
          <a:lstStyle/>
          <a:p>
            <a:r>
              <a:rPr lang="en-US" dirty="0"/>
              <a:t>Igniter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69EF6-6520-0962-6341-1F92E67C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D6EB3-1A57-70AD-7B00-E625E6B05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49DCCB-D9FF-0576-D6BB-79687A083C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766" r="3992" b="15171"/>
          <a:stretch/>
        </p:blipFill>
        <p:spPr>
          <a:xfrm>
            <a:off x="297450" y="961053"/>
            <a:ext cx="4627733" cy="29204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4221A7-9862-864F-7376-C4FB411C00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37" r="17576"/>
          <a:stretch/>
        </p:blipFill>
        <p:spPr>
          <a:xfrm>
            <a:off x="6726652" y="4065824"/>
            <a:ext cx="2020667" cy="2628819"/>
          </a:xfrm>
          <a:prstGeom prst="rect">
            <a:avLst/>
          </a:prstGeom>
        </p:spPr>
      </p:pic>
      <p:pic>
        <p:nvPicPr>
          <p:cNvPr id="7" name="PN194-HF-08-hs1 04-25-2024">
            <a:hlinkClick r:id="" action="ppaction://media"/>
            <a:extLst>
              <a:ext uri="{FF2B5EF4-FFF2-40B4-BE49-F238E27FC236}">
                <a16:creationId xmlns:a16="http://schemas.microsoft.com/office/drawing/2014/main" id="{EC0B278A-4C97-B5C6-A32A-2383C51A9D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5956" t="8683" r="12984" b="25563"/>
          <a:stretch/>
        </p:blipFill>
        <p:spPr>
          <a:xfrm>
            <a:off x="297450" y="4065824"/>
            <a:ext cx="3076568" cy="26288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E3C450-7640-4DA4-EAC4-82B06764B4CE}"/>
              </a:ext>
            </a:extLst>
          </p:cNvPr>
          <p:cNvSpPr txBox="1"/>
          <p:nvPr/>
        </p:nvSpPr>
        <p:spPr>
          <a:xfrm>
            <a:off x="3531794" y="3955343"/>
            <a:ext cx="320298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GOX/GCH4 ASI fed through OB channel ribs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Water cooled off hot gas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GH2 exhaust flare was used to backlight instead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design increased flowrate and is connected to the injector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3E23D4-1103-C864-A9E0-4E08DBB962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8346" y="1109556"/>
            <a:ext cx="3398974" cy="27719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2632ED-D374-F67A-5671-77090AD56546}"/>
              </a:ext>
            </a:extLst>
          </p:cNvPr>
          <p:cNvSpPr txBox="1"/>
          <p:nvPr/>
        </p:nvSpPr>
        <p:spPr>
          <a:xfrm>
            <a:off x="5379986" y="749366"/>
            <a:ext cx="33356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u="sng" dirty="0"/>
              <a:t>Redesigned RDRE igniter</a:t>
            </a:r>
          </a:p>
        </p:txBody>
      </p:sp>
    </p:spTree>
    <p:extLst>
      <p:ext uri="{BB962C8B-B14F-4D97-AF65-F5344CB8AC3E}">
        <p14:creationId xmlns:p14="http://schemas.microsoft.com/office/powerpoint/2010/main" val="110563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9DC7-6E6A-6B0D-A65C-EA3A6A51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50" y="9142"/>
            <a:ext cx="7886700" cy="657274"/>
          </a:xfrm>
        </p:spPr>
        <p:txBody>
          <a:bodyPr/>
          <a:lstStyle/>
          <a:p>
            <a:r>
              <a:rPr lang="en-US" dirty="0"/>
              <a:t>Test Cell 105 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69EF6-6520-0962-6341-1F92E67CB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D6EB3-1A57-70AD-7B00-E625E6B05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C893B4-C4E5-293A-27B9-E28FA6BB2CD3}"/>
              </a:ext>
            </a:extLst>
          </p:cNvPr>
          <p:cNvSpPr txBox="1"/>
          <p:nvPr/>
        </p:nvSpPr>
        <p:spPr>
          <a:xfrm>
            <a:off x="216912" y="880327"/>
            <a:ext cx="3336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Flow Rates: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GOX: ~3 </a:t>
            </a:r>
            <a:r>
              <a:rPr lang="en-US" dirty="0" err="1"/>
              <a:t>lbm</a:t>
            </a:r>
            <a:r>
              <a:rPr lang="en-US" dirty="0"/>
              <a:t>/s at 2000 psi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Fuel: ~1 </a:t>
            </a:r>
            <a:r>
              <a:rPr lang="en-US" dirty="0" err="1"/>
              <a:t>lbm</a:t>
            </a:r>
            <a:r>
              <a:rPr lang="en-US" dirty="0"/>
              <a:t>/s at 2000 psi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Water: 10.5 </a:t>
            </a:r>
            <a:r>
              <a:rPr lang="en-US" dirty="0" err="1"/>
              <a:t>lbm</a:t>
            </a:r>
            <a:r>
              <a:rPr lang="en-US" dirty="0"/>
              <a:t>/s at 1400 psi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1E6580-FA3D-C76F-6DC8-FEBA12EAEE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50" t="4784" r="3210"/>
          <a:stretch/>
        </p:blipFill>
        <p:spPr>
          <a:xfrm>
            <a:off x="4660324" y="2152218"/>
            <a:ext cx="3764126" cy="45232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3C859D-F43F-1F3C-A2A1-188C506CED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49" b="4287"/>
          <a:stretch/>
        </p:blipFill>
        <p:spPr>
          <a:xfrm>
            <a:off x="216912" y="2152218"/>
            <a:ext cx="3773784" cy="45232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D2CA0E-31FE-5E29-5CE3-1FDB7607E86E}"/>
              </a:ext>
            </a:extLst>
          </p:cNvPr>
          <p:cNvSpPr txBox="1"/>
          <p:nvPr/>
        </p:nvSpPr>
        <p:spPr>
          <a:xfrm>
            <a:off x="4660324" y="1157326"/>
            <a:ext cx="45553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 propellant line purges up to 1500 psi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3K thrust rating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 test turn arounds </a:t>
            </a:r>
          </a:p>
        </p:txBody>
      </p:sp>
    </p:spTree>
    <p:extLst>
      <p:ext uri="{BB962C8B-B14F-4D97-AF65-F5344CB8AC3E}">
        <p14:creationId xmlns:p14="http://schemas.microsoft.com/office/powerpoint/2010/main" val="61769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Hot Fire Testing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N194-HF-24-hd 06-26-2024 - Trim">
            <a:hlinkClick r:id="" action="ppaction://media"/>
            <a:extLst>
              <a:ext uri="{FF2B5EF4-FFF2-40B4-BE49-F238E27FC236}">
                <a16:creationId xmlns:a16="http://schemas.microsoft.com/office/drawing/2014/main" id="{914C7704-3B02-E4CF-EBCB-8526A54B7D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8433" r="1" b="44473"/>
          <a:stretch/>
        </p:blipFill>
        <p:spPr>
          <a:xfrm>
            <a:off x="0" y="814898"/>
            <a:ext cx="9144000" cy="553863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61926E-0763-393E-5E8A-2CDEB3A99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7576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77893-0061-39FE-A545-BCE9A8C9C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Conditions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6A81-5954-DB62-42F1-D7D296AE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59DB75-6166-01C7-01E8-CC736ABFC0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937" y="1093362"/>
            <a:ext cx="4749196" cy="3194581"/>
          </a:xfrm>
          <a:prstGeom prst="rect">
            <a:avLst/>
          </a:prstGeom>
          <a:noFill/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E526A98-97CB-F2D5-6136-F30725E75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0" y="1093362"/>
            <a:ext cx="4471302" cy="3093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CF7489-9B94-5FD1-9843-4BB1C2587D03}"/>
              </a:ext>
            </a:extLst>
          </p:cNvPr>
          <p:cNvSpPr txBox="1"/>
          <p:nvPr/>
        </p:nvSpPr>
        <p:spPr>
          <a:xfrm>
            <a:off x="403768" y="4841507"/>
            <a:ext cx="8336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Pc: 150 – 750 psia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MRs: 2.9 – 4.3 (baseline 3.5)</a:t>
            </a:r>
          </a:p>
        </p:txBody>
      </p:sp>
    </p:spTree>
    <p:extLst>
      <p:ext uri="{BB962C8B-B14F-4D97-AF65-F5344CB8AC3E}">
        <p14:creationId xmlns:p14="http://schemas.microsoft.com/office/powerpoint/2010/main" val="358497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Inner Body Heat Load Trends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4123">
            <a:extLst>
              <a:ext uri="{FF2B5EF4-FFF2-40B4-BE49-F238E27FC236}">
                <a16:creationId xmlns:a16="http://schemas.microsoft.com/office/drawing/2014/main" id="{3484D062-E911-D643-4927-0793B0C13B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142619" y="794264"/>
            <a:ext cx="4756552" cy="263473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C93373-140A-036B-1578-CCA9E5435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30AF15-24AD-FE25-D22A-802669DBB1F8}"/>
              </a:ext>
            </a:extLst>
          </p:cNvPr>
          <p:cNvSpPr txBox="1"/>
          <p:nvPr/>
        </p:nvSpPr>
        <p:spPr>
          <a:xfrm>
            <a:off x="4922941" y="1157055"/>
            <a:ext cx="4236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Strong correlation to chamber pressure (MR range of 2.9-4.3 did not have significant effect)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fully shrouded plug nozzle had +10% heat load vs. no shroud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D719BE-0A69-16C3-7E74-E334AD328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8824" y="3368675"/>
            <a:ext cx="3455031" cy="3411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D83847-2115-4D00-99AF-DE921C613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19" y="3946050"/>
            <a:ext cx="1846205" cy="28344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E58483-B520-8FEC-5483-5E75896D5424}"/>
              </a:ext>
            </a:extLst>
          </p:cNvPr>
          <p:cNvSpPr txBox="1"/>
          <p:nvPr/>
        </p:nvSpPr>
        <p:spPr>
          <a:xfrm>
            <a:off x="5536135" y="3563837"/>
            <a:ext cx="35912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Power trendlines with powers from 0.59 – 0.78 (0.80 for </a:t>
            </a:r>
            <a:r>
              <a:rPr lang="en-US" sz="2000" dirty="0" err="1"/>
              <a:t>Bartz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Heat staining continues regardless of length, indicating extra length contributes consistent heat flux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469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Inner Body Heat Flux Trends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7156B-F14B-3883-6740-BA233839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8B4D94-C9A3-2F17-E6E8-A47BDBF9FD36}"/>
              </a:ext>
            </a:extLst>
          </p:cNvPr>
          <p:cNvCxnSpPr>
            <a:cxnSpLocks/>
          </p:cNvCxnSpPr>
          <p:nvPr/>
        </p:nvCxnSpPr>
        <p:spPr>
          <a:xfrm>
            <a:off x="261257" y="3596087"/>
            <a:ext cx="86510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FCF2680-E0DA-D114-505F-C0D5B3950F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2"/>
          <a:stretch/>
        </p:blipFill>
        <p:spPr>
          <a:xfrm>
            <a:off x="576865" y="699300"/>
            <a:ext cx="7750770" cy="2785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6EB393-ED6E-9625-EC78-E95B1943E9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602"/>
          <a:stretch/>
        </p:blipFill>
        <p:spPr>
          <a:xfrm>
            <a:off x="246487" y="3731192"/>
            <a:ext cx="4284671" cy="27616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6E5392-AEC1-D992-024D-5A3FBB8583B7}"/>
              </a:ext>
            </a:extLst>
          </p:cNvPr>
          <p:cNvSpPr txBox="1"/>
          <p:nvPr/>
        </p:nvSpPr>
        <p:spPr>
          <a:xfrm>
            <a:off x="5103213" y="3920392"/>
            <a:ext cx="38452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Plug nozzle SA ignored to get a better estimate of chamber HF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Bulk HF is influenced by chamber length (15% per in.)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Subsonic AR (1.0 – 1.5) did not influence bulk HF.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154D800-9FC8-342D-1022-55BB65BD0CFC}"/>
              </a:ext>
            </a:extLst>
          </p:cNvPr>
          <p:cNvCxnSpPr>
            <a:cxnSpLocks/>
          </p:cNvCxnSpPr>
          <p:nvPr/>
        </p:nvCxnSpPr>
        <p:spPr>
          <a:xfrm>
            <a:off x="6132352" y="1710181"/>
            <a:ext cx="0" cy="450120"/>
          </a:xfrm>
          <a:prstGeom prst="straightConnector1">
            <a:avLst/>
          </a:prstGeom>
          <a:ln w="28575">
            <a:solidFill>
              <a:srgbClr val="CC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96D3A77-B82E-8E3A-8F83-A2FAE84EFF6E}"/>
              </a:ext>
            </a:extLst>
          </p:cNvPr>
          <p:cNvSpPr txBox="1"/>
          <p:nvPr/>
        </p:nvSpPr>
        <p:spPr>
          <a:xfrm>
            <a:off x="6069499" y="2014675"/>
            <a:ext cx="738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ssistant" pitchFamily="2" charset="-79"/>
                <a:cs typeface="Assistant" pitchFamily="2" charset="-79"/>
              </a:rPr>
              <a:t>±</a:t>
            </a:r>
            <a:r>
              <a:rPr lang="en-US" sz="1400" dirty="0">
                <a:solidFill>
                  <a:srgbClr val="FF0000"/>
                </a:solidFill>
                <a:cs typeface="Assistant" pitchFamily="2" charset="-79"/>
              </a:rPr>
              <a:t>15%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778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Outer Body Heat Load Trends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43A80E-4508-C3AC-8551-746D2E7F5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2" y="829367"/>
            <a:ext cx="5329960" cy="31020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B7C45C-5EF5-DDC4-14E9-33EFBFBE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183BE5-EA44-7E4B-DC19-7EF269509A86}"/>
              </a:ext>
            </a:extLst>
          </p:cNvPr>
          <p:cNvSpPr txBox="1"/>
          <p:nvPr/>
        </p:nvSpPr>
        <p:spPr>
          <a:xfrm>
            <a:off x="5088835" y="855812"/>
            <a:ext cx="385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A525BD7-2E8C-C9E6-8DD9-E706EA204216}"/>
              </a:ext>
            </a:extLst>
          </p:cNvPr>
          <p:cNvSpPr/>
          <p:nvPr/>
        </p:nvSpPr>
        <p:spPr>
          <a:xfrm rot="3543393">
            <a:off x="1224335" y="1292856"/>
            <a:ext cx="576970" cy="1640604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7ABC05-E4CF-930B-C31E-0CCF2CC66A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288"/>
          <a:stretch/>
        </p:blipFill>
        <p:spPr>
          <a:xfrm>
            <a:off x="974856" y="4340741"/>
            <a:ext cx="2135038" cy="214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E0F77D-6635-5595-8B64-F8A60A66B9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60" t="7179" r="14657" b="4313"/>
          <a:stretch/>
        </p:blipFill>
        <p:spPr>
          <a:xfrm>
            <a:off x="5657944" y="4340741"/>
            <a:ext cx="2135042" cy="2146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ABECA4-42AC-C35A-F941-7F36478510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529" t="8547" r="21387" b="10446"/>
          <a:stretch/>
        </p:blipFill>
        <p:spPr>
          <a:xfrm>
            <a:off x="3316398" y="4340741"/>
            <a:ext cx="2135042" cy="21466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AFA789-005C-0A88-553A-AB00190A11B9}"/>
              </a:ext>
            </a:extLst>
          </p:cNvPr>
          <p:cNvSpPr txBox="1"/>
          <p:nvPr/>
        </p:nvSpPr>
        <p:spPr>
          <a:xfrm>
            <a:off x="1140558" y="6487382"/>
            <a:ext cx="180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1” Shroud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BF247-3B88-BECC-57F6-D682DD8DE593}"/>
              </a:ext>
            </a:extLst>
          </p:cNvPr>
          <p:cNvSpPr txBox="1"/>
          <p:nvPr/>
        </p:nvSpPr>
        <p:spPr>
          <a:xfrm>
            <a:off x="3482102" y="6481790"/>
            <a:ext cx="180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0.5” Shroud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DA82B8-247C-7F77-0DC6-C57FAD563F9D}"/>
              </a:ext>
            </a:extLst>
          </p:cNvPr>
          <p:cNvSpPr txBox="1"/>
          <p:nvPr/>
        </p:nvSpPr>
        <p:spPr>
          <a:xfrm>
            <a:off x="5823648" y="6487979"/>
            <a:ext cx="180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Shroud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27D451-9A5A-1FA0-801B-BD929E3AFAB4}"/>
              </a:ext>
            </a:extLst>
          </p:cNvPr>
          <p:cNvSpPr txBox="1"/>
          <p:nvPr/>
        </p:nvSpPr>
        <p:spPr>
          <a:xfrm>
            <a:off x="5490537" y="763913"/>
            <a:ext cx="36368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Strong relation to Pc for a given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 distinct groups separated by 2” vs 3” 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Fully shrouded plug nozzle saw +30% heat load to outer body vs no shroud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Power trendlines with powers from 0.64 – 1.17 (0.80 for </a:t>
            </a:r>
            <a:r>
              <a:rPr lang="en-US" dirty="0" err="1"/>
              <a:t>Bartz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94E662-9300-B687-F663-E705ADCEFE8D}"/>
              </a:ext>
            </a:extLst>
          </p:cNvPr>
          <p:cNvSpPr txBox="1"/>
          <p:nvPr/>
        </p:nvSpPr>
        <p:spPr>
          <a:xfrm>
            <a:off x="636891" y="1518407"/>
            <a:ext cx="7032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3” OB</a:t>
            </a:r>
          </a:p>
        </p:txBody>
      </p:sp>
    </p:spTree>
    <p:extLst>
      <p:ext uri="{BB962C8B-B14F-4D97-AF65-F5344CB8AC3E}">
        <p14:creationId xmlns:p14="http://schemas.microsoft.com/office/powerpoint/2010/main" val="33819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Outer Body Heat Flux Trends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7156B-F14B-3883-6740-BA233839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0FDE1A-E383-1103-4CF6-FC0476C131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49849"/>
          <a:stretch/>
        </p:blipFill>
        <p:spPr>
          <a:xfrm>
            <a:off x="187151" y="1340191"/>
            <a:ext cx="6240281" cy="45466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E2AA4B-60FA-C0AA-A2F8-F3019C643F89}"/>
              </a:ext>
            </a:extLst>
          </p:cNvPr>
          <p:cNvSpPr txBox="1"/>
          <p:nvPr/>
        </p:nvSpPr>
        <p:spPr>
          <a:xfrm>
            <a:off x="6427432" y="2097886"/>
            <a:ext cx="28357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chamber length drives bulk heat flux up (~20% per 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Nozzle shroud length reduces average heat flux</a:t>
            </a:r>
          </a:p>
        </p:txBody>
      </p:sp>
    </p:spTree>
    <p:extLst>
      <p:ext uri="{BB962C8B-B14F-4D97-AF65-F5344CB8AC3E}">
        <p14:creationId xmlns:p14="http://schemas.microsoft.com/office/powerpoint/2010/main" val="301265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D50FB160-B44B-4E1A-FE8E-DDE3E8523D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68"/>
          <a:stretch/>
        </p:blipFill>
        <p:spPr>
          <a:xfrm>
            <a:off x="4876900" y="4812412"/>
            <a:ext cx="4005843" cy="1886924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C-103 nozzles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8D28F4-23F1-9806-3740-7AC9D2F8FE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329"/>
          <a:stretch/>
        </p:blipFill>
        <p:spPr>
          <a:xfrm>
            <a:off x="191640" y="4441372"/>
            <a:ext cx="4625628" cy="22579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4B49D-75A8-516D-B637-EF186964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9C3130-9D4D-03BA-AEA1-3C10724FFC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74" t="15261" r="10070" b="15548"/>
          <a:stretch/>
        </p:blipFill>
        <p:spPr>
          <a:xfrm>
            <a:off x="4854354" y="2790344"/>
            <a:ext cx="4028389" cy="18869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58C706-7A19-1830-CBAF-0327CCD5C59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928" b="11852"/>
          <a:stretch/>
        </p:blipFill>
        <p:spPr>
          <a:xfrm>
            <a:off x="4854355" y="774743"/>
            <a:ext cx="4002600" cy="18946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6E013-24A1-213A-07DF-7B1C402EBF98}"/>
              </a:ext>
            </a:extLst>
          </p:cNvPr>
          <p:cNvSpPr txBox="1"/>
          <p:nvPr/>
        </p:nvSpPr>
        <p:spPr>
          <a:xfrm>
            <a:off x="261257" y="933061"/>
            <a:ext cx="384563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nozzles survived durations 10+ seconds at 280 psi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16.8 sec max 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+5% bulk heat load to inner body, +9% to outer body vs. no shroud case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Nozzles failed at ~720 psi, accelerated by maldistribution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EE4AD6-2222-82C4-7868-0A96F7ED8F7B}"/>
              </a:ext>
            </a:extLst>
          </p:cNvPr>
          <p:cNvSpPr txBox="1"/>
          <p:nvPr/>
        </p:nvSpPr>
        <p:spPr>
          <a:xfrm>
            <a:off x="4942633" y="846846"/>
            <a:ext cx="1508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1.4” Nozzle Length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F58E11-C4C7-77A4-AF94-B21A7014BF8D}"/>
              </a:ext>
            </a:extLst>
          </p:cNvPr>
          <p:cNvSpPr txBox="1"/>
          <p:nvPr/>
        </p:nvSpPr>
        <p:spPr>
          <a:xfrm>
            <a:off x="4923971" y="2844225"/>
            <a:ext cx="1598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2.0” Nozzle Length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B25791-61CB-980D-5166-BC0951E087A8}"/>
              </a:ext>
            </a:extLst>
          </p:cNvPr>
          <p:cNvSpPr txBox="1"/>
          <p:nvPr/>
        </p:nvSpPr>
        <p:spPr>
          <a:xfrm>
            <a:off x="5001984" y="4855938"/>
            <a:ext cx="1390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3.0” Nozzle Length</a:t>
            </a:r>
          </a:p>
        </p:txBody>
      </p:sp>
    </p:spTree>
    <p:extLst>
      <p:ext uri="{BB962C8B-B14F-4D97-AF65-F5344CB8AC3E}">
        <p14:creationId xmlns:p14="http://schemas.microsoft.com/office/powerpoint/2010/main" val="1070054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Wave Activity	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D0FB60-0F7A-0D51-A390-083789175C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8754" y="3906425"/>
            <a:ext cx="4667328" cy="2834640"/>
          </a:xfrm>
          <a:prstGeom prst="rect">
            <a:avLst/>
          </a:prstGeom>
        </p:spPr>
      </p:pic>
      <p:pic>
        <p:nvPicPr>
          <p:cNvPr id="2" name="PN194-HF-36-hs1 06-27-2024">
            <a:hlinkClick r:id="" action="ppaction://media"/>
            <a:extLst>
              <a:ext uri="{FF2B5EF4-FFF2-40B4-BE49-F238E27FC236}">
                <a16:creationId xmlns:a16="http://schemas.microsoft.com/office/drawing/2014/main" id="{202620C7-C20E-5499-2D74-9C611B219F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17556" t="25969" r="10958" b="11489"/>
          <a:stretch/>
        </p:blipFill>
        <p:spPr>
          <a:xfrm>
            <a:off x="85700" y="742465"/>
            <a:ext cx="3073966" cy="2547862"/>
          </a:xfrm>
          <a:prstGeom prst="rect">
            <a:avLst/>
          </a:prstGeom>
        </p:spPr>
      </p:pic>
      <p:pic>
        <p:nvPicPr>
          <p:cNvPr id="4" name="PN194-HF-30-hs1 06-27-2024">
            <a:hlinkClick r:id="" action="ppaction://media"/>
            <a:extLst>
              <a:ext uri="{FF2B5EF4-FFF2-40B4-BE49-F238E27FC236}">
                <a16:creationId xmlns:a16="http://schemas.microsoft.com/office/drawing/2014/main" id="{EB6027AA-6AD6-D8D6-CFA4-69BD617E2F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12483" t="24039" r="13969" b="11612"/>
          <a:stretch/>
        </p:blipFill>
        <p:spPr>
          <a:xfrm>
            <a:off x="3296065" y="750844"/>
            <a:ext cx="3073966" cy="2547862"/>
          </a:xfrm>
          <a:prstGeom prst="rect">
            <a:avLst/>
          </a:prstGeom>
        </p:spPr>
      </p:pic>
      <p:pic>
        <p:nvPicPr>
          <p:cNvPr id="6" name="PN194-HF-13-hs1 06-25-2024">
            <a:hlinkClick r:id="" action="ppaction://media"/>
            <a:extLst>
              <a:ext uri="{FF2B5EF4-FFF2-40B4-BE49-F238E27FC236}">
                <a16:creationId xmlns:a16="http://schemas.microsoft.com/office/drawing/2014/main" id="{0E02C623-A1F8-2851-2AF9-93E80C4993E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3"/>
          <a:srcRect l="19254" t="2257" r="13914" b="24794"/>
          <a:stretch/>
        </p:blipFill>
        <p:spPr>
          <a:xfrm>
            <a:off x="6506431" y="750844"/>
            <a:ext cx="2463951" cy="254786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12E0E-1067-0A70-43B3-40E5CF40E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3E07A-F6EB-2243-AC4A-6CE6B0F3A62A}"/>
              </a:ext>
            </a:extLst>
          </p:cNvPr>
          <p:cNvSpPr txBox="1"/>
          <p:nvPr/>
        </p:nvSpPr>
        <p:spPr>
          <a:xfrm>
            <a:off x="61266" y="3995678"/>
            <a:ext cx="4124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Hardware consistently favored 5 wave mode – 5+ waves hard to see on HS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 correlation between wave mode and bulk heat flux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Maldistribution may increase likelihood for 1 wave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6645D3-278D-641E-DF37-01D234A87C14}"/>
              </a:ext>
            </a:extLst>
          </p:cNvPr>
          <p:cNvSpPr txBox="1"/>
          <p:nvPr/>
        </p:nvSpPr>
        <p:spPr>
          <a:xfrm>
            <a:off x="214623" y="3306261"/>
            <a:ext cx="281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2 wave counter-rotating</a:t>
            </a:r>
          </a:p>
          <a:p>
            <a:pPr algn="ctr"/>
            <a:r>
              <a:rPr lang="en-US" sz="1600" dirty="0"/>
              <a:t>~416 psi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279C94-CEB9-B0F3-7591-EDFD405D6BF4}"/>
              </a:ext>
            </a:extLst>
          </p:cNvPr>
          <p:cNvSpPr txBox="1"/>
          <p:nvPr/>
        </p:nvSpPr>
        <p:spPr>
          <a:xfrm>
            <a:off x="3424988" y="3290327"/>
            <a:ext cx="281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2 wave co-rotating</a:t>
            </a:r>
          </a:p>
          <a:p>
            <a:pPr algn="ctr"/>
            <a:r>
              <a:rPr lang="en-US" sz="1600" dirty="0"/>
              <a:t>~350 psi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A68BDB-AF2D-2056-AE71-7FF46F76E50A}"/>
              </a:ext>
            </a:extLst>
          </p:cNvPr>
          <p:cNvSpPr txBox="1"/>
          <p:nvPr/>
        </p:nvSpPr>
        <p:spPr>
          <a:xfrm>
            <a:off x="6305641" y="3312880"/>
            <a:ext cx="281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5 wave co-rotating</a:t>
            </a:r>
          </a:p>
          <a:p>
            <a:pPr algn="ctr"/>
            <a:r>
              <a:rPr lang="en-US" sz="1600" dirty="0"/>
              <a:t>~313 psi</a:t>
            </a:r>
          </a:p>
        </p:txBody>
      </p:sp>
    </p:spTree>
    <p:extLst>
      <p:ext uri="{BB962C8B-B14F-4D97-AF65-F5344CB8AC3E}">
        <p14:creationId xmlns:p14="http://schemas.microsoft.com/office/powerpoint/2010/main" val="232171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95617825-10F3-4F45-A199-AD1AF5BE9216}"/>
              </a:ext>
            </a:extLst>
          </p:cNvPr>
          <p:cNvSpPr txBox="1">
            <a:spLocks/>
          </p:cNvSpPr>
          <p:nvPr/>
        </p:nvSpPr>
        <p:spPr>
          <a:xfrm>
            <a:off x="261257" y="75286"/>
            <a:ext cx="8386353" cy="5285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Future Work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E68A5600-B1C5-4F3A-BB7D-ABED3B894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189CEC-7470-7718-894D-745FDCF0B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1DEBFB-A2FD-C2F0-166A-1133E00F46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" t="22802" b="15317"/>
          <a:stretch/>
        </p:blipFill>
        <p:spPr bwMode="auto">
          <a:xfrm>
            <a:off x="4930094" y="675558"/>
            <a:ext cx="3531498" cy="294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1874AD-B7B7-8FEE-8ED4-A3E609419F48}"/>
              </a:ext>
            </a:extLst>
          </p:cNvPr>
          <p:cNvSpPr txBox="1"/>
          <p:nvPr/>
        </p:nvSpPr>
        <p:spPr>
          <a:xfrm>
            <a:off x="346071" y="1058062"/>
            <a:ext cx="38862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Gap width, high subsonic AR, and propellant temperature studies 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Test series for various injectors and C-103 nozzle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Full scale testing with subscale- informed hardware design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E37FB1-381A-4DF1-B5D9-EBB525190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094" y="3695061"/>
            <a:ext cx="3517345" cy="306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6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4667F-A8C5-8857-3D23-E3A85B08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51955-1345-40D2-B0BC-BA0E876F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E948988-A939-073B-B37C-B275E8716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5530" y="1561488"/>
            <a:ext cx="3739711" cy="399228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For same injector and Pc, MR and AR did not affect HF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Bulk heat flux remained roughly the same as chamber length increased </a:t>
            </a:r>
            <a:r>
              <a:rPr lang="en-US" sz="1800" dirty="0">
                <a:sym typeface="Wingdings" panose="05000000000000000000" pitchFamily="2" charset="2"/>
              </a:rPr>
              <a:t> indicating heat flux in the extra length is extended</a:t>
            </a: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HF vs Pc for same configuration scales to a power relationship, but to a range of powers that are not consistent with </a:t>
            </a:r>
            <a:r>
              <a:rPr lang="en-US" sz="1800" dirty="0" err="1"/>
              <a:t>Bartz</a:t>
            </a: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OB shroud increased measured heat load by ~30%</a:t>
            </a: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8A49F-FCAB-F6D2-9B01-D4CDB763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0"/>
            <a:ext cx="807855" cy="67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1846C-B07A-266D-CC28-7CE02F655B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23" r="10209"/>
          <a:stretch/>
        </p:blipFill>
        <p:spPr>
          <a:xfrm>
            <a:off x="0" y="642901"/>
            <a:ext cx="5005913" cy="62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4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F284B-5608-4A2F-8B5A-97F6ABD23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69104-B251-2F45-8068-2262482AC1F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1026" name="Picture 2" descr="NASA Logo Wallpapers - Top Free NASA Logo Backgrounds ...">
            <a:extLst>
              <a:ext uri="{FF2B5EF4-FFF2-40B4-BE49-F238E27FC236}">
                <a16:creationId xmlns:a16="http://schemas.microsoft.com/office/drawing/2014/main" id="{30E2B504-EBCE-47B8-B7F1-AFCE787808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0" r="13938" b="478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DD5061-5696-D44E-E697-2BD3CBD385CA}"/>
              </a:ext>
            </a:extLst>
          </p:cNvPr>
          <p:cNvSpPr txBox="1"/>
          <p:nvPr/>
        </p:nvSpPr>
        <p:spPr>
          <a:xfrm>
            <a:off x="193728" y="5408909"/>
            <a:ext cx="3711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Dillon Petty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Liquid Propulsion Engineer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NASA Marshall Space Flight Center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Dillon.m.Petty@nasa.gov</a:t>
            </a:r>
          </a:p>
        </p:txBody>
      </p:sp>
    </p:spTree>
    <p:extLst>
      <p:ext uri="{BB962C8B-B14F-4D97-AF65-F5344CB8AC3E}">
        <p14:creationId xmlns:p14="http://schemas.microsoft.com/office/powerpoint/2010/main" val="20089917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6850e76-6f24-4111-aac1-75611a2a3d97">
      <UserInfo>
        <DisplayName>Feist, Kendall R. (MSFC-ET10)</DisplayName>
        <AccountId>31</AccountId>
        <AccountType/>
      </UserInfo>
      <UserInfo>
        <DisplayName>Williams, Benjamin B. (MSFC-ER13)</DisplayName>
        <AccountId>12</AccountId>
        <AccountType/>
      </UserInfo>
      <UserInfo>
        <DisplayName>Petty, Dillon M. (MSFC-ER13)</DisplayName>
        <AccountId>26</AccountId>
        <AccountType/>
      </UserInfo>
      <UserInfo>
        <DisplayName>Poe, Timothy (MSFC-EM42)[ESSCA]</DisplayName>
        <AccountId>25</AccountId>
        <AccountType/>
      </UserInfo>
      <UserInfo>
        <DisplayName>Fedotowsky, Tessa M. (MSFC-ER41)</DisplayName>
        <AccountId>16</AccountId>
        <AccountType/>
      </UserInfo>
      <UserInfo>
        <DisplayName>Skinner, Shawn W. (MSFC-ER41)</DisplayName>
        <AccountId>17</AccountId>
        <AccountType/>
      </UserInfo>
      <UserInfo>
        <DisplayName>Thacker, Robert P. (GRC-LTC0)</DisplayName>
        <AccountId>20</AccountId>
        <AccountType/>
      </UserInfo>
      <UserInfo>
        <DisplayName>2022 ECI - RDRE Members</DisplayName>
        <AccountId>7</AccountId>
        <AccountType/>
      </UserInfo>
    </SharedWithUsers>
    <TaxCatchAll xmlns="d900e117-17a0-4b24-9e47-511ef1d02c43" xsi:nil="true"/>
    <lcf76f155ced4ddcb4097134ff3c332f xmlns="dbd470e7-b935-4b46-b0eb-7dc61665c3ac">
      <Terms xmlns="http://schemas.microsoft.com/office/infopath/2007/PartnerControls"/>
    </lcf76f155ced4ddcb4097134ff3c332f>
  </documentManagement>
</p:properties>
</file>

<file path=customXml/item2.xml><?xml version="1.0" encoding="utf-8"?>
<Application xmlns="http://www.sap.com/cof/powerpoint/application">
  <Version>2</Version>
  <Revision>2.3.2.62482</Revision>
</Application>
</file>

<file path=customXml/item3.xml><?xml version="1.0" encoding="utf-8"?>
<Application xmlns="http://www.sap.com/cof/ao/powerpoint/application">
  <com.sap.ip.bi.pioneer>
    <Version>4</Version>
    <AAO_Revision>2.3.2.62482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WorkingMode>Local</WorkingMode>
    <RefreshPlanningObjectsOnRefreshAll>True</RefreshPlanningObjectsOnRefreshAll>
    <Items/>
  </com.sap.ip.bi.pioneer>
</Applicatio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C8CE71B081C14CBC02BD12FBC72FB2" ma:contentTypeVersion="14" ma:contentTypeDescription="Create a new document." ma:contentTypeScope="" ma:versionID="ad456e20979701e43c12350eee8275cf">
  <xsd:schema xmlns:xsd="http://www.w3.org/2001/XMLSchema" xmlns:xs="http://www.w3.org/2001/XMLSchema" xmlns:p="http://schemas.microsoft.com/office/2006/metadata/properties" xmlns:ns2="dbd470e7-b935-4b46-b0eb-7dc61665c3ac" xmlns:ns3="d900e117-17a0-4b24-9e47-511ef1d02c43" xmlns:ns4="46850e76-6f24-4111-aac1-75611a2a3d97" targetNamespace="http://schemas.microsoft.com/office/2006/metadata/properties" ma:root="true" ma:fieldsID="40479f0c6c2abb00761f6d3c60dbb39f" ns2:_="" ns3:_="" ns4:_="">
    <xsd:import namespace="dbd470e7-b935-4b46-b0eb-7dc61665c3ac"/>
    <xsd:import namespace="d900e117-17a0-4b24-9e47-511ef1d02c43"/>
    <xsd:import namespace="46850e76-6f24-4111-aac1-75611a2a3d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d470e7-b935-4b46-b0eb-7dc61665c3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d0aeb8f-3971-4b83-82e8-f9489821029a}" ma:internalName="TaxCatchAll" ma:showField="CatchAllData" ma:web="46850e76-6f24-4111-aac1-75611a2a3d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850e76-6f24-4111-aac1-75611a2a3d9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13B429-4177-4C7C-91A5-6D2C71DD97C6}">
  <ds:schemaRefs>
    <ds:schemaRef ds:uri="dbd470e7-b935-4b46-b0eb-7dc61665c3ac"/>
    <ds:schemaRef ds:uri="http://schemas.microsoft.com/office/2006/metadata/properties"/>
    <ds:schemaRef ds:uri="46850e76-6f24-4111-aac1-75611a2a3d97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900e117-17a0-4b24-9e47-511ef1d02c43"/>
  </ds:schemaRefs>
</ds:datastoreItem>
</file>

<file path=customXml/itemProps2.xml><?xml version="1.0" encoding="utf-8"?>
<ds:datastoreItem xmlns:ds="http://schemas.openxmlformats.org/officeDocument/2006/customXml" ds:itemID="{F20FFD42-0A55-415A-AD10-DBFFDE14C19C}">
  <ds:schemaRefs>
    <ds:schemaRef ds:uri="http://www.sap.com/cof/powerpoint/application"/>
  </ds:schemaRefs>
</ds:datastoreItem>
</file>

<file path=customXml/itemProps3.xml><?xml version="1.0" encoding="utf-8"?>
<ds:datastoreItem xmlns:ds="http://schemas.openxmlformats.org/officeDocument/2006/customXml" ds:itemID="{6963D4D3-5C78-4313-88FE-B71F921C2D4A}">
  <ds:schemaRefs>
    <ds:schemaRef ds:uri="http://www.sap.com/cof/ao/powerpoint/application"/>
  </ds:schemaRefs>
</ds:datastoreItem>
</file>

<file path=customXml/itemProps4.xml><?xml version="1.0" encoding="utf-8"?>
<ds:datastoreItem xmlns:ds="http://schemas.openxmlformats.org/officeDocument/2006/customXml" ds:itemID="{F099857C-089A-45AB-96FD-AD04A930B195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FB23FDD0-F5A0-48FE-A56E-E45564159BF1}">
  <ds:schemaRefs>
    <ds:schemaRef ds:uri="46850e76-6f24-4111-aac1-75611a2a3d97"/>
    <ds:schemaRef ds:uri="d900e117-17a0-4b24-9e47-511ef1d02c43"/>
    <ds:schemaRef ds:uri="dbd470e7-b935-4b46-b0eb-7dc61665c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21963</TotalTime>
  <Words>744</Words>
  <Application>Microsoft Office PowerPoint</Application>
  <PresentationFormat>On-screen Show (4:3)</PresentationFormat>
  <Paragraphs>139</Paragraphs>
  <Slides>16</Slides>
  <Notes>9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Assistant</vt:lpstr>
      <vt:lpstr>Calibri</vt:lpstr>
      <vt:lpstr>Calibri Light</vt:lpstr>
      <vt:lpstr>Helvetica</vt:lpstr>
      <vt:lpstr>Helvetica Neue</vt:lpstr>
      <vt:lpstr>Times New Roman</vt:lpstr>
      <vt:lpstr>1_Office Theme</vt:lpstr>
      <vt:lpstr>PowerPoint Presentation</vt:lpstr>
      <vt:lpstr>Benefits of Subscale Hardware</vt:lpstr>
      <vt:lpstr>Hardware Overview</vt:lpstr>
      <vt:lpstr>Igniter Overview</vt:lpstr>
      <vt:lpstr>Test Cell 105 Position</vt:lpstr>
      <vt:lpstr>PowerPoint Presentation</vt:lpstr>
      <vt:lpstr>Test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Teasley, Thomas W. (MSFC-ER13)</dc:creator>
  <cp:lastModifiedBy>Petty, Dillon M. (MSFC-ER13)</cp:lastModifiedBy>
  <cp:revision>88</cp:revision>
  <dcterms:created xsi:type="dcterms:W3CDTF">2021-03-20T13:35:15Z</dcterms:created>
  <dcterms:modified xsi:type="dcterms:W3CDTF">2024-12-31T15:19:04Z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0x0101002DC8CE71B081C14CBC02BD12FBC72FB2</vt:lpwstr>
  </property>
  <property fmtid="{D5CDD505-2E9C-101B-9397-08002B2CF9AE}" pid="3" name="MediaServiceImageTags">
    <vt:lpwstr/>
  </property>
</Properties>
</file>