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modernComment_117_98EDB49.xml" ContentType="application/vnd.ms-powerpoint.comments+xml"/>
  <Override PartName="/ppt/notesSlides/notesSlide1.xml" ContentType="application/vnd.openxmlformats-officedocument.presentationml.notesSlide+xml"/>
  <Override PartName="/ppt/comments/modernComment_11E_45383B92.xml" ContentType="application/vnd.ms-powerpoint.comments+xml"/>
  <Override PartName="/ppt/notesSlides/notesSlide2.xml" ContentType="application/vnd.openxmlformats-officedocument.presentationml.notesSlide+xml"/>
  <Override PartName="/ppt/comments/modernComment_120_9E365F6C.xml" ContentType="application/vnd.ms-powerpoint.comments+xml"/>
  <Override PartName="/ppt/notesSlides/notesSlide3.xml" ContentType="application/vnd.openxmlformats-officedocument.presentationml.notesSlide+xml"/>
  <Override PartName="/ppt/comments/modernComment_122_C8ADDD7B.xml" ContentType="application/vnd.ms-powerpoint.comments+xml"/>
  <Override PartName="/ppt/comments/modernComment_12A_E5CA313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78" r:id="rId6"/>
    <p:sldId id="268" r:id="rId7"/>
    <p:sldId id="280" r:id="rId8"/>
    <p:sldId id="279" r:id="rId9"/>
    <p:sldId id="289" r:id="rId10"/>
    <p:sldId id="285" r:id="rId11"/>
    <p:sldId id="286" r:id="rId12"/>
    <p:sldId id="288" r:id="rId13"/>
    <p:sldId id="295" r:id="rId14"/>
    <p:sldId id="290" r:id="rId15"/>
    <p:sldId id="287" r:id="rId16"/>
    <p:sldId id="294" r:id="rId17"/>
    <p:sldId id="293" r:id="rId18"/>
    <p:sldId id="282" r:id="rId19"/>
    <p:sldId id="296" r:id="rId20"/>
    <p:sldId id="261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78952E-9352-10BE-44A4-8CACA7B979D7}" name="Parker, Marina (LARC-D208)[RSES]" initials="PM(D" userId="S::mparker8@ndc.nasa.gov::2c09f906-1ed8-4aea-82f9-921c745fa26b" providerId="AD"/>
  <p188:author id="{1C443A99-35C4-85D3-DE2F-4AB1A507D3F2}" name="Krihak, Michael K. (JSC-SCF)[KBR Wyle Services, LLC]" initials="MK" userId="S::mkrihak@ndc.nasa.gov::390d8ad9-a230-48a2-8b12-9851b86a1c75" providerId="AD"/>
  <p188:author id="{278296BB-E14A-6FE0-1CC3-50C7E2AD0600}" name="Laing, Christopher R. (LARC-D208)[RSES]" initials="LCR(D" userId="S::claing@ndc.nasa.gov::d032194d-54f4-49ff-b278-6d93875cf9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99B"/>
    <a:srgbClr val="FF2600"/>
    <a:srgbClr val="011893"/>
    <a:srgbClr val="101D26"/>
    <a:srgbClr val="020303"/>
    <a:srgbClr val="0F1C24"/>
    <a:srgbClr val="04080B"/>
    <a:srgbClr val="AE234C"/>
    <a:srgbClr val="B26024"/>
    <a:srgbClr val="246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F38CE-FAF6-44AA-A737-E792090DE5F3}" v="39" dt="2025-01-06T11:07:00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58"/>
  </p:normalViewPr>
  <p:slideViewPr>
    <p:cSldViewPr snapToGrid="0">
      <p:cViewPr varScale="1">
        <p:scale>
          <a:sx n="116" d="100"/>
          <a:sy n="116" d="100"/>
        </p:scale>
        <p:origin x="632" y="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omments/modernComment_117_98EDB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008E2A-B7D0-FE42-8840-2189A5B0B4F1}" authorId="{1C443A99-35C4-85D3-DE2F-4AB1A507D3F2}" status="resolved" created="2025-01-02T16:45:35.763" complete="100000">
    <pc:sldMkLst xmlns:pc="http://schemas.microsoft.com/office/powerpoint/2013/main/command">
      <pc:docMk/>
      <pc:sldMk cId="160357193" sldId="279"/>
    </pc:sldMkLst>
    <p188:txBody>
      <a:bodyPr/>
      <a:lstStyle/>
      <a:p>
        <a:r>
          <a:rPr lang="en-US"/>
          <a:t>[@Parker, Marina (LARC-D208)[RSES]] When I submit to STRIVES, I’ll need to disclose the location of the third party image and if we received permission to use the image.  If I mark that we didn’t receive permission to use the image, then I don’t know what happens or if that stalls the approval process.</a:t>
        </a:r>
      </a:p>
    </p188:txBody>
  </p188:cm>
</p188:cmLst>
</file>

<file path=ppt/comments/modernComment_11E_45383B9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20EC05-C6A2-4461-9EBD-7FE27B182EE2}" authorId="{278296BB-E14A-6FE0-1CC3-50C7E2AD0600}" status="resolved" created="2024-12-30T16:16:09.26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61313170" sldId="286"/>
      <ac:spMk id="14" creationId="{65420BCF-5807-082F-CF27-B2306C5A1EE6}"/>
      <ac:txMk cp="0" len="40">
        <ac:context len="411" hash="500518094"/>
      </ac:txMk>
    </ac:txMkLst>
    <p188:pos x="5030521" y="206695"/>
    <p188:replyLst>
      <p188:reply id="{95D3DB96-3EF1-4911-9FF9-454262E956C1}" authorId="{6278952E-9352-10BE-44A4-8CACA7B979D7}" created="2024-12-30T20:22:46.597">
        <p188:txBody>
          <a:bodyPr/>
          <a:lstStyle/>
          <a:p>
            <a:r>
              <a:rPr lang="en-US"/>
              <a:t>Updated as suggested</a:t>
            </a:r>
          </a:p>
        </p188:txBody>
      </p188:reply>
    </p188:replyLst>
    <p188:txBody>
      <a:bodyPr/>
      <a:lstStyle/>
      <a:p>
        <a:r>
          <a:rPr lang="en-US"/>
          <a:t>The first part is a little wordy. Could you more simply say "that an ISS crew size up to 7 combined with … enables …"</a:t>
        </a:r>
      </a:p>
    </p188:txBody>
  </p188:cm>
  <p188:cm id="{826778AC-A594-469E-98AF-6BF4025BE789}" authorId="{278296BB-E14A-6FE0-1CC3-50C7E2AD0600}" status="resolved" created="2024-12-30T16:17:11.56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61313170" sldId="286"/>
      <ac:spMk id="15" creationId="{E97C31A8-2C80-D958-4FE0-67DF11F31EC3}"/>
      <ac:txMk cp="22">
        <ac:context len="66" hash="578962053"/>
      </ac:txMk>
    </ac:txMkLst>
    <p188:pos x="2979253" y="473084"/>
    <p188:replyLst>
      <p188:reply id="{31BF5659-5E22-4DFA-B7B4-D521BEA2B37B}" authorId="{6278952E-9352-10BE-44A4-8CACA7B979D7}" created="2024-12-30T20:25:52.046">
        <p188:txBody>
          <a:bodyPr/>
          <a:lstStyle/>
          <a:p>
            <a:r>
              <a:rPr lang="en-US"/>
              <a:t>The limited scope here refers to the limited scope of the Artemis medical system/kit</a:t>
            </a:r>
          </a:p>
        </p188:txBody>
      </p188:reply>
      <p188:reply id="{57FAD82C-B152-408C-9CB5-542C769233B5}" authorId="{6278952E-9352-10BE-44A4-8CACA7B979D7}" created="2024-12-30T20:26:23.488">
        <p188:txBody>
          <a:bodyPr/>
          <a:lstStyle/>
          <a:p>
            <a:r>
              <a:rPr lang="en-US"/>
              <a:t>I will go back and see how to better word this</a:t>
            </a:r>
          </a:p>
        </p188:txBody>
      </p188:reply>
    </p188:replyLst>
    <p188:txBody>
      <a:bodyPr/>
      <a:lstStyle/>
      <a:p>
        <a:r>
          <a:rPr lang="en-US"/>
          <a:t>Not clear to me what "limited scope" means here. On slide 7 it sounded like the scope of onboard medical care was expanding compared to ISS</a:t>
        </a:r>
      </a:p>
    </p188:txBody>
  </p188:cm>
  <p188:cm id="{0C135379-6A17-4027-B1F2-2EE1AFC91BDF}" authorId="{278296BB-E14A-6FE0-1CC3-50C7E2AD0600}" status="resolved" created="2024-12-30T16:21:01.447" complete="100000">
    <pc:sldMkLst xmlns:pc="http://schemas.microsoft.com/office/powerpoint/2013/main/command">
      <pc:docMk/>
      <pc:sldMk cId="1161313170" sldId="286"/>
    </pc:sldMkLst>
    <p188:replyLst>
      <p188:reply id="{EF522FD4-4E9B-47BC-AC32-079D7B363E63}" authorId="{6278952E-9352-10BE-44A4-8CACA7B979D7}" created="2024-12-30T20:26:37.334">
        <p188:txBody>
          <a:bodyPr/>
          <a:lstStyle/>
          <a:p>
            <a:r>
              <a:rPr lang="en-US"/>
              <a:t>Added acronym to bottom of page</a:t>
            </a:r>
          </a:p>
        </p188:txBody>
      </p188:reply>
    </p188:replyLst>
    <p188:txBody>
      <a:bodyPr/>
      <a:lstStyle/>
      <a:p>
        <a:r>
          <a:rPr lang="en-US"/>
          <a:t>What's a CMO?</a:t>
        </a:r>
      </a:p>
    </p188:txBody>
  </p188:cm>
  <p188:cm id="{9F83E1D7-B183-064E-AE38-537D4E724816}" authorId="{1C443A99-35C4-85D3-DE2F-4AB1A507D3F2}" status="resolved" created="2025-01-02T16:52:47.956" complete="100000">
    <pc:sldMkLst xmlns:pc="http://schemas.microsoft.com/office/powerpoint/2013/main/command">
      <pc:docMk/>
      <pc:sldMk cId="1161313170" sldId="286"/>
    </pc:sldMkLst>
    <p188:txBody>
      <a:bodyPr/>
      <a:lstStyle/>
      <a:p>
        <a:r>
          <a:rPr lang="en-US"/>
          <a:t>I don’t mean to be picky, but I can’t help myself in my engineering brain. Would it give you an upset stomach if the second bullet started with ‘Near real-time…?”</a:t>
        </a:r>
      </a:p>
    </p188:txBody>
  </p188:cm>
</p188:cmLst>
</file>

<file path=ppt/comments/modernComment_120_9E365F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0E296F6-DA92-443C-8EA6-64A5EA54526C}" authorId="{278296BB-E14A-6FE0-1CC3-50C7E2AD0600}" status="resolved" created="2024-12-30T16:24:03.70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54363500" sldId="288"/>
      <ac:spMk id="22" creationId="{08C806B4-0061-BF36-082F-065F775DFDB5}"/>
      <ac:txMk cp="78" len="10">
        <ac:context len="145" hash="3420769581"/>
      </ac:txMk>
    </ac:txMkLst>
    <p188:pos x="2392629" y="451227"/>
    <p188:replyLst>
      <p188:reply id="{30F139BE-DEA4-4A11-96F8-11DCA6B7BCF1}" authorId="{6278952E-9352-10BE-44A4-8CACA7B979D7}" created="2024-12-30T20:18:24.046">
        <p188:txBody>
          <a:bodyPr/>
          <a:lstStyle/>
          <a:p>
            <a:r>
              <a:rPr lang="en-US"/>
              <a:t>agreed</a:t>
            </a:r>
          </a:p>
        </p188:txBody>
      </p188:reply>
    </p188:replyLst>
    <p188:txBody>
      <a:bodyPr/>
      <a:lstStyle/>
      <a:p>
        <a:r>
          <a:rPr lang="en-US"/>
          <a:t>Should we just say "in-flight training" to stay broad and avoid acronyms?</a:t>
        </a:r>
      </a:p>
    </p188:txBody>
  </p188:cm>
  <p188:cm id="{619705F4-5747-634C-86CA-EC4AD63A7603}" authorId="{1C443A99-35C4-85D3-DE2F-4AB1A507D3F2}" status="resolved" created="2025-01-02T16:54:04.035" complete="100000">
    <pc:sldMkLst xmlns:pc="http://schemas.microsoft.com/office/powerpoint/2013/main/command">
      <pc:docMk/>
      <pc:sldMk cId="2654363500" sldId="288"/>
    </pc:sldMkLst>
    <p188:txBody>
      <a:bodyPr/>
      <a:lstStyle/>
      <a:p>
        <a:r>
          <a:rPr lang="en-US"/>
          <a:t>Similar comment as the earlier slide about the permissions to use the graphic and where it’s located.</a:t>
        </a:r>
      </a:p>
    </p188:txBody>
  </p188:cm>
</p188:cmLst>
</file>

<file path=ppt/comments/modernComment_122_C8ADDD7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F985976-6ACA-4681-8F1C-AA297CDB2226}" authorId="{278296BB-E14A-6FE0-1CC3-50C7E2AD0600}" status="resolved" created="2024-12-30T16:30:50.26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66837627" sldId="290"/>
      <ac:spMk id="8" creationId="{F603F301-C016-05C8-595E-39D64B17278A}"/>
      <ac:txMk cp="0" len="9">
        <ac:context len="109" hash="3262065793"/>
      </ac:txMk>
    </ac:txMkLst>
    <p188:pos x="2214383" y="209685"/>
    <p188:replyLst>
      <p188:reply id="{E975FA62-CF84-4CF0-8CC4-26D8C7CE550F}" authorId="{6278952E-9352-10BE-44A4-8CACA7B979D7}" created="2024-12-30T20:27:51.342">
        <p188:txBody>
          <a:bodyPr/>
          <a:lstStyle/>
          <a:p>
            <a:r>
              <a:rPr lang="en-US"/>
              <a:t>Updated as recommended</a:t>
            </a:r>
          </a:p>
        </p188:txBody>
      </p188:reply>
    </p188:replyLst>
    <p188:txBody>
      <a:bodyPr/>
      <a:lstStyle/>
      <a:p>
        <a:r>
          <a:rPr lang="en-US"/>
          <a:t>"Datascope" doesn’t convey much about what the TIM was about. Would you want to add something in paratheses like (Using data to enable autonomy) </a:t>
        </a:r>
      </a:p>
    </p188:txBody>
  </p188:cm>
</p188:cmLst>
</file>

<file path=ppt/comments/modernComment_12A_E5CA31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4D386E5-3B57-4DB7-B8FA-3997CD59B742}" authorId="{6278952E-9352-10BE-44A4-8CACA7B979D7}" status="resolved" created="2024-12-30T20:31:06.57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55233342" sldId="298"/>
      <ac:spMk id="3" creationId="{EB8B4D64-FF87-61BC-BC4D-0B5ADAA5A4FB}"/>
    </ac:deMkLst>
    <p188:txBody>
      <a:bodyPr/>
      <a:lstStyle/>
      <a:p>
        <a:r>
          <a:rPr lang="en-US"/>
          <a:t>Adding SE and CST members and others who have given input / reviewed our work</a:t>
        </a:r>
      </a:p>
    </p188:txBody>
  </p188:cm>
  <p188:cm id="{D861AC16-67F4-447D-813D-F46C8376F2D6}" authorId="{6278952E-9352-10BE-44A4-8CACA7B979D7}" status="resolved" created="2025-01-06T11:16:54.01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55233342" sldId="298"/>
      <ac:spMk id="3" creationId="{EB8B4D64-FF87-61BC-BC4D-0B5ADAA5A4FB}"/>
    </ac:deMkLst>
    <p188:txBody>
      <a:bodyPr/>
      <a:lstStyle/>
      <a:p>
        <a:r>
          <a:rPr lang="en-US"/>
          <a:t>[@Krihak, Michael K. (JSC-SCF)[KBR Wyle Services, LLC]] Should we add Leadership (ExMC/SIO, SD, SF) to this slide? I don't want to go overboard but I also don't want to come across as dismissive of anyone who provided important input to our work. Please add others or anyone I may have missed. as you see fit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1-06T14:32:34.265" authorId="{1C443A99-35C4-85D3-DE2F-4AB1A507D3F2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4EB9F-B19C-49D9-942F-49D77976D49B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767FF-1C76-453F-B401-BC7E882D9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3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While effective on the ISS, there have been cases where the CMO becomes the patient, limiting their ability to self-care and requiring assistance from non-CMO crewmembers.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767FF-1C76-453F-B401-BC7E882D90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7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767FF-1C76-453F-B401-BC7E882D90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767FF-1C76-453F-B401-BC7E882D90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0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.png"/><Relationship Id="rId5" Type="http://schemas.microsoft.com/office/2007/relationships/hdphoto" Target="../media/hdphoto2.wdp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ssion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47D31-7DF3-4FEE-9780-9F637A90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FE80E3-8FF2-A4A4-1A93-037636F4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B773491-7552-BD27-38F5-00DBDBA39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3" t="21645" r="1412" b="25096"/>
          <a:stretch/>
        </p:blipFill>
        <p:spPr>
          <a:xfrm>
            <a:off x="0" y="0"/>
            <a:ext cx="12192000" cy="1953818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0A8BB4-5045-B677-AB39-61D21CF78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1956361256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5371F-DF82-45C9-97F6-3AD69C7D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4E449-4F06-4F30-B550-F0F3E01C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CE87B4-0C5A-B129-42DA-510012D8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7551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8EF7-F77A-4656-8482-1AE9223B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92F89-A385-494A-9933-1037338A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398B2-13E2-4D7B-BF71-BA5F93162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31AD-FA1D-4AAE-89CA-8A53716D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AE65F-4405-4018-9B57-ECEBBAA2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4ACF5B-9C37-A39E-74AB-21580FB1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3823584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06CB-B0D4-465D-8F51-8C273026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D1FDD-DBDD-4902-B895-3F3EE3179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636EA-E4C6-4EAC-8CE4-7673FCC8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7D7B5-59BF-4756-ACEA-FB1226ED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737D50-E160-961B-5E11-C05E3C13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2960542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AC8CF-903A-4324-AF63-BA669515C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28135"/>
            <a:ext cx="2628900" cy="51726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CE262-8A5D-46D5-8CEF-F243A1357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8135"/>
            <a:ext cx="7734300" cy="51726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579F1-029F-4FED-8BFF-80DB8549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5CD50-0D14-40EC-AF0A-1B68D3DE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D8D7F5-6B78-0788-6FC5-B87485072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155008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tar, outdoor object, night, dark&#10;&#10;Description automatically generated">
            <a:extLst>
              <a:ext uri="{FF2B5EF4-FFF2-40B4-BE49-F238E27FC236}">
                <a16:creationId xmlns:a16="http://schemas.microsoft.com/office/drawing/2014/main" id="{7D4B7BE4-C3C4-4E51-8409-1879EC8B9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1991"/>
          <a:stretch/>
        </p:blipFill>
        <p:spPr>
          <a:xfrm rot="1199597" flipH="1">
            <a:off x="169666" y="183274"/>
            <a:ext cx="5656408" cy="7247458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674E0840-0531-43EC-BB7C-92DE5DEDD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2025 Human Research Program</a:t>
            </a:r>
          </a:p>
          <a:p>
            <a:r>
              <a:rPr lang="en-US"/>
              <a:t>Investigators’ Workshop</a:t>
            </a:r>
          </a:p>
        </p:txBody>
      </p:sp>
      <p:pic>
        <p:nvPicPr>
          <p:cNvPr id="14" name="Picture 13" descr="A picture containing star, outdoor object, night, dark&#10;&#10;Description automatically generated">
            <a:extLst>
              <a:ext uri="{FF2B5EF4-FFF2-40B4-BE49-F238E27FC236}">
                <a16:creationId xmlns:a16="http://schemas.microsoft.com/office/drawing/2014/main" id="{233ADE12-B415-4AEF-B4CF-C479FA963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1991"/>
          <a:stretch/>
        </p:blipFill>
        <p:spPr>
          <a:xfrm>
            <a:off x="6829221" y="68261"/>
            <a:ext cx="5219794" cy="672147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E7BFD9-B59E-4A52-AEEA-E9AE25A79448}"/>
              </a:ext>
            </a:extLst>
          </p:cNvPr>
          <p:cNvCxnSpPr>
            <a:cxnSpLocks/>
          </p:cNvCxnSpPr>
          <p:nvPr userDrawn="1"/>
        </p:nvCxnSpPr>
        <p:spPr>
          <a:xfrm flipH="1">
            <a:off x="7344229" y="4786054"/>
            <a:ext cx="4847771" cy="0"/>
          </a:xfrm>
          <a:prstGeom prst="line">
            <a:avLst/>
          </a:prstGeom>
          <a:ln w="44450">
            <a:solidFill>
              <a:srgbClr val="7FD9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216A4F81-267A-4CB4-9A86-F1D28CA0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676" y="2594724"/>
            <a:ext cx="6065019" cy="190509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62C20E0-88B8-4033-A997-6BBE240A6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6108" y="5153877"/>
            <a:ext cx="4954587" cy="113421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D04060-9866-E0B5-A61E-10819DCA6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978" t="23875" r="5973" b="12028"/>
          <a:stretch/>
        </p:blipFill>
        <p:spPr>
          <a:xfrm>
            <a:off x="10936610" y="1600365"/>
            <a:ext cx="1154678" cy="529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CFB27E-A2EA-75D0-5B75-F2D550743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97" b="97924" l="5155" r="97113">
                        <a14:foregroundMark x1="14834" y1="14876" x2="17113" y2="12457"/>
                        <a14:foregroundMark x1="13663" y1="16120" x2="14829" y2="14882"/>
                        <a14:foregroundMark x1="11422" y1="18499" x2="12860" y2="16973"/>
                        <a14:foregroundMark x1="17113" y1="12457" x2="27010" y2="18685"/>
                        <a14:foregroundMark x1="27010" y1="18685" x2="26186" y2="35640"/>
                        <a14:foregroundMark x1="26186" y1="35640" x2="21443" y2="50519"/>
                        <a14:foregroundMark x1="21443" y1="50519" x2="12784" y2="64014"/>
                        <a14:foregroundMark x1="12784" y1="64014" x2="13814" y2="80623"/>
                        <a14:foregroundMark x1="13814" y1="80623" x2="28454" y2="85121"/>
                        <a14:foregroundMark x1="9485" y1="67820" x2="9485" y2="82699"/>
                        <a14:foregroundMark x1="9485" y1="82699" x2="29691" y2="86851"/>
                        <a14:foregroundMark x1="29691" y1="86851" x2="21856" y2="81661"/>
                        <a14:foregroundMark x1="21856" y1="81661" x2="15052" y2="82007"/>
                        <a14:foregroundMark x1="39175" y1="78547" x2="33814" y2="40484"/>
                        <a14:foregroundMark x1="33814" y1="40484" x2="36701" y2="25606"/>
                        <a14:foregroundMark x1="36701" y1="25606" x2="44124" y2="17301"/>
                        <a14:foregroundMark x1="44124" y1="17301" x2="52165" y2="20761"/>
                        <a14:foregroundMark x1="52165" y1="20761" x2="60000" y2="48443"/>
                        <a14:foregroundMark x1="60000" y1="48443" x2="59588" y2="65398"/>
                        <a14:foregroundMark x1="59588" y1="65398" x2="52990" y2="78893"/>
                        <a14:foregroundMark x1="52990" y1="78893" x2="40412" y2="84083"/>
                        <a14:foregroundMark x1="40412" y1="84083" x2="34639" y2="58824"/>
                        <a14:foregroundMark x1="34639" y1="58824" x2="33402" y2="43599"/>
                        <a14:foregroundMark x1="33402" y1="43599" x2="34227" y2="37716"/>
                        <a14:foregroundMark x1="74021" y1="19723" x2="68041" y2="39100"/>
                        <a14:foregroundMark x1="68041" y1="39100" x2="69485" y2="63668"/>
                        <a14:foregroundMark x1="69485" y1="63668" x2="74227" y2="80969"/>
                        <a14:foregroundMark x1="74227" y1="80969" x2="82474" y2="79931"/>
                        <a14:foregroundMark x1="82474" y1="79931" x2="92165" y2="72318"/>
                        <a14:foregroundMark x1="92165" y1="72318" x2="95052" y2="54671"/>
                        <a14:foregroundMark x1="95052" y1="54671" x2="92577" y2="28720"/>
                        <a14:foregroundMark x1="92577" y1="28720" x2="81031" y2="16955"/>
                        <a14:foregroundMark x1="81031" y1="16955" x2="70309" y2="30104"/>
                        <a14:foregroundMark x1="70309" y1="30104" x2="69691" y2="65744"/>
                        <a14:foregroundMark x1="69691" y1="65744" x2="71959" y2="79239"/>
                        <a14:foregroundMark x1="71959" y1="79239" x2="80206" y2="84775"/>
                        <a14:foregroundMark x1="80206" y1="84775" x2="91753" y2="73356"/>
                        <a14:foregroundMark x1="91753" y1="73356" x2="94433" y2="49135"/>
                        <a14:foregroundMark x1="94433" y1="49135" x2="91959" y2="29066"/>
                        <a14:foregroundMark x1="91959" y1="29066" x2="84536" y2="18685"/>
                        <a14:foregroundMark x1="84536" y1="18685" x2="75464" y2="21453"/>
                        <a14:foregroundMark x1="75464" y1="21453" x2="69897" y2="31142"/>
                        <a14:foregroundMark x1="69897" y1="31142" x2="69485" y2="64706"/>
                        <a14:foregroundMark x1="69485" y1="64706" x2="69897" y2="66436"/>
                        <a14:foregroundMark x1="57938" y1="79931" x2="50515" y2="87543"/>
                        <a14:foregroundMark x1="50515" y1="87543" x2="42474" y2="89965"/>
                        <a14:foregroundMark x1="42474" y1="89965" x2="36082" y2="78893"/>
                        <a14:foregroundMark x1="36082" y1="78893" x2="31753" y2="41869"/>
                        <a14:foregroundMark x1="31753" y1="41869" x2="35670" y2="23875"/>
                        <a14:foregroundMark x1="35670" y1="23875" x2="44330" y2="14533"/>
                        <a14:foregroundMark x1="44330" y1="14533" x2="54845" y2="16263"/>
                        <a14:foregroundMark x1="54845" y1="16263" x2="61443" y2="35986"/>
                        <a14:foregroundMark x1="61443" y1="35986" x2="63505" y2="57439"/>
                        <a14:foregroundMark x1="63505" y1="57439" x2="59794" y2="77509"/>
                        <a14:foregroundMark x1="59175" y1="56055" x2="55464" y2="73010"/>
                        <a14:foregroundMark x1="55464" y1="73010" x2="58763" y2="47751"/>
                        <a14:foregroundMark x1="54227" y1="73010" x2="45567" y2="82353"/>
                        <a14:foregroundMark x1="45567" y1="82353" x2="34021" y2="78547"/>
                        <a14:foregroundMark x1="34021" y1="78547" x2="43505" y2="89619"/>
                        <a14:foregroundMark x1="43505" y1="89619" x2="58351" y2="83737"/>
                        <a14:foregroundMark x1="31753" y1="86851" x2="20206" y2="79239"/>
                        <a14:foregroundMark x1="20206" y1="79239" x2="11134" y2="84775"/>
                        <a14:foregroundMark x1="11134" y1="84775" x2="33196" y2="88235"/>
                        <a14:foregroundMark x1="9278" y1="86159" x2="10309" y2="67474"/>
                        <a14:foregroundMark x1="10309" y1="67474" x2="23918" y2="47405"/>
                        <a14:foregroundMark x1="23918" y1="47405" x2="25567" y2="41869"/>
                        <a14:foregroundMark x1="28660" y1="25260" x2="22062" y2="10381"/>
                        <a14:foregroundMark x1="22062" y1="10381" x2="13402" y2="11073"/>
                        <a14:foregroundMark x1="13402" y1="11073" x2="6186" y2="20415"/>
                        <a14:foregroundMark x1="5445" y1="25390" x2="5155" y2="27336"/>
                        <a14:foregroundMark x1="6186" y1="20415" x2="5457" y2="25310"/>
                        <a14:foregroundMark x1="3918" y1="25952" x2="8660" y2="14879"/>
                        <a14:foregroundMark x1="8660" y1="14879" x2="20206" y2="8997"/>
                        <a14:foregroundMark x1="20206" y1="8997" x2="27835" y2="15571"/>
                        <a14:foregroundMark x1="27835" y1="15571" x2="30103" y2="31834"/>
                        <a14:foregroundMark x1="30103" y1="31834" x2="28866" y2="35986"/>
                        <a14:foregroundMark x1="37938" y1="18339" x2="51134" y2="9343"/>
                        <a14:foregroundMark x1="51134" y1="9343" x2="61649" y2="28374"/>
                        <a14:foregroundMark x1="54021" y1="27336" x2="42474" y2="21453"/>
                        <a14:foregroundMark x1="42474" y1="21453" x2="34845" y2="51557"/>
                        <a14:foregroundMark x1="32784" y1="50865" x2="35670" y2="63322"/>
                        <a14:foregroundMark x1="75052" y1="75433" x2="68454" y2="59862"/>
                        <a14:foregroundMark x1="68454" y1="59862" x2="77938" y2="88235"/>
                        <a14:foregroundMark x1="77938" y1="88235" x2="86186" y2="82007"/>
                        <a14:foregroundMark x1="86186" y1="82007" x2="93608" y2="70934"/>
                        <a14:foregroundMark x1="93608" y1="70934" x2="96495" y2="49827"/>
                        <a14:foregroundMark x1="96495" y1="49827" x2="92990" y2="29412"/>
                        <a14:foregroundMark x1="92990" y1="29412" x2="83918" y2="14187"/>
                        <a14:foregroundMark x1="83918" y1="14187" x2="73196" y2="18339"/>
                        <a14:foregroundMark x1="73196" y1="18339" x2="69072" y2="25952"/>
                        <a14:foregroundMark x1="66804" y1="30796" x2="71959" y2="19723"/>
                        <a14:foregroundMark x1="71959" y1="19723" x2="81031" y2="11765"/>
                        <a14:foregroundMark x1="81031" y1="11765" x2="89278" y2="14533"/>
                        <a14:foregroundMark x1="89278" y1="14533" x2="97113" y2="50173"/>
                        <a14:foregroundMark x1="97113" y1="50173" x2="91134" y2="97924"/>
                        <a14:foregroundMark x1="68660" y1="66436" x2="69897" y2="82353"/>
                        <a14:foregroundMark x1="69897" y1="82353" x2="78557" y2="86159"/>
                        <a14:foregroundMark x1="78557" y1="86159" x2="78763" y2="86505"/>
                        <a14:foregroundMark x1="13386" y1="58965" x2="9278" y2="69550"/>
                        <a14:foregroundMark x1="9278" y1="69550" x2="8454" y2="83045"/>
                        <a14:foregroundMark x1="14639" y1="69550" x2="23299" y2="52249"/>
                        <a14:foregroundMark x1="9278" y1="64014" x2="7835" y2="77855"/>
                        <a14:foregroundMark x1="7835" y1="77855" x2="7835" y2="77855"/>
                        <a14:foregroundMark x1="74639" y1="86159" x2="81443" y2="88927"/>
                        <a14:foregroundMark x1="91959" y1="61592" x2="91959" y2="33218"/>
                        <a14:foregroundMark x1="95464" y1="42907" x2="94227" y2="71626"/>
                        <a14:foregroundMark x1="94227" y1="71626" x2="92165" y2="66436"/>
                        <a14:backgroundMark x1="11959" y1="49827" x2="18144" y2="35986"/>
                        <a14:backgroundMark x1="18144" y1="35986" x2="9072" y2="35294"/>
                        <a14:backgroundMark x1="9072" y1="35294" x2="8454" y2="36678"/>
                        <a14:backgroundMark x1="8454" y1="36678" x2="16082" y2="25606"/>
                        <a14:backgroundMark x1="16082" y1="25606" x2="14433" y2="43599"/>
                        <a14:backgroundMark x1="14433" y1="43599" x2="10103" y2="56055"/>
                        <a14:backgroundMark x1="16495" y1="36678" x2="9072" y2="31488"/>
                        <a14:backgroundMark x1="9072" y1="31488" x2="9072" y2="31834"/>
                        <a14:backgroundMark x1="9072" y1="31834" x2="15464" y2="22837"/>
                        <a14:backgroundMark x1="15464" y1="22837" x2="17113" y2="36332"/>
                        <a14:backgroundMark x1="17113" y1="36332" x2="16289" y2="37716"/>
                        <a14:backgroundMark x1="19175" y1="32526" x2="19175" y2="32526"/>
                        <a14:backgroundMark x1="18351" y1="28028" x2="18351" y2="28028"/>
                        <a14:backgroundMark x1="18351" y1="28028" x2="18351" y2="28028"/>
                        <a14:backgroundMark x1="18351" y1="28028" x2="18351" y2="28028"/>
                        <a14:backgroundMark x1="16701" y1="23529" x2="17113" y2="34256"/>
                        <a14:backgroundMark x1="17113" y1="34256" x2="15670" y2="24567"/>
                        <a14:backgroundMark x1="17113" y1="34948" x2="16701" y2="25606"/>
                        <a14:backgroundMark x1="18763" y1="30450" x2="17113" y2="26644"/>
                        <a14:backgroundMark x1="17732" y1="34256" x2="16907" y2="24221"/>
                        <a14:backgroundMark x1="17732" y1="35986" x2="16495" y2="23183"/>
                        <a14:backgroundMark x1="18557" y1="26298" x2="17526" y2="38408"/>
                        <a14:backgroundMark x1="17113" y1="35640" x2="10515" y2="28720"/>
                        <a14:backgroundMark x1="10515" y1="28720" x2="9897" y2="30104"/>
                        <a14:backgroundMark x1="10722" y1="28720" x2="18557" y2="24913"/>
                        <a14:backgroundMark x1="18557" y1="24913" x2="18144" y2="37024"/>
                        <a14:backgroundMark x1="18144" y1="37024" x2="14845" y2="24567"/>
                        <a14:backgroundMark x1="14845" y1="24567" x2="10103" y2="29066"/>
                        <a14:backgroundMark x1="17732" y1="38062" x2="18763" y2="23875"/>
                        <a14:backgroundMark x1="18763" y1="23875" x2="15258" y2="23529"/>
                      </a14:backgroundRemoval>
                    </a14:imgEffect>
                  </a14:imgLayer>
                </a14:imgProps>
              </a:ext>
            </a:extLst>
          </a:blip>
          <a:srcRect r="35406"/>
          <a:stretch/>
        </p:blipFill>
        <p:spPr>
          <a:xfrm rot="260453">
            <a:off x="8580965" y="255851"/>
            <a:ext cx="2344673" cy="2162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56E3C1-D339-0008-8B55-E1E94EF57F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74" b="65575" l="16792" r="88088">
                        <a14:foregroundMark x1="20237" y1="37562" x2="31216" y2="26929"/>
                        <a14:foregroundMark x1="31216" y1="26929" x2="34266" y2="31455"/>
                        <a14:foregroundMark x1="34266" y1="31455" x2="29243" y2="37507"/>
                        <a14:foregroundMark x1="29243" y1="37507" x2="28095" y2="37257"/>
                        <a14:foregroundMark x1="31755" y1="60966" x2="20022" y2="45697"/>
                        <a14:foregroundMark x1="20022" y1="45697" x2="26014" y2="46002"/>
                        <a14:foregroundMark x1="26014" y1="46002" x2="24435" y2="50527"/>
                        <a14:foregroundMark x1="24435" y1="50527" x2="30212" y2="44919"/>
                        <a14:foregroundMark x1="30212" y1="44919" x2="28238" y2="51277"/>
                        <a14:foregroundMark x1="28238" y1="51277" x2="34123" y2="47140"/>
                        <a14:foregroundMark x1="34123" y1="47140" x2="30427" y2="54803"/>
                        <a14:foregroundMark x1="30427" y1="54803" x2="36814" y2="50416"/>
                        <a14:foregroundMark x1="36814" y1="50416" x2="34553" y2="56274"/>
                        <a14:foregroundMark x1="34553" y1="56274" x2="34948" y2="49278"/>
                        <a14:foregroundMark x1="34948" y1="49278" x2="35271" y2="49306"/>
                        <a14:foregroundMark x1="42052" y1="64214" x2="59168" y2="62854"/>
                        <a14:foregroundMark x1="59168" y1="62854" x2="62792" y2="63381"/>
                        <a14:foregroundMark x1="42052" y1="63798" x2="44385" y2="58995"/>
                        <a14:foregroundMark x1="44385" y1="58995" x2="52278" y2="54942"/>
                        <a14:foregroundMark x1="52278" y1="54942" x2="57445" y2="57024"/>
                        <a14:foregroundMark x1="57445" y1="57024" x2="62325" y2="62632"/>
                        <a14:foregroundMark x1="62325" y1="62632" x2="54575" y2="65602"/>
                        <a14:foregroundMark x1="54575" y1="65602" x2="42591" y2="65575"/>
                        <a14:foregroundMark x1="84643" y1="44475" x2="79620" y2="53609"/>
                        <a14:foregroundMark x1="85181" y1="38395" x2="75135" y2="26430"/>
                        <a14:foregroundMark x1="75135" y1="26430" x2="71869" y2="18989"/>
                        <a14:foregroundMark x1="63868" y1="17213" x2="41119" y2="18212"/>
                        <a14:foregroundMark x1="41119" y1="18212" x2="39900" y2="17629"/>
                        <a14:foregroundMark x1="54395" y1="47835" x2="46573" y2="44475"/>
                        <a14:foregroundMark x1="46573" y1="44475" x2="43846" y2="40061"/>
                        <a14:foregroundMark x1="43846" y1="40061" x2="54216" y2="44475"/>
                        <a14:foregroundMark x1="54216" y1="44475" x2="49982" y2="39367"/>
                        <a14:foregroundMark x1="49982" y1="39367" x2="59419" y2="42560"/>
                        <a14:foregroundMark x1="59419" y1="42560" x2="57409" y2="37868"/>
                        <a14:foregroundMark x1="57409" y1="37868" x2="55077" y2="35453"/>
                        <a14:foregroundMark x1="56835" y1="46696" x2="59311" y2="41116"/>
                        <a14:foregroundMark x1="59311" y1="41116" x2="55615" y2="35314"/>
                        <a14:foregroundMark x1="55615" y1="35314" x2="45892" y2="37202"/>
                        <a14:foregroundMark x1="45892" y1="37202" x2="44385" y2="45142"/>
                        <a14:foregroundMark x1="44385" y1="45142" x2="51848" y2="47640"/>
                        <a14:foregroundMark x1="51848" y1="47640" x2="58306" y2="46474"/>
                        <a14:foregroundMark x1="58306" y1="46474" x2="58306" y2="46474"/>
                        <a14:foregroundMark x1="86509" y1="44281" x2="86509" y2="44281"/>
                        <a14:foregroundMark x1="17259" y1="44586" x2="17259" y2="44586"/>
                        <a14:foregroundMark x1="16864" y1="39284" x2="16864" y2="39284"/>
                        <a14:foregroundMark x1="16864" y1="43726" x2="16864" y2="43726"/>
                        <a14:foregroundMark x1="87980" y1="39200" x2="87980" y2="39200"/>
                        <a14:foregroundMark x1="88088" y1="43726" x2="88088" y2="43726"/>
                        <a14:foregroundMark x1="40940" y1="40033" x2="45425" y2="34981"/>
                        <a14:foregroundMark x1="45425" y1="34981" x2="52637" y2="33620"/>
                        <a14:foregroundMark x1="52637" y1="33620" x2="59311" y2="35952"/>
                        <a14:foregroundMark x1="59311" y1="35952" x2="62504" y2="40172"/>
                        <a14:foregroundMark x1="62504" y1="40172" x2="61285" y2="45614"/>
                        <a14:foregroundMark x1="61285" y1="45614" x2="57122" y2="49084"/>
                        <a14:foregroundMark x1="57122" y1="49084" x2="50987" y2="50028"/>
                        <a14:foregroundMark x1="50987" y1="50028" x2="45640" y2="48251"/>
                        <a14:foregroundMark x1="45640" y1="48251" x2="41837" y2="44114"/>
                        <a14:foregroundMark x1="41837" y1="44114" x2="41084" y2="40394"/>
                        <a14:backgroundMark x1="36024" y1="18795" x2="43093" y2="27735"/>
                        <a14:backgroundMark x1="43093" y1="27735" x2="37065" y2="42754"/>
                        <a14:backgroundMark x1="37065" y1="42754" x2="43595" y2="50028"/>
                        <a14:backgroundMark x1="43595" y1="50028" x2="43595" y2="50028"/>
                        <a14:backgroundMark x1="48116" y1="30816" x2="64406" y2="34675"/>
                        <a14:backgroundMark x1="64406" y1="34675" x2="67169" y2="38840"/>
                        <a14:backgroundMark x1="67169" y1="38840" x2="67061" y2="43504"/>
                        <a14:backgroundMark x1="67061" y1="43504" x2="64155" y2="47640"/>
                        <a14:backgroundMark x1="64155" y1="47640" x2="59096" y2="51416"/>
                        <a14:backgroundMark x1="59096" y1="51416" x2="46968" y2="51888"/>
                        <a14:backgroundMark x1="21600" y1="31427" x2="21600" y2="31427"/>
                        <a14:backgroundMark x1="21457" y1="31566" x2="21457" y2="31566"/>
                        <a14:backgroundMark x1="21672" y1="31316" x2="21672" y2="31316"/>
                        <a14:backgroundMark x1="20560" y1="32704" x2="20560" y2="32704"/>
                        <a14:backgroundMark x1="17151" y1="37451" x2="17151" y2="37451"/>
                        <a14:backgroundMark x1="17187" y1="37285" x2="17187" y2="37285"/>
                        <a14:backgroundMark x1="16505" y1="38034" x2="16505" y2="38034"/>
                        <a14:backgroundMark x1="16146" y1="38728" x2="16326" y2="38201"/>
                        <a14:backgroundMark x1="16433" y1="40117" x2="16864" y2="40255"/>
                        <a14:backgroundMark x1="17008" y1="37562" x2="17008" y2="37562"/>
                        <a14:backgroundMark x1="17366" y1="37202" x2="17366" y2="37202"/>
                        <a14:backgroundMark x1="58558" y1="33676" x2="58558" y2="33676"/>
                        <a14:backgroundMark x1="65483" y1="33676" x2="63976" y2="31927"/>
                        <a14:backgroundMark x1="64370" y1="32066" x2="64370" y2="32066"/>
                        <a14:backgroundMark x1="63150" y1="30233" x2="63150" y2="30233"/>
                        <a14:backgroundMark x1="63294" y1="30289" x2="63294" y2="30289"/>
                        <a14:backgroundMark x1="63294" y1="30094" x2="63294" y2="30094"/>
                        <a14:backgroundMark x1="64119" y1="54747" x2="65662" y2="57079"/>
                        <a14:backgroundMark x1="63402" y1="53720" x2="63402" y2="53720"/>
                        <a14:backgroundMark x1="64263" y1="54747" x2="64263" y2="54747"/>
                        <a14:backgroundMark x1="65518" y1="56580" x2="65518" y2="56580"/>
                        <a14:backgroundMark x1="65339" y1="56441" x2="65339" y2="56441"/>
                        <a14:backgroundMark x1="65698" y1="56802" x2="65698" y2="56802"/>
                        <a14:backgroundMark x1="65411" y1="56385" x2="65411" y2="56385"/>
                        <a14:backgroundMark x1="63473" y1="53609" x2="63473" y2="53609"/>
                        <a14:backgroundMark x1="66308" y1="48279" x2="66667" y2="47696"/>
                        <a14:backgroundMark x1="64406" y1="50805" x2="64406" y2="50805"/>
                        <a14:backgroundMark x1="63437" y1="53526" x2="63437" y2="53526"/>
                        <a14:backgroundMark x1="63437" y1="53415" x2="63437" y2="53415"/>
                        <a14:backgroundMark x1="64155" y1="40811" x2="64155" y2="42726"/>
                        <a14:backgroundMark x1="63868" y1="42865" x2="63940" y2="42004"/>
                        <a14:backgroundMark x1="28848" y1="61188" x2="28848" y2="61188"/>
                        <a14:backgroundMark x1="29207" y1="61688" x2="28669" y2="61077"/>
                        <a14:backgroundMark x1="28597" y1="60855" x2="29243" y2="61577"/>
                        <a14:backgroundMark x1="28884" y1="60994" x2="28884" y2="60994"/>
                        <a14:backgroundMark x1="29171" y1="61272" x2="29171" y2="61272"/>
                        <a14:backgroundMark x1="29064" y1="61022" x2="29064" y2="61022"/>
                        <a14:backgroundMark x1="29135" y1="61216" x2="29135" y2="61216"/>
                        <a14:backgroundMark x1="28920" y1="61077" x2="28920" y2="61077"/>
                        <a14:backgroundMark x1="29279" y1="61216" x2="29279" y2="61216"/>
                        <a14:backgroundMark x1="73448" y1="63604" x2="73448" y2="63604"/>
                        <a14:backgroundMark x1="75063" y1="61771" x2="75601" y2="60938"/>
                        <a14:backgroundMark x1="75314" y1="61299" x2="75314" y2="61299"/>
                        <a14:backgroundMark x1="69896" y1="63048" x2="69896" y2="63048"/>
                        <a14:backgroundMark x1="69932" y1="63159" x2="69932" y2="63159"/>
                      </a14:backgroundRemoval>
                    </a14:imgEffect>
                  </a14:imgLayer>
                </a14:imgProps>
              </a:ext>
            </a:extLst>
          </a:blip>
          <a:srcRect l="24611" t="14586" r="9541" b="31846"/>
          <a:stretch/>
        </p:blipFill>
        <p:spPr>
          <a:xfrm>
            <a:off x="-1" y="1213466"/>
            <a:ext cx="5368905" cy="5644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282B9-B8A1-D527-D45A-F9CFD1EA1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920" b="95309" l="10152" r="99922">
                        <a14:foregroundMark x1="27255" y1="63959" x2="27255" y2="63959"/>
                        <a14:foregroundMark x1="23585" y1="61899" x2="23585" y2="61899"/>
                        <a14:foregroundMark x1="15385" y1="57551" x2="15385" y2="57551"/>
                        <a14:foregroundMark x1="23897" y1="62128" x2="23897" y2="62128"/>
                        <a14:foregroundMark x1="13510" y1="58467" x2="27411" y2="63959"/>
                        <a14:foregroundMark x1="27411" y1="63959" x2="16634" y2="59840"/>
                        <a14:foregroundMark x1="12886" y1="57551" x2="12886" y2="57551"/>
                        <a14:foregroundMark x1="14213" y1="60069" x2="26396" y2="65103"/>
                        <a14:foregroundMark x1="63764" y1="74256" x2="63764" y2="74256"/>
                        <a14:foregroundMark x1="62827" y1="74485" x2="96330" y2="85011"/>
                        <a14:foregroundMark x1="26474" y1="62586" x2="61343" y2="76316"/>
                        <a14:foregroundMark x1="13588" y1="55950" x2="13588" y2="55950"/>
                        <a14:foregroundMark x1="63842" y1="73799" x2="68416" y2="73073"/>
                        <a14:foregroundMark x1="83562" y1="77060" x2="99531" y2="83181"/>
                        <a14:foregroundMark x1="26786" y1="65789" x2="67435" y2="81808"/>
                        <a14:foregroundMark x1="67435" y1="81808" x2="79656" y2="84668"/>
                        <a14:foregroundMark x1="79656" y1="84668" x2="83561" y2="84439"/>
                        <a14:foregroundMark x1="83561" y1="84439" x2="99922" y2="88215"/>
                        <a14:foregroundMark x1="19446" y1="58467" x2="35455" y2="64645"/>
                        <a14:foregroundMark x1="44073" y1="67188" x2="64155" y2="73112"/>
                        <a14:foregroundMark x1="11207" y1="56751" x2="11207" y2="56751"/>
                        <a14:foregroundMark x1="13198" y1="55034" x2="13198" y2="55034"/>
                        <a14:foregroundMark x1="17962" y1="56751" x2="13042" y2="54920"/>
                        <a14:foregroundMark x1="20695" y1="58124" x2="18079" y2="56522"/>
                        <a14:foregroundMark x1="13237" y1="57208" x2="10152" y2="56636"/>
                        <a14:foregroundMark x1="43835" y1="66825" x2="44514" y2="67048"/>
                        <a14:foregroundMark x1="39194" y1="65300" x2="43261" y2="66636"/>
                        <a14:foregroundMark x1="70715" y1="76087" x2="75205" y2="79062"/>
                        <a14:foregroundMark x1="75205" y1="79062" x2="80711" y2="78719"/>
                        <a14:foregroundMark x1="80711" y1="78719" x2="71222" y2="76087"/>
                        <a14:foregroundMark x1="29832" y1="62471" x2="20344" y2="58696"/>
                        <a14:foregroundMark x1="68606" y1="75286" x2="70480" y2="75858"/>
                        <a14:foregroundMark x1="80867" y1="78490" x2="83444" y2="79176"/>
                        <a14:foregroundMark x1="35650" y1="64531" x2="39047" y2="65789"/>
                        <a14:backgroundMark x1="17025" y1="71739" x2="56189" y2="96110"/>
                        <a14:backgroundMark x1="56189" y1="96110" x2="57282" y2="96224"/>
                        <a14:backgroundMark x1="60875" y1="90503" x2="96330" y2="95309"/>
                        <a14:backgroundMark x1="38579" y1="62586" x2="43342" y2="61670"/>
                        <a14:backgroundMark x1="43342" y1="61670" x2="50527" y2="61785"/>
                        <a14:backgroundMark x1="50527" y1="61785" x2="57048" y2="60297"/>
                        <a14:backgroundMark x1="46701" y1="62586" x2="51699" y2="65446"/>
                        <a14:backgroundMark x1="51699" y1="65446" x2="58922" y2="62128"/>
                        <a14:backgroundMark x1="60406" y1="67620" x2="56267" y2="64416"/>
                        <a14:backgroundMark x1="40766" y1="63223" x2="42718" y2="62815"/>
                        <a14:backgroundMark x1="42718" y1="62815" x2="42796" y2="62815"/>
                        <a14:backgroundMark x1="43655" y1="64073" x2="61968" y2="68879"/>
                        <a14:backgroundMark x1="70715" y1="72883" x2="81726" y2="75858"/>
                        <a14:backgroundMark x1="37712" y1="62835" x2="40023" y2="62471"/>
                        <a14:backgroundMark x1="40023" y1="62471" x2="43850" y2="64188"/>
                        <a14:backgroundMark x1="43850" y1="64188" x2="37954" y2="61899"/>
                        <a14:backgroundMark x1="70480" y1="72883" x2="68216" y2="72082"/>
                        <a14:backgroundMark x1="82853" y1="76452" x2="83756" y2="76087"/>
                        <a14:backgroundMark x1="70871" y1="71625" x2="68333" y2="72654"/>
                      </a14:backgroundRemoval>
                    </a14:imgEffect>
                  </a14:imgLayer>
                </a14:imgProps>
              </a:ext>
            </a:extLst>
          </a:blip>
          <a:srcRect l="12219" t="55076"/>
          <a:stretch/>
        </p:blipFill>
        <p:spPr>
          <a:xfrm>
            <a:off x="-1" y="260519"/>
            <a:ext cx="12180240" cy="18692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692C1C-F387-8E83-29BD-52F1225AFE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97" b="97924" l="5155" r="97113">
                        <a14:foregroundMark x1="14834" y1="14876" x2="17113" y2="12457"/>
                        <a14:foregroundMark x1="13663" y1="16120" x2="14829" y2="14882"/>
                        <a14:foregroundMark x1="11422" y1="18499" x2="12860" y2="16973"/>
                        <a14:foregroundMark x1="17113" y1="12457" x2="27010" y2="18685"/>
                        <a14:foregroundMark x1="27010" y1="18685" x2="26186" y2="35640"/>
                        <a14:foregroundMark x1="26186" y1="35640" x2="21443" y2="50519"/>
                        <a14:foregroundMark x1="21443" y1="50519" x2="13243" y2="63299"/>
                        <a14:foregroundMark x1="12824" y1="64667" x2="13814" y2="80623"/>
                        <a14:foregroundMark x1="13814" y1="80623" x2="28454" y2="85121"/>
                        <a14:foregroundMark x1="9485" y1="68175" x2="9485" y2="82699"/>
                        <a14:foregroundMark x1="9485" y1="82699" x2="29691" y2="86851"/>
                        <a14:foregroundMark x1="29691" y1="86851" x2="21856" y2="81661"/>
                        <a14:foregroundMark x1="21856" y1="81661" x2="15052" y2="82007"/>
                        <a14:foregroundMark x1="39175" y1="78547" x2="33814" y2="40484"/>
                        <a14:foregroundMark x1="33814" y1="40484" x2="36701" y2="25606"/>
                        <a14:foregroundMark x1="36701" y1="25606" x2="44124" y2="17301"/>
                        <a14:foregroundMark x1="44124" y1="17301" x2="52165" y2="20761"/>
                        <a14:foregroundMark x1="52165" y1="20761" x2="60000" y2="48443"/>
                        <a14:foregroundMark x1="60000" y1="48443" x2="59588" y2="65398"/>
                        <a14:foregroundMark x1="59588" y1="65398" x2="52990" y2="78893"/>
                        <a14:foregroundMark x1="52990" y1="78893" x2="40412" y2="84083"/>
                        <a14:foregroundMark x1="40412" y1="84083" x2="34639" y2="58824"/>
                        <a14:foregroundMark x1="34639" y1="58824" x2="33402" y2="43599"/>
                        <a14:foregroundMark x1="33402" y1="43599" x2="34227" y2="37716"/>
                        <a14:foregroundMark x1="74021" y1="19723" x2="68041" y2="39100"/>
                        <a14:foregroundMark x1="68041" y1="39100" x2="69485" y2="63668"/>
                        <a14:foregroundMark x1="69485" y1="63668" x2="74227" y2="80969"/>
                        <a14:foregroundMark x1="74227" y1="80969" x2="82474" y2="79931"/>
                        <a14:foregroundMark x1="82474" y1="79931" x2="92165" y2="72318"/>
                        <a14:foregroundMark x1="92165" y1="72318" x2="95052" y2="54671"/>
                        <a14:foregroundMark x1="95052" y1="54671" x2="92577" y2="28720"/>
                        <a14:foregroundMark x1="92577" y1="28720" x2="81031" y2="16955"/>
                        <a14:foregroundMark x1="81031" y1="16955" x2="70309" y2="30104"/>
                        <a14:foregroundMark x1="70309" y1="30104" x2="69691" y2="65744"/>
                        <a14:foregroundMark x1="69691" y1="65744" x2="71959" y2="79239"/>
                        <a14:foregroundMark x1="71959" y1="79239" x2="80206" y2="84775"/>
                        <a14:foregroundMark x1="80206" y1="84775" x2="91753" y2="73356"/>
                        <a14:foregroundMark x1="91753" y1="73356" x2="94433" y2="49135"/>
                        <a14:foregroundMark x1="94433" y1="49135" x2="91959" y2="29066"/>
                        <a14:foregroundMark x1="91959" y1="29066" x2="84536" y2="18685"/>
                        <a14:foregroundMark x1="84536" y1="18685" x2="75464" y2="21453"/>
                        <a14:foregroundMark x1="75464" y1="21453" x2="69897" y2="31142"/>
                        <a14:foregroundMark x1="69897" y1="31142" x2="69485" y2="64706"/>
                        <a14:foregroundMark x1="69485" y1="64706" x2="69897" y2="66436"/>
                        <a14:foregroundMark x1="57938" y1="79931" x2="50515" y2="87543"/>
                        <a14:foregroundMark x1="50515" y1="87543" x2="42474" y2="89965"/>
                        <a14:foregroundMark x1="42474" y1="89965" x2="36082" y2="78893"/>
                        <a14:foregroundMark x1="36082" y1="78893" x2="31753" y2="41869"/>
                        <a14:foregroundMark x1="31753" y1="41869" x2="35670" y2="23875"/>
                        <a14:foregroundMark x1="35670" y1="23875" x2="44330" y2="14533"/>
                        <a14:foregroundMark x1="44330" y1="14533" x2="54845" y2="16263"/>
                        <a14:foregroundMark x1="54845" y1="16263" x2="61443" y2="35986"/>
                        <a14:foregroundMark x1="61443" y1="35986" x2="63505" y2="57439"/>
                        <a14:foregroundMark x1="63505" y1="57439" x2="59794" y2="77509"/>
                        <a14:foregroundMark x1="59175" y1="56055" x2="55464" y2="73010"/>
                        <a14:foregroundMark x1="55464" y1="73010" x2="58763" y2="47751"/>
                        <a14:foregroundMark x1="54227" y1="73010" x2="45567" y2="82353"/>
                        <a14:foregroundMark x1="45567" y1="82353" x2="34021" y2="78547"/>
                        <a14:foregroundMark x1="34021" y1="78547" x2="43505" y2="89619"/>
                        <a14:foregroundMark x1="43505" y1="89619" x2="58351" y2="83737"/>
                        <a14:foregroundMark x1="31753" y1="86851" x2="20206" y2="79239"/>
                        <a14:foregroundMark x1="20206" y1="79239" x2="11134" y2="84775"/>
                        <a14:foregroundMark x1="11134" y1="84775" x2="33196" y2="88235"/>
                        <a14:foregroundMark x1="9278" y1="86159" x2="10223" y2="69028"/>
                        <a14:foregroundMark x1="13185" y1="63233" x2="23918" y2="47405"/>
                        <a14:foregroundMark x1="23918" y1="47405" x2="25567" y2="41869"/>
                        <a14:foregroundMark x1="28660" y1="25260" x2="22062" y2="10381"/>
                        <a14:foregroundMark x1="22062" y1="10381" x2="13402" y2="11073"/>
                        <a14:foregroundMark x1="13402" y1="11073" x2="6186" y2="20415"/>
                        <a14:foregroundMark x1="5445" y1="25390" x2="5155" y2="27336"/>
                        <a14:foregroundMark x1="6186" y1="20415" x2="5457" y2="25310"/>
                        <a14:foregroundMark x1="3918" y1="25952" x2="8660" y2="14879"/>
                        <a14:foregroundMark x1="8660" y1="14879" x2="20206" y2="8997"/>
                        <a14:foregroundMark x1="20206" y1="8997" x2="27835" y2="15571"/>
                        <a14:foregroundMark x1="27835" y1="15571" x2="30103" y2="31834"/>
                        <a14:foregroundMark x1="30103" y1="31834" x2="28866" y2="35986"/>
                        <a14:foregroundMark x1="37938" y1="18339" x2="51134" y2="9343"/>
                        <a14:foregroundMark x1="51134" y1="9343" x2="61649" y2="28374"/>
                        <a14:foregroundMark x1="54021" y1="27336" x2="42474" y2="21453"/>
                        <a14:foregroundMark x1="42474" y1="21453" x2="34845" y2="51557"/>
                        <a14:foregroundMark x1="32784" y1="50865" x2="35670" y2="63322"/>
                        <a14:foregroundMark x1="75052" y1="75433" x2="68454" y2="59862"/>
                        <a14:foregroundMark x1="68454" y1="59862" x2="77938" y2="88235"/>
                        <a14:foregroundMark x1="77938" y1="88235" x2="86186" y2="82007"/>
                        <a14:foregroundMark x1="86186" y1="82007" x2="93608" y2="70934"/>
                        <a14:foregroundMark x1="93608" y1="70934" x2="96495" y2="49827"/>
                        <a14:foregroundMark x1="96495" y1="49827" x2="92990" y2="29412"/>
                        <a14:foregroundMark x1="92990" y1="29412" x2="83918" y2="14187"/>
                        <a14:foregroundMark x1="83918" y1="14187" x2="73196" y2="18339"/>
                        <a14:foregroundMark x1="73196" y1="18339" x2="69072" y2="25952"/>
                        <a14:foregroundMark x1="66804" y1="30796" x2="71959" y2="19723"/>
                        <a14:foregroundMark x1="71959" y1="19723" x2="81031" y2="11765"/>
                        <a14:foregroundMark x1="81031" y1="11765" x2="89278" y2="14533"/>
                        <a14:foregroundMark x1="89278" y1="14533" x2="97113" y2="50173"/>
                        <a14:foregroundMark x1="97113" y1="50173" x2="91134" y2="97924"/>
                        <a14:foregroundMark x1="68660" y1="66436" x2="69897" y2="82353"/>
                        <a14:foregroundMark x1="69897" y1="82353" x2="78557" y2="86159"/>
                        <a14:foregroundMark x1="78557" y1="86159" x2="78763" y2="86505"/>
                        <a14:foregroundMark x1="9711" y1="68436" x2="9278" y2="69550"/>
                        <a14:foregroundMark x1="13386" y1="58965" x2="12180" y2="62071"/>
                        <a14:foregroundMark x1="9278" y1="69550" x2="8454" y2="83045"/>
                        <a14:foregroundMark x1="14639" y1="69550" x2="23299" y2="52249"/>
                        <a14:foregroundMark x1="8913" y1="67514" x2="7835" y2="77855"/>
                        <a14:foregroundMark x1="7835" y1="77855" x2="7835" y2="77855"/>
                        <a14:foregroundMark x1="74639" y1="86159" x2="81443" y2="88927"/>
                        <a14:foregroundMark x1="91959" y1="61592" x2="91959" y2="33218"/>
                        <a14:foregroundMark x1="95464" y1="42907" x2="94227" y2="71626"/>
                        <a14:foregroundMark x1="94227" y1="71626" x2="92165" y2="66436"/>
                        <a14:backgroundMark x1="11959" y1="49827" x2="18144" y2="35986"/>
                        <a14:backgroundMark x1="18144" y1="35986" x2="9072" y2="35294"/>
                        <a14:backgroundMark x1="9072" y1="35294" x2="8454" y2="36678"/>
                        <a14:backgroundMark x1="8454" y1="36678" x2="16082" y2="25606"/>
                        <a14:backgroundMark x1="16082" y1="25606" x2="14433" y2="43599"/>
                        <a14:backgroundMark x1="14433" y1="43599" x2="10103" y2="56055"/>
                        <a14:backgroundMark x1="16495" y1="36678" x2="9072" y2="31488"/>
                        <a14:backgroundMark x1="9072" y1="31488" x2="9072" y2="31834"/>
                        <a14:backgroundMark x1="9072" y1="31834" x2="15464" y2="22837"/>
                        <a14:backgroundMark x1="15464" y1="22837" x2="17113" y2="36332"/>
                        <a14:backgroundMark x1="17113" y1="36332" x2="16289" y2="37716"/>
                        <a14:backgroundMark x1="19175" y1="32526" x2="19175" y2="32526"/>
                        <a14:backgroundMark x1="18351" y1="28028" x2="18351" y2="28028"/>
                        <a14:backgroundMark x1="18351" y1="28028" x2="18351" y2="28028"/>
                        <a14:backgroundMark x1="18351" y1="28028" x2="18351" y2="28028"/>
                        <a14:backgroundMark x1="16701" y1="23529" x2="17113" y2="34256"/>
                        <a14:backgroundMark x1="17113" y1="34256" x2="15670" y2="24567"/>
                        <a14:backgroundMark x1="17113" y1="34948" x2="16701" y2="25606"/>
                        <a14:backgroundMark x1="18763" y1="30450" x2="17113" y2="26644"/>
                        <a14:backgroundMark x1="17732" y1="34256" x2="16907" y2="24221"/>
                        <a14:backgroundMark x1="17732" y1="35986" x2="16495" y2="23183"/>
                        <a14:backgroundMark x1="18557" y1="26298" x2="17526" y2="38408"/>
                        <a14:backgroundMark x1="17113" y1="35640" x2="10515" y2="28720"/>
                        <a14:backgroundMark x1="10515" y1="28720" x2="9897" y2="30104"/>
                        <a14:backgroundMark x1="10722" y1="28720" x2="18557" y2="24913"/>
                        <a14:backgroundMark x1="18557" y1="24913" x2="18144" y2="37024"/>
                        <a14:backgroundMark x1="18144" y1="37024" x2="14845" y2="24567"/>
                        <a14:backgroundMark x1="14845" y1="24567" x2="10103" y2="29066"/>
                        <a14:backgroundMark x1="17732" y1="38062" x2="18763" y2="23875"/>
                        <a14:backgroundMark x1="18763" y1="23875" x2="15258" y2="23529"/>
                        <a14:backgroundMark x1="20825" y1="64014" x2="28041" y2="50173"/>
                        <a14:backgroundMark x1="9072" y1="58478" x2="6186" y2="64360"/>
                      </a14:backgroundRemoval>
                    </a14:imgEffect>
                  </a14:imgLayer>
                </a14:imgProps>
              </a:ext>
            </a:extLst>
          </a:blip>
          <a:srcRect t="30549" r="71964" b="32258"/>
          <a:stretch/>
        </p:blipFill>
        <p:spPr>
          <a:xfrm rot="260453">
            <a:off x="8649223" y="780470"/>
            <a:ext cx="1017665" cy="804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7C931-D596-E615-C0D1-3E24F243F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97" b="97924" l="5155" r="97113">
                        <a14:foregroundMark x1="14834" y1="14876" x2="17113" y2="12457"/>
                        <a14:foregroundMark x1="13663" y1="16120" x2="14829" y2="14882"/>
                        <a14:foregroundMark x1="11422" y1="18499" x2="12860" y2="16973"/>
                        <a14:foregroundMark x1="17113" y1="12457" x2="27010" y2="18685"/>
                        <a14:foregroundMark x1="27010" y1="18685" x2="26186" y2="35640"/>
                        <a14:foregroundMark x1="26186" y1="35640" x2="21443" y2="50519"/>
                        <a14:foregroundMark x1="21443" y1="50519" x2="12784" y2="64014"/>
                        <a14:foregroundMark x1="12784" y1="64014" x2="13814" y2="80623"/>
                        <a14:foregroundMark x1="13814" y1="80623" x2="28454" y2="85121"/>
                        <a14:foregroundMark x1="9485" y1="67820" x2="9485" y2="82699"/>
                        <a14:foregroundMark x1="9485" y1="82699" x2="29691" y2="86851"/>
                        <a14:foregroundMark x1="29691" y1="86851" x2="21856" y2="81661"/>
                        <a14:foregroundMark x1="21856" y1="81661" x2="15052" y2="82007"/>
                        <a14:foregroundMark x1="39175" y1="78547" x2="33814" y2="40484"/>
                        <a14:foregroundMark x1="33814" y1="40484" x2="36701" y2="25606"/>
                        <a14:foregroundMark x1="36701" y1="25606" x2="44124" y2="17301"/>
                        <a14:foregroundMark x1="44124" y1="17301" x2="52165" y2="20761"/>
                        <a14:foregroundMark x1="52165" y1="20761" x2="60000" y2="48443"/>
                        <a14:foregroundMark x1="60000" y1="48443" x2="59588" y2="65398"/>
                        <a14:foregroundMark x1="59588" y1="65398" x2="52990" y2="78893"/>
                        <a14:foregroundMark x1="52990" y1="78893" x2="40412" y2="84083"/>
                        <a14:foregroundMark x1="40412" y1="84083" x2="34639" y2="58824"/>
                        <a14:foregroundMark x1="34639" y1="58824" x2="33402" y2="43599"/>
                        <a14:foregroundMark x1="33402" y1="43599" x2="34227" y2="37716"/>
                        <a14:foregroundMark x1="74021" y1="19723" x2="68041" y2="39100"/>
                        <a14:foregroundMark x1="68041" y1="39100" x2="69485" y2="63668"/>
                        <a14:foregroundMark x1="69485" y1="63668" x2="74227" y2="80969"/>
                        <a14:foregroundMark x1="74227" y1="80969" x2="82474" y2="79931"/>
                        <a14:foregroundMark x1="82474" y1="79931" x2="92165" y2="72318"/>
                        <a14:foregroundMark x1="92165" y1="72318" x2="95052" y2="54671"/>
                        <a14:foregroundMark x1="95052" y1="54671" x2="92577" y2="28720"/>
                        <a14:foregroundMark x1="92577" y1="28720" x2="81031" y2="16955"/>
                        <a14:foregroundMark x1="81031" y1="16955" x2="70309" y2="30104"/>
                        <a14:foregroundMark x1="70309" y1="30104" x2="69691" y2="65744"/>
                        <a14:foregroundMark x1="69691" y1="65744" x2="71959" y2="79239"/>
                        <a14:foregroundMark x1="71959" y1="79239" x2="80206" y2="84775"/>
                        <a14:foregroundMark x1="80206" y1="84775" x2="91753" y2="73356"/>
                        <a14:foregroundMark x1="91753" y1="73356" x2="94433" y2="49135"/>
                        <a14:foregroundMark x1="94433" y1="49135" x2="91959" y2="29066"/>
                        <a14:foregroundMark x1="91959" y1="29066" x2="84536" y2="18685"/>
                        <a14:foregroundMark x1="84536" y1="18685" x2="75464" y2="21453"/>
                        <a14:foregroundMark x1="75464" y1="21453" x2="69897" y2="31142"/>
                        <a14:foregroundMark x1="69897" y1="31142" x2="69485" y2="64706"/>
                        <a14:foregroundMark x1="69485" y1="64706" x2="69897" y2="66436"/>
                        <a14:foregroundMark x1="57938" y1="79931" x2="50515" y2="87543"/>
                        <a14:foregroundMark x1="50515" y1="87543" x2="42474" y2="89965"/>
                        <a14:foregroundMark x1="42474" y1="89965" x2="36082" y2="78893"/>
                        <a14:foregroundMark x1="36082" y1="78893" x2="31753" y2="41869"/>
                        <a14:foregroundMark x1="31753" y1="41869" x2="35670" y2="23875"/>
                        <a14:foregroundMark x1="35670" y1="23875" x2="44330" y2="14533"/>
                        <a14:foregroundMark x1="44330" y1="14533" x2="54845" y2="16263"/>
                        <a14:foregroundMark x1="54845" y1="16263" x2="61443" y2="35986"/>
                        <a14:foregroundMark x1="61443" y1="35986" x2="63505" y2="57439"/>
                        <a14:foregroundMark x1="63505" y1="57439" x2="59794" y2="77509"/>
                        <a14:foregroundMark x1="59175" y1="56055" x2="55464" y2="73010"/>
                        <a14:foregroundMark x1="55464" y1="73010" x2="58763" y2="47751"/>
                        <a14:foregroundMark x1="54227" y1="73010" x2="45567" y2="82353"/>
                        <a14:foregroundMark x1="45567" y1="82353" x2="34021" y2="78547"/>
                        <a14:foregroundMark x1="34021" y1="78547" x2="43505" y2="89619"/>
                        <a14:foregroundMark x1="43505" y1="89619" x2="58351" y2="83737"/>
                        <a14:foregroundMark x1="31753" y1="86851" x2="20206" y2="79239"/>
                        <a14:foregroundMark x1="20206" y1="79239" x2="11134" y2="84775"/>
                        <a14:foregroundMark x1="11134" y1="84775" x2="33196" y2="88235"/>
                        <a14:foregroundMark x1="9278" y1="86159" x2="10309" y2="67474"/>
                        <a14:foregroundMark x1="10309" y1="67474" x2="23918" y2="47405"/>
                        <a14:foregroundMark x1="23918" y1="47405" x2="25567" y2="41869"/>
                        <a14:foregroundMark x1="28660" y1="25260" x2="22062" y2="10381"/>
                        <a14:foregroundMark x1="22062" y1="10381" x2="13402" y2="11073"/>
                        <a14:foregroundMark x1="13402" y1="11073" x2="6186" y2="20415"/>
                        <a14:foregroundMark x1="5445" y1="25390" x2="5155" y2="27336"/>
                        <a14:foregroundMark x1="6186" y1="20415" x2="5457" y2="25310"/>
                        <a14:foregroundMark x1="3918" y1="25952" x2="8660" y2="14879"/>
                        <a14:foregroundMark x1="8660" y1="14879" x2="20206" y2="8997"/>
                        <a14:foregroundMark x1="20206" y1="8997" x2="27835" y2="15571"/>
                        <a14:foregroundMark x1="27835" y1="15571" x2="30103" y2="31834"/>
                        <a14:foregroundMark x1="30103" y1="31834" x2="28866" y2="35986"/>
                        <a14:foregroundMark x1="37938" y1="18339" x2="51134" y2="9343"/>
                        <a14:foregroundMark x1="51134" y1="9343" x2="61649" y2="28374"/>
                        <a14:foregroundMark x1="54021" y1="27336" x2="42474" y2="21453"/>
                        <a14:foregroundMark x1="42474" y1="21453" x2="34845" y2="51557"/>
                        <a14:foregroundMark x1="32784" y1="50865" x2="35670" y2="63322"/>
                        <a14:foregroundMark x1="75052" y1="75433" x2="68454" y2="59862"/>
                        <a14:foregroundMark x1="68454" y1="59862" x2="77938" y2="88235"/>
                        <a14:foregroundMark x1="77938" y1="88235" x2="86186" y2="82007"/>
                        <a14:foregroundMark x1="86186" y1="82007" x2="93608" y2="70934"/>
                        <a14:foregroundMark x1="93608" y1="70934" x2="96495" y2="49827"/>
                        <a14:foregroundMark x1="96495" y1="49827" x2="92990" y2="29412"/>
                        <a14:foregroundMark x1="92990" y1="29412" x2="83918" y2="14187"/>
                        <a14:foregroundMark x1="83918" y1="14187" x2="73196" y2="18339"/>
                        <a14:foregroundMark x1="73196" y1="18339" x2="69072" y2="25952"/>
                        <a14:foregroundMark x1="66804" y1="30796" x2="71959" y2="19723"/>
                        <a14:foregroundMark x1="71959" y1="19723" x2="81031" y2="11765"/>
                        <a14:foregroundMark x1="81031" y1="11765" x2="89278" y2="14533"/>
                        <a14:foregroundMark x1="89278" y1="14533" x2="97113" y2="50173"/>
                        <a14:foregroundMark x1="97113" y1="50173" x2="91134" y2="97924"/>
                        <a14:foregroundMark x1="68660" y1="66436" x2="69897" y2="82353"/>
                        <a14:foregroundMark x1="69897" y1="82353" x2="78557" y2="86159"/>
                        <a14:foregroundMark x1="78557" y1="86159" x2="78763" y2="86505"/>
                        <a14:foregroundMark x1="13386" y1="58965" x2="9278" y2="69550"/>
                        <a14:foregroundMark x1="9278" y1="69550" x2="8454" y2="83045"/>
                        <a14:foregroundMark x1="14639" y1="69550" x2="23299" y2="52249"/>
                        <a14:foregroundMark x1="9278" y1="64014" x2="7835" y2="77855"/>
                        <a14:foregroundMark x1="7835" y1="77855" x2="7835" y2="77855"/>
                        <a14:foregroundMark x1="74639" y1="86159" x2="81443" y2="88927"/>
                        <a14:foregroundMark x1="91959" y1="61592" x2="91959" y2="33218"/>
                        <a14:foregroundMark x1="95464" y1="42907" x2="94227" y2="71626"/>
                        <a14:foregroundMark x1="94227" y1="71626" x2="92165" y2="66436"/>
                        <a14:backgroundMark x1="11959" y1="49827" x2="18144" y2="35986"/>
                        <a14:backgroundMark x1="18144" y1="35986" x2="9072" y2="35294"/>
                        <a14:backgroundMark x1="9072" y1="35294" x2="8454" y2="36678"/>
                        <a14:backgroundMark x1="8454" y1="36678" x2="16082" y2="25606"/>
                        <a14:backgroundMark x1="16082" y1="25606" x2="14433" y2="43599"/>
                        <a14:backgroundMark x1="14433" y1="43599" x2="10103" y2="56055"/>
                        <a14:backgroundMark x1="16495" y1="36678" x2="9072" y2="31488"/>
                        <a14:backgroundMark x1="9072" y1="31488" x2="9072" y2="31834"/>
                        <a14:backgroundMark x1="9072" y1="31834" x2="15464" y2="22837"/>
                        <a14:backgroundMark x1="15464" y1="22837" x2="17113" y2="36332"/>
                        <a14:backgroundMark x1="17113" y1="36332" x2="16289" y2="37716"/>
                        <a14:backgroundMark x1="19175" y1="32526" x2="19175" y2="32526"/>
                        <a14:backgroundMark x1="18351" y1="28028" x2="18351" y2="28028"/>
                        <a14:backgroundMark x1="18351" y1="28028" x2="18351" y2="28028"/>
                        <a14:backgroundMark x1="18351" y1="28028" x2="18351" y2="28028"/>
                        <a14:backgroundMark x1="16701" y1="23529" x2="17113" y2="34256"/>
                        <a14:backgroundMark x1="17113" y1="34256" x2="15670" y2="24567"/>
                        <a14:backgroundMark x1="17113" y1="34948" x2="16701" y2="25606"/>
                        <a14:backgroundMark x1="18763" y1="30450" x2="17113" y2="26644"/>
                        <a14:backgroundMark x1="17732" y1="34256" x2="16907" y2="24221"/>
                        <a14:backgroundMark x1="17732" y1="35986" x2="16495" y2="23183"/>
                        <a14:backgroundMark x1="18557" y1="26298" x2="17526" y2="38408"/>
                        <a14:backgroundMark x1="17113" y1="35640" x2="10515" y2="28720"/>
                        <a14:backgroundMark x1="10515" y1="28720" x2="9897" y2="30104"/>
                        <a14:backgroundMark x1="10722" y1="28720" x2="18557" y2="24913"/>
                        <a14:backgroundMark x1="18557" y1="24913" x2="18144" y2="37024"/>
                        <a14:backgroundMark x1="18144" y1="37024" x2="14845" y2="24567"/>
                        <a14:backgroundMark x1="14845" y1="24567" x2="10103" y2="29066"/>
                        <a14:backgroundMark x1="17732" y1="38062" x2="18763" y2="23875"/>
                        <a14:backgroundMark x1="18763" y1="23875" x2="15258" y2="23529"/>
                      </a14:backgroundRemoval>
                    </a14:imgEffect>
                  </a14:imgLayer>
                </a14:imgProps>
              </a:ext>
            </a:extLst>
          </a:blip>
          <a:srcRect l="30220" t="35336" r="60443" b="33534"/>
          <a:stretch/>
        </p:blipFill>
        <p:spPr>
          <a:xfrm rot="260453">
            <a:off x="9673867" y="915179"/>
            <a:ext cx="338871" cy="673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A2ED3-606C-9379-E935-D2970421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219" b="48931" l="20704" r="27896"/>
                    </a14:imgEffect>
                  </a14:imgLayer>
                </a14:imgProps>
              </a:ext>
            </a:extLst>
          </a:blip>
          <a:srcRect l="20583" t="44029" r="73425" b="50717"/>
          <a:stretch/>
        </p:blipFill>
        <p:spPr>
          <a:xfrm>
            <a:off x="11329164" y="260720"/>
            <a:ext cx="318565" cy="360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E9C27D-95D6-0940-A249-4268A61E1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219" b="48931" l="20704" r="27896"/>
                    </a14:imgEffect>
                  </a14:imgLayer>
                </a14:imgProps>
              </a:ext>
            </a:extLst>
          </a:blip>
          <a:srcRect l="20583" t="44029" r="73425" b="50717"/>
          <a:stretch/>
        </p:blipFill>
        <p:spPr>
          <a:xfrm>
            <a:off x="8620237" y="113316"/>
            <a:ext cx="318565" cy="360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14F77-334A-DAEB-DADD-A6CCBDBBC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219" b="48931" l="20704" r="27896"/>
                    </a14:imgEffect>
                  </a14:imgLayer>
                </a14:imgProps>
              </a:ext>
            </a:extLst>
          </a:blip>
          <a:srcRect l="20583" t="44029" r="73425" b="50717"/>
          <a:stretch/>
        </p:blipFill>
        <p:spPr>
          <a:xfrm>
            <a:off x="3219219" y="230813"/>
            <a:ext cx="318565" cy="360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06825F-B868-0745-5C47-39DC1AE1D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34" b="13237" l="73830" r="81792">
                        <a14:foregroundMark x1="75573" y1="7440" x2="75573" y2="7440"/>
                      </a14:backgroundRemoval>
                    </a14:imgEffect>
                  </a14:imgLayer>
                </a14:imgProps>
              </a:ext>
            </a:extLst>
          </a:blip>
          <a:srcRect l="74662" t="8267" r="19345" b="87081"/>
          <a:stretch/>
        </p:blipFill>
        <p:spPr>
          <a:xfrm>
            <a:off x="1709722" y="30996"/>
            <a:ext cx="318565" cy="319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67E920-D5DA-7C73-E0B7-101DAE742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34" b="13237" l="73830" r="81792">
                        <a14:foregroundMark x1="75573" y1="7440" x2="75573" y2="7440"/>
                      </a14:backgroundRemoval>
                    </a14:imgEffect>
                  </a14:imgLayer>
                </a14:imgProps>
              </a:ext>
            </a:extLst>
          </a:blip>
          <a:srcRect l="74326" t="6618" r="23683" b="91790"/>
          <a:stretch/>
        </p:blipFill>
        <p:spPr>
          <a:xfrm>
            <a:off x="4218895" y="130664"/>
            <a:ext cx="133013" cy="1371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C6F006-2025-37CD-0D7A-6B8B3EE51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34" b="13237" l="73830" r="81792">
                        <a14:foregroundMark x1="75573" y1="7440" x2="75573" y2="7440"/>
                      </a14:backgroundRemoval>
                    </a14:imgEffect>
                  </a14:imgLayer>
                </a14:imgProps>
              </a:ext>
            </a:extLst>
          </a:blip>
          <a:srcRect l="74326" t="6618" r="23683" b="91790"/>
          <a:stretch/>
        </p:blipFill>
        <p:spPr>
          <a:xfrm>
            <a:off x="172675" y="72873"/>
            <a:ext cx="133013" cy="1371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93171F-A8BB-93B2-1586-C31F49AA7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12" b="22710" l="9062" r="30301">
                        <a14:foregroundMark x1="10244" y1="22765" x2="10244" y2="22765"/>
                        <a14:foregroundMark x1="28940" y1="13243" x2="28940" y2="13243"/>
                        <a14:foregroundMark x1="10781" y1="11410" x2="10781" y2="11410"/>
                        <a14:foregroundMark x1="29620" y1="11299" x2="29620" y2="11299"/>
                        <a14:foregroundMark x1="30301" y1="11410" x2="30301" y2="11410"/>
                        <a14:foregroundMark x1="10100" y1="11299" x2="10100" y2="11299"/>
                      </a14:backgroundRemoval>
                    </a14:imgEffect>
                  </a14:imgLayer>
                </a14:imgProps>
              </a:ext>
            </a:extLst>
          </a:blip>
          <a:srcRect l="9047" t="9890" r="87322" b="87085"/>
          <a:stretch/>
        </p:blipFill>
        <p:spPr>
          <a:xfrm>
            <a:off x="9915968" y="118467"/>
            <a:ext cx="193019" cy="2074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20653A-90FC-6340-C3A8-EB98BCF38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819" b="38202" l="11174" r="31955">
                        <a14:foregroundMark x1="11819" y1="35897" x2="11819" y2="35897"/>
                      </a14:backgroundRemoval>
                    </a14:imgEffect>
                  </a14:imgLayer>
                </a14:imgProps>
              </a:ext>
            </a:extLst>
          </a:blip>
          <a:srcRect l="28016" t="33212" r="67165" b="63374"/>
          <a:stretch/>
        </p:blipFill>
        <p:spPr>
          <a:xfrm>
            <a:off x="6842228" y="348587"/>
            <a:ext cx="256209" cy="2341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492FD1-FF3A-50F0-1A38-C47EC053DD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34" b="13237" l="73830" r="81792">
                        <a14:foregroundMark x1="75573" y1="7440" x2="75573" y2="7440"/>
                      </a14:backgroundRemoval>
                    </a14:imgEffect>
                  </a14:imgLayer>
                </a14:imgProps>
              </a:ext>
            </a:extLst>
          </a:blip>
          <a:srcRect l="74326" t="6618" r="23683" b="91790"/>
          <a:stretch/>
        </p:blipFill>
        <p:spPr>
          <a:xfrm>
            <a:off x="7813148" y="118467"/>
            <a:ext cx="133013" cy="1371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A7F7FB-F207-F4E6-0DCE-9E7E29A4D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12" b="22710" l="9062" r="30301">
                        <a14:foregroundMark x1="10244" y1="22765" x2="10244" y2="22765"/>
                        <a14:foregroundMark x1="28940" y1="13243" x2="28940" y2="13243"/>
                        <a14:foregroundMark x1="10781" y1="11410" x2="10781" y2="11410"/>
                        <a14:foregroundMark x1="29620" y1="11299" x2="29620" y2="11299"/>
                        <a14:foregroundMark x1="30301" y1="11410" x2="30301" y2="11410"/>
                        <a14:foregroundMark x1="10100" y1="11299" x2="10100" y2="11299"/>
                      </a14:backgroundRemoval>
                    </a14:imgEffect>
                  </a14:imgLayer>
                </a14:imgProps>
              </a:ext>
            </a:extLst>
          </a:blip>
          <a:srcRect l="9047" t="9890" r="87322" b="87085"/>
          <a:stretch/>
        </p:blipFill>
        <p:spPr>
          <a:xfrm>
            <a:off x="11913767" y="1044496"/>
            <a:ext cx="193019" cy="2074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5714BF-5F87-FE63-20C0-0731E0C73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819" b="38202" l="11174" r="31955">
                        <a14:foregroundMark x1="11819" y1="35897" x2="11819" y2="35897"/>
                      </a14:backgroundRemoval>
                    </a14:imgEffect>
                  </a14:imgLayer>
                </a14:imgProps>
              </a:ext>
            </a:extLst>
          </a:blip>
          <a:srcRect l="28016" t="33212" r="67165" b="63374"/>
          <a:stretch/>
        </p:blipFill>
        <p:spPr>
          <a:xfrm>
            <a:off x="5349773" y="517058"/>
            <a:ext cx="256209" cy="2341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A8B69E-641B-AB34-A68B-EB4CAAB023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34" b="13237" l="73830" r="81792">
                        <a14:foregroundMark x1="75573" y1="7440" x2="75573" y2="7440"/>
                      </a14:backgroundRemoval>
                    </a14:imgEffect>
                  </a14:imgLayer>
                </a14:imgProps>
              </a:ext>
            </a:extLst>
          </a:blip>
          <a:srcRect l="74326" t="6618" r="23683" b="91790"/>
          <a:stretch/>
        </p:blipFill>
        <p:spPr>
          <a:xfrm>
            <a:off x="11013354" y="897777"/>
            <a:ext cx="133013" cy="1371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2240FA-CAAD-991F-C800-A8ED03C7BA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12" b="22710" l="9062" r="30301">
                        <a14:foregroundMark x1="10244" y1="22765" x2="10244" y2="22765"/>
                        <a14:foregroundMark x1="28940" y1="13243" x2="28940" y2="13243"/>
                        <a14:foregroundMark x1="10781" y1="11410" x2="10781" y2="11410"/>
                        <a14:foregroundMark x1="29620" y1="11299" x2="29620" y2="11299"/>
                        <a14:foregroundMark x1="30301" y1="11410" x2="30301" y2="11410"/>
                        <a14:foregroundMark x1="10100" y1="11299" x2="10100" y2="11299"/>
                      </a14:backgroundRemoval>
                    </a14:imgEffect>
                  </a14:imgLayer>
                </a14:imgProps>
              </a:ext>
            </a:extLst>
          </a:blip>
          <a:srcRect l="9047" t="9890" r="87322" b="87085"/>
          <a:stretch/>
        </p:blipFill>
        <p:spPr>
          <a:xfrm>
            <a:off x="6003467" y="64761"/>
            <a:ext cx="193019" cy="2074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3859C3-D905-8C54-1424-F951CB14F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12" b="22710" l="9062" r="30301">
                        <a14:foregroundMark x1="10244" y1="22765" x2="10244" y2="22765"/>
                        <a14:foregroundMark x1="28940" y1="13243" x2="28940" y2="13243"/>
                        <a14:foregroundMark x1="10781" y1="11410" x2="10781" y2="11410"/>
                        <a14:foregroundMark x1="29620" y1="11299" x2="29620" y2="11299"/>
                        <a14:foregroundMark x1="30301" y1="11410" x2="30301" y2="11410"/>
                        <a14:foregroundMark x1="10100" y1="11299" x2="10100" y2="11299"/>
                      </a14:backgroundRemoval>
                    </a14:imgEffect>
                  </a14:imgLayer>
                </a14:imgProps>
              </a:ext>
            </a:extLst>
          </a:blip>
          <a:srcRect l="9047" t="9890" r="87322" b="87085"/>
          <a:stretch/>
        </p:blipFill>
        <p:spPr>
          <a:xfrm>
            <a:off x="8235999" y="853230"/>
            <a:ext cx="193019" cy="2074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5344A38-1A38-6CA6-6636-51EF24498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219" b="48931" l="20704" r="27896"/>
                    </a14:imgEffect>
                  </a14:imgLayer>
                </a14:imgProps>
              </a:ext>
            </a:extLst>
          </a:blip>
          <a:srcRect l="20583" t="44029" r="73425" b="50717"/>
          <a:stretch/>
        </p:blipFill>
        <p:spPr>
          <a:xfrm>
            <a:off x="5723181" y="1250214"/>
            <a:ext cx="318565" cy="3602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3A4B35-152B-2F90-07FC-18CFA83B4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3219" b="48931" l="20704" r="27896"/>
                    </a14:imgEffect>
                  </a14:imgLayer>
                </a14:imgProps>
              </a:ext>
            </a:extLst>
          </a:blip>
          <a:srcRect l="20583" t="44029" r="73425" b="50717"/>
          <a:stretch/>
        </p:blipFill>
        <p:spPr>
          <a:xfrm>
            <a:off x="1236245" y="948306"/>
            <a:ext cx="318565" cy="3602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AB6199-C7E0-929C-4DB2-9128321E37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12" b="22710" l="9062" r="30301">
                        <a14:foregroundMark x1="10244" y1="22765" x2="10244" y2="22765"/>
                        <a14:foregroundMark x1="28940" y1="13243" x2="28940" y2="13243"/>
                        <a14:foregroundMark x1="10781" y1="11410" x2="10781" y2="11410"/>
                        <a14:foregroundMark x1="29620" y1="11299" x2="29620" y2="11299"/>
                        <a14:foregroundMark x1="30301" y1="11410" x2="30301" y2="11410"/>
                        <a14:foregroundMark x1="10100" y1="11299" x2="10100" y2="11299"/>
                      </a14:backgroundRemoval>
                    </a14:imgEffect>
                  </a14:imgLayer>
                </a14:imgProps>
              </a:ext>
            </a:extLst>
          </a:blip>
          <a:srcRect l="9047" t="9890" r="87322" b="87085"/>
          <a:stretch/>
        </p:blipFill>
        <p:spPr>
          <a:xfrm>
            <a:off x="4309985" y="1107961"/>
            <a:ext cx="193019" cy="2074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1099BC-2D7A-EDE5-47B6-69CD8B4A4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819" b="38202" l="11174" r="31955">
                        <a14:foregroundMark x1="11819" y1="35897" x2="11819" y2="35897"/>
                      </a14:backgroundRemoval>
                    </a14:imgEffect>
                  </a14:imgLayer>
                </a14:imgProps>
              </a:ext>
            </a:extLst>
          </a:blip>
          <a:srcRect l="28016" t="33212" r="67165" b="63374"/>
          <a:stretch/>
        </p:blipFill>
        <p:spPr>
          <a:xfrm>
            <a:off x="2645847" y="1070938"/>
            <a:ext cx="256209" cy="2341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EA8B53-DC42-8D25-B885-DCF7AB37B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34" b="13237" l="73830" r="81792">
                        <a14:foregroundMark x1="75573" y1="7440" x2="75573" y2="7440"/>
                      </a14:backgroundRemoval>
                    </a14:imgEffect>
                  </a14:imgLayer>
                </a14:imgProps>
              </a:ext>
            </a:extLst>
          </a:blip>
          <a:srcRect l="74326" t="6618" r="23683" b="91790"/>
          <a:stretch/>
        </p:blipFill>
        <p:spPr>
          <a:xfrm>
            <a:off x="2207165" y="829209"/>
            <a:ext cx="133013" cy="13716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76B859-88AB-55C7-C9AF-C1D353239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12" b="22710" l="9062" r="30301">
                        <a14:foregroundMark x1="10244" y1="22765" x2="10244" y2="22765"/>
                        <a14:foregroundMark x1="28940" y1="13243" x2="28940" y2="13243"/>
                        <a14:foregroundMark x1="10781" y1="11410" x2="10781" y2="11410"/>
                        <a14:foregroundMark x1="29620" y1="11299" x2="29620" y2="11299"/>
                        <a14:foregroundMark x1="30301" y1="11410" x2="30301" y2="11410"/>
                        <a14:foregroundMark x1="10100" y1="11299" x2="10100" y2="11299"/>
                      </a14:backgroundRemoval>
                    </a14:imgEffect>
                  </a14:imgLayer>
                </a14:imgProps>
              </a:ext>
            </a:extLst>
          </a:blip>
          <a:srcRect l="9047" t="9890" r="87322" b="87085"/>
          <a:stretch/>
        </p:blipFill>
        <p:spPr>
          <a:xfrm>
            <a:off x="4742455" y="2033990"/>
            <a:ext cx="193019" cy="2074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90D28FD-E06B-E93F-5511-AE722420B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819" b="38202" l="11174" r="31955">
                        <a14:foregroundMark x1="11819" y1="35897" x2="11819" y2="35897"/>
                      </a14:backgroundRemoval>
                    </a14:imgEffect>
                  </a14:imgLayer>
                </a14:imgProps>
              </a:ext>
            </a:extLst>
          </a:blip>
          <a:srcRect l="28016" t="33212" r="67165" b="63374"/>
          <a:stretch/>
        </p:blipFill>
        <p:spPr>
          <a:xfrm>
            <a:off x="22761" y="1506552"/>
            <a:ext cx="256209" cy="2341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0C1E26-8F64-503A-3615-51EFDFE21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34" b="13237" l="73830" r="81792">
                        <a14:foregroundMark x1="75573" y1="7440" x2="75573" y2="7440"/>
                      </a14:backgroundRemoval>
                    </a14:imgEffect>
                  </a14:imgLayer>
                </a14:imgProps>
              </a:ext>
            </a:extLst>
          </a:blip>
          <a:srcRect l="74326" t="6618" r="23683" b="91790"/>
          <a:stretch/>
        </p:blipFill>
        <p:spPr>
          <a:xfrm>
            <a:off x="5407371" y="1887271"/>
            <a:ext cx="133013" cy="1371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031E342-6641-F99B-9B27-D37937452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12" b="22710" l="9062" r="30301">
                        <a14:foregroundMark x1="10244" y1="22765" x2="10244" y2="22765"/>
                        <a14:foregroundMark x1="28940" y1="13243" x2="28940" y2="13243"/>
                        <a14:foregroundMark x1="10781" y1="11410" x2="10781" y2="11410"/>
                        <a14:foregroundMark x1="29620" y1="11299" x2="29620" y2="11299"/>
                        <a14:foregroundMark x1="30301" y1="11410" x2="30301" y2="11410"/>
                        <a14:foregroundMark x1="10100" y1="11299" x2="10100" y2="11299"/>
                      </a14:backgroundRemoval>
                    </a14:imgEffect>
                  </a14:imgLayer>
                </a14:imgProps>
              </a:ext>
            </a:extLst>
          </a:blip>
          <a:srcRect l="9047" t="9890" r="87322" b="87085"/>
          <a:stretch/>
        </p:blipFill>
        <p:spPr>
          <a:xfrm>
            <a:off x="387833" y="780412"/>
            <a:ext cx="212321" cy="22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1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70F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F8A7-EB95-4C53-A5FE-3C8A66ED6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7776"/>
            <a:ext cx="9144000" cy="1765697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88540-FC90-47F5-A9A0-2CFDCEAD7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742"/>
            <a:ext cx="9144000" cy="9360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CFD9-44CC-42F2-A6F7-E0AC2C9E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D7B21-6CAC-4E17-9B96-DA8F2A6CC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7FB799-4A6E-284F-2984-15CCCC5F90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12" t="31253" r="11254" b="28009"/>
          <a:stretch/>
        </p:blipFill>
        <p:spPr>
          <a:xfrm>
            <a:off x="0" y="-190500"/>
            <a:ext cx="12192000" cy="207645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055B73-BB1A-CB9F-8135-0C410D59A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283948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A989-1970-40CA-94F6-508601C8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34681"/>
            <a:ext cx="10515600" cy="262779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057EF-313E-474B-8D53-E9985D41F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2160C-F08E-4361-97F1-64B1BE59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C0CDF-6237-4922-B3B8-C0696010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621AC-374F-4178-2DBB-610EFAFB6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12" t="31253" r="11254" b="28009"/>
          <a:stretch/>
        </p:blipFill>
        <p:spPr>
          <a:xfrm>
            <a:off x="0" y="-190500"/>
            <a:ext cx="12192000" cy="207645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6607D4-75ED-421E-67A9-ECA136972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3448413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65E5-A1EB-4926-96F5-A5820950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928C1-7195-4C8E-86A9-D4E2D9600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175"/>
            <a:ext cx="10515600" cy="421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E803-A7FD-4CC9-AD76-71870474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91206-761F-4744-8C89-87D86077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AAE53E-0301-271F-E6F9-704362FF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226882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7D2B-E619-40AB-9770-111BBB43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E032-7830-4FF1-838D-9F8BD814A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87525"/>
            <a:ext cx="5181600" cy="4212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799CA-872E-46D4-BC31-E115EB60E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87525"/>
            <a:ext cx="5181600" cy="4212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A85DA-331A-4E8D-A7C2-7BA55C887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8934F-CE72-489D-8F4E-77F156FF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55DB3F3-6A57-BD2E-708F-2C78735E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144361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724F-39E4-4EB9-ACC2-BC58E0D7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01EC6-6CC6-44A4-AB7D-76AD1996A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0225"/>
            <a:ext cx="5157787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63AB1-BCE2-4B9A-9AAB-488ECF538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3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D5C63-1707-4555-8A30-68AD3E91A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0225"/>
            <a:ext cx="51831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4283F-EB2F-41EB-83D3-F48E24343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3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ADFFD2-090D-4FDB-8B2D-3DBF9B56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D5A9D3-0ADA-4E80-B83F-3F225749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ACE9B5-59A7-B651-C69F-7778AD7D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248972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594D-95DD-4A01-9B24-D29C9861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417660" cy="83676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1DC40-9A53-43FD-B402-7032650B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5957" y="6356348"/>
            <a:ext cx="1481487" cy="365125"/>
          </a:xfrm>
        </p:spPr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F694-CFB5-4484-B81D-556A47E8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6965" y="6356350"/>
            <a:ext cx="3287484" cy="365123"/>
          </a:xfrm>
        </p:spPr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142A28-931C-4CB3-A6C8-EDB72BBB6F23}"/>
              </a:ext>
            </a:extLst>
          </p:cNvPr>
          <p:cNvCxnSpPr>
            <a:cxnSpLocks/>
          </p:cNvCxnSpPr>
          <p:nvPr userDrawn="1"/>
        </p:nvCxnSpPr>
        <p:spPr>
          <a:xfrm>
            <a:off x="7600750" y="0"/>
            <a:ext cx="0" cy="6858000"/>
          </a:xfrm>
          <a:prstGeom prst="line">
            <a:avLst/>
          </a:prstGeom>
          <a:ln w="539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8D0C23-AE32-4F84-80B6-4B1D553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71" y="1388343"/>
            <a:ext cx="6433473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EBCBA-6176-23BC-C5EA-E6EFC8808E54}"/>
              </a:ext>
            </a:extLst>
          </p:cNvPr>
          <p:cNvSpPr/>
          <p:nvPr userDrawn="1"/>
        </p:nvSpPr>
        <p:spPr>
          <a:xfrm>
            <a:off x="7595229" y="9114"/>
            <a:ext cx="4579194" cy="6858000"/>
          </a:xfrm>
          <a:prstGeom prst="rect">
            <a:avLst/>
          </a:prstGeom>
          <a:gradFill flip="none" rotWithShape="1">
            <a:gsLst>
              <a:gs pos="0">
                <a:srgbClr val="04080B"/>
              </a:gs>
              <a:gs pos="50000">
                <a:srgbClr val="04080B"/>
              </a:gs>
              <a:gs pos="95000">
                <a:srgbClr val="101D26"/>
              </a:gs>
              <a:gs pos="87000">
                <a:srgbClr val="020303"/>
              </a:gs>
              <a:gs pos="69000">
                <a:srgbClr val="0F1C2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4FF3B-5387-F592-EA82-DD4B3E3F4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6" b="96596" l="9841" r="89965">
                        <a14:foregroundMark x1="61571" y1="9752" x2="61571" y2="9752"/>
                        <a14:foregroundMark x1="41890" y1="4140" x2="41890" y2="4140"/>
                        <a14:foregroundMark x1="32361" y1="1196" x2="32361" y2="1196"/>
                        <a14:foregroundMark x1="23609" y1="74241" x2="23609" y2="74241"/>
                        <a14:foregroundMark x1="58849" y1="85833" x2="58849" y2="85833"/>
                        <a14:foregroundMark x1="65889" y1="94112" x2="65889" y2="94112"/>
                        <a14:foregroundMark x1="68728" y1="93100" x2="68728" y2="93100"/>
                        <a14:foregroundMark x1="64761" y1="89604" x2="64761" y2="89604"/>
                        <a14:foregroundMark x1="67017" y1="94388" x2="67017" y2="94388"/>
                        <a14:foregroundMark x1="62583" y1="91720" x2="62583" y2="91720"/>
                        <a14:foregroundMark x1="24737" y1="78841" x2="24737" y2="78841"/>
                        <a14:foregroundMark x1="21354" y1="77737" x2="21354" y2="77737"/>
                        <a14:foregroundMark x1="22715" y1="78013" x2="22715" y2="78013"/>
                        <a14:foregroundMark x1="19409" y1="76909" x2="19409" y2="76909"/>
                        <a14:foregroundMark x1="19409" y1="76909" x2="22015" y2="77737"/>
                        <a14:foregroundMark x1="18514" y1="76173" x2="18514" y2="76173"/>
                        <a14:foregroundMark x1="25321" y1="79669" x2="25321" y2="79669"/>
                        <a14:foregroundMark x1="25438" y1="79393" x2="25438" y2="79393"/>
                        <a14:foregroundMark x1="25904" y1="79393" x2="25904" y2="79393"/>
                        <a14:foregroundMark x1="59082" y1="87672" x2="59082" y2="87672"/>
                        <a14:foregroundMark x1="66239" y1="96596" x2="66239" y2="96596"/>
                        <a14:foregroundMark x1="65655" y1="87397" x2="65655" y2="87397"/>
                        <a14:foregroundMark x1="66550" y1="87397" x2="83936" y2="91168"/>
                        <a14:foregroundMark x1="59082" y1="90432" x2="59082" y2="90432"/>
                        <a14:foregroundMark x1="15986" y1="72677" x2="15986" y2="72677"/>
                        <a14:foregroundMark x1="14391" y1="71849" x2="14391" y2="71849"/>
                        <a14:foregroundMark x1="14391" y1="71021" x2="14391" y2="71021"/>
                        <a14:foregroundMark x1="49669" y1="7636" x2="54298" y2="7360"/>
                        <a14:foregroundMark x1="54298" y1="7360" x2="80163" y2="21619"/>
                        <a14:foregroundMark x1="54220" y1="9016" x2="56282" y2="9016"/>
                        <a14:foregroundMark x1="53326" y1="9200" x2="58343" y2="9844"/>
                        <a14:foregroundMark x1="51147" y1="7728" x2="54220" y2="9844"/>
                      </a14:backgroundRemoval>
                    </a14:imgEffect>
                  </a14:imgLayer>
                </a14:imgProps>
              </a:ext>
            </a:extLst>
          </a:blip>
          <a:srcRect l="49685" r="19721" b="46254"/>
          <a:stretch/>
        </p:blipFill>
        <p:spPr>
          <a:xfrm>
            <a:off x="7595233" y="309267"/>
            <a:ext cx="4599471" cy="3416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1EBE21-7CE8-2E0F-C7AB-82858969C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6" b="98344" l="9841" r="89965">
                        <a14:foregroundMark x1="61571" y1="9752" x2="61571" y2="9752"/>
                        <a14:foregroundMark x1="41890" y1="4140" x2="41890" y2="4140"/>
                        <a14:foregroundMark x1="32361" y1="1196" x2="32361" y2="1196"/>
                        <a14:foregroundMark x1="23609" y1="74241" x2="23609" y2="74241"/>
                        <a14:foregroundMark x1="58849" y1="85833" x2="58849" y2="85833"/>
                        <a14:foregroundMark x1="65889" y1="94112" x2="65889" y2="94112"/>
                        <a14:foregroundMark x1="68728" y1="93100" x2="68728" y2="93100"/>
                        <a14:foregroundMark x1="64761" y1="89604" x2="64761" y2="89604"/>
                        <a14:foregroundMark x1="67017" y1="94388" x2="67017" y2="94388"/>
                        <a14:foregroundMark x1="62583" y1="91720" x2="62583" y2="91720"/>
                        <a14:foregroundMark x1="24737" y1="78841" x2="24737" y2="78841"/>
                        <a14:foregroundMark x1="21354" y1="77737" x2="21354" y2="77737"/>
                        <a14:foregroundMark x1="22715" y1="78013" x2="22715" y2="78013"/>
                        <a14:foregroundMark x1="19409" y1="76909" x2="19409" y2="76909"/>
                        <a14:foregroundMark x1="19409" y1="76909" x2="22015" y2="77737"/>
                        <a14:foregroundMark x1="18514" y1="76173" x2="18514" y2="76173"/>
                        <a14:foregroundMark x1="25321" y1="79669" x2="25321" y2="79669"/>
                        <a14:foregroundMark x1="25438" y1="79393" x2="25438" y2="79393"/>
                        <a14:foregroundMark x1="25904" y1="79393" x2="25904" y2="79393"/>
                        <a14:foregroundMark x1="59082" y1="87672" x2="59082" y2="87672"/>
                        <a14:foregroundMark x1="66239" y1="96596" x2="66239" y2="96596"/>
                        <a14:foregroundMark x1="65655" y1="87397" x2="65655" y2="87397"/>
                        <a14:foregroundMark x1="66550" y1="87397" x2="83936" y2="91168"/>
                        <a14:foregroundMark x1="59082" y1="90432" x2="59082" y2="90432"/>
                        <a14:foregroundMark x1="15986" y1="72677" x2="15986" y2="72677"/>
                        <a14:foregroundMark x1="14391" y1="71849" x2="14391" y2="71849"/>
                        <a14:foregroundMark x1="14391" y1="71021" x2="14391" y2="71021"/>
                        <a14:foregroundMark x1="44769" y1="81049" x2="57760" y2="84269"/>
                        <a14:foregroundMark x1="57254" y1="87305" x2="50292" y2="86569"/>
                        <a14:foregroundMark x1="50292" y1="86569" x2="47802" y2="84637"/>
                        <a14:foregroundMark x1="45158" y1="87948" x2="64839" y2="93560"/>
                        <a14:foregroundMark x1="65150" y1="88592" x2="60832" y2="87672"/>
                        <a14:foregroundMark x1="57837" y1="83901" x2="73084" y2="88040"/>
                        <a14:foregroundMark x1="73473" y1="86845" x2="75535" y2="87029"/>
                        <a14:foregroundMark x1="49086" y1="95584" x2="46169" y2="91996"/>
                        <a14:foregroundMark x1="46169" y1="91996" x2="44963" y2="87948"/>
                        <a14:foregroundMark x1="45158" y1="98344" x2="45196" y2="89420"/>
                        <a14:foregroundMark x1="44496" y1="97056" x2="44419" y2="93744"/>
                      </a14:backgroundRemoval>
                    </a14:imgEffect>
                  </a14:imgLayer>
                </a14:imgProps>
              </a:ext>
            </a:extLst>
          </a:blip>
          <a:srcRect l="44398" t="51348" r="25107"/>
          <a:stretch/>
        </p:blipFill>
        <p:spPr>
          <a:xfrm>
            <a:off x="7606384" y="3774686"/>
            <a:ext cx="4584606" cy="3092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3876A8-6E43-E72D-1376-887C0DAFC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191"/>
          <a:stretch/>
        </p:blipFill>
        <p:spPr>
          <a:xfrm>
            <a:off x="7663202" y="2070779"/>
            <a:ext cx="4531502" cy="271644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DAA465-337D-088B-25D2-7A2840DCB221}"/>
              </a:ext>
            </a:extLst>
          </p:cNvPr>
          <p:cNvCxnSpPr/>
          <p:nvPr userDrawn="1"/>
        </p:nvCxnSpPr>
        <p:spPr>
          <a:xfrm>
            <a:off x="7612804" y="0"/>
            <a:ext cx="0" cy="6858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0F87EC1-E864-A0A8-A7B6-8AEA35AC5C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233972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289748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C43A4-7D07-491D-9148-2292BA3B4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F6137-4315-4A3F-B3BE-F1A5CEC8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4B498-97AB-4104-9E46-ECA220F1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00C6567-A363-9462-B22D-F9B5D13C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378108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F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6F16B-61C8-4C1E-A43A-4FDE86D4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E10C1-C543-4D71-B2EF-4B9225767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8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2A32-E1F6-4BD7-BA98-B8A4CA442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2025 Human Research Program 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4DFD6-A379-430E-A29A-902815009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3A0E1C1D-23A6-4D8C-8BAD-0A4D3EB843D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7C9AC-C014-D57F-5E91-82B8F4EEE40A}"/>
              </a:ext>
            </a:extLst>
          </p:cNvPr>
          <p:cNvCxnSpPr>
            <a:cxnSpLocks/>
          </p:cNvCxnSpPr>
          <p:nvPr userDrawn="1"/>
        </p:nvCxnSpPr>
        <p:spPr>
          <a:xfrm>
            <a:off x="-5138" y="6195931"/>
            <a:ext cx="1219713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F04261B-7D45-2E34-E60D-1558B3F3E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219" b="48931" l="20704" r="27896"/>
                    </a14:imgEffect>
                  </a14:imgLayer>
                </a14:imgProps>
              </a:ext>
            </a:extLst>
          </a:blip>
          <a:srcRect l="20583" t="44029" r="73425" b="50717"/>
          <a:stretch/>
        </p:blipFill>
        <p:spPr>
          <a:xfrm>
            <a:off x="11705592" y="6432588"/>
            <a:ext cx="318565" cy="360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6D110-8DD1-CFE8-D1CB-797E2B46A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219" b="48931" l="20704" r="27896"/>
                    </a14:imgEffect>
                  </a14:imgLayer>
                </a14:imgProps>
              </a:ext>
            </a:extLst>
          </a:blip>
          <a:srcRect l="20583" t="44029" r="73425" b="50717"/>
          <a:stretch/>
        </p:blipFill>
        <p:spPr>
          <a:xfrm>
            <a:off x="8965667" y="6378172"/>
            <a:ext cx="318565" cy="360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71B07-A9B9-ADE6-CB47-0FC5C90C4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219" b="48931" l="20704" r="27896"/>
                    </a14:imgEffect>
                  </a14:imgLayer>
                </a14:imgProps>
              </a:ext>
            </a:extLst>
          </a:blip>
          <a:srcRect l="20583" t="44029" r="73425" b="50717"/>
          <a:stretch/>
        </p:blipFill>
        <p:spPr>
          <a:xfrm>
            <a:off x="3564649" y="6449175"/>
            <a:ext cx="318565" cy="360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345EBD-CDBA-30C4-CBAD-24C4CA6EF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4" b="13237" l="73830" r="81792">
                        <a14:foregroundMark x1="75573" y1="7440" x2="75573" y2="7440"/>
                      </a14:backgroundRemoval>
                    </a14:imgEffect>
                  </a14:imgLayer>
                </a14:imgProps>
              </a:ext>
            </a:extLst>
          </a:blip>
          <a:srcRect l="74662" t="8267" r="19345" b="87081"/>
          <a:stretch/>
        </p:blipFill>
        <p:spPr>
          <a:xfrm>
            <a:off x="62435" y="6490378"/>
            <a:ext cx="318565" cy="319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286FAB-7142-817F-B576-65F6A1CB72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4" b="13237" l="73830" r="81792">
                        <a14:foregroundMark x1="75573" y1="7440" x2="75573" y2="7440"/>
                      </a14:backgroundRemoval>
                    </a14:imgEffect>
                  </a14:imgLayer>
                </a14:imgProps>
              </a:ext>
            </a:extLst>
          </a:blip>
          <a:srcRect l="74326" t="6618" r="23683" b="91790"/>
          <a:stretch/>
        </p:blipFill>
        <p:spPr>
          <a:xfrm>
            <a:off x="4564325" y="6283246"/>
            <a:ext cx="133013" cy="137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8D278F-B602-9008-CBB4-5626CE838D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4" b="13237" l="73830" r="81792">
                        <a14:foregroundMark x1="75573" y1="7440" x2="75573" y2="7440"/>
                      </a14:backgroundRemoval>
                    </a14:imgEffect>
                  </a14:imgLayer>
                </a14:imgProps>
              </a:ext>
            </a:extLst>
          </a:blip>
          <a:srcRect l="74326" t="6618" r="23683" b="91790"/>
          <a:stretch/>
        </p:blipFill>
        <p:spPr>
          <a:xfrm>
            <a:off x="518105" y="6291235"/>
            <a:ext cx="133013" cy="137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F5E66E-CCA5-A200-50A4-A54CB199C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12" b="22710" l="9062" r="30301">
                        <a14:foregroundMark x1="10244" y1="22765" x2="10244" y2="22765"/>
                        <a14:foregroundMark x1="28940" y1="13243" x2="28940" y2="13243"/>
                        <a14:foregroundMark x1="10781" y1="11410" x2="10781" y2="11410"/>
                        <a14:foregroundMark x1="29620" y1="11299" x2="29620" y2="11299"/>
                        <a14:foregroundMark x1="30301" y1="11410" x2="30301" y2="11410"/>
                        <a14:foregroundMark x1="10100" y1="11299" x2="10100" y2="11299"/>
                      </a14:backgroundRemoval>
                    </a14:imgEffect>
                  </a14:imgLayer>
                </a14:imgProps>
              </a:ext>
            </a:extLst>
          </a:blip>
          <a:srcRect l="9047" t="9890" r="87322" b="87085"/>
          <a:stretch/>
        </p:blipFill>
        <p:spPr>
          <a:xfrm>
            <a:off x="10152912" y="6336829"/>
            <a:ext cx="193019" cy="207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9102A9-CDEA-A8CB-1509-7A0930B4C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819" b="38202" l="11174" r="31955">
                        <a14:foregroundMark x1="11819" y1="35897" x2="11819" y2="35897"/>
                      </a14:backgroundRemoval>
                    </a14:imgEffect>
                  </a14:imgLayer>
                </a14:imgProps>
              </a:ext>
            </a:extLst>
          </a:blip>
          <a:srcRect l="28016" t="33212" r="67165" b="63374"/>
          <a:stretch/>
        </p:blipFill>
        <p:spPr>
          <a:xfrm>
            <a:off x="7203156" y="6612995"/>
            <a:ext cx="256209" cy="2341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1F777F-171A-F4A9-A79E-82C5CFCD75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4" b="13237" l="73830" r="81792">
                        <a14:foregroundMark x1="75573" y1="7440" x2="75573" y2="7440"/>
                      </a14:backgroundRemoval>
                    </a14:imgEffect>
                  </a14:imgLayer>
                </a14:imgProps>
              </a:ext>
            </a:extLst>
          </a:blip>
          <a:srcRect l="74326" t="6618" r="23683" b="91790"/>
          <a:stretch/>
        </p:blipFill>
        <p:spPr>
          <a:xfrm>
            <a:off x="8158578" y="6336829"/>
            <a:ext cx="133013" cy="1371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F0C6F7-E0BB-6678-1C3E-27D9946E58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8020" t="52831" r="10642" b="27137"/>
          <a:stretch/>
        </p:blipFill>
        <p:spPr>
          <a:xfrm>
            <a:off x="-5137" y="-24678"/>
            <a:ext cx="12197138" cy="1009652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70B20FF-3036-2A60-921F-163EF2B18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6197" y="6356350"/>
            <a:ext cx="300520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67186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1" r:id="rId4"/>
    <p:sldLayoutId id="2147483650" r:id="rId5"/>
    <p:sldLayoutId id="2147483652" r:id="rId6"/>
    <p:sldLayoutId id="2147483653" r:id="rId7"/>
    <p:sldLayoutId id="2147483657" r:id="rId8"/>
    <p:sldLayoutId id="2147483654" r:id="rId9"/>
    <p:sldLayoutId id="2147483655" r:id="rId10"/>
    <p:sldLayoutId id="2147483656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Bahnschrif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trs.nasa.gov/citations/20240001278" TargetMode="External"/><Relationship Id="rId2" Type="http://schemas.microsoft.com/office/2018/10/relationships/comments" Target="../comments/modernComment_122_C8ADDD7B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trs.nasa.gov/citations/20240005900" TargetMode="External"/><Relationship Id="rId5" Type="http://schemas.openxmlformats.org/officeDocument/2006/relationships/hyperlink" Target="https://ntrs.nasa.gov/citations/20240001550" TargetMode="External"/><Relationship Id="rId4" Type="http://schemas.openxmlformats.org/officeDocument/2006/relationships/hyperlink" Target="https://ntrs.nasa.gov/citations/2024000015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A_E5CA313E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7_98EDB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E_45383B9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0_9E365F6C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5427A7-69BA-9B4E-4924-4F972E02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E3185C-752E-EB3D-8173-5F6B0BBE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906" y="2057399"/>
            <a:ext cx="6089739" cy="2442414"/>
          </a:xfrm>
        </p:spPr>
        <p:txBody>
          <a:bodyPr>
            <a:normAutofit fontScale="90000"/>
          </a:bodyPr>
          <a:lstStyle/>
          <a:p>
            <a:r>
              <a:rPr lang="en-US" dirty="0"/>
              <a:t>Earth Independent Medical Operations (EIMO)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DF411-F050-B3D0-0686-0525D75D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5373" y="4499813"/>
            <a:ext cx="5416627" cy="2628099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29 January 2025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Science Integration Office (SIO)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Marina Parker</a:t>
            </a:r>
            <a:r>
              <a:rPr lang="en-US" sz="2400" dirty="0">
                <a:solidFill>
                  <a:schemeClr val="bg1"/>
                </a:solidFill>
              </a:rPr>
              <a:t>, PhD, AMA </a:t>
            </a:r>
            <a:r>
              <a:rPr lang="en-US" sz="2400" dirty="0" err="1">
                <a:solidFill>
                  <a:schemeClr val="bg1"/>
                </a:solidFill>
              </a:rPr>
              <a:t>LaRC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Mike Krihak, PhD, KBR JSC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Chris Laing, AMA </a:t>
            </a:r>
            <a:r>
              <a:rPr lang="en-US" sz="2400" dirty="0" err="1">
                <a:solidFill>
                  <a:schemeClr val="bg1"/>
                </a:solidFill>
              </a:rPr>
              <a:t>LaRC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Jorge </a:t>
            </a:r>
            <a:r>
              <a:rPr lang="en-US" dirty="0" err="1">
                <a:solidFill>
                  <a:schemeClr val="bg1"/>
                </a:solidFill>
              </a:rPr>
              <a:t>Bardina</a:t>
            </a:r>
            <a:r>
              <a:rPr lang="en-US" dirty="0">
                <a:solidFill>
                  <a:schemeClr val="bg1"/>
                </a:solidFill>
              </a:rPr>
              <a:t>, PhD, NASA ARC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Prashant Parmar, MD, KBR JSC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Arian Anderson, MD, KBR/U. Colorado Sch. of Medicine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75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5523C-E175-C874-B594-E554B4964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C1FE-0119-4312-1BC5-96CC53EA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812837"/>
            <a:ext cx="11864803" cy="1009651"/>
          </a:xfrm>
        </p:spPr>
        <p:txBody>
          <a:bodyPr>
            <a:normAutofit/>
          </a:bodyPr>
          <a:lstStyle/>
          <a:p>
            <a:r>
              <a:rPr lang="en-US"/>
              <a:t>EIMO ConOps and Requirements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E0CD9-E9F7-C8D5-C3F1-C7269ED9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871FC-569E-FC31-450F-82B06E9D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012797-220F-7BEB-9700-3CFCD0EF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4867-459B-6132-EAB8-CF478EA4AA9D}"/>
              </a:ext>
            </a:extLst>
          </p:cNvPr>
          <p:cNvSpPr txBox="1"/>
          <p:nvPr/>
        </p:nvSpPr>
        <p:spPr>
          <a:xfrm>
            <a:off x="109483" y="1662264"/>
            <a:ext cx="11547566" cy="4198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Our model-based Concept of Operations (ConOps) outlines an </a:t>
            </a:r>
            <a:r>
              <a:rPr lang="en-US" sz="2400" b="1" i="1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initial</a:t>
            </a: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b="1" i="1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vision</a:t>
            </a: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for EIMO, providing a foundation through in-mission scenarios that span a wide range of medical conditions. </a:t>
            </a:r>
          </a:p>
          <a:p>
            <a:pPr marL="690563" lvl="1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These scenarios demonstrate the system’s capabilities from basic to complex in-mission medical events</a:t>
            </a:r>
            <a:r>
              <a:rPr lang="en-US" sz="24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Foundational requirements were created &amp; traced to the NASA-STD-3001, V1 &amp; 2.  </a:t>
            </a:r>
          </a:p>
          <a:p>
            <a:pPr marL="690563" lvl="1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These traces were performed to gain insights on the alignment of EIMO requirements with the NASA standard. </a:t>
            </a:r>
          </a:p>
        </p:txBody>
      </p:sp>
    </p:spTree>
    <p:extLst>
      <p:ext uri="{BB962C8B-B14F-4D97-AF65-F5344CB8AC3E}">
        <p14:creationId xmlns:p14="http://schemas.microsoft.com/office/powerpoint/2010/main" val="61991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E7A8-41DE-DF3D-9ADB-ED6F96D5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812837"/>
            <a:ext cx="10515600" cy="1009651"/>
          </a:xfrm>
        </p:spPr>
        <p:txBody>
          <a:bodyPr>
            <a:normAutofit/>
          </a:bodyPr>
          <a:lstStyle/>
          <a:p>
            <a:r>
              <a:rPr lang="en-US"/>
              <a:t>EIMO Technical Interchange Meetings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FCC25-6718-3195-155D-565516BC5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6960" y="2568857"/>
            <a:ext cx="4445042" cy="22352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FFC000"/>
                </a:solidFill>
              </a:rPr>
              <a:t>Key takeaways from TIMs were incorporated into our ConOps and Requirements efforts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8E74D-6779-6C83-7380-0F29415F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C4D8B-04D7-ED2B-A5B0-C3233894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603F301-C016-05C8-595E-39D64B172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620"/>
            <a:ext cx="6588760" cy="3749675"/>
          </a:xfrm>
        </p:spPr>
        <p:txBody>
          <a:bodyPr>
            <a:normAutofit fontScale="92500"/>
          </a:bodyPr>
          <a:lstStyle/>
          <a:p>
            <a:pPr lvl="1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Datascope</a:t>
            </a:r>
            <a:r>
              <a:rPr lang="en-US">
                <a:solidFill>
                  <a:schemeClr val="bg1"/>
                </a:solidFill>
              </a:rPr>
              <a:t> (Using data to enable autonomy) </a:t>
            </a:r>
          </a:p>
          <a:p>
            <a:pPr lvl="1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Crew Training</a:t>
            </a:r>
            <a:endParaRPr lang="en-US">
              <a:solidFill>
                <a:schemeClr val="bg1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Supply and Resource Management</a:t>
            </a:r>
            <a:endParaRPr lang="en-US">
              <a:solidFill>
                <a:schemeClr val="bg1"/>
              </a:solidFill>
            </a:endParaRPr>
          </a:p>
          <a:p>
            <a:pPr lvl="1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 Load Management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03CD069-4D0C-09EE-C111-C827D97E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33668376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C860-EA2D-0186-1796-0A030244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Outcomes from various EIMO TIMs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8E97-1D1F-5D3B-9237-B9AE3EEFF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440" y="1564005"/>
            <a:ext cx="7012396" cy="4212866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On-board care will </a:t>
            </a:r>
            <a:r>
              <a:rPr lang="en-US" sz="2000" dirty="0">
                <a:solidFill>
                  <a:schemeClr val="accent2"/>
                </a:solidFill>
                <a:effectLst/>
                <a:cs typeface="Helvetica" panose="020B0604020202020204" pitchFamily="34" charset="0"/>
              </a:rPr>
              <a:t>increasingly become the responsibility of the astronauts</a:t>
            </a:r>
            <a:r>
              <a:rPr lang="en-US" sz="2000" dirty="0"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 for primary management.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effectLst/>
                <a:cs typeface="Helvetica" panose="020B0604020202020204" pitchFamily="34" charset="0"/>
              </a:rPr>
              <a:t>Terrestrial assets will continue to be paramount </a:t>
            </a:r>
            <a:r>
              <a:rPr lang="en-US" sz="2000" dirty="0"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in pre-mission screening and planning, as well as health maintenance and prevention activities. 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cs typeface="Helvetica" panose="020B0604020202020204" pitchFamily="34" charset="0"/>
              </a:rPr>
              <a:t>New capabilities and procedures that enable progressively more robust and resilient systems and crews will </a:t>
            </a:r>
            <a:r>
              <a:rPr lang="en-US" sz="2000" dirty="0">
                <a:solidFill>
                  <a:schemeClr val="accent2"/>
                </a:solidFill>
                <a:effectLst/>
                <a:cs typeface="Helvetica" panose="020B0604020202020204" pitchFamily="34" charset="0"/>
              </a:rPr>
              <a:t>reduce risk and increase probability of deep space exploration mission success.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B3E9B-81C5-7248-2345-4BBC9791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12</a:t>
            </a:fld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1230A-7A0D-9C3F-C53A-59491787F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24" t="6394" r="4304" b="7491"/>
          <a:stretch/>
        </p:blipFill>
        <p:spPr>
          <a:xfrm>
            <a:off x="7479756" y="2341632"/>
            <a:ext cx="4501968" cy="28067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1DFF45-8AD3-54BC-63D2-A6C0583C2874}"/>
              </a:ext>
            </a:extLst>
          </p:cNvPr>
          <p:cNvSpPr txBox="1"/>
          <p:nvPr/>
        </p:nvSpPr>
        <p:spPr>
          <a:xfrm>
            <a:off x="8153400" y="1879967"/>
            <a:ext cx="3489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A Progressive Approach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A44D073-631D-8624-2CFA-A8C82987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CCCA02-79A8-1475-E13C-03280034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</p:spTree>
    <p:extLst>
      <p:ext uri="{BB962C8B-B14F-4D97-AF65-F5344CB8AC3E}">
        <p14:creationId xmlns:p14="http://schemas.microsoft.com/office/powerpoint/2010/main" val="251000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C801-7C9A-DB91-3921-9A5E4A02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157"/>
            <a:ext cx="10515600" cy="1009651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SIO SE Process: integrating clinical and systems engineering inputs to generate recommendations for medical system design</a:t>
            </a:r>
            <a:endParaRPr lang="en-US" sz="28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33E39-D17A-B4F1-BD5F-6C7AC529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F42A4-448C-6D8B-EFCC-C54C2A9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13</a:t>
            </a:fld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C8A018B-DBEE-2B5E-C7A0-694A488B2A2F}"/>
              </a:ext>
            </a:extLst>
          </p:cNvPr>
          <p:cNvSpPr/>
          <p:nvPr/>
        </p:nvSpPr>
        <p:spPr bwMode="auto">
          <a:xfrm rot="10800000">
            <a:off x="4486445" y="2827555"/>
            <a:ext cx="1837991" cy="1317171"/>
          </a:xfrm>
          <a:prstGeom prst="rtTriangle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438" tIns="37719" rIns="75438" bIns="37719" numCol="1" rtlCol="0" anchor="t" anchorCtr="0" compatLnSpc="1">
            <a:prstTxWarp prst="textNoShape">
              <a:avLst/>
            </a:prstTxWarp>
          </a:bodyPr>
          <a:lstStyle/>
          <a:p>
            <a:pPr defTabSz="75438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85">
              <a:latin typeface="Source Sans Pro" panose="020B0503030403020204" pitchFamily="34" charset="0"/>
              <a:ea typeface="Source Sans Pro" panose="020B0503030403020204" pitchFamily="34" charset="0"/>
              <a:cs typeface="ＭＳ Ｐゴシック" pitchFamily="-112" charset="-128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E781626B-6F3D-EBB4-9BA2-2B0C81F59FC0}"/>
              </a:ext>
            </a:extLst>
          </p:cNvPr>
          <p:cNvSpPr/>
          <p:nvPr/>
        </p:nvSpPr>
        <p:spPr>
          <a:xfrm>
            <a:off x="6572917" y="2368190"/>
            <a:ext cx="1356996" cy="614998"/>
          </a:xfrm>
          <a:prstGeom prst="roundRect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4380">
              <a:defRPr/>
            </a:pPr>
            <a:r>
              <a:rPr lang="en-US"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Mission Env Assumptions</a:t>
            </a:r>
          </a:p>
        </p:txBody>
      </p:sp>
      <p:sp>
        <p:nvSpPr>
          <p:cNvPr id="10" name="Rounded Rectangle 64">
            <a:extLst>
              <a:ext uri="{FF2B5EF4-FFF2-40B4-BE49-F238E27FC236}">
                <a16:creationId xmlns:a16="http://schemas.microsoft.com/office/drawing/2014/main" id="{D2172120-3A0B-FFAE-96E4-61984F1F0C8C}"/>
              </a:ext>
            </a:extLst>
          </p:cNvPr>
          <p:cNvSpPr/>
          <p:nvPr/>
        </p:nvSpPr>
        <p:spPr>
          <a:xfrm>
            <a:off x="7050506" y="3529829"/>
            <a:ext cx="3312695" cy="55392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01600">
              <a:srgbClr val="C00000">
                <a:alpha val="54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4380">
              <a:defRPr/>
            </a:pPr>
            <a:r>
              <a:rPr lang="en-US" sz="1485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Concept of Operations</a:t>
            </a:r>
          </a:p>
        </p:txBody>
      </p:sp>
      <p:sp>
        <p:nvSpPr>
          <p:cNvPr id="11" name="Rounded Rectangle 64">
            <a:extLst>
              <a:ext uri="{FF2B5EF4-FFF2-40B4-BE49-F238E27FC236}">
                <a16:creationId xmlns:a16="http://schemas.microsoft.com/office/drawing/2014/main" id="{E757AB1D-64A2-89A3-AB84-DED3A4E32677}"/>
              </a:ext>
            </a:extLst>
          </p:cNvPr>
          <p:cNvSpPr/>
          <p:nvPr/>
        </p:nvSpPr>
        <p:spPr>
          <a:xfrm>
            <a:off x="7216024" y="4615171"/>
            <a:ext cx="2676651" cy="61499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4380">
              <a:defRPr/>
            </a:pPr>
            <a:r>
              <a:rPr lang="en-US" sz="1485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Medical System Functions</a:t>
            </a:r>
          </a:p>
        </p:txBody>
      </p:sp>
      <p:sp>
        <p:nvSpPr>
          <p:cNvPr id="12" name="Rounded Rectangle 64">
            <a:extLst>
              <a:ext uri="{FF2B5EF4-FFF2-40B4-BE49-F238E27FC236}">
                <a16:creationId xmlns:a16="http://schemas.microsoft.com/office/drawing/2014/main" id="{8ACF4BF4-ED7E-6ECC-C877-59D9076CFC8E}"/>
              </a:ext>
            </a:extLst>
          </p:cNvPr>
          <p:cNvSpPr/>
          <p:nvPr/>
        </p:nvSpPr>
        <p:spPr>
          <a:xfrm>
            <a:off x="4234547" y="4593982"/>
            <a:ext cx="2065107" cy="614998"/>
          </a:xfrm>
          <a:prstGeom prst="roundRect">
            <a:avLst/>
          </a:prstGeom>
          <a:gradFill>
            <a:gsLst>
              <a:gs pos="24000">
                <a:srgbClr val="FFFF00"/>
              </a:gs>
              <a:gs pos="69000">
                <a:srgbClr val="52C9FE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4380"/>
            <a:r>
              <a:rPr lang="en-US" sz="1485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Medical System</a:t>
            </a:r>
          </a:p>
          <a:p>
            <a:pPr algn="ctr" defTabSz="754380"/>
            <a:r>
              <a:rPr lang="en-US" sz="1485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Requirements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C450FAF9-0093-1E86-9123-E00DD9319B8D}"/>
              </a:ext>
            </a:extLst>
          </p:cNvPr>
          <p:cNvSpPr/>
          <p:nvPr/>
        </p:nvSpPr>
        <p:spPr>
          <a:xfrm>
            <a:off x="2112052" y="2335699"/>
            <a:ext cx="1925691" cy="562556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754380"/>
            <a:r>
              <a:rPr lang="en-US" sz="1485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NASA Std’s &amp; Req’s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5FD09C0-BCC2-949F-0CFD-9BE8E5309CFA}"/>
              </a:ext>
            </a:extLst>
          </p:cNvPr>
          <p:cNvSpPr/>
          <p:nvPr/>
        </p:nvSpPr>
        <p:spPr>
          <a:xfrm>
            <a:off x="2268103" y="4674756"/>
            <a:ext cx="1542899" cy="562556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754380">
              <a:defRPr/>
            </a:pPr>
            <a:r>
              <a:rPr lang="en-US" sz="1485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 Sys Capabilities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8BB3CE-E941-1A08-E565-BC6D80EB9C78}"/>
              </a:ext>
            </a:extLst>
          </p:cNvPr>
          <p:cNvSpPr txBox="1"/>
          <p:nvPr/>
        </p:nvSpPr>
        <p:spPr>
          <a:xfrm>
            <a:off x="6517149" y="1881137"/>
            <a:ext cx="4265911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4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10" b="1" u="sng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Systems Engineering Activities </a:t>
            </a:r>
          </a:p>
        </p:txBody>
      </p:sp>
      <p:sp>
        <p:nvSpPr>
          <p:cNvPr id="16" name="Rounded Rectangle 64">
            <a:extLst>
              <a:ext uri="{FF2B5EF4-FFF2-40B4-BE49-F238E27FC236}">
                <a16:creationId xmlns:a16="http://schemas.microsoft.com/office/drawing/2014/main" id="{F7C793B9-0106-6692-97F5-C8445F811DF1}"/>
              </a:ext>
            </a:extLst>
          </p:cNvPr>
          <p:cNvSpPr/>
          <p:nvPr/>
        </p:nvSpPr>
        <p:spPr>
          <a:xfrm>
            <a:off x="9392795" y="2359026"/>
            <a:ext cx="1305551" cy="64420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4380">
              <a:defRPr/>
            </a:pPr>
            <a:r>
              <a:rPr lang="en-US" sz="1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 System Context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F0EE57-A028-1478-D177-A03B031F8E04}"/>
              </a:ext>
            </a:extLst>
          </p:cNvPr>
          <p:cNvGrpSpPr/>
          <p:nvPr/>
        </p:nvGrpSpPr>
        <p:grpSpPr>
          <a:xfrm>
            <a:off x="4366845" y="2885652"/>
            <a:ext cx="1885951" cy="1541689"/>
            <a:chOff x="5189867" y="1814285"/>
            <a:chExt cx="2286001" cy="186871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C908785-01C7-BE3E-45B4-D175DDC83199}"/>
                </a:ext>
              </a:extLst>
            </p:cNvPr>
            <p:cNvGrpSpPr/>
            <p:nvPr/>
          </p:nvGrpSpPr>
          <p:grpSpPr>
            <a:xfrm>
              <a:off x="5189867" y="1814285"/>
              <a:ext cx="2286001" cy="1868714"/>
              <a:chOff x="5207000" y="1959429"/>
              <a:chExt cx="2286001" cy="1868714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28AFCFB5-5B13-029B-55A0-11AE24407FE9}"/>
                  </a:ext>
                </a:extLst>
              </p:cNvPr>
              <p:cNvSpPr/>
              <p:nvPr/>
            </p:nvSpPr>
            <p:spPr bwMode="auto">
              <a:xfrm>
                <a:off x="5207000" y="1959429"/>
                <a:ext cx="2140858" cy="1596571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5438" tIns="37719" rIns="75438" bIns="37719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54380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1485">
                  <a:latin typeface="Source Sans Pro" panose="020B0503030403020204" pitchFamily="34" charset="0"/>
                  <a:ea typeface="Source Sans Pro" panose="020B0503030403020204" pitchFamily="34" charset="0"/>
                  <a:cs typeface="ＭＳ Ｐゴシック" pitchFamily="-112" charset="-128"/>
                </a:endParaRPr>
              </a:p>
            </p:txBody>
          </p:sp>
          <p:sp>
            <p:nvSpPr>
              <p:cNvPr id="21" name="Right Arrow 25">
                <a:extLst>
                  <a:ext uri="{FF2B5EF4-FFF2-40B4-BE49-F238E27FC236}">
                    <a16:creationId xmlns:a16="http://schemas.microsoft.com/office/drawing/2014/main" id="{A0F004BC-AE1C-382E-DF11-4549F977FBA5}"/>
                  </a:ext>
                </a:extLst>
              </p:cNvPr>
              <p:cNvSpPr/>
              <p:nvPr/>
            </p:nvSpPr>
            <p:spPr bwMode="auto">
              <a:xfrm>
                <a:off x="5207000" y="3429000"/>
                <a:ext cx="2286001" cy="399143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5438" tIns="37719" rIns="75438" bIns="37719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54380" fontAlgn="base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1485">
                  <a:latin typeface="Source Sans Pro" panose="020B0503030403020204" pitchFamily="34" charset="0"/>
                  <a:ea typeface="Source Sans Pro" panose="020B0503030403020204" pitchFamily="34" charset="0"/>
                  <a:cs typeface="ＭＳ Ｐゴシック" pitchFamily="-112" charset="-128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F45BC3-39F5-580F-332D-0D0514C68FE9}"/>
                </a:ext>
              </a:extLst>
            </p:cNvPr>
            <p:cNvSpPr txBox="1"/>
            <p:nvPr/>
          </p:nvSpPr>
          <p:spPr>
            <a:xfrm>
              <a:off x="5333031" y="1972411"/>
              <a:ext cx="1970410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543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>
                  <a:solidFill>
                    <a:srgbClr val="FFFF00"/>
                  </a:solidFill>
                  <a:effectLst>
                    <a:outerShdw sx="99000" sy="99000" algn="tl">
                      <a:schemeClr val="tx1">
                        <a:alpha val="33000"/>
                      </a:schemeClr>
                    </a:outerShdw>
                  </a:effectLst>
                  <a:latin typeface="Source Sans Pro" panose="020B0503030403020204" pitchFamily="34" charset="0"/>
                  <a:ea typeface="Source Sans Pro" panose="020B0503030403020204" pitchFamily="34" charset="0"/>
                  <a:cs typeface="Calibri" panose="020F0502020204030204" pitchFamily="34" charset="0"/>
                </a:rPr>
                <a:t>Teams work closely together</a:t>
              </a:r>
            </a:p>
          </p:txBody>
        </p:sp>
      </p:grpSp>
      <p:sp>
        <p:nvSpPr>
          <p:cNvPr id="22" name="Down Arrow 28">
            <a:extLst>
              <a:ext uri="{FF2B5EF4-FFF2-40B4-BE49-F238E27FC236}">
                <a16:creationId xmlns:a16="http://schemas.microsoft.com/office/drawing/2014/main" id="{84BA80D9-A72A-7B4F-4924-015E7510A4DE}"/>
              </a:ext>
            </a:extLst>
          </p:cNvPr>
          <p:cNvSpPr/>
          <p:nvPr/>
        </p:nvSpPr>
        <p:spPr bwMode="auto">
          <a:xfrm>
            <a:off x="7229590" y="3013141"/>
            <a:ext cx="292776" cy="481703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AFAB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438" tIns="37719" rIns="75438" bIns="37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54380" fontAlgn="base">
              <a:spcBef>
                <a:spcPct val="20000"/>
              </a:spcBef>
              <a:spcAft>
                <a:spcPct val="0"/>
              </a:spcAft>
            </a:pPr>
            <a:endParaRPr lang="en-US" sz="1485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Down Arrow 29">
            <a:extLst>
              <a:ext uri="{FF2B5EF4-FFF2-40B4-BE49-F238E27FC236}">
                <a16:creationId xmlns:a16="http://schemas.microsoft.com/office/drawing/2014/main" id="{821AE9D7-BFF2-ECBC-05A1-AAF3974C7421}"/>
              </a:ext>
            </a:extLst>
          </p:cNvPr>
          <p:cNvSpPr/>
          <p:nvPr/>
        </p:nvSpPr>
        <p:spPr bwMode="auto">
          <a:xfrm>
            <a:off x="9882796" y="3025880"/>
            <a:ext cx="274911" cy="489703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AFAB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438" tIns="37719" rIns="75438" bIns="37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5438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85">
              <a:latin typeface="Source Sans Pro" panose="020B0503030403020204" pitchFamily="34" charset="0"/>
              <a:ea typeface="Source Sans Pro" panose="020B0503030403020204" pitchFamily="34" charset="0"/>
              <a:cs typeface="ＭＳ Ｐゴシック" pitchFamily="-112" charset="-128"/>
            </a:endParaRPr>
          </a:p>
        </p:txBody>
      </p:sp>
      <p:sp>
        <p:nvSpPr>
          <p:cNvPr id="24" name="Down Arrow 30">
            <a:extLst>
              <a:ext uri="{FF2B5EF4-FFF2-40B4-BE49-F238E27FC236}">
                <a16:creationId xmlns:a16="http://schemas.microsoft.com/office/drawing/2014/main" id="{7D2DCED4-1141-589E-071E-7F6D91A80677}"/>
              </a:ext>
            </a:extLst>
          </p:cNvPr>
          <p:cNvSpPr/>
          <p:nvPr/>
        </p:nvSpPr>
        <p:spPr bwMode="auto">
          <a:xfrm>
            <a:off x="8328512" y="4096080"/>
            <a:ext cx="290320" cy="515118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AFAB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438" tIns="37719" rIns="75438" bIns="37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54380" fontAlgn="base">
              <a:spcBef>
                <a:spcPct val="20000"/>
              </a:spcBef>
              <a:spcAft>
                <a:spcPct val="0"/>
              </a:spcAft>
            </a:pPr>
            <a:endParaRPr lang="en-US" sz="1485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Left Arrow 31">
            <a:extLst>
              <a:ext uri="{FF2B5EF4-FFF2-40B4-BE49-F238E27FC236}">
                <a16:creationId xmlns:a16="http://schemas.microsoft.com/office/drawing/2014/main" id="{D8575B33-EFA3-56B4-CBC3-DA257079A4E4}"/>
              </a:ext>
            </a:extLst>
          </p:cNvPr>
          <p:cNvSpPr/>
          <p:nvPr/>
        </p:nvSpPr>
        <p:spPr bwMode="auto">
          <a:xfrm>
            <a:off x="6304098" y="4778592"/>
            <a:ext cx="881447" cy="269436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AFAB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438" tIns="37719" rIns="75438" bIns="37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54380" fontAlgn="base">
              <a:spcBef>
                <a:spcPct val="20000"/>
              </a:spcBef>
              <a:spcAft>
                <a:spcPct val="0"/>
              </a:spcAft>
            </a:pPr>
            <a:endParaRPr lang="en-US" sz="1485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Left Arrow 32">
            <a:extLst>
              <a:ext uri="{FF2B5EF4-FFF2-40B4-BE49-F238E27FC236}">
                <a16:creationId xmlns:a16="http://schemas.microsoft.com/office/drawing/2014/main" id="{B6563C67-45FB-48CC-FBBC-536D710E9157}"/>
              </a:ext>
            </a:extLst>
          </p:cNvPr>
          <p:cNvSpPr/>
          <p:nvPr/>
        </p:nvSpPr>
        <p:spPr bwMode="auto">
          <a:xfrm rot="10800000">
            <a:off x="3841260" y="4811712"/>
            <a:ext cx="393771" cy="282358"/>
          </a:xfrm>
          <a:prstGeom prst="lef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AFAB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438" tIns="37719" rIns="75438" bIns="37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54380" fontAlgn="base">
              <a:spcBef>
                <a:spcPct val="20000"/>
              </a:spcBef>
              <a:spcAft>
                <a:spcPct val="0"/>
              </a:spcAft>
            </a:pPr>
            <a:endParaRPr lang="en-US" sz="1485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7" name="Down Arrow 34">
            <a:extLst>
              <a:ext uri="{FF2B5EF4-FFF2-40B4-BE49-F238E27FC236}">
                <a16:creationId xmlns:a16="http://schemas.microsoft.com/office/drawing/2014/main" id="{DA309521-4405-0F10-C023-FCCEA42962AD}"/>
              </a:ext>
            </a:extLst>
          </p:cNvPr>
          <p:cNvSpPr/>
          <p:nvPr/>
        </p:nvSpPr>
        <p:spPr bwMode="auto">
          <a:xfrm>
            <a:off x="2897619" y="4113254"/>
            <a:ext cx="290320" cy="562557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AFAB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438" tIns="37719" rIns="75438" bIns="37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54380" fontAlgn="base">
              <a:spcBef>
                <a:spcPct val="20000"/>
              </a:spcBef>
              <a:spcAft>
                <a:spcPct val="0"/>
              </a:spcAft>
            </a:pPr>
            <a:endParaRPr lang="en-US" sz="1485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Down Arrow 35">
            <a:extLst>
              <a:ext uri="{FF2B5EF4-FFF2-40B4-BE49-F238E27FC236}">
                <a16:creationId xmlns:a16="http://schemas.microsoft.com/office/drawing/2014/main" id="{19688928-AE6B-4099-5B3E-9C1628E34094}"/>
              </a:ext>
            </a:extLst>
          </p:cNvPr>
          <p:cNvSpPr/>
          <p:nvPr/>
        </p:nvSpPr>
        <p:spPr bwMode="auto">
          <a:xfrm>
            <a:off x="2928927" y="2905723"/>
            <a:ext cx="285408" cy="613116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AFAB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438" tIns="37719" rIns="75438" bIns="37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54380" fontAlgn="base">
              <a:spcBef>
                <a:spcPct val="20000"/>
              </a:spcBef>
              <a:spcAft>
                <a:spcPct val="0"/>
              </a:spcAft>
            </a:pPr>
            <a:endParaRPr lang="en-US" sz="1485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DECF98-8C58-F935-6FE5-431F57B431E8}"/>
              </a:ext>
            </a:extLst>
          </p:cNvPr>
          <p:cNvSpPr txBox="1"/>
          <p:nvPr/>
        </p:nvSpPr>
        <p:spPr>
          <a:xfrm>
            <a:off x="10183513" y="5276053"/>
            <a:ext cx="1757212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4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5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Medical domain products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AF2241-4BD2-EE43-D4DE-95A41EFE66C4}"/>
              </a:ext>
            </a:extLst>
          </p:cNvPr>
          <p:cNvSpPr txBox="1"/>
          <p:nvPr/>
        </p:nvSpPr>
        <p:spPr>
          <a:xfrm>
            <a:off x="10182472" y="5512216"/>
            <a:ext cx="2058577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4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5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Systems engineering products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BB523C8-45A6-F7D5-6940-06E1DF5AFE09}"/>
              </a:ext>
            </a:extLst>
          </p:cNvPr>
          <p:cNvSpPr/>
          <p:nvPr/>
        </p:nvSpPr>
        <p:spPr>
          <a:xfrm>
            <a:off x="9896281" y="5357497"/>
            <a:ext cx="281086" cy="140785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754380">
              <a:defRPr/>
            </a:pPr>
            <a:endParaRPr lang="en-US" sz="1485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2" name="Rounded Rectangle 64">
            <a:extLst>
              <a:ext uri="{FF2B5EF4-FFF2-40B4-BE49-F238E27FC236}">
                <a16:creationId xmlns:a16="http://schemas.microsoft.com/office/drawing/2014/main" id="{39470546-7DB4-D9FE-C7AE-772FAD9E0172}"/>
              </a:ext>
            </a:extLst>
          </p:cNvPr>
          <p:cNvSpPr/>
          <p:nvPr/>
        </p:nvSpPr>
        <p:spPr>
          <a:xfrm>
            <a:off x="9903838" y="5592896"/>
            <a:ext cx="281086" cy="132595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4380">
              <a:defRPr/>
            </a:pPr>
            <a:endParaRPr lang="en-US" sz="1485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306AEC-BE2E-CFA1-4147-0BCCD601CA43}"/>
              </a:ext>
            </a:extLst>
          </p:cNvPr>
          <p:cNvSpPr txBox="1"/>
          <p:nvPr/>
        </p:nvSpPr>
        <p:spPr>
          <a:xfrm>
            <a:off x="9375986" y="5469571"/>
            <a:ext cx="521297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4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2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KEY:</a:t>
            </a:r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59A8B8A8-357F-77F1-010A-9168FE629A28}"/>
              </a:ext>
            </a:extLst>
          </p:cNvPr>
          <p:cNvSpPr/>
          <p:nvPr/>
        </p:nvSpPr>
        <p:spPr>
          <a:xfrm>
            <a:off x="2251982" y="3543943"/>
            <a:ext cx="1586505" cy="562556"/>
          </a:xfrm>
          <a:prstGeom prst="roundRect">
            <a:avLst/>
          </a:prstGeom>
          <a:solidFill>
            <a:srgbClr val="FFFF6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754380">
              <a:defRPr/>
            </a:pPr>
            <a:r>
              <a:rPr lang="en-US" sz="1485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Medical Conditions</a:t>
            </a:r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60E7B727-1454-8D9E-B86A-5ECD5D2FE84B}"/>
              </a:ext>
            </a:extLst>
          </p:cNvPr>
          <p:cNvSpPr/>
          <p:nvPr/>
        </p:nvSpPr>
        <p:spPr>
          <a:xfrm>
            <a:off x="7990133" y="2351301"/>
            <a:ext cx="1356191" cy="650140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754380"/>
            <a:r>
              <a:rPr lang="en-US" sz="1485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NASA Std’s &amp; Req’s</a:t>
            </a:r>
          </a:p>
        </p:txBody>
      </p:sp>
      <p:sp>
        <p:nvSpPr>
          <p:cNvPr id="36" name="Down Arrow 45">
            <a:extLst>
              <a:ext uri="{FF2B5EF4-FFF2-40B4-BE49-F238E27FC236}">
                <a16:creationId xmlns:a16="http://schemas.microsoft.com/office/drawing/2014/main" id="{8FE31224-933D-952A-B947-8DF067A5267D}"/>
              </a:ext>
            </a:extLst>
          </p:cNvPr>
          <p:cNvSpPr/>
          <p:nvPr/>
        </p:nvSpPr>
        <p:spPr bwMode="auto">
          <a:xfrm>
            <a:off x="8554349" y="2999894"/>
            <a:ext cx="274911" cy="489703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AFAB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5438" tIns="37719" rIns="75438" bIns="37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754380" fontAlgn="base">
              <a:spcBef>
                <a:spcPct val="20000"/>
              </a:spcBef>
              <a:spcAft>
                <a:spcPct val="0"/>
              </a:spcAft>
            </a:pPr>
            <a:endParaRPr lang="en-US" sz="1485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560BCE-612A-55A8-83CD-0FFE5A5C78F3}"/>
              </a:ext>
            </a:extLst>
          </p:cNvPr>
          <p:cNvSpPr txBox="1"/>
          <p:nvPr/>
        </p:nvSpPr>
        <p:spPr>
          <a:xfrm>
            <a:off x="10187559" y="5773340"/>
            <a:ext cx="1510350" cy="270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4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55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NASA documentation</a:t>
            </a:r>
          </a:p>
        </p:txBody>
      </p:sp>
      <p:sp>
        <p:nvSpPr>
          <p:cNvPr id="38" name="Rounded Rectangle 64">
            <a:extLst>
              <a:ext uri="{FF2B5EF4-FFF2-40B4-BE49-F238E27FC236}">
                <a16:creationId xmlns:a16="http://schemas.microsoft.com/office/drawing/2014/main" id="{A604DD65-570D-E16F-7421-C24C5A551A52}"/>
              </a:ext>
            </a:extLst>
          </p:cNvPr>
          <p:cNvSpPr/>
          <p:nvPr/>
        </p:nvSpPr>
        <p:spPr>
          <a:xfrm>
            <a:off x="9902428" y="5803386"/>
            <a:ext cx="281086" cy="132595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54380">
              <a:defRPr/>
            </a:pPr>
            <a:endParaRPr lang="en-US" sz="1485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FC18C3-629B-1C39-2E69-C9955D5C052B}"/>
              </a:ext>
            </a:extLst>
          </p:cNvPr>
          <p:cNvSpPr txBox="1"/>
          <p:nvPr/>
        </p:nvSpPr>
        <p:spPr>
          <a:xfrm>
            <a:off x="1055856" y="1885562"/>
            <a:ext cx="4031551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4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10" b="1" u="sng"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Medical Domain Activities </a:t>
            </a:r>
          </a:p>
        </p:txBody>
      </p:sp>
      <p:sp>
        <p:nvSpPr>
          <p:cNvPr id="40" name="Right Arrow 25">
            <a:extLst>
              <a:ext uri="{FF2B5EF4-FFF2-40B4-BE49-F238E27FC236}">
                <a16:creationId xmlns:a16="http://schemas.microsoft.com/office/drawing/2014/main" id="{FA64D4EF-687C-F130-888D-338AE7CA88AD}"/>
              </a:ext>
            </a:extLst>
          </p:cNvPr>
          <p:cNvSpPr/>
          <p:nvPr/>
        </p:nvSpPr>
        <p:spPr bwMode="auto">
          <a:xfrm rot="10800000">
            <a:off x="4439974" y="2633860"/>
            <a:ext cx="1885951" cy="32929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438" tIns="37719" rIns="75438" bIns="37719" numCol="1" rtlCol="0" anchor="t" anchorCtr="0" compatLnSpc="1">
            <a:prstTxWarp prst="textNoShape">
              <a:avLst/>
            </a:prstTxWarp>
          </a:bodyPr>
          <a:lstStyle/>
          <a:p>
            <a:pPr defTabSz="754380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85">
              <a:latin typeface="Source Sans Pro" panose="020B0503030403020204" pitchFamily="34" charset="0"/>
              <a:ea typeface="Source Sans Pro" panose="020B0503030403020204" pitchFamily="34" charset="0"/>
              <a:cs typeface="ＭＳ Ｐゴシック" pitchFamily="-112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066503-8D8B-2C74-D952-AEEF8B25E502}"/>
              </a:ext>
            </a:extLst>
          </p:cNvPr>
          <p:cNvSpPr txBox="1"/>
          <p:nvPr/>
        </p:nvSpPr>
        <p:spPr>
          <a:xfrm>
            <a:off x="6485876" y="1861264"/>
            <a:ext cx="4265911" cy="447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54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10" b="1" u="sng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Systems Engineering Activities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8BAD52-A613-7798-A738-BCD625BF1FF3}"/>
              </a:ext>
            </a:extLst>
          </p:cNvPr>
          <p:cNvSpPr txBox="1"/>
          <p:nvPr/>
        </p:nvSpPr>
        <p:spPr>
          <a:xfrm>
            <a:off x="1024583" y="1865689"/>
            <a:ext cx="4031551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43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10" b="1" u="sng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Medical Domain Activities </a:t>
            </a:r>
          </a:p>
        </p:txBody>
      </p: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A9F1BBB6-3C68-EC74-58AD-D2F3C6FB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422525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C9DA7FF-435A-02D0-6197-456EC946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868" y="958827"/>
            <a:ext cx="3972067" cy="453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C34A9D-3830-8BEA-7EF6-6BD53D7D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EIMO ConOps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C076B-233F-34A9-8847-233E924A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E3D207-A139-0435-FFBD-DD9FCF187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86" y="1629476"/>
            <a:ext cx="5614410" cy="33483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D8E476-EEB2-3A65-2622-DAB23FC2AABC}"/>
              </a:ext>
            </a:extLst>
          </p:cNvPr>
          <p:cNvSpPr txBox="1"/>
          <p:nvPr/>
        </p:nvSpPr>
        <p:spPr>
          <a:xfrm>
            <a:off x="6245572" y="5557058"/>
            <a:ext cx="202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Word Document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4C9714-F439-BE9E-6F62-94CBD85D2323}"/>
              </a:ext>
            </a:extLst>
          </p:cNvPr>
          <p:cNvSpPr txBox="1"/>
          <p:nvPr/>
        </p:nvSpPr>
        <p:spPr>
          <a:xfrm>
            <a:off x="1532700" y="5127099"/>
            <a:ext cx="257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5"/>
                </a:solidFill>
              </a:rPr>
              <a:t>MagicDraw Model </a:t>
            </a:r>
            <a:endParaRPr lang="en-US" sz="600" b="1">
              <a:solidFill>
                <a:schemeClr val="accent5"/>
              </a:solidFill>
            </a:endParaRPr>
          </a:p>
        </p:txBody>
      </p: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3EC381A9-6BD7-BDE2-9B5A-C5700DAD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7B58CF05-68B3-96D8-9564-105F13F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3262176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55B9-D87E-E68D-5F2A-CABA8B20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08B8B-49CF-F705-200C-AA5E2B6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26F4D1-5E15-694B-510D-43185DDF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59798"/>
          </a:xfrm>
        </p:spPr>
        <p:txBody>
          <a:bodyPr>
            <a:normAutofit/>
          </a:bodyPr>
          <a:lstStyle/>
          <a:p>
            <a:r>
              <a:rPr lang="en-US" sz="3600">
                <a:ea typeface="Source Sans Pro" panose="020B0503030403020204" pitchFamily="34" charset="0"/>
              </a:rPr>
              <a:t>The revised EIMO ConOps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563D4A-3A2C-2ADB-072D-58E34087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10" y="1861851"/>
            <a:ext cx="6939370" cy="3990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Contains two new scenarios: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 Barotrauma Medical Care 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Self-Medical Management and Behavioral Health and Chronic Medical Care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</a:rPr>
              <a:t>Implements findings from EIMO technical interchange meetings that focused on data and training.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9726436-AA76-90C1-431A-523D7F24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D6E7A5-86B2-81EC-3321-92AFC1587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0432" y="1215620"/>
            <a:ext cx="3872504" cy="4733060"/>
          </a:xfrm>
          <a:prstGeom prst="rect">
            <a:avLst/>
          </a:prstGeom>
        </p:spPr>
      </p:pic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77C90D84-C614-8B97-409F-E273E53AABB8}"/>
              </a:ext>
            </a:extLst>
          </p:cNvPr>
          <p:cNvSpPr>
            <a:spLocks noChangeAspect="1"/>
          </p:cNvSpPr>
          <p:nvPr/>
        </p:nvSpPr>
        <p:spPr>
          <a:xfrm>
            <a:off x="7698561" y="2576487"/>
            <a:ext cx="3856247" cy="35189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FFC0D8B4-DA16-0537-4891-D7883130C8C3}"/>
              </a:ext>
            </a:extLst>
          </p:cNvPr>
          <p:cNvSpPr>
            <a:spLocks noChangeAspect="1"/>
          </p:cNvSpPr>
          <p:nvPr/>
        </p:nvSpPr>
        <p:spPr>
          <a:xfrm>
            <a:off x="7690432" y="3577724"/>
            <a:ext cx="3856247" cy="351895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78407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924379E-09BC-F258-B6AE-21308405E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8" r="5085" b="9931"/>
          <a:stretch/>
        </p:blipFill>
        <p:spPr>
          <a:xfrm>
            <a:off x="3335831" y="2252449"/>
            <a:ext cx="3631885" cy="3362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4C3A0B-E488-80B6-46A1-04493C40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EIMO Requirements and Traces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10505-D7AD-E456-7422-B99D5261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6A045-EE60-4333-2523-5B0FFE8F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16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27F2A-BA3C-594D-9346-07D6C98F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Marina Parker| Marina.Parker@nasa.gov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168CF9-8DD6-918A-91AA-78ADF909C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7" b="7292"/>
          <a:stretch/>
        </p:blipFill>
        <p:spPr>
          <a:xfrm>
            <a:off x="254009" y="1591436"/>
            <a:ext cx="2764177" cy="43942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96F584-EE1D-1F90-C26E-BE51E54BCCC9}"/>
              </a:ext>
            </a:extLst>
          </p:cNvPr>
          <p:cNvSpPr txBox="1"/>
          <p:nvPr/>
        </p:nvSpPr>
        <p:spPr>
          <a:xfrm>
            <a:off x="7285361" y="2125843"/>
            <a:ext cx="4450080" cy="1905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Medical System functions and capabilities were decomposed from the scenarios to establish foundational requirements for EIMO and traced to the NASA Spaceflight Human-System Standard (NASA-STD-3001, Volumes 1 and 2).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4DAE30-A9E8-F230-F55B-EC3E4CCD236F}"/>
              </a:ext>
            </a:extLst>
          </p:cNvPr>
          <p:cNvSpPr txBox="1"/>
          <p:nvPr/>
        </p:nvSpPr>
        <p:spPr>
          <a:xfrm>
            <a:off x="7285361" y="4623860"/>
            <a:ext cx="4450080" cy="99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These traces were performed to gain insights on the alignment of EIMO requirements with the NASA standard.</a:t>
            </a:r>
          </a:p>
        </p:txBody>
      </p:sp>
    </p:spTree>
    <p:extLst>
      <p:ext uri="{BB962C8B-B14F-4D97-AF65-F5344CB8AC3E}">
        <p14:creationId xmlns:p14="http://schemas.microsoft.com/office/powerpoint/2010/main" val="41691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6522-5D1D-8BD2-76EF-C4E90536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7EB14-52F2-6F9C-3C0B-9B112EDC5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6942" y="1642829"/>
            <a:ext cx="5177140" cy="3836352"/>
          </a:xfrm>
        </p:spPr>
        <p:txBody>
          <a:bodyPr>
            <a:normAutofit/>
          </a:bodyPr>
          <a:lstStyle/>
          <a:p>
            <a:r>
              <a:rPr lang="en-US" sz="1800" dirty="0"/>
              <a:t>Foundational requirements for EIMO were created &amp; traced to the NASA-STD-3001, V1 &amp; 2.  </a:t>
            </a:r>
          </a:p>
          <a:p>
            <a:pPr lvl="1"/>
            <a:r>
              <a:rPr lang="en-US" sz="1800" dirty="0"/>
              <a:t>These traces were performed to </a:t>
            </a:r>
            <a:r>
              <a:rPr lang="en-US" sz="1800" b="1" dirty="0">
                <a:solidFill>
                  <a:srgbClr val="FFC000"/>
                </a:solidFill>
              </a:rPr>
              <a:t>gain insights on the alignment of EIMO requirements </a:t>
            </a:r>
            <a:r>
              <a:rPr lang="en-US" sz="1800" dirty="0"/>
              <a:t>with the NASA standard. </a:t>
            </a:r>
          </a:p>
          <a:p>
            <a:pPr lvl="1"/>
            <a:endParaRPr lang="en-US" sz="1800" dirty="0"/>
          </a:p>
          <a:p>
            <a:r>
              <a:rPr lang="en-US" sz="1800" dirty="0"/>
              <a:t>We expect to infuse the EIMO ConOps and Foundational Requirements into future SIO projects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55B9-D87E-E68D-5F2A-CABA8B20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08B8B-49CF-F705-200C-AA5E2B6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17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93E728-6323-9C93-D8C9-A4D3EB83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A76AB81-BB87-53FB-363E-C3B240FC15DD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87918" y="1642829"/>
            <a:ext cx="5962082" cy="3532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lvl="1" indent="-173038">
              <a:tabLst>
                <a:tab pos="0" algn="l"/>
              </a:tabLst>
            </a:pPr>
            <a:r>
              <a:rPr lang="en-US" sz="1800" dirty="0">
                <a:cs typeface="Helvetica" panose="020B0604020202020204" pitchFamily="34" charset="0"/>
              </a:rPr>
              <a:t>EIMO is</a:t>
            </a:r>
            <a:r>
              <a:rPr lang="en-US" sz="1800" b="0" dirty="0">
                <a:cs typeface="Helvetica" panose="020B0604020202020204" pitchFamily="34" charset="0"/>
              </a:rPr>
              <a:t> </a:t>
            </a:r>
            <a:r>
              <a:rPr lang="en-US" sz="1800" b="1" dirty="0">
                <a:solidFill>
                  <a:srgbClr val="FFC000"/>
                </a:solidFill>
                <a:cs typeface="Helvetica" panose="020B0604020202020204" pitchFamily="34" charset="0"/>
              </a:rPr>
              <a:t>gradual transition</a:t>
            </a:r>
            <a:r>
              <a:rPr lang="en-US" sz="1800" b="1" dirty="0">
                <a:cs typeface="Helvetica" panose="020B0604020202020204" pitchFamily="34" charset="0"/>
              </a:rPr>
              <a:t> </a:t>
            </a:r>
            <a:r>
              <a:rPr lang="en-US" sz="1800" b="0" dirty="0">
                <a:cs typeface="Helvetica" panose="020B0604020202020204" pitchFamily="34" charset="0"/>
              </a:rPr>
              <a:t>of </a:t>
            </a:r>
            <a:r>
              <a:rPr lang="en-US" sz="1800" dirty="0">
                <a:cs typeface="Helvetica" panose="020B0604020202020204" pitchFamily="34" charset="0"/>
              </a:rPr>
              <a:t>medical care and decision making </a:t>
            </a:r>
            <a:r>
              <a:rPr lang="en-US" sz="1800" b="1" dirty="0">
                <a:solidFill>
                  <a:srgbClr val="FFC000"/>
                </a:solidFill>
                <a:cs typeface="Helvetica" panose="020B0604020202020204" pitchFamily="34" charset="0"/>
              </a:rPr>
              <a:t>from terrestrial to space-based assets</a:t>
            </a:r>
            <a:r>
              <a:rPr lang="en-US" sz="1800" dirty="0">
                <a:cs typeface="Helvetica" panose="020B0604020202020204" pitchFamily="34" charset="0"/>
              </a:rPr>
              <a:t>, enabling support </a:t>
            </a:r>
            <a:r>
              <a:rPr lang="en-US" sz="1800" b="0" dirty="0">
                <a:cs typeface="Helvetica" panose="020B0604020202020204" pitchFamily="34" charset="0"/>
              </a:rPr>
              <a:t>of astronaut health and performance and reducing overall mission risk</a:t>
            </a:r>
          </a:p>
          <a:p>
            <a:pPr marL="171450" lvl="1" indent="-171450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800" dirty="0">
              <a:cs typeface="Helvetica" panose="020B0604020202020204" pitchFamily="34" charset="0"/>
            </a:endParaRPr>
          </a:p>
          <a:p>
            <a:r>
              <a:rPr lang="en-US" sz="1800" dirty="0">
                <a:cs typeface="Helvetica" panose="020B0604020202020204" pitchFamily="34" charset="0"/>
              </a:rPr>
              <a:t>The EIMO ConOps was a joint development effort between the SIO System Engineering Team and the SIO Clinical Science Team</a:t>
            </a:r>
          </a:p>
          <a:p>
            <a:endParaRPr lang="en-US" sz="1800" dirty="0"/>
          </a:p>
          <a:p>
            <a:r>
              <a:rPr lang="en-US" sz="1800" dirty="0">
                <a:cs typeface="Helvetica" panose="020B0604020202020204" pitchFamily="34" charset="0"/>
              </a:rPr>
              <a:t>The ConOps serves as an </a:t>
            </a:r>
            <a:r>
              <a:rPr lang="en-US" sz="1800" b="1" dirty="0">
                <a:solidFill>
                  <a:srgbClr val="FFC000"/>
                </a:solidFill>
                <a:cs typeface="Helvetica" panose="020B0604020202020204" pitchFamily="34" charset="0"/>
              </a:rPr>
              <a:t>initial recommendation</a:t>
            </a:r>
            <a:r>
              <a:rPr lang="en-US" sz="1800" dirty="0">
                <a:cs typeface="Helvetica" panose="020B0604020202020204" pitchFamily="34" charset="0"/>
              </a:rPr>
              <a:t> to increase crew autonomy gradually and safely for Mars missions and future deep-space exploration.</a:t>
            </a:r>
          </a:p>
        </p:txBody>
      </p:sp>
    </p:spTree>
    <p:extLst>
      <p:ext uri="{BB962C8B-B14F-4D97-AF65-F5344CB8AC3E}">
        <p14:creationId xmlns:p14="http://schemas.microsoft.com/office/powerpoint/2010/main" val="284966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4991-9F3C-ABB1-AD55-15DCB308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B4D64-FF87-61BC-BC4D-0B5ADAA5A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4366" y="2261266"/>
            <a:ext cx="3944074" cy="1908729"/>
          </a:xfrm>
        </p:spPr>
        <p:txBody>
          <a:bodyPr>
            <a:noAutofit/>
          </a:bodyPr>
          <a:lstStyle/>
          <a:p>
            <a:pPr lvl="1"/>
            <a:r>
              <a:rPr lang="en-US" sz="2000" dirty="0"/>
              <a:t>Bill Toscano</a:t>
            </a:r>
          </a:p>
          <a:p>
            <a:pPr lvl="1"/>
            <a:r>
              <a:rPr lang="en-US" sz="2000" dirty="0"/>
              <a:t>Mareyna Karlin</a:t>
            </a:r>
          </a:p>
          <a:p>
            <a:pPr lvl="1"/>
            <a:r>
              <a:rPr lang="en-US" sz="2000" dirty="0"/>
              <a:t>Bryan Kirsch</a:t>
            </a:r>
          </a:p>
          <a:p>
            <a:pPr lvl="1"/>
            <a:r>
              <a:rPr lang="en-US" sz="2000" dirty="0"/>
              <a:t>Andrea Legreid</a:t>
            </a:r>
          </a:p>
          <a:p>
            <a:pPr lvl="1"/>
            <a:r>
              <a:rPr lang="en-US" sz="2000" dirty="0"/>
              <a:t>Chris Brown</a:t>
            </a:r>
          </a:p>
          <a:p>
            <a:pPr lvl="1"/>
            <a:r>
              <a:rPr lang="en-US" sz="2000" dirty="0"/>
              <a:t>Sean Winther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4E0AA-D016-55FE-9623-D3473847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7EEB9-A247-5131-0C12-A8A4D61C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18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10DB4-0C24-4481-2A7D-E13D9CD0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Marina Parker| Marina.Parker@nasa.gov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C7DFB-B1E2-FE8A-3E20-8D2F2CBBB519}"/>
              </a:ext>
            </a:extLst>
          </p:cNvPr>
          <p:cNvSpPr txBox="1"/>
          <p:nvPr/>
        </p:nvSpPr>
        <p:spPr>
          <a:xfrm>
            <a:off x="731132" y="2261266"/>
            <a:ext cx="4888761" cy="189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sz="2000" dirty="0"/>
              <a:t>Lynn Boley</a:t>
            </a:r>
          </a:p>
          <a:p>
            <a:pPr lvl="1"/>
            <a:r>
              <a:rPr lang="en-US" sz="2000" dirty="0"/>
              <a:t>David Hilmers</a:t>
            </a:r>
          </a:p>
          <a:p>
            <a:pPr lvl="1"/>
            <a:r>
              <a:rPr lang="en-US" sz="2000" dirty="0"/>
              <a:t>Ariana Nelson</a:t>
            </a:r>
          </a:p>
          <a:p>
            <a:pPr lvl="1"/>
            <a:r>
              <a:rPr lang="en-US" sz="2000" dirty="0"/>
              <a:t>Derek Nusbaum</a:t>
            </a:r>
          </a:p>
          <a:p>
            <a:pPr lvl="1"/>
            <a:r>
              <a:rPr lang="en-US" sz="2000" dirty="0"/>
              <a:t>Gina Vega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C9DF96-2832-9A6B-2775-E13B49BE255A}"/>
              </a:ext>
            </a:extLst>
          </p:cNvPr>
          <p:cNvSpPr txBox="1"/>
          <p:nvPr/>
        </p:nvSpPr>
        <p:spPr>
          <a:xfrm>
            <a:off x="8065624" y="2250362"/>
            <a:ext cx="3288176" cy="2074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Sarah Lumpkins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Jordan Blackwelder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Alex Salimian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Dan Jindra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Tina Beard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Abigail Johnson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CC40A6-2A4E-EB4E-8693-88CC37FBDFB3}"/>
              </a:ext>
            </a:extLst>
          </p:cNvPr>
          <p:cNvSpPr txBox="1"/>
          <p:nvPr/>
        </p:nvSpPr>
        <p:spPr>
          <a:xfrm>
            <a:off x="6638563" y="1747411"/>
            <a:ext cx="3944074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EIMO SE Team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33F553-3BC0-D837-D986-DB84CEEF0DBA}"/>
              </a:ext>
            </a:extLst>
          </p:cNvPr>
          <p:cNvSpPr txBox="1"/>
          <p:nvPr/>
        </p:nvSpPr>
        <p:spPr>
          <a:xfrm>
            <a:off x="3962593" y="4999756"/>
            <a:ext cx="3132688" cy="94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dirty="0"/>
              <a:t>Vicky Byrne</a:t>
            </a:r>
          </a:p>
          <a:p>
            <a:pPr lvl="1"/>
            <a:r>
              <a:rPr lang="en-US" dirty="0"/>
              <a:t>Tyler Duke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10ED37-9F8C-27F1-8745-4B4B47181E4A}"/>
              </a:ext>
            </a:extLst>
          </p:cNvPr>
          <p:cNvSpPr txBox="1"/>
          <p:nvPr/>
        </p:nvSpPr>
        <p:spPr>
          <a:xfrm>
            <a:off x="372316" y="1725561"/>
            <a:ext cx="4370407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 kumimoji="0" sz="2600" b="0" i="0" u="none" strike="noStrike" cap="none" spc="0" normalizeH="0" baseline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EIMO Clinical Science Team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8470D6-9BC8-5163-F76C-9D21E9FE25EE}"/>
              </a:ext>
            </a:extLst>
          </p:cNvPr>
          <p:cNvSpPr txBox="1"/>
          <p:nvPr/>
        </p:nvSpPr>
        <p:spPr>
          <a:xfrm>
            <a:off x="3581400" y="4481368"/>
            <a:ext cx="3944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EIMO Human Factors Team</a:t>
            </a:r>
          </a:p>
        </p:txBody>
      </p:sp>
    </p:spTree>
    <p:extLst>
      <p:ext uri="{BB962C8B-B14F-4D97-AF65-F5344CB8AC3E}">
        <p14:creationId xmlns:p14="http://schemas.microsoft.com/office/powerpoint/2010/main" val="38552333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5523C-E175-C874-B594-E554B4964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C1FE-0119-4312-1BC5-96CC53EA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812837"/>
            <a:ext cx="10515600" cy="1009651"/>
          </a:xfrm>
        </p:spPr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E0CD9-E9F7-C8D5-C3F1-C7269ED9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871FC-569E-FC31-450F-82B06E9D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2</a:t>
            </a:fld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2B77FE-F68E-D61D-C19F-9360F219A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32D2B3-3E76-2561-3C62-8B48C749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10" y="1659928"/>
            <a:ext cx="9373822" cy="3356798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Org update since IWS 2024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EIMO Background </a:t>
            </a:r>
          </a:p>
          <a:p>
            <a:pPr marL="796925" lvl="1" indent="-339725" defTabSz="152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is EIMO ?</a:t>
            </a:r>
          </a:p>
          <a:p>
            <a:pPr marL="796925" lvl="1" indent="-339725" defTabSz="1524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Why is EIMO relevant?</a:t>
            </a:r>
          </a:p>
          <a:p>
            <a:pPr marL="796925" lvl="1" indent="-339725" defTabSz="1524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/>
                </a:solidFill>
              </a:rPr>
              <a:t>EIMO ConOps and Requirements</a:t>
            </a:r>
          </a:p>
          <a:p>
            <a:pPr marL="796925" lvl="1" indent="-339725" defTabSz="1524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does it address EIMO?</a:t>
            </a:r>
          </a:p>
          <a:p>
            <a:pPr marL="796925" lvl="1" indent="-339725" defTabSz="1524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was it created?</a:t>
            </a:r>
          </a:p>
          <a:p>
            <a:pPr marL="796925" lvl="1" indent="-339725" defTabSz="1524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Updates to EIMO work effort since IWS 2024</a:t>
            </a:r>
          </a:p>
          <a:p>
            <a:pPr marL="796925" lvl="1" indent="-339725" defTabSz="152400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3211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0CD38-587B-7E7C-9285-DE0DF93FD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3F31A-3001-A059-BA46-F837AFFF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0" y="2980777"/>
            <a:ext cx="3203035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HRP Organizational Change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32EC-B45D-DE6B-3955-9922F799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DD479-F52A-FBB6-A65B-FEAED058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46B2-22AD-6513-1F0B-8CB2B88C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3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A4C744-2D48-BE88-76F3-96C8DD62DF47}"/>
              </a:ext>
            </a:extLst>
          </p:cNvPr>
          <p:cNvGrpSpPr>
            <a:grpSpLocks noChangeAspect="1"/>
          </p:cNvGrpSpPr>
          <p:nvPr/>
        </p:nvGrpSpPr>
        <p:grpSpPr>
          <a:xfrm>
            <a:off x="3250175" y="954157"/>
            <a:ext cx="8809068" cy="4949686"/>
            <a:chOff x="1894115" y="1578429"/>
            <a:chExt cx="8109856" cy="44957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D5044E-54DE-D65C-8D31-B5C167B85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727" b="10674"/>
            <a:stretch/>
          </p:blipFill>
          <p:spPr>
            <a:xfrm>
              <a:off x="1894115" y="1578429"/>
              <a:ext cx="8109856" cy="4495799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C8EEB83-3C7B-DFA4-C9C3-6E077D824E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44914" y="2790285"/>
              <a:ext cx="2514859" cy="1087456"/>
            </a:xfrm>
            <a:prstGeom prst="round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FF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7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5523C-E175-C874-B594-E554B4964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C1FE-0119-4312-1BC5-96CC53EA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812837"/>
            <a:ext cx="11864803" cy="1009651"/>
          </a:xfrm>
        </p:spPr>
        <p:txBody>
          <a:bodyPr>
            <a:normAutofit/>
          </a:bodyPr>
          <a:lstStyle/>
          <a:p>
            <a:r>
              <a:rPr lang="en-US"/>
              <a:t>What is EIMO?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E0CD9-E9F7-C8D5-C3F1-C7269ED9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871FC-569E-FC31-450F-82B06E9D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012797-220F-7BEB-9700-3CFCD0EF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4867-459B-6132-EAB8-CF478EA4AA9D}"/>
              </a:ext>
            </a:extLst>
          </p:cNvPr>
          <p:cNvSpPr txBox="1"/>
          <p:nvPr/>
        </p:nvSpPr>
        <p:spPr>
          <a:xfrm>
            <a:off x="576197" y="2333362"/>
            <a:ext cx="10777603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</a:t>
            </a:r>
            <a:r>
              <a:rPr lang="en-US" sz="2800" b="1" i="1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gradual transition </a:t>
            </a:r>
            <a:r>
              <a:rPr lang="en-US" sz="28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 </a:t>
            </a: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medical care and decision making </a:t>
            </a:r>
            <a:r>
              <a:rPr lang="en-US" sz="2800" b="1" i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from</a:t>
            </a:r>
            <a:r>
              <a:rPr lang="en-US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i="1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terrestrial to space-based assets</a:t>
            </a:r>
            <a:r>
              <a:rPr lang="en-US" sz="2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enabling support </a:t>
            </a:r>
            <a:r>
              <a:rPr lang="en-US" sz="280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of astronaut health and performance and reducing overall mission risk.</a:t>
            </a:r>
            <a:endParaRPr lang="en-US" sz="28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9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6522-5D1D-8BD2-76EF-C4E90536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care about EIMO?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4321-FF36-D050-7A8A-4262588BD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5484"/>
            <a:ext cx="9890760" cy="29798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endParaRPr lang="en-US" sz="3200" b="1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3200" dirty="0"/>
              <a:t>Various efforts within NASA are currently ongoing to better understand the capabilities needed to enable successful Mars missions.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55B9-D87E-E68D-5F2A-CABA8B20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08B8B-49CF-F705-200C-AA5E2B6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5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93E728-6323-9C93-D8C9-A4D3EB83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16035719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4321-FF36-D050-7A8A-4262588BD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191" y="1557557"/>
            <a:ext cx="7206818" cy="4212866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FFC000"/>
                </a:solidFill>
              </a:rPr>
              <a:t>Progressive Earth-independent </a:t>
            </a:r>
            <a:r>
              <a:rPr lang="en-US" sz="2400" dirty="0"/>
              <a:t>crew health &amp; performance systems for Mars-class missions</a:t>
            </a:r>
          </a:p>
          <a:p>
            <a:pPr>
              <a:buClr>
                <a:schemeClr val="tx1"/>
              </a:buClr>
            </a:pPr>
            <a:endParaRPr lang="en-US" sz="2400" dirty="0"/>
          </a:p>
          <a:p>
            <a:pPr>
              <a:buClr>
                <a:schemeClr val="tx1"/>
              </a:buClr>
            </a:pPr>
            <a:r>
              <a:rPr lang="en-US" sz="2400" dirty="0"/>
              <a:t>Monitor and maintain crew health and performance during </a:t>
            </a:r>
            <a:r>
              <a:rPr lang="en-US" sz="2400" b="1" dirty="0">
                <a:solidFill>
                  <a:srgbClr val="FFC000"/>
                </a:solidFill>
              </a:rPr>
              <a:t>communication delays and in an environment that does not allow emergency evacuation or terrestrial medical assistance</a:t>
            </a:r>
          </a:p>
          <a:p>
            <a:pPr>
              <a:buClr>
                <a:schemeClr val="tx1"/>
              </a:buClr>
            </a:pPr>
            <a:endParaRPr lang="en-US" sz="2400" b="1" dirty="0">
              <a:solidFill>
                <a:srgbClr val="FD3D3D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2400" b="1" dirty="0">
                <a:solidFill>
                  <a:srgbClr val="FFC000"/>
                </a:solidFill>
              </a:rPr>
              <a:t>Validate readiness of systems and operations </a:t>
            </a:r>
            <a:r>
              <a:rPr lang="en-US" sz="2400" dirty="0"/>
              <a:t>to support crew health and performance for the initial human Mars exploration campaign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55B9-D87E-E68D-5F2A-CABA8B20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08B8B-49CF-F705-200C-AA5E2B6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1A0F78-8141-1DFA-5BC1-E4B77FF71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63" y="883135"/>
            <a:ext cx="4114799" cy="5180877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B23F362-E6E0-8368-062D-2F43BBCD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381367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A7A37FA-2E9B-A494-04DC-09404567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4926" y="2544780"/>
            <a:ext cx="5746009" cy="314701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650-day to &gt; 900-day mission duration 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Zero consumables resupply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No real-time communications + blackouts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No sample returns to Earth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No evacuations possible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Constrained internal volume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Expanded onboard medical care (crew/ vehicle -reliant)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7F6522-5D1D-8BD2-76EF-C4E90536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Medical Risk Increases with Distance From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94321-FF36-D050-7A8A-4262588BD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280" y="2544780"/>
            <a:ext cx="5633720" cy="31470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180-day to 360-day mission duration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Strong consumables resupply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Real-time communications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Regular sample returns to Earth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Emergency evacuations possible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Relatively large internal volume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Limited onboard medical care (Earth-reliant)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55B9-D87E-E68D-5F2A-CABA8B20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08B8B-49CF-F705-200C-AA5E2B6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/>
              <a:t>7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B93E728-6323-9C93-D8C9-A4D3EB83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  <p:sp>
        <p:nvSpPr>
          <p:cNvPr id="10" name="Pentagon 21">
            <a:extLst>
              <a:ext uri="{FF2B5EF4-FFF2-40B4-BE49-F238E27FC236}">
                <a16:creationId xmlns:a16="http://schemas.microsoft.com/office/drawing/2014/main" id="{314A6965-3A20-F97F-A8FA-D8979F9236E3}"/>
              </a:ext>
            </a:extLst>
          </p:cNvPr>
          <p:cNvSpPr/>
          <p:nvPr/>
        </p:nvSpPr>
        <p:spPr>
          <a:xfrm>
            <a:off x="576198" y="1664015"/>
            <a:ext cx="3328447" cy="366685"/>
          </a:xfrm>
          <a:prstGeom prst="homePlate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lin ang="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B8F7F1-233C-78F9-E9BC-3ABA8810CB42}"/>
              </a:ext>
            </a:extLst>
          </p:cNvPr>
          <p:cNvSpPr txBox="1"/>
          <p:nvPr/>
        </p:nvSpPr>
        <p:spPr>
          <a:xfrm>
            <a:off x="576197" y="1683557"/>
            <a:ext cx="3221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International Space Station</a:t>
            </a:r>
          </a:p>
        </p:txBody>
      </p:sp>
      <p:sp>
        <p:nvSpPr>
          <p:cNvPr id="12" name="Pentagon 24">
            <a:extLst>
              <a:ext uri="{FF2B5EF4-FFF2-40B4-BE49-F238E27FC236}">
                <a16:creationId xmlns:a16="http://schemas.microsoft.com/office/drawing/2014/main" id="{D3E2C484-9C3E-80DF-C494-E646AF8B2E04}"/>
              </a:ext>
            </a:extLst>
          </p:cNvPr>
          <p:cNvSpPr/>
          <p:nvPr/>
        </p:nvSpPr>
        <p:spPr>
          <a:xfrm>
            <a:off x="3976355" y="1669558"/>
            <a:ext cx="2278571" cy="356256"/>
          </a:xfrm>
          <a:prstGeom prst="homePlate">
            <a:avLst/>
          </a:prstGeom>
          <a:gradFill>
            <a:gsLst>
              <a:gs pos="100000">
                <a:srgbClr val="F26300"/>
              </a:gs>
              <a:gs pos="0">
                <a:srgbClr val="FFC000"/>
              </a:gs>
            </a:gsLst>
            <a:lin ang="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Pentagon 25">
            <a:extLst>
              <a:ext uri="{FF2B5EF4-FFF2-40B4-BE49-F238E27FC236}">
                <a16:creationId xmlns:a16="http://schemas.microsoft.com/office/drawing/2014/main" id="{436761E6-879E-E9AC-B7B2-59636B8BDE41}"/>
              </a:ext>
            </a:extLst>
          </p:cNvPr>
          <p:cNvSpPr/>
          <p:nvPr/>
        </p:nvSpPr>
        <p:spPr>
          <a:xfrm>
            <a:off x="9030953" y="1664015"/>
            <a:ext cx="2854476" cy="366685"/>
          </a:xfrm>
          <a:prstGeom prst="homePlate">
            <a:avLst/>
          </a:prstGeom>
          <a:gradFill>
            <a:gsLst>
              <a:gs pos="100000">
                <a:srgbClr val="C00000"/>
              </a:gs>
              <a:gs pos="0">
                <a:srgbClr val="E44407"/>
              </a:gs>
            </a:gsLst>
            <a:lin ang="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Pentagon 30">
            <a:extLst>
              <a:ext uri="{FF2B5EF4-FFF2-40B4-BE49-F238E27FC236}">
                <a16:creationId xmlns:a16="http://schemas.microsoft.com/office/drawing/2014/main" id="{32CE6715-EA36-CA6E-7175-BE62EA1E71CC}"/>
              </a:ext>
            </a:extLst>
          </p:cNvPr>
          <p:cNvSpPr/>
          <p:nvPr/>
        </p:nvSpPr>
        <p:spPr>
          <a:xfrm>
            <a:off x="6326636" y="1669558"/>
            <a:ext cx="2632677" cy="366685"/>
          </a:xfrm>
          <a:prstGeom prst="homePlate">
            <a:avLst/>
          </a:prstGeom>
          <a:gradFill>
            <a:gsLst>
              <a:gs pos="0">
                <a:srgbClr val="F26300"/>
              </a:gs>
              <a:gs pos="100000">
                <a:srgbClr val="E44407"/>
              </a:gs>
            </a:gsLst>
            <a:lin ang="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A6EF39-0F53-9CBE-BDE5-D12553282BF5}"/>
              </a:ext>
            </a:extLst>
          </p:cNvPr>
          <p:cNvSpPr txBox="1"/>
          <p:nvPr/>
        </p:nvSpPr>
        <p:spPr>
          <a:xfrm>
            <a:off x="3976355" y="1679256"/>
            <a:ext cx="235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Gateway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096B42-A6EF-D91D-5409-BD085AAD0139}"/>
              </a:ext>
            </a:extLst>
          </p:cNvPr>
          <p:cNvSpPr txBox="1"/>
          <p:nvPr/>
        </p:nvSpPr>
        <p:spPr>
          <a:xfrm>
            <a:off x="6326567" y="1691514"/>
            <a:ext cx="2489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Lunar Surface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CE7B5E-58A9-2F18-DA38-3F7D54CC5E1E}"/>
              </a:ext>
            </a:extLst>
          </p:cNvPr>
          <p:cNvSpPr txBox="1"/>
          <p:nvPr/>
        </p:nvSpPr>
        <p:spPr>
          <a:xfrm>
            <a:off x="9051689" y="1687475"/>
            <a:ext cx="2657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Mars Transit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411E4-ED57-686F-4034-E44727D39493}"/>
              </a:ext>
            </a:extLst>
          </p:cNvPr>
          <p:cNvSpPr txBox="1"/>
          <p:nvPr/>
        </p:nvSpPr>
        <p:spPr>
          <a:xfrm>
            <a:off x="1312049" y="2200063"/>
            <a:ext cx="22693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CURRENT 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61A643-292A-20C4-6F33-FDF7733EB5FA}"/>
              </a:ext>
            </a:extLst>
          </p:cNvPr>
          <p:cNvSpPr txBox="1"/>
          <p:nvPr/>
        </p:nvSpPr>
        <p:spPr>
          <a:xfrm>
            <a:off x="6516111" y="2209654"/>
            <a:ext cx="378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EXPLORATION CLASS MISSION</a:t>
            </a:r>
          </a:p>
        </p:txBody>
      </p:sp>
    </p:spTree>
    <p:extLst>
      <p:ext uri="{BB962C8B-B14F-4D97-AF65-F5344CB8AC3E}">
        <p14:creationId xmlns:p14="http://schemas.microsoft.com/office/powerpoint/2010/main" val="169270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08B8B-49CF-F705-200C-AA5E2B6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8</a:t>
            </a:fld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A03A3C-5445-D073-F32C-F694D4DD314F}"/>
              </a:ext>
            </a:extLst>
          </p:cNvPr>
          <p:cNvGrpSpPr/>
          <p:nvPr/>
        </p:nvGrpSpPr>
        <p:grpSpPr>
          <a:xfrm>
            <a:off x="281958" y="3197959"/>
            <a:ext cx="7541242" cy="2816761"/>
            <a:chOff x="110809" y="4070515"/>
            <a:chExt cx="6595958" cy="2024208"/>
          </a:xfrm>
        </p:grpSpPr>
        <p:sp>
          <p:nvSpPr>
            <p:cNvPr id="10" name="Pentagon 21">
              <a:extLst>
                <a:ext uri="{FF2B5EF4-FFF2-40B4-BE49-F238E27FC236}">
                  <a16:creationId xmlns:a16="http://schemas.microsoft.com/office/drawing/2014/main" id="{2217A872-7183-7A02-3EE7-D3DB59106532}"/>
                </a:ext>
              </a:extLst>
            </p:cNvPr>
            <p:cNvSpPr/>
            <p:nvPr/>
          </p:nvSpPr>
          <p:spPr>
            <a:xfrm>
              <a:off x="386805" y="4070515"/>
              <a:ext cx="539663" cy="2024208"/>
            </a:xfrm>
            <a:prstGeom prst="leftBrace">
              <a:avLst>
                <a:gd name="adj1" fmla="val 47163"/>
                <a:gd name="adj2" fmla="val 50590"/>
              </a:avLst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9E7CB8-C847-AB66-8FEF-F281B288522F}"/>
                </a:ext>
              </a:extLst>
            </p:cNvPr>
            <p:cNvSpPr txBox="1"/>
            <p:nvPr/>
          </p:nvSpPr>
          <p:spPr>
            <a:xfrm rot="16200000">
              <a:off x="-451761" y="4907641"/>
              <a:ext cx="1475098" cy="349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ISS Missions</a:t>
              </a:r>
            </a:p>
          </p:txBody>
        </p:sp>
        <p:sp>
          <p:nvSpPr>
            <p:cNvPr id="14" name="Content Placeholder 1">
              <a:extLst>
                <a:ext uri="{FF2B5EF4-FFF2-40B4-BE49-F238E27FC236}">
                  <a16:creationId xmlns:a16="http://schemas.microsoft.com/office/drawing/2014/main" id="{65420BCF-5807-082F-CF27-B2306C5A1EE6}"/>
                </a:ext>
              </a:extLst>
            </p:cNvPr>
            <p:cNvSpPr txBox="1">
              <a:spLocks/>
            </p:cNvSpPr>
            <p:nvPr/>
          </p:nvSpPr>
          <p:spPr>
            <a:xfrm>
              <a:off x="774068" y="4197942"/>
              <a:ext cx="5932699" cy="176935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rgbClr val="0563C1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rgbClr val="0563C1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rgbClr val="0563C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rgbClr val="0563C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buClr>
                  <a:srgbClr val="0563C1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bg1"/>
                  </a:solidFill>
                  <a:effectLst/>
                  <a:latin typeface="Segoe UI" panose="020B0502040204020203" pitchFamily="34" charset="0"/>
                </a:rPr>
                <a:t>An ISS crew size up to 7 combined with</a:t>
              </a:r>
              <a:r>
                <a:rPr lang="en-US" sz="18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, combined with the robust ISS medical hardware footprint enables a reasonable flow of a CMO training, and other training priorities to be proportioned among the non-CMO crewmembers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</a:pPr>
              <a:endParaRPr lang="en-US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  <a:p>
              <a:pPr>
                <a:spcBef>
                  <a:spcPts val="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1800" dirty="0">
                  <a:solidFill>
                    <a:schemeClr val="bg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Near real-time ground communication allows the CMO training to rely heavily on the flight surgeon for step-by-step guidance for crew procedures if/when necessary, with limited crew autonomy</a:t>
              </a:r>
            </a:p>
          </p:txBody>
        </p:sp>
      </p:grp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97C31A8-2C80-D958-4FE0-67DF11F31EC3}"/>
              </a:ext>
            </a:extLst>
          </p:cNvPr>
          <p:cNvSpPr txBox="1">
            <a:spLocks/>
          </p:cNvSpPr>
          <p:nvPr/>
        </p:nvSpPr>
        <p:spPr>
          <a:xfrm>
            <a:off x="8423891" y="4362968"/>
            <a:ext cx="3486150" cy="886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563C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563C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563C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563C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563C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None/>
            </a:pPr>
            <a:r>
              <a:rPr lang="en-US" sz="1400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Given the factors of: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Small crew complement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Communication delays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None/>
            </a:pPr>
            <a:endParaRPr lang="en-US" sz="1400" dirty="0">
              <a:solidFill>
                <a:srgbClr val="FFC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F784E4-86B2-42B5-4B82-223454A922F8}"/>
              </a:ext>
            </a:extLst>
          </p:cNvPr>
          <p:cNvSpPr txBox="1"/>
          <p:nvPr/>
        </p:nvSpPr>
        <p:spPr>
          <a:xfrm>
            <a:off x="264160" y="1711216"/>
            <a:ext cx="1153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Designating certain crewmembers as CMOs highlights their advanced training, deeper knowledge, greater medical system familiarity, and enhanced operational capability in medical response scenarios.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8405E6-A4E7-4AEE-2D0C-695E9189B9A8}"/>
              </a:ext>
            </a:extLst>
          </p:cNvPr>
          <p:cNvSpPr txBox="1"/>
          <p:nvPr/>
        </p:nvSpPr>
        <p:spPr>
          <a:xfrm>
            <a:off x="8610600" y="3580013"/>
            <a:ext cx="3185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This is changing even for Artemis…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EDA14EB-B91C-2D9E-308B-261795AF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Tx/>
              <a:buNone/>
            </a:pPr>
            <a:r>
              <a:rPr lang="en-US">
                <a:solidFill>
                  <a:schemeClr val="bg1"/>
                </a:solidFill>
                <a:ea typeface="Source Sans Pro" panose="020B0503030403020204" pitchFamily="34" charset="0"/>
              </a:rPr>
              <a:t>Consider the example below on CMOs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E7BBD5-6FA3-712A-4EE2-C4F8E149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62626F8-04B7-F9FD-5200-7B0C9F95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4C950-3235-767A-6C00-04A0EE8D9367}"/>
              </a:ext>
            </a:extLst>
          </p:cNvPr>
          <p:cNvSpPr txBox="1"/>
          <p:nvPr/>
        </p:nvSpPr>
        <p:spPr>
          <a:xfrm>
            <a:off x="9458960" y="5706943"/>
            <a:ext cx="2844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  <a:ea typeface="Source Sans Pro" panose="020B0503030403020204" pitchFamily="34" charset="0"/>
              </a:rPr>
              <a:t>CMO: Crew Medical Officer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613131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08B8B-49CF-F705-200C-AA5E2B6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1C1D-23A6-4D8C-8BAD-0A4D3EB843D9}" type="slidenum">
              <a:rPr lang="en-US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9</a:t>
            </a:fld>
            <a:endParaRPr lang="en-US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Pentagon 21">
            <a:extLst>
              <a:ext uri="{FF2B5EF4-FFF2-40B4-BE49-F238E27FC236}">
                <a16:creationId xmlns:a16="http://schemas.microsoft.com/office/drawing/2014/main" id="{AE1B5F80-C7FD-9C01-A586-C721802047BD}"/>
              </a:ext>
            </a:extLst>
          </p:cNvPr>
          <p:cNvSpPr/>
          <p:nvPr/>
        </p:nvSpPr>
        <p:spPr>
          <a:xfrm>
            <a:off x="342999" y="1092804"/>
            <a:ext cx="526599" cy="2100038"/>
          </a:xfrm>
          <a:prstGeom prst="leftBrace">
            <a:avLst>
              <a:gd name="adj1" fmla="val 47163"/>
              <a:gd name="adj2" fmla="val 50590"/>
            </a:avLst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64331-9058-6747-2698-5F4D512D70AF}"/>
              </a:ext>
            </a:extLst>
          </p:cNvPr>
          <p:cNvSpPr txBox="1"/>
          <p:nvPr/>
        </p:nvSpPr>
        <p:spPr>
          <a:xfrm rot="16200000">
            <a:off x="-828271" y="2035210"/>
            <a:ext cx="2024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Artemis Missions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421ABE0-681C-01D9-EFE5-A1E85FF83402}"/>
              </a:ext>
            </a:extLst>
          </p:cNvPr>
          <p:cNvSpPr txBox="1">
            <a:spLocks/>
          </p:cNvSpPr>
          <p:nvPr/>
        </p:nvSpPr>
        <p:spPr>
          <a:xfrm>
            <a:off x="681553" y="1239753"/>
            <a:ext cx="11012607" cy="20242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563C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563C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563C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563C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0563C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Treat 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all crewmembers as interchangeable</a:t>
            </a:r>
            <a:r>
              <a:rPr lang="en-US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with an equal expectation for familiarity with and skill using the different components of the medical system. 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Crew are </a:t>
            </a:r>
            <a:r>
              <a:rPr lang="en-US" sz="1800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expected to display a degree of autonomy </a:t>
            </a:r>
            <a:r>
              <a:rPr lang="en-US" sz="18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with the use of medical procedures and hardware that is above that typically demonstrated by, and certainly beyond that expected of an ISS CMO. 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Given that all Orion crewmembers are </a:t>
            </a:r>
            <a:r>
              <a:rPr lang="en-US" sz="1800" dirty="0">
                <a:solidFill>
                  <a:srgbClr val="FFFF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trained to an equivalent level </a:t>
            </a:r>
            <a:r>
              <a:rPr lang="en-US" sz="18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on the medical system, </a:t>
            </a:r>
            <a:r>
              <a:rPr lang="en-US" sz="1800" i="1" dirty="0">
                <a:solidFill>
                  <a:srgbClr val="FFFF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“CMO” is no longer a useful opnom in that context</a:t>
            </a:r>
            <a:r>
              <a:rPr lang="en-US" sz="1800" i="1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endParaRPr lang="en-US" sz="1800" i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A61A8-E28A-1115-69A9-22EADA31197B}"/>
              </a:ext>
            </a:extLst>
          </p:cNvPr>
          <p:cNvSpPr txBox="1"/>
          <p:nvPr/>
        </p:nvSpPr>
        <p:spPr>
          <a:xfrm>
            <a:off x="4097340" y="818302"/>
            <a:ext cx="449312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None/>
            </a:pPr>
            <a:r>
              <a:rPr lang="en-US" sz="1800" b="1" dirty="0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Baseline approach for Orion: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77FE91-AC6E-A8AC-5C35-C05E7D7B997B}"/>
              </a:ext>
            </a:extLst>
          </p:cNvPr>
          <p:cNvSpPr txBox="1"/>
          <p:nvPr/>
        </p:nvSpPr>
        <p:spPr>
          <a:xfrm rot="16200000">
            <a:off x="-1021408" y="4700853"/>
            <a:ext cx="2394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Deep Space Missions</a:t>
            </a:r>
          </a:p>
        </p:txBody>
      </p:sp>
      <p:sp>
        <p:nvSpPr>
          <p:cNvPr id="19" name="Pentagon 21">
            <a:extLst>
              <a:ext uri="{FF2B5EF4-FFF2-40B4-BE49-F238E27FC236}">
                <a16:creationId xmlns:a16="http://schemas.microsoft.com/office/drawing/2014/main" id="{9E0855EF-063E-E8D6-8246-686CEDE5CB0E}"/>
              </a:ext>
            </a:extLst>
          </p:cNvPr>
          <p:cNvSpPr/>
          <p:nvPr/>
        </p:nvSpPr>
        <p:spPr>
          <a:xfrm>
            <a:off x="342999" y="3776226"/>
            <a:ext cx="526599" cy="2123658"/>
          </a:xfrm>
          <a:prstGeom prst="leftBrace">
            <a:avLst>
              <a:gd name="adj1" fmla="val 47163"/>
              <a:gd name="adj2" fmla="val 50590"/>
            </a:avLst>
          </a:prstGeom>
          <a:ln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298752-34AF-AC41-1181-46724C7629E7}"/>
              </a:ext>
            </a:extLst>
          </p:cNvPr>
          <p:cNvSpPr txBox="1"/>
          <p:nvPr/>
        </p:nvSpPr>
        <p:spPr>
          <a:xfrm>
            <a:off x="681553" y="3776226"/>
            <a:ext cx="54144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Will the “CMO” term or an equivalent become a critical piece of how we train and build a crew complement?</a:t>
            </a:r>
          </a:p>
          <a:p>
            <a:pPr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Comm delays preclude any time-critical ground guidance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crew must be capable of exercising the limits of their medical system capability, with no piece of hardware or procedure requiring non-local inputs.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E96EE6-89E8-E386-10B9-0A72E54372CC}"/>
              </a:ext>
            </a:extLst>
          </p:cNvPr>
          <p:cNvSpPr txBox="1"/>
          <p:nvPr/>
        </p:nvSpPr>
        <p:spPr>
          <a:xfrm>
            <a:off x="7032728" y="3548730"/>
            <a:ext cx="447771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2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To answer that, we need to understand: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degree of autonomy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scope of the medical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size of the total crew complement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806B4-0061-BF36-082F-065F775DFDB5}"/>
              </a:ext>
            </a:extLst>
          </p:cNvPr>
          <p:cNvSpPr txBox="1"/>
          <p:nvPr/>
        </p:nvSpPr>
        <p:spPr>
          <a:xfrm>
            <a:off x="7032728" y="4875495"/>
            <a:ext cx="48162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Can this be accomplished through a mix of ground-based training and in-flight training?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rPr>
              <a:t>Is this dependent on the severity of the medical event?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68E4C216-C3A0-CF3D-A26F-70383CE52FCD}"/>
              </a:ext>
            </a:extLst>
          </p:cNvPr>
          <p:cNvSpPr/>
          <p:nvPr/>
        </p:nvSpPr>
        <p:spPr>
          <a:xfrm>
            <a:off x="6095999" y="4026286"/>
            <a:ext cx="839031" cy="13529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6F645D40-101A-3171-05A0-07E10F7E4634}"/>
              </a:ext>
            </a:extLst>
          </p:cNvPr>
          <p:cNvSpPr/>
          <p:nvPr/>
        </p:nvSpPr>
        <p:spPr>
          <a:xfrm>
            <a:off x="6096000" y="5307643"/>
            <a:ext cx="839031" cy="131104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4B65EB-ACBF-0AD4-2C12-75B0298BE755}"/>
              </a:ext>
            </a:extLst>
          </p:cNvPr>
          <p:cNvSpPr txBox="1"/>
          <p:nvPr/>
        </p:nvSpPr>
        <p:spPr>
          <a:xfrm>
            <a:off x="4028407" y="3075563"/>
            <a:ext cx="449312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about Mars missions?</a:t>
            </a:r>
            <a:endParaRPr lang="en-US" dirty="0">
              <a:solidFill>
                <a:schemeClr val="accent2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95A8A7-549D-FCAC-5737-5C57D4AA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2025 Human Research Program </a:t>
            </a:r>
          </a:p>
          <a:p>
            <a:r>
              <a:rPr lang="en-US"/>
              <a:t>Investigators’ Workshop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A13CD48C-C0D1-A5E9-C932-12AD8425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197" y="6356350"/>
            <a:ext cx="3005203" cy="365125"/>
          </a:xfrm>
        </p:spPr>
        <p:txBody>
          <a:bodyPr/>
          <a:lstStyle/>
          <a:p>
            <a:r>
              <a:rPr lang="en-US"/>
              <a:t>Marina Parker| Marina.Parker@nasa.gov</a:t>
            </a:r>
          </a:p>
        </p:txBody>
      </p:sp>
    </p:spTree>
    <p:extLst>
      <p:ext uri="{BB962C8B-B14F-4D97-AF65-F5344CB8AC3E}">
        <p14:creationId xmlns:p14="http://schemas.microsoft.com/office/powerpoint/2010/main" val="26543635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8B1F89695A648ADE9F5B1F3E0EEF2" ma:contentTypeVersion="18" ma:contentTypeDescription="Create a new document." ma:contentTypeScope="" ma:versionID="569e28975113eacf01d5ce0790a8ea0d">
  <xsd:schema xmlns:xsd="http://www.w3.org/2001/XMLSchema" xmlns:xs="http://www.w3.org/2001/XMLSchema" xmlns:p="http://schemas.microsoft.com/office/2006/metadata/properties" xmlns:ns2="e698ca81-8296-4fdc-b75e-d1db1a500dd7" xmlns:ns3="be954756-5a2a-422e-a924-a134369c6615" xmlns:ns4="d900e117-17a0-4b24-9e47-511ef1d02c43" targetNamespace="http://schemas.microsoft.com/office/2006/metadata/properties" ma:root="true" ma:fieldsID="4ec70ad7f4f910f992259832804ea1ef" ns2:_="" ns3:_="" ns4:_="">
    <xsd:import namespace="e698ca81-8296-4fdc-b75e-d1db1a500dd7"/>
    <xsd:import namespace="be954756-5a2a-422e-a924-a134369c6615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DocTyp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8ca81-8296-4fdc-b75e-d1db1a500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DocType" ma:index="19" nillable="true" ma:displayName="DocType" ma:format="Dropdown" ma:internalName="DocType">
      <xsd:simpleType>
        <xsd:union memberTypes="dms:Text">
          <xsd:simpleType>
            <xsd:restriction base="dms:Choice">
              <xsd:enumeration value="Project Plan Data Package"/>
              <xsd:enumeration value="Briefing/Presentation"/>
              <xsd:enumeration value="Choice 3"/>
            </xsd:restriction>
          </xsd:simpleType>
        </xsd:un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5" ma:displayName="Status" ma:default="Draft" ma:format="RadioButtons" ma:internalName="Status">
      <xsd:simpleType>
        <xsd:restriction base="dms:Choice">
          <xsd:enumeration value="Draft"/>
          <xsd:enumeration value="In-Review"/>
          <xsd:enumeration value="Review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54756-5a2a-422e-a924-a134369c661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259b164-28e0-43fd-98a5-6cc2fdbdefa6}" ma:internalName="TaxCatchAll" ma:showField="CatchAllData" ma:web="be954756-5a2a-422e-a924-a134369c66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e698ca81-8296-4fdc-b75e-d1db1a500dd7">
      <Terms xmlns="http://schemas.microsoft.com/office/infopath/2007/PartnerControls"/>
    </lcf76f155ced4ddcb4097134ff3c332f>
    <Status xmlns="e698ca81-8296-4fdc-b75e-d1db1a500dd7">Draft</Status>
    <DocType xmlns="e698ca81-8296-4fdc-b75e-d1db1a500dd7" xsi:nil="true"/>
  </documentManagement>
</p:properties>
</file>

<file path=customXml/itemProps1.xml><?xml version="1.0" encoding="utf-8"?>
<ds:datastoreItem xmlns:ds="http://schemas.openxmlformats.org/officeDocument/2006/customXml" ds:itemID="{E7AE5320-CE04-44B9-A2D1-E0837F0426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0BD44F-A88D-4E3E-B59B-A974C204D967}">
  <ds:schemaRefs>
    <ds:schemaRef ds:uri="be954756-5a2a-422e-a924-a134369c6615"/>
    <ds:schemaRef ds:uri="d900e117-17a0-4b24-9e47-511ef1d02c43"/>
    <ds:schemaRef ds:uri="e698ca81-8296-4fdc-b75e-d1db1a500d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E01E2F8-19D3-444E-8D9D-2E1EA7CD6394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900e117-17a0-4b24-9e47-511ef1d02c43"/>
    <ds:schemaRef ds:uri="be954756-5a2a-422e-a924-a134369c6615"/>
    <ds:schemaRef ds:uri="e698ca81-8296-4fdc-b75e-d1db1a500dd7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1500</Words>
  <Application>Microsoft Macintosh PowerPoint</Application>
  <PresentationFormat>Widescreen</PresentationFormat>
  <Paragraphs>235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Bahnschrift</vt:lpstr>
      <vt:lpstr>Calibri</vt:lpstr>
      <vt:lpstr>Helvetica</vt:lpstr>
      <vt:lpstr>Segoe UI</vt:lpstr>
      <vt:lpstr>Source Sans Pro</vt:lpstr>
      <vt:lpstr>Wingdings</vt:lpstr>
      <vt:lpstr>Office Theme</vt:lpstr>
      <vt:lpstr>Earth Independent Medical Operations (EIMO)</vt:lpstr>
      <vt:lpstr>Agenda</vt:lpstr>
      <vt:lpstr>HRP Organizational Change</vt:lpstr>
      <vt:lpstr>What is EIMO?</vt:lpstr>
      <vt:lpstr>Why do we care about EIMO?</vt:lpstr>
      <vt:lpstr>PowerPoint Presentation</vt:lpstr>
      <vt:lpstr>Medical Risk Increases with Distance From Earth</vt:lpstr>
      <vt:lpstr>Consider the example below on CMOs</vt:lpstr>
      <vt:lpstr>PowerPoint Presentation</vt:lpstr>
      <vt:lpstr>EIMO ConOps and Requirements</vt:lpstr>
      <vt:lpstr>EIMO Technical Interchange Meetings</vt:lpstr>
      <vt:lpstr>Outcomes from various EIMO TIMs</vt:lpstr>
      <vt:lpstr>SIO SE Process: integrating clinical and systems engineering inputs to generate recommendations for medical system design</vt:lpstr>
      <vt:lpstr>EIMO ConOps</vt:lpstr>
      <vt:lpstr>The revised EIMO ConOps</vt:lpstr>
      <vt:lpstr>EIMO Requirements and Traces</vt:lpstr>
      <vt:lpstr>Summary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marina.parker@nasa.gov</dc:creator>
  <cp:lastModifiedBy>Krihak, Michael K. (JSC-SCF)[KBR Wyle Services, LLC]</cp:lastModifiedBy>
  <cp:revision>3</cp:revision>
  <dcterms:created xsi:type="dcterms:W3CDTF">2022-12-17T00:09:25Z</dcterms:created>
  <dcterms:modified xsi:type="dcterms:W3CDTF">2025-01-08T14:53:05Z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0x010100BD78B1F89695A648ADE9F5B1F3E0EEF2</vt:lpwstr>
  </property>
  <property fmtid="{D5CDD505-2E9C-101B-9397-08002B2CF9AE}" pid="3" name="MediaServiceImageTags">
    <vt:lpwstr/>
  </property>
</Properties>
</file>