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4"/>
  </p:sldMasterIdLst>
  <p:notesMasterIdLst>
    <p:notesMasterId r:id="rId13"/>
  </p:notesMasterIdLst>
  <p:sldIdLst>
    <p:sldId id="2072577837" r:id="rId5"/>
    <p:sldId id="2072577911" r:id="rId6"/>
    <p:sldId id="2072577900" r:id="rId7"/>
    <p:sldId id="2072577907" r:id="rId8"/>
    <p:sldId id="2072577908" r:id="rId9"/>
    <p:sldId id="2072577906" r:id="rId10"/>
    <p:sldId id="2072577909" r:id="rId11"/>
    <p:sldId id="207257791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E2C0C4-BD40-5F52-9F97-E4F0A67EBD46}" name="Borrego, Melissa A. (JSC-EC711)" initials="BMA(E" userId="S::mborrego@ndc.nasa.gov::00c97821-4a1d-4c70-97df-34fe3ff72118" providerId="AD"/>
  <p188:author id="{39B2D1DC-C951-6865-E9FB-77070C59B2B7}" name="McKinley, Melissa (JSC-EC711)" initials="MM(E" userId="S::mkmckinl@ndc.nasa.gov::ae996cb3-43a9-4cdf-949c-48a3becc62b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gginbotham, Scott A. (KSC-VAC00)" initials="HSA(" lastIdx="13" clrIdx="0">
    <p:extLst>
      <p:ext uri="{19B8F6BF-5375-455C-9EA6-DF929625EA0E}">
        <p15:presenceInfo xmlns:p15="http://schemas.microsoft.com/office/powerpoint/2012/main" userId="S-1-5-21-330711430-3775241029-4075259233-46796" providerId="AD"/>
      </p:ext>
    </p:extLst>
  </p:cmAuthor>
  <p:cmAuthor id="2" name="Rice, Melissa F. (GSFC-1556)" initials="RMF(" lastIdx="1" clrIdx="1">
    <p:extLst>
      <p:ext uri="{19B8F6BF-5375-455C-9EA6-DF929625EA0E}">
        <p15:presenceInfo xmlns:p15="http://schemas.microsoft.com/office/powerpoint/2012/main" userId="S::mrice@ndc.nasa.gov::18b029c0-5089-40e5-980a-3112cc7eb71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B92"/>
    <a:srgbClr val="261A1A"/>
    <a:srgbClr val="E6E6E6"/>
    <a:srgbClr val="2519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4" autoAdjust="0"/>
    <p:restoredTop sz="86907" autoAdjust="0"/>
  </p:normalViewPr>
  <p:slideViewPr>
    <p:cSldViewPr snapToGrid="0">
      <p:cViewPr varScale="1">
        <p:scale>
          <a:sx n="93" d="100"/>
          <a:sy n="93" d="100"/>
        </p:scale>
        <p:origin x="440" y="192"/>
      </p:cViewPr>
      <p:guideLst/>
    </p:cSldViewPr>
  </p:slideViewPr>
  <p:outlineViewPr>
    <p:cViewPr>
      <p:scale>
        <a:sx n="33" d="100"/>
        <a:sy n="33" d="100"/>
      </p:scale>
      <p:origin x="0" y="-152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1/2/25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946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6FA36-FA6A-6C6A-8AB0-AAB03434A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CC1C9-D8FA-9F70-3D0A-B399D1685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674D0-7866-D106-15E9-537FF72AC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F6FAC-6D8F-A8BD-F63F-F007FC382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77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4077C-1E7D-F8CE-D739-8778ABD7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E00186-C808-68FC-8D5B-3A6194B95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1AFAF1-FEAD-96BF-0765-AE601E616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EF462-7684-91B6-CEE2-4C44656B9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308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FA875-5F8A-4AB2-79B7-731ED7BF7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94854-40C2-06FD-F4D4-8FF9F541A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CE46E6-27B1-6853-32D9-49EEAB621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2C713-4BC3-98E2-E794-13D9895D9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35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DFF9-31AE-2936-6499-565970FA7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28C4A-8739-35FF-4E2B-CA0983EAA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9EC5B-DEF9-10A7-7951-E3A34A3FB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CEA2A-FB52-7493-2E5C-3ADB779B46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039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EA91-AB4E-DFCB-4D32-5C906B5A1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C620C-9505-B34B-AF46-EE9F5F791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5224F7-B540-A7E0-977A-812295D6E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8A87B-49E2-D019-C1AD-9A74F6EA8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7136C0-D07B-7947-8636-E05C9A1165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79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003303"/>
            <a:ext cx="11385941" cy="5122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235440" y="6492240"/>
            <a:ext cx="2844800" cy="27432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4D5DC-EA03-4D46-87F2-2EA791AD5523}"/>
              </a:ext>
            </a:extLst>
          </p:cNvPr>
          <p:cNvSpPr txBox="1">
            <a:spLocks/>
          </p:cNvSpPr>
          <p:nvPr userDrawn="1"/>
        </p:nvSpPr>
        <p:spPr>
          <a:xfrm>
            <a:off x="923544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74996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56632" y="49796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D689FC-0ABB-4ECF-8F5D-3233FEDE0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802" y="94518"/>
            <a:ext cx="786628" cy="6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</p:sldLayoutIdLst>
  <p:transition advClick="0"/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3D39A-9DAF-42F0-8E61-CE38E193AF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10404764" cy="4786742"/>
          </a:xfrm>
        </p:spPr>
        <p:txBody>
          <a:bodyPr anchor="t"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Ames Technologies/Capabilities CLDP Utilization Forum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Group Task Summary</a:t>
            </a:r>
            <a:endParaRPr lang="en-US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0"/>
              <a:t>Jan 23, </a:t>
            </a:r>
            <a:r>
              <a:rPr lang="en-US" sz="2000" b="0" dirty="0"/>
              <a:t>2025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0" dirty="0"/>
              <a:t>Steve Sepka, Waste Group Lead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0" dirty="0"/>
              <a:t>Justine Richardson, Waste Group PI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0" dirty="0"/>
              <a:t>Waste Group Members: Janine Young, Greg Pace, Serena Trieu, Lance </a:t>
            </a:r>
            <a:r>
              <a:rPr lang="en-US" sz="2000" b="0" dirty="0" err="1"/>
              <a:t>Delzeit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31498529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BB334-682A-F12A-A3DA-FE4A2D10C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B4DE4-F1BF-8628-5D83-F8C476B0F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WASTE GROUP 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C4E27-3AB3-85D7-2984-0BEE17847A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10404764" cy="4525963"/>
          </a:xfrm>
        </p:spPr>
        <p:txBody>
          <a:bodyPr anchor="t"/>
          <a:lstStyle/>
          <a:p>
            <a:pPr>
              <a:lnSpc>
                <a:spcPct val="250000"/>
              </a:lnSpc>
            </a:pPr>
            <a:r>
              <a:rPr lang="en-US" dirty="0"/>
              <a:t>TCPS – Trash Compaction and Processing System</a:t>
            </a:r>
          </a:p>
          <a:p>
            <a:pPr>
              <a:lnSpc>
                <a:spcPct val="250000"/>
              </a:lnSpc>
            </a:pPr>
            <a:r>
              <a:rPr lang="en-US" dirty="0"/>
              <a:t>MPACTOR – Mechanical Compactor</a:t>
            </a:r>
          </a:p>
          <a:p>
            <a:pPr>
              <a:lnSpc>
                <a:spcPct val="250000"/>
              </a:lnSpc>
            </a:pPr>
            <a:r>
              <a:rPr lang="en-US" dirty="0"/>
              <a:t>Planetary Protection – Use of Filters for Long-Term Waste Storage</a:t>
            </a:r>
          </a:p>
        </p:txBody>
      </p:sp>
    </p:spTree>
    <p:extLst>
      <p:ext uri="{BB962C8B-B14F-4D97-AF65-F5344CB8AC3E}">
        <p14:creationId xmlns:p14="http://schemas.microsoft.com/office/powerpoint/2010/main" val="3439028497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TRASH COMPACTION AND PROCESSING SYSTEM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/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9937CE7-0BB8-4425-21DA-E5C34F0341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553" y="1011382"/>
            <a:ext cx="10942894" cy="56180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Does It Do?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Important capability for Moon to Mars exploration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Trash volume reduction by up to 70%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Trash stabilization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Reduce smell</a:t>
            </a:r>
          </a:p>
          <a:p>
            <a:pPr lvl="1">
              <a:lnSpc>
                <a:spcPct val="150000"/>
              </a:lnSpc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Safens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trash by heating it to 150C to inhibit biological growth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Water recovery greater than 90%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Treats exhaust gases for toxin removal by using a carbon bed, </a:t>
            </a:r>
            <a:r>
              <a:rPr lang="en-US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CatOx</a:t>
            </a: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 reactor, and </a:t>
            </a:r>
            <a:r>
              <a:rPr lang="en-US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LiOH</a:t>
            </a: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 bed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8 to 12 hours per completed TCPS cycle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Product “tile” can be used for radiation shielding</a:t>
            </a:r>
          </a:p>
        </p:txBody>
      </p:sp>
    </p:spTree>
    <p:extLst>
      <p:ext uri="{BB962C8B-B14F-4D97-AF65-F5344CB8AC3E}">
        <p14:creationId xmlns:p14="http://schemas.microsoft.com/office/powerpoint/2010/main" val="201879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FD82-05D4-15F9-1FB2-772B5F24B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97C04-0A0E-2922-52EB-32A381B55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TRASH COMPACTION AND PROCESSING SYSTEM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5BB8635-A497-B52D-5525-70A0107F02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F200AF81-7E70-AB89-350B-7895C40D7F55}"/>
              </a:ext>
            </a:extLst>
          </p:cNvPr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1A53D6-7F38-211F-4E4B-9FC7BF0FB4CA}"/>
              </a:ext>
            </a:extLst>
          </p:cNvPr>
          <p:cNvSpPr txBox="1">
            <a:spLocks/>
          </p:cNvSpPr>
          <p:nvPr/>
        </p:nvSpPr>
        <p:spPr bwMode="auto">
          <a:xfrm>
            <a:off x="874589" y="510265"/>
            <a:ext cx="10251643" cy="117989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 Tech Demo TCPS Development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9AC1CB-A856-CD6E-D478-BB4C0DB18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1334"/>
            <a:ext cx="5543807" cy="43335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Double mid-deck locker size for the compactor plus a drawer for water and gas handling components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Trash chamber is 11”x11”x7.5” 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Pneumatic bellow system compacts the trash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Water is condensed and stored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500W average power, 750W peak power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2.2 kg trash per load</a:t>
            </a:r>
          </a:p>
          <a:p>
            <a:pPr>
              <a:lnSpc>
                <a:spcPct val="150000"/>
              </a:lnSpc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Gas is processed and can be vented to cabin or the vacuum exhaust system (VES)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A81E8F-F82D-CA48-26C4-C3DC6B08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807" y="1828800"/>
            <a:ext cx="6446940" cy="3477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C9FF87-AD16-B114-B621-66117BCD18ED}"/>
              </a:ext>
            </a:extLst>
          </p:cNvPr>
          <p:cNvSpPr txBox="1"/>
          <p:nvPr/>
        </p:nvSpPr>
        <p:spPr>
          <a:xfrm>
            <a:off x="133440" y="6035075"/>
            <a:ext cx="9315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Klopotic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J.M., and Wetzel, J.P., “Trash Compaction and Processing System Development and Testing,” 51</a:t>
            </a:r>
            <a:r>
              <a:rPr lang="en-US" sz="1400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International Conference on Environmental Systems, </a:t>
            </a:r>
            <a:r>
              <a:rPr lang="en-US" sz="1400" b="0" i="0" u="none" strike="noStrike" dirty="0">
                <a:solidFill>
                  <a:srgbClr val="47474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July 2022, St. Paul, Minnesota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ICES-2022-104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49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BC2E5-D8B3-AF26-1FAA-9E7DCBAAC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744C-7E4B-6224-D103-14B33FFE9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TRASH COMPACTION AND PROCESSING SYSTEM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848D29E-C890-0D4C-1C43-A6CCCC05E9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8A630FD9-C25D-12E8-4810-FA6D1F5D9709}"/>
              </a:ext>
            </a:extLst>
          </p:cNvPr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90220D0-C41F-13A6-5ED5-873975C8CF70}"/>
              </a:ext>
            </a:extLst>
          </p:cNvPr>
          <p:cNvSpPr txBox="1">
            <a:spLocks/>
          </p:cNvSpPr>
          <p:nvPr/>
        </p:nvSpPr>
        <p:spPr bwMode="auto">
          <a:xfrm>
            <a:off x="-27248" y="962520"/>
            <a:ext cx="6292735" cy="8961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NASA - Ames TCPS (Gen 3) Test System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22B924-B19B-6FD6-6CD1-FC957DF83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32" y="1889088"/>
            <a:ext cx="5987184" cy="454236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E8237B1-6550-02CB-E598-89FBDD26E77C}"/>
              </a:ext>
            </a:extLst>
          </p:cNvPr>
          <p:cNvSpPr txBox="1">
            <a:spLocks/>
          </p:cNvSpPr>
          <p:nvPr/>
        </p:nvSpPr>
        <p:spPr bwMode="auto">
          <a:xfrm>
            <a:off x="6324720" y="962520"/>
            <a:ext cx="5778076" cy="6100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TCPS Non-Typical Trash Testing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15248E-BF1C-9D6D-0131-427031C44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922" y="1572540"/>
            <a:ext cx="5599671" cy="2781252"/>
          </a:xfrm>
          <a:prstGeom prst="rect">
            <a:avLst/>
          </a:prstGeom>
        </p:spPr>
      </p:pic>
      <p:pic>
        <p:nvPicPr>
          <p:cNvPr id="14" name="Picture 13" descr="A bag inside a trash can&#10;&#10;Description automatically generated">
            <a:extLst>
              <a:ext uri="{FF2B5EF4-FFF2-40B4-BE49-F238E27FC236}">
                <a16:creationId xmlns:a16="http://schemas.microsoft.com/office/drawing/2014/main" id="{4EACC27D-152C-B9C7-C853-E5B1B3A2092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0968" y="4798701"/>
            <a:ext cx="2016729" cy="1512547"/>
          </a:xfrm>
          <a:prstGeom prst="rect">
            <a:avLst/>
          </a:prstGeom>
        </p:spPr>
      </p:pic>
      <p:pic>
        <p:nvPicPr>
          <p:cNvPr id="15" name="Picture 14" descr="A bag on a table&#10;&#10;Description automatically generated">
            <a:extLst>
              <a:ext uri="{FF2B5EF4-FFF2-40B4-BE49-F238E27FC236}">
                <a16:creationId xmlns:a16="http://schemas.microsoft.com/office/drawing/2014/main" id="{24C96F27-729A-7EF9-43DF-7E0ED58A5AC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3757" y="4794774"/>
            <a:ext cx="2016729" cy="14587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521A28-0D77-1AA4-48C0-8D4CE3ABA98C}"/>
              </a:ext>
            </a:extLst>
          </p:cNvPr>
          <p:cNvSpPr txBox="1"/>
          <p:nvPr/>
        </p:nvSpPr>
        <p:spPr>
          <a:xfrm flipH="1">
            <a:off x="8328943" y="6348239"/>
            <a:ext cx="250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Processed Trash Tiles</a:t>
            </a:r>
          </a:p>
        </p:txBody>
      </p:sp>
    </p:spTree>
    <p:extLst>
      <p:ext uri="{BB962C8B-B14F-4D97-AF65-F5344CB8AC3E}">
        <p14:creationId xmlns:p14="http://schemas.microsoft.com/office/powerpoint/2010/main" val="150963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D3072-CC0A-6A9C-F5A9-03F77392F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82DC0-7084-471A-F976-7655C26B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MPACTOR – Mechanical Trash Compactor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4D0E1F0-44AF-5A88-A8FD-B4A2DB8E14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7CF31BA3-2352-158D-D3C2-8997E3853CFC}"/>
              </a:ext>
            </a:extLst>
          </p:cNvPr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4DE2B22A-69E0-4303-33A4-695939D8C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605" y="957307"/>
            <a:ext cx="5414925" cy="459836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Task Description</a:t>
            </a:r>
          </a:p>
          <a:p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This task is investigate a mechanical, non-heated, low mass, low volume, and easy to use mechanical trash compactor for use while in transit or on a planetary surface</a:t>
            </a:r>
          </a:p>
          <a:p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A refurbished benchtop test rig will be used to study compaction pressure, dwell time, volume reduction, spring back and system capacity</a:t>
            </a:r>
          </a:p>
          <a:p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The information obtained will be used to develop a prototype which minimizes mass, power, and volume, leading to a favorable Equivalent System Mass rating. Issues with odor and long-term storage will be investigated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1298F87-D0AA-A40E-629F-CF821ADD77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9991" y="2095961"/>
            <a:ext cx="3637570" cy="27281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C3AEE7-F833-6D22-FCDE-69A44C8BE3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0607" y="2060365"/>
            <a:ext cx="3776143" cy="283210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BC27EB2-37C3-0C13-D048-657E4BEC9FF1}"/>
              </a:ext>
            </a:extLst>
          </p:cNvPr>
          <p:cNvSpPr txBox="1"/>
          <p:nvPr/>
        </p:nvSpPr>
        <p:spPr>
          <a:xfrm>
            <a:off x="9093348" y="5533362"/>
            <a:ext cx="3110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Telescoping pneumatic actuator piston, fully extended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8D0892-3CDD-1D2B-647F-733477B6183F}"/>
              </a:ext>
            </a:extLst>
          </p:cNvPr>
          <p:cNvSpPr txBox="1"/>
          <p:nvPr/>
        </p:nvSpPr>
        <p:spPr>
          <a:xfrm>
            <a:off x="5441620" y="5463512"/>
            <a:ext cx="2994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11 liter waste compaction chamber, piston fully retracted, door off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F41ED3-217C-B638-E4CA-DF3357650920}"/>
              </a:ext>
            </a:extLst>
          </p:cNvPr>
          <p:cNvSpPr txBox="1"/>
          <p:nvPr/>
        </p:nvSpPr>
        <p:spPr>
          <a:xfrm>
            <a:off x="7813482" y="2985261"/>
            <a:ext cx="1279866" cy="2923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/>
              <a:t>Waste chamber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0FBE2AF-E09B-2A4D-95FB-D7E2367D848E}"/>
              </a:ext>
            </a:extLst>
          </p:cNvPr>
          <p:cNvCxnSpPr>
            <a:stCxn id="26" idx="1"/>
          </p:cNvCxnSpPr>
          <p:nvPr/>
        </p:nvCxnSpPr>
        <p:spPr>
          <a:xfrm flipH="1">
            <a:off x="6998281" y="3131455"/>
            <a:ext cx="815201" cy="526145"/>
          </a:xfrm>
          <a:prstGeom prst="straightConnector1">
            <a:avLst/>
          </a:prstGeom>
          <a:ln w="31750">
            <a:solidFill>
              <a:srgbClr val="EC45F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F08A9C5-46D3-2B23-A563-074934A9F912}"/>
              </a:ext>
            </a:extLst>
          </p:cNvPr>
          <p:cNvSpPr txBox="1"/>
          <p:nvPr/>
        </p:nvSpPr>
        <p:spPr>
          <a:xfrm>
            <a:off x="8544499" y="3570048"/>
            <a:ext cx="1495543" cy="29238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/>
              <a:t>Telescoping piston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DCD30E1-BFEF-0C93-D5A7-6FC4C6AF762C}"/>
              </a:ext>
            </a:extLst>
          </p:cNvPr>
          <p:cNvCxnSpPr>
            <a:stCxn id="28" idx="3"/>
          </p:cNvCxnSpPr>
          <p:nvPr/>
        </p:nvCxnSpPr>
        <p:spPr>
          <a:xfrm>
            <a:off x="10040042" y="3716242"/>
            <a:ext cx="526939" cy="292399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BFA7C5-53B0-E12B-C8CD-32B4D2AF929D}"/>
              </a:ext>
            </a:extLst>
          </p:cNvPr>
          <p:cNvCxnSpPr>
            <a:stCxn id="28" idx="3"/>
          </p:cNvCxnSpPr>
          <p:nvPr/>
        </p:nvCxnSpPr>
        <p:spPr>
          <a:xfrm flipV="1">
            <a:off x="10040042" y="3476418"/>
            <a:ext cx="526939" cy="239824"/>
          </a:xfrm>
          <a:prstGeom prst="straightConnector1">
            <a:avLst/>
          </a:prstGeom>
          <a:ln w="317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62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86B46-6859-8201-6CCE-F26F1C23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ED16-0B6C-EEE3-B3E1-074DFA15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MPACTOR – Mechanical Trash Compactor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6683914-475B-7A3F-0B9B-72A4D93C3C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67F1B4C8-54C6-2D68-29EF-72835BA02247}"/>
              </a:ext>
            </a:extLst>
          </p:cNvPr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couple of bags of plastic&#10;&#10;Description automatically generated">
            <a:extLst>
              <a:ext uri="{FF2B5EF4-FFF2-40B4-BE49-F238E27FC236}">
                <a16:creationId xmlns:a16="http://schemas.microsoft.com/office/drawing/2014/main" id="{21A701E6-2732-C498-6BDA-0066BD5E2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2639425"/>
            <a:ext cx="7205602" cy="26360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8147AC-0DD1-C132-1229-26D98C3FA539}"/>
              </a:ext>
            </a:extLst>
          </p:cNvPr>
          <p:cNvSpPr txBox="1">
            <a:spLocks/>
          </p:cNvSpPr>
          <p:nvPr/>
        </p:nvSpPr>
        <p:spPr bwMode="auto">
          <a:xfrm>
            <a:off x="892620" y="1165306"/>
            <a:ext cx="4773889" cy="55456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  <a:latin typeface="+mn-lt"/>
              </a:rPr>
              <a:t>Preliminary Test Results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A9131E-39C6-C25B-0033-F517313FB70E}"/>
              </a:ext>
            </a:extLst>
          </p:cNvPr>
          <p:cNvSpPr txBox="1"/>
          <p:nvPr/>
        </p:nvSpPr>
        <p:spPr>
          <a:xfrm>
            <a:off x="838198" y="5851681"/>
            <a:ext cx="10171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Daily trash generation of 4.4 kg of Nominal Trash for a 4 Person Crew Compacted into a single Mechanical Compactor trash bag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(shown to scale) </a:t>
            </a:r>
          </a:p>
        </p:txBody>
      </p:sp>
      <p:pic>
        <p:nvPicPr>
          <p:cNvPr id="8" name="Picture 7" descr="A white box with a blue label&#10;&#10;Description automatically generated">
            <a:extLst>
              <a:ext uri="{FF2B5EF4-FFF2-40B4-BE49-F238E27FC236}">
                <a16:creationId xmlns:a16="http://schemas.microsoft.com/office/drawing/2014/main" id="{A58841F6-CFE3-4395-746D-BBE75C118C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622" y="2695206"/>
            <a:ext cx="1676538" cy="2524532"/>
          </a:xfrm>
          <a:prstGeom prst="rect">
            <a:avLst/>
          </a:prstGeom>
        </p:spPr>
      </p:pic>
      <p:sp>
        <p:nvSpPr>
          <p:cNvPr id="9" name="Arrow: Right 15">
            <a:extLst>
              <a:ext uri="{FF2B5EF4-FFF2-40B4-BE49-F238E27FC236}">
                <a16:creationId xmlns:a16="http://schemas.microsoft.com/office/drawing/2014/main" id="{2972298B-608F-82B5-2987-A5F0E3116C44}"/>
              </a:ext>
            </a:extLst>
          </p:cNvPr>
          <p:cNvSpPr/>
          <p:nvPr/>
        </p:nvSpPr>
        <p:spPr>
          <a:xfrm>
            <a:off x="8122426" y="3736656"/>
            <a:ext cx="674596" cy="44163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9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51B95-8D7C-8689-EDB3-A085BE0CE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90044-9877-ADE5-4CF2-76F7B5C5C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PLANETARY PROTECTION – Use of Filters for Long-Term Waste Storage</a:t>
            </a:r>
            <a:endParaRPr lang="en-US" b="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0C56A25-63F6-3358-736A-9C091E258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13760" y="6492240"/>
            <a:ext cx="2844800" cy="27432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A7E4CCD5-A5D3-F27B-8B35-4D9231D4D05B}"/>
              </a:ext>
            </a:extLst>
          </p:cNvPr>
          <p:cNvSpPr txBox="1">
            <a:spLocks/>
          </p:cNvSpPr>
          <p:nvPr/>
        </p:nvSpPr>
        <p:spPr>
          <a:xfrm>
            <a:off x="27432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A35AB6FE-D62B-B7D3-76D7-6D5274CB693A}"/>
              </a:ext>
            </a:extLst>
          </p:cNvPr>
          <p:cNvSpPr txBox="1">
            <a:spLocks/>
          </p:cNvSpPr>
          <p:nvPr/>
        </p:nvSpPr>
        <p:spPr bwMode="auto">
          <a:xfrm>
            <a:off x="121979" y="1023107"/>
            <a:ext cx="7207135" cy="556440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kern="1200">
                <a:solidFill>
                  <a:schemeClr val="tx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 Nova" panose="020B0504020202020204" pitchFamily="34" charset="0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000" dirty="0"/>
              <a:t>Task Description</a:t>
            </a:r>
          </a:p>
          <a:p>
            <a:r>
              <a:rPr lang="en-US" sz="2000" b="0" dirty="0"/>
              <a:t>This task is to develop long-term waste storage systems to prevent planetary contamination from terrestrial microbes escaping the waste containers. These microbes can confound planetary scientists in the search for extra-terrestrial life</a:t>
            </a:r>
          </a:p>
          <a:p>
            <a:r>
              <a:rPr lang="en-US" sz="2000" b="0" dirty="0"/>
              <a:t>Use of a filter is the simplest, direct, and most cost-effective potential solution</a:t>
            </a:r>
          </a:p>
          <a:p>
            <a:r>
              <a:rPr lang="en-US" sz="2000" b="0" dirty="0"/>
              <a:t>The filtration system that allows volatiles to boil off and escape containment but keeps microorganisms contained within</a:t>
            </a:r>
          </a:p>
          <a:p>
            <a:r>
              <a:rPr lang="en-US" sz="2000" b="0" dirty="0"/>
              <a:t>Filtration system is to last for at least 50 years</a:t>
            </a:r>
          </a:p>
          <a:p>
            <a:r>
              <a:rPr lang="en-US" sz="2000" b="0" dirty="0"/>
              <a:t>Filter clogging and phase change present significant challenges</a:t>
            </a:r>
          </a:p>
          <a:p>
            <a:r>
              <a:rPr lang="en-US" sz="2000" b="0" dirty="0"/>
              <a:t>The filter design will be handed over to the logistics container designer. Filters can work with nearly any type of containment system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3" name="Picture 12" descr="A picture containing indoor, helmet, dirty&#10;&#10;Description automatically generated">
            <a:extLst>
              <a:ext uri="{FF2B5EF4-FFF2-40B4-BE49-F238E27FC236}">
                <a16:creationId xmlns:a16="http://schemas.microsoft.com/office/drawing/2014/main" id="{F11EE642-0A4E-45E3-9540-5C1EE3856C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883" y="2598692"/>
            <a:ext cx="1661543" cy="23091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02DC0A-93DF-A57F-2E5E-C5AA47203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671" y="2598692"/>
            <a:ext cx="1792183" cy="241323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F03EDF-AAC5-5135-77F8-86E416CB6331}"/>
              </a:ext>
            </a:extLst>
          </p:cNvPr>
          <p:cNvSpPr txBox="1"/>
          <p:nvPr/>
        </p:nvSpPr>
        <p:spPr>
          <a:xfrm>
            <a:off x="7329114" y="4994213"/>
            <a:ext cx="233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Low pressure test system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F4C58E-437E-6392-E1CF-DE97C4CAABB5}"/>
              </a:ext>
            </a:extLst>
          </p:cNvPr>
          <p:cNvSpPr txBox="1"/>
          <p:nvPr/>
        </p:nvSpPr>
        <p:spPr>
          <a:xfrm>
            <a:off x="9293205" y="4978372"/>
            <a:ext cx="277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Environmental chamber to simulate Mars surface conditions</a:t>
            </a:r>
          </a:p>
        </p:txBody>
      </p:sp>
    </p:spTree>
    <p:extLst>
      <p:ext uri="{BB962C8B-B14F-4D97-AF65-F5344CB8AC3E}">
        <p14:creationId xmlns:p14="http://schemas.microsoft.com/office/powerpoint/2010/main" val="385618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BD97042589B6459283D17F8DAED3F0" ma:contentTypeVersion="6" ma:contentTypeDescription="Create a new document." ma:contentTypeScope="" ma:versionID="85e341ca76f8e7126ca4b6304c43692a">
  <xsd:schema xmlns:xsd="http://www.w3.org/2001/XMLSchema" xmlns:xs="http://www.w3.org/2001/XMLSchema" xmlns:p="http://schemas.microsoft.com/office/2006/metadata/properties" xmlns:ns2="4b93560c-4607-486e-b7fe-442f8319855b" xmlns:ns3="bc251d1c-0afd-403e-8459-d35f12987050" targetNamespace="http://schemas.microsoft.com/office/2006/metadata/properties" ma:root="true" ma:fieldsID="2d89c3866fa73cbe9be448deb6fdc71f" ns2:_="" ns3:_="">
    <xsd:import namespace="4b93560c-4607-486e-b7fe-442f8319855b"/>
    <xsd:import namespace="bc251d1c-0afd-403e-8459-d35f129870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3560c-4607-486e-b7fe-442f831985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51d1c-0afd-403e-8459-d35f129870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5F80E0-BB77-41C1-936B-F91F17E5D508}">
  <ds:schemaRefs>
    <ds:schemaRef ds:uri="http://purl.org/dc/dcmitype/"/>
    <ds:schemaRef ds:uri="4b93560c-4607-486e-b7fe-442f8319855b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bc251d1c-0afd-403e-8459-d35f1298705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0A9819E-A02F-4B97-A5BE-D607109228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C8C0E2-0103-4B9F-8836-A7B32B2C3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3560c-4607-486e-b7fe-442f8319855b"/>
    <ds:schemaRef ds:uri="bc251d1c-0afd-403e-8459-d35f12987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20489</TotalTime>
  <Words>584</Words>
  <Application>Microsoft Macintosh PowerPoint</Application>
  <PresentationFormat>Widescreen</PresentationFormat>
  <Paragraphs>70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Nova</vt:lpstr>
      <vt:lpstr>Calibri</vt:lpstr>
      <vt:lpstr>Courier New</vt:lpstr>
      <vt:lpstr>Wingdings</vt:lpstr>
      <vt:lpstr>3_ExplorationScenario-Updated</vt:lpstr>
      <vt:lpstr>PowerPoint Presentation</vt:lpstr>
      <vt:lpstr>WASTE GROUP  TASKS</vt:lpstr>
      <vt:lpstr>TRASH COMPACTION AND PROCESSING SYSTEM</vt:lpstr>
      <vt:lpstr>TRASH COMPACTION AND PROCESSING SYSTEM</vt:lpstr>
      <vt:lpstr>TRASH COMPACTION AND PROCESSING SYSTEM</vt:lpstr>
      <vt:lpstr>MPACTOR – Mechanical Trash Compactor</vt:lpstr>
      <vt:lpstr>MPACTOR – Mechanical Trash Compactor</vt:lpstr>
      <vt:lpstr>PLANETARY PROTECTION – Use of Filters for Long-Term Waste Storage</vt:lpstr>
    </vt:vector>
  </TitlesOfParts>
  <Manager>mmmmmm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Date  Name, Title, Organization</dc:title>
  <dc:creator>Erin Mahoney</dc:creator>
  <cp:lastModifiedBy>Sepka, Steven A. (ARC-SCB)</cp:lastModifiedBy>
  <cp:revision>441</cp:revision>
  <dcterms:created xsi:type="dcterms:W3CDTF">2017-12-19T14:45:56Z</dcterms:created>
  <dcterms:modified xsi:type="dcterms:W3CDTF">2025-01-02T17:41:32Z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0x010100CABD97042589B6459283D17F8DAED3F0</vt:lpwstr>
  </property>
</Properties>
</file>