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4"/>
  </p:sldMasterIdLst>
  <p:notesMasterIdLst>
    <p:notesMasterId r:id="rId18"/>
  </p:notesMasterIdLst>
  <p:handoutMasterIdLst>
    <p:handoutMasterId r:id="rId19"/>
  </p:handoutMasterIdLst>
  <p:sldIdLst>
    <p:sldId id="2072578443" r:id="rId5"/>
    <p:sldId id="2072578642" r:id="rId6"/>
    <p:sldId id="257" r:id="rId7"/>
    <p:sldId id="2072578641" r:id="rId8"/>
    <p:sldId id="2072578577" r:id="rId9"/>
    <p:sldId id="2072578580" r:id="rId10"/>
    <p:sldId id="2072578567" r:id="rId11"/>
    <p:sldId id="2072578568" r:id="rId12"/>
    <p:sldId id="2072578569" r:id="rId13"/>
    <p:sldId id="2072578573" r:id="rId14"/>
    <p:sldId id="2072578579" r:id="rId15"/>
    <p:sldId id="2072578564" r:id="rId16"/>
    <p:sldId id="20725784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ie Jo Adams" initials="KJA" lastIdx="2" clrIdx="0">
    <p:extLst>
      <p:ext uri="{19B8F6BF-5375-455C-9EA6-DF929625EA0E}">
        <p15:presenceInfo xmlns:p15="http://schemas.microsoft.com/office/powerpoint/2012/main" userId="Katie Jo Adam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F6C"/>
    <a:srgbClr val="FFFFFF"/>
    <a:srgbClr val="0285CA"/>
    <a:srgbClr val="96B0DE"/>
    <a:srgbClr val="CC00FF"/>
    <a:srgbClr val="0000FF"/>
    <a:srgbClr val="00A3E0"/>
    <a:srgbClr val="DB9FD2"/>
    <a:srgbClr val="D0CECE"/>
    <a:srgbClr val="70C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CC78EA-E300-4734-ADEC-F4B867FCC44B}" v="11" dt="2025-01-07T00:52:51.8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4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10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ny, Sean M. (MSFC-ST23)" userId="b33aea10-3495-4669-89c5-b21c74447304" providerId="ADAL" clId="{9FCC78EA-E300-4734-ADEC-F4B867FCC44B}"/>
    <pc:docChg chg="undo redo custSel delSld modSld sldOrd modMainMaster">
      <pc:chgData name="Kenny, Sean M. (MSFC-ST23)" userId="b33aea10-3495-4669-89c5-b21c74447304" providerId="ADAL" clId="{9FCC78EA-E300-4734-ADEC-F4B867FCC44B}" dt="2025-01-07T17:15:33.204" v="540" actId="20577"/>
      <pc:docMkLst>
        <pc:docMk/>
      </pc:docMkLst>
      <pc:sldChg chg="delSp del mod ord">
        <pc:chgData name="Kenny, Sean M. (MSFC-ST23)" userId="b33aea10-3495-4669-89c5-b21c74447304" providerId="ADAL" clId="{9FCC78EA-E300-4734-ADEC-F4B867FCC44B}" dt="2025-01-07T00:47:41.016" v="427" actId="47"/>
        <pc:sldMkLst>
          <pc:docMk/>
          <pc:sldMk cId="1948014123" sldId="256"/>
        </pc:sldMkLst>
        <pc:picChg chg="del">
          <ac:chgData name="Kenny, Sean M. (MSFC-ST23)" userId="b33aea10-3495-4669-89c5-b21c74447304" providerId="ADAL" clId="{9FCC78EA-E300-4734-ADEC-F4B867FCC44B}" dt="2025-01-07T00:46:39.928" v="417" actId="21"/>
          <ac:picMkLst>
            <pc:docMk/>
            <pc:sldMk cId="1948014123" sldId="256"/>
            <ac:picMk id="3" creationId="{37E78740-61C9-EC49-5229-B59515C150AD}"/>
          </ac:picMkLst>
        </pc:picChg>
        <pc:picChg chg="del">
          <ac:chgData name="Kenny, Sean M. (MSFC-ST23)" userId="b33aea10-3495-4669-89c5-b21c74447304" providerId="ADAL" clId="{9FCC78EA-E300-4734-ADEC-F4B867FCC44B}" dt="2025-01-07T00:46:39.928" v="417" actId="21"/>
          <ac:picMkLst>
            <pc:docMk/>
            <pc:sldMk cId="1948014123" sldId="256"/>
            <ac:picMk id="4" creationId="{A6BE7B97-2862-7B09-AE85-25DB69DE73E8}"/>
          </ac:picMkLst>
        </pc:picChg>
        <pc:picChg chg="del">
          <ac:chgData name="Kenny, Sean M. (MSFC-ST23)" userId="b33aea10-3495-4669-89c5-b21c74447304" providerId="ADAL" clId="{9FCC78EA-E300-4734-ADEC-F4B867FCC44B}" dt="2025-01-07T00:46:39.928" v="417" actId="21"/>
          <ac:picMkLst>
            <pc:docMk/>
            <pc:sldMk cId="1948014123" sldId="256"/>
            <ac:picMk id="5" creationId="{1A31FD01-4CD7-F8A3-F6C9-38EDA7EE7836}"/>
          </ac:picMkLst>
        </pc:picChg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1996992253" sldId="257"/>
        </pc:sldMkLst>
      </pc:sldChg>
      <pc:sldChg chg="modSp mod">
        <pc:chgData name="Kenny, Sean M. (MSFC-ST23)" userId="b33aea10-3495-4669-89c5-b21c74447304" providerId="ADAL" clId="{9FCC78EA-E300-4734-ADEC-F4B867FCC44B}" dt="2025-01-07T00:54:52.330" v="483" actId="14100"/>
        <pc:sldMkLst>
          <pc:docMk/>
          <pc:sldMk cId="2333898154" sldId="257"/>
        </pc:sldMkLst>
        <pc:spChg chg="mod">
          <ac:chgData name="Kenny, Sean M. (MSFC-ST23)" userId="b33aea10-3495-4669-89c5-b21c74447304" providerId="ADAL" clId="{9FCC78EA-E300-4734-ADEC-F4B867FCC44B}" dt="2025-01-07T00:54:52.330" v="483" actId="14100"/>
          <ac:spMkLst>
            <pc:docMk/>
            <pc:sldMk cId="2333898154" sldId="257"/>
            <ac:spMk id="2" creationId="{00000000-0000-0000-0000-000000000000}"/>
          </ac:spMkLst>
        </pc:spChg>
        <pc:picChg chg="mod">
          <ac:chgData name="Kenny, Sean M. (MSFC-ST23)" userId="b33aea10-3495-4669-89c5-b21c74447304" providerId="ADAL" clId="{9FCC78EA-E300-4734-ADEC-F4B867FCC44B}" dt="2025-01-07T00:25:32.493" v="109" actId="14100"/>
          <ac:picMkLst>
            <pc:docMk/>
            <pc:sldMk cId="2333898154" sldId="257"/>
            <ac:picMk id="13" creationId="{45078640-8F2C-5F14-DDB5-909DE47A8878}"/>
          </ac:picMkLst>
        </pc:picChg>
        <pc:picChg chg="mod">
          <ac:chgData name="Kenny, Sean M. (MSFC-ST23)" userId="b33aea10-3495-4669-89c5-b21c74447304" providerId="ADAL" clId="{9FCC78EA-E300-4734-ADEC-F4B867FCC44B}" dt="2025-01-07T00:25:09.453" v="108" actId="1037"/>
          <ac:picMkLst>
            <pc:docMk/>
            <pc:sldMk cId="2333898154" sldId="257"/>
            <ac:picMk id="15" creationId="{187D3A44-3A35-5937-4261-445CB50FE4EE}"/>
          </ac:picMkLst>
        </pc:picChg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2705233440" sldId="2072578192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3918719060" sldId="2072578196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1994887777" sldId="2072578216"/>
        </pc:sldMkLst>
      </pc:sldChg>
      <pc:sldChg chg="addSp delSp modSp mod">
        <pc:chgData name="Kenny, Sean M. (MSFC-ST23)" userId="b33aea10-3495-4669-89c5-b21c74447304" providerId="ADAL" clId="{9FCC78EA-E300-4734-ADEC-F4B867FCC44B}" dt="2025-01-07T17:15:33.204" v="540" actId="20577"/>
        <pc:sldMkLst>
          <pc:docMk/>
          <pc:sldMk cId="1442317537" sldId="2072578443"/>
        </pc:sldMkLst>
        <pc:spChg chg="mod">
          <ac:chgData name="Kenny, Sean M. (MSFC-ST23)" userId="b33aea10-3495-4669-89c5-b21c74447304" providerId="ADAL" clId="{9FCC78EA-E300-4734-ADEC-F4B867FCC44B}" dt="2025-01-07T00:22:20.757" v="59" actId="1035"/>
          <ac:spMkLst>
            <pc:docMk/>
            <pc:sldMk cId="1442317537" sldId="2072578443"/>
            <ac:spMk id="2" creationId="{B7028075-60F6-4E5D-9C75-A1479B3D8377}"/>
          </ac:spMkLst>
        </pc:spChg>
        <pc:spChg chg="mod">
          <ac:chgData name="Kenny, Sean M. (MSFC-ST23)" userId="b33aea10-3495-4669-89c5-b21c74447304" providerId="ADAL" clId="{9FCC78EA-E300-4734-ADEC-F4B867FCC44B}" dt="2025-01-07T17:15:33.204" v="540" actId="20577"/>
          <ac:spMkLst>
            <pc:docMk/>
            <pc:sldMk cId="1442317537" sldId="2072578443"/>
            <ac:spMk id="3" creationId="{DC73E0D6-FFB1-4DA3-ACD1-FFC6C4D4282D}"/>
          </ac:spMkLst>
        </pc:spChg>
        <pc:spChg chg="mod">
          <ac:chgData name="Kenny, Sean M. (MSFC-ST23)" userId="b33aea10-3495-4669-89c5-b21c74447304" providerId="ADAL" clId="{9FCC78EA-E300-4734-ADEC-F4B867FCC44B}" dt="2025-01-07T00:58:02.558" v="504" actId="1076"/>
          <ac:spMkLst>
            <pc:docMk/>
            <pc:sldMk cId="1442317537" sldId="2072578443"/>
            <ac:spMk id="4" creationId="{C99C92F3-ADD2-4329-9DA9-22147CDEB6AF}"/>
          </ac:spMkLst>
        </pc:spChg>
        <pc:picChg chg="add mod">
          <ac:chgData name="Kenny, Sean M. (MSFC-ST23)" userId="b33aea10-3495-4669-89c5-b21c74447304" providerId="ADAL" clId="{9FCC78EA-E300-4734-ADEC-F4B867FCC44B}" dt="2025-01-07T00:22:09.277" v="42" actId="1036"/>
          <ac:picMkLst>
            <pc:docMk/>
            <pc:sldMk cId="1442317537" sldId="2072578443"/>
            <ac:picMk id="5" creationId="{E06451BF-2022-6CA2-E95B-73D3B4D7C88E}"/>
          </ac:picMkLst>
        </pc:picChg>
        <pc:picChg chg="add del mod">
          <ac:chgData name="Kenny, Sean M. (MSFC-ST23)" userId="b33aea10-3495-4669-89c5-b21c74447304" providerId="ADAL" clId="{9FCC78EA-E300-4734-ADEC-F4B867FCC44B}" dt="2025-01-07T00:47:35.493" v="426" actId="478"/>
          <ac:picMkLst>
            <pc:docMk/>
            <pc:sldMk cId="1442317537" sldId="2072578443"/>
            <ac:picMk id="6" creationId="{36E3CF51-5F4D-E5D3-B770-2E09464DE672}"/>
          </ac:picMkLst>
        </pc:picChg>
        <pc:picChg chg="add del mod">
          <ac:chgData name="Kenny, Sean M. (MSFC-ST23)" userId="b33aea10-3495-4669-89c5-b21c74447304" providerId="ADAL" clId="{9FCC78EA-E300-4734-ADEC-F4B867FCC44B}" dt="2025-01-07T00:47:34.276" v="424" actId="478"/>
          <ac:picMkLst>
            <pc:docMk/>
            <pc:sldMk cId="1442317537" sldId="2072578443"/>
            <ac:picMk id="7" creationId="{CBF7297E-7F3F-9F70-E779-6EFD096F1113}"/>
          </ac:picMkLst>
        </pc:picChg>
        <pc:picChg chg="add del mod">
          <ac:chgData name="Kenny, Sean M. (MSFC-ST23)" userId="b33aea10-3495-4669-89c5-b21c74447304" providerId="ADAL" clId="{9FCC78EA-E300-4734-ADEC-F4B867FCC44B}" dt="2025-01-07T00:47:34.806" v="425" actId="478"/>
          <ac:picMkLst>
            <pc:docMk/>
            <pc:sldMk cId="1442317537" sldId="2072578443"/>
            <ac:picMk id="8" creationId="{52EC3132-108B-1952-7738-8174ABD55FF5}"/>
          </ac:picMkLst>
        </pc:picChg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1440275729" sldId="2072578500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2938575953" sldId="2072578501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1599301062" sldId="2072578502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1104859732" sldId="2072578504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3640931132" sldId="2072578507"/>
        </pc:sldMkLst>
      </pc:sldChg>
      <pc:sldChg chg="del">
        <pc:chgData name="Kenny, Sean M. (MSFC-ST23)" userId="b33aea10-3495-4669-89c5-b21c74447304" providerId="ADAL" clId="{9FCC78EA-E300-4734-ADEC-F4B867FCC44B}" dt="2025-01-07T00:23:08.408" v="64" actId="47"/>
        <pc:sldMkLst>
          <pc:docMk/>
          <pc:sldMk cId="2889988846" sldId="2072578516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2325627627" sldId="2072578521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859973317" sldId="2072578523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3979534921" sldId="2072578525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1689924896" sldId="2072578527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549895608" sldId="2072578528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639242445" sldId="2072578530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1040625947" sldId="2072578532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1025318455" sldId="2072578533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1232907462" sldId="2072578534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584801079" sldId="2072578536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3374652783" sldId="2072578538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3007163628" sldId="2072578539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1524249654" sldId="2072578541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1360916096" sldId="2072578542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1575348900" sldId="2072578543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3704677920" sldId="2072578544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2477473194" sldId="2072578545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3135366221" sldId="2072578546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1669625970" sldId="2072578547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3747429667" sldId="2072578549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1828622042" sldId="2072578551"/>
        </pc:sldMkLst>
      </pc:sldChg>
      <pc:sldChg chg="del">
        <pc:chgData name="Kenny, Sean M. (MSFC-ST23)" userId="b33aea10-3495-4669-89c5-b21c74447304" providerId="ADAL" clId="{9FCC78EA-E300-4734-ADEC-F4B867FCC44B}" dt="2025-01-07T00:19:42.078" v="0" actId="47"/>
        <pc:sldMkLst>
          <pc:docMk/>
          <pc:sldMk cId="3357250119" sldId="2072578552"/>
        </pc:sldMkLst>
      </pc:sldChg>
      <pc:sldChg chg="delSp mod">
        <pc:chgData name="Kenny, Sean M. (MSFC-ST23)" userId="b33aea10-3495-4669-89c5-b21c74447304" providerId="ADAL" clId="{9FCC78EA-E300-4734-ADEC-F4B867FCC44B}" dt="2025-01-07T00:54:33.267" v="481" actId="478"/>
        <pc:sldMkLst>
          <pc:docMk/>
          <pc:sldMk cId="1032058419" sldId="2072578564"/>
        </pc:sldMkLst>
        <pc:spChg chg="del">
          <ac:chgData name="Kenny, Sean M. (MSFC-ST23)" userId="b33aea10-3495-4669-89c5-b21c74447304" providerId="ADAL" clId="{9FCC78EA-E300-4734-ADEC-F4B867FCC44B}" dt="2025-01-07T00:54:33.267" v="481" actId="478"/>
          <ac:spMkLst>
            <pc:docMk/>
            <pc:sldMk cId="1032058419" sldId="2072578564"/>
            <ac:spMk id="4" creationId="{78122041-F513-4436-90EA-BDF09267DF55}"/>
          </ac:spMkLst>
        </pc:spChg>
      </pc:sldChg>
      <pc:sldChg chg="modSp mod">
        <pc:chgData name="Kenny, Sean M. (MSFC-ST23)" userId="b33aea10-3495-4669-89c5-b21c74447304" providerId="ADAL" clId="{9FCC78EA-E300-4734-ADEC-F4B867FCC44B}" dt="2025-01-07T00:58:49.049" v="507" actId="14100"/>
        <pc:sldMkLst>
          <pc:docMk/>
          <pc:sldMk cId="1277418487" sldId="2072578567"/>
        </pc:sldMkLst>
        <pc:spChg chg="mod">
          <ac:chgData name="Kenny, Sean M. (MSFC-ST23)" userId="b33aea10-3495-4669-89c5-b21c74447304" providerId="ADAL" clId="{9FCC78EA-E300-4734-ADEC-F4B867FCC44B}" dt="2025-01-07T00:41:12.357" v="295" actId="14100"/>
          <ac:spMkLst>
            <pc:docMk/>
            <pc:sldMk cId="1277418487" sldId="2072578567"/>
            <ac:spMk id="2" creationId="{17317837-F51D-4B8B-BBC4-98F703085D8F}"/>
          </ac:spMkLst>
        </pc:spChg>
        <pc:spChg chg="mod">
          <ac:chgData name="Kenny, Sean M. (MSFC-ST23)" userId="b33aea10-3495-4669-89c5-b21c74447304" providerId="ADAL" clId="{9FCC78EA-E300-4734-ADEC-F4B867FCC44B}" dt="2025-01-07T00:58:49.049" v="507" actId="14100"/>
          <ac:spMkLst>
            <pc:docMk/>
            <pc:sldMk cId="1277418487" sldId="2072578567"/>
            <ac:spMk id="10" creationId="{7034581A-478B-4358-A156-6F1B4CF00E9B}"/>
          </ac:spMkLst>
        </pc:spChg>
        <pc:picChg chg="mod">
          <ac:chgData name="Kenny, Sean M. (MSFC-ST23)" userId="b33aea10-3495-4669-89c5-b21c74447304" providerId="ADAL" clId="{9FCC78EA-E300-4734-ADEC-F4B867FCC44B}" dt="2025-01-07T00:41:28.511" v="312" actId="1037"/>
          <ac:picMkLst>
            <pc:docMk/>
            <pc:sldMk cId="1277418487" sldId="2072578567"/>
            <ac:picMk id="11" creationId="{71E45BC7-D9B4-90AF-58E5-79E69B85FC78}"/>
          </ac:picMkLst>
        </pc:picChg>
      </pc:sldChg>
      <pc:sldChg chg="modSp mod">
        <pc:chgData name="Kenny, Sean M. (MSFC-ST23)" userId="b33aea10-3495-4669-89c5-b21c74447304" providerId="ADAL" clId="{9FCC78EA-E300-4734-ADEC-F4B867FCC44B}" dt="2025-01-07T00:59:34.719" v="509" actId="255"/>
        <pc:sldMkLst>
          <pc:docMk/>
          <pc:sldMk cId="1464609072" sldId="2072578568"/>
        </pc:sldMkLst>
        <pc:spChg chg="mod">
          <ac:chgData name="Kenny, Sean M. (MSFC-ST23)" userId="b33aea10-3495-4669-89c5-b21c74447304" providerId="ADAL" clId="{9FCC78EA-E300-4734-ADEC-F4B867FCC44B}" dt="2025-01-07T00:56:00.295" v="493" actId="403"/>
          <ac:spMkLst>
            <pc:docMk/>
            <pc:sldMk cId="1464609072" sldId="2072578568"/>
            <ac:spMk id="2" creationId="{17317837-F51D-4B8B-BBC4-98F703085D8F}"/>
          </ac:spMkLst>
        </pc:spChg>
        <pc:spChg chg="mod">
          <ac:chgData name="Kenny, Sean M. (MSFC-ST23)" userId="b33aea10-3495-4669-89c5-b21c74447304" providerId="ADAL" clId="{9FCC78EA-E300-4734-ADEC-F4B867FCC44B}" dt="2025-01-07T00:59:34.719" v="509" actId="255"/>
          <ac:spMkLst>
            <pc:docMk/>
            <pc:sldMk cId="1464609072" sldId="2072578568"/>
            <ac:spMk id="16" creationId="{0724FEE9-8C6F-475D-BF4E-2509AFC097B4}"/>
          </ac:spMkLst>
        </pc:spChg>
      </pc:sldChg>
      <pc:sldChg chg="modSp mod">
        <pc:chgData name="Kenny, Sean M. (MSFC-ST23)" userId="b33aea10-3495-4669-89c5-b21c74447304" providerId="ADAL" clId="{9FCC78EA-E300-4734-ADEC-F4B867FCC44B}" dt="2025-01-07T00:59:59.838" v="511" actId="14100"/>
        <pc:sldMkLst>
          <pc:docMk/>
          <pc:sldMk cId="2822760764" sldId="2072578569"/>
        </pc:sldMkLst>
        <pc:spChg chg="mod">
          <ac:chgData name="Kenny, Sean M. (MSFC-ST23)" userId="b33aea10-3495-4669-89c5-b21c74447304" providerId="ADAL" clId="{9FCC78EA-E300-4734-ADEC-F4B867FCC44B}" dt="2025-01-07T00:56:44.960" v="498" actId="255"/>
          <ac:spMkLst>
            <pc:docMk/>
            <pc:sldMk cId="2822760764" sldId="2072578569"/>
            <ac:spMk id="2" creationId="{17317837-F51D-4B8B-BBC4-98F703085D8F}"/>
          </ac:spMkLst>
        </pc:spChg>
        <pc:spChg chg="mod">
          <ac:chgData name="Kenny, Sean M. (MSFC-ST23)" userId="b33aea10-3495-4669-89c5-b21c74447304" providerId="ADAL" clId="{9FCC78EA-E300-4734-ADEC-F4B867FCC44B}" dt="2025-01-07T00:44:29.914" v="361" actId="403"/>
          <ac:spMkLst>
            <pc:docMk/>
            <pc:sldMk cId="2822760764" sldId="2072578569"/>
            <ac:spMk id="8" creationId="{5AAE4006-8EC7-4927-803A-7AB0EAB97B43}"/>
          </ac:spMkLst>
        </pc:spChg>
        <pc:spChg chg="mod">
          <ac:chgData name="Kenny, Sean M. (MSFC-ST23)" userId="b33aea10-3495-4669-89c5-b21c74447304" providerId="ADAL" clId="{9FCC78EA-E300-4734-ADEC-F4B867FCC44B}" dt="2025-01-07T00:59:59.838" v="511" actId="14100"/>
          <ac:spMkLst>
            <pc:docMk/>
            <pc:sldMk cId="2822760764" sldId="2072578569"/>
            <ac:spMk id="18" creationId="{C6D543F5-3C9D-3FEB-DCD4-441709D558E6}"/>
          </ac:spMkLst>
        </pc:spChg>
        <pc:picChg chg="mod">
          <ac:chgData name="Kenny, Sean M. (MSFC-ST23)" userId="b33aea10-3495-4669-89c5-b21c74447304" providerId="ADAL" clId="{9FCC78EA-E300-4734-ADEC-F4B867FCC44B}" dt="2025-01-07T00:44:04.079" v="355" actId="1035"/>
          <ac:picMkLst>
            <pc:docMk/>
            <pc:sldMk cId="2822760764" sldId="2072578569"/>
            <ac:picMk id="5" creationId="{CB6A85DF-D8AB-A556-3C03-936F2A43A66D}"/>
          </ac:picMkLst>
        </pc:picChg>
      </pc:sldChg>
      <pc:sldChg chg="modSp mod">
        <pc:chgData name="Kenny, Sean M. (MSFC-ST23)" userId="b33aea10-3495-4669-89c5-b21c74447304" providerId="ADAL" clId="{9FCC78EA-E300-4734-ADEC-F4B867FCC44B}" dt="2025-01-07T00:45:35.669" v="412" actId="404"/>
        <pc:sldMkLst>
          <pc:docMk/>
          <pc:sldMk cId="3633901409" sldId="2072578573"/>
        </pc:sldMkLst>
        <pc:spChg chg="mod">
          <ac:chgData name="Kenny, Sean M. (MSFC-ST23)" userId="b33aea10-3495-4669-89c5-b21c74447304" providerId="ADAL" clId="{9FCC78EA-E300-4734-ADEC-F4B867FCC44B}" dt="2025-01-07T00:45:35.669" v="412" actId="404"/>
          <ac:spMkLst>
            <pc:docMk/>
            <pc:sldMk cId="3633901409" sldId="2072578573"/>
            <ac:spMk id="2" creationId="{17317837-F51D-4B8B-BBC4-98F703085D8F}"/>
          </ac:spMkLst>
        </pc:spChg>
        <pc:spChg chg="mod">
          <ac:chgData name="Kenny, Sean M. (MSFC-ST23)" userId="b33aea10-3495-4669-89c5-b21c74447304" providerId="ADAL" clId="{9FCC78EA-E300-4734-ADEC-F4B867FCC44B}" dt="2025-01-07T00:44:49.069" v="365" actId="27636"/>
          <ac:spMkLst>
            <pc:docMk/>
            <pc:sldMk cId="3633901409" sldId="2072578573"/>
            <ac:spMk id="3" creationId="{840E65D2-FC4E-41B6-8594-8F228E8EA90E}"/>
          </ac:spMkLst>
        </pc:spChg>
        <pc:spChg chg="mod">
          <ac:chgData name="Kenny, Sean M. (MSFC-ST23)" userId="b33aea10-3495-4669-89c5-b21c74447304" providerId="ADAL" clId="{9FCC78EA-E300-4734-ADEC-F4B867FCC44B}" dt="2025-01-07T00:44:43.579" v="363" actId="27636"/>
          <ac:spMkLst>
            <pc:docMk/>
            <pc:sldMk cId="3633901409" sldId="2072578573"/>
            <ac:spMk id="5" creationId="{2FE5209F-42C7-E6F5-DF8A-6F5A832AC487}"/>
          </ac:spMkLst>
        </pc:spChg>
        <pc:spChg chg="mod">
          <ac:chgData name="Kenny, Sean M. (MSFC-ST23)" userId="b33aea10-3495-4669-89c5-b21c74447304" providerId="ADAL" clId="{9FCC78EA-E300-4734-ADEC-F4B867FCC44B}" dt="2025-01-07T00:45:13.111" v="408" actId="1036"/>
          <ac:spMkLst>
            <pc:docMk/>
            <pc:sldMk cId="3633901409" sldId="2072578573"/>
            <ac:spMk id="6" creationId="{798587BF-990E-69F8-599C-EA8B8878EE33}"/>
          </ac:spMkLst>
        </pc:spChg>
        <pc:picChg chg="mod">
          <ac:chgData name="Kenny, Sean M. (MSFC-ST23)" userId="b33aea10-3495-4669-89c5-b21c74447304" providerId="ADAL" clId="{9FCC78EA-E300-4734-ADEC-F4B867FCC44B}" dt="2025-01-07T00:45:02.843" v="392" actId="1036"/>
          <ac:picMkLst>
            <pc:docMk/>
            <pc:sldMk cId="3633901409" sldId="2072578573"/>
            <ac:picMk id="13" creationId="{3C622010-F0AA-00C3-2168-7E25A76610A0}"/>
          </ac:picMkLst>
        </pc:picChg>
      </pc:sldChg>
      <pc:sldChg chg="modSp mod">
        <pc:chgData name="Kenny, Sean M. (MSFC-ST23)" userId="b33aea10-3495-4669-89c5-b21c74447304" providerId="ADAL" clId="{9FCC78EA-E300-4734-ADEC-F4B867FCC44B}" dt="2025-01-07T00:58:24.271" v="505" actId="108"/>
        <pc:sldMkLst>
          <pc:docMk/>
          <pc:sldMk cId="103006764" sldId="2072578577"/>
        </pc:sldMkLst>
        <pc:spChg chg="mod">
          <ac:chgData name="Kenny, Sean M. (MSFC-ST23)" userId="b33aea10-3495-4669-89c5-b21c74447304" providerId="ADAL" clId="{9FCC78EA-E300-4734-ADEC-F4B867FCC44B}" dt="2025-01-07T00:58:24.271" v="505" actId="108"/>
          <ac:spMkLst>
            <pc:docMk/>
            <pc:sldMk cId="103006764" sldId="2072578577"/>
            <ac:spMk id="2" creationId="{00000000-0000-0000-0000-000000000000}"/>
          </ac:spMkLst>
        </pc:spChg>
        <pc:spChg chg="mod">
          <ac:chgData name="Kenny, Sean M. (MSFC-ST23)" userId="b33aea10-3495-4669-89c5-b21c74447304" providerId="ADAL" clId="{9FCC78EA-E300-4734-ADEC-F4B867FCC44B}" dt="2025-01-07T00:36:49.418" v="162" actId="20577"/>
          <ac:spMkLst>
            <pc:docMk/>
            <pc:sldMk cId="103006764" sldId="2072578577"/>
            <ac:spMk id="3" creationId="{00000000-0000-0000-0000-000000000000}"/>
          </ac:spMkLst>
        </pc:spChg>
      </pc:sldChg>
      <pc:sldChg chg="addSp delSp modSp mod">
        <pc:chgData name="Kenny, Sean M. (MSFC-ST23)" userId="b33aea10-3495-4669-89c5-b21c74447304" providerId="ADAL" clId="{9FCC78EA-E300-4734-ADEC-F4B867FCC44B}" dt="2025-01-07T00:54:23.293" v="480" actId="14100"/>
        <pc:sldMkLst>
          <pc:docMk/>
          <pc:sldMk cId="199114984" sldId="2072578579"/>
        </pc:sldMkLst>
        <pc:spChg chg="mod">
          <ac:chgData name="Kenny, Sean M. (MSFC-ST23)" userId="b33aea10-3495-4669-89c5-b21c74447304" providerId="ADAL" clId="{9FCC78EA-E300-4734-ADEC-F4B867FCC44B}" dt="2025-01-07T00:45:47.149" v="413" actId="14100"/>
          <ac:spMkLst>
            <pc:docMk/>
            <pc:sldMk cId="199114984" sldId="2072578579"/>
            <ac:spMk id="2" creationId="{637D48A5-726F-7A66-DA71-9563688E7C4F}"/>
          </ac:spMkLst>
        </pc:spChg>
        <pc:spChg chg="mod ord">
          <ac:chgData name="Kenny, Sean M. (MSFC-ST23)" userId="b33aea10-3495-4669-89c5-b21c74447304" providerId="ADAL" clId="{9FCC78EA-E300-4734-ADEC-F4B867FCC44B}" dt="2025-01-07T00:52:29.539" v="455" actId="167"/>
          <ac:spMkLst>
            <pc:docMk/>
            <pc:sldMk cId="199114984" sldId="2072578579"/>
            <ac:spMk id="3" creationId="{34B640CC-EDE7-F55D-76AA-C2BA6CC9EED1}"/>
          </ac:spMkLst>
        </pc:spChg>
        <pc:picChg chg="add del mod">
          <ac:chgData name="Kenny, Sean M. (MSFC-ST23)" userId="b33aea10-3495-4669-89c5-b21c74447304" providerId="ADAL" clId="{9FCC78EA-E300-4734-ADEC-F4B867FCC44B}" dt="2025-01-07T00:54:12.010" v="476" actId="478"/>
          <ac:picMkLst>
            <pc:docMk/>
            <pc:sldMk cId="199114984" sldId="2072578579"/>
            <ac:picMk id="4" creationId="{C7925B2E-0E4F-E8F2-08D5-93B613E3F544}"/>
          </ac:picMkLst>
        </pc:picChg>
        <pc:picChg chg="del">
          <ac:chgData name="Kenny, Sean M. (MSFC-ST23)" userId="b33aea10-3495-4669-89c5-b21c74447304" providerId="ADAL" clId="{9FCC78EA-E300-4734-ADEC-F4B867FCC44B}" dt="2025-01-07T00:52:34.069" v="456" actId="478"/>
          <ac:picMkLst>
            <pc:docMk/>
            <pc:sldMk cId="199114984" sldId="2072578579"/>
            <ac:picMk id="6" creationId="{3915CE0B-F568-4533-7D3A-AF6C8C556BC8}"/>
          </ac:picMkLst>
        </pc:picChg>
        <pc:picChg chg="add mod">
          <ac:chgData name="Kenny, Sean M. (MSFC-ST23)" userId="b33aea10-3495-4669-89c5-b21c74447304" providerId="ADAL" clId="{9FCC78EA-E300-4734-ADEC-F4B867FCC44B}" dt="2025-01-07T00:54:23.293" v="480" actId="14100"/>
          <ac:picMkLst>
            <pc:docMk/>
            <pc:sldMk cId="199114984" sldId="2072578579"/>
            <ac:picMk id="7" creationId="{60E76922-8F9F-9C6B-4FCB-064F027BDE37}"/>
          </ac:picMkLst>
        </pc:picChg>
      </pc:sldChg>
      <pc:sldChg chg="modSp mod">
        <pc:chgData name="Kenny, Sean M. (MSFC-ST23)" userId="b33aea10-3495-4669-89c5-b21c74447304" providerId="ADAL" clId="{9FCC78EA-E300-4734-ADEC-F4B867FCC44B}" dt="2025-01-07T00:40:31.913" v="287" actId="14100"/>
        <pc:sldMkLst>
          <pc:docMk/>
          <pc:sldMk cId="897119153" sldId="2072578580"/>
        </pc:sldMkLst>
        <pc:spChg chg="mod">
          <ac:chgData name="Kenny, Sean M. (MSFC-ST23)" userId="b33aea10-3495-4669-89c5-b21c74447304" providerId="ADAL" clId="{9FCC78EA-E300-4734-ADEC-F4B867FCC44B}" dt="2025-01-07T00:40:31.913" v="287" actId="14100"/>
          <ac:spMkLst>
            <pc:docMk/>
            <pc:sldMk cId="897119153" sldId="2072578580"/>
            <ac:spMk id="2" creationId="{00000000-0000-0000-0000-000000000000}"/>
          </ac:spMkLst>
        </pc:spChg>
        <pc:spChg chg="mod">
          <ac:chgData name="Kenny, Sean M. (MSFC-ST23)" userId="b33aea10-3495-4669-89c5-b21c74447304" providerId="ADAL" clId="{9FCC78EA-E300-4734-ADEC-F4B867FCC44B}" dt="2025-01-07T00:40:07.434" v="278" actId="255"/>
          <ac:spMkLst>
            <pc:docMk/>
            <pc:sldMk cId="897119153" sldId="2072578580"/>
            <ac:spMk id="3" creationId="{00000000-0000-0000-0000-000000000000}"/>
          </ac:spMkLst>
        </pc:spChg>
        <pc:graphicFrameChg chg="mod">
          <ac:chgData name="Kenny, Sean M. (MSFC-ST23)" userId="b33aea10-3495-4669-89c5-b21c74447304" providerId="ADAL" clId="{9FCC78EA-E300-4734-ADEC-F4B867FCC44B}" dt="2025-01-07T00:40:16.332" v="286" actId="1036"/>
          <ac:graphicFrameMkLst>
            <pc:docMk/>
            <pc:sldMk cId="897119153" sldId="2072578580"/>
            <ac:graphicFrameMk id="4" creationId="{853CA5BB-3E44-7A17-F4D0-CC92F40B4105}"/>
          </ac:graphicFrameMkLst>
        </pc:graphicFrameChg>
        <pc:graphicFrameChg chg="mod">
          <ac:chgData name="Kenny, Sean M. (MSFC-ST23)" userId="b33aea10-3495-4669-89c5-b21c74447304" providerId="ADAL" clId="{9FCC78EA-E300-4734-ADEC-F4B867FCC44B}" dt="2025-01-07T00:40:12.338" v="284" actId="1036"/>
          <ac:graphicFrameMkLst>
            <pc:docMk/>
            <pc:sldMk cId="897119153" sldId="2072578580"/>
            <ac:graphicFrameMk id="12" creationId="{03AE2AC8-3362-4472-F28C-5BFB4C3376E7}"/>
          </ac:graphicFrameMkLst>
        </pc:graphicFrameChg>
        <pc:graphicFrameChg chg="mod">
          <ac:chgData name="Kenny, Sean M. (MSFC-ST23)" userId="b33aea10-3495-4669-89c5-b21c74447304" providerId="ADAL" clId="{9FCC78EA-E300-4734-ADEC-F4B867FCC44B}" dt="2025-01-07T00:40:12.338" v="284" actId="1036"/>
          <ac:graphicFrameMkLst>
            <pc:docMk/>
            <pc:sldMk cId="897119153" sldId="2072578580"/>
            <ac:graphicFrameMk id="15" creationId="{1936446E-B315-2516-D683-86DBB776AE90}"/>
          </ac:graphicFrameMkLst>
        </pc:graphicFrameChg>
      </pc:sldChg>
      <pc:sldChg chg="addSp modSp mod">
        <pc:chgData name="Kenny, Sean M. (MSFC-ST23)" userId="b33aea10-3495-4669-89c5-b21c74447304" providerId="ADAL" clId="{9FCC78EA-E300-4734-ADEC-F4B867FCC44B}" dt="2025-01-07T00:49:26.164" v="454" actId="1037"/>
        <pc:sldMkLst>
          <pc:docMk/>
          <pc:sldMk cId="4055111377" sldId="2072578641"/>
        </pc:sldMkLst>
        <pc:spChg chg="mod">
          <ac:chgData name="Kenny, Sean M. (MSFC-ST23)" userId="b33aea10-3495-4669-89c5-b21c74447304" providerId="ADAL" clId="{9FCC78EA-E300-4734-ADEC-F4B867FCC44B}" dt="2025-01-07T00:37:02.464" v="164" actId="14100"/>
          <ac:spMkLst>
            <pc:docMk/>
            <pc:sldMk cId="4055111377" sldId="2072578641"/>
            <ac:spMk id="2" creationId="{00000000-0000-0000-0000-000000000000}"/>
          </ac:spMkLst>
        </pc:spChg>
        <pc:spChg chg="mod">
          <ac:chgData name="Kenny, Sean M. (MSFC-ST23)" userId="b33aea10-3495-4669-89c5-b21c74447304" providerId="ADAL" clId="{9FCC78EA-E300-4734-ADEC-F4B867FCC44B}" dt="2025-01-07T00:23:53.620" v="67" actId="27636"/>
          <ac:spMkLst>
            <pc:docMk/>
            <pc:sldMk cId="4055111377" sldId="2072578641"/>
            <ac:spMk id="3" creationId="{00000000-0000-0000-0000-000000000000}"/>
          </ac:spMkLst>
        </pc:spChg>
        <pc:spChg chg="mod">
          <ac:chgData name="Kenny, Sean M. (MSFC-ST23)" userId="b33aea10-3495-4669-89c5-b21c74447304" providerId="ADAL" clId="{9FCC78EA-E300-4734-ADEC-F4B867FCC44B}" dt="2025-01-07T00:36:30.612" v="159" actId="1037"/>
          <ac:spMkLst>
            <pc:docMk/>
            <pc:sldMk cId="4055111377" sldId="2072578641"/>
            <ac:spMk id="10" creationId="{466BC1F7-8DED-953F-912F-E68978657C97}"/>
          </ac:spMkLst>
        </pc:spChg>
        <pc:spChg chg="mod ord">
          <ac:chgData name="Kenny, Sean M. (MSFC-ST23)" userId="b33aea10-3495-4669-89c5-b21c74447304" providerId="ADAL" clId="{9FCC78EA-E300-4734-ADEC-F4B867FCC44B}" dt="2025-01-07T00:49:01.882" v="431" actId="166"/>
          <ac:spMkLst>
            <pc:docMk/>
            <pc:sldMk cId="4055111377" sldId="2072578641"/>
            <ac:spMk id="11" creationId="{63EBFAAC-403F-4A19-B4E0-C42EB0AA1D7D}"/>
          </ac:spMkLst>
        </pc:spChg>
        <pc:spChg chg="mod ord">
          <ac:chgData name="Kenny, Sean M. (MSFC-ST23)" userId="b33aea10-3495-4669-89c5-b21c74447304" providerId="ADAL" clId="{9FCC78EA-E300-4734-ADEC-F4B867FCC44B}" dt="2025-01-07T00:49:26.164" v="454" actId="1037"/>
          <ac:spMkLst>
            <pc:docMk/>
            <pc:sldMk cId="4055111377" sldId="2072578641"/>
            <ac:spMk id="20" creationId="{3329D76D-8A7E-8342-0C5C-F3D0698A3F26}"/>
          </ac:spMkLst>
        </pc:spChg>
        <pc:spChg chg="mod">
          <ac:chgData name="Kenny, Sean M. (MSFC-ST23)" userId="b33aea10-3495-4669-89c5-b21c74447304" providerId="ADAL" clId="{9FCC78EA-E300-4734-ADEC-F4B867FCC44B}" dt="2025-01-07T00:48:30.499" v="429" actId="164"/>
          <ac:spMkLst>
            <pc:docMk/>
            <pc:sldMk cId="4055111377" sldId="2072578641"/>
            <ac:spMk id="23" creationId="{A41A637E-F8BA-F41E-50D2-5484D0441102}"/>
          </ac:spMkLst>
        </pc:spChg>
        <pc:grpChg chg="add mod">
          <ac:chgData name="Kenny, Sean M. (MSFC-ST23)" userId="b33aea10-3495-4669-89c5-b21c74447304" providerId="ADAL" clId="{9FCC78EA-E300-4734-ADEC-F4B867FCC44B}" dt="2025-01-07T00:48:54.975" v="430" actId="164"/>
          <ac:grpSpMkLst>
            <pc:docMk/>
            <pc:sldMk cId="4055111377" sldId="2072578641"/>
            <ac:grpSpMk id="4" creationId="{3C7AB623-C74B-32D4-F388-9342A75694DC}"/>
          </ac:grpSpMkLst>
        </pc:grpChg>
        <pc:grpChg chg="add mod">
          <ac:chgData name="Kenny, Sean M. (MSFC-ST23)" userId="b33aea10-3495-4669-89c5-b21c74447304" providerId="ADAL" clId="{9FCC78EA-E300-4734-ADEC-F4B867FCC44B}" dt="2025-01-07T00:49:09.767" v="432" actId="14100"/>
          <ac:grpSpMkLst>
            <pc:docMk/>
            <pc:sldMk cId="4055111377" sldId="2072578641"/>
            <ac:grpSpMk id="7" creationId="{A6364B5A-816A-C597-D06F-51CF04EC7125}"/>
          </ac:grpSpMkLst>
        </pc:grpChg>
        <pc:picChg chg="mod">
          <ac:chgData name="Kenny, Sean M. (MSFC-ST23)" userId="b33aea10-3495-4669-89c5-b21c74447304" providerId="ADAL" clId="{9FCC78EA-E300-4734-ADEC-F4B867FCC44B}" dt="2025-01-07T00:36:30.612" v="159" actId="1037"/>
          <ac:picMkLst>
            <pc:docMk/>
            <pc:sldMk cId="4055111377" sldId="2072578641"/>
            <ac:picMk id="6" creationId="{5FBDBDFC-2F6C-DFD4-790D-161B2BCD1D6B}"/>
          </ac:picMkLst>
        </pc:picChg>
        <pc:picChg chg="mod">
          <ac:chgData name="Kenny, Sean M. (MSFC-ST23)" userId="b33aea10-3495-4669-89c5-b21c74447304" providerId="ADAL" clId="{9FCC78EA-E300-4734-ADEC-F4B867FCC44B}" dt="2025-01-07T00:48:30.499" v="429" actId="164"/>
          <ac:picMkLst>
            <pc:docMk/>
            <pc:sldMk cId="4055111377" sldId="2072578641"/>
            <ac:picMk id="22" creationId="{5BDBDE3E-5BAC-AD03-1408-4A19FF89F209}"/>
          </ac:picMkLst>
        </pc:picChg>
      </pc:sldChg>
      <pc:sldChg chg="modSp mod">
        <pc:chgData name="Kenny, Sean M. (MSFC-ST23)" userId="b33aea10-3495-4669-89c5-b21c74447304" providerId="ADAL" clId="{9FCC78EA-E300-4734-ADEC-F4B867FCC44B}" dt="2025-01-07T00:54:45.380" v="482" actId="14100"/>
        <pc:sldMkLst>
          <pc:docMk/>
          <pc:sldMk cId="1230333733" sldId="2072578642"/>
        </pc:sldMkLst>
        <pc:spChg chg="mod">
          <ac:chgData name="Kenny, Sean M. (MSFC-ST23)" userId="b33aea10-3495-4669-89c5-b21c74447304" providerId="ADAL" clId="{9FCC78EA-E300-4734-ADEC-F4B867FCC44B}" dt="2025-01-07T00:54:45.380" v="482" actId="14100"/>
          <ac:spMkLst>
            <pc:docMk/>
            <pc:sldMk cId="1230333733" sldId="2072578642"/>
            <ac:spMk id="2" creationId="{00000000-0000-0000-0000-000000000000}"/>
          </ac:spMkLst>
        </pc:spChg>
        <pc:spChg chg="mod">
          <ac:chgData name="Kenny, Sean M. (MSFC-ST23)" userId="b33aea10-3495-4669-89c5-b21c74447304" providerId="ADAL" clId="{9FCC78EA-E300-4734-ADEC-F4B867FCC44B}" dt="2025-01-07T00:26:04.082" v="129" actId="1035"/>
          <ac:spMkLst>
            <pc:docMk/>
            <pc:sldMk cId="1230333733" sldId="2072578642"/>
            <ac:spMk id="3" creationId="{3C69F69A-5E35-CC00-906A-E0000A2594AB}"/>
          </ac:spMkLst>
        </pc:spChg>
        <pc:spChg chg="mod">
          <ac:chgData name="Kenny, Sean M. (MSFC-ST23)" userId="b33aea10-3495-4669-89c5-b21c74447304" providerId="ADAL" clId="{9FCC78EA-E300-4734-ADEC-F4B867FCC44B}" dt="2025-01-07T00:26:00.096" v="121" actId="1035"/>
          <ac:spMkLst>
            <pc:docMk/>
            <pc:sldMk cId="1230333733" sldId="2072578642"/>
            <ac:spMk id="4" creationId="{4204A4D6-BC50-65D5-3007-DA510A933B08}"/>
          </ac:spMkLst>
        </pc:spChg>
        <pc:spChg chg="mod">
          <ac:chgData name="Kenny, Sean M. (MSFC-ST23)" userId="b33aea10-3495-4669-89c5-b21c74447304" providerId="ADAL" clId="{9FCC78EA-E300-4734-ADEC-F4B867FCC44B}" dt="2025-01-07T00:26:59.780" v="154" actId="20577"/>
          <ac:spMkLst>
            <pc:docMk/>
            <pc:sldMk cId="1230333733" sldId="2072578642"/>
            <ac:spMk id="5" creationId="{5CA5A712-7AC8-0EDA-D29A-FC55D48FDA12}"/>
          </ac:spMkLst>
        </pc:spChg>
        <pc:picChg chg="mod">
          <ac:chgData name="Kenny, Sean M. (MSFC-ST23)" userId="b33aea10-3495-4669-89c5-b21c74447304" providerId="ADAL" clId="{9FCC78EA-E300-4734-ADEC-F4B867FCC44B}" dt="2025-01-07T00:25:55.042" v="112" actId="14100"/>
          <ac:picMkLst>
            <pc:docMk/>
            <pc:sldMk cId="1230333733" sldId="2072578642"/>
            <ac:picMk id="8" creationId="{2BE8CB15-A2A5-5FC2-45E4-F4D805019513}"/>
          </ac:picMkLst>
        </pc:picChg>
      </pc:sldChg>
      <pc:sldMasterChg chg="delSldLayout modSldLayout">
        <pc:chgData name="Kenny, Sean M. (MSFC-ST23)" userId="b33aea10-3495-4669-89c5-b21c74447304" providerId="ADAL" clId="{9FCC78EA-E300-4734-ADEC-F4B867FCC44B}" dt="2025-01-07T00:54:07.573" v="474" actId="478"/>
        <pc:sldMasterMkLst>
          <pc:docMk/>
          <pc:sldMasterMk cId="3305550491" sldId="2147483694"/>
        </pc:sldMasterMkLst>
        <pc:sldLayoutChg chg="addSp delSp mod">
          <pc:chgData name="Kenny, Sean M. (MSFC-ST23)" userId="b33aea10-3495-4669-89c5-b21c74447304" providerId="ADAL" clId="{9FCC78EA-E300-4734-ADEC-F4B867FCC44B}" dt="2025-01-07T00:54:07.573" v="474" actId="478"/>
          <pc:sldLayoutMkLst>
            <pc:docMk/>
            <pc:sldMasterMk cId="3305550491" sldId="2147483694"/>
            <pc:sldLayoutMk cId="2111561789" sldId="2147483695"/>
          </pc:sldLayoutMkLst>
          <pc:spChg chg="add del">
            <ac:chgData name="Kenny, Sean M. (MSFC-ST23)" userId="b33aea10-3495-4669-89c5-b21c74447304" providerId="ADAL" clId="{9FCC78EA-E300-4734-ADEC-F4B867FCC44B}" dt="2025-01-07T00:54:05.939" v="473" actId="478"/>
            <ac:spMkLst>
              <pc:docMk/>
              <pc:sldMasterMk cId="3305550491" sldId="2147483694"/>
              <pc:sldLayoutMk cId="2111561789" sldId="2147483695"/>
              <ac:spMk id="3" creationId="{9D59026F-EADA-4CAC-93BF-5B314E11C228}"/>
            </ac:spMkLst>
          </pc:spChg>
          <pc:spChg chg="add del">
            <ac:chgData name="Kenny, Sean M. (MSFC-ST23)" userId="b33aea10-3495-4669-89c5-b21c74447304" providerId="ADAL" clId="{9FCC78EA-E300-4734-ADEC-F4B867FCC44B}" dt="2025-01-07T00:54:03.889" v="470" actId="478"/>
            <ac:spMkLst>
              <pc:docMk/>
              <pc:sldMasterMk cId="3305550491" sldId="2147483694"/>
              <pc:sldLayoutMk cId="2111561789" sldId="2147483695"/>
              <ac:spMk id="6" creationId="{464AA4D6-8F70-4779-8279-A4A682A9F87F}"/>
            </ac:spMkLst>
          </pc:spChg>
          <pc:spChg chg="add del">
            <ac:chgData name="Kenny, Sean M. (MSFC-ST23)" userId="b33aea10-3495-4669-89c5-b21c74447304" providerId="ADAL" clId="{9FCC78EA-E300-4734-ADEC-F4B867FCC44B}" dt="2025-01-07T00:54:03.111" v="468" actId="478"/>
            <ac:spMkLst>
              <pc:docMk/>
              <pc:sldMasterMk cId="3305550491" sldId="2147483694"/>
              <pc:sldLayoutMk cId="2111561789" sldId="2147483695"/>
              <ac:spMk id="7" creationId="{51EC446E-1B75-4EF8-873B-1842395DAC37}"/>
            </ac:spMkLst>
          </pc:spChg>
          <pc:spChg chg="add del">
            <ac:chgData name="Kenny, Sean M. (MSFC-ST23)" userId="b33aea10-3495-4669-89c5-b21c74447304" providerId="ADAL" clId="{9FCC78EA-E300-4734-ADEC-F4B867FCC44B}" dt="2025-01-07T00:54:03.541" v="469" actId="478"/>
            <ac:spMkLst>
              <pc:docMk/>
              <pc:sldMasterMk cId="3305550491" sldId="2147483694"/>
              <pc:sldLayoutMk cId="2111561789" sldId="2147483695"/>
              <ac:spMk id="10" creationId="{B711A6DF-2381-41FA-8F4D-BA1C887A46D1}"/>
            </ac:spMkLst>
          </pc:spChg>
          <pc:spChg chg="add del">
            <ac:chgData name="Kenny, Sean M. (MSFC-ST23)" userId="b33aea10-3495-4669-89c5-b21c74447304" providerId="ADAL" clId="{9FCC78EA-E300-4734-ADEC-F4B867FCC44B}" dt="2025-01-07T00:54:04.079" v="471" actId="478"/>
            <ac:spMkLst>
              <pc:docMk/>
              <pc:sldMasterMk cId="3305550491" sldId="2147483694"/>
              <pc:sldLayoutMk cId="2111561789" sldId="2147483695"/>
              <ac:spMk id="14" creationId="{1FFD5DF4-DFE5-4F4C-A19F-9C4A54171DF5}"/>
            </ac:spMkLst>
          </pc:spChg>
          <pc:picChg chg="add del">
            <ac:chgData name="Kenny, Sean M. (MSFC-ST23)" userId="b33aea10-3495-4669-89c5-b21c74447304" providerId="ADAL" clId="{9FCC78EA-E300-4734-ADEC-F4B867FCC44B}" dt="2025-01-07T00:54:04.271" v="472" actId="478"/>
            <ac:picMkLst>
              <pc:docMk/>
              <pc:sldMasterMk cId="3305550491" sldId="2147483694"/>
              <pc:sldLayoutMk cId="2111561789" sldId="2147483695"/>
              <ac:picMk id="4" creationId="{7DF98DDD-C5AC-3FCA-1A68-3111C45D697E}"/>
            </ac:picMkLst>
          </pc:picChg>
          <pc:picChg chg="add del">
            <ac:chgData name="Kenny, Sean M. (MSFC-ST23)" userId="b33aea10-3495-4669-89c5-b21c74447304" providerId="ADAL" clId="{9FCC78EA-E300-4734-ADEC-F4B867FCC44B}" dt="2025-01-07T00:54:07.573" v="474" actId="478"/>
            <ac:picMkLst>
              <pc:docMk/>
              <pc:sldMasterMk cId="3305550491" sldId="2147483694"/>
              <pc:sldLayoutMk cId="2111561789" sldId="2147483695"/>
              <ac:picMk id="11" creationId="{D603BFD4-E9DC-46DD-A7E9-165715492672}"/>
            </ac:picMkLst>
          </pc:picChg>
        </pc:sldLayoutChg>
        <pc:sldLayoutChg chg="del">
          <pc:chgData name="Kenny, Sean M. (MSFC-ST23)" userId="b33aea10-3495-4669-89c5-b21c74447304" providerId="ADAL" clId="{9FCC78EA-E300-4734-ADEC-F4B867FCC44B}" dt="2025-01-07T00:19:42.078" v="0" actId="47"/>
          <pc:sldLayoutMkLst>
            <pc:docMk/>
            <pc:sldMasterMk cId="3305550491" sldId="2147483694"/>
            <pc:sldLayoutMk cId="2833613436" sldId="2147483803"/>
          </pc:sldLayoutMkLst>
        </pc:sldLayoutChg>
        <pc:sldLayoutChg chg="del">
          <pc:chgData name="Kenny, Sean M. (MSFC-ST23)" userId="b33aea10-3495-4669-89c5-b21c74447304" providerId="ADAL" clId="{9FCC78EA-E300-4734-ADEC-F4B867FCC44B}" dt="2025-01-07T00:19:42.078" v="0" actId="47"/>
          <pc:sldLayoutMkLst>
            <pc:docMk/>
            <pc:sldMasterMk cId="3305550491" sldId="2147483694"/>
            <pc:sldLayoutMk cId="3231583554" sldId="2147483805"/>
          </pc:sldLayoutMkLst>
        </pc:sldLayoutChg>
        <pc:sldLayoutChg chg="del">
          <pc:chgData name="Kenny, Sean M. (MSFC-ST23)" userId="b33aea10-3495-4669-89c5-b21c74447304" providerId="ADAL" clId="{9FCC78EA-E300-4734-ADEC-F4B867FCC44B}" dt="2025-01-07T00:19:42.078" v="0" actId="47"/>
          <pc:sldLayoutMkLst>
            <pc:docMk/>
            <pc:sldMasterMk cId="3305550491" sldId="2147483694"/>
            <pc:sldLayoutMk cId="3559189023" sldId="2147483806"/>
          </pc:sldLayoutMkLst>
        </pc:sldLayoutChg>
        <pc:sldLayoutChg chg="del">
          <pc:chgData name="Kenny, Sean M. (MSFC-ST23)" userId="b33aea10-3495-4669-89c5-b21c74447304" providerId="ADAL" clId="{9FCC78EA-E300-4734-ADEC-F4B867FCC44B}" dt="2025-01-07T00:19:42.078" v="0" actId="47"/>
          <pc:sldLayoutMkLst>
            <pc:docMk/>
            <pc:sldMasterMk cId="3305550491" sldId="2147483694"/>
            <pc:sldLayoutMk cId="2734561653" sldId="2147483807"/>
          </pc:sldLayoutMkLst>
        </pc:sldLayoutChg>
        <pc:sldLayoutChg chg="del">
          <pc:chgData name="Kenny, Sean M. (MSFC-ST23)" userId="b33aea10-3495-4669-89c5-b21c74447304" providerId="ADAL" clId="{9FCC78EA-E300-4734-ADEC-F4B867FCC44B}" dt="2025-01-07T00:23:08.408" v="64" actId="47"/>
          <pc:sldLayoutMkLst>
            <pc:docMk/>
            <pc:sldMasterMk cId="3305550491" sldId="2147483694"/>
            <pc:sldLayoutMk cId="307719983" sldId="2147483808"/>
          </pc:sldLayoutMkLst>
        </pc:sldLayoutChg>
        <pc:sldLayoutChg chg="del">
          <pc:chgData name="Kenny, Sean M. (MSFC-ST23)" userId="b33aea10-3495-4669-89c5-b21c74447304" providerId="ADAL" clId="{9FCC78EA-E300-4734-ADEC-F4B867FCC44B}" dt="2025-01-07T00:19:42.078" v="0" actId="47"/>
          <pc:sldLayoutMkLst>
            <pc:docMk/>
            <pc:sldMasterMk cId="3305550491" sldId="2147483694"/>
            <pc:sldLayoutMk cId="1847761700" sldId="2147483809"/>
          </pc:sldLayoutMkLst>
        </pc:sldLayoutChg>
        <pc:sldLayoutChg chg="del">
          <pc:chgData name="Kenny, Sean M. (MSFC-ST23)" userId="b33aea10-3495-4669-89c5-b21c74447304" providerId="ADAL" clId="{9FCC78EA-E300-4734-ADEC-F4B867FCC44B}" dt="2025-01-07T00:47:41.016" v="427" actId="47"/>
          <pc:sldLayoutMkLst>
            <pc:docMk/>
            <pc:sldMasterMk cId="3305550491" sldId="2147483694"/>
            <pc:sldLayoutMk cId="3839160175" sldId="214748381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B0925-D018-4694-8BD2-B89F172BCC04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1C376-EA5F-40EB-B5C9-F210D82C38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8753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5D99-016A-414A-B5D0-2B391DB0FAA8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5F514-E216-4B0B-9B33-6FEA2EC08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886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F3F148-ED51-674A-9DED-FABE47FAFA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99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82EE71-49D4-4163-95A9-08FE5C05D6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95" b="96660" l="0" r="89912">
                        <a14:foregroundMark x1="10845" y1="70146" x2="11097" y2="79958"/>
                        <a14:foregroundMark x1="11097" y1="79958" x2="16520" y2="70355"/>
                        <a14:foregroundMark x1="16520" y1="70355" x2="8323" y2="80376"/>
                        <a14:foregroundMark x1="8323" y1="80376" x2="5044" y2="93946"/>
                        <a14:foregroundMark x1="5044" y1="93946" x2="13115" y2="80793"/>
                        <a14:foregroundMark x1="13115" y1="80793" x2="16772" y2="96868"/>
                        <a14:foregroundMark x1="16772" y1="96868" x2="16772" y2="96868"/>
                        <a14:foregroundMark x1="5422" y1="91441" x2="2900" y2="59290"/>
                        <a14:foregroundMark x1="2900" y1="59290" x2="4540" y2="70981"/>
                        <a14:foregroundMark x1="4540" y1="70981" x2="4161" y2="59499"/>
                        <a14:foregroundMark x1="4161" y1="59499" x2="2270" y2="70564"/>
                        <a14:foregroundMark x1="55738" y1="80793" x2="53972" y2="80585"/>
                        <a14:foregroundMark x1="56747" y1="80376" x2="55612" y2="80793"/>
                        <a14:foregroundMark x1="43632" y1="35282" x2="46280" y2="32777"/>
                        <a14:foregroundMark x1="36696" y1="52610" x2="17528" y2="43006"/>
                        <a14:foregroundMark x1="17528" y1="43006" x2="11349" y2="42171"/>
                        <a14:foregroundMark x1="11349" y1="42171" x2="0" y2="48434"/>
                        <a14:foregroundMark x1="0" y1="48434" x2="0" y2="48434"/>
                        <a14:foregroundMark x1="33670" y1="50313" x2="21690" y2="43424"/>
                        <a14:foregroundMark x1="21690" y1="43424" x2="21564" y2="42380"/>
                        <a14:foregroundMark x1="34678" y1="49896" x2="21185" y2="43633"/>
                        <a14:foregroundMark x1="32030" y1="47390" x2="24086" y2="44050"/>
                        <a14:foregroundMark x1="24212" y1="44676" x2="16141" y2="42380"/>
                        <a14:foregroundMark x1="16141" y1="42380" x2="14376" y2="40710"/>
                        <a14:foregroundMark x1="24464" y1="43006" x2="18789" y2="42380"/>
                        <a14:foregroundMark x1="46406" y1="32777" x2="53342" y2="31733"/>
                        <a14:foregroundMark x1="53342" y1="31733" x2="59899" y2="32777"/>
                        <a14:foregroundMark x1="59899" y1="32777" x2="64565" y2="37578"/>
                        <a14:foregroundMark x1="8449" y1="42797" x2="1261" y2="44676"/>
                        <a14:foregroundMark x1="1261" y1="44676" x2="631" y2="45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5435"/>
            <a:ext cx="8683717" cy="5245271"/>
          </a:xfrm>
          <a:prstGeom prst="rect">
            <a:avLst/>
          </a:prstGeom>
        </p:spPr>
      </p:pic>
      <p:sp>
        <p:nvSpPr>
          <p:cNvPr id="6" name="Subtitle 9">
            <a:extLst>
              <a:ext uri="{FF2B5EF4-FFF2-40B4-BE49-F238E27FC236}">
                <a16:creationId xmlns:a16="http://schemas.microsoft.com/office/drawing/2014/main" id="{464AA4D6-8F70-4779-8279-A4A682A9F8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9334" y="1844857"/>
            <a:ext cx="10991851" cy="369332"/>
          </a:xfrm>
        </p:spPr>
        <p:txBody>
          <a:bodyPr/>
          <a:lstStyle>
            <a:lvl1pPr marL="0" indent="0" algn="ctr" defTabSz="658416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kumimoji="0" lang="en-US" sz="2400" b="1" i="0" u="none" strike="noStrike" kern="0" cap="none" spc="0" normalizeH="0" baseline="0" dirty="0">
                <a:ln>
                  <a:solidFill>
                    <a:srgbClr val="000000">
                      <a:lumMod val="65000"/>
                      <a:lumOff val="35000"/>
                    </a:srgb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(Topic ID) (Topic Name)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B711A6DF-2381-41FA-8F4D-BA1C887A46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83716" y="5078187"/>
            <a:ext cx="2971799" cy="307777"/>
          </a:xfrm>
        </p:spPr>
        <p:txBody>
          <a:bodyPr/>
          <a:lstStyle>
            <a:lvl1pPr marL="0" indent="0" algn="r">
              <a:buNone/>
              <a:defRPr kumimoji="0" lang="en-US" sz="2000" b="1" i="0" u="none" strike="noStrike" kern="0" cap="none" spc="0" normalizeH="0" baseline="0" dirty="0" smtClean="0">
                <a:ln>
                  <a:solidFill>
                    <a:srgbClr val="000000">
                      <a:lumMod val="65000"/>
                      <a:lumOff val="35000"/>
                    </a:srgb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 sz="1350"/>
            </a:lvl2pPr>
            <a:lvl3pPr marL="0" indent="0">
              <a:buNone/>
              <a:defRPr sz="1350"/>
            </a:lvl3pPr>
            <a:lvl4pPr marL="0" indent="0">
              <a:buNone/>
              <a:defRPr sz="1350"/>
            </a:lvl4pPr>
            <a:lvl5pPr marL="0" indent="0">
              <a:buNone/>
              <a:defRPr sz="1350"/>
            </a:lvl5pPr>
          </a:lstStyle>
          <a:p>
            <a:pPr lvl="0"/>
            <a:r>
              <a:rPr lang="en-US"/>
              <a:t>(Name)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FD5DF4-DFE5-4F4C-A19F-9C4A54171DF5}"/>
              </a:ext>
            </a:extLst>
          </p:cNvPr>
          <p:cNvSpPr txBox="1"/>
          <p:nvPr userDrawn="1"/>
        </p:nvSpPr>
        <p:spPr bwMode="auto">
          <a:xfrm>
            <a:off x="600076" y="723173"/>
            <a:ext cx="10991848" cy="648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defTabSz="877888" eaLnBrk="1" hangingPunct="1">
              <a:lnSpc>
                <a:spcPct val="100000"/>
              </a:lnSpc>
              <a:defRPr kumimoji="0" sz="4800" i="0" u="none" strike="noStrike" kern="0" cap="none" spc="0" normalizeH="0" baseline="0">
                <a:ln>
                  <a:solidFill>
                    <a:srgbClr val="000000">
                      <a:lumMod val="65000"/>
                      <a:lumOff val="35000"/>
                    </a:srgb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gency FB" panose="020B0503020202020204" pitchFamily="34" charset="0"/>
                <a:ea typeface="+mj-ea"/>
                <a:cs typeface="Calibri"/>
              </a:defRPr>
            </a:lvl1pPr>
            <a:lvl2pPr defTabSz="887413" eaLnBrk="1" hangingPunct="1">
              <a:defRPr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cs typeface="ＭＳ Ｐゴシック" pitchFamily="-112" charset="-128"/>
              </a:defRPr>
            </a:lvl2pPr>
            <a:lvl3pPr defTabSz="887413" eaLnBrk="1" hangingPunct="1">
              <a:defRPr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cs typeface="ＭＳ Ｐゴシック" pitchFamily="-112" charset="-128"/>
              </a:defRPr>
            </a:lvl3pPr>
            <a:lvl4pPr defTabSz="887413" eaLnBrk="1" hangingPunct="1">
              <a:defRPr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cs typeface="ＭＳ Ｐゴシック" pitchFamily="-112" charset="-128"/>
              </a:defRPr>
            </a:lvl4pPr>
            <a:lvl5pPr defTabSz="887413" eaLnBrk="1" hangingPunct="1">
              <a:defRPr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cs typeface="ＭＳ Ｐゴシック" pitchFamily="-112" charset="-128"/>
              </a:defRPr>
            </a:lvl5pPr>
            <a:lvl6pPr marL="457200" defTabSz="8874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defRPr>
            </a:lvl6pPr>
            <a:lvl7pPr marL="914400" defTabSz="8874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defRPr>
            </a:lvl7pPr>
            <a:lvl8pPr marL="1371600" defTabSz="8874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defRPr>
            </a:lvl8pPr>
            <a:lvl9pPr marL="1828800" defTabSz="887413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</a:defRPr>
            </a:lvl9pPr>
          </a:lstStyle>
          <a:p>
            <a:pPr lvl="0"/>
            <a:r>
              <a:rPr lang="en-US" sz="2800" b="1" cap="small" baseline="0" dirty="0">
                <a:latin typeface="Arial" panose="020B0604020202020204" pitchFamily="34" charset="0"/>
                <a:cs typeface="Arial" panose="020B0604020202020204" pitchFamily="34" charset="0"/>
              </a:rPr>
              <a:t>Cryogenic Fluid Management Portfolio (CFMP) Project 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51EC446E-1B75-4EF8-873B-1842395DAC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83716" y="5691444"/>
            <a:ext cx="2971799" cy="246221"/>
          </a:xfrm>
        </p:spPr>
        <p:txBody>
          <a:bodyPr/>
          <a:lstStyle>
            <a:lvl1pPr marL="0" indent="0" algn="r">
              <a:buNone/>
              <a:defRPr kumimoji="0" lang="en-US" sz="1600" b="1" i="0" u="none" strike="noStrike" kern="0" cap="none" spc="0" normalizeH="0" baseline="0" dirty="0" smtClean="0">
                <a:ln>
                  <a:solidFill>
                    <a:srgbClr val="000000">
                      <a:lumMod val="65000"/>
                      <a:lumOff val="35000"/>
                    </a:srgb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 sz="1350"/>
            </a:lvl2pPr>
            <a:lvl3pPr marL="0" indent="0">
              <a:buNone/>
              <a:defRPr sz="1350"/>
            </a:lvl3pPr>
            <a:lvl4pPr marL="0" indent="0">
              <a:buNone/>
              <a:defRPr sz="1350"/>
            </a:lvl4pPr>
            <a:lvl5pPr marL="0" indent="0">
              <a:buNone/>
              <a:defRPr sz="1350"/>
            </a:lvl5pPr>
          </a:lstStyle>
          <a:p>
            <a:pPr lvl="0"/>
            <a:r>
              <a:rPr lang="en-US"/>
              <a:t>(Date)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03BFD4-E9DC-46DD-A7E9-16571549267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5" y="143665"/>
            <a:ext cx="854578" cy="7075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9026F-EADA-4CAC-93BF-5B314E11C2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81513" y="44376"/>
            <a:ext cx="3228975" cy="246221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000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CUI Marking (if applicable)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DF98DDD-C5AC-3FCA-1A68-3111C45D69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5"/>
          <a:stretch/>
        </p:blipFill>
        <p:spPr>
          <a:xfrm>
            <a:off x="10169615" y="192411"/>
            <a:ext cx="1751793" cy="61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61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755111" y="2613367"/>
            <a:ext cx="10684021" cy="6155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 cap="all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ENTER TRANSITION TITLE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all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TRANSITION SUBTITLE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01151CB-6018-4A93-9B05-03C69E626C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4757" y="-34504"/>
            <a:ext cx="2682486" cy="235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CUI Marking 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23440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755111" y="2613367"/>
            <a:ext cx="10684021" cy="6155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="1" cap="all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ENTER TRANSITION TITLE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755110" y="3536666"/>
            <a:ext cx="10684021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cap="all" baseline="0">
                <a:solidFill>
                  <a:srgbClr val="002F6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TRANSITION SUBTITLE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01151CB-6018-4A93-9B05-03C69E626C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4757" y="-34504"/>
            <a:ext cx="2682486" cy="235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CUI Marking 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775727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4995A-92DB-4B9F-8862-D86246C22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9635"/>
            <a:ext cx="9701786" cy="558419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3B2C3-8119-41A9-A405-67240287C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72" y="928713"/>
            <a:ext cx="11586376" cy="54038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31775" indent="-231775">
              <a:defRPr lang="en-US" dirty="0"/>
            </a:lvl1pPr>
            <a:lvl2pPr marL="292100" indent="-292100">
              <a:defRPr lang="en-US" sz="2000" dirty="0"/>
            </a:lvl2pPr>
            <a:lvl3pPr marL="292100" indent="-292100">
              <a:defRPr lang="en-US" sz="1600" dirty="0"/>
            </a:lvl3pPr>
            <a:lvl4pPr marL="292100" indent="-292100">
              <a:defRPr lang="en-US" sz="1200" dirty="0"/>
            </a:lvl4pPr>
            <a:lvl5pPr marL="292100" indent="-292100">
              <a:defRPr lang="en-US" sz="1200" b="0" dirty="0">
                <a:solidFill>
                  <a:schemeClr val="tx2"/>
                </a:solidFill>
              </a:defRPr>
            </a:lvl5pPr>
          </a:lstStyle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</a:pPr>
            <a:r>
              <a:rPr lang="en-US" dirty="0"/>
              <a:t>Click to edit Master text styles</a:t>
            </a:r>
          </a:p>
          <a:p>
            <a:pPr marL="569913" lvl="1" indent="-2254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Second level</a:t>
            </a:r>
          </a:p>
          <a:p>
            <a:pPr marL="801688" lvl="2" indent="-2317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Third level</a:t>
            </a:r>
          </a:p>
          <a:p>
            <a:pPr marL="1027113" lvl="3" indent="-2254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Fourth level</a:t>
            </a:r>
          </a:p>
          <a:p>
            <a:pPr marL="1198563" lvl="4" indent="-1714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E392D6B-D66A-9BF9-0CAC-895FCC2D55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4758" y="-8626"/>
            <a:ext cx="2682485" cy="169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CUI Marking (if applicable)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4954ED-B3EB-7BC5-C6FB-563B7C7FE6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1" y="23999"/>
            <a:ext cx="854578" cy="7075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B983F8-1813-8BD1-4C07-75EF3EA224C3}"/>
              </a:ext>
            </a:extLst>
          </p:cNvPr>
          <p:cNvSpPr/>
          <p:nvPr userDrawn="1"/>
        </p:nvSpPr>
        <p:spPr bwMode="auto">
          <a:xfrm>
            <a:off x="-1" y="762737"/>
            <a:ext cx="12188952" cy="45720"/>
          </a:xfrm>
          <a:prstGeom prst="rect">
            <a:avLst/>
          </a:prstGeom>
          <a:gradFill flip="none" rotWithShape="1">
            <a:gsLst>
              <a:gs pos="66000">
                <a:srgbClr val="B8C6D9"/>
              </a:gs>
              <a:gs pos="0">
                <a:schemeClr val="accent1">
                  <a:gamma/>
                  <a:shade val="46275"/>
                  <a:invGamma/>
                  <a:lumMod val="91000"/>
                  <a:lumOff val="9000"/>
                </a:schemeClr>
              </a:gs>
              <a:gs pos="37000">
                <a:srgbClr val="00234F"/>
              </a:gs>
              <a:gs pos="82000">
                <a:schemeClr val="accent1">
                  <a:lumMod val="0"/>
                  <a:lumOff val="100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0F39E0C-2849-115C-BC03-B20FFA3299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077" y="41251"/>
            <a:ext cx="1872385" cy="659626"/>
          </a:xfrm>
          <a:prstGeom prst="rect">
            <a:avLst/>
          </a:prstGeom>
        </p:spPr>
      </p:pic>
      <p:pic>
        <p:nvPicPr>
          <p:cNvPr id="9" name="Picture 8" descr="A picture containing nature, night sky&#10;&#10;Description automatically generated">
            <a:extLst>
              <a:ext uri="{FF2B5EF4-FFF2-40B4-BE49-F238E27FC236}">
                <a16:creationId xmlns:a16="http://schemas.microsoft.com/office/drawing/2014/main" id="{5BFC0124-8B2F-E7CD-9575-D0AB8DF2CE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5" b="13332"/>
          <a:stretch/>
        </p:blipFill>
        <p:spPr>
          <a:xfrm>
            <a:off x="0" y="6564572"/>
            <a:ext cx="12192000" cy="293427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23FD450-5CB3-82BE-E1B4-1173C2709F79}"/>
              </a:ext>
            </a:extLst>
          </p:cNvPr>
          <p:cNvSpPr txBox="1">
            <a:spLocks/>
          </p:cNvSpPr>
          <p:nvPr userDrawn="1"/>
        </p:nvSpPr>
        <p:spPr>
          <a:xfrm>
            <a:off x="7712363" y="6406653"/>
            <a:ext cx="3463048" cy="57149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9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400"/>
              </a:spcBef>
            </a:pPr>
            <a:r>
              <a:rPr lang="en-US" sz="1400" b="1" i="0" cap="small" baseline="0" dirty="0">
                <a:solidFill>
                  <a:schemeClr val="bg1"/>
                </a:solidFill>
                <a:latin typeface="Agency FB" panose="020B0503020202020204" pitchFamily="34" charset="0"/>
              </a:rPr>
              <a:t>Cryogenic Fluid Management Portfolio (CFMP) Project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0B9936-8D52-236F-7593-08E3E5F8276A}"/>
              </a:ext>
            </a:extLst>
          </p:cNvPr>
          <p:cNvSpPr txBox="1"/>
          <p:nvPr userDrawn="1"/>
        </p:nvSpPr>
        <p:spPr>
          <a:xfrm>
            <a:off x="11582400" y="6539271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7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2EDFDA0-DB76-0C49-B3B5-15442D03C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27" y="142875"/>
            <a:ext cx="10328193" cy="41148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9B80195-6DE0-5F44-8201-7DAD9844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27" y="671119"/>
            <a:ext cx="11235350" cy="55778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20B3DF01-C89B-E541-BB42-2B706714B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21764" y="6607064"/>
            <a:ext cx="844791" cy="250935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sz="900" b="1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fld id="{E56C2CFA-516A-574D-AF1B-0A4D0819EE1F}" type="datetime1">
              <a:rPr lang="en-US" smtClean="0"/>
              <a:pPr/>
              <a:t>1/7/2025</a:t>
            </a:fld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F89E6DD-D45B-054D-90DE-8F8641B8F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27566" y="6607064"/>
            <a:ext cx="3807604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D47F61E-F8D2-CB4F-B177-62E2FE9F76D7}"/>
              </a:ext>
            </a:extLst>
          </p:cNvPr>
          <p:cNvSpPr txBox="1">
            <a:spLocks/>
          </p:cNvSpPr>
          <p:nvPr userDrawn="1"/>
        </p:nvSpPr>
        <p:spPr>
          <a:xfrm>
            <a:off x="9958321" y="6607064"/>
            <a:ext cx="1324282" cy="250936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ADB8CC"/>
                </a:solidFill>
                <a:effectLst>
                  <a:glow rad="190500">
                    <a:srgbClr val="0B183D">
                      <a:alpha val="50000"/>
                    </a:srgbClr>
                  </a:glo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Page </a:t>
            </a:r>
            <a:fld id="{64E252D3-1CC9-3246-851A-BBA6A7ADC0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070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067" y="1226565"/>
            <a:ext cx="10955866" cy="46206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1/7/2025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6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nature, night sky&#10;&#10;Description automatically generated">
            <a:extLst>
              <a:ext uri="{FF2B5EF4-FFF2-40B4-BE49-F238E27FC236}">
                <a16:creationId xmlns:a16="http://schemas.microsoft.com/office/drawing/2014/main" id="{374017E1-2F25-4071-A3C9-B7BAE315B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5" b="13332"/>
          <a:stretch/>
        </p:blipFill>
        <p:spPr>
          <a:xfrm>
            <a:off x="0" y="6286500"/>
            <a:ext cx="12192000" cy="571500"/>
          </a:xfrm>
          <a:prstGeom prst="rect">
            <a:avLst/>
          </a:prstGeom>
        </p:spPr>
      </p:pic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96442" y="133362"/>
            <a:ext cx="10334625" cy="531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68862"/>
            <a:ext cx="11582400" cy="15927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</a:pPr>
            <a:r>
              <a:rPr lang="en-US" dirty="0"/>
              <a:t>Click to edit Master text styles</a:t>
            </a:r>
          </a:p>
          <a:p>
            <a:pPr marL="569913" lvl="1" indent="-2254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Second level</a:t>
            </a:r>
          </a:p>
          <a:p>
            <a:pPr marL="801688" lvl="2" indent="-23177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Third level</a:t>
            </a:r>
          </a:p>
          <a:p>
            <a:pPr marL="1027113" lvl="3" indent="-225425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A6B38EB-7EA0-4656-BD7A-69724454286C}"/>
              </a:ext>
            </a:extLst>
          </p:cNvPr>
          <p:cNvSpPr txBox="1">
            <a:spLocks/>
          </p:cNvSpPr>
          <p:nvPr userDrawn="1"/>
        </p:nvSpPr>
        <p:spPr>
          <a:xfrm>
            <a:off x="7712363" y="6297469"/>
            <a:ext cx="3463048" cy="571499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9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400"/>
              </a:spcBef>
            </a:pPr>
            <a:r>
              <a:rPr lang="en-US" sz="1400" b="1" i="0" cap="small" baseline="0" dirty="0">
                <a:solidFill>
                  <a:schemeClr val="bg1"/>
                </a:solidFill>
                <a:latin typeface="Agency FB" panose="020B0503020202020204" pitchFamily="34" charset="0"/>
              </a:rPr>
              <a:t>Cryogenic Fluid Management Portfolio (CFMP) Project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FCF6C4-DB4F-4A77-9203-19B6839FB47B}"/>
              </a:ext>
            </a:extLst>
          </p:cNvPr>
          <p:cNvSpPr txBox="1"/>
          <p:nvPr userDrawn="1"/>
        </p:nvSpPr>
        <p:spPr>
          <a:xfrm>
            <a:off x="11582400" y="6430087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‹#›</a:t>
            </a:fld>
            <a:endParaRPr 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3C4C3F9-5365-4E06-B1A0-A8592FF4C165}"/>
              </a:ext>
            </a:extLst>
          </p:cNvPr>
          <p:cNvSpPr txBox="1">
            <a:spLocks/>
          </p:cNvSpPr>
          <p:nvPr userDrawn="1"/>
        </p:nvSpPr>
        <p:spPr>
          <a:xfrm>
            <a:off x="0" y="6358293"/>
            <a:ext cx="4331856" cy="449850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9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400"/>
              </a:spcBef>
            </a:pPr>
            <a:endParaRPr lang="en-US" sz="1050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14263D-EEB4-4D14-9E6E-FB8EC53C023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1" y="23999"/>
            <a:ext cx="854578" cy="7075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177C862-7C77-403E-820C-BF628EAC0209}"/>
              </a:ext>
            </a:extLst>
          </p:cNvPr>
          <p:cNvSpPr/>
          <p:nvPr userDrawn="1"/>
        </p:nvSpPr>
        <p:spPr bwMode="auto">
          <a:xfrm>
            <a:off x="-1" y="762737"/>
            <a:ext cx="12188952" cy="45720"/>
          </a:xfrm>
          <a:prstGeom prst="rect">
            <a:avLst/>
          </a:prstGeom>
          <a:gradFill flip="none" rotWithShape="1">
            <a:gsLst>
              <a:gs pos="66000">
                <a:srgbClr val="B8C6D9"/>
              </a:gs>
              <a:gs pos="0">
                <a:schemeClr val="accent1">
                  <a:gamma/>
                  <a:shade val="46275"/>
                  <a:invGamma/>
                  <a:lumMod val="91000"/>
                  <a:lumOff val="9000"/>
                </a:schemeClr>
              </a:gs>
              <a:gs pos="37000">
                <a:srgbClr val="00234F"/>
              </a:gs>
              <a:gs pos="82000">
                <a:schemeClr val="accent1">
                  <a:lumMod val="0"/>
                  <a:lumOff val="100000"/>
                </a:schemeClr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rgbClr val="FAF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2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5725727-F376-50B9-A1C3-FB617C1F752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077" y="41251"/>
            <a:ext cx="1872385" cy="65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50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52" r:id="rId2"/>
    <p:sldLayoutId id="2147483811" r:id="rId3"/>
    <p:sldLayoutId id="2147483810" r:id="rId4"/>
    <p:sldLayoutId id="2147483813" r:id="rId5"/>
    <p:sldLayoutId id="2147483814" r:id="rId6"/>
  </p:sldLayoutIdLst>
  <p:hf sldNum="0" hdr="0" dt="0"/>
  <p:txStyles>
    <p:titleStyle>
      <a:lvl1pPr algn="l" defTabSz="665560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200" b="1" cap="none" baseline="0">
          <a:solidFill>
            <a:srgbClr val="003478"/>
          </a:solidFill>
          <a:effectLst/>
          <a:latin typeface="+mn-lt"/>
          <a:ea typeface="ＭＳ Ｐゴシック" pitchFamily="-112" charset="-128"/>
          <a:cs typeface="Calibri"/>
        </a:defRPr>
      </a:lvl1pPr>
      <a:lvl2pPr algn="l" defTabSz="665560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defTabSz="665560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defTabSz="665560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defTabSz="665560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342900" algn="l" defTabSz="665560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6pPr>
      <a:lvl7pPr marL="685800" algn="l" defTabSz="665560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7pPr>
      <a:lvl8pPr marL="1028700" algn="l" defTabSz="665560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8pPr>
      <a:lvl9pPr marL="1371600" algn="l" defTabSz="665560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112" charset="0"/>
        </a:defRPr>
      </a:lvl9pPr>
    </p:titleStyle>
    <p:bodyStyle>
      <a:lvl1pPr marL="166688" indent="-166688" algn="l" defTabSz="665560" rtl="0" eaLnBrk="1" fontAlgn="base" hangingPunct="1">
        <a:spcBef>
          <a:spcPts val="450"/>
        </a:spcBef>
        <a:spcAft>
          <a:spcPct val="0"/>
        </a:spcAft>
        <a:buSzPct val="100000"/>
        <a:buChar char="•"/>
        <a:defRPr lang="en-US" sz="2400" b="0" baseline="0" dirty="0">
          <a:solidFill>
            <a:schemeClr val="tx2"/>
          </a:solidFill>
          <a:effectLst/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1pPr>
      <a:lvl2pPr marL="383381" indent="-209550" algn="l" defTabSz="665560" rtl="0" eaLnBrk="1" fontAlgn="base" hangingPunct="1">
        <a:spcBef>
          <a:spcPts val="450"/>
        </a:spcBef>
        <a:spcAft>
          <a:spcPct val="0"/>
        </a:spcAft>
        <a:buSzPct val="100000"/>
        <a:buChar char="–"/>
        <a:defRPr lang="en-US" sz="2000" b="0" baseline="0" dirty="0">
          <a:solidFill>
            <a:schemeClr val="tx2"/>
          </a:solidFill>
          <a:effectLst/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2pPr>
      <a:lvl3pPr marL="558404" indent="-175022" algn="l" defTabSz="665560" rtl="0" eaLnBrk="1" fontAlgn="base" hangingPunct="1">
        <a:spcBef>
          <a:spcPts val="450"/>
        </a:spcBef>
        <a:spcAft>
          <a:spcPct val="0"/>
        </a:spcAft>
        <a:buSzPct val="80000"/>
        <a:buChar char="•"/>
        <a:defRPr lang="en-US" sz="1600" b="0" baseline="0" dirty="0">
          <a:solidFill>
            <a:schemeClr val="tx2"/>
          </a:solidFill>
          <a:effectLst/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3pPr>
      <a:lvl4pPr marL="685800" indent="-127397" algn="l" defTabSz="665560" rtl="0" eaLnBrk="1" fontAlgn="base" hangingPunct="1">
        <a:spcBef>
          <a:spcPct val="20000"/>
        </a:spcBef>
        <a:spcAft>
          <a:spcPct val="0"/>
        </a:spcAft>
        <a:buSzPct val="80000"/>
        <a:buFont typeface="Arial" pitchFamily="34" charset="0"/>
        <a:buChar char="–"/>
        <a:defRPr lang="en-US" sz="1200" b="0" baseline="0" dirty="0">
          <a:solidFill>
            <a:schemeClr val="tx2"/>
          </a:solidFill>
          <a:effectLst/>
          <a:latin typeface="Arial" panose="020B0604020202020204" pitchFamily="34" charset="0"/>
          <a:ea typeface="ＭＳ Ｐゴシック" pitchFamily="-112" charset="-128"/>
          <a:cs typeface="Arial" panose="020B0604020202020204" pitchFamily="34" charset="0"/>
        </a:defRPr>
      </a:lvl4pPr>
      <a:lvl5pPr marL="859631" indent="-133350" algn="l" defTabSz="665560" rtl="0" eaLnBrk="1" fontAlgn="base" hangingPunct="1">
        <a:spcBef>
          <a:spcPct val="20000"/>
        </a:spcBef>
        <a:spcAft>
          <a:spcPct val="0"/>
        </a:spcAft>
        <a:buSzPct val="80000"/>
        <a:buFont typeface="Arial" pitchFamily="34" charset="0"/>
        <a:buChar char="•"/>
        <a:defRPr sz="1500" b="1">
          <a:solidFill>
            <a:schemeClr val="bg2"/>
          </a:solidFill>
          <a:effectLst/>
          <a:latin typeface="Calibri"/>
          <a:ea typeface="ＭＳ Ｐゴシック" pitchFamily="-112" charset="-128"/>
          <a:cs typeface="Calibri"/>
        </a:defRPr>
      </a:lvl5pPr>
      <a:lvl6pPr marL="1838325" indent="-166688" algn="l" defTabSz="665560" rtl="0" eaLnBrk="1" fontAlgn="base" hangingPunct="1">
        <a:spcBef>
          <a:spcPct val="20000"/>
        </a:spcBef>
        <a:spcAft>
          <a:spcPct val="0"/>
        </a:spcAft>
        <a:buChar char="»"/>
        <a:defRPr sz="15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6pPr>
      <a:lvl7pPr marL="2181225" indent="-166688" algn="l" defTabSz="665560" rtl="0" eaLnBrk="1" fontAlgn="base" hangingPunct="1">
        <a:spcBef>
          <a:spcPct val="20000"/>
        </a:spcBef>
        <a:spcAft>
          <a:spcPct val="0"/>
        </a:spcAft>
        <a:buChar char="»"/>
        <a:defRPr sz="15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7pPr>
      <a:lvl8pPr marL="2524125" indent="-166688" algn="l" defTabSz="665560" rtl="0" eaLnBrk="1" fontAlgn="base" hangingPunct="1">
        <a:spcBef>
          <a:spcPct val="20000"/>
        </a:spcBef>
        <a:spcAft>
          <a:spcPct val="0"/>
        </a:spcAft>
        <a:buChar char="»"/>
        <a:defRPr sz="15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8pPr>
      <a:lvl9pPr marL="2867025" indent="-166688" algn="l" defTabSz="665560" rtl="0" eaLnBrk="1" fontAlgn="base" hangingPunct="1">
        <a:spcBef>
          <a:spcPct val="20000"/>
        </a:spcBef>
        <a:spcAft>
          <a:spcPct val="0"/>
        </a:spcAft>
        <a:buChar char="»"/>
        <a:defRPr sz="1500" b="1">
          <a:solidFill>
            <a:srgbClr val="FAFD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7028075-60F6-4E5D-9C75-A1479B3D837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79334" y="1449438"/>
            <a:ext cx="10991851" cy="369332"/>
          </a:xfrm>
        </p:spPr>
        <p:txBody>
          <a:bodyPr/>
          <a:lstStyle/>
          <a:p>
            <a:r>
              <a:rPr lang="en-US" dirty="0"/>
              <a:t>CFMPP Office Cryocooler Technology Strategy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3E0D6-FFB1-4DA3-ACD1-FFC6C4D4282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989932" y="4470373"/>
            <a:ext cx="4875648" cy="2228815"/>
          </a:xfrm>
        </p:spPr>
        <p:txBody>
          <a:bodyPr/>
          <a:lstStyle/>
          <a:p>
            <a:r>
              <a:rPr lang="en-US" sz="2400" u="sng" dirty="0">
                <a:solidFill>
                  <a:schemeClr val="bg1"/>
                </a:solidFill>
              </a:rPr>
              <a:t>Sean Kenny – Presenting</a:t>
            </a:r>
          </a:p>
          <a:p>
            <a:pPr marL="173831" lvl="1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NASA</a:t>
            </a:r>
            <a:r>
              <a:rPr lang="en-US" sz="1600">
                <a:solidFill>
                  <a:schemeClr val="bg1"/>
                </a:solidFill>
              </a:rPr>
              <a:t>/MSFC 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2400" u="sng" dirty="0">
                <a:solidFill>
                  <a:schemeClr val="bg1"/>
                </a:solidFill>
              </a:rPr>
              <a:t>Jeremy Kenny -  Project Manager</a:t>
            </a:r>
          </a:p>
          <a:p>
            <a:pPr marL="173831" lvl="1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NASA/MSFC</a:t>
            </a:r>
          </a:p>
          <a:p>
            <a:endParaRPr lang="en-US" sz="2400" u="sng" dirty="0">
              <a:solidFill>
                <a:schemeClr val="bg1"/>
              </a:solidFill>
            </a:endParaRPr>
          </a:p>
          <a:p>
            <a:pPr lvl="1"/>
            <a:endParaRPr lang="en-US" u="sng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9C92F3-ADD2-4329-9DA9-22147CDEB6A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29849" y="6301437"/>
            <a:ext cx="4735731" cy="5565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January 2025 AIAA SCITECH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6451BF-2022-6CA2-E95B-73D3B4D7C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3987"/>
            <a:ext cx="12192000" cy="49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17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17837-F51D-4B8B-BBC4-98F703085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42875"/>
            <a:ext cx="9875520" cy="411480"/>
          </a:xfrm>
        </p:spPr>
        <p:txBody>
          <a:bodyPr>
            <a:normAutofit fontScale="90000"/>
          </a:bodyPr>
          <a:lstStyle/>
          <a:p>
            <a:r>
              <a:rPr lang="en-US" dirty="0"/>
              <a:t>Future Investment: CACHE </a:t>
            </a:r>
            <a:br>
              <a:rPr lang="en-US" dirty="0"/>
            </a:br>
            <a:r>
              <a:rPr lang="en-US" sz="2700" dirty="0"/>
              <a:t>(Cryogenic Active Cooling for Human Exploration)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E65D2-FC4E-41B6-8594-8F228E8EA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1068" y="791790"/>
            <a:ext cx="6634870" cy="5485442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/>
              <a:t>Scope of CACHE cryocooler contract (in development):</a:t>
            </a:r>
          </a:p>
          <a:p>
            <a:pPr marL="461963" lvl="1" indent="-171450"/>
            <a:r>
              <a:rPr lang="en-US" dirty="0"/>
              <a:t>Concept Study (Multiple Awards)</a:t>
            </a:r>
          </a:p>
          <a:p>
            <a:pPr marL="461963" lvl="1" indent="-171450"/>
            <a:r>
              <a:rPr lang="en-US" dirty="0"/>
              <a:t>Options: </a:t>
            </a:r>
          </a:p>
          <a:p>
            <a:pPr marL="795338" lvl="2" indent="-342900">
              <a:buFont typeface="+mj-lt"/>
              <a:buAutoNum type="arabicPeriod"/>
            </a:pPr>
            <a:r>
              <a:rPr lang="en-US" dirty="0"/>
              <a:t>Risk Reduction Efforts</a:t>
            </a:r>
          </a:p>
          <a:p>
            <a:pPr marL="795338" lvl="2" indent="-342900">
              <a:buFont typeface="+mj-lt"/>
              <a:buAutoNum type="arabicPeriod"/>
            </a:pPr>
            <a:r>
              <a:rPr lang="en-US" dirty="0"/>
              <a:t>Preliminary Design</a:t>
            </a:r>
          </a:p>
          <a:p>
            <a:pPr marL="795338" lvl="2" indent="-342900">
              <a:buFont typeface="+mj-lt"/>
              <a:buAutoNum type="arabicPeriod"/>
            </a:pPr>
            <a:r>
              <a:rPr lang="en-US" dirty="0"/>
              <a:t>Detailed Design</a:t>
            </a:r>
          </a:p>
          <a:p>
            <a:pPr marL="795338" lvl="2" indent="-342900">
              <a:buFont typeface="+mj-lt"/>
              <a:buAutoNum type="arabicPeriod"/>
            </a:pPr>
            <a:r>
              <a:rPr lang="en-US" dirty="0"/>
              <a:t>Fabrication, Assembly &amp;</a:t>
            </a:r>
          </a:p>
          <a:p>
            <a:pPr marL="1139825" lvl="3" indent="-342900">
              <a:buNone/>
            </a:pPr>
            <a:r>
              <a:rPr lang="en-US" dirty="0"/>
              <a:t>Acceptance Test</a:t>
            </a:r>
          </a:p>
          <a:p>
            <a:pPr marL="795338" lvl="2" indent="-342900">
              <a:buFont typeface="+mj-lt"/>
              <a:buAutoNum type="arabicPeriod"/>
            </a:pPr>
            <a:r>
              <a:rPr lang="en-US" dirty="0"/>
              <a:t>Performance Testing</a:t>
            </a:r>
          </a:p>
          <a:p>
            <a:pPr marL="795338" lvl="2" indent="-342900">
              <a:buFont typeface="+mj-lt"/>
              <a:buAutoNum type="arabicPeriod"/>
            </a:pPr>
            <a:r>
              <a:rPr lang="en-US" dirty="0"/>
              <a:t>Environmental Testing</a:t>
            </a:r>
          </a:p>
          <a:p>
            <a:pPr marL="0" indent="0">
              <a:buNone/>
            </a:pPr>
            <a:r>
              <a:rPr lang="en-US" u="sng" dirty="0"/>
              <a:t>Schedule: </a:t>
            </a:r>
          </a:p>
          <a:p>
            <a:pPr marL="290513" lvl="1" indent="166688"/>
            <a:r>
              <a:rPr lang="en-US" dirty="0"/>
              <a:t>Anticipated RFP Release 2Q FY25</a:t>
            </a:r>
          </a:p>
          <a:p>
            <a:pPr marL="290513" lvl="1" indent="166688"/>
            <a:r>
              <a:rPr lang="en-US" dirty="0"/>
              <a:t>Anticipate completion by 2030</a:t>
            </a:r>
          </a:p>
          <a:p>
            <a:pPr marL="0" indent="0">
              <a:buNone/>
            </a:pPr>
            <a:r>
              <a:rPr lang="en-US" u="sng" dirty="0"/>
              <a:t>Completed Activities:</a:t>
            </a:r>
          </a:p>
          <a:p>
            <a:pPr marL="461963" lvl="1" indent="-171450"/>
            <a:r>
              <a:rPr lang="en-US" dirty="0"/>
              <a:t>A sources sought solicitation has been conducted summarizing needs and requesting feedback from industry on potential technologies and development strategies</a:t>
            </a:r>
          </a:p>
          <a:p>
            <a:pPr marL="461963" lvl="1" indent="-171450"/>
            <a:r>
              <a:rPr lang="en-US" dirty="0"/>
              <a:t>Requirements Development (in work)</a:t>
            </a:r>
          </a:p>
          <a:p>
            <a:pPr marL="461963" lvl="1" indent="-171450"/>
            <a:r>
              <a:rPr lang="en-US" dirty="0"/>
              <a:t>Acquisition Planning (in work)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FE5209F-42C7-E6F5-DF8A-6F5A832AC487}"/>
              </a:ext>
            </a:extLst>
          </p:cNvPr>
          <p:cNvSpPr txBox="1">
            <a:spLocks/>
          </p:cNvSpPr>
          <p:nvPr/>
        </p:nvSpPr>
        <p:spPr>
          <a:xfrm>
            <a:off x="278249" y="791789"/>
            <a:ext cx="5049734" cy="49046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14300">
              <a:buFont typeface="Arial" panose="020B0604020202020204" pitchFamily="34" charset="0"/>
              <a:buNone/>
            </a:pPr>
            <a:r>
              <a:rPr lang="en-US" sz="1600" u="sng" dirty="0"/>
              <a:t>Approach:</a:t>
            </a:r>
          </a:p>
          <a:p>
            <a:pPr marL="0" indent="-114300">
              <a:buFont typeface="Arial" panose="020B0604020202020204" pitchFamily="34" charset="0"/>
              <a:buNone/>
            </a:pPr>
            <a:r>
              <a:rPr lang="en-US" sz="1600" dirty="0"/>
              <a:t>Utilize NextSTEP-3 BAA to solicit proposals to develop cryocooler and control electronics for Mars missions</a:t>
            </a:r>
          </a:p>
          <a:p>
            <a:pPr marL="0" indent="-114300">
              <a:buFont typeface="Arial" panose="020B0604020202020204" pitchFamily="34" charset="0"/>
              <a:buNone/>
            </a:pPr>
            <a:r>
              <a:rPr lang="en-US" sz="1600" u="sng" dirty="0"/>
              <a:t>Objectives:</a:t>
            </a:r>
          </a:p>
          <a:p>
            <a:r>
              <a:rPr lang="en-US" sz="1600" dirty="0"/>
              <a:t>Provide active cooling technologies</a:t>
            </a:r>
          </a:p>
          <a:p>
            <a:pPr lvl="1"/>
            <a:r>
              <a:rPr lang="en-US" sz="1600" dirty="0"/>
              <a:t>Requirements derived from Mars Architecture Studies</a:t>
            </a:r>
          </a:p>
          <a:p>
            <a:r>
              <a:rPr lang="en-US" sz="1600" dirty="0"/>
              <a:t>Mature Cryocooler Technology to TRL-6</a:t>
            </a:r>
          </a:p>
          <a:p>
            <a:r>
              <a:rPr lang="en-US" dirty="0"/>
              <a:t>Mitigate risk factors for TRL 7 flight Demo Success</a:t>
            </a:r>
          </a:p>
          <a:p>
            <a:r>
              <a:rPr lang="en-US" dirty="0"/>
              <a:t>Enhance fundamental knowledge via focused research</a:t>
            </a:r>
          </a:p>
          <a:p>
            <a:pPr lvl="1"/>
            <a:r>
              <a:rPr lang="en-US" dirty="0"/>
              <a:t>Needed for human rated flight certification</a:t>
            </a:r>
          </a:p>
          <a:p>
            <a:pPr lvl="1"/>
            <a:r>
              <a:rPr lang="en-US" dirty="0"/>
              <a:t>Predictable and flight certifiable performance and reliability</a:t>
            </a:r>
          </a:p>
          <a:p>
            <a:r>
              <a:rPr lang="en-US" sz="1600" dirty="0"/>
              <a:t>Assure availability of high capacity cryocoolers for future NASA missions</a:t>
            </a:r>
          </a:p>
          <a:p>
            <a:r>
              <a:rPr lang="en-US" sz="1600" dirty="0"/>
              <a:t>Mature critical cryocooler component technologies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98587BF-990E-69F8-599C-EA8B8878EE33}"/>
              </a:ext>
            </a:extLst>
          </p:cNvPr>
          <p:cNvSpPr txBox="1">
            <a:spLocks/>
          </p:cNvSpPr>
          <p:nvPr/>
        </p:nvSpPr>
        <p:spPr>
          <a:xfrm>
            <a:off x="278249" y="5726671"/>
            <a:ext cx="5049734" cy="58201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1430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18417E"/>
                </a:solidFill>
              </a:rPr>
              <a:t>https://sam.gov/opp/d1c28db10ae24119b62803d2cfeee485/view </a:t>
            </a:r>
          </a:p>
          <a:p>
            <a:pPr marL="0" indent="-114300">
              <a:buFont typeface="Arial" panose="020B0604020202020204" pitchFamily="34" charset="0"/>
              <a:buNone/>
            </a:pPr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622010-F0AA-00C3-2168-7E25A7661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178" y="1060307"/>
            <a:ext cx="2875990" cy="28814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901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40CC-EDE7-F55D-76AA-C2BA6CC9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27" y="840259"/>
            <a:ext cx="11022350" cy="541226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The NASA CFM Portfolio Project is enabling long duration cryogenic missions through maturation of critical technologies</a:t>
            </a:r>
          </a:p>
          <a:p>
            <a:r>
              <a:rPr lang="en-US" sz="2000" dirty="0"/>
              <a:t>Current Cryocooler investments are progressing via SBIR contracts with Creare LLC</a:t>
            </a:r>
          </a:p>
          <a:p>
            <a:pPr lvl="1"/>
            <a:r>
              <a:rPr lang="en-US" sz="2000" dirty="0"/>
              <a:t>Reverse Turbo Brayton Cycle</a:t>
            </a:r>
          </a:p>
          <a:p>
            <a:pPr lvl="2"/>
            <a:r>
              <a:rPr lang="en-US" sz="2000" dirty="0"/>
              <a:t>150W 90K  &amp;  20W 20K </a:t>
            </a:r>
          </a:p>
          <a:p>
            <a:pPr lvl="2"/>
            <a:r>
              <a:rPr lang="en-US" sz="2000" dirty="0"/>
              <a:t>TMU &amp; CCE</a:t>
            </a:r>
          </a:p>
          <a:p>
            <a:r>
              <a:rPr lang="en-US" sz="2000" dirty="0"/>
              <a:t>CFMPP will continue to mitigate risks for infusion for a TRL 7 demonstration opportunity</a:t>
            </a:r>
          </a:p>
          <a:p>
            <a:pPr lvl="1"/>
            <a:r>
              <a:rPr lang="en-US" sz="2000" dirty="0"/>
              <a:t>Future Large Cryogenic Demonstration flight activity to incorporate 2-stage cooling </a:t>
            </a:r>
          </a:p>
          <a:p>
            <a:pPr lvl="2"/>
            <a:r>
              <a:rPr lang="en-US" sz="2000" dirty="0"/>
              <a:t>Includes 90K and 20K coolers</a:t>
            </a:r>
          </a:p>
          <a:p>
            <a:pPr lvl="1"/>
            <a:r>
              <a:rPr lang="en-US" sz="2000" dirty="0"/>
              <a:t>Will target risks that impact performance, reliability &amp; life</a:t>
            </a:r>
          </a:p>
          <a:p>
            <a:pPr lvl="2"/>
            <a:r>
              <a:rPr lang="en-US" sz="2000" dirty="0"/>
              <a:t>At system &amp; component levels</a:t>
            </a:r>
          </a:p>
          <a:p>
            <a:r>
              <a:rPr lang="en-US" sz="2000" dirty="0"/>
              <a:t>Stakeholders include </a:t>
            </a:r>
          </a:p>
          <a:p>
            <a:pPr lvl="1"/>
            <a:r>
              <a:rPr lang="en-US" sz="2000" dirty="0"/>
              <a:t>Earth/Moon missions, Transit and Surface</a:t>
            </a:r>
          </a:p>
          <a:p>
            <a:pPr lvl="2"/>
            <a:r>
              <a:rPr lang="en-US" sz="2000" dirty="0"/>
              <a:t>Depots, Aggregation Architectures, ISRU</a:t>
            </a:r>
          </a:p>
          <a:p>
            <a:pPr lvl="2"/>
            <a:r>
              <a:rPr lang="en-US" sz="2000" dirty="0"/>
              <a:t>HLS Sustaining Missions</a:t>
            </a:r>
          </a:p>
          <a:p>
            <a:pPr lvl="1"/>
            <a:r>
              <a:rPr lang="en-US" sz="2000" dirty="0"/>
              <a:t>Mars Mission Architecture Studies, Surface and Transit</a:t>
            </a:r>
          </a:p>
          <a:p>
            <a:pPr lvl="2"/>
            <a:r>
              <a:rPr lang="en-US" sz="2000" dirty="0"/>
              <a:t>NTP, NEP-Chem, SEP-Chem, All-Chem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7D48A5-726F-7A66-DA71-9563688E7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42875"/>
            <a:ext cx="9875520" cy="411480"/>
          </a:xfrm>
        </p:spPr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E76922-8F9F-9C6B-4FCB-064F027BD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254" y="3429000"/>
            <a:ext cx="4595421" cy="28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4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49062C-D1FD-4058-BFD2-A5CEA46DA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4800" dirty="0"/>
              <a:t>Backup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ACE39C-3FEB-472B-AF03-2E7AC5F35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058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8D2FD1-BA99-4676-A12A-BD5D96362D79}"/>
              </a:ext>
            </a:extLst>
          </p:cNvPr>
          <p:cNvSpPr txBox="1"/>
          <p:nvPr/>
        </p:nvSpPr>
        <p:spPr>
          <a:xfrm>
            <a:off x="3991708" y="155183"/>
            <a:ext cx="4899848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lvl="0" defTabSz="457200">
              <a:spcBef>
                <a:spcPct val="20000"/>
              </a:spcBef>
            </a:pPr>
            <a:r>
              <a:rPr lang="en-US" sz="3200" b="0">
                <a:ln w="15875">
                  <a:solidFill>
                    <a:schemeClr val="accent1"/>
                  </a:solidFill>
                </a:ln>
                <a:solidFill>
                  <a:schemeClr val="bg1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TRL Maturity Chart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6DCAC2-9D18-4FBB-8405-8BEAD91CE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39" y="1114425"/>
            <a:ext cx="10839450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7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BE8CB15-A2A5-5FC2-45E4-F4D805019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9077" y="983487"/>
            <a:ext cx="9607241" cy="531846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908" y="142875"/>
            <a:ext cx="9879012" cy="41148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NASA Cryocooler Technology Reference Missions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7D3A44-3A35-5937-4261-445CB50FE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08" y="648393"/>
            <a:ext cx="10106025" cy="4476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C69F69A-5E35-CC00-906A-E0000A2594AB}"/>
              </a:ext>
            </a:extLst>
          </p:cNvPr>
          <p:cNvSpPr/>
          <p:nvPr/>
        </p:nvSpPr>
        <p:spPr>
          <a:xfrm>
            <a:off x="1948968" y="4235148"/>
            <a:ext cx="1121238" cy="1412503"/>
          </a:xfrm>
          <a:prstGeom prst="roundRect">
            <a:avLst/>
          </a:prstGeom>
          <a:noFill/>
          <a:ln w="28575">
            <a:solidFill>
              <a:srgbClr val="9AA7ED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04A4D6-BC50-65D5-3007-DA510A933B08}"/>
              </a:ext>
            </a:extLst>
          </p:cNvPr>
          <p:cNvSpPr/>
          <p:nvPr/>
        </p:nvSpPr>
        <p:spPr>
          <a:xfrm>
            <a:off x="9137944" y="4222791"/>
            <a:ext cx="2222416" cy="1412503"/>
          </a:xfrm>
          <a:prstGeom prst="roundRect">
            <a:avLst/>
          </a:prstGeom>
          <a:noFill/>
          <a:ln w="28575">
            <a:solidFill>
              <a:srgbClr val="9AA7ED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A5A712-7AC8-0EDA-D29A-FC55D48FDA12}"/>
              </a:ext>
            </a:extLst>
          </p:cNvPr>
          <p:cNvSpPr/>
          <p:nvPr/>
        </p:nvSpPr>
        <p:spPr>
          <a:xfrm>
            <a:off x="91026" y="1346716"/>
            <a:ext cx="1688212" cy="4530209"/>
          </a:xfrm>
          <a:prstGeom prst="roundRect">
            <a:avLst/>
          </a:prstGeom>
          <a:noFill/>
          <a:ln w="28575">
            <a:solidFill>
              <a:srgbClr val="9AA7ED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Mission Duration Drives Cryocooler Design Life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(Longest Selected)</a:t>
            </a:r>
          </a:p>
          <a:p>
            <a:endParaRPr lang="en-US" sz="1400" b="1" dirty="0">
              <a:solidFill>
                <a:schemeClr val="tx1"/>
              </a:solidFill>
            </a:endParaRPr>
          </a:p>
          <a:p>
            <a:r>
              <a:rPr lang="en-US" sz="1400" b="1" dirty="0">
                <a:solidFill>
                  <a:schemeClr val="tx1"/>
                </a:solidFill>
              </a:rPr>
              <a:t>~ 5 years of operation</a:t>
            </a:r>
          </a:p>
          <a:p>
            <a:r>
              <a:rPr lang="en-US" sz="1400" b="1" dirty="0">
                <a:solidFill>
                  <a:schemeClr val="tx1"/>
                </a:solidFill>
              </a:rPr>
              <a:t>(Includes aggregation)</a:t>
            </a:r>
          </a:p>
          <a:p>
            <a:endParaRPr lang="en-US" sz="1400" b="1" dirty="0">
              <a:solidFill>
                <a:schemeClr val="tx1"/>
              </a:solidFill>
            </a:endParaRPr>
          </a:p>
          <a:p>
            <a:r>
              <a:rPr lang="en-US" sz="1400" b="1" dirty="0">
                <a:solidFill>
                  <a:schemeClr val="tx1"/>
                </a:solidFill>
              </a:rPr>
              <a:t>~ 120 Start/stop cycles defined by mission CONOPS</a:t>
            </a:r>
          </a:p>
          <a:p>
            <a:endParaRPr lang="en-US" sz="1400" b="1" dirty="0">
              <a:solidFill>
                <a:schemeClr val="tx1"/>
              </a:solidFill>
            </a:endParaRPr>
          </a:p>
          <a:p>
            <a:endParaRPr lang="en-US" sz="1400" b="1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33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5078640-8F2C-5F14-DDB5-909DE47A88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0519" y="1067217"/>
            <a:ext cx="9819934" cy="5271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910" y="142875"/>
            <a:ext cx="10052010" cy="41148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NASA Cryocooler Technology Reference Architectures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7D3A44-3A35-5937-4261-445CB50FE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10" y="685464"/>
            <a:ext cx="10106025" cy="4476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8C2E87C-3CCD-7D86-A07D-03A82523529E}"/>
              </a:ext>
            </a:extLst>
          </p:cNvPr>
          <p:cNvSpPr/>
          <p:nvPr/>
        </p:nvSpPr>
        <p:spPr>
          <a:xfrm>
            <a:off x="61865" y="1561754"/>
            <a:ext cx="1688212" cy="4530209"/>
          </a:xfrm>
          <a:prstGeom prst="roundRect">
            <a:avLst/>
          </a:prstGeom>
          <a:noFill/>
          <a:ln w="28575">
            <a:solidFill>
              <a:srgbClr val="9AA7ED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b="1" u="sng" dirty="0">
                <a:solidFill>
                  <a:schemeClr val="tx1"/>
                </a:solidFill>
              </a:rPr>
              <a:t>Propellant Summary</a:t>
            </a:r>
          </a:p>
          <a:p>
            <a:r>
              <a:rPr lang="en-US" sz="1400" b="1" u="sng" dirty="0">
                <a:solidFill>
                  <a:schemeClr val="tx1"/>
                </a:solidFill>
              </a:rPr>
              <a:t>SNP</a:t>
            </a:r>
          </a:p>
          <a:p>
            <a:r>
              <a:rPr lang="en-US" sz="1400" dirty="0">
                <a:solidFill>
                  <a:schemeClr val="tx1"/>
                </a:solidFill>
              </a:rPr>
              <a:t>NEP Hybrid: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See below</a:t>
            </a:r>
          </a:p>
          <a:p>
            <a:r>
              <a:rPr lang="en-US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NTP:</a:t>
            </a:r>
          </a:p>
          <a:p>
            <a:r>
              <a:rPr lang="en-US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(Nuclear Thermal)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LH2</a:t>
            </a:r>
          </a:p>
          <a:p>
            <a:endParaRPr lang="en-US" sz="1050" dirty="0">
              <a:solidFill>
                <a:schemeClr val="tx1"/>
              </a:solidFill>
            </a:endParaRPr>
          </a:p>
          <a:p>
            <a:r>
              <a:rPr lang="en-US" sz="1400" b="1" u="sng" dirty="0">
                <a:solidFill>
                  <a:schemeClr val="tx1"/>
                </a:solidFill>
              </a:rPr>
              <a:t>NEP/SEP Hybrid</a:t>
            </a:r>
          </a:p>
          <a:p>
            <a:r>
              <a:rPr lang="en-US" sz="1400" dirty="0">
                <a:solidFill>
                  <a:schemeClr val="tx1"/>
                </a:solidFill>
              </a:rPr>
              <a:t>(Solar Electric)</a:t>
            </a:r>
          </a:p>
          <a:p>
            <a:r>
              <a:rPr lang="en-US" sz="1400" dirty="0">
                <a:solidFill>
                  <a:schemeClr val="tx1"/>
                </a:solidFill>
              </a:rPr>
              <a:t>Chemical: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Methane and LOX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EP: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Xenon or Krypton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  <a:p>
            <a:r>
              <a:rPr lang="en-US" sz="1400" b="1" u="sng" dirty="0">
                <a:solidFill>
                  <a:schemeClr val="tx1"/>
                </a:solidFill>
              </a:rPr>
              <a:t>All-Chemical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Methane and LOX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06E1F00-5956-1DF5-682D-D2C6C305412F}"/>
              </a:ext>
            </a:extLst>
          </p:cNvPr>
          <p:cNvSpPr/>
          <p:nvPr/>
        </p:nvSpPr>
        <p:spPr>
          <a:xfrm>
            <a:off x="1891990" y="2749255"/>
            <a:ext cx="3067570" cy="1223237"/>
          </a:xfrm>
          <a:prstGeom prst="roundRect">
            <a:avLst/>
          </a:prstGeom>
          <a:noFill/>
          <a:ln w="28575">
            <a:solidFill>
              <a:srgbClr val="9AA7ED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BF85853-F14B-B42C-55C7-3B91551E0FCB}"/>
              </a:ext>
            </a:extLst>
          </p:cNvPr>
          <p:cNvSpPr/>
          <p:nvPr/>
        </p:nvSpPr>
        <p:spPr>
          <a:xfrm>
            <a:off x="7445002" y="2035230"/>
            <a:ext cx="887544" cy="1876706"/>
          </a:xfrm>
          <a:prstGeom prst="roundRect">
            <a:avLst/>
          </a:prstGeom>
          <a:noFill/>
          <a:ln w="28575">
            <a:solidFill>
              <a:srgbClr val="9AA7ED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81E579B-844F-CA9A-5F63-BB2A3AF212B8}"/>
              </a:ext>
            </a:extLst>
          </p:cNvPr>
          <p:cNvCxnSpPr>
            <a:cxnSpLocks/>
          </p:cNvCxnSpPr>
          <p:nvPr/>
        </p:nvCxnSpPr>
        <p:spPr>
          <a:xfrm>
            <a:off x="1398850" y="3064148"/>
            <a:ext cx="684286" cy="2967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E278B7E-23FE-E225-9C43-CEB66B3C9D6E}"/>
              </a:ext>
            </a:extLst>
          </p:cNvPr>
          <p:cNvCxnSpPr>
            <a:cxnSpLocks/>
          </p:cNvCxnSpPr>
          <p:nvPr/>
        </p:nvCxnSpPr>
        <p:spPr>
          <a:xfrm>
            <a:off x="4808170" y="3552165"/>
            <a:ext cx="275531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898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681" y="142875"/>
            <a:ext cx="9727239" cy="41148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NASA Cryocooler Technology Need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727" y="780946"/>
            <a:ext cx="7646867" cy="551043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Long duration cryogenic missions (Months to Years):</a:t>
            </a:r>
          </a:p>
          <a:p>
            <a:pPr lvl="1"/>
            <a:r>
              <a:rPr lang="en-US" dirty="0"/>
              <a:t>Propellant Storage: LH2, LOX, LCH4 (Methane)</a:t>
            </a:r>
          </a:p>
          <a:p>
            <a:pPr lvl="2"/>
            <a:r>
              <a:rPr lang="en-US" dirty="0"/>
              <a:t>Space Nuclear Propulsion (SNP)</a:t>
            </a:r>
          </a:p>
          <a:p>
            <a:pPr lvl="3"/>
            <a:r>
              <a:rPr lang="en-US" dirty="0"/>
              <a:t>Nuclear Thermal Propulsion (NTP)</a:t>
            </a:r>
          </a:p>
          <a:p>
            <a:pPr lvl="3"/>
            <a:r>
              <a:rPr lang="en-US" dirty="0"/>
              <a:t>Nuclear Electric Propulsion (NEP)</a:t>
            </a:r>
          </a:p>
          <a:p>
            <a:pPr lvl="2"/>
            <a:r>
              <a:rPr lang="en-US" dirty="0"/>
              <a:t>Traditional Chemical Propulsion</a:t>
            </a:r>
          </a:p>
          <a:p>
            <a:pPr lvl="1"/>
            <a:r>
              <a:rPr lang="en-US" dirty="0"/>
              <a:t>On-Orbit Operations (Types of vehicles &amp; missions)</a:t>
            </a:r>
          </a:p>
          <a:p>
            <a:pPr lvl="2"/>
            <a:r>
              <a:rPr lang="en-US" dirty="0"/>
              <a:t>Tanker / Receiver</a:t>
            </a:r>
          </a:p>
          <a:p>
            <a:pPr lvl="2"/>
            <a:r>
              <a:rPr lang="en-US" dirty="0"/>
              <a:t>Cryogenic Depot</a:t>
            </a:r>
          </a:p>
          <a:p>
            <a:pPr lvl="2"/>
            <a:r>
              <a:rPr lang="en-US" dirty="0"/>
              <a:t>Aggregation Missions</a:t>
            </a:r>
          </a:p>
          <a:p>
            <a:pPr lvl="1"/>
            <a:r>
              <a:rPr lang="en-US" dirty="0"/>
              <a:t>ISRU (In Space Resource Utilization on Moon &amp; Mars)</a:t>
            </a:r>
          </a:p>
          <a:p>
            <a:pPr lvl="2"/>
            <a:r>
              <a:rPr lang="en-US" dirty="0"/>
              <a:t>Liquefaction, Storage, &amp; Transfer </a:t>
            </a:r>
          </a:p>
          <a:p>
            <a:pPr lvl="2"/>
            <a:r>
              <a:rPr lang="en-US" dirty="0"/>
              <a:t>LH2, LOX, LCH4 (Methane)</a:t>
            </a:r>
          </a:p>
          <a:p>
            <a:r>
              <a:rPr lang="en-US" dirty="0"/>
              <a:t>Cryocooler is the </a:t>
            </a:r>
            <a:r>
              <a:rPr lang="en-US" u="sng" dirty="0"/>
              <a:t>powered</a:t>
            </a:r>
            <a:r>
              <a:rPr lang="en-US" dirty="0"/>
              <a:t> component of an active cooling system</a:t>
            </a:r>
          </a:p>
          <a:p>
            <a:pPr lvl="1"/>
            <a:r>
              <a:rPr lang="en-US" dirty="0"/>
              <a:t>Uses thermodynamic refrigeration cycles to transport heat from a cold zone to a warm zone</a:t>
            </a:r>
          </a:p>
          <a:p>
            <a:r>
              <a:rPr lang="en-US" dirty="0"/>
              <a:t>Active cooling systems also require:</a:t>
            </a:r>
          </a:p>
          <a:p>
            <a:pPr lvl="1"/>
            <a:r>
              <a:rPr lang="en-US" u="sng" dirty="0"/>
              <a:t>Passive thermal management</a:t>
            </a:r>
            <a:r>
              <a:rPr lang="en-US" dirty="0"/>
              <a:t>: Insulation &amp; Low conductivity structure</a:t>
            </a:r>
          </a:p>
          <a:p>
            <a:pPr lvl="1"/>
            <a:r>
              <a:rPr lang="en-US" u="sng" dirty="0"/>
              <a:t>Coolant Distribution</a:t>
            </a:r>
            <a:r>
              <a:rPr lang="en-US" dirty="0"/>
              <a:t>: Broad Area Cooling (BAC)</a:t>
            </a:r>
          </a:p>
          <a:p>
            <a:pPr lvl="1"/>
            <a:r>
              <a:rPr lang="en-US" u="sng" dirty="0"/>
              <a:t>Power:</a:t>
            </a:r>
            <a:r>
              <a:rPr lang="en-US" dirty="0"/>
              <a:t> Solar Panels, etc.</a:t>
            </a:r>
          </a:p>
          <a:p>
            <a:pPr lvl="1"/>
            <a:r>
              <a:rPr lang="en-US" u="sng" dirty="0"/>
              <a:t>Heat Rejection:</a:t>
            </a:r>
            <a:r>
              <a:rPr lang="en-US" dirty="0"/>
              <a:t> Radiators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291280-8CC6-9CF0-0EC7-797885BEB90F}"/>
              </a:ext>
            </a:extLst>
          </p:cNvPr>
          <p:cNvSpPr txBox="1"/>
          <p:nvPr/>
        </p:nvSpPr>
        <p:spPr>
          <a:xfrm>
            <a:off x="8414025" y="758077"/>
            <a:ext cx="164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294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Insulation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BDFB89-782E-C5F3-D7C7-98BDC5FAF5AA}"/>
              </a:ext>
            </a:extLst>
          </p:cNvPr>
          <p:cNvSpPr txBox="1"/>
          <p:nvPr/>
        </p:nvSpPr>
        <p:spPr>
          <a:xfrm>
            <a:off x="10055551" y="758077"/>
            <a:ext cx="164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294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BAC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6BC1F7-8DED-953F-912F-E68978657C97}"/>
              </a:ext>
            </a:extLst>
          </p:cNvPr>
          <p:cNvSpPr txBox="1"/>
          <p:nvPr/>
        </p:nvSpPr>
        <p:spPr>
          <a:xfrm>
            <a:off x="8352240" y="6014756"/>
            <a:ext cx="16415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294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Power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235141-410F-5160-8384-0E36DDEF3448}"/>
              </a:ext>
            </a:extLst>
          </p:cNvPr>
          <p:cNvSpPr txBox="1"/>
          <p:nvPr/>
        </p:nvSpPr>
        <p:spPr>
          <a:xfrm>
            <a:off x="10055551" y="4965761"/>
            <a:ext cx="1641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64294"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1" i="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n-US" dirty="0"/>
              <a:t>Heat Rejection</a:t>
            </a:r>
          </a:p>
          <a:p>
            <a:r>
              <a:rPr lang="en-US" dirty="0"/>
              <a:t>(Radiators)</a:t>
            </a:r>
          </a:p>
        </p:txBody>
      </p:sp>
      <p:pic>
        <p:nvPicPr>
          <p:cNvPr id="18" name="Content Placeholder 6">
            <a:extLst>
              <a:ext uri="{FF2B5EF4-FFF2-40B4-BE49-F238E27FC236}">
                <a16:creationId xmlns:a16="http://schemas.microsoft.com/office/drawing/2014/main" id="{D4E842D7-6A0E-902D-FEAD-5903E3AD7318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713" y="1047197"/>
            <a:ext cx="1704838" cy="1230454"/>
          </a:xfrm>
          <a:prstGeom prst="rect">
            <a:avLst/>
          </a:prstGeom>
        </p:spPr>
      </p:pic>
      <p:pic>
        <p:nvPicPr>
          <p:cNvPr id="19" name="Picture 18" descr="MLI01.JPG">
            <a:extLst>
              <a:ext uri="{FF2B5EF4-FFF2-40B4-BE49-F238E27FC236}">
                <a16:creationId xmlns:a16="http://schemas.microsoft.com/office/drawing/2014/main" id="{8610DC1A-9203-25F3-24B8-BB4A5E8813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4000"/>
                    </a14:imgEffect>
                    <a14:imgEffect>
                      <a14:brightnessContrast bright="-15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873" r="5914" b="25718"/>
          <a:stretch/>
        </p:blipFill>
        <p:spPr>
          <a:xfrm>
            <a:off x="8635460" y="2223885"/>
            <a:ext cx="1086806" cy="10605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13E20E-7301-6F67-A58B-05A89BB3FF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551" y="1096631"/>
            <a:ext cx="1641526" cy="218780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24E403-67A4-8C44-6339-6F80CF921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5552" y="3340882"/>
            <a:ext cx="1635842" cy="163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BDBDFC-2F6C-DFD4-790D-161B2BCD1D6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2240" y="3328025"/>
            <a:ext cx="1639418" cy="280485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6364B5A-816A-C597-D06F-51CF04EC7125}"/>
              </a:ext>
            </a:extLst>
          </p:cNvPr>
          <p:cNvGrpSpPr/>
          <p:nvPr/>
        </p:nvGrpSpPr>
        <p:grpSpPr>
          <a:xfrm>
            <a:off x="5410200" y="910727"/>
            <a:ext cx="2940513" cy="2330354"/>
            <a:chOff x="6027174" y="892159"/>
            <a:chExt cx="2323539" cy="185409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C7AB623-C74B-32D4-F388-9342A75694DC}"/>
                </a:ext>
              </a:extLst>
            </p:cNvPr>
            <p:cNvGrpSpPr/>
            <p:nvPr/>
          </p:nvGrpSpPr>
          <p:grpSpPr>
            <a:xfrm>
              <a:off x="6027174" y="892159"/>
              <a:ext cx="2323539" cy="1854099"/>
              <a:chOff x="6027174" y="892159"/>
              <a:chExt cx="2323539" cy="1854099"/>
            </a:xfrm>
          </p:grpSpPr>
          <p:pic>
            <p:nvPicPr>
              <p:cNvPr id="22" name="Picture 21" descr="A close up of a device&#10;&#10;Description automatically generated">
                <a:extLst>
                  <a:ext uri="{FF2B5EF4-FFF2-40B4-BE49-F238E27FC236}">
                    <a16:creationId xmlns:a16="http://schemas.microsoft.com/office/drawing/2014/main" id="{5BDBDE3E-5BAC-AD03-1408-4A19FF89F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10802" y="1108981"/>
                <a:ext cx="2239911" cy="1408827"/>
              </a:xfrm>
              <a:prstGeom prst="rect">
                <a:avLst/>
              </a:prstGeom>
            </p:spPr>
          </p:pic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A41A637E-F8BA-F41E-50D2-5484D0441102}"/>
                  </a:ext>
                </a:extLst>
              </p:cNvPr>
              <p:cNvSpPr/>
              <p:nvPr/>
            </p:nvSpPr>
            <p:spPr>
              <a:xfrm>
                <a:off x="6027174" y="892159"/>
                <a:ext cx="2323539" cy="1854099"/>
              </a:xfrm>
              <a:prstGeom prst="roundRect">
                <a:avLst/>
              </a:prstGeom>
              <a:noFill/>
              <a:ln w="28575">
                <a:solidFill>
                  <a:srgbClr val="9AA7ED"/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endParaRPr lang="en-US" sz="1200" b="1" u="sng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3EBFAAC-403F-4A19-B4E0-C42EB0AA1D7D}"/>
                </a:ext>
              </a:extLst>
            </p:cNvPr>
            <p:cNvSpPr/>
            <p:nvPr/>
          </p:nvSpPr>
          <p:spPr>
            <a:xfrm>
              <a:off x="7401034" y="2343556"/>
              <a:ext cx="880855" cy="39083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>Image by Creare LLC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329D76D-8A7E-8342-0C5C-F3D0698A3F26}"/>
                </a:ext>
              </a:extLst>
            </p:cNvPr>
            <p:cNvSpPr txBox="1"/>
            <p:nvPr/>
          </p:nvSpPr>
          <p:spPr>
            <a:xfrm>
              <a:off x="6334603" y="892613"/>
              <a:ext cx="16415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4294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Cryocooler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5111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42875"/>
            <a:ext cx="9875520" cy="623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Characteristics needed for spaceflight Cryocooler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1" y="903642"/>
            <a:ext cx="11510009" cy="5385947"/>
          </a:xfrm>
        </p:spPr>
        <p:txBody>
          <a:bodyPr numCol="2">
            <a:normAutofit fontScale="92500" lnSpcReduction="10000"/>
          </a:bodyPr>
          <a:lstStyle/>
          <a:p>
            <a:pPr lvl="1"/>
            <a:r>
              <a:rPr lang="en-US" sz="2000" b="1" dirty="0"/>
              <a:t>[Performance]</a:t>
            </a:r>
          </a:p>
          <a:p>
            <a:pPr lvl="2"/>
            <a:r>
              <a:rPr lang="en-US" sz="2000" dirty="0"/>
              <a:t>Refrigeration Power, “Lift”</a:t>
            </a:r>
          </a:p>
          <a:p>
            <a:pPr lvl="3"/>
            <a:r>
              <a:rPr lang="en-US" dirty="0"/>
              <a:t>NTP Mission: 50W each for 90K and 20K</a:t>
            </a:r>
            <a:endParaRPr lang="en-US" sz="900" dirty="0"/>
          </a:p>
          <a:p>
            <a:pPr lvl="1"/>
            <a:r>
              <a:rPr lang="en-US" sz="2000" b="1" dirty="0"/>
              <a:t>[Efficiency]</a:t>
            </a:r>
          </a:p>
          <a:p>
            <a:pPr lvl="2"/>
            <a:r>
              <a:rPr lang="en-US" sz="2000" dirty="0"/>
              <a:t>Key Performance Parameters (KPP)</a:t>
            </a:r>
          </a:p>
          <a:p>
            <a:pPr lvl="3"/>
            <a:r>
              <a:rPr lang="en-US" sz="2000" dirty="0"/>
              <a:t>Power &amp; Thermodynamic Efficiency</a:t>
            </a:r>
          </a:p>
          <a:p>
            <a:pPr lvl="4"/>
            <a:r>
              <a:rPr lang="en-US" sz="2000" dirty="0">
                <a:solidFill>
                  <a:schemeClr val="tx2"/>
                </a:solidFill>
              </a:rPr>
              <a:t>~20% Carnot Efficiency (COP)</a:t>
            </a:r>
          </a:p>
          <a:p>
            <a:pPr lvl="3"/>
            <a:r>
              <a:rPr lang="en-US" sz="2000" dirty="0"/>
              <a:t>Mass Efficiency (Mass/</a:t>
            </a:r>
            <a:r>
              <a:rPr lang="en-US" sz="2000" dirty="0" err="1"/>
              <a:t>Watts</a:t>
            </a:r>
            <a:r>
              <a:rPr lang="en-US" sz="2800" baseline="-25000" dirty="0" err="1"/>
              <a:t>lift</a:t>
            </a:r>
            <a:r>
              <a:rPr lang="en-US" sz="2000" dirty="0"/>
              <a:t>)</a:t>
            </a:r>
            <a:endParaRPr lang="en-US" sz="900" dirty="0"/>
          </a:p>
          <a:p>
            <a:pPr lvl="1"/>
            <a:r>
              <a:rPr lang="en-US" sz="2000" b="1" dirty="0"/>
              <a:t>[System Integration]</a:t>
            </a:r>
          </a:p>
          <a:p>
            <a:pPr lvl="2"/>
            <a:r>
              <a:rPr lang="en-US" sz="2000" dirty="0"/>
              <a:t>Flexible Packaging for improved thermal management</a:t>
            </a:r>
          </a:p>
          <a:p>
            <a:pPr lvl="2"/>
            <a:r>
              <a:rPr lang="en-US" sz="2000" dirty="0"/>
              <a:t>Broad Area Cooling interface </a:t>
            </a:r>
          </a:p>
          <a:p>
            <a:pPr lvl="3"/>
            <a:r>
              <a:rPr lang="en-US" sz="2000" dirty="0"/>
              <a:t>Coolant circulation for Tube-on-tank/shield</a:t>
            </a:r>
          </a:p>
          <a:p>
            <a:pPr lvl="2"/>
            <a:r>
              <a:rPr lang="en-US" sz="2000" dirty="0"/>
              <a:t>Thermal Management</a:t>
            </a:r>
          </a:p>
          <a:p>
            <a:pPr lvl="3"/>
            <a:r>
              <a:rPr lang="en-US" sz="2000" dirty="0"/>
              <a:t>Minimize parasitic heat</a:t>
            </a:r>
          </a:p>
          <a:p>
            <a:pPr lvl="3"/>
            <a:r>
              <a:rPr lang="en-US" sz="2000" dirty="0"/>
              <a:t>Heat Rejection</a:t>
            </a:r>
          </a:p>
          <a:p>
            <a:pPr lvl="3"/>
            <a:endParaRPr lang="en-US" sz="2000" dirty="0"/>
          </a:p>
          <a:p>
            <a:pPr lvl="1"/>
            <a:r>
              <a:rPr lang="en-US" sz="2000" b="1" dirty="0"/>
              <a:t>[Reliability]</a:t>
            </a:r>
          </a:p>
          <a:p>
            <a:pPr lvl="2"/>
            <a:r>
              <a:rPr lang="en-US" sz="2000" dirty="0"/>
              <a:t>Operational life ~5 years</a:t>
            </a:r>
          </a:p>
          <a:p>
            <a:pPr lvl="2"/>
            <a:r>
              <a:rPr lang="en-US" sz="2000" dirty="0"/>
              <a:t>Duty Cycle &gt;120 start/stop</a:t>
            </a:r>
          </a:p>
          <a:p>
            <a:pPr lvl="2"/>
            <a:r>
              <a:rPr lang="en-US" sz="2000" dirty="0"/>
              <a:t>Closed cycle cryocoolers are more reliable </a:t>
            </a:r>
          </a:p>
          <a:p>
            <a:pPr marL="1371600" lvl="3" indent="0">
              <a:buNone/>
            </a:pPr>
            <a:r>
              <a:rPr lang="en-US" sz="2000" dirty="0"/>
              <a:t>(Working fluid is closed cycle, ‘not prop’)</a:t>
            </a:r>
          </a:p>
          <a:p>
            <a:pPr lvl="3"/>
            <a:r>
              <a:rPr lang="en-US" sz="2000" dirty="0"/>
              <a:t>Sealed from contamination</a:t>
            </a:r>
          </a:p>
          <a:p>
            <a:pPr lvl="3"/>
            <a:r>
              <a:rPr lang="en-US" sz="2000" dirty="0"/>
              <a:t>More predictable and controllable operating conditions</a:t>
            </a:r>
            <a:endParaRPr lang="en-US" sz="900" dirty="0"/>
          </a:p>
          <a:p>
            <a:pPr lvl="1"/>
            <a:r>
              <a:rPr lang="en-US" sz="2000" b="1" dirty="0"/>
              <a:t>[Applicability to Hard &amp; Soft Cryogens]</a:t>
            </a:r>
          </a:p>
          <a:p>
            <a:pPr lvl="2"/>
            <a:r>
              <a:rPr lang="en-US" sz="2000" dirty="0"/>
              <a:t>Cycle + Working Fluid must be efficient at Target Temps</a:t>
            </a:r>
          </a:p>
          <a:p>
            <a:pPr lvl="2"/>
            <a:r>
              <a:rPr lang="en-US" sz="2000" dirty="0"/>
              <a:t>Scalable technologies applicable to all needs </a:t>
            </a:r>
          </a:p>
          <a:p>
            <a:pPr lvl="3"/>
            <a:r>
              <a:rPr lang="en-US" sz="2000" dirty="0"/>
              <a:t>(Reference missions and vehicles)</a:t>
            </a:r>
          </a:p>
          <a:p>
            <a:pPr lvl="2"/>
            <a:r>
              <a:rPr lang="en-US" sz="2000" dirty="0"/>
              <a:t>“Hard Cryogens” Hydrogen, Helium</a:t>
            </a:r>
          </a:p>
          <a:p>
            <a:pPr lvl="2"/>
            <a:r>
              <a:rPr lang="en-US" sz="2000" dirty="0"/>
              <a:t>“Soft Cryogens” Oxygen, Methane, LNG, Argon</a:t>
            </a:r>
          </a:p>
        </p:txBody>
      </p:sp>
    </p:spTree>
    <p:extLst>
      <p:ext uri="{BB962C8B-B14F-4D97-AF65-F5344CB8AC3E}">
        <p14:creationId xmlns:p14="http://schemas.microsoft.com/office/powerpoint/2010/main" val="103006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686" y="142875"/>
            <a:ext cx="9900234" cy="411480"/>
          </a:xfrm>
        </p:spPr>
        <p:txBody>
          <a:bodyPr>
            <a:normAutofit fontScale="90000"/>
          </a:bodyPr>
          <a:lstStyle/>
          <a:p>
            <a:r>
              <a:rPr lang="en-US" dirty="0"/>
              <a:t>Key Performance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726" y="815546"/>
            <a:ext cx="11461807" cy="4670854"/>
          </a:xfrm>
        </p:spPr>
        <p:txBody>
          <a:bodyPr>
            <a:normAutofit lnSpcReduction="10000"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1900" dirty="0"/>
              <a:t>Design target temperature, Kelvin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900" dirty="0"/>
              <a:t>Heat Removal “Lift”, Watts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900" dirty="0"/>
              <a:t>Power Efficiency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1900" dirty="0"/>
              <a:t>(Coefficient of Performance, COP) or % of Carnot [Is better scalable to compare point solutions]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1900" dirty="0"/>
              <a:t>(Watts to power the cooler / Watts of heat removed) [Lower is Better]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900" dirty="0"/>
              <a:t>Mass Efficiency (Cryocooler Mass, KG / Watts of heat removed) [Lower is Better]</a:t>
            </a:r>
          </a:p>
          <a:p>
            <a:pPr marL="457200" lvl="1" indent="0">
              <a:buNone/>
            </a:pPr>
            <a:r>
              <a:rPr lang="en-US" sz="1900" dirty="0"/>
              <a:t>CURRENT TECHNOLOGY DEVELOPMENTS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1900" dirty="0"/>
              <a:t>FUTURE TECHNOLOGY INVESTMENTS (CACHE)</a:t>
            </a:r>
            <a:br>
              <a:rPr lang="en-US" sz="1900" dirty="0"/>
            </a:br>
            <a:endParaRPr lang="en-US" sz="1900" dirty="0"/>
          </a:p>
          <a:p>
            <a:pPr lvl="1"/>
            <a:endParaRPr lang="en-US" sz="2400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3AE2AC8-3362-4472-F28C-5BFB4C3376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463670"/>
              </p:ext>
            </p:extLst>
          </p:nvPr>
        </p:nvGraphicFramePr>
        <p:xfrm>
          <a:off x="990405" y="3283274"/>
          <a:ext cx="4643971" cy="139446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349266">
                  <a:extLst>
                    <a:ext uri="{9D8B030D-6E8A-4147-A177-3AD203B41FA5}">
                      <a16:colId xmlns:a16="http://schemas.microsoft.com/office/drawing/2014/main" val="1114648942"/>
                    </a:ext>
                  </a:extLst>
                </a:gridCol>
                <a:gridCol w="1110619">
                  <a:extLst>
                    <a:ext uri="{9D8B030D-6E8A-4147-A177-3AD203B41FA5}">
                      <a16:colId xmlns:a16="http://schemas.microsoft.com/office/drawing/2014/main" val="3413480337"/>
                    </a:ext>
                  </a:extLst>
                </a:gridCol>
                <a:gridCol w="1184086">
                  <a:extLst>
                    <a:ext uri="{9D8B030D-6E8A-4147-A177-3AD203B41FA5}">
                      <a16:colId xmlns:a16="http://schemas.microsoft.com/office/drawing/2014/main" val="1091053225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90 Kelvin Cryocooler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Threshold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Goal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0" marT="0" marB="0" anchor="b"/>
                </a:tc>
                <a:extLst>
                  <a:ext uri="{0D108BD9-81ED-4DB2-BD59-A6C34878D82A}">
                    <a16:rowId xmlns:a16="http://schemas.microsoft.com/office/drawing/2014/main" val="6594054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Lift (W)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0" marT="0" marB="0" anchor="b"/>
                </a:tc>
                <a:extLst>
                  <a:ext uri="{0D108BD9-81ED-4DB2-BD59-A6C34878D82A}">
                    <a16:rowId xmlns:a16="http://schemas.microsoft.com/office/drawing/2014/main" val="28600888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W</a:t>
                      </a:r>
                      <a:r>
                        <a:rPr lang="en-US" sz="1800" u="none" strike="noStrike" baseline="-25000" dirty="0">
                          <a:effectLst/>
                        </a:rPr>
                        <a:t>in</a:t>
                      </a:r>
                      <a:r>
                        <a:rPr lang="en-US" sz="1800" u="none" strike="noStrike" dirty="0">
                          <a:effectLst/>
                        </a:rPr>
                        <a:t>/W</a:t>
                      </a:r>
                      <a:r>
                        <a:rPr lang="en-US" sz="1800" u="none" strike="noStrike" baseline="-25000" dirty="0">
                          <a:effectLst/>
                        </a:rPr>
                        <a:t>L</a:t>
                      </a:r>
                      <a:r>
                        <a:rPr lang="en-US" sz="1800" u="none" strike="noStrike" dirty="0">
                          <a:effectLst/>
                        </a:rPr>
                        <a:t> (TMU)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0" marT="0" marB="0" anchor="b"/>
                </a:tc>
                <a:extLst>
                  <a:ext uri="{0D108BD9-81ED-4DB2-BD59-A6C34878D82A}">
                    <a16:rowId xmlns:a16="http://schemas.microsoft.com/office/drawing/2014/main" val="859697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kg/W (TMU)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0.5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0" marT="0" marB="0" anchor="b"/>
                </a:tc>
                <a:extLst>
                  <a:ext uri="{0D108BD9-81ED-4DB2-BD59-A6C34878D82A}">
                    <a16:rowId xmlns:a16="http://schemas.microsoft.com/office/drawing/2014/main" val="537657218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Assumption: 300K Heat Rejection Temp</a:t>
                      </a:r>
                    </a:p>
                  </a:txBody>
                  <a:tcPr marR="0" marT="0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extLst>
                  <a:ext uri="{0D108BD9-81ED-4DB2-BD59-A6C34878D82A}">
                    <a16:rowId xmlns:a16="http://schemas.microsoft.com/office/drawing/2014/main" val="374372573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936446E-B315-2516-D683-86DBB776AE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329661"/>
              </p:ext>
            </p:extLst>
          </p:nvPr>
        </p:nvGraphicFramePr>
        <p:xfrm>
          <a:off x="6225198" y="3284663"/>
          <a:ext cx="4643971" cy="139446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349266">
                  <a:extLst>
                    <a:ext uri="{9D8B030D-6E8A-4147-A177-3AD203B41FA5}">
                      <a16:colId xmlns:a16="http://schemas.microsoft.com/office/drawing/2014/main" val="3173745814"/>
                    </a:ext>
                  </a:extLst>
                </a:gridCol>
                <a:gridCol w="1110619">
                  <a:extLst>
                    <a:ext uri="{9D8B030D-6E8A-4147-A177-3AD203B41FA5}">
                      <a16:colId xmlns:a16="http://schemas.microsoft.com/office/drawing/2014/main" val="2786776956"/>
                    </a:ext>
                  </a:extLst>
                </a:gridCol>
                <a:gridCol w="1184086">
                  <a:extLst>
                    <a:ext uri="{9D8B030D-6E8A-4147-A177-3AD203B41FA5}">
                      <a16:colId xmlns:a16="http://schemas.microsoft.com/office/drawing/2014/main" val="316871663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20 Kelvin Cryocooler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Threshold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strike="noStrike" dirty="0">
                          <a:effectLst/>
                        </a:rPr>
                        <a:t>Goal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R="0" marT="0" marB="0" anchor="b"/>
                </a:tc>
                <a:extLst>
                  <a:ext uri="{0D108BD9-81ED-4DB2-BD59-A6C34878D82A}">
                    <a16:rowId xmlns:a16="http://schemas.microsoft.com/office/drawing/2014/main" val="23296479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Lift (W)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R="0" marT="0" marB="0" anchor="b"/>
                </a:tc>
                <a:extLst>
                  <a:ext uri="{0D108BD9-81ED-4DB2-BD59-A6C34878D82A}">
                    <a16:rowId xmlns:a16="http://schemas.microsoft.com/office/drawing/2014/main" val="1994566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W</a:t>
                      </a:r>
                      <a:r>
                        <a:rPr lang="en-US" sz="1800" u="none" strike="noStrike" baseline="-25000" dirty="0">
                          <a:effectLst/>
                        </a:rPr>
                        <a:t>in</a:t>
                      </a:r>
                      <a:r>
                        <a:rPr lang="en-US" sz="1800" u="none" strike="noStrike" dirty="0">
                          <a:effectLst/>
                        </a:rPr>
                        <a:t>/W</a:t>
                      </a:r>
                      <a:r>
                        <a:rPr lang="en-US" sz="1800" u="none" strike="noStrike" baseline="-25000" dirty="0">
                          <a:effectLst/>
                        </a:rPr>
                        <a:t>L</a:t>
                      </a:r>
                      <a:r>
                        <a:rPr lang="en-US" sz="1800" u="none" strike="noStrike" dirty="0">
                          <a:effectLst/>
                        </a:rPr>
                        <a:t> (TMU)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R="0" marT="0" marB="0" anchor="b"/>
                </a:tc>
                <a:extLst>
                  <a:ext uri="{0D108BD9-81ED-4DB2-BD59-A6C34878D82A}">
                    <a16:rowId xmlns:a16="http://schemas.microsoft.com/office/drawing/2014/main" val="42180333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kg/W (TMU)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5.5</a:t>
                      </a: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4.4</a:t>
                      </a:r>
                    </a:p>
                  </a:txBody>
                  <a:tcPr marR="0" marT="0" marB="0" anchor="b"/>
                </a:tc>
                <a:extLst>
                  <a:ext uri="{0D108BD9-81ED-4DB2-BD59-A6C34878D82A}">
                    <a16:rowId xmlns:a16="http://schemas.microsoft.com/office/drawing/2014/main" val="3703648238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Assumption: 285K Heat Rejection Temp</a:t>
                      </a:r>
                    </a:p>
                  </a:txBody>
                  <a:tcPr marR="0" marT="0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extLst>
                  <a:ext uri="{0D108BD9-81ED-4DB2-BD59-A6C34878D82A}">
                    <a16:rowId xmlns:a16="http://schemas.microsoft.com/office/drawing/2014/main" val="204422513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53CA5BB-3E44-7A17-F4D0-CC92F40B41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41572"/>
              </p:ext>
            </p:extLst>
          </p:nvPr>
        </p:nvGraphicFramePr>
        <p:xfrm>
          <a:off x="3557301" y="5001810"/>
          <a:ext cx="4643971" cy="139446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349266">
                  <a:extLst>
                    <a:ext uri="{9D8B030D-6E8A-4147-A177-3AD203B41FA5}">
                      <a16:colId xmlns:a16="http://schemas.microsoft.com/office/drawing/2014/main" val="3173745814"/>
                    </a:ext>
                  </a:extLst>
                </a:gridCol>
                <a:gridCol w="1110619">
                  <a:extLst>
                    <a:ext uri="{9D8B030D-6E8A-4147-A177-3AD203B41FA5}">
                      <a16:colId xmlns:a16="http://schemas.microsoft.com/office/drawing/2014/main" val="2786776956"/>
                    </a:ext>
                  </a:extLst>
                </a:gridCol>
                <a:gridCol w="1184086">
                  <a:extLst>
                    <a:ext uri="{9D8B030D-6E8A-4147-A177-3AD203B41FA5}">
                      <a16:colId xmlns:a16="http://schemas.microsoft.com/office/drawing/2014/main" val="3168716632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20 Kelvin Cryocooler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Threshold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u="none" strike="noStrike" dirty="0">
                          <a:effectLst/>
                        </a:rPr>
                        <a:t>Goal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R="0" marT="0" marB="0" anchor="b"/>
                </a:tc>
                <a:extLst>
                  <a:ext uri="{0D108BD9-81ED-4DB2-BD59-A6C34878D82A}">
                    <a16:rowId xmlns:a16="http://schemas.microsoft.com/office/drawing/2014/main" val="23296479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Lift (W)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R="0" marT="0" marB="0" anchor="b"/>
                </a:tc>
                <a:extLst>
                  <a:ext uri="{0D108BD9-81ED-4DB2-BD59-A6C34878D82A}">
                    <a16:rowId xmlns:a16="http://schemas.microsoft.com/office/drawing/2014/main" val="1994566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COP</a:t>
                      </a: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R="0" marT="0" marB="0" anchor="b"/>
                </a:tc>
                <a:extLst>
                  <a:ext uri="{0D108BD9-81ED-4DB2-BD59-A6C34878D82A}">
                    <a16:rowId xmlns:a16="http://schemas.microsoft.com/office/drawing/2014/main" val="42180333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kg/W (TMU)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5.5</a:t>
                      </a:r>
                    </a:p>
                  </a:txBody>
                  <a:tcPr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8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4.4</a:t>
                      </a:r>
                    </a:p>
                  </a:txBody>
                  <a:tcPr marR="0" marT="0" marB="0" anchor="b"/>
                </a:tc>
                <a:extLst>
                  <a:ext uri="{0D108BD9-81ED-4DB2-BD59-A6C34878D82A}">
                    <a16:rowId xmlns:a16="http://schemas.microsoft.com/office/drawing/2014/main" val="3703648238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Assumption: 285K Heat Rejection Temp</a:t>
                      </a:r>
                    </a:p>
                  </a:txBody>
                  <a:tcPr marR="0" marT="0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91440" marB="91440" anchor="b"/>
                </a:tc>
                <a:extLst>
                  <a:ext uri="{0D108BD9-81ED-4DB2-BD59-A6C34878D82A}">
                    <a16:rowId xmlns:a16="http://schemas.microsoft.com/office/drawing/2014/main" val="2044225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7119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17837-F51D-4B8B-BBC4-98F703085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42875"/>
            <a:ext cx="9875520" cy="411480"/>
          </a:xfrm>
        </p:spPr>
        <p:txBody>
          <a:bodyPr>
            <a:normAutofit fontScale="90000"/>
          </a:bodyPr>
          <a:lstStyle/>
          <a:p>
            <a:r>
              <a:rPr lang="en-US" dirty="0"/>
              <a:t>20 Kelvin 20 Watt Cryocooler Status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034581A-478B-4358-A156-6F1B4CF00E9B}"/>
              </a:ext>
            </a:extLst>
          </p:cNvPr>
          <p:cNvSpPr txBox="1">
            <a:spLocks/>
          </p:cNvSpPr>
          <p:nvPr/>
        </p:nvSpPr>
        <p:spPr bwMode="auto">
          <a:xfrm>
            <a:off x="282497" y="785769"/>
            <a:ext cx="7436483" cy="56169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22250" marR="0" indent="-222250" algn="l" defTabSz="8874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1175" marR="0" indent="-279400" algn="l" defTabSz="8874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44538" marR="0" indent="-233363" algn="l" defTabSz="8874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marR="0" indent="-169863" algn="l" defTabSz="8874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itchFamily="34" charset="0"/>
              <a:buChar char="–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82675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Technology Description:</a:t>
            </a:r>
          </a:p>
          <a:p>
            <a:pPr defTabSz="914400"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20W 20K Cryocooler addresses the need for zero boil off storage of Liquid Hydrogen (LH2), critical to Nuclear Thermal Propulsion as well as LH2-based architectures for exploration and enable</a:t>
            </a:r>
            <a:r>
              <a:rPr lang="en-US" sz="1500" dirty="0">
                <a:solidFill>
                  <a:sysClr val="windowText" lastClr="000000"/>
                </a:solidFill>
              </a:rPr>
              <a:t>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ISRU liquefaction.</a:t>
            </a:r>
          </a:p>
          <a:p>
            <a:pPr marL="222250" marR="0" lvl="0" indent="-2222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Reverse Turbo-Brayton (RTB) cycle cryocooler was recognized as having the ability to meet performance demands.</a:t>
            </a: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0" indent="0" defTabSz="914400">
              <a:buNone/>
              <a:defRPr/>
            </a:pPr>
            <a:r>
              <a:rPr lang="en-US" sz="1500" b="1" kern="0" dirty="0">
                <a:solidFill>
                  <a:sysClr val="windowText" lastClr="000000"/>
                </a:solidFill>
              </a:rPr>
              <a:t>Objectives:</a:t>
            </a:r>
          </a:p>
          <a:p>
            <a:pPr lvl="0" defTabSz="91440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ysClr val="windowText" lastClr="000000"/>
                </a:solidFill>
              </a:rPr>
              <a:t>Design, build, and demonstrate a 20W 20K RTB cryocooler with a specific mass of 4.4 kg/W and a specific power requirement of 60 W/W.</a:t>
            </a:r>
            <a:endParaRPr lang="en-US" sz="1500" b="1" kern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Scope / Status:</a:t>
            </a:r>
          </a:p>
          <a:p>
            <a:pPr defTabSz="914400">
              <a:defRPr/>
            </a:pPr>
            <a:r>
              <a:rPr lang="en-US" sz="1500" dirty="0">
                <a:solidFill>
                  <a:sysClr val="windowText" lastClr="000000"/>
                </a:solidFill>
              </a:rPr>
              <a:t>Development under SBIR with CREARE LLC </a:t>
            </a:r>
          </a:p>
          <a:p>
            <a:pPr defTabSz="914400">
              <a:defRPr/>
            </a:pPr>
            <a:r>
              <a:rPr kumimoji="0" lang="en-US" sz="15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Components developed and integrated with initial performance verification completed</a:t>
            </a:r>
          </a:p>
          <a:p>
            <a:pPr defTabSz="914400">
              <a:defRPr/>
            </a:pPr>
            <a:r>
              <a:rPr lang="en-US" sz="1500" dirty="0">
                <a:solidFill>
                  <a:sysClr val="windowText" lastClr="000000"/>
                </a:solidFill>
              </a:rPr>
              <a:t>Next steps: </a:t>
            </a:r>
          </a:p>
          <a:p>
            <a:pPr lvl="1" defTabSz="914400">
              <a:defRPr/>
            </a:pPr>
            <a:r>
              <a:rPr lang="en-US" sz="1400" dirty="0">
                <a:solidFill>
                  <a:sysClr val="windowText" lastClr="000000"/>
                </a:solidFill>
              </a:rPr>
              <a:t>Full operating range characterization in flight-like configuration</a:t>
            </a:r>
          </a:p>
          <a:p>
            <a:pPr lvl="1" defTabSz="914400">
              <a:defRPr/>
            </a:pPr>
            <a:r>
              <a:rPr lang="en-US" sz="1400" dirty="0">
                <a:solidFill>
                  <a:sysClr val="windowText" lastClr="000000"/>
                </a:solidFill>
              </a:rPr>
              <a:t>Vibration &amp; Thermal Vacuum Testing (with post test functional verification)</a:t>
            </a:r>
          </a:p>
          <a:p>
            <a:pPr marL="511175" lvl="2" indent="0" defTabSz="914400">
              <a:buNone/>
              <a:defRPr/>
            </a:pPr>
            <a:r>
              <a:rPr lang="en-US" sz="1400" u="sng" dirty="0">
                <a:solidFill>
                  <a:sysClr val="windowText" lastClr="000000"/>
                </a:solidFill>
              </a:rPr>
              <a:t>TRL 6 Achievement in 2025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Mission Pull:</a:t>
            </a:r>
          </a:p>
          <a:p>
            <a:pPr marL="222250" marR="0" lvl="0" indent="-2222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Nuclear Thermal Propulsion as well as LH2-based architectures for exploration, ISRU (LH2)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1C8F28-F1C7-403E-9841-21026C5321FB}"/>
              </a:ext>
            </a:extLst>
          </p:cNvPr>
          <p:cNvSpPr txBox="1"/>
          <p:nvPr/>
        </p:nvSpPr>
        <p:spPr>
          <a:xfrm>
            <a:off x="7692086" y="2952774"/>
            <a:ext cx="4261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294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20W 20K Cryocooler Vacuum Chamber Model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FD953C-893C-3295-7936-49E790F15959}"/>
              </a:ext>
            </a:extLst>
          </p:cNvPr>
          <p:cNvSpPr txBox="1"/>
          <p:nvPr/>
        </p:nvSpPr>
        <p:spPr>
          <a:xfrm>
            <a:off x="7788977" y="5906439"/>
            <a:ext cx="341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294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20W 20K Cryocooler </a:t>
            </a:r>
            <a:r>
              <a:rPr lang="en-US" sz="1600" b="1" kern="0" dirty="0">
                <a:solidFill>
                  <a:prstClr val="black"/>
                </a:solidFill>
              </a:rPr>
              <a:t>Configured for Test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363795-4424-D9AD-94A0-8B7F413D4251}"/>
              </a:ext>
            </a:extLst>
          </p:cNvPr>
          <p:cNvSpPr/>
          <p:nvPr/>
        </p:nvSpPr>
        <p:spPr>
          <a:xfrm>
            <a:off x="10302142" y="5524881"/>
            <a:ext cx="806245" cy="31463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Images by Creare LLC</a:t>
            </a:r>
          </a:p>
        </p:txBody>
      </p:sp>
      <p:pic>
        <p:nvPicPr>
          <p:cNvPr id="8" name="Picture 7" descr="Me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544E1DA9-6EE6-9D7C-7367-28E09CA5B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32" t="26402" r="26064" b="1369"/>
          <a:stretch/>
        </p:blipFill>
        <p:spPr>
          <a:xfrm>
            <a:off x="8629429" y="3291328"/>
            <a:ext cx="1636825" cy="2680665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71E45BC7-D9B4-90AF-58E5-79E69B85F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498" y="142875"/>
            <a:ext cx="2418559" cy="287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18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17837-F51D-4B8B-BBC4-98F703085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616" y="0"/>
            <a:ext cx="9937304" cy="727649"/>
          </a:xfrm>
        </p:spPr>
        <p:txBody>
          <a:bodyPr>
            <a:noAutofit/>
          </a:bodyPr>
          <a:lstStyle/>
          <a:p>
            <a:r>
              <a:rPr lang="en-US" sz="2800" dirty="0"/>
              <a:t>90 Kelvin 150 Watt Cryocooler TMU Status </a:t>
            </a:r>
            <a:br>
              <a:rPr lang="en-US" sz="2400" dirty="0"/>
            </a:br>
            <a:r>
              <a:rPr lang="en-US" sz="2000" dirty="0"/>
              <a:t>(Thermo-Mechanical Unit)</a:t>
            </a:r>
            <a:endParaRPr lang="en-US" sz="2400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0724FEE9-8C6F-475D-BF4E-2509AFC097B4}"/>
              </a:ext>
            </a:extLst>
          </p:cNvPr>
          <p:cNvSpPr txBox="1">
            <a:spLocks/>
          </p:cNvSpPr>
          <p:nvPr/>
        </p:nvSpPr>
        <p:spPr bwMode="auto">
          <a:xfrm>
            <a:off x="530940" y="810483"/>
            <a:ext cx="6631426" cy="5389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22250" marR="0" indent="-222250" algn="l" defTabSz="8874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1175" marR="0" indent="-279400" algn="l" defTabSz="8874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44538" marR="0" indent="-233363" algn="l" defTabSz="8874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80000"/>
              <a:buFontTx/>
              <a:buChar char="•"/>
              <a:tabLst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14400" marR="0" indent="-169863" algn="l" defTabSz="8874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Arial" pitchFamily="34" charset="0"/>
              <a:buChar char="–"/>
              <a:tabLst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82675" indent="-1682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475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Technology Description:</a:t>
            </a:r>
          </a:p>
          <a:p>
            <a:pPr lvl="0" defTabSz="914400">
              <a:defRPr/>
            </a:pPr>
            <a:r>
              <a:rPr kumimoji="0" lang="en-US" sz="1475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90K High Capacity Cryocoolers are deemed to be an enabling technology for the long duration storage of </a:t>
            </a:r>
            <a:r>
              <a:rPr lang="en-US" sz="1475" dirty="0">
                <a:solidFill>
                  <a:sysClr val="windowText" lastClr="000000"/>
                </a:solidFill>
              </a:rPr>
              <a:t>cryogens as well as </a:t>
            </a:r>
            <a:r>
              <a:rPr kumimoji="0" lang="en-US" sz="1475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ISRU liquefaction</a:t>
            </a:r>
          </a:p>
          <a:p>
            <a:pPr marL="222250" marR="0" lvl="0" indent="-2222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75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Reverse Turbo-Brayton (RTB) cycle cryocooler is recognized as having significant ability to meet performance demands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475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Objectives:</a:t>
            </a:r>
          </a:p>
          <a:p>
            <a:pPr marL="222250" marR="0" lvl="0" indent="-2222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75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Design, build, demonstrate a 150W/ 90 K RTB cryocooler having a specific mass of 0.4 kg/W and a specific power requirement of 8.0 W/W.</a:t>
            </a:r>
          </a:p>
          <a:p>
            <a:pPr marL="0" indent="0" defTabSz="914400">
              <a:buNone/>
              <a:defRPr/>
            </a:pPr>
            <a:r>
              <a:rPr kumimoji="0" lang="en-US" sz="1475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Scope / Status:</a:t>
            </a:r>
          </a:p>
          <a:p>
            <a:pPr defTabSz="914400">
              <a:defRPr/>
            </a:pPr>
            <a:r>
              <a:rPr kumimoji="0" lang="en-US" sz="1475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Development under SBIR with CREARE LLC</a:t>
            </a:r>
          </a:p>
          <a:p>
            <a:pPr defTabSz="914400">
              <a:defRPr/>
            </a:pPr>
            <a:r>
              <a:rPr kumimoji="0" lang="en-US" sz="1475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Components developed and integrated with initial performance verification completed (Brassboard)</a:t>
            </a:r>
          </a:p>
          <a:p>
            <a:pPr defTabSz="914400">
              <a:defRPr/>
            </a:pPr>
            <a:r>
              <a:rPr lang="en-US" sz="1475" kern="0" dirty="0">
                <a:solidFill>
                  <a:sysClr val="windowText" lastClr="000000"/>
                </a:solidFill>
              </a:rPr>
              <a:t>Flight-like integration into Engineering Model (EM)</a:t>
            </a:r>
          </a:p>
          <a:p>
            <a:pPr defTabSz="914400">
              <a:defRPr/>
            </a:pPr>
            <a:r>
              <a:rPr lang="en-US" sz="1475" kern="0" dirty="0">
                <a:solidFill>
                  <a:sysClr val="windowText" lastClr="000000"/>
                </a:solidFill>
              </a:rPr>
              <a:t>Full operating range characterization in flight-like configuration</a:t>
            </a:r>
          </a:p>
          <a:p>
            <a:pPr defTabSz="914400">
              <a:defRPr/>
            </a:pPr>
            <a:r>
              <a:rPr lang="en-US" sz="1475" kern="0" dirty="0">
                <a:solidFill>
                  <a:sysClr val="windowText" lastClr="000000"/>
                </a:solidFill>
              </a:rPr>
              <a:t>Perform vibration testing on EM and repeat functional testing</a:t>
            </a:r>
          </a:p>
          <a:p>
            <a:pPr defTabSz="914400">
              <a:defRPr/>
            </a:pPr>
            <a:r>
              <a:rPr lang="en-US" sz="1475" kern="0" dirty="0">
                <a:solidFill>
                  <a:sysClr val="windowText" lastClr="000000"/>
                </a:solidFill>
              </a:rPr>
              <a:t>Delivered to NASA for integrated liquefaction system demonstration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1475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Mission Pull:</a:t>
            </a:r>
          </a:p>
          <a:p>
            <a:pPr marL="222250" marR="0" lvl="0" indent="-2222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475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Nuclear Thermal Propulsion (2-Stage cooling application), ISRU (LOX)</a:t>
            </a:r>
          </a:p>
          <a:p>
            <a:pPr marL="222250" marR="0" lvl="0" indent="-2222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lang="en-US" sz="1475" kern="0" dirty="0">
                <a:solidFill>
                  <a:sysClr val="windowText" lastClr="000000"/>
                </a:solidFill>
              </a:rPr>
              <a:t>Mars architecture studies</a:t>
            </a:r>
            <a:endParaRPr kumimoji="0" lang="en-US" sz="1475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39FE63-5380-EEF1-7293-76BEBC54E93C}"/>
              </a:ext>
            </a:extLst>
          </p:cNvPr>
          <p:cNvSpPr txBox="1"/>
          <p:nvPr/>
        </p:nvSpPr>
        <p:spPr>
          <a:xfrm>
            <a:off x="7692087" y="3228230"/>
            <a:ext cx="3416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294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150W/ 90K Cryocooler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08429-A4D9-8C3C-8EEF-354B3EE01577}"/>
              </a:ext>
            </a:extLst>
          </p:cNvPr>
          <p:cNvSpPr txBox="1"/>
          <p:nvPr/>
        </p:nvSpPr>
        <p:spPr>
          <a:xfrm>
            <a:off x="7692087" y="5936132"/>
            <a:ext cx="341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294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150W/ 90K Cryocooler in Vacuum Test Chamber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399823-4655-2685-64F2-D5A54881D2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4063" y="3737380"/>
            <a:ext cx="1392239" cy="23079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A1D949-7B14-9AD0-359E-1A60AFEC2B60}"/>
              </a:ext>
            </a:extLst>
          </p:cNvPr>
          <p:cNvSpPr/>
          <p:nvPr/>
        </p:nvSpPr>
        <p:spPr>
          <a:xfrm>
            <a:off x="10894216" y="3155401"/>
            <a:ext cx="806245" cy="31463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Images by Creare LLC</a:t>
            </a:r>
          </a:p>
        </p:txBody>
      </p:sp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B6980C5D-9FFD-5D34-21B0-071E069BB2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2" t="34702" r="2760"/>
          <a:stretch/>
        </p:blipFill>
        <p:spPr>
          <a:xfrm>
            <a:off x="7757260" y="1028647"/>
            <a:ext cx="3993682" cy="20638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47DE5F-A6B9-3D90-8894-EE6B058C80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66" b="8004"/>
          <a:stretch/>
        </p:blipFill>
        <p:spPr>
          <a:xfrm>
            <a:off x="9252998" y="3484253"/>
            <a:ext cx="2085155" cy="256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09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17837-F51D-4B8B-BBC4-98F703085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973" y="0"/>
            <a:ext cx="9924947" cy="700012"/>
          </a:xfrm>
        </p:spPr>
        <p:txBody>
          <a:bodyPr>
            <a:noAutofit/>
          </a:bodyPr>
          <a:lstStyle/>
          <a:p>
            <a:r>
              <a:rPr lang="en-US" sz="2800" dirty="0"/>
              <a:t>90 Kelvin 150 Watt Cryocooler CCE Status </a:t>
            </a:r>
            <a:br>
              <a:rPr lang="en-US" sz="2800" dirty="0"/>
            </a:br>
            <a:r>
              <a:rPr lang="en-US" sz="2000" dirty="0"/>
              <a:t>(Cryocooler Control Electronics)</a:t>
            </a:r>
            <a:endParaRPr lang="en-US" sz="2800" dirty="0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AAE4006-8EC7-4927-803A-7AB0EAB97B43}"/>
              </a:ext>
            </a:extLst>
          </p:cNvPr>
          <p:cNvSpPr txBox="1">
            <a:spLocks/>
          </p:cNvSpPr>
          <p:nvPr/>
        </p:nvSpPr>
        <p:spPr>
          <a:xfrm>
            <a:off x="461727" y="823582"/>
            <a:ext cx="7399502" cy="5478363"/>
          </a:xfrm>
          <a:prstGeom prst="rect">
            <a:avLst/>
          </a:prstGeom>
        </p:spPr>
        <p:txBody>
          <a:bodyPr/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76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800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0874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1600"/>
              </a:lnSpc>
              <a:spcBef>
                <a:spcPts val="600"/>
              </a:spcBef>
              <a:buSzPct val="100000"/>
              <a:buNone/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Description: </a:t>
            </a:r>
          </a:p>
          <a:p>
            <a:pPr marL="0" indent="0">
              <a:lnSpc>
                <a:spcPts val="1600"/>
              </a:lnSpc>
              <a:buFontTx/>
              <a:buNone/>
            </a:pP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Cryocooler Control Electronics Unit (CCE)</a:t>
            </a:r>
          </a:p>
          <a:p>
            <a:pPr marL="222250" indent="-222250" eaLnBrk="1" hangingPunct="1">
              <a:lnSpc>
                <a:spcPts val="1600"/>
              </a:lnSpc>
              <a:spcBef>
                <a:spcPts val="600"/>
              </a:spcBef>
              <a:buSzPct val="100000"/>
              <a:defRPr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Matched to the </a:t>
            </a:r>
            <a:r>
              <a:rPr lang="en-US" sz="16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90K 150W RTB to </a:t>
            </a: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Reliably enable TMU performance</a:t>
            </a:r>
          </a:p>
          <a:p>
            <a:pPr marL="222250" indent="-222250" eaLnBrk="1" hangingPunct="1">
              <a:lnSpc>
                <a:spcPts val="1600"/>
              </a:lnSpc>
              <a:spcBef>
                <a:spcPts val="600"/>
              </a:spcBef>
              <a:buSzPct val="100000"/>
              <a:defRPr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Operate in defined environments (Mars Transit Missions)</a:t>
            </a:r>
          </a:p>
          <a:p>
            <a:pPr marL="222250" indent="-222250" eaLnBrk="1" hangingPunct="1">
              <a:lnSpc>
                <a:spcPts val="1600"/>
              </a:lnSpc>
              <a:spcBef>
                <a:spcPts val="600"/>
              </a:spcBef>
              <a:buSzPct val="100000"/>
              <a:defRPr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 power and weight efficiency requirements</a:t>
            </a:r>
          </a:p>
          <a:p>
            <a:pPr marL="0" indent="0" eaLnBrk="1" hangingPunct="1">
              <a:lnSpc>
                <a:spcPts val="1600"/>
              </a:lnSpc>
              <a:spcBef>
                <a:spcPts val="600"/>
              </a:spcBef>
              <a:buSzPct val="100000"/>
              <a:buNone/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Objectives:</a:t>
            </a:r>
          </a:p>
          <a:p>
            <a:pPr marL="222250" indent="-222250" eaLnBrk="1" hangingPunct="1">
              <a:lnSpc>
                <a:spcPts val="1600"/>
              </a:lnSpc>
              <a:spcBef>
                <a:spcPts val="600"/>
              </a:spcBef>
              <a:buSzPct val="100000"/>
              <a:defRPr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Design, build, demonstrate a 150W/90K CCE that will control TMU (~1600 Watts input power) enabling its required performance (specific mass of 0.4 kg/W and a specific power requirement of 8.0 W/W)</a:t>
            </a:r>
          </a:p>
          <a:p>
            <a:pPr marL="0" indent="0" eaLnBrk="1" hangingPunct="1">
              <a:lnSpc>
                <a:spcPts val="1600"/>
              </a:lnSpc>
              <a:spcBef>
                <a:spcPts val="600"/>
              </a:spcBef>
              <a:buSzPct val="100000"/>
              <a:buNone/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 / Status:</a:t>
            </a:r>
          </a:p>
          <a:p>
            <a:pPr marL="0" indent="0">
              <a:lnSpc>
                <a:spcPts val="1600"/>
              </a:lnSpc>
              <a:buNone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(Development under SBIR Ph III, CREARE LLC)</a:t>
            </a:r>
          </a:p>
          <a:p>
            <a:pPr eaLnBrk="1" hangingPunct="1">
              <a:lnSpc>
                <a:spcPts val="16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Detailed Engineering Model Design (“EMCCE”)</a:t>
            </a:r>
          </a:p>
          <a:p>
            <a:pPr eaLnBrk="1" hangingPunct="1">
              <a:lnSpc>
                <a:spcPts val="16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Test Planning, Simulators, Facilities, etc. (PDR Level)</a:t>
            </a:r>
          </a:p>
          <a:p>
            <a:pPr marL="573088" lvl="1" indent="-285750" eaLnBrk="1" hangingPunct="1">
              <a:lnSpc>
                <a:spcPts val="16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Assessment of applicability to 20K20W TMU</a:t>
            </a:r>
          </a:p>
          <a:p>
            <a:pPr eaLnBrk="1" hangingPunct="1">
              <a:lnSpc>
                <a:spcPts val="1600"/>
              </a:lnSpc>
              <a:spcBef>
                <a:spcPts val="600"/>
              </a:spcBef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 Developmental Testing (component, breadboard)</a:t>
            </a:r>
          </a:p>
          <a:p>
            <a:pPr marL="0" indent="0" eaLnBrk="1" hangingPunct="1">
              <a:lnSpc>
                <a:spcPts val="1600"/>
              </a:lnSpc>
              <a:spcBef>
                <a:spcPts val="600"/>
              </a:spcBef>
              <a:buSzPct val="100000"/>
              <a:buNone/>
              <a:defRPr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Steps: (Contract awarded November 2024)</a:t>
            </a:r>
          </a:p>
          <a:p>
            <a:pPr marL="222250" indent="-222250" eaLnBrk="1" hangingPunct="1">
              <a:lnSpc>
                <a:spcPts val="1600"/>
              </a:lnSpc>
              <a:spcBef>
                <a:spcPts val="600"/>
              </a:spcBef>
              <a:buSzPct val="100000"/>
              <a:defRPr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Fabricate EMCCE</a:t>
            </a:r>
          </a:p>
          <a:p>
            <a:pPr marL="222250" indent="-222250" eaLnBrk="1" hangingPunct="1">
              <a:lnSpc>
                <a:spcPts val="1600"/>
              </a:lnSpc>
              <a:spcBef>
                <a:spcPts val="600"/>
              </a:spcBef>
              <a:buSzPct val="100000"/>
              <a:defRPr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 Demonstration Phase Testing (TRL 5)</a:t>
            </a:r>
          </a:p>
          <a:p>
            <a:pPr marL="509588" lvl="1" indent="-222250" eaLnBrk="1" hangingPunct="1">
              <a:lnSpc>
                <a:spcPts val="1600"/>
              </a:lnSpc>
              <a:spcBef>
                <a:spcPts val="600"/>
              </a:spcBef>
              <a:buSzPct val="100000"/>
              <a:defRPr/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using simulated TMU</a:t>
            </a:r>
          </a:p>
          <a:p>
            <a:pPr marL="222250" indent="-222250" eaLnBrk="1" hangingPunct="1">
              <a:lnSpc>
                <a:spcPts val="1600"/>
              </a:lnSpc>
              <a:spcBef>
                <a:spcPts val="600"/>
              </a:spcBef>
              <a:buSzPct val="100000"/>
              <a:defRPr/>
            </a:pPr>
            <a:r>
              <a:rPr lang="en-US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 Environmental Testing: 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Vibration, EMI, TVAC testing (</a:t>
            </a:r>
            <a:r>
              <a:rPr lang="en-US" sz="1400" dirty="0">
                <a:solidFill>
                  <a:sysClr val="windowText" lastClr="000000"/>
                </a:solidFill>
              </a:rPr>
              <a:t>TRL 6 Achievement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ts val="1600"/>
              </a:lnSpc>
              <a:buFontTx/>
              <a:buNone/>
            </a:pPr>
            <a:endParaRPr lang="en-US" sz="1600" kern="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D543F5-3C9D-3FEB-DCD4-441709D558E6}"/>
              </a:ext>
            </a:extLst>
          </p:cNvPr>
          <p:cNvSpPr txBox="1"/>
          <p:nvPr/>
        </p:nvSpPr>
        <p:spPr>
          <a:xfrm>
            <a:off x="7722973" y="3194044"/>
            <a:ext cx="4469027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dirty="0"/>
              <a:t>Key 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Power conversion and conditioning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Turbomachine speed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System level controls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00" dirty="0"/>
              <a:t>Telemetry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9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900" dirty="0"/>
              <a:t>Total mass: 21 kg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900" dirty="0"/>
              <a:t>Total volume: 18 liters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900" dirty="0"/>
              <a:t>Conductively cooled through baseplate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900" dirty="0"/>
              <a:t>Low EMI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3E9AFC-FF2B-9A35-88F6-C0AB041FE270}"/>
              </a:ext>
            </a:extLst>
          </p:cNvPr>
          <p:cNvSpPr/>
          <p:nvPr/>
        </p:nvSpPr>
        <p:spPr>
          <a:xfrm>
            <a:off x="11173549" y="2790257"/>
            <a:ext cx="806245" cy="31463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Images by Creare LLC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B6A85DF-D8AB-A556-3C03-936F2A43A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831" y="823583"/>
            <a:ext cx="4229442" cy="22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60764"/>
      </p:ext>
    </p:extLst>
  </p:cSld>
  <p:clrMapOvr>
    <a:masterClrMapping/>
  </p:clrMapOvr>
</p:sld>
</file>

<file path=ppt/theme/theme1.xml><?xml version="1.0" encoding="utf-8"?>
<a:theme xmlns:a="http://schemas.openxmlformats.org/drawingml/2006/main" name="2_Corporate Presentation">
  <a:themeElements>
    <a:clrScheme name="LM">
      <a:dk1>
        <a:srgbClr val="63666A"/>
      </a:dk1>
      <a:lt1>
        <a:sysClr val="window" lastClr="FFFFFF"/>
      </a:lt1>
      <a:dk2>
        <a:srgbClr val="000000"/>
      </a:dk2>
      <a:lt2>
        <a:srgbClr val="E7E6E6"/>
      </a:lt2>
      <a:accent1>
        <a:srgbClr val="002F6C"/>
      </a:accent1>
      <a:accent2>
        <a:srgbClr val="00A3E0"/>
      </a:accent2>
      <a:accent3>
        <a:srgbClr val="007396"/>
      </a:accent3>
      <a:accent4>
        <a:srgbClr val="833177"/>
      </a:accent4>
      <a:accent5>
        <a:srgbClr val="43B02A"/>
      </a:accent5>
      <a:accent6>
        <a:srgbClr val="FFCD00"/>
      </a:accent6>
      <a:hlink>
        <a:srgbClr val="0563C1"/>
      </a:hlink>
      <a:folHlink>
        <a:srgbClr val="954F72"/>
      </a:folHlink>
    </a:clrScheme>
    <a:fontScheme name="LM">
      <a:majorFont>
        <a:latin typeface="Agency FB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100000">
              <a:schemeClr val="accent1"/>
            </a:gs>
          </a:gsLst>
          <a:lin ang="5400000" scaled="1"/>
        </a:gradFill>
        <a:ln w="12700" cap="flat" cmpd="sng" algn="ctr">
          <a:solidFill>
            <a:srgbClr val="6699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rgbClr val="FAFD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>
                <a:gamma/>
                <a:shade val="46275"/>
                <a:invGamma/>
              </a:schemeClr>
            </a:gs>
            <a:gs pos="100000">
              <a:schemeClr val="accent1"/>
            </a:gs>
          </a:gsLst>
          <a:lin ang="5400000" scaled="1"/>
        </a:gradFill>
        <a:ln w="12700" cap="flat" cmpd="sng" algn="ctr">
          <a:solidFill>
            <a:srgbClr val="6699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rgbClr val="FAFD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-112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rtlCol="0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Tx/>
          <a:buNone/>
          <a:tabLst/>
          <a:defRPr sz="2400" dirty="0" err="1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279F"/>
        </a:dk2>
        <a:lt2>
          <a:srgbClr val="FFFFFF"/>
        </a:lt2>
        <a:accent1>
          <a:srgbClr val="0000FF"/>
        </a:accent1>
        <a:accent2>
          <a:srgbClr val="00AE00"/>
        </a:accent2>
        <a:accent3>
          <a:srgbClr val="AAACCD"/>
        </a:accent3>
        <a:accent4>
          <a:srgbClr val="DADADA"/>
        </a:accent4>
        <a:accent5>
          <a:srgbClr val="AAAAFF"/>
        </a:accent5>
        <a:accent6>
          <a:srgbClr val="009D00"/>
        </a:accent6>
        <a:hlink>
          <a:srgbClr val="9933FF"/>
        </a:hlink>
        <a:folHlink>
          <a:srgbClr val="33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000000"/>
        </a:dk1>
        <a:lt1>
          <a:srgbClr val="FFFFFF"/>
        </a:lt1>
        <a:dk2>
          <a:srgbClr val="00279F"/>
        </a:dk2>
        <a:lt2>
          <a:srgbClr val="FFFFFF"/>
        </a:lt2>
        <a:accent1>
          <a:srgbClr val="6699FF"/>
        </a:accent1>
        <a:accent2>
          <a:srgbClr val="00AE00"/>
        </a:accent2>
        <a:accent3>
          <a:srgbClr val="AAACCD"/>
        </a:accent3>
        <a:accent4>
          <a:srgbClr val="DADADA"/>
        </a:accent4>
        <a:accent5>
          <a:srgbClr val="B8CAFF"/>
        </a:accent5>
        <a:accent6>
          <a:srgbClr val="009D00"/>
        </a:accent6>
        <a:hlink>
          <a:srgbClr val="9933FF"/>
        </a:hlink>
        <a:folHlink>
          <a:srgbClr val="33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5165b50-6ecb-408f-9271-b9753cc758ea">
      <Terms xmlns="http://schemas.microsoft.com/office/infopath/2007/PartnerControls"/>
    </lcf76f155ced4ddcb4097134ff3c332f>
    <TaxCatchAll xmlns="29417a99-398a-4157-a8b2-f8db5ad0fb9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1F5CCB154798409089FBF4E2149BB4" ma:contentTypeVersion="14" ma:contentTypeDescription="Create a new document." ma:contentTypeScope="" ma:versionID="2591fdf0afa8af28a32ab2c56feee06a">
  <xsd:schema xmlns:xsd="http://www.w3.org/2001/XMLSchema" xmlns:xs="http://www.w3.org/2001/XMLSchema" xmlns:p="http://schemas.microsoft.com/office/2006/metadata/properties" xmlns:ns2="e5165b50-6ecb-408f-9271-b9753cc758ea" xmlns:ns3="29417a99-398a-4157-a8b2-f8db5ad0fb90" targetNamespace="http://schemas.microsoft.com/office/2006/metadata/properties" ma:root="true" ma:fieldsID="61cc32ad72d2ee30b9aaf073ade00264" ns2:_="" ns3:_="">
    <xsd:import namespace="e5165b50-6ecb-408f-9271-b9753cc758ea"/>
    <xsd:import namespace="29417a99-398a-4157-a8b2-f8db5ad0fb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165b50-6ecb-408f-9271-b9753cc758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417a99-398a-4157-a8b2-f8db5ad0fb9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74e1068-356c-484a-ad73-fcfd49e1fe99}" ma:internalName="TaxCatchAll" ma:showField="CatchAllData" ma:web="29417a99-398a-4157-a8b2-f8db5ad0fb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99D200-8C76-4381-B149-0ABAA83066DA}">
  <ds:schemaRefs>
    <ds:schemaRef ds:uri="29417a99-398a-4157-a8b2-f8db5ad0fb90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2006/metadata/properties"/>
    <ds:schemaRef ds:uri="e5165b50-6ecb-408f-9271-b9753cc758ea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2723EB3-A3A2-4953-9877-10C8DBEF17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165b50-6ecb-408f-9271-b9753cc758ea"/>
    <ds:schemaRef ds:uri="29417a99-398a-4157-a8b2-f8db5ad0fb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D910FE-BA35-46CD-9006-7B6EAFC6271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4268</TotalTime>
  <Words>1480</Words>
  <Application>Microsoft Office PowerPoint</Application>
  <PresentationFormat>Widescreen</PresentationFormat>
  <Paragraphs>264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Agency FB</vt:lpstr>
      <vt:lpstr>Arial</vt:lpstr>
      <vt:lpstr>Arial Black</vt:lpstr>
      <vt:lpstr>Calibri</vt:lpstr>
      <vt:lpstr>Courier New</vt:lpstr>
      <vt:lpstr>Wingdings</vt:lpstr>
      <vt:lpstr>2_Corporate Presentation</vt:lpstr>
      <vt:lpstr>PowerPoint Presentation</vt:lpstr>
      <vt:lpstr>NASA Cryocooler Technology Reference Missions</vt:lpstr>
      <vt:lpstr>NASA Cryocooler Technology Reference Architectures</vt:lpstr>
      <vt:lpstr>NASA Cryocooler Technology Need</vt:lpstr>
      <vt:lpstr>Characteristics needed for spaceflight Cryocooler</vt:lpstr>
      <vt:lpstr>Key Performance Parameters</vt:lpstr>
      <vt:lpstr>20 Kelvin 20 Watt Cryocooler Status</vt:lpstr>
      <vt:lpstr>90 Kelvin 150 Watt Cryocooler TMU Status  (Thermo-Mechanical Unit)</vt:lpstr>
      <vt:lpstr>90 Kelvin 150 Watt Cryocooler CCE Status  (Cryocooler Control Electronics)</vt:lpstr>
      <vt:lpstr>Future Investment: CACHE  (Cryogenic Active Cooling for Human Exploration)</vt:lpstr>
      <vt:lpstr>Summary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Henkel, Kathryn L (MSFC-EE05)</dc:creator>
  <cp:lastModifiedBy>Kenny, Sean M. (MSFC-ST23)</cp:lastModifiedBy>
  <cp:revision>177</cp:revision>
  <dcterms:created xsi:type="dcterms:W3CDTF">2017-06-29T19:00:07Z</dcterms:created>
  <dcterms:modified xsi:type="dcterms:W3CDTF">2025-01-07T17:15:35Z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0x0101001B1F5CCB154798409089FBF4E2149BB4</vt:lpwstr>
  </property>
  <property fmtid="{D5CDD505-2E9C-101B-9397-08002B2CF9AE}" pid="3" name="Enterprise Keywords">
    <vt:lpwstr>34;#Official|cf27d6ae-165f-4fd4-82df-b359670c06e5;#33;#template|aa6d2b24-3068-464c-b8a1-9c0912f06071;#32;#PowerPoint|fdd97a65-f75e-49d0-985b-95654da0a884</vt:lpwstr>
  </property>
  <property fmtid="{D5CDD505-2E9C-101B-9397-08002B2CF9AE}" pid="4" name="checkedProgramsCount">
    <vt:i4>0</vt:i4>
  </property>
  <property fmtid="{D5CDD505-2E9C-101B-9397-08002B2CF9AE}" pid="5" name="lmss_lock_sip_cache">
    <vt:lpwstr>;#Lockheed Martin Proprietary Information (LMPI);#~#~#~#~#</vt:lpwstr>
  </property>
  <property fmtid="{D5CDD505-2E9C-101B-9397-08002B2CF9AE}" pid="6" name="office_lock_sip_cache">
    <vt:lpwstr>;#Lockheed Martin Proprietary Information (LMPI);#~#~#~#~#</vt:lpwstr>
  </property>
  <property fmtid="{D5CDD505-2E9C-101B-9397-08002B2CF9AE}" pid="7" name="sip_cache_lock_id">
    <vt:lpwstr>31637649034170000000</vt:lpwstr>
  </property>
  <property fmtid="{D5CDD505-2E9C-101B-9397-08002B2CF9AE}" pid="8" name="LM SIP Document Sensitivity">
    <vt:lpwstr>Lockheed Martin Proprietary Information</vt:lpwstr>
  </property>
  <property fmtid="{D5CDD505-2E9C-101B-9397-08002B2CF9AE}" pid="9" name="Document Author">
    <vt:lpwstr>ACCT02\wdpratt</vt:lpwstr>
  </property>
  <property fmtid="{D5CDD505-2E9C-101B-9397-08002B2CF9AE}" pid="10" name="Document Sensitivity">
    <vt:lpwstr>2</vt:lpwstr>
  </property>
  <property fmtid="{D5CDD505-2E9C-101B-9397-08002B2CF9AE}" pid="11" name="ThirdParty">
    <vt:lpwstr/>
  </property>
  <property fmtid="{D5CDD505-2E9C-101B-9397-08002B2CF9AE}" pid="12" name="OCI Restriction">
    <vt:bool>false</vt:bool>
  </property>
  <property fmtid="{D5CDD505-2E9C-101B-9397-08002B2CF9AE}" pid="13" name="OCI Additional Info">
    <vt:lpwstr/>
  </property>
  <property fmtid="{D5CDD505-2E9C-101B-9397-08002B2CF9AE}" pid="14" name="Allow Header Overwrite">
    <vt:bool>true</vt:bool>
  </property>
  <property fmtid="{D5CDD505-2E9C-101B-9397-08002B2CF9AE}" pid="15" name="Allow Footer Overwrite">
    <vt:bool>true</vt:bool>
  </property>
  <property fmtid="{D5CDD505-2E9C-101B-9397-08002B2CF9AE}" pid="16" name="Multiple Selected">
    <vt:lpwstr>-1</vt:lpwstr>
  </property>
  <property fmtid="{D5CDD505-2E9C-101B-9397-08002B2CF9AE}" pid="17" name="SIPLongWording">
    <vt:lpwstr>Lockheed Martin Proprietary Information_x000d_
_x000d_
</vt:lpwstr>
  </property>
  <property fmtid="{D5CDD505-2E9C-101B-9397-08002B2CF9AE}" pid="18" name="ExpCountry">
    <vt:lpwstr/>
  </property>
  <property fmtid="{D5CDD505-2E9C-101B-9397-08002B2CF9AE}" pid="19" name="TextBoxAndDropdownValues">
    <vt:lpwstr>TB_Third_PARTY:;</vt:lpwstr>
  </property>
</Properties>
</file>