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61" r:id="rId2"/>
  </p:sldIdLst>
  <p:sldSz cx="43891200" cy="32918400"/>
  <p:notesSz cx="6858000" cy="9144000"/>
  <p:defaultTextStyle>
    <a:defPPr>
      <a:defRPr lang="en-US"/>
    </a:defPPr>
    <a:lvl1pPr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1pPr>
    <a:lvl2pPr marL="2193925" indent="-1736725"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2pPr>
    <a:lvl3pPr marL="4387850" indent="-3473450"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3pPr>
    <a:lvl4pPr marL="6583363" indent="-5211763"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4pPr>
    <a:lvl5pPr marL="8777288" indent="-6948488"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8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8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8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86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52754"/>
    <a:srgbClr val="D74520"/>
    <a:srgbClr val="5771A1"/>
    <a:srgbClr val="DE62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93810" autoAdjust="0"/>
  </p:normalViewPr>
  <p:slideViewPr>
    <p:cSldViewPr snapToObjects="1">
      <p:cViewPr>
        <p:scale>
          <a:sx n="60" d="100"/>
          <a:sy n="60" d="100"/>
        </p:scale>
        <p:origin x="-6160" y="-7048"/>
      </p:cViewPr>
      <p:guideLst>
        <p:guide orient="horz" pos="10368"/>
        <p:guide pos="1382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53965C-8143-4ACC-A955-6A6DDDCFAA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a:extLst>
              <a:ext uri="{FF2B5EF4-FFF2-40B4-BE49-F238E27FC236}">
                <a16:creationId xmlns:a16="http://schemas.microsoft.com/office/drawing/2014/main" id="{AAB82AB6-CBF3-441B-BC32-CAF3AAD86B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CF7AB2-9A97-4CD9-98DB-E5B8773D8F54}" type="datetimeFigureOut">
              <a:rPr lang="en-US" smtClean="0"/>
              <a:t>1/3/25</a:t>
            </a:fld>
            <a:endParaRPr lang="en-US"/>
          </a:p>
        </p:txBody>
      </p:sp>
      <p:sp>
        <p:nvSpPr>
          <p:cNvPr id="4" name="Footer Placeholder 3">
            <a:extLst>
              <a:ext uri="{FF2B5EF4-FFF2-40B4-BE49-F238E27FC236}">
                <a16:creationId xmlns:a16="http://schemas.microsoft.com/office/drawing/2014/main" id="{A9F23AD7-5072-4B39-9938-3500F09F79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endParaRPr lang="en-US"/>
          </a:p>
        </p:txBody>
      </p:sp>
      <p:sp>
        <p:nvSpPr>
          <p:cNvPr id="5" name="Slide Number Placeholder 4">
            <a:extLst>
              <a:ext uri="{FF2B5EF4-FFF2-40B4-BE49-F238E27FC236}">
                <a16:creationId xmlns:a16="http://schemas.microsoft.com/office/drawing/2014/main" id="{0FCB08AB-0186-4949-AB4B-DE77A9086D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E314AC-7439-4451-91AE-093F24D0C4AC}" type="slidenum">
              <a:rPr lang="en-US" smtClean="0"/>
              <a:t>‹#›</a:t>
            </a:fld>
            <a:endParaRPr lang="en-US"/>
          </a:p>
        </p:txBody>
      </p:sp>
    </p:spTree>
    <p:extLst>
      <p:ext uri="{BB962C8B-B14F-4D97-AF65-F5344CB8AC3E}">
        <p14:creationId xmlns:p14="http://schemas.microsoft.com/office/powerpoint/2010/main" val="788293274"/>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charset="0"/>
              </a:defRPr>
            </a:lvl1pPr>
          </a:lstStyle>
          <a:p>
            <a:pPr>
              <a:defRPr/>
            </a:pPr>
            <a:endParaRPr lang="en-US"/>
          </a:p>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3E645C15-BC93-A44A-A06A-B4B04C4ED5F7}" type="datetime1">
              <a:rPr lang="en-US"/>
              <a:pPr>
                <a:defRPr/>
              </a:pPr>
              <a:t>1/3/25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charset="0"/>
              </a:defRPr>
            </a:lvl1pPr>
          </a:lstStyle>
          <a:p>
            <a:pPr>
              <a:defRPr/>
            </a:pPr>
            <a:endParaRPr lang="en-US"/>
          </a:p>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E72FF227-20E3-6C4F-8C56-249F9EE6D58F}" type="slidenum">
              <a:rPr lang="en-US"/>
              <a:pPr>
                <a:defRPr/>
              </a:pPr>
              <a:t>‹#›</a:t>
            </a:fld>
            <a:endParaRPr lang="en-US"/>
          </a:p>
        </p:txBody>
      </p:sp>
    </p:spTree>
    <p:extLst>
      <p:ext uri="{BB962C8B-B14F-4D97-AF65-F5344CB8AC3E}">
        <p14:creationId xmlns:p14="http://schemas.microsoft.com/office/powerpoint/2010/main" val="2972623183"/>
      </p:ext>
    </p:extLst>
  </p:cSld>
  <p:clrMap bg1="lt1" tx1="dk1" bg2="lt2" tx2="dk2" accent1="accent1" accent2="accent2" accent3="accent3" accent4="accent4" accent5="accent5" accent6="accent6" hlink="hlink" folHlink="folHlink"/>
  <p:hf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Poster template modified from - https://publicaffairs.illinois.edu/resources/research-poster-template/</a:t>
            </a:r>
          </a:p>
        </p:txBody>
      </p:sp>
      <p:sp>
        <p:nvSpPr>
          <p:cNvPr id="4" name="Slide Number Placeholder 3"/>
          <p:cNvSpPr>
            <a:spLocks noGrp="1"/>
          </p:cNvSpPr>
          <p:nvPr>
            <p:ph type="sldNum" sz="quarter" idx="5"/>
          </p:nvPr>
        </p:nvSpPr>
        <p:spPr/>
        <p:txBody>
          <a:bodyPr/>
          <a:lstStyle/>
          <a:p>
            <a:pPr>
              <a:defRPr/>
            </a:pPr>
            <a:fld id="{E72FF227-20E3-6C4F-8C56-249F9EE6D58F}" type="slidenum">
              <a:rPr lang="en-US" smtClean="0"/>
              <a:pPr>
                <a:defRPr/>
              </a:pPr>
              <a:t>1</a:t>
            </a:fld>
            <a:endParaRPr lang="en-US"/>
          </a:p>
        </p:txBody>
      </p:sp>
    </p:spTree>
    <p:extLst>
      <p:ext uri="{BB962C8B-B14F-4D97-AF65-F5344CB8AC3E}">
        <p14:creationId xmlns:p14="http://schemas.microsoft.com/office/powerpoint/2010/main" val="1128832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Background Poster">
    <p:spTree>
      <p:nvGrpSpPr>
        <p:cNvPr id="1" name=""/>
        <p:cNvGrpSpPr/>
        <p:nvPr/>
      </p:nvGrpSpPr>
      <p:grpSpPr>
        <a:xfrm>
          <a:off x="0" y="0"/>
          <a:ext cx="0" cy="0"/>
          <a:chOff x="0" y="0"/>
          <a:chExt cx="0" cy="0"/>
        </a:xfrm>
      </p:grpSpPr>
      <p:sp>
        <p:nvSpPr>
          <p:cNvPr id="2" name="Rectangle 1"/>
          <p:cNvSpPr/>
          <p:nvPr userDrawn="1"/>
        </p:nvSpPr>
        <p:spPr>
          <a:xfrm>
            <a:off x="0" y="3886200"/>
            <a:ext cx="43891200" cy="29032200"/>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 name="Straight Connector 2"/>
          <p:cNvCxnSpPr/>
          <p:nvPr userDrawn="1"/>
        </p:nvCxnSpPr>
        <p:spPr>
          <a:xfrm>
            <a:off x="0" y="4038600"/>
            <a:ext cx="43891200" cy="0"/>
          </a:xfrm>
          <a:prstGeom prst="line">
            <a:avLst/>
          </a:prstGeom>
          <a:ln w="381000" cmpd="sng">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7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6324600"/>
            <a:ext cx="141480542" cy="1348206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1B9D8FB5-0612-A746-80CF-DDCC9E0BE654}" type="datetime1">
              <a:rPr lang="en-US"/>
              <a:pPr>
                <a:defRPr/>
              </a:pPr>
              <a:t>1/3/25</a:t>
            </a:fld>
            <a:endParaRPr lang="en-US"/>
          </a:p>
        </p:txBody>
      </p:sp>
      <p:sp>
        <p:nvSpPr>
          <p:cNvPr id="5"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97C0733A-467B-FA4F-A4AA-CB0DB15665B4}" type="slidenum">
              <a:rPr lang="en-US"/>
              <a:pPr>
                <a:defRPr/>
              </a:pPr>
              <a:t>‹#›</a:t>
            </a:fld>
            <a:endParaRPr lang="en-US"/>
          </a:p>
        </p:txBody>
      </p:sp>
    </p:spTree>
    <p:extLst>
      <p:ext uri="{BB962C8B-B14F-4D97-AF65-F5344CB8AC3E}">
        <p14:creationId xmlns:p14="http://schemas.microsoft.com/office/powerpoint/2010/main" val="2257549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a:prstGeom prst="rect">
            <a:avLst/>
          </a:prstGeo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a:prstGeom prst="rect">
            <a:avLst/>
          </a:prstGeo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DE4A1045-DEEA-8946-B37B-F877AEF129FC}" type="datetime1">
              <a:rPr lang="en-US"/>
              <a:pPr>
                <a:defRPr/>
              </a:pPr>
              <a:t>1/3/25</a:t>
            </a:fld>
            <a:endParaRPr lang="en-US"/>
          </a:p>
        </p:txBody>
      </p:sp>
      <p:sp>
        <p:nvSpPr>
          <p:cNvPr id="5"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579A86B2-360D-E24E-B447-F98F32436CC1}" type="slidenum">
              <a:rPr lang="en-US"/>
              <a:pPr>
                <a:defRPr/>
              </a:pPr>
              <a:t>‹#›</a:t>
            </a:fld>
            <a:endParaRPr lang="en-US"/>
          </a:p>
        </p:txBody>
      </p:sp>
    </p:spTree>
    <p:extLst>
      <p:ext uri="{BB962C8B-B14F-4D97-AF65-F5344CB8AC3E}">
        <p14:creationId xmlns:p14="http://schemas.microsoft.com/office/powerpoint/2010/main" val="1362362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530842" y="36865560"/>
            <a:ext cx="94442280" cy="104279702"/>
          </a:xfrm>
          <a:prstGeom prst="rect">
            <a:avLst/>
          </a:prstGeo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6865560"/>
            <a:ext cx="94442280" cy="104279702"/>
          </a:xfrm>
          <a:prstGeom prst="rect">
            <a:avLst/>
          </a:prstGeo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85F8FCF0-B109-4E41-830D-87865EE91AB8}" type="datetime1">
              <a:rPr lang="en-US"/>
              <a:pPr>
                <a:defRPr/>
              </a:pPr>
              <a:t>1/3/25</a:t>
            </a:fld>
            <a:endParaRPr lang="en-US"/>
          </a:p>
        </p:txBody>
      </p:sp>
      <p:sp>
        <p:nvSpPr>
          <p:cNvPr id="6"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32BA0FE9-D76A-B441-9EDF-101CA9A46B59}" type="slidenum">
              <a:rPr lang="en-US"/>
              <a:pPr>
                <a:defRPr/>
              </a:pPr>
              <a:t>‹#›</a:t>
            </a:fld>
            <a:endParaRPr lang="en-US"/>
          </a:p>
        </p:txBody>
      </p:sp>
    </p:spTree>
    <p:extLst>
      <p:ext uri="{BB962C8B-B14F-4D97-AF65-F5344CB8AC3E}">
        <p14:creationId xmlns:p14="http://schemas.microsoft.com/office/powerpoint/2010/main" val="2622211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a:prstGeom prst="rect">
            <a:avLst/>
          </a:prstGeo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a:prstGeom prst="rect">
            <a:avLst/>
          </a:prstGeo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a:prstGeom prst="rect">
            <a:avLst/>
          </a:prstGeo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a:prstGeom prst="rect">
            <a:avLst/>
          </a:prstGeo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E7C552A1-6EB6-214B-B59F-414060EFC9BA}" type="datetime1">
              <a:rPr lang="en-US"/>
              <a:pPr>
                <a:defRPr/>
              </a:pPr>
              <a:t>1/3/25</a:t>
            </a:fld>
            <a:endParaRPr lang="en-US"/>
          </a:p>
        </p:txBody>
      </p:sp>
      <p:sp>
        <p:nvSpPr>
          <p:cNvPr id="8"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9"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B58AD041-EDB0-4D41-9E5B-79FB902190D4}" type="slidenum">
              <a:rPr lang="en-US"/>
              <a:pPr>
                <a:defRPr/>
              </a:pPr>
              <a:t>‹#›</a:t>
            </a:fld>
            <a:endParaRPr lang="en-US"/>
          </a:p>
        </p:txBody>
      </p:sp>
    </p:spTree>
    <p:extLst>
      <p:ext uri="{BB962C8B-B14F-4D97-AF65-F5344CB8AC3E}">
        <p14:creationId xmlns:p14="http://schemas.microsoft.com/office/powerpoint/2010/main" val="2490593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4122401C-AAEC-224B-B0FC-7E890D4BAFD9}" type="datetime1">
              <a:rPr lang="en-US"/>
              <a:pPr>
                <a:defRPr/>
              </a:pPr>
              <a:t>1/3/25</a:t>
            </a:fld>
            <a:endParaRPr lang="en-US"/>
          </a:p>
        </p:txBody>
      </p:sp>
      <p:sp>
        <p:nvSpPr>
          <p:cNvPr id="4"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5"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26EED259-E526-8742-8A7F-7FDFE05072F7}" type="slidenum">
              <a:rPr lang="en-US"/>
              <a:pPr>
                <a:defRPr/>
              </a:pPr>
              <a:t>‹#›</a:t>
            </a:fld>
            <a:endParaRPr lang="en-US"/>
          </a:p>
        </p:txBody>
      </p:sp>
    </p:spTree>
    <p:extLst>
      <p:ext uri="{BB962C8B-B14F-4D97-AF65-F5344CB8AC3E}">
        <p14:creationId xmlns:p14="http://schemas.microsoft.com/office/powerpoint/2010/main" val="1510159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556E7D08-D5EF-6242-865A-CE48CC4D2D04}" type="datetime1">
              <a:rPr lang="en-US"/>
              <a:pPr>
                <a:defRPr/>
              </a:pPr>
              <a:t>1/3/25</a:t>
            </a:fld>
            <a:endParaRPr lang="en-US"/>
          </a:p>
        </p:txBody>
      </p:sp>
      <p:sp>
        <p:nvSpPr>
          <p:cNvPr id="3"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4"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F793F65F-BDD2-7143-9DB4-7F6E1DC01511}" type="slidenum">
              <a:rPr lang="en-US"/>
              <a:pPr>
                <a:defRPr/>
              </a:pPr>
              <a:t>‹#›</a:t>
            </a:fld>
            <a:endParaRPr lang="en-US"/>
          </a:p>
        </p:txBody>
      </p:sp>
    </p:spTree>
    <p:extLst>
      <p:ext uri="{BB962C8B-B14F-4D97-AF65-F5344CB8AC3E}">
        <p14:creationId xmlns:p14="http://schemas.microsoft.com/office/powerpoint/2010/main" val="2701705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a:prstGeom prst="rect">
            <a:avLst/>
          </a:prstGeo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a:prstGeom prst="rect">
            <a:avLst/>
          </a:prstGeo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a:prstGeom prst="rect">
            <a:avLst/>
          </a:prstGeo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0B1F0F8D-0D4A-614C-B06A-DCF9395ADB14}" type="datetime1">
              <a:rPr lang="en-US"/>
              <a:pPr>
                <a:defRPr/>
              </a:pPr>
              <a:t>1/3/25</a:t>
            </a:fld>
            <a:endParaRPr lang="en-US"/>
          </a:p>
        </p:txBody>
      </p:sp>
      <p:sp>
        <p:nvSpPr>
          <p:cNvPr id="6"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9EF3A24D-1705-F04C-93FD-1C69EE75A36A}" type="slidenum">
              <a:rPr lang="en-US"/>
              <a:pPr>
                <a:defRPr/>
              </a:pPr>
              <a:t>‹#›</a:t>
            </a:fld>
            <a:endParaRPr lang="en-US"/>
          </a:p>
        </p:txBody>
      </p:sp>
    </p:spTree>
    <p:extLst>
      <p:ext uri="{BB962C8B-B14F-4D97-AF65-F5344CB8AC3E}">
        <p14:creationId xmlns:p14="http://schemas.microsoft.com/office/powerpoint/2010/main" val="429434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a:prstGeom prst="rect">
            <a:avLst/>
          </a:prstGeo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a:prstGeom prst="rect">
            <a:avLst/>
          </a:prstGeom>
        </p:spPr>
        <p:txBody>
          <a:bodyPr rtlCol="0">
            <a:normAutofit/>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r>
              <a:rPr lang="en-US" noProof="0"/>
              <a:t>Click icon to add picture</a:t>
            </a:r>
          </a:p>
        </p:txBody>
      </p:sp>
      <p:sp>
        <p:nvSpPr>
          <p:cNvPr id="4" name="Text Placeholder 3"/>
          <p:cNvSpPr>
            <a:spLocks noGrp="1"/>
          </p:cNvSpPr>
          <p:nvPr>
            <p:ph type="body" sz="half" idx="2"/>
          </p:nvPr>
        </p:nvSpPr>
        <p:spPr>
          <a:xfrm>
            <a:off x="8602982" y="25763222"/>
            <a:ext cx="26334720" cy="3863338"/>
          </a:xfrm>
          <a:prstGeom prst="rect">
            <a:avLst/>
          </a:prstGeo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FE30288A-D7A5-0941-93D1-D21B196E9A39}" type="datetime1">
              <a:rPr lang="en-US"/>
              <a:pPr>
                <a:defRPr/>
              </a:pPr>
              <a:t>1/3/25</a:t>
            </a:fld>
            <a:endParaRPr lang="en-US"/>
          </a:p>
        </p:txBody>
      </p:sp>
      <p:sp>
        <p:nvSpPr>
          <p:cNvPr id="6"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FC608315-0CFA-A846-8E58-42DE526B4491}" type="slidenum">
              <a:rPr lang="en-US"/>
              <a:pPr>
                <a:defRPr/>
              </a:pPr>
              <a:t>‹#›</a:t>
            </a:fld>
            <a:endParaRPr lang="en-US"/>
          </a:p>
        </p:txBody>
      </p:sp>
    </p:spTree>
    <p:extLst>
      <p:ext uri="{BB962C8B-B14F-4D97-AF65-F5344CB8AC3E}">
        <p14:creationId xmlns:p14="http://schemas.microsoft.com/office/powerpoint/2010/main" val="241567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193925" y="7680325"/>
            <a:ext cx="39503350" cy="217249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90E7CA6F-884E-634E-A75A-572F483F8848}" type="datetime1">
              <a:rPr lang="en-US"/>
              <a:pPr>
                <a:defRPr/>
              </a:pPr>
              <a:t>1/3/25</a:t>
            </a:fld>
            <a:endParaRPr lang="en-US"/>
          </a:p>
        </p:txBody>
      </p:sp>
      <p:sp>
        <p:nvSpPr>
          <p:cNvPr id="5"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8C23B04B-B7F2-FF4D-8077-EF3B1F9C6BAE}" type="slidenum">
              <a:rPr lang="en-US"/>
              <a:pPr>
                <a:defRPr/>
              </a:pPr>
              <a:t>‹#›</a:t>
            </a:fld>
            <a:endParaRPr lang="en-US"/>
          </a:p>
        </p:txBody>
      </p:sp>
    </p:spTree>
    <p:extLst>
      <p:ext uri="{BB962C8B-B14F-4D97-AF65-F5344CB8AC3E}">
        <p14:creationId xmlns:p14="http://schemas.microsoft.com/office/powerpoint/2010/main" val="4088113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ctr" defTabSz="2193925" rtl="0" eaLnBrk="1" fontAlgn="base" hangingPunct="1">
        <a:spcBef>
          <a:spcPct val="0"/>
        </a:spcBef>
        <a:spcAft>
          <a:spcPct val="0"/>
        </a:spcAft>
        <a:defRPr sz="21100" kern="1200">
          <a:solidFill>
            <a:schemeClr val="tx1"/>
          </a:solidFill>
          <a:latin typeface="+mj-lt"/>
          <a:ea typeface="ＭＳ Ｐゴシック" pitchFamily="-108" charset="-128"/>
          <a:cs typeface="ＭＳ Ｐゴシック" pitchFamily="-108" charset="-128"/>
        </a:defRPr>
      </a:lvl1pPr>
      <a:lvl2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2pPr>
      <a:lvl3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3pPr>
      <a:lvl4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4pPr>
      <a:lvl5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5pPr>
      <a:lvl6pPr marL="4572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6pPr>
      <a:lvl7pPr marL="9144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7pPr>
      <a:lvl8pPr marL="13716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8pPr>
      <a:lvl9pPr marL="18288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9pPr>
    </p:titleStyle>
    <p:bodyStyle>
      <a:lvl1pPr marL="1644650" indent="-1644650" algn="l" defTabSz="2193925" rtl="0" eaLnBrk="1" fontAlgn="base" hangingPunct="1">
        <a:spcBef>
          <a:spcPct val="20000"/>
        </a:spcBef>
        <a:spcAft>
          <a:spcPct val="0"/>
        </a:spcAft>
        <a:buFont typeface="Arial" charset="0"/>
        <a:buChar char="•"/>
        <a:defRPr sz="15400" kern="1200">
          <a:solidFill>
            <a:schemeClr val="tx1"/>
          </a:solidFill>
          <a:latin typeface="+mn-lt"/>
          <a:ea typeface="ＭＳ Ｐゴシック" pitchFamily="-108" charset="-128"/>
          <a:cs typeface="ＭＳ Ｐゴシック" pitchFamily="-108" charset="-128"/>
        </a:defRPr>
      </a:lvl1pPr>
      <a:lvl2pPr marL="3565525" indent="-1371600" algn="l" defTabSz="2193925" rtl="0" eaLnBrk="1" fontAlgn="base" hangingPunct="1">
        <a:spcBef>
          <a:spcPct val="20000"/>
        </a:spcBef>
        <a:spcAft>
          <a:spcPct val="0"/>
        </a:spcAft>
        <a:buFont typeface="Arial" charset="0"/>
        <a:buChar char="–"/>
        <a:defRPr sz="13400" kern="1200">
          <a:solidFill>
            <a:schemeClr val="tx1"/>
          </a:solidFill>
          <a:latin typeface="+mn-lt"/>
          <a:ea typeface="ＭＳ Ｐゴシック" pitchFamily="-108" charset="-128"/>
          <a:cs typeface="+mn-cs"/>
        </a:defRPr>
      </a:lvl2pPr>
      <a:lvl3pPr marL="5486400" indent="-1096963" algn="l" defTabSz="2193925" rtl="0" eaLnBrk="1" fontAlgn="base" hangingPunct="1">
        <a:spcBef>
          <a:spcPct val="20000"/>
        </a:spcBef>
        <a:spcAft>
          <a:spcPct val="0"/>
        </a:spcAft>
        <a:buFont typeface="Arial" charset="0"/>
        <a:buChar char="•"/>
        <a:defRPr sz="11500" kern="1200">
          <a:solidFill>
            <a:schemeClr val="tx1"/>
          </a:solidFill>
          <a:latin typeface="+mn-lt"/>
          <a:ea typeface="ＭＳ Ｐゴシック" pitchFamily="-108" charset="-128"/>
          <a:cs typeface="+mn-cs"/>
        </a:defRPr>
      </a:lvl3pPr>
      <a:lvl4pPr marL="7680325" indent="-1096963" algn="l" defTabSz="2193925" rtl="0" eaLnBrk="1" fontAlgn="base" hangingPunct="1">
        <a:spcBef>
          <a:spcPct val="20000"/>
        </a:spcBef>
        <a:spcAft>
          <a:spcPct val="0"/>
        </a:spcAft>
        <a:buFont typeface="Arial" charset="0"/>
        <a:buChar char="–"/>
        <a:defRPr sz="9600" kern="1200">
          <a:solidFill>
            <a:schemeClr val="tx1"/>
          </a:solidFill>
          <a:latin typeface="+mn-lt"/>
          <a:ea typeface="ＭＳ Ｐゴシック" pitchFamily="-108" charset="-128"/>
          <a:cs typeface="+mn-cs"/>
        </a:defRPr>
      </a:lvl4pPr>
      <a:lvl5pPr marL="9874250" indent="-1096963" algn="l" defTabSz="2193925" rtl="0" eaLnBrk="1" fontAlgn="base" hangingPunct="1">
        <a:spcBef>
          <a:spcPct val="20000"/>
        </a:spcBef>
        <a:spcAft>
          <a:spcPct val="0"/>
        </a:spcAft>
        <a:buFont typeface="Arial" charset="0"/>
        <a:buChar char="»"/>
        <a:defRPr sz="9600" kern="1200">
          <a:solidFill>
            <a:schemeClr val="tx1"/>
          </a:solidFill>
          <a:latin typeface="+mn-lt"/>
          <a:ea typeface="ＭＳ Ｐゴシック" pitchFamily="-108" charset="-128"/>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hyperlink" Target="https://matthias-research.github.io/pages/" TargetMode="External"/><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5"/>
          <p:cNvSpPr>
            <a:spLocks noChangeArrowheads="1"/>
          </p:cNvSpPr>
          <p:nvPr/>
        </p:nvSpPr>
        <p:spPr bwMode="auto">
          <a:xfrm>
            <a:off x="1143000" y="2163763"/>
            <a:ext cx="41605200"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3" tIns="45614" rIns="91243" bIns="45614">
            <a:spAutoFit/>
          </a:bodyPr>
          <a:lstStyle/>
          <a:p>
            <a:pPr>
              <a:spcBef>
                <a:spcPct val="50000"/>
              </a:spcBef>
            </a:pPr>
            <a:r>
              <a:rPr lang="en-US" sz="5000" b="1" dirty="0">
                <a:latin typeface="Georgia" charset="0"/>
                <a:cs typeface="Georgia" charset="0"/>
              </a:rPr>
              <a:t>Eric Stoneking</a:t>
            </a:r>
            <a:br>
              <a:rPr lang="en-US" sz="4800" b="1" dirty="0">
                <a:latin typeface="Georgia" charset="0"/>
                <a:cs typeface="Georgia" charset="0"/>
              </a:rPr>
            </a:br>
            <a:r>
              <a:rPr lang="en-US" sz="2800" b="1" dirty="0">
                <a:latin typeface="Georgia" charset="0"/>
                <a:cs typeface="Georgia" charset="0"/>
              </a:rPr>
              <a:t>NASA Goddard Space Flight Center</a:t>
            </a:r>
          </a:p>
        </p:txBody>
      </p:sp>
      <p:sp>
        <p:nvSpPr>
          <p:cNvPr id="14338" name="TextBox 91"/>
          <p:cNvSpPr txBox="1">
            <a:spLocks noChangeArrowheads="1"/>
          </p:cNvSpPr>
          <p:nvPr/>
        </p:nvSpPr>
        <p:spPr bwMode="auto">
          <a:xfrm>
            <a:off x="1143000" y="609600"/>
            <a:ext cx="416052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8000" dirty="0">
                <a:solidFill>
                  <a:srgbClr val="00B0F0"/>
                </a:solidFill>
                <a:latin typeface="Arial Black" charset="0"/>
              </a:rPr>
              <a:t>Proposed Benchmark Problems for Validation of Low-G Slosh Models</a:t>
            </a:r>
          </a:p>
        </p:txBody>
      </p:sp>
      <p:sp>
        <p:nvSpPr>
          <p:cNvPr id="14339" name="Rectangle 35"/>
          <p:cNvSpPr>
            <a:spLocks noChangeArrowheads="1"/>
          </p:cNvSpPr>
          <p:nvPr/>
        </p:nvSpPr>
        <p:spPr bwMode="auto">
          <a:xfrm>
            <a:off x="22250400" y="28077696"/>
            <a:ext cx="9829800" cy="38936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3200" b="1" u="sng" dirty="0">
                <a:solidFill>
                  <a:srgbClr val="00B0F0"/>
                </a:solidFill>
              </a:rPr>
              <a:t>REFERENCES</a:t>
            </a:r>
            <a:endParaRPr lang="en-GB" sz="3200" b="1" dirty="0">
              <a:solidFill>
                <a:srgbClr val="00B0F0"/>
              </a:solidFill>
            </a:endParaRPr>
          </a:p>
          <a:p>
            <a:endParaRPr lang="en-US" sz="1800" dirty="0"/>
          </a:p>
          <a:p>
            <a:r>
              <a:rPr lang="en-US" sz="1800" dirty="0">
                <a:latin typeface="Georgia" charset="0"/>
                <a:cs typeface="Georgia" charset="0"/>
              </a:rPr>
              <a:t>[1]  Monaghan, J.J. and Rafiee, Ashkan.  “A simple SPH algorithm for multi-fluid flow with high density ratios”.  International Journal for Numerical Methods in Fluids, 71:537-561, 2013.</a:t>
            </a:r>
          </a:p>
          <a:p>
            <a:r>
              <a:rPr lang="en-US" sz="1800" dirty="0">
                <a:latin typeface="Georgia" charset="0"/>
                <a:cs typeface="Georgia" charset="0"/>
              </a:rPr>
              <a:t>[2]  </a:t>
            </a:r>
            <a:r>
              <a:rPr lang="en-US" sz="1800" dirty="0" err="1">
                <a:latin typeface="Georgia" charset="0"/>
                <a:cs typeface="Georgia" charset="0"/>
              </a:rPr>
              <a:t>Voileau</a:t>
            </a:r>
            <a:r>
              <a:rPr lang="en-US" sz="1800" dirty="0">
                <a:latin typeface="Georgia" charset="0"/>
                <a:cs typeface="Georgia" charset="0"/>
              </a:rPr>
              <a:t>, Damien.  </a:t>
            </a:r>
            <a:r>
              <a:rPr lang="en-US" sz="1800" u="sng" dirty="0">
                <a:latin typeface="Georgia" charset="0"/>
                <a:cs typeface="Georgia" charset="0"/>
              </a:rPr>
              <a:t>Fluid Mechanics and the SPH Method</a:t>
            </a:r>
            <a:r>
              <a:rPr lang="en-US" sz="1800" dirty="0">
                <a:latin typeface="Georgia" charset="0"/>
                <a:cs typeface="Georgia" charset="0"/>
              </a:rPr>
              <a:t>.  Oxford University Press, 2015.</a:t>
            </a:r>
          </a:p>
          <a:p>
            <a:r>
              <a:rPr lang="en-US" sz="1800" dirty="0">
                <a:latin typeface="Georgia" charset="0"/>
                <a:cs typeface="Georgia" charset="0"/>
              </a:rPr>
              <a:t>[3]  Dodge, Franklin T.   </a:t>
            </a:r>
            <a:r>
              <a:rPr lang="en-US" sz="1800" u="sng" dirty="0">
                <a:latin typeface="Georgia" charset="0"/>
                <a:cs typeface="Georgia" charset="0"/>
              </a:rPr>
              <a:t>The New “Dynamic Behavior of Liquids in Moving Containers”</a:t>
            </a:r>
            <a:r>
              <a:rPr lang="en-US" sz="1800" dirty="0">
                <a:latin typeface="Georgia" charset="0"/>
                <a:cs typeface="Georgia" charset="0"/>
              </a:rPr>
              <a:t>.  Southwest Research Institute, 2000.</a:t>
            </a:r>
          </a:p>
          <a:p>
            <a:r>
              <a:rPr lang="en-US" sz="1800" dirty="0">
                <a:latin typeface="Georgia" charset="0"/>
                <a:cs typeface="Georgia" charset="0"/>
              </a:rPr>
              <a:t>[4] Muller-Fischer, Matthias.  “Ten Minute Physics”. </a:t>
            </a:r>
            <a:r>
              <a:rPr lang="en-US" sz="1800" u="sng" dirty="0">
                <a:latin typeface="Georgia" charset="0"/>
                <a:cs typeface="Georgia" charset="0"/>
                <a:hlinkClick r:id="rId3">
                  <a:extLst>
                    <a:ext uri="{A12FA001-AC4F-418D-AE19-62706E023703}">
                      <ahyp:hlinkClr xmlns:ahyp="http://schemas.microsoft.com/office/drawing/2018/hyperlinkcolor" val="tx"/>
                    </a:ext>
                  </a:extLst>
                </a:hlinkClick>
              </a:rPr>
              <a:t>https://matthias-research.github.io/pages/</a:t>
            </a:r>
            <a:r>
              <a:rPr lang="en-US" sz="1800" u="sng" dirty="0" err="1">
                <a:latin typeface="Georgia" charset="0"/>
                <a:cs typeface="Georgia" charset="0"/>
              </a:rPr>
              <a:t>tenMinutePhysics</a:t>
            </a:r>
            <a:r>
              <a:rPr lang="en-US" sz="1800" u="sng" dirty="0">
                <a:latin typeface="Georgia" charset="0"/>
                <a:cs typeface="Georgia" charset="0"/>
              </a:rPr>
              <a:t>/</a:t>
            </a:r>
            <a:r>
              <a:rPr lang="en-US" sz="1800" u="sng" dirty="0" err="1">
                <a:latin typeface="Georgia" charset="0"/>
                <a:cs typeface="Georgia" charset="0"/>
              </a:rPr>
              <a:t>index.html</a:t>
            </a:r>
            <a:endParaRPr lang="en-US" sz="1800" u="sng" dirty="0">
              <a:latin typeface="Georgia" charset="0"/>
              <a:cs typeface="Georgia" charset="0"/>
            </a:endParaRPr>
          </a:p>
        </p:txBody>
      </p:sp>
      <p:sp>
        <p:nvSpPr>
          <p:cNvPr id="14341" name="Rectangle 49"/>
          <p:cNvSpPr>
            <a:spLocks noChangeArrowheads="1"/>
          </p:cNvSpPr>
          <p:nvPr/>
        </p:nvSpPr>
        <p:spPr bwMode="auto">
          <a:xfrm>
            <a:off x="1143000" y="5181600"/>
            <a:ext cx="9829800" cy="26746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00B0F0"/>
                </a:solidFill>
              </a:rPr>
              <a:t>INTRODUCTION</a:t>
            </a:r>
          </a:p>
          <a:p>
            <a:r>
              <a:rPr lang="en-US" sz="2800" b="1" dirty="0"/>
              <a:t> </a:t>
            </a:r>
            <a:endParaRPr lang="en-US" sz="2800" dirty="0"/>
          </a:p>
          <a:p>
            <a:r>
              <a:rPr lang="en-US" sz="2800" dirty="0">
                <a:latin typeface="Georgia" charset="0"/>
                <a:cs typeface="Georgia" charset="0"/>
              </a:rPr>
              <a:t>Propellant slosh is a concern for ultra-stable pointing platforms such as the Nancy Grace Roman Space Telescope, and for spacecraft with stringent maneuvering requirements like OSIRIS-</a:t>
            </a:r>
            <a:r>
              <a:rPr lang="en-US" sz="2800" dirty="0" err="1">
                <a:latin typeface="Georgia" charset="0"/>
                <a:cs typeface="Georgia" charset="0"/>
              </a:rPr>
              <a:t>REx</a:t>
            </a:r>
            <a:r>
              <a:rPr lang="en-US" sz="2800" dirty="0">
                <a:latin typeface="Georgia" charset="0"/>
                <a:cs typeface="Georgia" charset="0"/>
              </a:rPr>
              <a:t>, Artemis, and robotic servicing vehicles.  Modeling slosh well in the spacecraft design is important for retiring risk to mission performance and safety.</a:t>
            </a:r>
          </a:p>
          <a:p>
            <a:endParaRPr lang="en-US" sz="2800" dirty="0">
              <a:latin typeface="Georgia" charset="0"/>
              <a:cs typeface="Georgia" charset="0"/>
            </a:endParaRPr>
          </a:p>
          <a:p>
            <a:r>
              <a:rPr lang="en-US" sz="2800" dirty="0">
                <a:latin typeface="Georgia" charset="0"/>
                <a:cs typeface="Georgia" charset="0"/>
              </a:rPr>
              <a:t>The ideal slosh model would be accurate over all flight regimes, computationally cheap, and backed by ample experimental experience.  As might be expected, practical considerations impose constraints, and compromises must be made.  Experimental data for low-g dynamics is qualitative and limited, due to the challenges of providing a low-g environment and instrumenting fluid.</a:t>
            </a:r>
          </a:p>
          <a:p>
            <a:endParaRPr lang="en-US" sz="2800" dirty="0">
              <a:latin typeface="Georgia" charset="0"/>
              <a:cs typeface="Georgia" charset="0"/>
            </a:endParaRPr>
          </a:p>
          <a:p>
            <a:r>
              <a:rPr lang="en-US" sz="2800" dirty="0">
                <a:latin typeface="Georgia" charset="0"/>
                <a:cs typeface="Georgia" charset="0"/>
              </a:rPr>
              <a:t>Computational Fluid Dynamics (CFD) is more practical than experiment for supporting control system design, but is still quite expensive in time and computing resources.   An economical technique is to model slosh as a pendulum suspended within the spacecraft body.  The commonly-seen torsion pendulum assumes an acceleration field, so is of questionable suitability for the low-g regime.  A more suitable choice for low-g is a translational pendulum[3]. Both types of pendulum are computationally cheap, but of limited accuracy.  Multiple pendulums may be superposed to model multiple modes of motion, but some phenomena remain difficult to model well.</a:t>
            </a:r>
          </a:p>
          <a:p>
            <a:endParaRPr lang="en-US" sz="2800" dirty="0">
              <a:latin typeface="Georgia" charset="0"/>
              <a:cs typeface="Georgia" charset="0"/>
            </a:endParaRPr>
          </a:p>
          <a:p>
            <a:r>
              <a:rPr lang="en-US" sz="2800" dirty="0">
                <a:latin typeface="Georgia" charset="0"/>
                <a:cs typeface="Georgia" charset="0"/>
              </a:rPr>
              <a:t>The high-g and low-g dynamic regimes pose distinct problems in modeling fluid dynamics.  In high-g, the gravity and momentum forces dominate.  Low-g dynamics are dominated by momentum and surface tension forces.  The transition between low-g and high-g also has its own distinct transient phenomena, such as </a:t>
            </a:r>
            <a:r>
              <a:rPr lang="en-US" sz="2800" dirty="0" err="1">
                <a:latin typeface="Georgia" charset="0"/>
                <a:cs typeface="Georgia" charset="0"/>
              </a:rPr>
              <a:t>geysering</a:t>
            </a:r>
            <a:r>
              <a:rPr lang="en-US" sz="2800" dirty="0">
                <a:latin typeface="Georgia" charset="0"/>
                <a:cs typeface="Georgia" charset="0"/>
              </a:rPr>
              <a:t>, breakaway, and bubble formation.  These transient phenomena are challenging to capture using pendulum models.</a:t>
            </a:r>
          </a:p>
          <a:p>
            <a:endParaRPr lang="en-US" sz="2800" dirty="0">
              <a:latin typeface="Georgia" charset="0"/>
              <a:cs typeface="Georgia" charset="0"/>
            </a:endParaRPr>
          </a:p>
          <a:p>
            <a:r>
              <a:rPr lang="en-US" sz="2800" dirty="0">
                <a:latin typeface="Georgia" charset="0"/>
                <a:cs typeface="Georgia" charset="0"/>
              </a:rPr>
              <a:t>Consider CFD and pendulum models to be the two ends of the fidelity-vs-cost spectrum.  We are investigating Smoothed Particle Hydrodynamics (SPH) as a fluid model that, by selecting the number of particles, could be tuned to balance accuracy against computational cost as desired.  It still needs backing by CFD to select some model parameters.  In addition, the trade between complexity and accuracy needs to be understood.  For example, how many particles are required for bubble formation to be adequately modeled?  Over what ranges of excitation may slosh motion be modeled as a linear system?</a:t>
            </a:r>
          </a:p>
          <a:p>
            <a:endParaRPr lang="en-US" sz="2800" dirty="0">
              <a:latin typeface="Georgia" charset="0"/>
              <a:cs typeface="Georgia" charset="0"/>
            </a:endParaRPr>
          </a:p>
          <a:p>
            <a:r>
              <a:rPr lang="en-US" sz="2800" dirty="0">
                <a:latin typeface="Georgia" charset="0"/>
                <a:cs typeface="Georgia" charset="0"/>
              </a:rPr>
              <a:t>The benchmark problems presented here are intended to provide a common basis for anyone pursuing low-to-medium fidelity slosh models to ground their models in.</a:t>
            </a:r>
          </a:p>
          <a:p>
            <a:endParaRPr lang="en-US" sz="2800" dirty="0">
              <a:latin typeface="Georgia" charset="0"/>
              <a:cs typeface="Georgia" charset="0"/>
            </a:endParaRPr>
          </a:p>
          <a:p>
            <a:endParaRPr lang="en-US" sz="2800" dirty="0">
              <a:latin typeface="Georgia" charset="0"/>
              <a:cs typeface="Georgia" charset="0"/>
            </a:endParaRPr>
          </a:p>
          <a:p>
            <a:endParaRPr lang="en-US" sz="2800" dirty="0">
              <a:latin typeface="Georgia" charset="0"/>
              <a:cs typeface="Georgia" charset="0"/>
            </a:endParaRPr>
          </a:p>
        </p:txBody>
      </p:sp>
      <p:sp>
        <p:nvSpPr>
          <p:cNvPr id="14342" name="Rectangle 7"/>
          <p:cNvSpPr>
            <a:spLocks noChangeArrowheads="1"/>
          </p:cNvSpPr>
          <p:nvPr/>
        </p:nvSpPr>
        <p:spPr bwMode="auto">
          <a:xfrm>
            <a:off x="22255079" y="5181600"/>
            <a:ext cx="9829800" cy="22479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marL="381000" indent="-381000">
              <a:spcBef>
                <a:spcPct val="50000"/>
              </a:spcBef>
            </a:pPr>
            <a:r>
              <a:rPr lang="en-GB" sz="4000" b="1" u="sng" dirty="0">
                <a:solidFill>
                  <a:srgbClr val="00B0F0"/>
                </a:solidFill>
              </a:rPr>
              <a:t>SMOOTHED PARTICLE HYDRODYNAMICS (SPH)</a:t>
            </a:r>
            <a:endParaRPr lang="en-GB" sz="4000" b="1" dirty="0">
              <a:solidFill>
                <a:srgbClr val="00B0F0"/>
              </a:solidFill>
            </a:endParaRPr>
          </a:p>
          <a:p>
            <a:pPr marL="381000" indent="-381000"/>
            <a:endParaRPr lang="en-US" sz="2800" b="1" dirty="0"/>
          </a:p>
          <a:p>
            <a:r>
              <a:rPr lang="en-US" sz="2800" dirty="0">
                <a:latin typeface="Georgia" panose="02040502050405020303" pitchFamily="18" charset="0"/>
              </a:rPr>
              <a:t>SPH was pioneered by Monaghan[1] for astrophysics. It has become popular for a range of fluid dynamics problems, from shallow water hydraulics to computer animation.  The heart of SPH is a particle described by a kernel function of finite radial extent.  Bulk properties, like pressure, may be evaluated at any point by summing the kernel functions of nearby particles.  Inter-particle forces are found using the gradients of potential energy kernels.  We model surface tension forces with a gradient kernel that is attractive over a portion of its domain.</a:t>
            </a:r>
          </a:p>
          <a:p>
            <a:endParaRPr lang="en-US" sz="2800" dirty="0">
              <a:latin typeface="Georgia" panose="02040502050405020303" pitchFamily="18" charset="0"/>
            </a:endParaRPr>
          </a:p>
          <a:p>
            <a:endParaRPr lang="en-US" sz="2800" dirty="0">
              <a:latin typeface="Georgia" panose="02040502050405020303" pitchFamily="18" charset="0"/>
            </a:endParaRPr>
          </a:p>
          <a:p>
            <a:endParaRPr lang="en-US" sz="2800" dirty="0">
              <a:latin typeface="Georgia" panose="02040502050405020303" pitchFamily="18" charset="0"/>
            </a:endParaRPr>
          </a:p>
          <a:p>
            <a:endParaRPr lang="en-US" sz="2800" dirty="0">
              <a:latin typeface="Georgia" panose="02040502050405020303" pitchFamily="18" charset="0"/>
            </a:endParaRPr>
          </a:p>
          <a:p>
            <a:endParaRPr lang="en-US" sz="2800" dirty="0">
              <a:latin typeface="Georgia" panose="02040502050405020303" pitchFamily="18" charset="0"/>
            </a:endParaRPr>
          </a:p>
          <a:p>
            <a:endParaRPr lang="en-US" sz="2800" dirty="0">
              <a:latin typeface="Georgia" panose="02040502050405020303" pitchFamily="18" charset="0"/>
            </a:endParaRPr>
          </a:p>
          <a:p>
            <a:endParaRPr lang="en-US" sz="2800" dirty="0">
              <a:latin typeface="Georgia" panose="02040502050405020303" pitchFamily="18" charset="0"/>
            </a:endParaRPr>
          </a:p>
          <a:p>
            <a:endParaRPr lang="en-US" sz="2800" dirty="0">
              <a:latin typeface="Georgia" panose="02040502050405020303" pitchFamily="18" charset="0"/>
            </a:endParaRPr>
          </a:p>
          <a:p>
            <a:endParaRPr lang="en-US" sz="2800" dirty="0">
              <a:latin typeface="Georgia" panose="02040502050405020303" pitchFamily="18" charset="0"/>
            </a:endParaRPr>
          </a:p>
          <a:p>
            <a:endParaRPr lang="en-US" sz="2800" dirty="0">
              <a:latin typeface="Georgia" panose="02040502050405020303" pitchFamily="18" charset="0"/>
            </a:endParaRPr>
          </a:p>
          <a:p>
            <a:endParaRPr lang="en-US" sz="2800" dirty="0">
              <a:latin typeface="Georgia" panose="02040502050405020303" pitchFamily="18" charset="0"/>
            </a:endParaRPr>
          </a:p>
          <a:p>
            <a:r>
              <a:rPr lang="en-US" sz="2800" dirty="0">
                <a:latin typeface="Georgia" panose="02040502050405020303" pitchFamily="18" charset="0"/>
              </a:rPr>
              <a:t>For slosh modeling, the principal outputs are the forces exerted on the tank (and thus the spacecraft) and the distribution of mass in the tank.  It is important to account for all energy sources and sinks in the model.  Some techniques, for instance, sacrifice energy conservation for numerical stability at larger integration timesteps[4].  This is perfectly appropriate for visual animation, but is questionable for the study of slosh.  </a:t>
            </a:r>
            <a:r>
              <a:rPr lang="en-US" sz="2800" dirty="0" err="1">
                <a:latin typeface="Georgia" panose="02040502050405020303" pitchFamily="18" charset="0"/>
              </a:rPr>
              <a:t>Violeau</a:t>
            </a:r>
            <a:r>
              <a:rPr lang="en-US" sz="2800" dirty="0">
                <a:latin typeface="Georgia" panose="02040502050405020303" pitchFamily="18" charset="0"/>
              </a:rPr>
              <a:t>[2] gives an excellent accounting of SPH features and their basis in fluid dynamics theory.</a:t>
            </a:r>
          </a:p>
          <a:p>
            <a:endParaRPr lang="en-US" sz="2800" dirty="0">
              <a:latin typeface="Georgia" panose="02040502050405020303" pitchFamily="18" charset="0"/>
            </a:endParaRPr>
          </a:p>
          <a:p>
            <a:r>
              <a:rPr lang="en-US" sz="2800" dirty="0">
                <a:latin typeface="Georgia" panose="02040502050405020303" pitchFamily="18" charset="0"/>
              </a:rPr>
              <a:t>Every SPH simulation has energy sources and sinks.  The XSPH technique used to suppress high-speed signals corresponds to the eddy viscosity of the flow.  SPH interactions are pairwise, so intrinsically conserve momentum and vorticity.  We use a </a:t>
            </a:r>
            <a:r>
              <a:rPr lang="en-US" sz="2800" dirty="0" err="1">
                <a:latin typeface="Georgia" panose="02040502050405020303" pitchFamily="18" charset="0"/>
              </a:rPr>
              <a:t>Verlet</a:t>
            </a:r>
            <a:r>
              <a:rPr lang="en-US" sz="2800" dirty="0">
                <a:latin typeface="Georgia" panose="02040502050405020303" pitchFamily="18" charset="0"/>
              </a:rPr>
              <a:t> numerical integrator to conserve energy.  The numerical timestep is limited by particle size and flow speed.  Artificial viscosity is added to further damp high-frequency dynamics.  By monitoring the system energy, the model’s parameters may be tuned, and the model’s accuracy may be evaluated.</a:t>
            </a:r>
          </a:p>
          <a:p>
            <a:endParaRPr lang="en-US" sz="2800" dirty="0">
              <a:latin typeface="Georgia" panose="02040502050405020303" pitchFamily="18" charset="0"/>
            </a:endParaRPr>
          </a:p>
          <a:p>
            <a:r>
              <a:rPr lang="en-US" sz="2800" dirty="0">
                <a:latin typeface="Georgia" panose="02040502050405020303" pitchFamily="18" charset="0"/>
              </a:rPr>
              <a:t>SPH is readily scalable to trade speed against accuracy by varying the number of particles that make up the fluid.  It is also readily scalable from two to three dimensions.  </a:t>
            </a:r>
          </a:p>
        </p:txBody>
      </p:sp>
      <p:sp>
        <p:nvSpPr>
          <p:cNvPr id="14343" name="Rectangle 51"/>
          <p:cNvSpPr>
            <a:spLocks noChangeArrowheads="1"/>
          </p:cNvSpPr>
          <p:nvPr/>
        </p:nvSpPr>
        <p:spPr bwMode="auto">
          <a:xfrm>
            <a:off x="11658600" y="5225143"/>
            <a:ext cx="9829800" cy="26746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00B0F0"/>
                </a:solidFill>
              </a:rPr>
              <a:t>BENCHMARK PROBLEMS</a:t>
            </a:r>
            <a:endParaRPr lang="en-GB" sz="4000" b="1" dirty="0">
              <a:solidFill>
                <a:srgbClr val="00B0F0"/>
              </a:solidFill>
            </a:endParaRPr>
          </a:p>
          <a:p>
            <a:endParaRPr lang="en-US" sz="2800" dirty="0">
              <a:latin typeface="Georgia" charset="0"/>
              <a:cs typeface="Georgia" charset="0"/>
            </a:endParaRPr>
          </a:p>
          <a:p>
            <a:r>
              <a:rPr lang="en-US" sz="2800" dirty="0">
                <a:latin typeface="Georgia" charset="0"/>
                <a:cs typeface="Georgia" charset="0"/>
              </a:rPr>
              <a:t>Low-fidelity models need to be grounded in some higher-fidelity model to be validated.  As experimentation is prohibitively expensive, CFD is the most practical means available to provide a high-fidelity reference.</a:t>
            </a:r>
          </a:p>
          <a:p>
            <a:endParaRPr lang="en-US" sz="2800" dirty="0">
              <a:latin typeface="Georgia" charset="0"/>
              <a:cs typeface="Georgia" charset="0"/>
            </a:endParaRPr>
          </a:p>
          <a:p>
            <a:r>
              <a:rPr lang="en-US" sz="2800" dirty="0">
                <a:latin typeface="Georgia" charset="0"/>
                <a:cs typeface="Georgia" charset="0"/>
              </a:rPr>
              <a:t>Although we highlight SPH here as an example, we are not proposing SPH as the technique everyone should adopt.  We are proposing a set of problems and performance measures to guide the investigator in tuning their model of choice and exposing any shortcomings it may have.  A common set of benchmark problems makes it easier to compare models with each other, as well.</a:t>
            </a:r>
          </a:p>
          <a:p>
            <a:endParaRPr lang="en-US" sz="2800" dirty="0">
              <a:latin typeface="Georgia" charset="0"/>
              <a:cs typeface="Georgia" charset="0"/>
            </a:endParaRPr>
          </a:p>
          <a:p>
            <a:r>
              <a:rPr lang="en-US" sz="2800" dirty="0">
                <a:latin typeface="Georgia" charset="0"/>
                <a:cs typeface="Georgia" charset="0"/>
              </a:rPr>
              <a:t>Three benchmark problems are proposed.  These are selected because they highlight behaviors of particular importance to low-g slosh dynamics: large motion of the free surface, transition from high-g to low-g, and transient behavior near equilibrium.</a:t>
            </a:r>
          </a:p>
          <a:p>
            <a:endParaRPr lang="en-US" sz="2800" b="1" dirty="0">
              <a:latin typeface="Georgia" charset="0"/>
              <a:cs typeface="Georgia" charset="0"/>
            </a:endParaRPr>
          </a:p>
          <a:p>
            <a:pPr>
              <a:spcBef>
                <a:spcPct val="50000"/>
              </a:spcBef>
            </a:pPr>
            <a:endParaRPr lang="en-US" sz="4000" b="1" dirty="0">
              <a:solidFill>
                <a:srgbClr val="CC3300"/>
              </a:solidFill>
            </a:endParaRPr>
          </a:p>
        </p:txBody>
      </p:sp>
      <p:sp>
        <p:nvSpPr>
          <p:cNvPr id="14346" name="Rectangle 34"/>
          <p:cNvSpPr>
            <a:spLocks noChangeArrowheads="1"/>
          </p:cNvSpPr>
          <p:nvPr/>
        </p:nvSpPr>
        <p:spPr bwMode="auto">
          <a:xfrm>
            <a:off x="32904113" y="5225143"/>
            <a:ext cx="9829800" cy="1908265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00B0F0"/>
                </a:solidFill>
              </a:rPr>
              <a:t>PROGRESS TO DATE</a:t>
            </a:r>
          </a:p>
          <a:p>
            <a:endParaRPr lang="en-US" sz="2800" dirty="0"/>
          </a:p>
          <a:p>
            <a:r>
              <a:rPr lang="en-US" sz="2800" dirty="0">
                <a:latin typeface="Georgia" charset="0"/>
                <a:cs typeface="Georgia" charset="0"/>
              </a:rPr>
              <a:t>We have performed a simulation combining the Dam Break and G-Release problems.  For the first 5 seconds a 1-G field is imposed, which is then zeroed for the last 5 seconds. </a:t>
            </a:r>
          </a:p>
        </p:txBody>
      </p:sp>
      <p:grpSp>
        <p:nvGrpSpPr>
          <p:cNvPr id="8" name="Group 7">
            <a:extLst>
              <a:ext uri="{FF2B5EF4-FFF2-40B4-BE49-F238E27FC236}">
                <a16:creationId xmlns:a16="http://schemas.microsoft.com/office/drawing/2014/main" id="{1315BF5D-2048-231E-1C95-661C38DB398A}"/>
              </a:ext>
            </a:extLst>
          </p:cNvPr>
          <p:cNvGrpSpPr/>
          <p:nvPr/>
        </p:nvGrpSpPr>
        <p:grpSpPr>
          <a:xfrm>
            <a:off x="16459200" y="21848763"/>
            <a:ext cx="4648200" cy="3830637"/>
            <a:chOff x="15697200" y="16438563"/>
            <a:chExt cx="4648200" cy="3830637"/>
          </a:xfrm>
        </p:grpSpPr>
        <p:sp>
          <p:nvSpPr>
            <p:cNvPr id="14357" name="Rectangle 21"/>
            <p:cNvSpPr>
              <a:spLocks noChangeArrowheads="1"/>
            </p:cNvSpPr>
            <p:nvPr/>
          </p:nvSpPr>
          <p:spPr bwMode="auto">
            <a:xfrm>
              <a:off x="15697200" y="16438563"/>
              <a:ext cx="4648200" cy="3830637"/>
            </a:xfrm>
            <a:prstGeom prst="rect">
              <a:avLst/>
            </a:prstGeom>
            <a:solidFill>
              <a:srgbClr val="EEEEEE"/>
            </a:solidFill>
            <a:ln w="9525">
              <a:solidFill>
                <a:schemeClr val="tx1"/>
              </a:solidFill>
              <a:miter lim="800000"/>
              <a:headEnd/>
              <a:tailEnd/>
            </a:ln>
          </p:spPr>
          <p:txBody>
            <a:bodyPr wrap="none" anchor="ctr"/>
            <a:lstStyle/>
            <a:p>
              <a:endParaRPr lang="en-US"/>
            </a:p>
          </p:txBody>
        </p:sp>
        <p:pic>
          <p:nvPicPr>
            <p:cNvPr id="3" name="Picture 2">
              <a:extLst>
                <a:ext uri="{FF2B5EF4-FFF2-40B4-BE49-F238E27FC236}">
                  <a16:creationId xmlns:a16="http://schemas.microsoft.com/office/drawing/2014/main" id="{AFDC7AA8-C591-E1B3-CAD0-9A6F8B940BE5}"/>
                </a:ext>
              </a:extLst>
            </p:cNvPr>
            <p:cNvPicPr>
              <a:picLocks noChangeAspect="1"/>
            </p:cNvPicPr>
            <p:nvPr/>
          </p:nvPicPr>
          <p:blipFill>
            <a:blip r:embed="rId4"/>
            <a:stretch>
              <a:fillRect/>
            </a:stretch>
          </p:blipFill>
          <p:spPr>
            <a:xfrm>
              <a:off x="15968728" y="16557626"/>
              <a:ext cx="4051300" cy="3505200"/>
            </a:xfrm>
            <a:prstGeom prst="rect">
              <a:avLst/>
            </a:prstGeom>
          </p:spPr>
        </p:pic>
      </p:grpSp>
      <p:grpSp>
        <p:nvGrpSpPr>
          <p:cNvPr id="7" name="Group 6">
            <a:extLst>
              <a:ext uri="{FF2B5EF4-FFF2-40B4-BE49-F238E27FC236}">
                <a16:creationId xmlns:a16="http://schemas.microsoft.com/office/drawing/2014/main" id="{F6C3CAAE-1DA0-955F-9B6B-3192C35C3FD7}"/>
              </a:ext>
            </a:extLst>
          </p:cNvPr>
          <p:cNvGrpSpPr/>
          <p:nvPr/>
        </p:nvGrpSpPr>
        <p:grpSpPr>
          <a:xfrm>
            <a:off x="16459200" y="16211935"/>
            <a:ext cx="4648200" cy="3830637"/>
            <a:chOff x="25908000" y="7142163"/>
            <a:chExt cx="4648200" cy="3830637"/>
          </a:xfrm>
        </p:grpSpPr>
        <p:sp>
          <p:nvSpPr>
            <p:cNvPr id="4" name="Rectangle 21">
              <a:extLst>
                <a:ext uri="{FF2B5EF4-FFF2-40B4-BE49-F238E27FC236}">
                  <a16:creationId xmlns:a16="http://schemas.microsoft.com/office/drawing/2014/main" id="{9C94E578-3876-E0F3-2735-96A44EA091E6}"/>
                </a:ext>
              </a:extLst>
            </p:cNvPr>
            <p:cNvSpPr>
              <a:spLocks noChangeArrowheads="1"/>
            </p:cNvSpPr>
            <p:nvPr/>
          </p:nvSpPr>
          <p:spPr bwMode="auto">
            <a:xfrm>
              <a:off x="25908000" y="7142163"/>
              <a:ext cx="4648200" cy="3830637"/>
            </a:xfrm>
            <a:prstGeom prst="rect">
              <a:avLst/>
            </a:prstGeom>
            <a:solidFill>
              <a:srgbClr val="EEEEEE"/>
            </a:solidFill>
            <a:ln w="9525">
              <a:solidFill>
                <a:schemeClr val="tx1"/>
              </a:solidFill>
              <a:miter lim="800000"/>
              <a:headEnd/>
              <a:tailEnd/>
            </a:ln>
          </p:spPr>
          <p:txBody>
            <a:bodyPr wrap="none" anchor="ctr"/>
            <a:lstStyle/>
            <a:p>
              <a:endParaRPr lang="en-US"/>
            </a:p>
          </p:txBody>
        </p:sp>
        <p:pic>
          <p:nvPicPr>
            <p:cNvPr id="2" name="Picture 1">
              <a:extLst>
                <a:ext uri="{FF2B5EF4-FFF2-40B4-BE49-F238E27FC236}">
                  <a16:creationId xmlns:a16="http://schemas.microsoft.com/office/drawing/2014/main" id="{D8C54921-F2EB-C753-E1A9-C7A8B397A047}"/>
                </a:ext>
              </a:extLst>
            </p:cNvPr>
            <p:cNvPicPr>
              <a:picLocks noChangeAspect="1"/>
            </p:cNvPicPr>
            <p:nvPr/>
          </p:nvPicPr>
          <p:blipFill>
            <a:blip r:embed="rId5"/>
            <a:stretch>
              <a:fillRect/>
            </a:stretch>
          </p:blipFill>
          <p:spPr>
            <a:xfrm>
              <a:off x="26106438" y="7290594"/>
              <a:ext cx="4152900" cy="3467100"/>
            </a:xfrm>
            <a:prstGeom prst="rect">
              <a:avLst/>
            </a:prstGeom>
          </p:spPr>
        </p:pic>
      </p:grpSp>
      <p:grpSp>
        <p:nvGrpSpPr>
          <p:cNvPr id="9" name="Group 8">
            <a:extLst>
              <a:ext uri="{FF2B5EF4-FFF2-40B4-BE49-F238E27FC236}">
                <a16:creationId xmlns:a16="http://schemas.microsoft.com/office/drawing/2014/main" id="{4662A70C-EB56-2016-095F-F5E29A049994}"/>
              </a:ext>
            </a:extLst>
          </p:cNvPr>
          <p:cNvGrpSpPr/>
          <p:nvPr/>
        </p:nvGrpSpPr>
        <p:grpSpPr>
          <a:xfrm>
            <a:off x="16459200" y="27394263"/>
            <a:ext cx="4648200" cy="3830637"/>
            <a:chOff x="15697200" y="23601363"/>
            <a:chExt cx="4648200" cy="3830637"/>
          </a:xfrm>
        </p:grpSpPr>
        <p:sp>
          <p:nvSpPr>
            <p:cNvPr id="6" name="Rectangle 21">
              <a:extLst>
                <a:ext uri="{FF2B5EF4-FFF2-40B4-BE49-F238E27FC236}">
                  <a16:creationId xmlns:a16="http://schemas.microsoft.com/office/drawing/2014/main" id="{071A3347-ED70-99E6-F361-CB8CB2FA28F0}"/>
                </a:ext>
              </a:extLst>
            </p:cNvPr>
            <p:cNvSpPr>
              <a:spLocks noChangeArrowheads="1"/>
            </p:cNvSpPr>
            <p:nvPr/>
          </p:nvSpPr>
          <p:spPr bwMode="auto">
            <a:xfrm>
              <a:off x="15697200" y="23601363"/>
              <a:ext cx="4648200" cy="3830637"/>
            </a:xfrm>
            <a:prstGeom prst="rect">
              <a:avLst/>
            </a:prstGeom>
            <a:solidFill>
              <a:srgbClr val="EEEEEE"/>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2DE6091D-EDED-BF7A-B103-66B1702180C5}"/>
                </a:ext>
              </a:extLst>
            </p:cNvPr>
            <p:cNvPicPr>
              <a:picLocks noChangeAspect="1"/>
            </p:cNvPicPr>
            <p:nvPr/>
          </p:nvPicPr>
          <p:blipFill>
            <a:blip r:embed="rId6"/>
            <a:stretch>
              <a:fillRect/>
            </a:stretch>
          </p:blipFill>
          <p:spPr>
            <a:xfrm>
              <a:off x="17039998" y="24198263"/>
              <a:ext cx="1828800" cy="2794000"/>
            </a:xfrm>
            <a:prstGeom prst="rect">
              <a:avLst/>
            </a:prstGeom>
          </p:spPr>
        </p:pic>
      </p:grpSp>
      <p:sp>
        <p:nvSpPr>
          <p:cNvPr id="13" name="TextBox 12">
            <a:extLst>
              <a:ext uri="{FF2B5EF4-FFF2-40B4-BE49-F238E27FC236}">
                <a16:creationId xmlns:a16="http://schemas.microsoft.com/office/drawing/2014/main" id="{9D7F0D40-D085-B97B-B90A-B82D5B884780}"/>
              </a:ext>
            </a:extLst>
          </p:cNvPr>
          <p:cNvSpPr txBox="1"/>
          <p:nvPr/>
        </p:nvSpPr>
        <p:spPr>
          <a:xfrm>
            <a:off x="12224834" y="16360366"/>
            <a:ext cx="3970959" cy="3323987"/>
          </a:xfrm>
          <a:prstGeom prst="rect">
            <a:avLst/>
          </a:prstGeom>
          <a:noFill/>
        </p:spPr>
        <p:txBody>
          <a:bodyPr wrap="none" rtlCol="0">
            <a:spAutoFit/>
          </a:bodyPr>
          <a:lstStyle/>
          <a:p>
            <a:pPr hangingPunct="0">
              <a:lnSpc>
                <a:spcPts val="2100"/>
              </a:lnSpc>
              <a:spcBef>
                <a:spcPts val="1065"/>
              </a:spcBef>
            </a:pPr>
            <a:endParaRPr lang="en-US" sz="1800" dirty="0">
              <a:effectLst/>
              <a:latin typeface="Georgia" panose="02040502050405020303" pitchFamily="18" charset="0"/>
            </a:endParaRPr>
          </a:p>
          <a:p>
            <a:pPr hangingPunct="0">
              <a:lnSpc>
                <a:spcPts val="2100"/>
              </a:lnSpc>
              <a:spcBef>
                <a:spcPts val="0"/>
              </a:spcBef>
            </a:pPr>
            <a:r>
              <a:rPr lang="en-US" sz="1800" dirty="0">
                <a:effectLst/>
                <a:latin typeface="Georgia" panose="02040502050405020303" pitchFamily="18" charset="0"/>
              </a:rPr>
              <a:t>* Liquid/gas in bare tank in 1-g field</a:t>
            </a:r>
          </a:p>
          <a:p>
            <a:pPr hangingPunct="0">
              <a:lnSpc>
                <a:spcPts val="2100"/>
              </a:lnSpc>
              <a:spcBef>
                <a:spcPts val="0"/>
              </a:spcBef>
            </a:pPr>
            <a:r>
              <a:rPr lang="en-US" sz="1800" dirty="0">
                <a:effectLst/>
                <a:latin typeface="Georgia" panose="02040502050405020303" pitchFamily="18" charset="0"/>
              </a:rPr>
              <a:t>* Initial condition is non-equilibrium</a:t>
            </a:r>
          </a:p>
          <a:p>
            <a:pPr hangingPunct="0">
              <a:lnSpc>
                <a:spcPts val="2100"/>
              </a:lnSpc>
              <a:spcBef>
                <a:spcPts val="0"/>
              </a:spcBef>
            </a:pPr>
            <a:r>
              <a:rPr lang="en-US" sz="1800" dirty="0">
                <a:effectLst/>
                <a:latin typeface="Georgia" panose="02040502050405020303" pitchFamily="18" charset="0"/>
              </a:rPr>
              <a:t>* Settling due to gravity</a:t>
            </a:r>
          </a:p>
          <a:p>
            <a:pPr hangingPunct="0">
              <a:lnSpc>
                <a:spcPts val="2100"/>
              </a:lnSpc>
              <a:spcBef>
                <a:spcPts val="0"/>
              </a:spcBef>
            </a:pPr>
            <a:r>
              <a:rPr lang="en-US" sz="1800" dirty="0">
                <a:effectLst/>
                <a:latin typeface="Georgia" panose="02040502050405020303" pitchFamily="18" charset="0"/>
              </a:rPr>
              <a:t>* Track: </a:t>
            </a:r>
          </a:p>
          <a:p>
            <a:pPr marL="0" lvl="1" indent="0" hangingPunct="0">
              <a:lnSpc>
                <a:spcPts val="2100"/>
              </a:lnSpc>
              <a:spcBef>
                <a:spcPts val="0"/>
              </a:spcBef>
            </a:pPr>
            <a:r>
              <a:rPr lang="en-US" sz="1800" dirty="0">
                <a:effectLst/>
                <a:latin typeface="Georgia" panose="02040502050405020303" pitchFamily="18" charset="0"/>
              </a:rPr>
              <a:t>      - Liquid-gas interface</a:t>
            </a:r>
          </a:p>
          <a:p>
            <a:pPr marL="0" lvl="2" indent="0" defTabSz="182880" hangingPunct="0">
              <a:lnSpc>
                <a:spcPts val="2100"/>
              </a:lnSpc>
              <a:spcBef>
                <a:spcPts val="0"/>
              </a:spcBef>
            </a:pPr>
            <a:r>
              <a:rPr lang="en-US" sz="1800" dirty="0">
                <a:effectLst/>
                <a:latin typeface="Georgia" panose="02040502050405020303" pitchFamily="18" charset="0"/>
              </a:rPr>
              <a:t>      - Forces on tank</a:t>
            </a:r>
          </a:p>
          <a:p>
            <a:pPr marL="0" lvl="2" indent="0" defTabSz="182880" hangingPunct="0">
              <a:lnSpc>
                <a:spcPts val="2100"/>
              </a:lnSpc>
              <a:spcBef>
                <a:spcPts val="0"/>
              </a:spcBef>
            </a:pPr>
            <a:r>
              <a:rPr lang="en-US" sz="1800" dirty="0">
                <a:effectLst/>
                <a:latin typeface="Georgia" panose="02040502050405020303" pitchFamily="18" charset="0"/>
              </a:rPr>
              <a:t>      - Mass center of fluid</a:t>
            </a:r>
          </a:p>
          <a:p>
            <a:pPr marL="0" lvl="1" indent="0" hangingPunct="0">
              <a:lnSpc>
                <a:spcPts val="2100"/>
              </a:lnSpc>
              <a:spcBef>
                <a:spcPts val="0"/>
              </a:spcBef>
            </a:pPr>
            <a:r>
              <a:rPr lang="en-US" sz="1800" dirty="0">
                <a:effectLst/>
                <a:latin typeface="Georgia" panose="02040502050405020303" pitchFamily="18" charset="0"/>
              </a:rPr>
              <a:t>      - Energy</a:t>
            </a:r>
          </a:p>
          <a:p>
            <a:pPr marL="0" lvl="2" indent="0" hangingPunct="0">
              <a:lnSpc>
                <a:spcPts val="2100"/>
              </a:lnSpc>
              <a:spcBef>
                <a:spcPts val="0"/>
              </a:spcBef>
            </a:pPr>
            <a:r>
              <a:rPr lang="en-US" sz="1800" dirty="0">
                <a:effectLst/>
                <a:latin typeface="Georgia" panose="02040502050405020303" pitchFamily="18" charset="0"/>
              </a:rPr>
              <a:t>            - Internal</a:t>
            </a:r>
          </a:p>
          <a:p>
            <a:pPr marL="0" lvl="2" indent="0" hangingPunct="0">
              <a:lnSpc>
                <a:spcPts val="2100"/>
              </a:lnSpc>
              <a:spcBef>
                <a:spcPts val="0"/>
              </a:spcBef>
            </a:pPr>
            <a:r>
              <a:rPr lang="en-US" sz="1800" dirty="0">
                <a:effectLst/>
                <a:latin typeface="Georgia" panose="02040502050405020303" pitchFamily="18" charset="0"/>
              </a:rPr>
              <a:t>            - Potential</a:t>
            </a:r>
          </a:p>
          <a:p>
            <a:pPr marL="0" lvl="2" indent="0" hangingPunct="0">
              <a:lnSpc>
                <a:spcPts val="2100"/>
              </a:lnSpc>
              <a:spcBef>
                <a:spcPts val="0"/>
              </a:spcBef>
            </a:pPr>
            <a:r>
              <a:rPr lang="en-US" sz="1800" dirty="0">
                <a:effectLst/>
                <a:latin typeface="Georgia" panose="02040502050405020303" pitchFamily="18" charset="0"/>
              </a:rPr>
              <a:t>            - Kinetic</a:t>
            </a:r>
          </a:p>
        </p:txBody>
      </p:sp>
      <p:sp>
        <p:nvSpPr>
          <p:cNvPr id="14" name="TextBox 13">
            <a:extLst>
              <a:ext uri="{FF2B5EF4-FFF2-40B4-BE49-F238E27FC236}">
                <a16:creationId xmlns:a16="http://schemas.microsoft.com/office/drawing/2014/main" id="{B9EBBE21-8ED0-0745-0759-9D0A3C4A2FE5}"/>
              </a:ext>
            </a:extLst>
          </p:cNvPr>
          <p:cNvSpPr txBox="1"/>
          <p:nvPr/>
        </p:nvSpPr>
        <p:spPr>
          <a:xfrm>
            <a:off x="12224834" y="21793200"/>
            <a:ext cx="4314001" cy="4093428"/>
          </a:xfrm>
          <a:prstGeom prst="rect">
            <a:avLst/>
          </a:prstGeom>
          <a:noFill/>
        </p:spPr>
        <p:txBody>
          <a:bodyPr wrap="none" rtlCol="0">
            <a:spAutoFit/>
          </a:bodyPr>
          <a:lstStyle/>
          <a:p>
            <a:pPr>
              <a:lnSpc>
                <a:spcPts val="1800"/>
              </a:lnSpc>
              <a:spcBef>
                <a:spcPts val="1065"/>
              </a:spcBef>
            </a:pPr>
            <a:endParaRPr lang="en-US" sz="1800" dirty="0">
              <a:effectLst/>
              <a:latin typeface="Georgia" panose="02040502050405020303" pitchFamily="18" charset="0"/>
              <a:cs typeface="Arial" panose="020B0604020202020204" pitchFamily="34" charset="0"/>
            </a:endParaRPr>
          </a:p>
          <a:p>
            <a:pPr>
              <a:lnSpc>
                <a:spcPts val="2100"/>
              </a:lnSpc>
              <a:spcBef>
                <a:spcPts val="0"/>
              </a:spcBef>
            </a:pPr>
            <a:r>
              <a:rPr lang="en-US" sz="1800" dirty="0">
                <a:effectLst/>
                <a:latin typeface="Georgia" panose="02040502050405020303" pitchFamily="18" charset="0"/>
                <a:cs typeface="Arial" panose="020B0604020202020204" pitchFamily="34" charset="0"/>
              </a:rPr>
              <a:t>* Initial condition is equilibrium in </a:t>
            </a:r>
          </a:p>
          <a:p>
            <a:pPr>
              <a:lnSpc>
                <a:spcPts val="2100"/>
              </a:lnSpc>
              <a:spcBef>
                <a:spcPts val="0"/>
              </a:spcBef>
            </a:pPr>
            <a:r>
              <a:rPr lang="en-US" sz="1800" dirty="0">
                <a:effectLst/>
                <a:latin typeface="Georgia" panose="02040502050405020303" pitchFamily="18" charset="0"/>
                <a:cs typeface="Arial" panose="020B0604020202020204" pitchFamily="34" charset="0"/>
              </a:rPr>
              <a:t>   1-g field</a:t>
            </a:r>
          </a:p>
          <a:p>
            <a:pPr>
              <a:lnSpc>
                <a:spcPts val="2100"/>
              </a:lnSpc>
              <a:spcBef>
                <a:spcPts val="0"/>
              </a:spcBef>
            </a:pPr>
            <a:r>
              <a:rPr lang="en-US" sz="1800" dirty="0">
                <a:effectLst/>
                <a:latin typeface="Georgia" panose="02040502050405020303" pitchFamily="18" charset="0"/>
                <a:cs typeface="Arial" panose="020B0604020202020204" pitchFamily="34" charset="0"/>
              </a:rPr>
              <a:t>* Gravity is zeroed</a:t>
            </a:r>
          </a:p>
          <a:p>
            <a:pPr>
              <a:lnSpc>
                <a:spcPts val="2100"/>
              </a:lnSpc>
              <a:spcBef>
                <a:spcPts val="0"/>
              </a:spcBef>
            </a:pPr>
            <a:r>
              <a:rPr lang="en-US" sz="1800" dirty="0">
                <a:effectLst/>
                <a:latin typeface="Georgia" panose="02040502050405020303" pitchFamily="18" charset="0"/>
                <a:cs typeface="Arial" panose="020B0604020202020204" pitchFamily="34" charset="0"/>
              </a:rPr>
              <a:t>* Liquid redistributes under </a:t>
            </a:r>
          </a:p>
          <a:p>
            <a:pPr>
              <a:lnSpc>
                <a:spcPts val="2100"/>
              </a:lnSpc>
              <a:spcBef>
                <a:spcPts val="0"/>
              </a:spcBef>
            </a:pPr>
            <a:r>
              <a:rPr lang="en-US" sz="1800" dirty="0">
                <a:effectLst/>
                <a:latin typeface="Georgia" panose="02040502050405020303" pitchFamily="18" charset="0"/>
                <a:cs typeface="Arial" panose="020B0604020202020204" pitchFamily="34" charset="0"/>
              </a:rPr>
              <a:t>   surface tension</a:t>
            </a:r>
          </a:p>
          <a:p>
            <a:pPr>
              <a:lnSpc>
                <a:spcPts val="2100"/>
              </a:lnSpc>
              <a:spcBef>
                <a:spcPts val="0"/>
              </a:spcBef>
            </a:pPr>
            <a:r>
              <a:rPr lang="en-US" sz="1800" dirty="0">
                <a:effectLst/>
                <a:latin typeface="Georgia" panose="02040502050405020303" pitchFamily="18" charset="0"/>
                <a:cs typeface="Arial" panose="020B0604020202020204" pitchFamily="34" charset="0"/>
              </a:rPr>
              <a:t>* Track:</a:t>
            </a:r>
          </a:p>
          <a:p>
            <a:pPr>
              <a:lnSpc>
                <a:spcPts val="2100"/>
              </a:lnSpc>
              <a:spcBef>
                <a:spcPts val="0"/>
              </a:spcBef>
            </a:pPr>
            <a:r>
              <a:rPr lang="en-US" sz="1800" dirty="0">
                <a:effectLst/>
                <a:latin typeface="Georgia" panose="02040502050405020303" pitchFamily="18" charset="0"/>
                <a:cs typeface="Arial" panose="020B0604020202020204" pitchFamily="34" charset="0"/>
              </a:rPr>
              <a:t>      - Liquid-gas-tank interface</a:t>
            </a:r>
          </a:p>
          <a:p>
            <a:pPr>
              <a:lnSpc>
                <a:spcPts val="2100"/>
              </a:lnSpc>
              <a:spcBef>
                <a:spcPts val="0"/>
              </a:spcBef>
            </a:pPr>
            <a:r>
              <a:rPr lang="en-US" sz="1800" dirty="0">
                <a:effectLst/>
                <a:latin typeface="Georgia" panose="02040502050405020303" pitchFamily="18" charset="0"/>
                <a:cs typeface="Arial" panose="020B0604020202020204" pitchFamily="34" charset="0"/>
              </a:rPr>
              <a:t>      - Mass center of fluid</a:t>
            </a:r>
          </a:p>
          <a:p>
            <a:pPr>
              <a:lnSpc>
                <a:spcPts val="2100"/>
              </a:lnSpc>
              <a:spcBef>
                <a:spcPts val="0"/>
              </a:spcBef>
            </a:pPr>
            <a:r>
              <a:rPr lang="en-US" sz="1800" dirty="0">
                <a:effectLst/>
                <a:latin typeface="Georgia" panose="02040502050405020303" pitchFamily="18" charset="0"/>
                <a:cs typeface="Arial" panose="020B0604020202020204" pitchFamily="34" charset="0"/>
              </a:rPr>
              <a:t>      - Energy</a:t>
            </a:r>
          </a:p>
          <a:p>
            <a:pPr>
              <a:lnSpc>
                <a:spcPts val="2100"/>
              </a:lnSpc>
              <a:spcBef>
                <a:spcPts val="0"/>
              </a:spcBef>
            </a:pPr>
            <a:r>
              <a:rPr lang="en-US" sz="1800" dirty="0">
                <a:effectLst/>
                <a:latin typeface="Georgia" panose="02040502050405020303" pitchFamily="18" charset="0"/>
                <a:cs typeface="Arial" panose="020B0604020202020204" pitchFamily="34" charset="0"/>
              </a:rPr>
              <a:t>            - Internal</a:t>
            </a:r>
          </a:p>
          <a:p>
            <a:pPr>
              <a:lnSpc>
                <a:spcPts val="2100"/>
              </a:lnSpc>
              <a:spcBef>
                <a:spcPts val="0"/>
              </a:spcBef>
            </a:pPr>
            <a:r>
              <a:rPr lang="en-US" sz="1800" dirty="0">
                <a:effectLst/>
                <a:latin typeface="Georgia" panose="02040502050405020303" pitchFamily="18" charset="0"/>
                <a:cs typeface="Arial" panose="020B0604020202020204" pitchFamily="34" charset="0"/>
              </a:rPr>
              <a:t>            - Potential</a:t>
            </a:r>
          </a:p>
          <a:p>
            <a:pPr>
              <a:lnSpc>
                <a:spcPts val="2100"/>
              </a:lnSpc>
              <a:spcBef>
                <a:spcPts val="0"/>
              </a:spcBef>
            </a:pPr>
            <a:r>
              <a:rPr lang="en-US" sz="1800" dirty="0">
                <a:effectLst/>
                <a:latin typeface="Georgia" panose="02040502050405020303" pitchFamily="18" charset="0"/>
                <a:cs typeface="Arial" panose="020B0604020202020204" pitchFamily="34" charset="0"/>
              </a:rPr>
              <a:t>            - Kinetic</a:t>
            </a:r>
          </a:p>
          <a:p>
            <a:pPr>
              <a:lnSpc>
                <a:spcPts val="2100"/>
              </a:lnSpc>
              <a:spcBef>
                <a:spcPts val="0"/>
              </a:spcBef>
            </a:pPr>
            <a:r>
              <a:rPr lang="en-US" sz="1800" dirty="0">
                <a:effectLst/>
                <a:latin typeface="Georgia" panose="02040502050405020303" pitchFamily="18" charset="0"/>
                <a:cs typeface="Arial" panose="020B0604020202020204" pitchFamily="34" charset="0"/>
              </a:rPr>
              <a:t> * How long to achieve new equilibrium?</a:t>
            </a:r>
            <a:endParaRPr lang="en-US" sz="1800" dirty="0">
              <a:effectLst/>
              <a:latin typeface="Arial" panose="020B0604020202020204" pitchFamily="34" charset="0"/>
              <a:cs typeface="Arial" panose="020B0604020202020204" pitchFamily="34" charset="0"/>
            </a:endParaRPr>
          </a:p>
          <a:p>
            <a:pPr>
              <a:lnSpc>
                <a:spcPts val="2100"/>
              </a:lnSpc>
              <a:spcBef>
                <a:spcPts val="0"/>
              </a:spcBef>
            </a:pPr>
            <a:endParaRPr lang="en-US" sz="1800" dirty="0">
              <a:effectLst/>
              <a:latin typeface="Georgia" panose="02040502050405020303" pitchFamily="18" charset="0"/>
              <a:cs typeface="Arial" panose="020B0604020202020204" pitchFamily="34" charset="0"/>
            </a:endParaRPr>
          </a:p>
        </p:txBody>
      </p:sp>
      <p:sp>
        <p:nvSpPr>
          <p:cNvPr id="15" name="TextBox 14">
            <a:extLst>
              <a:ext uri="{FF2B5EF4-FFF2-40B4-BE49-F238E27FC236}">
                <a16:creationId xmlns:a16="http://schemas.microsoft.com/office/drawing/2014/main" id="{200A15CE-F965-1699-7D41-B1379238870F}"/>
              </a:ext>
            </a:extLst>
          </p:cNvPr>
          <p:cNvSpPr txBox="1"/>
          <p:nvPr/>
        </p:nvSpPr>
        <p:spPr>
          <a:xfrm>
            <a:off x="15675658" y="15240000"/>
            <a:ext cx="1795684" cy="461665"/>
          </a:xfrm>
          <a:prstGeom prst="rect">
            <a:avLst/>
          </a:prstGeom>
          <a:noFill/>
        </p:spPr>
        <p:txBody>
          <a:bodyPr wrap="none" rtlCol="0">
            <a:spAutoFit/>
          </a:bodyPr>
          <a:lstStyle/>
          <a:p>
            <a:r>
              <a:rPr lang="en-US" sz="2400" b="1" dirty="0"/>
              <a:t>Dam Break</a:t>
            </a:r>
          </a:p>
        </p:txBody>
      </p:sp>
      <p:sp>
        <p:nvSpPr>
          <p:cNvPr id="16" name="TextBox 15">
            <a:extLst>
              <a:ext uri="{FF2B5EF4-FFF2-40B4-BE49-F238E27FC236}">
                <a16:creationId xmlns:a16="http://schemas.microsoft.com/office/drawing/2014/main" id="{46D19309-6B83-9BF3-1344-0AAFEC526F21}"/>
              </a:ext>
            </a:extLst>
          </p:cNvPr>
          <p:cNvSpPr txBox="1"/>
          <p:nvPr/>
        </p:nvSpPr>
        <p:spPr>
          <a:xfrm>
            <a:off x="14054221" y="21006432"/>
            <a:ext cx="5038559" cy="461665"/>
          </a:xfrm>
          <a:prstGeom prst="rect">
            <a:avLst/>
          </a:prstGeom>
          <a:noFill/>
        </p:spPr>
        <p:txBody>
          <a:bodyPr wrap="none" rtlCol="0">
            <a:spAutoFit/>
          </a:bodyPr>
          <a:lstStyle/>
          <a:p>
            <a:r>
              <a:rPr lang="en-US" sz="2400" b="1" dirty="0"/>
              <a:t>G-Release and Bubble Formation</a:t>
            </a:r>
          </a:p>
        </p:txBody>
      </p:sp>
      <p:sp>
        <p:nvSpPr>
          <p:cNvPr id="17" name="TextBox 16">
            <a:extLst>
              <a:ext uri="{FF2B5EF4-FFF2-40B4-BE49-F238E27FC236}">
                <a16:creationId xmlns:a16="http://schemas.microsoft.com/office/drawing/2014/main" id="{A54018C5-E66E-BC28-9F5F-F180BC84C284}"/>
              </a:ext>
            </a:extLst>
          </p:cNvPr>
          <p:cNvSpPr txBox="1"/>
          <p:nvPr/>
        </p:nvSpPr>
        <p:spPr>
          <a:xfrm>
            <a:off x="15353454" y="26500500"/>
            <a:ext cx="2440092" cy="461665"/>
          </a:xfrm>
          <a:prstGeom prst="rect">
            <a:avLst/>
          </a:prstGeom>
          <a:noFill/>
        </p:spPr>
        <p:txBody>
          <a:bodyPr wrap="none" rtlCol="0">
            <a:spAutoFit/>
          </a:bodyPr>
          <a:lstStyle/>
          <a:p>
            <a:r>
              <a:rPr lang="en-US" sz="2400" b="1" dirty="0"/>
              <a:t>Slew Excitation</a:t>
            </a:r>
          </a:p>
        </p:txBody>
      </p:sp>
      <p:sp>
        <p:nvSpPr>
          <p:cNvPr id="18" name="TextBox 17">
            <a:extLst>
              <a:ext uri="{FF2B5EF4-FFF2-40B4-BE49-F238E27FC236}">
                <a16:creationId xmlns:a16="http://schemas.microsoft.com/office/drawing/2014/main" id="{AF4008BD-1D74-1644-0F08-13137B584278}"/>
              </a:ext>
            </a:extLst>
          </p:cNvPr>
          <p:cNvSpPr txBox="1"/>
          <p:nvPr/>
        </p:nvSpPr>
        <p:spPr>
          <a:xfrm>
            <a:off x="12224834" y="27186300"/>
            <a:ext cx="3948517" cy="4131900"/>
          </a:xfrm>
          <a:prstGeom prst="rect">
            <a:avLst/>
          </a:prstGeom>
          <a:noFill/>
        </p:spPr>
        <p:txBody>
          <a:bodyPr wrap="none" rtlCol="0">
            <a:spAutoFit/>
          </a:bodyPr>
          <a:lstStyle/>
          <a:p>
            <a:pPr>
              <a:lnSpc>
                <a:spcPts val="2100"/>
              </a:lnSpc>
              <a:spcBef>
                <a:spcPts val="1065"/>
              </a:spcBef>
            </a:pPr>
            <a:endParaRPr lang="en-US" sz="1800" dirty="0">
              <a:effectLst/>
              <a:latin typeface="Georgia" panose="02040502050405020303" pitchFamily="18" charset="0"/>
              <a:cs typeface="Arial" panose="020B0604020202020204" pitchFamily="34" charset="0"/>
            </a:endParaRPr>
          </a:p>
          <a:p>
            <a:pPr>
              <a:lnSpc>
                <a:spcPts val="2100"/>
              </a:lnSpc>
              <a:spcBef>
                <a:spcPts val="0"/>
              </a:spcBef>
            </a:pPr>
            <a:r>
              <a:rPr lang="en-US" sz="1800" dirty="0">
                <a:effectLst/>
                <a:latin typeface="Georgia" panose="02040502050405020303" pitchFamily="18" charset="0"/>
                <a:cs typeface="Arial" panose="020B0604020202020204" pitchFamily="34" charset="0"/>
              </a:rPr>
              <a:t>* Tank with PMD vanes in zero-g</a:t>
            </a:r>
          </a:p>
          <a:p>
            <a:pPr>
              <a:lnSpc>
                <a:spcPts val="2100"/>
              </a:lnSpc>
              <a:spcBef>
                <a:spcPts val="0"/>
              </a:spcBef>
            </a:pPr>
            <a:r>
              <a:rPr lang="en-US" sz="1800" dirty="0">
                <a:effectLst/>
                <a:latin typeface="Georgia" panose="02040502050405020303" pitchFamily="18" charset="0"/>
                <a:cs typeface="Arial" panose="020B0604020202020204" pitchFamily="34" charset="0"/>
              </a:rPr>
              <a:t>* Propellant clings to PMD due to </a:t>
            </a:r>
          </a:p>
          <a:p>
            <a:pPr>
              <a:lnSpc>
                <a:spcPts val="2100"/>
              </a:lnSpc>
              <a:spcBef>
                <a:spcPts val="0"/>
              </a:spcBef>
            </a:pPr>
            <a:r>
              <a:rPr lang="en-US" sz="1800" dirty="0">
                <a:effectLst/>
                <a:latin typeface="Georgia" panose="02040502050405020303" pitchFamily="18" charset="0"/>
                <a:cs typeface="Arial" panose="020B0604020202020204" pitchFamily="34" charset="0"/>
              </a:rPr>
              <a:t>   surface </a:t>
            </a:r>
            <a:r>
              <a:rPr lang="en-US" sz="1800" dirty="0">
                <a:effectLst/>
                <a:latin typeface="Georgia" panose="02040502050405020303" pitchFamily="18" charset="0"/>
                <a:ea typeface="Arial Unicode MS" panose="020B0604020202020204" pitchFamily="34" charset="-128"/>
                <a:cs typeface="Arial" panose="020B0604020202020204" pitchFamily="34" charset="0"/>
              </a:rPr>
              <a:t>tension</a:t>
            </a:r>
            <a:endParaRPr lang="en-US" sz="1800" dirty="0">
              <a:effectLst/>
              <a:latin typeface="Georgia" panose="02040502050405020303" pitchFamily="18" charset="0"/>
              <a:cs typeface="Arial" panose="020B0604020202020204" pitchFamily="34" charset="0"/>
            </a:endParaRPr>
          </a:p>
          <a:p>
            <a:pPr>
              <a:lnSpc>
                <a:spcPts val="2100"/>
              </a:lnSpc>
              <a:spcBef>
                <a:spcPts val="0"/>
              </a:spcBef>
            </a:pPr>
            <a:r>
              <a:rPr lang="en-US" sz="1800" dirty="0">
                <a:effectLst/>
                <a:latin typeface="Georgia" panose="02040502050405020303" pitchFamily="18" charset="0"/>
                <a:cs typeface="Arial" panose="020B0604020202020204" pitchFamily="34" charset="0"/>
              </a:rPr>
              <a:t>* Apply acceleration field simulating </a:t>
            </a:r>
          </a:p>
          <a:p>
            <a:pPr>
              <a:lnSpc>
                <a:spcPts val="2100"/>
              </a:lnSpc>
              <a:spcBef>
                <a:spcPts val="0"/>
              </a:spcBef>
            </a:pPr>
            <a:r>
              <a:rPr lang="en-US" sz="1800" dirty="0">
                <a:effectLst/>
                <a:latin typeface="Georgia" panose="02040502050405020303" pitchFamily="18" charset="0"/>
                <a:ea typeface="Arial Unicode MS" panose="020B0604020202020204" pitchFamily="34" charset="-128"/>
                <a:cs typeface="Arial" panose="020B0604020202020204" pitchFamily="34" charset="0"/>
              </a:rPr>
              <a:t>   attitude slew</a:t>
            </a:r>
            <a:endParaRPr lang="en-US" sz="1800" dirty="0">
              <a:effectLst/>
              <a:latin typeface="Georgia" panose="02040502050405020303" pitchFamily="18" charset="0"/>
              <a:cs typeface="Arial" panose="020B0604020202020204" pitchFamily="34" charset="0"/>
            </a:endParaRPr>
          </a:p>
          <a:p>
            <a:pPr>
              <a:lnSpc>
                <a:spcPts val="2100"/>
              </a:lnSpc>
              <a:spcBef>
                <a:spcPts val="0"/>
              </a:spcBef>
            </a:pPr>
            <a:r>
              <a:rPr lang="en-US" sz="1800" dirty="0">
                <a:effectLst/>
                <a:latin typeface="Georgia" panose="02040502050405020303" pitchFamily="18" charset="0"/>
                <a:cs typeface="Arial" panose="020B0604020202020204" pitchFamily="34" charset="0"/>
              </a:rPr>
              <a:t>* Track:</a:t>
            </a:r>
          </a:p>
          <a:p>
            <a:pPr>
              <a:lnSpc>
                <a:spcPts val="2100"/>
              </a:lnSpc>
              <a:spcBef>
                <a:spcPts val="0"/>
              </a:spcBef>
            </a:pPr>
            <a:r>
              <a:rPr lang="en-US" sz="1800" dirty="0">
                <a:effectLst/>
                <a:latin typeface="Georgia" panose="02040502050405020303" pitchFamily="18" charset="0"/>
                <a:cs typeface="Arial" panose="020B0604020202020204" pitchFamily="34" charset="0"/>
              </a:rPr>
              <a:t>      - Liquid shape</a:t>
            </a:r>
          </a:p>
          <a:p>
            <a:pPr>
              <a:lnSpc>
                <a:spcPts val="2100"/>
              </a:lnSpc>
              <a:spcBef>
                <a:spcPts val="0"/>
              </a:spcBef>
            </a:pPr>
            <a:r>
              <a:rPr lang="en-US" sz="1800" dirty="0">
                <a:effectLst/>
                <a:latin typeface="Georgia" panose="02040502050405020303" pitchFamily="18" charset="0"/>
                <a:cs typeface="Arial" panose="020B0604020202020204" pitchFamily="34" charset="0"/>
              </a:rPr>
              <a:t>      - Forces on tank</a:t>
            </a:r>
          </a:p>
          <a:p>
            <a:pPr>
              <a:lnSpc>
                <a:spcPts val="2100"/>
              </a:lnSpc>
              <a:spcBef>
                <a:spcPts val="0"/>
              </a:spcBef>
            </a:pPr>
            <a:r>
              <a:rPr lang="en-US" sz="1800" dirty="0">
                <a:effectLst/>
                <a:latin typeface="Georgia" panose="02040502050405020303" pitchFamily="18" charset="0"/>
                <a:cs typeface="Arial" panose="020B0604020202020204" pitchFamily="34" charset="0"/>
              </a:rPr>
              <a:t>      - Mass center of fluid</a:t>
            </a:r>
          </a:p>
          <a:p>
            <a:pPr>
              <a:lnSpc>
                <a:spcPts val="2100"/>
              </a:lnSpc>
              <a:spcBef>
                <a:spcPts val="0"/>
              </a:spcBef>
            </a:pPr>
            <a:r>
              <a:rPr lang="en-US" sz="1800" dirty="0">
                <a:effectLst/>
                <a:latin typeface="Georgia" panose="02040502050405020303" pitchFamily="18" charset="0"/>
                <a:cs typeface="Arial" panose="020B0604020202020204" pitchFamily="34" charset="0"/>
              </a:rPr>
              <a:t>      - Energy</a:t>
            </a:r>
          </a:p>
          <a:p>
            <a:pPr>
              <a:lnSpc>
                <a:spcPts val="2100"/>
              </a:lnSpc>
              <a:spcBef>
                <a:spcPts val="0"/>
              </a:spcBef>
            </a:pPr>
            <a:r>
              <a:rPr lang="en-US" sz="1800" dirty="0">
                <a:effectLst/>
                <a:latin typeface="Georgia" panose="02040502050405020303" pitchFamily="18" charset="0"/>
                <a:cs typeface="Arial" panose="020B0604020202020204" pitchFamily="34" charset="0"/>
              </a:rPr>
              <a:t> * What oscillation frequencies, </a:t>
            </a:r>
          </a:p>
          <a:p>
            <a:pPr>
              <a:lnSpc>
                <a:spcPts val="2100"/>
              </a:lnSpc>
              <a:spcBef>
                <a:spcPts val="0"/>
              </a:spcBef>
            </a:pPr>
            <a:r>
              <a:rPr lang="en-US" sz="1800" dirty="0">
                <a:effectLst/>
                <a:latin typeface="Georgia" panose="02040502050405020303" pitchFamily="18" charset="0"/>
                <a:ea typeface="Arial Unicode MS" panose="020B0604020202020204" pitchFamily="34" charset="-128"/>
                <a:cs typeface="Arial" panose="020B0604020202020204" pitchFamily="34" charset="0"/>
              </a:rPr>
              <a:t>   damping?</a:t>
            </a:r>
            <a:endParaRPr lang="en-US" sz="1800" dirty="0">
              <a:effectLst/>
              <a:latin typeface="Georgia" panose="02040502050405020303" pitchFamily="18" charset="0"/>
              <a:cs typeface="Arial" panose="020B0604020202020204" pitchFamily="34" charset="0"/>
            </a:endParaRPr>
          </a:p>
          <a:p>
            <a:pPr>
              <a:lnSpc>
                <a:spcPts val="2100"/>
              </a:lnSpc>
            </a:pPr>
            <a:r>
              <a:rPr lang="en-US" sz="1800" dirty="0">
                <a:latin typeface="Georgia" panose="02040502050405020303" pitchFamily="18" charset="0"/>
                <a:cs typeface="Arial" panose="020B0604020202020204" pitchFamily="34" charset="0"/>
              </a:rPr>
              <a:t>* At what amplitudes are linear </a:t>
            </a:r>
          </a:p>
          <a:p>
            <a:pPr>
              <a:lnSpc>
                <a:spcPts val="2100"/>
              </a:lnSpc>
            </a:pPr>
            <a:r>
              <a:rPr lang="en-US" sz="1800" dirty="0">
                <a:latin typeface="Georgia" panose="02040502050405020303" pitchFamily="18" charset="0"/>
                <a:cs typeface="Arial" panose="020B0604020202020204" pitchFamily="34" charset="0"/>
              </a:rPr>
              <a:t>   assumptions valid?</a:t>
            </a:r>
          </a:p>
        </p:txBody>
      </p:sp>
      <p:pic>
        <p:nvPicPr>
          <p:cNvPr id="42" name="Picture 41">
            <a:extLst>
              <a:ext uri="{FF2B5EF4-FFF2-40B4-BE49-F238E27FC236}">
                <a16:creationId xmlns:a16="http://schemas.microsoft.com/office/drawing/2014/main" id="{FB3ADFA9-9BE4-318A-DDDA-C8FFF20DE7E4}"/>
              </a:ext>
            </a:extLst>
          </p:cNvPr>
          <p:cNvPicPr>
            <a:picLocks noChangeAspect="1"/>
          </p:cNvPicPr>
          <p:nvPr/>
        </p:nvPicPr>
        <p:blipFill>
          <a:blip r:embed="rId7"/>
          <a:stretch>
            <a:fillRect/>
          </a:stretch>
        </p:blipFill>
        <p:spPr>
          <a:xfrm>
            <a:off x="33451800" y="19354800"/>
            <a:ext cx="3810000" cy="2540000"/>
          </a:xfrm>
          <a:prstGeom prst="rect">
            <a:avLst/>
          </a:prstGeom>
        </p:spPr>
      </p:pic>
      <p:pic>
        <p:nvPicPr>
          <p:cNvPr id="44" name="Picture 43">
            <a:extLst>
              <a:ext uri="{FF2B5EF4-FFF2-40B4-BE49-F238E27FC236}">
                <a16:creationId xmlns:a16="http://schemas.microsoft.com/office/drawing/2014/main" id="{92A75FC3-ABF9-8B55-3DD4-C6DDCD0610D2}"/>
              </a:ext>
            </a:extLst>
          </p:cNvPr>
          <p:cNvPicPr>
            <a:picLocks noChangeAspect="1"/>
          </p:cNvPicPr>
          <p:nvPr/>
        </p:nvPicPr>
        <p:blipFill>
          <a:blip r:embed="rId8"/>
          <a:stretch>
            <a:fillRect/>
          </a:stretch>
        </p:blipFill>
        <p:spPr>
          <a:xfrm>
            <a:off x="38177900" y="19354800"/>
            <a:ext cx="3810000" cy="2540000"/>
          </a:xfrm>
          <a:prstGeom prst="rect">
            <a:avLst/>
          </a:prstGeom>
        </p:spPr>
      </p:pic>
      <p:grpSp>
        <p:nvGrpSpPr>
          <p:cNvPr id="25" name="Group 24">
            <a:extLst>
              <a:ext uri="{FF2B5EF4-FFF2-40B4-BE49-F238E27FC236}">
                <a16:creationId xmlns:a16="http://schemas.microsoft.com/office/drawing/2014/main" id="{E188A8EE-30DE-1B17-A7B6-8DCB88EF8491}"/>
              </a:ext>
            </a:extLst>
          </p:cNvPr>
          <p:cNvGrpSpPr/>
          <p:nvPr/>
        </p:nvGrpSpPr>
        <p:grpSpPr>
          <a:xfrm>
            <a:off x="33566100" y="8534400"/>
            <a:ext cx="8534400" cy="10468928"/>
            <a:chOff x="22707600" y="21107400"/>
            <a:chExt cx="8534400" cy="10468928"/>
          </a:xfrm>
        </p:grpSpPr>
        <p:grpSp>
          <p:nvGrpSpPr>
            <p:cNvPr id="19" name="Group 18">
              <a:extLst>
                <a:ext uri="{FF2B5EF4-FFF2-40B4-BE49-F238E27FC236}">
                  <a16:creationId xmlns:a16="http://schemas.microsoft.com/office/drawing/2014/main" id="{104AB54A-E8B1-C771-46E9-A666405AA318}"/>
                </a:ext>
              </a:extLst>
            </p:cNvPr>
            <p:cNvGrpSpPr/>
            <p:nvPr/>
          </p:nvGrpSpPr>
          <p:grpSpPr>
            <a:xfrm>
              <a:off x="22707600" y="21107400"/>
              <a:ext cx="8534400" cy="8570495"/>
              <a:chOff x="22707600" y="22214305"/>
              <a:chExt cx="8534400" cy="8570495"/>
            </a:xfrm>
          </p:grpSpPr>
          <p:pic>
            <p:nvPicPr>
              <p:cNvPr id="24" name="Picture 23">
                <a:extLst>
                  <a:ext uri="{FF2B5EF4-FFF2-40B4-BE49-F238E27FC236}">
                    <a16:creationId xmlns:a16="http://schemas.microsoft.com/office/drawing/2014/main" id="{2D681590-DAB2-D053-BD7D-38EAA45F0BAE}"/>
                  </a:ext>
                </a:extLst>
              </p:cNvPr>
              <p:cNvPicPr>
                <a:picLocks noChangeAspect="1"/>
              </p:cNvPicPr>
              <p:nvPr/>
            </p:nvPicPr>
            <p:blipFill>
              <a:blip r:embed="rId9"/>
              <a:stretch>
                <a:fillRect/>
              </a:stretch>
            </p:blipFill>
            <p:spPr>
              <a:xfrm>
                <a:off x="22707600" y="22226337"/>
                <a:ext cx="2743200" cy="2743200"/>
              </a:xfrm>
              <a:prstGeom prst="rect">
                <a:avLst/>
              </a:prstGeom>
            </p:spPr>
          </p:pic>
          <p:pic>
            <p:nvPicPr>
              <p:cNvPr id="26" name="Picture 25">
                <a:extLst>
                  <a:ext uri="{FF2B5EF4-FFF2-40B4-BE49-F238E27FC236}">
                    <a16:creationId xmlns:a16="http://schemas.microsoft.com/office/drawing/2014/main" id="{56B5BB04-0A97-54EF-B68E-079591BD4741}"/>
                  </a:ext>
                </a:extLst>
              </p:cNvPr>
              <p:cNvPicPr>
                <a:picLocks noChangeAspect="1"/>
              </p:cNvPicPr>
              <p:nvPr/>
            </p:nvPicPr>
            <p:blipFill>
              <a:blip r:embed="rId10"/>
              <a:stretch>
                <a:fillRect/>
              </a:stretch>
            </p:blipFill>
            <p:spPr>
              <a:xfrm>
                <a:off x="25588913" y="22250400"/>
                <a:ext cx="2743200" cy="2743200"/>
              </a:xfrm>
              <a:prstGeom prst="rect">
                <a:avLst/>
              </a:prstGeom>
            </p:spPr>
          </p:pic>
          <p:pic>
            <p:nvPicPr>
              <p:cNvPr id="28" name="Picture 27">
                <a:extLst>
                  <a:ext uri="{FF2B5EF4-FFF2-40B4-BE49-F238E27FC236}">
                    <a16:creationId xmlns:a16="http://schemas.microsoft.com/office/drawing/2014/main" id="{DDF537C7-3081-E5C9-D2D5-C6B33868E09A}"/>
                  </a:ext>
                </a:extLst>
              </p:cNvPr>
              <p:cNvPicPr>
                <a:picLocks noChangeAspect="1"/>
              </p:cNvPicPr>
              <p:nvPr/>
            </p:nvPicPr>
            <p:blipFill>
              <a:blip r:embed="rId11"/>
              <a:stretch>
                <a:fillRect/>
              </a:stretch>
            </p:blipFill>
            <p:spPr>
              <a:xfrm>
                <a:off x="28472231" y="22214305"/>
                <a:ext cx="2743200" cy="2743200"/>
              </a:xfrm>
              <a:prstGeom prst="rect">
                <a:avLst/>
              </a:prstGeom>
            </p:spPr>
          </p:pic>
          <p:pic>
            <p:nvPicPr>
              <p:cNvPr id="30" name="Picture 29">
                <a:extLst>
                  <a:ext uri="{FF2B5EF4-FFF2-40B4-BE49-F238E27FC236}">
                    <a16:creationId xmlns:a16="http://schemas.microsoft.com/office/drawing/2014/main" id="{A71246CE-275C-F4FC-EBC1-C81C38D97AA8}"/>
                  </a:ext>
                </a:extLst>
              </p:cNvPr>
              <p:cNvPicPr>
                <a:picLocks noChangeAspect="1"/>
              </p:cNvPicPr>
              <p:nvPr/>
            </p:nvPicPr>
            <p:blipFill>
              <a:blip r:embed="rId12"/>
              <a:stretch>
                <a:fillRect/>
              </a:stretch>
            </p:blipFill>
            <p:spPr>
              <a:xfrm>
                <a:off x="22707600" y="25133969"/>
                <a:ext cx="2743200" cy="2743200"/>
              </a:xfrm>
              <a:prstGeom prst="rect">
                <a:avLst/>
              </a:prstGeom>
            </p:spPr>
          </p:pic>
          <p:pic>
            <p:nvPicPr>
              <p:cNvPr id="32" name="Picture 31">
                <a:extLst>
                  <a:ext uri="{FF2B5EF4-FFF2-40B4-BE49-F238E27FC236}">
                    <a16:creationId xmlns:a16="http://schemas.microsoft.com/office/drawing/2014/main" id="{1E96F76C-79C4-C7ED-561E-3C3EBFBE968F}"/>
                  </a:ext>
                </a:extLst>
              </p:cNvPr>
              <p:cNvPicPr>
                <a:picLocks noChangeAspect="1"/>
              </p:cNvPicPr>
              <p:nvPr/>
            </p:nvPicPr>
            <p:blipFill>
              <a:blip r:embed="rId13"/>
              <a:stretch>
                <a:fillRect/>
              </a:stretch>
            </p:blipFill>
            <p:spPr>
              <a:xfrm>
                <a:off x="25603200" y="25146000"/>
                <a:ext cx="2743200" cy="2743200"/>
              </a:xfrm>
              <a:prstGeom prst="rect">
                <a:avLst/>
              </a:prstGeom>
            </p:spPr>
          </p:pic>
          <p:pic>
            <p:nvPicPr>
              <p:cNvPr id="34" name="Picture 33">
                <a:extLst>
                  <a:ext uri="{FF2B5EF4-FFF2-40B4-BE49-F238E27FC236}">
                    <a16:creationId xmlns:a16="http://schemas.microsoft.com/office/drawing/2014/main" id="{8E90C5B1-BD43-B28B-8B6F-D0F357BAD753}"/>
                  </a:ext>
                </a:extLst>
              </p:cNvPr>
              <p:cNvPicPr>
                <a:picLocks noChangeAspect="1"/>
              </p:cNvPicPr>
              <p:nvPr/>
            </p:nvPicPr>
            <p:blipFill>
              <a:blip r:embed="rId14"/>
              <a:stretch>
                <a:fillRect/>
              </a:stretch>
            </p:blipFill>
            <p:spPr>
              <a:xfrm>
                <a:off x="28498800" y="25146000"/>
                <a:ext cx="2743200" cy="2743200"/>
              </a:xfrm>
              <a:prstGeom prst="rect">
                <a:avLst/>
              </a:prstGeom>
            </p:spPr>
          </p:pic>
          <p:pic>
            <p:nvPicPr>
              <p:cNvPr id="36" name="Picture 35">
                <a:extLst>
                  <a:ext uri="{FF2B5EF4-FFF2-40B4-BE49-F238E27FC236}">
                    <a16:creationId xmlns:a16="http://schemas.microsoft.com/office/drawing/2014/main" id="{B18014E4-6AD0-CDBB-A789-A1F460CB0C50}"/>
                  </a:ext>
                </a:extLst>
              </p:cNvPr>
              <p:cNvPicPr>
                <a:picLocks noChangeAspect="1"/>
              </p:cNvPicPr>
              <p:nvPr/>
            </p:nvPicPr>
            <p:blipFill>
              <a:blip r:embed="rId15"/>
              <a:stretch>
                <a:fillRect/>
              </a:stretch>
            </p:blipFill>
            <p:spPr>
              <a:xfrm>
                <a:off x="22707600" y="28041600"/>
                <a:ext cx="2743200" cy="2743200"/>
              </a:xfrm>
              <a:prstGeom prst="rect">
                <a:avLst/>
              </a:prstGeom>
            </p:spPr>
          </p:pic>
          <p:pic>
            <p:nvPicPr>
              <p:cNvPr id="38" name="Picture 37">
                <a:extLst>
                  <a:ext uri="{FF2B5EF4-FFF2-40B4-BE49-F238E27FC236}">
                    <a16:creationId xmlns:a16="http://schemas.microsoft.com/office/drawing/2014/main" id="{456CA10C-0984-8C90-7071-079D88504415}"/>
                  </a:ext>
                </a:extLst>
              </p:cNvPr>
              <p:cNvPicPr>
                <a:picLocks noChangeAspect="1"/>
              </p:cNvPicPr>
              <p:nvPr/>
            </p:nvPicPr>
            <p:blipFill>
              <a:blip r:embed="rId16"/>
              <a:stretch>
                <a:fillRect/>
              </a:stretch>
            </p:blipFill>
            <p:spPr>
              <a:xfrm>
                <a:off x="25609245" y="28041600"/>
                <a:ext cx="2743200" cy="2743200"/>
              </a:xfrm>
              <a:prstGeom prst="rect">
                <a:avLst/>
              </a:prstGeom>
            </p:spPr>
          </p:pic>
          <p:pic>
            <p:nvPicPr>
              <p:cNvPr id="40" name="Picture 39">
                <a:extLst>
                  <a:ext uri="{FF2B5EF4-FFF2-40B4-BE49-F238E27FC236}">
                    <a16:creationId xmlns:a16="http://schemas.microsoft.com/office/drawing/2014/main" id="{9F882741-2F16-E3C5-8F9A-C1A7BE7DCCA3}"/>
                  </a:ext>
                </a:extLst>
              </p:cNvPr>
              <p:cNvPicPr>
                <a:picLocks noChangeAspect="1"/>
              </p:cNvPicPr>
              <p:nvPr/>
            </p:nvPicPr>
            <p:blipFill>
              <a:blip r:embed="rId17"/>
              <a:stretch>
                <a:fillRect/>
              </a:stretch>
            </p:blipFill>
            <p:spPr>
              <a:xfrm>
                <a:off x="28498800" y="28041600"/>
                <a:ext cx="2743200" cy="2743200"/>
              </a:xfrm>
              <a:prstGeom prst="rect">
                <a:avLst/>
              </a:prstGeom>
            </p:spPr>
          </p:pic>
        </p:grpSp>
        <p:sp>
          <p:nvSpPr>
            <p:cNvPr id="10" name="TextBox 9">
              <a:extLst>
                <a:ext uri="{FF2B5EF4-FFF2-40B4-BE49-F238E27FC236}">
                  <a16:creationId xmlns:a16="http://schemas.microsoft.com/office/drawing/2014/main" id="{96488F86-F596-2BCF-210F-BF03631A6E72}"/>
                </a:ext>
              </a:extLst>
            </p:cNvPr>
            <p:cNvSpPr txBox="1"/>
            <p:nvPr/>
          </p:nvSpPr>
          <p:spPr>
            <a:xfrm>
              <a:off x="22815257" y="30099000"/>
              <a:ext cx="8315097" cy="1477328"/>
            </a:xfrm>
            <a:prstGeom prst="rect">
              <a:avLst/>
            </a:prstGeom>
            <a:noFill/>
          </p:spPr>
          <p:txBody>
            <a:bodyPr wrap="none" rtlCol="0">
              <a:spAutoFit/>
            </a:bodyPr>
            <a:lstStyle/>
            <a:p>
              <a:r>
                <a:rPr lang="en-US" sz="1800" i="1" dirty="0"/>
                <a:t>Simulation of Dam Break, G-release, and bubble formation.</a:t>
              </a:r>
            </a:p>
            <a:p>
              <a:r>
                <a:rPr lang="en-US" sz="1800" i="1" dirty="0"/>
                <a:t>Water and air in a tank.  Tank walls are composed of boundary particles.</a:t>
              </a:r>
            </a:p>
            <a:p>
              <a:r>
                <a:rPr lang="en-US" sz="1800" i="1" dirty="0"/>
                <a:t>1976 fluid particles, 648 boundary particles.</a:t>
              </a:r>
            </a:p>
            <a:p>
              <a:r>
                <a:rPr lang="en-US" sz="1800" i="1" dirty="0"/>
                <a:t>10 seconds of simulation time requires 8 minutes on a PowerBook laptop using </a:t>
              </a:r>
            </a:p>
            <a:p>
              <a:r>
                <a:rPr lang="en-US" sz="1800" i="1" dirty="0"/>
                <a:t>OpenMP for parallelization.</a:t>
              </a:r>
            </a:p>
          </p:txBody>
        </p:sp>
      </p:grpSp>
      <p:grpSp>
        <p:nvGrpSpPr>
          <p:cNvPr id="23" name="Group 22">
            <a:extLst>
              <a:ext uri="{FF2B5EF4-FFF2-40B4-BE49-F238E27FC236}">
                <a16:creationId xmlns:a16="http://schemas.microsoft.com/office/drawing/2014/main" id="{CEA2F037-F1F6-42AE-4210-D47FE04C641A}"/>
              </a:ext>
            </a:extLst>
          </p:cNvPr>
          <p:cNvGrpSpPr/>
          <p:nvPr/>
        </p:nvGrpSpPr>
        <p:grpSpPr>
          <a:xfrm>
            <a:off x="22631400" y="12054681"/>
            <a:ext cx="8961888" cy="3337719"/>
            <a:chOff x="22631400" y="17083881"/>
            <a:chExt cx="8961888" cy="3337719"/>
          </a:xfrm>
        </p:grpSpPr>
        <p:pic>
          <p:nvPicPr>
            <p:cNvPr id="20" name="Picture 19">
              <a:extLst>
                <a:ext uri="{FF2B5EF4-FFF2-40B4-BE49-F238E27FC236}">
                  <a16:creationId xmlns:a16="http://schemas.microsoft.com/office/drawing/2014/main" id="{55C4D5BA-3F1A-6055-3AFC-9170EB4B3A43}"/>
                </a:ext>
              </a:extLst>
            </p:cNvPr>
            <p:cNvPicPr>
              <a:picLocks noChangeAspect="1"/>
            </p:cNvPicPr>
            <p:nvPr/>
          </p:nvPicPr>
          <p:blipFill>
            <a:blip r:embed="rId18"/>
            <a:stretch>
              <a:fillRect/>
            </a:stretch>
          </p:blipFill>
          <p:spPr>
            <a:xfrm>
              <a:off x="22860000" y="17083881"/>
              <a:ext cx="3810000" cy="2540000"/>
            </a:xfrm>
            <a:prstGeom prst="rect">
              <a:avLst/>
            </a:prstGeom>
          </p:spPr>
        </p:pic>
        <p:pic>
          <p:nvPicPr>
            <p:cNvPr id="22" name="Picture 21">
              <a:extLst>
                <a:ext uri="{FF2B5EF4-FFF2-40B4-BE49-F238E27FC236}">
                  <a16:creationId xmlns:a16="http://schemas.microsoft.com/office/drawing/2014/main" id="{55ADEC2F-17BA-2FEC-BDBE-4DDD6816EC16}"/>
                </a:ext>
              </a:extLst>
            </p:cNvPr>
            <p:cNvPicPr>
              <a:picLocks noChangeAspect="1"/>
            </p:cNvPicPr>
            <p:nvPr/>
          </p:nvPicPr>
          <p:blipFill>
            <a:blip r:embed="rId19"/>
            <a:stretch>
              <a:fillRect/>
            </a:stretch>
          </p:blipFill>
          <p:spPr>
            <a:xfrm>
              <a:off x="27203400" y="17083881"/>
              <a:ext cx="3810000" cy="2540000"/>
            </a:xfrm>
            <a:prstGeom prst="rect">
              <a:avLst/>
            </a:prstGeom>
          </p:spPr>
        </p:pic>
        <p:sp>
          <p:nvSpPr>
            <p:cNvPr id="11" name="TextBox 10">
              <a:extLst>
                <a:ext uri="{FF2B5EF4-FFF2-40B4-BE49-F238E27FC236}">
                  <a16:creationId xmlns:a16="http://schemas.microsoft.com/office/drawing/2014/main" id="{7DE7FD35-8751-FA14-5B89-9464ED927D47}"/>
                </a:ext>
              </a:extLst>
            </p:cNvPr>
            <p:cNvSpPr txBox="1"/>
            <p:nvPr/>
          </p:nvSpPr>
          <p:spPr>
            <a:xfrm>
              <a:off x="22631400" y="19775269"/>
              <a:ext cx="4570482" cy="646331"/>
            </a:xfrm>
            <a:prstGeom prst="rect">
              <a:avLst/>
            </a:prstGeom>
            <a:noFill/>
          </p:spPr>
          <p:txBody>
            <a:bodyPr wrap="none" rtlCol="0">
              <a:spAutoFit/>
            </a:bodyPr>
            <a:lstStyle/>
            <a:p>
              <a:r>
                <a:rPr lang="en-US" sz="1800" i="1" dirty="0"/>
                <a:t>Potential kernels are used for interpolation </a:t>
              </a:r>
            </a:p>
            <a:p>
              <a:r>
                <a:rPr lang="en-US" sz="1800" i="1" dirty="0"/>
                <a:t>of bulk properties (</a:t>
              </a:r>
              <a:r>
                <a:rPr lang="en-US" sz="1800" i="1" dirty="0" err="1"/>
                <a:t>eg.</a:t>
              </a:r>
              <a:r>
                <a:rPr lang="en-US" sz="1800" i="1" dirty="0"/>
                <a:t> pressure)</a:t>
              </a:r>
            </a:p>
          </p:txBody>
        </p:sp>
        <p:sp>
          <p:nvSpPr>
            <p:cNvPr id="12" name="TextBox 11">
              <a:extLst>
                <a:ext uri="{FF2B5EF4-FFF2-40B4-BE49-F238E27FC236}">
                  <a16:creationId xmlns:a16="http://schemas.microsoft.com/office/drawing/2014/main" id="{F85F084E-8D91-5A47-C3BC-8AC90482DD3A}"/>
                </a:ext>
              </a:extLst>
            </p:cNvPr>
            <p:cNvSpPr txBox="1"/>
            <p:nvPr/>
          </p:nvSpPr>
          <p:spPr>
            <a:xfrm>
              <a:off x="27292111" y="19775269"/>
              <a:ext cx="4301177" cy="646331"/>
            </a:xfrm>
            <a:prstGeom prst="rect">
              <a:avLst/>
            </a:prstGeom>
            <a:noFill/>
          </p:spPr>
          <p:txBody>
            <a:bodyPr wrap="none" rtlCol="0">
              <a:spAutoFit/>
            </a:bodyPr>
            <a:lstStyle/>
            <a:p>
              <a:r>
                <a:rPr lang="en-US" sz="1800" i="1" dirty="0"/>
                <a:t>Gradient kernels are used for computing</a:t>
              </a:r>
            </a:p>
            <a:p>
              <a:r>
                <a:rPr lang="en-US" sz="1800" i="1" dirty="0"/>
                <a:t>inter-particle forces</a:t>
              </a:r>
            </a:p>
          </p:txBody>
        </p:sp>
      </p:grpSp>
      <p:sp>
        <p:nvSpPr>
          <p:cNvPr id="27" name="TextBox 26">
            <a:extLst>
              <a:ext uri="{FF2B5EF4-FFF2-40B4-BE49-F238E27FC236}">
                <a16:creationId xmlns:a16="http://schemas.microsoft.com/office/drawing/2014/main" id="{C9E6378A-1F63-E23D-D222-FCAA0B4F4759}"/>
              </a:ext>
            </a:extLst>
          </p:cNvPr>
          <p:cNvSpPr txBox="1"/>
          <p:nvPr/>
        </p:nvSpPr>
        <p:spPr>
          <a:xfrm>
            <a:off x="33451800" y="22326600"/>
            <a:ext cx="9084538" cy="1200329"/>
          </a:xfrm>
          <a:prstGeom prst="rect">
            <a:avLst/>
          </a:prstGeom>
          <a:noFill/>
        </p:spPr>
        <p:txBody>
          <a:bodyPr wrap="none" rtlCol="0">
            <a:spAutoFit/>
          </a:bodyPr>
          <a:lstStyle/>
          <a:p>
            <a:r>
              <a:rPr lang="en-US" sz="1800" i="1" dirty="0"/>
              <a:t>Tank forces and energy terms.  Acceleration is 1-G “down” for t=0 to t=5 seconds, and </a:t>
            </a:r>
          </a:p>
          <a:p>
            <a:r>
              <a:rPr lang="en-US" sz="1800" i="1" dirty="0"/>
              <a:t>is zero for t=5 to t=10 seconds.  Note that total energy should only increase at the</a:t>
            </a:r>
          </a:p>
          <a:p>
            <a:r>
              <a:rPr lang="en-US" sz="1800" i="1" dirty="0"/>
              <a:t>instant of g-release.  The small oscillation subsequent indicates that some energy term </a:t>
            </a:r>
          </a:p>
          <a:p>
            <a:r>
              <a:rPr lang="en-US" sz="1800" i="1" dirty="0"/>
              <a:t>is not yet fully accounted for.</a:t>
            </a:r>
          </a:p>
        </p:txBody>
      </p:sp>
      <p:sp>
        <p:nvSpPr>
          <p:cNvPr id="21" name="Rectangle 49">
            <a:extLst>
              <a:ext uri="{FF2B5EF4-FFF2-40B4-BE49-F238E27FC236}">
                <a16:creationId xmlns:a16="http://schemas.microsoft.com/office/drawing/2014/main" id="{9D6AA738-E041-A6BB-FF3D-3C4B6F34C2BB}"/>
              </a:ext>
            </a:extLst>
          </p:cNvPr>
          <p:cNvSpPr>
            <a:spLocks noChangeArrowheads="1"/>
          </p:cNvSpPr>
          <p:nvPr/>
        </p:nvSpPr>
        <p:spPr bwMode="auto">
          <a:xfrm>
            <a:off x="32918400" y="24739600"/>
            <a:ext cx="9829800" cy="719139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00B0F0"/>
                </a:solidFill>
              </a:rPr>
              <a:t>CALL TO ACTION</a:t>
            </a:r>
          </a:p>
          <a:p>
            <a:r>
              <a:rPr lang="en-US" sz="2800" b="1" dirty="0"/>
              <a:t> </a:t>
            </a:r>
            <a:endParaRPr lang="en-US" sz="2800" dirty="0"/>
          </a:p>
          <a:p>
            <a:r>
              <a:rPr lang="en-US" sz="2800" dirty="0">
                <a:latin typeface="Georgia" charset="0"/>
                <a:cs typeface="Georgia" charset="0"/>
              </a:rPr>
              <a:t>The GNC community needs to better characterize slosh in a low-g environment.  Here’s how you can help.</a:t>
            </a:r>
          </a:p>
          <a:p>
            <a:endParaRPr lang="en-US" sz="2800" dirty="0">
              <a:latin typeface="Georgia" charset="0"/>
              <a:cs typeface="Georgia" charset="0"/>
            </a:endParaRPr>
          </a:p>
          <a:p>
            <a:r>
              <a:rPr lang="en-US" sz="2800" b="1" dirty="0">
                <a:latin typeface="Georgia" charset="0"/>
                <a:cs typeface="Georgia" charset="0"/>
              </a:rPr>
              <a:t>CFD Practitioners:</a:t>
            </a:r>
            <a:r>
              <a:rPr lang="en-US" sz="2800" dirty="0">
                <a:latin typeface="Georgia" charset="0"/>
                <a:cs typeface="Georgia" charset="0"/>
              </a:rPr>
              <a:t>  Run the benchmark problems proposed, or design your own.  Publish enough detail that the problem may be replicated by ”low-fi” practitioners.  Outputs of particular interest are time histories of energy terms and tank reaction forces, as well as equilibrium liquid-gas-tank interface shapes.</a:t>
            </a:r>
          </a:p>
          <a:p>
            <a:endParaRPr lang="en-US" sz="2800" dirty="0">
              <a:latin typeface="Georgia" charset="0"/>
              <a:cs typeface="Georgia" charset="0"/>
            </a:endParaRPr>
          </a:p>
          <a:p>
            <a:r>
              <a:rPr lang="en-US" sz="2800" b="1" dirty="0">
                <a:latin typeface="Georgia" charset="0"/>
                <a:cs typeface="Georgia" charset="0"/>
              </a:rPr>
              <a:t>“Low-fi” Practitioners:</a:t>
            </a:r>
            <a:r>
              <a:rPr lang="en-US" sz="2800" dirty="0">
                <a:latin typeface="Georgia" charset="0"/>
                <a:cs typeface="Georgia" charset="0"/>
              </a:rPr>
              <a:t>  Use these benchmarks to quantitatively evaluate and tune your models.</a:t>
            </a:r>
          </a:p>
          <a:p>
            <a:endParaRPr lang="en-US" sz="2800" dirty="0">
              <a:latin typeface="Georgia" charset="0"/>
              <a:cs typeface="Georgia" charset="0"/>
            </a:endParaRPr>
          </a:p>
          <a:p>
            <a:endParaRPr lang="en-US" sz="2800" dirty="0">
              <a:latin typeface="Georgia" charset="0"/>
              <a:cs typeface="Georgia" charset="0"/>
            </a:endParaRPr>
          </a:p>
          <a:p>
            <a:endParaRPr lang="en-US" sz="2800" dirty="0">
              <a:latin typeface="Georgia" charset="0"/>
              <a:cs typeface="Georgia" charset="0"/>
            </a:endParaRPr>
          </a:p>
        </p:txBody>
      </p:sp>
    </p:spTree>
  </p:cSld>
  <p:clrMapOvr>
    <a:masterClrMapping/>
  </p:clrMapOvr>
</p:sld>
</file>

<file path=ppt/theme/theme1.xml><?xml version="1.0" encoding="utf-8"?>
<a:theme xmlns:a="http://schemas.openxmlformats.org/drawingml/2006/main" name="Office Theme">
  <a:themeElements>
    <a:clrScheme name="Custom 3">
      <a:dk1>
        <a:srgbClr val="131F33"/>
      </a:dk1>
      <a:lt1>
        <a:srgbClr val="FFFFFF"/>
      </a:lt1>
      <a:dk2>
        <a:srgbClr val="DC4D3A"/>
      </a:dk2>
      <a:lt2>
        <a:srgbClr val="FAFAFA"/>
      </a:lt2>
      <a:accent1>
        <a:srgbClr val="131F33"/>
      </a:accent1>
      <a:accent2>
        <a:srgbClr val="DB4C3A"/>
      </a:accent2>
      <a:accent3>
        <a:srgbClr val="555555"/>
      </a:accent3>
      <a:accent4>
        <a:srgbClr val="888888"/>
      </a:accent4>
      <a:accent5>
        <a:srgbClr val="3D64A7"/>
      </a:accent5>
      <a:accent6>
        <a:srgbClr val="B23E2F"/>
      </a:accent6>
      <a:hlink>
        <a:srgbClr val="666666"/>
      </a:hlink>
      <a:folHlink>
        <a:srgbClr val="AAAAA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301E540F-F1A7-4C39-907B-0095DA86570B}" vid="{D5F76184-1177-40F6-967E-42D7792A85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639</TotalTime>
  <Words>1487</Words>
  <Application>Microsoft Macintosh PowerPoint</Application>
  <PresentationFormat>Custom</PresentationFormat>
  <Paragraphs>118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Georgia</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Stoneking, Eric T. (GSFC-5910)</dc:creator>
  <cp:keywords>Unrestricted</cp:keywords>
  <dc:description/>
  <cp:lastModifiedBy>Stoneking, Eric T. (GSFC-5910)</cp:lastModifiedBy>
  <cp:revision>29</cp:revision>
  <cp:lastPrinted>2009-06-18T18:06:01Z</cp:lastPrinted>
  <dcterms:created xsi:type="dcterms:W3CDTF">2024-12-19T13:19:54Z</dcterms:created>
  <dcterms:modified xsi:type="dcterms:W3CDTF">2025-01-03T13:03:53Z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M SIP Document Sensitivity">
    <vt:lpwstr/>
  </property>
  <property fmtid="{D5CDD505-2E9C-101B-9397-08002B2CF9AE}" pid="3" name="Document Author">
    <vt:lpwstr>ACCT02\russeljf</vt:lpwstr>
  </property>
  <property fmtid="{D5CDD505-2E9C-101B-9397-08002B2CF9AE}" pid="4" name="Document Sensitivity">
    <vt:lpwstr>1</vt:lpwstr>
  </property>
  <property fmtid="{D5CDD505-2E9C-101B-9397-08002B2CF9AE}" pid="5" name="ThirdParty">
    <vt:lpwstr/>
  </property>
  <property fmtid="{D5CDD505-2E9C-101B-9397-08002B2CF9AE}" pid="6" name="OCI Restriction">
    <vt:bool>false</vt:bool>
  </property>
  <property fmtid="{D5CDD505-2E9C-101B-9397-08002B2CF9AE}" pid="7" name="OCI Additional Info">
    <vt:lpwstr/>
  </property>
  <property fmtid="{D5CDD505-2E9C-101B-9397-08002B2CF9AE}" pid="8" name="Allow Header Overwrite">
    <vt:bool>true</vt:bool>
  </property>
  <property fmtid="{D5CDD505-2E9C-101B-9397-08002B2CF9AE}" pid="9" name="Allow Footer Overwrite">
    <vt:bool>true</vt:bool>
  </property>
  <property fmtid="{D5CDD505-2E9C-101B-9397-08002B2CF9AE}" pid="10" name="Multiple Selected">
    <vt:lpwstr>-1</vt:lpwstr>
  </property>
  <property fmtid="{D5CDD505-2E9C-101B-9397-08002B2CF9AE}" pid="11" name="SIPLongWording">
    <vt:lpwstr>_x000d_
_x000d_
</vt:lpwstr>
  </property>
  <property fmtid="{D5CDD505-2E9C-101B-9397-08002B2CF9AE}" pid="12" name="ExpCountry">
    <vt:lpwstr/>
  </property>
  <property fmtid="{D5CDD505-2E9C-101B-9397-08002B2CF9AE}" pid="13" name="TextBoxAndDropdownValues">
    <vt:lpwstr/>
  </property>
</Properties>
</file>