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7" r:id="rId5"/>
    <p:sldId id="260" r:id="rId6"/>
    <p:sldId id="268" r:id="rId7"/>
    <p:sldId id="269" r:id="rId8"/>
    <p:sldId id="275" r:id="rId9"/>
    <p:sldId id="277" r:id="rId10"/>
    <p:sldId id="270" r:id="rId11"/>
    <p:sldId id="276" r:id="rId12"/>
    <p:sldId id="273" r:id="rId13"/>
    <p:sldId id="274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443A99-35C4-85D3-DE2F-4AB1A507D3F2}" name="Krihak, Michael K. (JSC-SCF)[KBR Wyle Services, LLC]" initials="MK" userId="S::mkrihak@ndc.nasa.gov::390d8ad9-a230-48a2-8b12-9851b86a1c75" providerId="AD"/>
  <p188:author id="{278296BB-E14A-6FE0-1CC3-50C7E2AD0600}" name="Laing, Christopher R. (LARC-D208)[RSES]" initials="LCR(D" userId="S::claing@ndc.nasa.gov::d032194d-54f4-49ff-b278-6d93875cf90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00"/>
    <a:srgbClr val="011893"/>
    <a:srgbClr val="101D26"/>
    <a:srgbClr val="020303"/>
    <a:srgbClr val="0F1C24"/>
    <a:srgbClr val="04080B"/>
    <a:srgbClr val="7FD99B"/>
    <a:srgbClr val="AE234C"/>
    <a:srgbClr val="B26024"/>
    <a:srgbClr val="246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86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4EB9F-B19C-49D9-942F-49D77976D49B}" type="datetimeFigureOut">
              <a:rPr lang="en-US" smtClean="0"/>
              <a:t>1/3/25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67FF-1C76-453F-B401-BC7E882D9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34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.png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12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microsoft.com/office/2007/relationships/hdphoto" Target="../media/hdphoto2.wdp"/><Relationship Id="rId1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4.wdp"/><Relationship Id="rId1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ssion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92F34-25C1-4623-9323-1E6603F02D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6301" y="6356350"/>
            <a:ext cx="2955099" cy="365125"/>
          </a:xfrm>
        </p:spPr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847D31-7DF3-4FEE-9780-9F637A90F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FE80E3-8FF2-A4A4-1A93-037636F49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7B773491-7552-BD27-38F5-00DBDBA395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3" t="21645" r="1412" b="25096"/>
          <a:stretch/>
        </p:blipFill>
        <p:spPr>
          <a:xfrm>
            <a:off x="0" y="0"/>
            <a:ext cx="12192000" cy="195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61256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tar, outdoor object, night, dark&#10;&#10;Description automatically generated">
            <a:extLst>
              <a:ext uri="{FF2B5EF4-FFF2-40B4-BE49-F238E27FC236}">
                <a16:creationId xmlns:a16="http://schemas.microsoft.com/office/drawing/2014/main" id="{7D4B7BE4-C3C4-4E51-8409-1879EC8B90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t="1991"/>
          <a:stretch/>
        </p:blipFill>
        <p:spPr>
          <a:xfrm rot="1199597" flipH="1">
            <a:off x="169666" y="183274"/>
            <a:ext cx="5656408" cy="7247458"/>
          </a:xfrm>
          <a:prstGeom prst="rect">
            <a:avLst/>
          </a:prstGeom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674E0840-0531-43EC-BB7C-92DE5DED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2025 Human Research Program</a:t>
            </a:r>
          </a:p>
          <a:p>
            <a:r>
              <a:rPr lang="en-US"/>
              <a:t>Investigators’ Workshop</a:t>
            </a:r>
          </a:p>
        </p:txBody>
      </p:sp>
      <p:pic>
        <p:nvPicPr>
          <p:cNvPr id="14" name="Picture 13" descr="A picture containing star, outdoor object, night, dark&#10;&#10;Description automatically generated">
            <a:extLst>
              <a:ext uri="{FF2B5EF4-FFF2-40B4-BE49-F238E27FC236}">
                <a16:creationId xmlns:a16="http://schemas.microsoft.com/office/drawing/2014/main" id="{233ADE12-B415-4AEF-B4CF-C479FA9633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t="1991"/>
          <a:stretch/>
        </p:blipFill>
        <p:spPr>
          <a:xfrm>
            <a:off x="6829221" y="68261"/>
            <a:ext cx="5219794" cy="672147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E7BFD9-B59E-4A52-AEEA-E9AE25A79448}"/>
              </a:ext>
            </a:extLst>
          </p:cNvPr>
          <p:cNvCxnSpPr>
            <a:cxnSpLocks/>
          </p:cNvCxnSpPr>
          <p:nvPr userDrawn="1"/>
        </p:nvCxnSpPr>
        <p:spPr>
          <a:xfrm flipH="1">
            <a:off x="7344229" y="4786054"/>
            <a:ext cx="4847771" cy="0"/>
          </a:xfrm>
          <a:prstGeom prst="line">
            <a:avLst/>
          </a:prstGeom>
          <a:ln w="44450">
            <a:solidFill>
              <a:srgbClr val="7FD9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216A4F81-267A-4CB4-9A86-F1D28CA09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676" y="2594724"/>
            <a:ext cx="6065019" cy="1905090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62C20E0-88B8-4033-A997-6BBE240A6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6108" y="5153877"/>
            <a:ext cx="4954587" cy="113421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D04060-9866-E0B5-A61E-10819DCA69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3978" t="23875" r="5973" b="12028"/>
          <a:stretch/>
        </p:blipFill>
        <p:spPr>
          <a:xfrm>
            <a:off x="10936610" y="1600365"/>
            <a:ext cx="1154678" cy="529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CFB27E-A2EA-75D0-5B75-F2D550743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97" b="97924" l="5155" r="97113">
                        <a14:foregroundMark x1="14834" y1="14876" x2="17113" y2="12457"/>
                        <a14:foregroundMark x1="13663" y1="16120" x2="14829" y2="14882"/>
                        <a14:foregroundMark x1="11422" y1="18499" x2="12860" y2="16973"/>
                        <a14:foregroundMark x1="17113" y1="12457" x2="27010" y2="18685"/>
                        <a14:foregroundMark x1="27010" y1="18685" x2="26186" y2="35640"/>
                        <a14:foregroundMark x1="26186" y1="35640" x2="21443" y2="50519"/>
                        <a14:foregroundMark x1="21443" y1="50519" x2="12784" y2="64014"/>
                        <a14:foregroundMark x1="12784" y1="64014" x2="13814" y2="80623"/>
                        <a14:foregroundMark x1="13814" y1="80623" x2="28454" y2="85121"/>
                        <a14:foregroundMark x1="9485" y1="67820" x2="9485" y2="82699"/>
                        <a14:foregroundMark x1="9485" y1="82699" x2="29691" y2="86851"/>
                        <a14:foregroundMark x1="29691" y1="86851" x2="21856" y2="81661"/>
                        <a14:foregroundMark x1="21856" y1="81661" x2="15052" y2="82007"/>
                        <a14:foregroundMark x1="39175" y1="78547" x2="33814" y2="40484"/>
                        <a14:foregroundMark x1="33814" y1="40484" x2="36701" y2="25606"/>
                        <a14:foregroundMark x1="36701" y1="25606" x2="44124" y2="17301"/>
                        <a14:foregroundMark x1="44124" y1="17301" x2="52165" y2="20761"/>
                        <a14:foregroundMark x1="52165" y1="20761" x2="60000" y2="48443"/>
                        <a14:foregroundMark x1="60000" y1="48443" x2="59588" y2="65398"/>
                        <a14:foregroundMark x1="59588" y1="65398" x2="52990" y2="78893"/>
                        <a14:foregroundMark x1="52990" y1="78893" x2="40412" y2="84083"/>
                        <a14:foregroundMark x1="40412" y1="84083" x2="34639" y2="58824"/>
                        <a14:foregroundMark x1="34639" y1="58824" x2="33402" y2="43599"/>
                        <a14:foregroundMark x1="33402" y1="43599" x2="34227" y2="37716"/>
                        <a14:foregroundMark x1="74021" y1="19723" x2="68041" y2="39100"/>
                        <a14:foregroundMark x1="68041" y1="39100" x2="69485" y2="63668"/>
                        <a14:foregroundMark x1="69485" y1="63668" x2="74227" y2="80969"/>
                        <a14:foregroundMark x1="74227" y1="80969" x2="82474" y2="79931"/>
                        <a14:foregroundMark x1="82474" y1="79931" x2="92165" y2="72318"/>
                        <a14:foregroundMark x1="92165" y1="72318" x2="95052" y2="54671"/>
                        <a14:foregroundMark x1="95052" y1="54671" x2="92577" y2="28720"/>
                        <a14:foregroundMark x1="92577" y1="28720" x2="81031" y2="16955"/>
                        <a14:foregroundMark x1="81031" y1="16955" x2="70309" y2="30104"/>
                        <a14:foregroundMark x1="70309" y1="30104" x2="69691" y2="65744"/>
                        <a14:foregroundMark x1="69691" y1="65744" x2="71959" y2="79239"/>
                        <a14:foregroundMark x1="71959" y1="79239" x2="80206" y2="84775"/>
                        <a14:foregroundMark x1="80206" y1="84775" x2="91753" y2="73356"/>
                        <a14:foregroundMark x1="91753" y1="73356" x2="94433" y2="49135"/>
                        <a14:foregroundMark x1="94433" y1="49135" x2="91959" y2="29066"/>
                        <a14:foregroundMark x1="91959" y1="29066" x2="84536" y2="18685"/>
                        <a14:foregroundMark x1="84536" y1="18685" x2="75464" y2="21453"/>
                        <a14:foregroundMark x1="75464" y1="21453" x2="69897" y2="31142"/>
                        <a14:foregroundMark x1="69897" y1="31142" x2="69485" y2="64706"/>
                        <a14:foregroundMark x1="69485" y1="64706" x2="69897" y2="66436"/>
                        <a14:foregroundMark x1="57938" y1="79931" x2="50515" y2="87543"/>
                        <a14:foregroundMark x1="50515" y1="87543" x2="42474" y2="89965"/>
                        <a14:foregroundMark x1="42474" y1="89965" x2="36082" y2="78893"/>
                        <a14:foregroundMark x1="36082" y1="78893" x2="31753" y2="41869"/>
                        <a14:foregroundMark x1="31753" y1="41869" x2="35670" y2="23875"/>
                        <a14:foregroundMark x1="35670" y1="23875" x2="44330" y2="14533"/>
                        <a14:foregroundMark x1="44330" y1="14533" x2="54845" y2="16263"/>
                        <a14:foregroundMark x1="54845" y1="16263" x2="61443" y2="35986"/>
                        <a14:foregroundMark x1="61443" y1="35986" x2="63505" y2="57439"/>
                        <a14:foregroundMark x1="63505" y1="57439" x2="59794" y2="77509"/>
                        <a14:foregroundMark x1="59175" y1="56055" x2="55464" y2="73010"/>
                        <a14:foregroundMark x1="55464" y1="73010" x2="58763" y2="47751"/>
                        <a14:foregroundMark x1="54227" y1="73010" x2="45567" y2="82353"/>
                        <a14:foregroundMark x1="45567" y1="82353" x2="34021" y2="78547"/>
                        <a14:foregroundMark x1="34021" y1="78547" x2="43505" y2="89619"/>
                        <a14:foregroundMark x1="43505" y1="89619" x2="58351" y2="83737"/>
                        <a14:foregroundMark x1="31753" y1="86851" x2="20206" y2="79239"/>
                        <a14:foregroundMark x1="20206" y1="79239" x2="11134" y2="84775"/>
                        <a14:foregroundMark x1="11134" y1="84775" x2="33196" y2="88235"/>
                        <a14:foregroundMark x1="9278" y1="86159" x2="10309" y2="67474"/>
                        <a14:foregroundMark x1="10309" y1="67474" x2="23918" y2="47405"/>
                        <a14:foregroundMark x1="23918" y1="47405" x2="25567" y2="41869"/>
                        <a14:foregroundMark x1="28660" y1="25260" x2="22062" y2="10381"/>
                        <a14:foregroundMark x1="22062" y1="10381" x2="13402" y2="11073"/>
                        <a14:foregroundMark x1="13402" y1="11073" x2="6186" y2="20415"/>
                        <a14:foregroundMark x1="5445" y1="25390" x2="5155" y2="27336"/>
                        <a14:foregroundMark x1="6186" y1="20415" x2="5457" y2="25310"/>
                        <a14:foregroundMark x1="3918" y1="25952" x2="8660" y2="14879"/>
                        <a14:foregroundMark x1="8660" y1="14879" x2="20206" y2="8997"/>
                        <a14:foregroundMark x1="20206" y1="8997" x2="27835" y2="15571"/>
                        <a14:foregroundMark x1="27835" y1="15571" x2="30103" y2="31834"/>
                        <a14:foregroundMark x1="30103" y1="31834" x2="28866" y2="35986"/>
                        <a14:foregroundMark x1="37938" y1="18339" x2="51134" y2="9343"/>
                        <a14:foregroundMark x1="51134" y1="9343" x2="61649" y2="28374"/>
                        <a14:foregroundMark x1="54021" y1="27336" x2="42474" y2="21453"/>
                        <a14:foregroundMark x1="42474" y1="21453" x2="34845" y2="51557"/>
                        <a14:foregroundMark x1="32784" y1="50865" x2="35670" y2="63322"/>
                        <a14:foregroundMark x1="75052" y1="75433" x2="68454" y2="59862"/>
                        <a14:foregroundMark x1="68454" y1="59862" x2="77938" y2="88235"/>
                        <a14:foregroundMark x1="77938" y1="88235" x2="86186" y2="82007"/>
                        <a14:foregroundMark x1="86186" y1="82007" x2="93608" y2="70934"/>
                        <a14:foregroundMark x1="93608" y1="70934" x2="96495" y2="49827"/>
                        <a14:foregroundMark x1="96495" y1="49827" x2="92990" y2="29412"/>
                        <a14:foregroundMark x1="92990" y1="29412" x2="83918" y2="14187"/>
                        <a14:foregroundMark x1="83918" y1="14187" x2="73196" y2="18339"/>
                        <a14:foregroundMark x1="73196" y1="18339" x2="69072" y2="25952"/>
                        <a14:foregroundMark x1="66804" y1="30796" x2="71959" y2="19723"/>
                        <a14:foregroundMark x1="71959" y1="19723" x2="81031" y2="11765"/>
                        <a14:foregroundMark x1="81031" y1="11765" x2="89278" y2="14533"/>
                        <a14:foregroundMark x1="89278" y1="14533" x2="97113" y2="50173"/>
                        <a14:foregroundMark x1="97113" y1="50173" x2="91134" y2="97924"/>
                        <a14:foregroundMark x1="68660" y1="66436" x2="69897" y2="82353"/>
                        <a14:foregroundMark x1="69897" y1="82353" x2="78557" y2="86159"/>
                        <a14:foregroundMark x1="78557" y1="86159" x2="78763" y2="86505"/>
                        <a14:foregroundMark x1="13386" y1="58965" x2="9278" y2="69550"/>
                        <a14:foregroundMark x1="9278" y1="69550" x2="8454" y2="83045"/>
                        <a14:foregroundMark x1="14639" y1="69550" x2="23299" y2="52249"/>
                        <a14:foregroundMark x1="9278" y1="64014" x2="7835" y2="77855"/>
                        <a14:foregroundMark x1="7835" y1="77855" x2="7835" y2="77855"/>
                        <a14:foregroundMark x1="74639" y1="86159" x2="81443" y2="88927"/>
                        <a14:foregroundMark x1="91959" y1="61592" x2="91959" y2="33218"/>
                        <a14:foregroundMark x1="95464" y1="42907" x2="94227" y2="71626"/>
                        <a14:foregroundMark x1="94227" y1="71626" x2="92165" y2="66436"/>
                        <a14:backgroundMark x1="11959" y1="49827" x2="18144" y2="35986"/>
                        <a14:backgroundMark x1="18144" y1="35986" x2="9072" y2="35294"/>
                        <a14:backgroundMark x1="9072" y1="35294" x2="8454" y2="36678"/>
                        <a14:backgroundMark x1="8454" y1="36678" x2="16082" y2="25606"/>
                        <a14:backgroundMark x1="16082" y1="25606" x2="14433" y2="43599"/>
                        <a14:backgroundMark x1="14433" y1="43599" x2="10103" y2="56055"/>
                        <a14:backgroundMark x1="16495" y1="36678" x2="9072" y2="31488"/>
                        <a14:backgroundMark x1="9072" y1="31488" x2="9072" y2="31834"/>
                        <a14:backgroundMark x1="9072" y1="31834" x2="15464" y2="22837"/>
                        <a14:backgroundMark x1="15464" y1="22837" x2="17113" y2="36332"/>
                        <a14:backgroundMark x1="17113" y1="36332" x2="16289" y2="37716"/>
                        <a14:backgroundMark x1="19175" y1="32526" x2="19175" y2="32526"/>
                        <a14:backgroundMark x1="18351" y1="28028" x2="18351" y2="28028"/>
                        <a14:backgroundMark x1="18351" y1="28028" x2="18351" y2="28028"/>
                        <a14:backgroundMark x1="18351" y1="28028" x2="18351" y2="28028"/>
                        <a14:backgroundMark x1="16701" y1="23529" x2="17113" y2="34256"/>
                        <a14:backgroundMark x1="17113" y1="34256" x2="15670" y2="24567"/>
                        <a14:backgroundMark x1="17113" y1="34948" x2="16701" y2="25606"/>
                        <a14:backgroundMark x1="18763" y1="30450" x2="17113" y2="26644"/>
                        <a14:backgroundMark x1="17732" y1="34256" x2="16907" y2="24221"/>
                        <a14:backgroundMark x1="17732" y1="35986" x2="16495" y2="23183"/>
                        <a14:backgroundMark x1="18557" y1="26298" x2="17526" y2="38408"/>
                        <a14:backgroundMark x1="17113" y1="35640" x2="10515" y2="28720"/>
                        <a14:backgroundMark x1="10515" y1="28720" x2="9897" y2="30104"/>
                        <a14:backgroundMark x1="10722" y1="28720" x2="18557" y2="24913"/>
                        <a14:backgroundMark x1="18557" y1="24913" x2="18144" y2="37024"/>
                        <a14:backgroundMark x1="18144" y1="37024" x2="14845" y2="24567"/>
                        <a14:backgroundMark x1="14845" y1="24567" x2="10103" y2="29066"/>
                        <a14:backgroundMark x1="17732" y1="38062" x2="18763" y2="23875"/>
                        <a14:backgroundMark x1="18763" y1="23875" x2="15258" y2="23529"/>
                      </a14:backgroundRemoval>
                    </a14:imgEffect>
                  </a14:imgLayer>
                </a14:imgProps>
              </a:ext>
            </a:extLst>
          </a:blip>
          <a:srcRect r="35406"/>
          <a:stretch/>
        </p:blipFill>
        <p:spPr>
          <a:xfrm rot="260453">
            <a:off x="8580965" y="255851"/>
            <a:ext cx="2344673" cy="21629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56E3C1-D339-0008-8B55-E1E94EF57F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574" b="65575" l="16792" r="88088">
                        <a14:foregroundMark x1="20237" y1="37562" x2="31216" y2="26929"/>
                        <a14:foregroundMark x1="31216" y1="26929" x2="34266" y2="31455"/>
                        <a14:foregroundMark x1="34266" y1="31455" x2="29243" y2="37507"/>
                        <a14:foregroundMark x1="29243" y1="37507" x2="28095" y2="37257"/>
                        <a14:foregroundMark x1="31755" y1="60966" x2="20022" y2="45697"/>
                        <a14:foregroundMark x1="20022" y1="45697" x2="26014" y2="46002"/>
                        <a14:foregroundMark x1="26014" y1="46002" x2="24435" y2="50527"/>
                        <a14:foregroundMark x1="24435" y1="50527" x2="30212" y2="44919"/>
                        <a14:foregroundMark x1="30212" y1="44919" x2="28238" y2="51277"/>
                        <a14:foregroundMark x1="28238" y1="51277" x2="34123" y2="47140"/>
                        <a14:foregroundMark x1="34123" y1="47140" x2="30427" y2="54803"/>
                        <a14:foregroundMark x1="30427" y1="54803" x2="36814" y2="50416"/>
                        <a14:foregroundMark x1="36814" y1="50416" x2="34553" y2="56274"/>
                        <a14:foregroundMark x1="34553" y1="56274" x2="34948" y2="49278"/>
                        <a14:foregroundMark x1="34948" y1="49278" x2="35271" y2="49306"/>
                        <a14:foregroundMark x1="42052" y1="64214" x2="59168" y2="62854"/>
                        <a14:foregroundMark x1="59168" y1="62854" x2="62792" y2="63381"/>
                        <a14:foregroundMark x1="42052" y1="63798" x2="44385" y2="58995"/>
                        <a14:foregroundMark x1="44385" y1="58995" x2="52278" y2="54942"/>
                        <a14:foregroundMark x1="52278" y1="54942" x2="57445" y2="57024"/>
                        <a14:foregroundMark x1="57445" y1="57024" x2="62325" y2="62632"/>
                        <a14:foregroundMark x1="62325" y1="62632" x2="54575" y2="65602"/>
                        <a14:foregroundMark x1="54575" y1="65602" x2="42591" y2="65575"/>
                        <a14:foregroundMark x1="84643" y1="44475" x2="79620" y2="53609"/>
                        <a14:foregroundMark x1="85181" y1="38395" x2="75135" y2="26430"/>
                        <a14:foregroundMark x1="75135" y1="26430" x2="71869" y2="18989"/>
                        <a14:foregroundMark x1="63868" y1="17213" x2="41119" y2="18212"/>
                        <a14:foregroundMark x1="41119" y1="18212" x2="39900" y2="17629"/>
                        <a14:foregroundMark x1="54395" y1="47835" x2="46573" y2="44475"/>
                        <a14:foregroundMark x1="46573" y1="44475" x2="43846" y2="40061"/>
                        <a14:foregroundMark x1="43846" y1="40061" x2="54216" y2="44475"/>
                        <a14:foregroundMark x1="54216" y1="44475" x2="49982" y2="39367"/>
                        <a14:foregroundMark x1="49982" y1="39367" x2="59419" y2="42560"/>
                        <a14:foregroundMark x1="59419" y1="42560" x2="57409" y2="37868"/>
                        <a14:foregroundMark x1="57409" y1="37868" x2="55077" y2="35453"/>
                        <a14:foregroundMark x1="56835" y1="46696" x2="59311" y2="41116"/>
                        <a14:foregroundMark x1="59311" y1="41116" x2="55615" y2="35314"/>
                        <a14:foregroundMark x1="55615" y1="35314" x2="45892" y2="37202"/>
                        <a14:foregroundMark x1="45892" y1="37202" x2="44385" y2="45142"/>
                        <a14:foregroundMark x1="44385" y1="45142" x2="51848" y2="47640"/>
                        <a14:foregroundMark x1="51848" y1="47640" x2="58306" y2="46474"/>
                        <a14:foregroundMark x1="58306" y1="46474" x2="58306" y2="46474"/>
                        <a14:foregroundMark x1="86509" y1="44281" x2="86509" y2="44281"/>
                        <a14:foregroundMark x1="17259" y1="44586" x2="17259" y2="44586"/>
                        <a14:foregroundMark x1="16864" y1="39284" x2="16864" y2="39284"/>
                        <a14:foregroundMark x1="16864" y1="43726" x2="16864" y2="43726"/>
                        <a14:foregroundMark x1="87980" y1="39200" x2="87980" y2="39200"/>
                        <a14:foregroundMark x1="88088" y1="43726" x2="88088" y2="43726"/>
                        <a14:foregroundMark x1="40940" y1="40033" x2="45425" y2="34981"/>
                        <a14:foregroundMark x1="45425" y1="34981" x2="52637" y2="33620"/>
                        <a14:foregroundMark x1="52637" y1="33620" x2="59311" y2="35952"/>
                        <a14:foregroundMark x1="59311" y1="35952" x2="62504" y2="40172"/>
                        <a14:foregroundMark x1="62504" y1="40172" x2="61285" y2="45614"/>
                        <a14:foregroundMark x1="61285" y1="45614" x2="57122" y2="49084"/>
                        <a14:foregroundMark x1="57122" y1="49084" x2="50987" y2="50028"/>
                        <a14:foregroundMark x1="50987" y1="50028" x2="45640" y2="48251"/>
                        <a14:foregroundMark x1="45640" y1="48251" x2="41837" y2="44114"/>
                        <a14:foregroundMark x1="41837" y1="44114" x2="41084" y2="40394"/>
                        <a14:backgroundMark x1="36024" y1="18795" x2="43093" y2="27735"/>
                        <a14:backgroundMark x1="43093" y1="27735" x2="37065" y2="42754"/>
                        <a14:backgroundMark x1="37065" y1="42754" x2="43595" y2="50028"/>
                        <a14:backgroundMark x1="43595" y1="50028" x2="43595" y2="50028"/>
                        <a14:backgroundMark x1="48116" y1="30816" x2="64406" y2="34675"/>
                        <a14:backgroundMark x1="64406" y1="34675" x2="67169" y2="38840"/>
                        <a14:backgroundMark x1="67169" y1="38840" x2="67061" y2="43504"/>
                        <a14:backgroundMark x1="67061" y1="43504" x2="64155" y2="47640"/>
                        <a14:backgroundMark x1="64155" y1="47640" x2="59096" y2="51416"/>
                        <a14:backgroundMark x1="59096" y1="51416" x2="46968" y2="51888"/>
                        <a14:backgroundMark x1="21600" y1="31427" x2="21600" y2="31427"/>
                        <a14:backgroundMark x1="21457" y1="31566" x2="21457" y2="31566"/>
                        <a14:backgroundMark x1="21672" y1="31316" x2="21672" y2="31316"/>
                        <a14:backgroundMark x1="20560" y1="32704" x2="20560" y2="32704"/>
                        <a14:backgroundMark x1="17151" y1="37451" x2="17151" y2="37451"/>
                        <a14:backgroundMark x1="17187" y1="37285" x2="17187" y2="37285"/>
                        <a14:backgroundMark x1="16505" y1="38034" x2="16505" y2="38034"/>
                        <a14:backgroundMark x1="16146" y1="38728" x2="16326" y2="38201"/>
                        <a14:backgroundMark x1="16433" y1="40117" x2="16864" y2="40255"/>
                        <a14:backgroundMark x1="17008" y1="37562" x2="17008" y2="37562"/>
                        <a14:backgroundMark x1="17366" y1="37202" x2="17366" y2="37202"/>
                        <a14:backgroundMark x1="58558" y1="33676" x2="58558" y2="33676"/>
                        <a14:backgroundMark x1="65483" y1="33676" x2="63976" y2="31927"/>
                        <a14:backgroundMark x1="64370" y1="32066" x2="64370" y2="32066"/>
                        <a14:backgroundMark x1="63150" y1="30233" x2="63150" y2="30233"/>
                        <a14:backgroundMark x1="63294" y1="30289" x2="63294" y2="30289"/>
                        <a14:backgroundMark x1="63294" y1="30094" x2="63294" y2="30094"/>
                        <a14:backgroundMark x1="64119" y1="54747" x2="65662" y2="57079"/>
                        <a14:backgroundMark x1="63402" y1="53720" x2="63402" y2="53720"/>
                        <a14:backgroundMark x1="64263" y1="54747" x2="64263" y2="54747"/>
                        <a14:backgroundMark x1="65518" y1="56580" x2="65518" y2="56580"/>
                        <a14:backgroundMark x1="65339" y1="56441" x2="65339" y2="56441"/>
                        <a14:backgroundMark x1="65698" y1="56802" x2="65698" y2="56802"/>
                        <a14:backgroundMark x1="65411" y1="56385" x2="65411" y2="56385"/>
                        <a14:backgroundMark x1="63473" y1="53609" x2="63473" y2="53609"/>
                        <a14:backgroundMark x1="66308" y1="48279" x2="66667" y2="47696"/>
                        <a14:backgroundMark x1="64406" y1="50805" x2="64406" y2="50805"/>
                        <a14:backgroundMark x1="63437" y1="53526" x2="63437" y2="53526"/>
                        <a14:backgroundMark x1="63437" y1="53415" x2="63437" y2="53415"/>
                        <a14:backgroundMark x1="64155" y1="40811" x2="64155" y2="42726"/>
                        <a14:backgroundMark x1="63868" y1="42865" x2="63940" y2="42004"/>
                        <a14:backgroundMark x1="28848" y1="61188" x2="28848" y2="61188"/>
                        <a14:backgroundMark x1="29207" y1="61688" x2="28669" y2="61077"/>
                        <a14:backgroundMark x1="28597" y1="60855" x2="29243" y2="61577"/>
                        <a14:backgroundMark x1="28884" y1="60994" x2="28884" y2="60994"/>
                        <a14:backgroundMark x1="29171" y1="61272" x2="29171" y2="61272"/>
                        <a14:backgroundMark x1="29064" y1="61022" x2="29064" y2="61022"/>
                        <a14:backgroundMark x1="29135" y1="61216" x2="29135" y2="61216"/>
                        <a14:backgroundMark x1="28920" y1="61077" x2="28920" y2="61077"/>
                        <a14:backgroundMark x1="29279" y1="61216" x2="29279" y2="61216"/>
                        <a14:backgroundMark x1="73448" y1="63604" x2="73448" y2="63604"/>
                        <a14:backgroundMark x1="75063" y1="61771" x2="75601" y2="60938"/>
                        <a14:backgroundMark x1="75314" y1="61299" x2="75314" y2="61299"/>
                        <a14:backgroundMark x1="69896" y1="63048" x2="69896" y2="63048"/>
                        <a14:backgroundMark x1="69932" y1="63159" x2="69932" y2="63159"/>
                      </a14:backgroundRemoval>
                    </a14:imgEffect>
                  </a14:imgLayer>
                </a14:imgProps>
              </a:ext>
            </a:extLst>
          </a:blip>
          <a:srcRect l="24611" t="14586" r="9541" b="31846"/>
          <a:stretch/>
        </p:blipFill>
        <p:spPr>
          <a:xfrm>
            <a:off x="-1" y="1213466"/>
            <a:ext cx="5368905" cy="5644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D282B9-B8A1-D527-D45A-F9CFD1EA1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920" b="95309" l="10152" r="99922">
                        <a14:foregroundMark x1="27255" y1="63959" x2="27255" y2="63959"/>
                        <a14:foregroundMark x1="23585" y1="61899" x2="23585" y2="61899"/>
                        <a14:foregroundMark x1="15385" y1="57551" x2="15385" y2="57551"/>
                        <a14:foregroundMark x1="23897" y1="62128" x2="23897" y2="62128"/>
                        <a14:foregroundMark x1="13510" y1="58467" x2="27411" y2="63959"/>
                        <a14:foregroundMark x1="27411" y1="63959" x2="16634" y2="59840"/>
                        <a14:foregroundMark x1="12886" y1="57551" x2="12886" y2="57551"/>
                        <a14:foregroundMark x1="14213" y1="60069" x2="26396" y2="65103"/>
                        <a14:foregroundMark x1="63764" y1="74256" x2="63764" y2="74256"/>
                        <a14:foregroundMark x1="62827" y1="74485" x2="96330" y2="85011"/>
                        <a14:foregroundMark x1="26474" y1="62586" x2="61343" y2="76316"/>
                        <a14:foregroundMark x1="13588" y1="55950" x2="13588" y2="55950"/>
                        <a14:foregroundMark x1="63842" y1="73799" x2="68416" y2="73073"/>
                        <a14:foregroundMark x1="83562" y1="77060" x2="99531" y2="83181"/>
                        <a14:foregroundMark x1="26786" y1="65789" x2="67435" y2="81808"/>
                        <a14:foregroundMark x1="67435" y1="81808" x2="79656" y2="84668"/>
                        <a14:foregroundMark x1="79656" y1="84668" x2="83561" y2="84439"/>
                        <a14:foregroundMark x1="83561" y1="84439" x2="99922" y2="88215"/>
                        <a14:foregroundMark x1="19446" y1="58467" x2="35455" y2="64645"/>
                        <a14:foregroundMark x1="44073" y1="67188" x2="64155" y2="73112"/>
                        <a14:foregroundMark x1="11207" y1="56751" x2="11207" y2="56751"/>
                        <a14:foregroundMark x1="13198" y1="55034" x2="13198" y2="55034"/>
                        <a14:foregroundMark x1="17962" y1="56751" x2="13042" y2="54920"/>
                        <a14:foregroundMark x1="20695" y1="58124" x2="18079" y2="56522"/>
                        <a14:foregroundMark x1="13237" y1="57208" x2="10152" y2="56636"/>
                        <a14:foregroundMark x1="43835" y1="66825" x2="44514" y2="67048"/>
                        <a14:foregroundMark x1="39194" y1="65300" x2="43261" y2="66636"/>
                        <a14:foregroundMark x1="70715" y1="76087" x2="75205" y2="79062"/>
                        <a14:foregroundMark x1="75205" y1="79062" x2="80711" y2="78719"/>
                        <a14:foregroundMark x1="80711" y1="78719" x2="71222" y2="76087"/>
                        <a14:foregroundMark x1="29832" y1="62471" x2="20344" y2="58696"/>
                        <a14:foregroundMark x1="68606" y1="75286" x2="70480" y2="75858"/>
                        <a14:foregroundMark x1="80867" y1="78490" x2="83444" y2="79176"/>
                        <a14:foregroundMark x1="35650" y1="64531" x2="39047" y2="65789"/>
                        <a14:backgroundMark x1="17025" y1="71739" x2="56189" y2="96110"/>
                        <a14:backgroundMark x1="56189" y1="96110" x2="57282" y2="96224"/>
                        <a14:backgroundMark x1="60875" y1="90503" x2="96330" y2="95309"/>
                        <a14:backgroundMark x1="38579" y1="62586" x2="43342" y2="61670"/>
                        <a14:backgroundMark x1="43342" y1="61670" x2="50527" y2="61785"/>
                        <a14:backgroundMark x1="50527" y1="61785" x2="57048" y2="60297"/>
                        <a14:backgroundMark x1="46701" y1="62586" x2="51699" y2="65446"/>
                        <a14:backgroundMark x1="51699" y1="65446" x2="58922" y2="62128"/>
                        <a14:backgroundMark x1="60406" y1="67620" x2="56267" y2="64416"/>
                        <a14:backgroundMark x1="40766" y1="63223" x2="42718" y2="62815"/>
                        <a14:backgroundMark x1="42718" y1="62815" x2="42796" y2="62815"/>
                        <a14:backgroundMark x1="43655" y1="64073" x2="61968" y2="68879"/>
                        <a14:backgroundMark x1="70715" y1="72883" x2="81726" y2="75858"/>
                        <a14:backgroundMark x1="37712" y1="62835" x2="40023" y2="62471"/>
                        <a14:backgroundMark x1="40023" y1="62471" x2="43850" y2="64188"/>
                        <a14:backgroundMark x1="43850" y1="64188" x2="37954" y2="61899"/>
                        <a14:backgroundMark x1="70480" y1="72883" x2="68216" y2="72082"/>
                        <a14:backgroundMark x1="82853" y1="76452" x2="83756" y2="76087"/>
                        <a14:backgroundMark x1="70871" y1="71625" x2="68333" y2="72654"/>
                      </a14:backgroundRemoval>
                    </a14:imgEffect>
                  </a14:imgLayer>
                </a14:imgProps>
              </a:ext>
            </a:extLst>
          </a:blip>
          <a:srcRect l="12219" t="55076"/>
          <a:stretch/>
        </p:blipFill>
        <p:spPr>
          <a:xfrm>
            <a:off x="-1" y="260519"/>
            <a:ext cx="12180240" cy="186920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692C1C-F387-8E83-29BD-52F1225AFE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97" b="97924" l="5155" r="97113">
                        <a14:foregroundMark x1="14834" y1="14876" x2="17113" y2="12457"/>
                        <a14:foregroundMark x1="13663" y1="16120" x2="14829" y2="14882"/>
                        <a14:foregroundMark x1="11422" y1="18499" x2="12860" y2="16973"/>
                        <a14:foregroundMark x1="17113" y1="12457" x2="27010" y2="18685"/>
                        <a14:foregroundMark x1="27010" y1="18685" x2="26186" y2="35640"/>
                        <a14:foregroundMark x1="26186" y1="35640" x2="21443" y2="50519"/>
                        <a14:foregroundMark x1="21443" y1="50519" x2="13243" y2="63299"/>
                        <a14:foregroundMark x1="12824" y1="64667" x2="13814" y2="80623"/>
                        <a14:foregroundMark x1="13814" y1="80623" x2="28454" y2="85121"/>
                        <a14:foregroundMark x1="9485" y1="68175" x2="9485" y2="82699"/>
                        <a14:foregroundMark x1="9485" y1="82699" x2="29691" y2="86851"/>
                        <a14:foregroundMark x1="29691" y1="86851" x2="21856" y2="81661"/>
                        <a14:foregroundMark x1="21856" y1="81661" x2="15052" y2="82007"/>
                        <a14:foregroundMark x1="39175" y1="78547" x2="33814" y2="40484"/>
                        <a14:foregroundMark x1="33814" y1="40484" x2="36701" y2="25606"/>
                        <a14:foregroundMark x1="36701" y1="25606" x2="44124" y2="17301"/>
                        <a14:foregroundMark x1="44124" y1="17301" x2="52165" y2="20761"/>
                        <a14:foregroundMark x1="52165" y1="20761" x2="60000" y2="48443"/>
                        <a14:foregroundMark x1="60000" y1="48443" x2="59588" y2="65398"/>
                        <a14:foregroundMark x1="59588" y1="65398" x2="52990" y2="78893"/>
                        <a14:foregroundMark x1="52990" y1="78893" x2="40412" y2="84083"/>
                        <a14:foregroundMark x1="40412" y1="84083" x2="34639" y2="58824"/>
                        <a14:foregroundMark x1="34639" y1="58824" x2="33402" y2="43599"/>
                        <a14:foregroundMark x1="33402" y1="43599" x2="34227" y2="37716"/>
                        <a14:foregroundMark x1="74021" y1="19723" x2="68041" y2="39100"/>
                        <a14:foregroundMark x1="68041" y1="39100" x2="69485" y2="63668"/>
                        <a14:foregroundMark x1="69485" y1="63668" x2="74227" y2="80969"/>
                        <a14:foregroundMark x1="74227" y1="80969" x2="82474" y2="79931"/>
                        <a14:foregroundMark x1="82474" y1="79931" x2="92165" y2="72318"/>
                        <a14:foregroundMark x1="92165" y1="72318" x2="95052" y2="54671"/>
                        <a14:foregroundMark x1="95052" y1="54671" x2="92577" y2="28720"/>
                        <a14:foregroundMark x1="92577" y1="28720" x2="81031" y2="16955"/>
                        <a14:foregroundMark x1="81031" y1="16955" x2="70309" y2="30104"/>
                        <a14:foregroundMark x1="70309" y1="30104" x2="69691" y2="65744"/>
                        <a14:foregroundMark x1="69691" y1="65744" x2="71959" y2="79239"/>
                        <a14:foregroundMark x1="71959" y1="79239" x2="80206" y2="84775"/>
                        <a14:foregroundMark x1="80206" y1="84775" x2="91753" y2="73356"/>
                        <a14:foregroundMark x1="91753" y1="73356" x2="94433" y2="49135"/>
                        <a14:foregroundMark x1="94433" y1="49135" x2="91959" y2="29066"/>
                        <a14:foregroundMark x1="91959" y1="29066" x2="84536" y2="18685"/>
                        <a14:foregroundMark x1="84536" y1="18685" x2="75464" y2="21453"/>
                        <a14:foregroundMark x1="75464" y1="21453" x2="69897" y2="31142"/>
                        <a14:foregroundMark x1="69897" y1="31142" x2="69485" y2="64706"/>
                        <a14:foregroundMark x1="69485" y1="64706" x2="69897" y2="66436"/>
                        <a14:foregroundMark x1="57938" y1="79931" x2="50515" y2="87543"/>
                        <a14:foregroundMark x1="50515" y1="87543" x2="42474" y2="89965"/>
                        <a14:foregroundMark x1="42474" y1="89965" x2="36082" y2="78893"/>
                        <a14:foregroundMark x1="36082" y1="78893" x2="31753" y2="41869"/>
                        <a14:foregroundMark x1="31753" y1="41869" x2="35670" y2="23875"/>
                        <a14:foregroundMark x1="35670" y1="23875" x2="44330" y2="14533"/>
                        <a14:foregroundMark x1="44330" y1="14533" x2="54845" y2="16263"/>
                        <a14:foregroundMark x1="54845" y1="16263" x2="61443" y2="35986"/>
                        <a14:foregroundMark x1="61443" y1="35986" x2="63505" y2="57439"/>
                        <a14:foregroundMark x1="63505" y1="57439" x2="59794" y2="77509"/>
                        <a14:foregroundMark x1="59175" y1="56055" x2="55464" y2="73010"/>
                        <a14:foregroundMark x1="55464" y1="73010" x2="58763" y2="47751"/>
                        <a14:foregroundMark x1="54227" y1="73010" x2="45567" y2="82353"/>
                        <a14:foregroundMark x1="45567" y1="82353" x2="34021" y2="78547"/>
                        <a14:foregroundMark x1="34021" y1="78547" x2="43505" y2="89619"/>
                        <a14:foregroundMark x1="43505" y1="89619" x2="58351" y2="83737"/>
                        <a14:foregroundMark x1="31753" y1="86851" x2="20206" y2="79239"/>
                        <a14:foregroundMark x1="20206" y1="79239" x2="11134" y2="84775"/>
                        <a14:foregroundMark x1="11134" y1="84775" x2="33196" y2="88235"/>
                        <a14:foregroundMark x1="9278" y1="86159" x2="10223" y2="69028"/>
                        <a14:foregroundMark x1="13185" y1="63233" x2="23918" y2="47405"/>
                        <a14:foregroundMark x1="23918" y1="47405" x2="25567" y2="41869"/>
                        <a14:foregroundMark x1="28660" y1="25260" x2="22062" y2="10381"/>
                        <a14:foregroundMark x1="22062" y1="10381" x2="13402" y2="11073"/>
                        <a14:foregroundMark x1="13402" y1="11073" x2="6186" y2="20415"/>
                        <a14:foregroundMark x1="5445" y1="25390" x2="5155" y2="27336"/>
                        <a14:foregroundMark x1="6186" y1="20415" x2="5457" y2="25310"/>
                        <a14:foregroundMark x1="3918" y1="25952" x2="8660" y2="14879"/>
                        <a14:foregroundMark x1="8660" y1="14879" x2="20206" y2="8997"/>
                        <a14:foregroundMark x1="20206" y1="8997" x2="27835" y2="15571"/>
                        <a14:foregroundMark x1="27835" y1="15571" x2="30103" y2="31834"/>
                        <a14:foregroundMark x1="30103" y1="31834" x2="28866" y2="35986"/>
                        <a14:foregroundMark x1="37938" y1="18339" x2="51134" y2="9343"/>
                        <a14:foregroundMark x1="51134" y1="9343" x2="61649" y2="28374"/>
                        <a14:foregroundMark x1="54021" y1="27336" x2="42474" y2="21453"/>
                        <a14:foregroundMark x1="42474" y1="21453" x2="34845" y2="51557"/>
                        <a14:foregroundMark x1="32784" y1="50865" x2="35670" y2="63322"/>
                        <a14:foregroundMark x1="75052" y1="75433" x2="68454" y2="59862"/>
                        <a14:foregroundMark x1="68454" y1="59862" x2="77938" y2="88235"/>
                        <a14:foregroundMark x1="77938" y1="88235" x2="86186" y2="82007"/>
                        <a14:foregroundMark x1="86186" y1="82007" x2="93608" y2="70934"/>
                        <a14:foregroundMark x1="93608" y1="70934" x2="96495" y2="49827"/>
                        <a14:foregroundMark x1="96495" y1="49827" x2="92990" y2="29412"/>
                        <a14:foregroundMark x1="92990" y1="29412" x2="83918" y2="14187"/>
                        <a14:foregroundMark x1="83918" y1="14187" x2="73196" y2="18339"/>
                        <a14:foregroundMark x1="73196" y1="18339" x2="69072" y2="25952"/>
                        <a14:foregroundMark x1="66804" y1="30796" x2="71959" y2="19723"/>
                        <a14:foregroundMark x1="71959" y1="19723" x2="81031" y2="11765"/>
                        <a14:foregroundMark x1="81031" y1="11765" x2="89278" y2="14533"/>
                        <a14:foregroundMark x1="89278" y1="14533" x2="97113" y2="50173"/>
                        <a14:foregroundMark x1="97113" y1="50173" x2="91134" y2="97924"/>
                        <a14:foregroundMark x1="68660" y1="66436" x2="69897" y2="82353"/>
                        <a14:foregroundMark x1="69897" y1="82353" x2="78557" y2="86159"/>
                        <a14:foregroundMark x1="78557" y1="86159" x2="78763" y2="86505"/>
                        <a14:foregroundMark x1="9711" y1="68436" x2="9278" y2="69550"/>
                        <a14:foregroundMark x1="13386" y1="58965" x2="12180" y2="62071"/>
                        <a14:foregroundMark x1="9278" y1="69550" x2="8454" y2="83045"/>
                        <a14:foregroundMark x1="14639" y1="69550" x2="23299" y2="52249"/>
                        <a14:foregroundMark x1="8913" y1="67514" x2="7835" y2="77855"/>
                        <a14:foregroundMark x1="7835" y1="77855" x2="7835" y2="77855"/>
                        <a14:foregroundMark x1="74639" y1="86159" x2="81443" y2="88927"/>
                        <a14:foregroundMark x1="91959" y1="61592" x2="91959" y2="33218"/>
                        <a14:foregroundMark x1="95464" y1="42907" x2="94227" y2="71626"/>
                        <a14:foregroundMark x1="94227" y1="71626" x2="92165" y2="66436"/>
                        <a14:backgroundMark x1="11959" y1="49827" x2="18144" y2="35986"/>
                        <a14:backgroundMark x1="18144" y1="35986" x2="9072" y2="35294"/>
                        <a14:backgroundMark x1="9072" y1="35294" x2="8454" y2="36678"/>
                        <a14:backgroundMark x1="8454" y1="36678" x2="16082" y2="25606"/>
                        <a14:backgroundMark x1="16082" y1="25606" x2="14433" y2="43599"/>
                        <a14:backgroundMark x1="14433" y1="43599" x2="10103" y2="56055"/>
                        <a14:backgroundMark x1="16495" y1="36678" x2="9072" y2="31488"/>
                        <a14:backgroundMark x1="9072" y1="31488" x2="9072" y2="31834"/>
                        <a14:backgroundMark x1="9072" y1="31834" x2="15464" y2="22837"/>
                        <a14:backgroundMark x1="15464" y1="22837" x2="17113" y2="36332"/>
                        <a14:backgroundMark x1="17113" y1="36332" x2="16289" y2="37716"/>
                        <a14:backgroundMark x1="19175" y1="32526" x2="19175" y2="32526"/>
                        <a14:backgroundMark x1="18351" y1="28028" x2="18351" y2="28028"/>
                        <a14:backgroundMark x1="18351" y1="28028" x2="18351" y2="28028"/>
                        <a14:backgroundMark x1="18351" y1="28028" x2="18351" y2="28028"/>
                        <a14:backgroundMark x1="16701" y1="23529" x2="17113" y2="34256"/>
                        <a14:backgroundMark x1="17113" y1="34256" x2="15670" y2="24567"/>
                        <a14:backgroundMark x1="17113" y1="34948" x2="16701" y2="25606"/>
                        <a14:backgroundMark x1="18763" y1="30450" x2="17113" y2="26644"/>
                        <a14:backgroundMark x1="17732" y1="34256" x2="16907" y2="24221"/>
                        <a14:backgroundMark x1="17732" y1="35986" x2="16495" y2="23183"/>
                        <a14:backgroundMark x1="18557" y1="26298" x2="17526" y2="38408"/>
                        <a14:backgroundMark x1="17113" y1="35640" x2="10515" y2="28720"/>
                        <a14:backgroundMark x1="10515" y1="28720" x2="9897" y2="30104"/>
                        <a14:backgroundMark x1="10722" y1="28720" x2="18557" y2="24913"/>
                        <a14:backgroundMark x1="18557" y1="24913" x2="18144" y2="37024"/>
                        <a14:backgroundMark x1="18144" y1="37024" x2="14845" y2="24567"/>
                        <a14:backgroundMark x1="14845" y1="24567" x2="10103" y2="29066"/>
                        <a14:backgroundMark x1="17732" y1="38062" x2="18763" y2="23875"/>
                        <a14:backgroundMark x1="18763" y1="23875" x2="15258" y2="23529"/>
                        <a14:backgroundMark x1="20825" y1="64014" x2="28041" y2="50173"/>
                        <a14:backgroundMark x1="9072" y1="58478" x2="6186" y2="64360"/>
                      </a14:backgroundRemoval>
                    </a14:imgEffect>
                  </a14:imgLayer>
                </a14:imgProps>
              </a:ext>
            </a:extLst>
          </a:blip>
          <a:srcRect t="30549" r="71964" b="32258"/>
          <a:stretch/>
        </p:blipFill>
        <p:spPr>
          <a:xfrm rot="260453">
            <a:off x="8649223" y="780470"/>
            <a:ext cx="1017665" cy="8044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17C931-D596-E615-C0D1-3E24F243F5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97" b="97924" l="5155" r="97113">
                        <a14:foregroundMark x1="14834" y1="14876" x2="17113" y2="12457"/>
                        <a14:foregroundMark x1="13663" y1="16120" x2="14829" y2="14882"/>
                        <a14:foregroundMark x1="11422" y1="18499" x2="12860" y2="16973"/>
                        <a14:foregroundMark x1="17113" y1="12457" x2="27010" y2="18685"/>
                        <a14:foregroundMark x1="27010" y1="18685" x2="26186" y2="35640"/>
                        <a14:foregroundMark x1="26186" y1="35640" x2="21443" y2="50519"/>
                        <a14:foregroundMark x1="21443" y1="50519" x2="12784" y2="64014"/>
                        <a14:foregroundMark x1="12784" y1="64014" x2="13814" y2="80623"/>
                        <a14:foregroundMark x1="13814" y1="80623" x2="28454" y2="85121"/>
                        <a14:foregroundMark x1="9485" y1="67820" x2="9485" y2="82699"/>
                        <a14:foregroundMark x1="9485" y1="82699" x2="29691" y2="86851"/>
                        <a14:foregroundMark x1="29691" y1="86851" x2="21856" y2="81661"/>
                        <a14:foregroundMark x1="21856" y1="81661" x2="15052" y2="82007"/>
                        <a14:foregroundMark x1="39175" y1="78547" x2="33814" y2="40484"/>
                        <a14:foregroundMark x1="33814" y1="40484" x2="36701" y2="25606"/>
                        <a14:foregroundMark x1="36701" y1="25606" x2="44124" y2="17301"/>
                        <a14:foregroundMark x1="44124" y1="17301" x2="52165" y2="20761"/>
                        <a14:foregroundMark x1="52165" y1="20761" x2="60000" y2="48443"/>
                        <a14:foregroundMark x1="60000" y1="48443" x2="59588" y2="65398"/>
                        <a14:foregroundMark x1="59588" y1="65398" x2="52990" y2="78893"/>
                        <a14:foregroundMark x1="52990" y1="78893" x2="40412" y2="84083"/>
                        <a14:foregroundMark x1="40412" y1="84083" x2="34639" y2="58824"/>
                        <a14:foregroundMark x1="34639" y1="58824" x2="33402" y2="43599"/>
                        <a14:foregroundMark x1="33402" y1="43599" x2="34227" y2="37716"/>
                        <a14:foregroundMark x1="74021" y1="19723" x2="68041" y2="39100"/>
                        <a14:foregroundMark x1="68041" y1="39100" x2="69485" y2="63668"/>
                        <a14:foregroundMark x1="69485" y1="63668" x2="74227" y2="80969"/>
                        <a14:foregroundMark x1="74227" y1="80969" x2="82474" y2="79931"/>
                        <a14:foregroundMark x1="82474" y1="79931" x2="92165" y2="72318"/>
                        <a14:foregroundMark x1="92165" y1="72318" x2="95052" y2="54671"/>
                        <a14:foregroundMark x1="95052" y1="54671" x2="92577" y2="28720"/>
                        <a14:foregroundMark x1="92577" y1="28720" x2="81031" y2="16955"/>
                        <a14:foregroundMark x1="81031" y1="16955" x2="70309" y2="30104"/>
                        <a14:foregroundMark x1="70309" y1="30104" x2="69691" y2="65744"/>
                        <a14:foregroundMark x1="69691" y1="65744" x2="71959" y2="79239"/>
                        <a14:foregroundMark x1="71959" y1="79239" x2="80206" y2="84775"/>
                        <a14:foregroundMark x1="80206" y1="84775" x2="91753" y2="73356"/>
                        <a14:foregroundMark x1="91753" y1="73356" x2="94433" y2="49135"/>
                        <a14:foregroundMark x1="94433" y1="49135" x2="91959" y2="29066"/>
                        <a14:foregroundMark x1="91959" y1="29066" x2="84536" y2="18685"/>
                        <a14:foregroundMark x1="84536" y1="18685" x2="75464" y2="21453"/>
                        <a14:foregroundMark x1="75464" y1="21453" x2="69897" y2="31142"/>
                        <a14:foregroundMark x1="69897" y1="31142" x2="69485" y2="64706"/>
                        <a14:foregroundMark x1="69485" y1="64706" x2="69897" y2="66436"/>
                        <a14:foregroundMark x1="57938" y1="79931" x2="50515" y2="87543"/>
                        <a14:foregroundMark x1="50515" y1="87543" x2="42474" y2="89965"/>
                        <a14:foregroundMark x1="42474" y1="89965" x2="36082" y2="78893"/>
                        <a14:foregroundMark x1="36082" y1="78893" x2="31753" y2="41869"/>
                        <a14:foregroundMark x1="31753" y1="41869" x2="35670" y2="23875"/>
                        <a14:foregroundMark x1="35670" y1="23875" x2="44330" y2="14533"/>
                        <a14:foregroundMark x1="44330" y1="14533" x2="54845" y2="16263"/>
                        <a14:foregroundMark x1="54845" y1="16263" x2="61443" y2="35986"/>
                        <a14:foregroundMark x1="61443" y1="35986" x2="63505" y2="57439"/>
                        <a14:foregroundMark x1="63505" y1="57439" x2="59794" y2="77509"/>
                        <a14:foregroundMark x1="59175" y1="56055" x2="55464" y2="73010"/>
                        <a14:foregroundMark x1="55464" y1="73010" x2="58763" y2="47751"/>
                        <a14:foregroundMark x1="54227" y1="73010" x2="45567" y2="82353"/>
                        <a14:foregroundMark x1="45567" y1="82353" x2="34021" y2="78547"/>
                        <a14:foregroundMark x1="34021" y1="78547" x2="43505" y2="89619"/>
                        <a14:foregroundMark x1="43505" y1="89619" x2="58351" y2="83737"/>
                        <a14:foregroundMark x1="31753" y1="86851" x2="20206" y2="79239"/>
                        <a14:foregroundMark x1="20206" y1="79239" x2="11134" y2="84775"/>
                        <a14:foregroundMark x1="11134" y1="84775" x2="33196" y2="88235"/>
                        <a14:foregroundMark x1="9278" y1="86159" x2="10309" y2="67474"/>
                        <a14:foregroundMark x1="10309" y1="67474" x2="23918" y2="47405"/>
                        <a14:foregroundMark x1="23918" y1="47405" x2="25567" y2="41869"/>
                        <a14:foregroundMark x1="28660" y1="25260" x2="22062" y2="10381"/>
                        <a14:foregroundMark x1="22062" y1="10381" x2="13402" y2="11073"/>
                        <a14:foregroundMark x1="13402" y1="11073" x2="6186" y2="20415"/>
                        <a14:foregroundMark x1="5445" y1="25390" x2="5155" y2="27336"/>
                        <a14:foregroundMark x1="6186" y1="20415" x2="5457" y2="25310"/>
                        <a14:foregroundMark x1="3918" y1="25952" x2="8660" y2="14879"/>
                        <a14:foregroundMark x1="8660" y1="14879" x2="20206" y2="8997"/>
                        <a14:foregroundMark x1="20206" y1="8997" x2="27835" y2="15571"/>
                        <a14:foregroundMark x1="27835" y1="15571" x2="30103" y2="31834"/>
                        <a14:foregroundMark x1="30103" y1="31834" x2="28866" y2="35986"/>
                        <a14:foregroundMark x1="37938" y1="18339" x2="51134" y2="9343"/>
                        <a14:foregroundMark x1="51134" y1="9343" x2="61649" y2="28374"/>
                        <a14:foregroundMark x1="54021" y1="27336" x2="42474" y2="21453"/>
                        <a14:foregroundMark x1="42474" y1="21453" x2="34845" y2="51557"/>
                        <a14:foregroundMark x1="32784" y1="50865" x2="35670" y2="63322"/>
                        <a14:foregroundMark x1="75052" y1="75433" x2="68454" y2="59862"/>
                        <a14:foregroundMark x1="68454" y1="59862" x2="77938" y2="88235"/>
                        <a14:foregroundMark x1="77938" y1="88235" x2="86186" y2="82007"/>
                        <a14:foregroundMark x1="86186" y1="82007" x2="93608" y2="70934"/>
                        <a14:foregroundMark x1="93608" y1="70934" x2="96495" y2="49827"/>
                        <a14:foregroundMark x1="96495" y1="49827" x2="92990" y2="29412"/>
                        <a14:foregroundMark x1="92990" y1="29412" x2="83918" y2="14187"/>
                        <a14:foregroundMark x1="83918" y1="14187" x2="73196" y2="18339"/>
                        <a14:foregroundMark x1="73196" y1="18339" x2="69072" y2="25952"/>
                        <a14:foregroundMark x1="66804" y1="30796" x2="71959" y2="19723"/>
                        <a14:foregroundMark x1="71959" y1="19723" x2="81031" y2="11765"/>
                        <a14:foregroundMark x1="81031" y1="11765" x2="89278" y2="14533"/>
                        <a14:foregroundMark x1="89278" y1="14533" x2="97113" y2="50173"/>
                        <a14:foregroundMark x1="97113" y1="50173" x2="91134" y2="97924"/>
                        <a14:foregroundMark x1="68660" y1="66436" x2="69897" y2="82353"/>
                        <a14:foregroundMark x1="69897" y1="82353" x2="78557" y2="86159"/>
                        <a14:foregroundMark x1="78557" y1="86159" x2="78763" y2="86505"/>
                        <a14:foregroundMark x1="13386" y1="58965" x2="9278" y2="69550"/>
                        <a14:foregroundMark x1="9278" y1="69550" x2="8454" y2="83045"/>
                        <a14:foregroundMark x1="14639" y1="69550" x2="23299" y2="52249"/>
                        <a14:foregroundMark x1="9278" y1="64014" x2="7835" y2="77855"/>
                        <a14:foregroundMark x1="7835" y1="77855" x2="7835" y2="77855"/>
                        <a14:foregroundMark x1="74639" y1="86159" x2="81443" y2="88927"/>
                        <a14:foregroundMark x1="91959" y1="61592" x2="91959" y2="33218"/>
                        <a14:foregroundMark x1="95464" y1="42907" x2="94227" y2="71626"/>
                        <a14:foregroundMark x1="94227" y1="71626" x2="92165" y2="66436"/>
                        <a14:backgroundMark x1="11959" y1="49827" x2="18144" y2="35986"/>
                        <a14:backgroundMark x1="18144" y1="35986" x2="9072" y2="35294"/>
                        <a14:backgroundMark x1="9072" y1="35294" x2="8454" y2="36678"/>
                        <a14:backgroundMark x1="8454" y1="36678" x2="16082" y2="25606"/>
                        <a14:backgroundMark x1="16082" y1="25606" x2="14433" y2="43599"/>
                        <a14:backgroundMark x1="14433" y1="43599" x2="10103" y2="56055"/>
                        <a14:backgroundMark x1="16495" y1="36678" x2="9072" y2="31488"/>
                        <a14:backgroundMark x1="9072" y1="31488" x2="9072" y2="31834"/>
                        <a14:backgroundMark x1="9072" y1="31834" x2="15464" y2="22837"/>
                        <a14:backgroundMark x1="15464" y1="22837" x2="17113" y2="36332"/>
                        <a14:backgroundMark x1="17113" y1="36332" x2="16289" y2="37716"/>
                        <a14:backgroundMark x1="19175" y1="32526" x2="19175" y2="32526"/>
                        <a14:backgroundMark x1="18351" y1="28028" x2="18351" y2="28028"/>
                        <a14:backgroundMark x1="18351" y1="28028" x2="18351" y2="28028"/>
                        <a14:backgroundMark x1="18351" y1="28028" x2="18351" y2="28028"/>
                        <a14:backgroundMark x1="16701" y1="23529" x2="17113" y2="34256"/>
                        <a14:backgroundMark x1="17113" y1="34256" x2="15670" y2="24567"/>
                        <a14:backgroundMark x1="17113" y1="34948" x2="16701" y2="25606"/>
                        <a14:backgroundMark x1="18763" y1="30450" x2="17113" y2="26644"/>
                        <a14:backgroundMark x1="17732" y1="34256" x2="16907" y2="24221"/>
                        <a14:backgroundMark x1="17732" y1="35986" x2="16495" y2="23183"/>
                        <a14:backgroundMark x1="18557" y1="26298" x2="17526" y2="38408"/>
                        <a14:backgroundMark x1="17113" y1="35640" x2="10515" y2="28720"/>
                        <a14:backgroundMark x1="10515" y1="28720" x2="9897" y2="30104"/>
                        <a14:backgroundMark x1="10722" y1="28720" x2="18557" y2="24913"/>
                        <a14:backgroundMark x1="18557" y1="24913" x2="18144" y2="37024"/>
                        <a14:backgroundMark x1="18144" y1="37024" x2="14845" y2="24567"/>
                        <a14:backgroundMark x1="14845" y1="24567" x2="10103" y2="29066"/>
                        <a14:backgroundMark x1="17732" y1="38062" x2="18763" y2="23875"/>
                        <a14:backgroundMark x1="18763" y1="23875" x2="15258" y2="23529"/>
                      </a14:backgroundRemoval>
                    </a14:imgEffect>
                  </a14:imgLayer>
                </a14:imgProps>
              </a:ext>
            </a:extLst>
          </a:blip>
          <a:srcRect l="30220" t="35336" r="60443" b="33534"/>
          <a:stretch/>
        </p:blipFill>
        <p:spPr>
          <a:xfrm rot="260453">
            <a:off x="9673867" y="915179"/>
            <a:ext cx="338871" cy="6733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8A2ED3-606C-9379-E935-D2970421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219" b="48931" l="20704" r="27896"/>
                    </a14:imgEffect>
                  </a14:imgLayer>
                </a14:imgProps>
              </a:ext>
            </a:extLst>
          </a:blip>
          <a:srcRect l="20583" t="44029" r="73425" b="50717"/>
          <a:stretch/>
        </p:blipFill>
        <p:spPr>
          <a:xfrm>
            <a:off x="11329164" y="260720"/>
            <a:ext cx="318565" cy="360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E9C27D-95D6-0940-A249-4268A61E1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219" b="48931" l="20704" r="27896"/>
                    </a14:imgEffect>
                  </a14:imgLayer>
                </a14:imgProps>
              </a:ext>
            </a:extLst>
          </a:blip>
          <a:srcRect l="20583" t="44029" r="73425" b="50717"/>
          <a:stretch/>
        </p:blipFill>
        <p:spPr>
          <a:xfrm>
            <a:off x="8620237" y="113316"/>
            <a:ext cx="318565" cy="3602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114F77-334A-DAEB-DADD-A6CCBDBBC2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219" b="48931" l="20704" r="27896"/>
                    </a14:imgEffect>
                  </a14:imgLayer>
                </a14:imgProps>
              </a:ext>
            </a:extLst>
          </a:blip>
          <a:srcRect l="20583" t="44029" r="73425" b="50717"/>
          <a:stretch/>
        </p:blipFill>
        <p:spPr>
          <a:xfrm>
            <a:off x="3219219" y="230813"/>
            <a:ext cx="318565" cy="3602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06825F-B868-0745-5C47-39DC1AE1DD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662" t="8267" r="19345" b="87081"/>
          <a:stretch/>
        </p:blipFill>
        <p:spPr>
          <a:xfrm>
            <a:off x="1709722" y="30996"/>
            <a:ext cx="318565" cy="3190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67E920-D5DA-7C73-E0B7-101DAE7428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4218895" y="130664"/>
            <a:ext cx="133013" cy="1371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C6F006-2025-37CD-0D7A-6B8B3EE510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172675" y="72873"/>
            <a:ext cx="133013" cy="1371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93171F-A8BB-93B2-1586-C31F49AA79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10781" y1="11410" x2="10781" y2="11410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</a14:backgroundRemoval>
                    </a14:imgEffect>
                  </a14:imgLayer>
                </a14:imgProps>
              </a:ext>
            </a:extLst>
          </a:blip>
          <a:srcRect l="9047" t="9890" r="87322" b="87085"/>
          <a:stretch/>
        </p:blipFill>
        <p:spPr>
          <a:xfrm>
            <a:off x="9915968" y="118467"/>
            <a:ext cx="193019" cy="2074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D20653A-90FC-6340-C3A8-EB98BCF389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819" b="38202" l="11174" r="31955">
                        <a14:foregroundMark x1="11819" y1="35897" x2="11819" y2="35897"/>
                      </a14:backgroundRemoval>
                    </a14:imgEffect>
                  </a14:imgLayer>
                </a14:imgProps>
              </a:ext>
            </a:extLst>
          </a:blip>
          <a:srcRect l="28016" t="33212" r="67165" b="63374"/>
          <a:stretch/>
        </p:blipFill>
        <p:spPr>
          <a:xfrm>
            <a:off x="6842228" y="348587"/>
            <a:ext cx="256209" cy="2341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D492FD1-FF3A-50F0-1A38-C47EC053DD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7813148" y="118467"/>
            <a:ext cx="133013" cy="1371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9A7F7FB-F207-F4E6-0DCE-9E7E29A4D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10781" y1="11410" x2="10781" y2="11410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</a14:backgroundRemoval>
                    </a14:imgEffect>
                  </a14:imgLayer>
                </a14:imgProps>
              </a:ext>
            </a:extLst>
          </a:blip>
          <a:srcRect l="9047" t="9890" r="87322" b="87085"/>
          <a:stretch/>
        </p:blipFill>
        <p:spPr>
          <a:xfrm>
            <a:off x="11913767" y="1044496"/>
            <a:ext cx="193019" cy="20743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E5714BF-5F87-FE63-20C0-0731E0C737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biLevel thresh="5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819" b="38202" l="11174" r="31955">
                        <a14:foregroundMark x1="11819" y1="35897" x2="11819" y2="35897"/>
                      </a14:backgroundRemoval>
                    </a14:imgEffect>
                  </a14:imgLayer>
                </a14:imgProps>
              </a:ext>
            </a:extLst>
          </a:blip>
          <a:srcRect l="28016" t="33212" r="67165" b="63374"/>
          <a:stretch/>
        </p:blipFill>
        <p:spPr>
          <a:xfrm>
            <a:off x="5349773" y="517058"/>
            <a:ext cx="256209" cy="2341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A8B69E-641B-AB34-A68B-EB4CAAB023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11013354" y="897777"/>
            <a:ext cx="133013" cy="1371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2240FA-CAAD-991F-C800-A8ED03C7BA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10781" y1="11410" x2="10781" y2="11410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</a14:backgroundRemoval>
                    </a14:imgEffect>
                  </a14:imgLayer>
                </a14:imgProps>
              </a:ext>
            </a:extLst>
          </a:blip>
          <a:srcRect l="9047" t="9890" r="87322" b="87085"/>
          <a:stretch/>
        </p:blipFill>
        <p:spPr>
          <a:xfrm>
            <a:off x="6003467" y="64761"/>
            <a:ext cx="193019" cy="20743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3859C3-D905-8C54-1424-F951CB14F7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10781" y1="11410" x2="10781" y2="11410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</a14:backgroundRemoval>
                    </a14:imgEffect>
                  </a14:imgLayer>
                </a14:imgProps>
              </a:ext>
            </a:extLst>
          </a:blip>
          <a:srcRect l="9047" t="9890" r="87322" b="87085"/>
          <a:stretch/>
        </p:blipFill>
        <p:spPr>
          <a:xfrm>
            <a:off x="8235999" y="853230"/>
            <a:ext cx="193019" cy="20743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5344A38-1A38-6CA6-6636-51EF244988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219" b="48931" l="20704" r="27896"/>
                    </a14:imgEffect>
                  </a14:imgLayer>
                </a14:imgProps>
              </a:ext>
            </a:extLst>
          </a:blip>
          <a:srcRect l="20583" t="44029" r="73425" b="50717"/>
          <a:stretch/>
        </p:blipFill>
        <p:spPr>
          <a:xfrm>
            <a:off x="5723181" y="1250214"/>
            <a:ext cx="318565" cy="36029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A3A4B35-152B-2F90-07FC-18CFA83B4B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3219" b="48931" l="20704" r="27896"/>
                    </a14:imgEffect>
                  </a14:imgLayer>
                </a14:imgProps>
              </a:ext>
            </a:extLst>
          </a:blip>
          <a:srcRect l="20583" t="44029" r="73425" b="50717"/>
          <a:stretch/>
        </p:blipFill>
        <p:spPr>
          <a:xfrm>
            <a:off x="1236245" y="948306"/>
            <a:ext cx="318565" cy="36029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3AB6199-C7E0-929C-4DB2-9128321E37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10781" y1="11410" x2="10781" y2="11410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</a14:backgroundRemoval>
                    </a14:imgEffect>
                  </a14:imgLayer>
                </a14:imgProps>
              </a:ext>
            </a:extLst>
          </a:blip>
          <a:srcRect l="9047" t="9890" r="87322" b="87085"/>
          <a:stretch/>
        </p:blipFill>
        <p:spPr>
          <a:xfrm>
            <a:off x="4309985" y="1107961"/>
            <a:ext cx="193019" cy="20743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31099BC-2D7A-EDE5-47B6-69CD8B4A4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819" b="38202" l="11174" r="31955">
                        <a14:foregroundMark x1="11819" y1="35897" x2="11819" y2="35897"/>
                      </a14:backgroundRemoval>
                    </a14:imgEffect>
                  </a14:imgLayer>
                </a14:imgProps>
              </a:ext>
            </a:extLst>
          </a:blip>
          <a:srcRect l="28016" t="33212" r="67165" b="63374"/>
          <a:stretch/>
        </p:blipFill>
        <p:spPr>
          <a:xfrm>
            <a:off x="2645847" y="1070938"/>
            <a:ext cx="256209" cy="23412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EEA8B53-DC42-8D25-B885-DCF7AB37B9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2207165" y="829209"/>
            <a:ext cx="133013" cy="13716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B76B859-88AB-55C7-C9AF-C1D353239C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10781" y1="11410" x2="10781" y2="11410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</a14:backgroundRemoval>
                    </a14:imgEffect>
                  </a14:imgLayer>
                </a14:imgProps>
              </a:ext>
            </a:extLst>
          </a:blip>
          <a:srcRect l="9047" t="9890" r="87322" b="87085"/>
          <a:stretch/>
        </p:blipFill>
        <p:spPr>
          <a:xfrm>
            <a:off x="4742455" y="2033990"/>
            <a:ext cx="193019" cy="20743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90D28FD-E06B-E93F-5511-AE722420B1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biLevel thresh="5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819" b="38202" l="11174" r="31955">
                        <a14:foregroundMark x1="11819" y1="35897" x2="11819" y2="35897"/>
                      </a14:backgroundRemoval>
                    </a14:imgEffect>
                  </a14:imgLayer>
                </a14:imgProps>
              </a:ext>
            </a:extLst>
          </a:blip>
          <a:srcRect l="28016" t="33212" r="67165" b="63374"/>
          <a:stretch/>
        </p:blipFill>
        <p:spPr>
          <a:xfrm>
            <a:off x="22761" y="1506552"/>
            <a:ext cx="256209" cy="23412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B0C1E26-8F64-503A-3615-51EFDFE215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5407371" y="1887271"/>
            <a:ext cx="133013" cy="13716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031E342-6641-F99B-9B27-D37937452F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10781" y1="11410" x2="10781" y2="11410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</a14:backgroundRemoval>
                    </a14:imgEffect>
                  </a14:imgLayer>
                </a14:imgProps>
              </a:ext>
            </a:extLst>
          </a:blip>
          <a:srcRect l="9047" t="9890" r="87322" b="87085"/>
          <a:stretch/>
        </p:blipFill>
        <p:spPr>
          <a:xfrm>
            <a:off x="387833" y="780412"/>
            <a:ext cx="212321" cy="22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11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70F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9F8A7-EB95-4C53-A5FE-3C8A66ED6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67776"/>
            <a:ext cx="9144000" cy="1765697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688540-FC90-47F5-A9A0-2CFDCEAD7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21742"/>
            <a:ext cx="9144000" cy="93605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CA9DB-045B-4CE0-ABD3-E5A77F56F5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6301" y="6356350"/>
            <a:ext cx="2955099" cy="365125"/>
          </a:xfrm>
        </p:spPr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0CFD9-44CC-42F2-A6F7-E0AC2C9EB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D7B21-6CAC-4E17-9B96-DA8F2A6CC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7FB799-4A6E-284F-2984-15CCCC5F90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712" t="31253" r="11254" b="28009"/>
          <a:stretch/>
        </p:blipFill>
        <p:spPr>
          <a:xfrm>
            <a:off x="0" y="-190500"/>
            <a:ext cx="1219200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85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CA989-1970-40CA-94F6-508601C8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34681"/>
            <a:ext cx="10515600" cy="262779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057EF-313E-474B-8D53-E9985D41F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D904-AA14-4C99-8396-0DEB94465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8640" y="6356350"/>
            <a:ext cx="303276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2160C-F08E-4361-97F1-64B1BE597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C0CDF-6237-4922-B3B8-C06960109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0621AC-374F-4178-2DBB-610EFAFB6E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712" t="31253" r="11254" b="28009"/>
          <a:stretch/>
        </p:blipFill>
        <p:spPr>
          <a:xfrm>
            <a:off x="0" y="-190500"/>
            <a:ext cx="1219200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13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265E5-A1EB-4926-96F5-A5820950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928C1-7195-4C8E-86A9-D4E2D9600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1175"/>
            <a:ext cx="10515600" cy="4212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EF0B9-557C-4100-B7B2-6D1640BD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197" y="6356350"/>
            <a:ext cx="3005203" cy="365125"/>
          </a:xfrm>
        </p:spPr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6E803-A7FD-4CC9-AD76-718704740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91206-761F-4744-8C89-87D86077C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2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7D2B-E619-40AB-9770-111BBB43D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1E032-7830-4FF1-838D-9F8BD814A1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87525"/>
            <a:ext cx="5181600" cy="4212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799CA-872E-46D4-BC31-E115EB60E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87525"/>
            <a:ext cx="5181600" cy="4212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E912E-83DD-4D84-AC0A-3A80F4A28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Jane Doe | jane.doe@nasa.gov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A85DA-331A-4E8D-A7C2-7BA55C88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8934F-CE72-489D-8F4E-77F156FF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1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4724F-39E4-4EB9-ACC2-BC58E0D70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7"/>
            <a:ext cx="10515600" cy="10223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01EC6-6CC6-44A4-AB7D-76AD1996A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0225"/>
            <a:ext cx="5157787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63AB1-BCE2-4B9A-9AAB-488ECF538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334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5D5C63-1707-4555-8A30-68AD3E91A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0225"/>
            <a:ext cx="51831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F4283F-EB2F-41EB-83D3-F48E24343E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334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4721F1-F7A0-4B13-9766-7763E207B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Jane Doe | jane.doe@nasa.gov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ADFFD2-090D-4FDB-8B2D-3DBF9B56F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D5A9D3-0ADA-4E80-B83F-3F225749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725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A594D-95DD-4A01-9B24-D29C9861E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6417660" cy="83676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FA90B-AD8A-43C0-B30E-94DF24C0DF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462238" cy="365125"/>
          </a:xfrm>
        </p:spPr>
        <p:txBody>
          <a:bodyPr/>
          <a:lstStyle/>
          <a:p>
            <a:r>
              <a:rPr lang="en-US"/>
              <a:t>Jane Doe | jane.doe@nasa.gov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B1DC40-9A53-43FD-B402-7032650B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75957" y="6356348"/>
            <a:ext cx="1481487" cy="365125"/>
          </a:xfrm>
        </p:spPr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FF694-CFB5-4484-B81D-556A47E8A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6965" y="6356350"/>
            <a:ext cx="3287484" cy="365123"/>
          </a:xfrm>
        </p:spPr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142A28-931C-4CB3-A6C8-EDB72BBB6F23}"/>
              </a:ext>
            </a:extLst>
          </p:cNvPr>
          <p:cNvCxnSpPr>
            <a:cxnSpLocks/>
          </p:cNvCxnSpPr>
          <p:nvPr userDrawn="1"/>
        </p:nvCxnSpPr>
        <p:spPr>
          <a:xfrm>
            <a:off x="7600750" y="0"/>
            <a:ext cx="0" cy="6858000"/>
          </a:xfrm>
          <a:prstGeom prst="line">
            <a:avLst/>
          </a:prstGeom>
          <a:ln w="539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98D0C23-AE32-4F84-80B6-4B1D553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971" y="1388343"/>
            <a:ext cx="6433473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EBCBA-6176-23BC-C5EA-E6EFC8808E54}"/>
              </a:ext>
            </a:extLst>
          </p:cNvPr>
          <p:cNvSpPr/>
          <p:nvPr userDrawn="1"/>
        </p:nvSpPr>
        <p:spPr>
          <a:xfrm>
            <a:off x="7595229" y="9114"/>
            <a:ext cx="4579194" cy="6858000"/>
          </a:xfrm>
          <a:prstGeom prst="rect">
            <a:avLst/>
          </a:prstGeom>
          <a:gradFill flip="none" rotWithShape="1">
            <a:gsLst>
              <a:gs pos="0">
                <a:srgbClr val="04080B"/>
              </a:gs>
              <a:gs pos="50000">
                <a:srgbClr val="04080B"/>
              </a:gs>
              <a:gs pos="95000">
                <a:srgbClr val="101D26"/>
              </a:gs>
              <a:gs pos="87000">
                <a:srgbClr val="020303"/>
              </a:gs>
              <a:gs pos="69000">
                <a:srgbClr val="0F1C24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94FF3B-5387-F592-EA82-DD4B3E3F4C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6" b="96596" l="9841" r="89965">
                        <a14:foregroundMark x1="61571" y1="9752" x2="61571" y2="9752"/>
                        <a14:foregroundMark x1="41890" y1="4140" x2="41890" y2="4140"/>
                        <a14:foregroundMark x1="32361" y1="1196" x2="32361" y2="1196"/>
                        <a14:foregroundMark x1="23609" y1="74241" x2="23609" y2="74241"/>
                        <a14:foregroundMark x1="58849" y1="85833" x2="58849" y2="85833"/>
                        <a14:foregroundMark x1="65889" y1="94112" x2="65889" y2="94112"/>
                        <a14:foregroundMark x1="68728" y1="93100" x2="68728" y2="93100"/>
                        <a14:foregroundMark x1="64761" y1="89604" x2="64761" y2="89604"/>
                        <a14:foregroundMark x1="67017" y1="94388" x2="67017" y2="94388"/>
                        <a14:foregroundMark x1="62583" y1="91720" x2="62583" y2="91720"/>
                        <a14:foregroundMark x1="24737" y1="78841" x2="24737" y2="78841"/>
                        <a14:foregroundMark x1="21354" y1="77737" x2="21354" y2="77737"/>
                        <a14:foregroundMark x1="22715" y1="78013" x2="22715" y2="78013"/>
                        <a14:foregroundMark x1="19409" y1="76909" x2="19409" y2="76909"/>
                        <a14:foregroundMark x1="19409" y1="76909" x2="22015" y2="77737"/>
                        <a14:foregroundMark x1="18514" y1="76173" x2="18514" y2="76173"/>
                        <a14:foregroundMark x1="25321" y1="79669" x2="25321" y2="79669"/>
                        <a14:foregroundMark x1="25438" y1="79393" x2="25438" y2="79393"/>
                        <a14:foregroundMark x1="25904" y1="79393" x2="25904" y2="79393"/>
                        <a14:foregroundMark x1="59082" y1="87672" x2="59082" y2="87672"/>
                        <a14:foregroundMark x1="66239" y1="96596" x2="66239" y2="96596"/>
                        <a14:foregroundMark x1="65655" y1="87397" x2="65655" y2="87397"/>
                        <a14:foregroundMark x1="66550" y1="87397" x2="83936" y2="91168"/>
                        <a14:foregroundMark x1="59082" y1="90432" x2="59082" y2="90432"/>
                        <a14:foregroundMark x1="15986" y1="72677" x2="15986" y2="72677"/>
                        <a14:foregroundMark x1="14391" y1="71849" x2="14391" y2="71849"/>
                        <a14:foregroundMark x1="14391" y1="71021" x2="14391" y2="71021"/>
                        <a14:foregroundMark x1="49669" y1="7636" x2="54298" y2="7360"/>
                        <a14:foregroundMark x1="54298" y1="7360" x2="80163" y2="21619"/>
                        <a14:foregroundMark x1="54220" y1="9016" x2="56282" y2="9016"/>
                        <a14:foregroundMark x1="53326" y1="9200" x2="58343" y2="9844"/>
                        <a14:foregroundMark x1="51147" y1="7728" x2="54220" y2="9844"/>
                      </a14:backgroundRemoval>
                    </a14:imgEffect>
                  </a14:imgLayer>
                </a14:imgProps>
              </a:ext>
            </a:extLst>
          </a:blip>
          <a:srcRect l="49685" r="19721" b="46254"/>
          <a:stretch/>
        </p:blipFill>
        <p:spPr>
          <a:xfrm>
            <a:off x="7595233" y="309267"/>
            <a:ext cx="4599471" cy="34162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1EBE21-7CE8-2E0F-C7AB-82858969C0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6" b="98344" l="9841" r="89965">
                        <a14:foregroundMark x1="61571" y1="9752" x2="61571" y2="9752"/>
                        <a14:foregroundMark x1="41890" y1="4140" x2="41890" y2="4140"/>
                        <a14:foregroundMark x1="32361" y1="1196" x2="32361" y2="1196"/>
                        <a14:foregroundMark x1="23609" y1="74241" x2="23609" y2="74241"/>
                        <a14:foregroundMark x1="58849" y1="85833" x2="58849" y2="85833"/>
                        <a14:foregroundMark x1="65889" y1="94112" x2="65889" y2="94112"/>
                        <a14:foregroundMark x1="68728" y1="93100" x2="68728" y2="93100"/>
                        <a14:foregroundMark x1="64761" y1="89604" x2="64761" y2="89604"/>
                        <a14:foregroundMark x1="67017" y1="94388" x2="67017" y2="94388"/>
                        <a14:foregroundMark x1="62583" y1="91720" x2="62583" y2="91720"/>
                        <a14:foregroundMark x1="24737" y1="78841" x2="24737" y2="78841"/>
                        <a14:foregroundMark x1="21354" y1="77737" x2="21354" y2="77737"/>
                        <a14:foregroundMark x1="22715" y1="78013" x2="22715" y2="78013"/>
                        <a14:foregroundMark x1="19409" y1="76909" x2="19409" y2="76909"/>
                        <a14:foregroundMark x1="19409" y1="76909" x2="22015" y2="77737"/>
                        <a14:foregroundMark x1="18514" y1="76173" x2="18514" y2="76173"/>
                        <a14:foregroundMark x1="25321" y1="79669" x2="25321" y2="79669"/>
                        <a14:foregroundMark x1="25438" y1="79393" x2="25438" y2="79393"/>
                        <a14:foregroundMark x1="25904" y1="79393" x2="25904" y2="79393"/>
                        <a14:foregroundMark x1="59082" y1="87672" x2="59082" y2="87672"/>
                        <a14:foregroundMark x1="66239" y1="96596" x2="66239" y2="96596"/>
                        <a14:foregroundMark x1="65655" y1="87397" x2="65655" y2="87397"/>
                        <a14:foregroundMark x1="66550" y1="87397" x2="83936" y2="91168"/>
                        <a14:foregroundMark x1="59082" y1="90432" x2="59082" y2="90432"/>
                        <a14:foregroundMark x1="15986" y1="72677" x2="15986" y2="72677"/>
                        <a14:foregroundMark x1="14391" y1="71849" x2="14391" y2="71849"/>
                        <a14:foregroundMark x1="14391" y1="71021" x2="14391" y2="71021"/>
                        <a14:foregroundMark x1="44769" y1="81049" x2="57760" y2="84269"/>
                        <a14:foregroundMark x1="57254" y1="87305" x2="50292" y2="86569"/>
                        <a14:foregroundMark x1="50292" y1="86569" x2="47802" y2="84637"/>
                        <a14:foregroundMark x1="45158" y1="87948" x2="64839" y2="93560"/>
                        <a14:foregroundMark x1="65150" y1="88592" x2="60832" y2="87672"/>
                        <a14:foregroundMark x1="57837" y1="83901" x2="73084" y2="88040"/>
                        <a14:foregroundMark x1="73473" y1="86845" x2="75535" y2="87029"/>
                        <a14:foregroundMark x1="49086" y1="95584" x2="46169" y2="91996"/>
                        <a14:foregroundMark x1="46169" y1="91996" x2="44963" y2="87948"/>
                        <a14:foregroundMark x1="45158" y1="98344" x2="45196" y2="89420"/>
                        <a14:foregroundMark x1="44496" y1="97056" x2="44419" y2="93744"/>
                      </a14:backgroundRemoval>
                    </a14:imgEffect>
                  </a14:imgLayer>
                </a14:imgProps>
              </a:ext>
            </a:extLst>
          </a:blip>
          <a:srcRect l="44398" t="51348" r="25107"/>
          <a:stretch/>
        </p:blipFill>
        <p:spPr>
          <a:xfrm>
            <a:off x="7606384" y="3774686"/>
            <a:ext cx="4584606" cy="30924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3876A8-6E43-E72D-1376-887C0DAFC3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3191"/>
          <a:stretch/>
        </p:blipFill>
        <p:spPr>
          <a:xfrm>
            <a:off x="7663202" y="2070779"/>
            <a:ext cx="4531502" cy="271644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DAA465-337D-088B-25D2-7A2840DCB221}"/>
              </a:ext>
            </a:extLst>
          </p:cNvPr>
          <p:cNvCxnSpPr/>
          <p:nvPr userDrawn="1"/>
        </p:nvCxnSpPr>
        <p:spPr>
          <a:xfrm>
            <a:off x="7612804" y="0"/>
            <a:ext cx="0" cy="6858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48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C43A4-7D07-491D-9148-2292BA3B4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70C0-025D-402E-A6F5-F6C868914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Jane Doe | jane.doe@nasa.gov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F6137-4315-4A3F-B3BE-F1A5CEC89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24B498-97AB-4104-9E46-ECA220F14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82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2C025B-2F23-48F2-9BEF-5EFA7D1D7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Jane Doe | jane.doe@nasa.gov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A5371F-DF82-45C9-97F6-3AD69C7D8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84E449-4F06-4F30-B550-F0F3E01C8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2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68EF7-F77A-4656-8482-1AE9223B8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92F89-A385-494A-9933-1037338AE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398B2-13E2-4D7B-BF71-BA5F93162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9FB5FD-3BFF-4C1C-9C81-314E36B5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Jane Doe | jane.doe@nasa.gov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131AD-FA1D-4AAE-89CA-8A53716DD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AE65F-4405-4018-9B57-ECEBBAA2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84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C06CB-B0D4-465D-8F51-8C273026E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D1FDD-DBDD-4902-B895-3F3EE3179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8B04E-89EA-4B15-8491-D85A3E819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Jane Doe | jane.doe@nasa.gov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636EA-E4C6-4EAC-8CE4-7673FCC8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7D7B5-59BF-4756-ACEA-FB1226ED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42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6AC8CF-903A-4324-AF63-BA669515CB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28135"/>
            <a:ext cx="2628900" cy="51726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CCE262-8A5D-46D5-8CEF-F243A1357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8135"/>
            <a:ext cx="7734300" cy="51726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C6FCA-D9C2-420E-84CE-AC3A46160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Jane Doe | jane.doe@nasa.gov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579F1-029F-4FED-8BFF-80DB8549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5CD50-0D14-40EC-AF0A-1B68D3DEB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8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F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E6F16B-61C8-4C1E-A43A-4FDE86D4C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E10C1-C543-4D71-B2EF-4B9225767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68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4B00A-C5AC-4886-AE08-543243FEB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Jane Doe | jane.doe@nasa.gov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D2A32-E1F6-4BD7-BA98-B8A4CA442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2025 Human Research Program 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4DFD6-A379-430E-A29A-902815009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3A0E1C1D-23A6-4D8C-8BAD-0A4D3EB843D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E7C9AC-C014-D57F-5E91-82B8F4EEE40A}"/>
              </a:ext>
            </a:extLst>
          </p:cNvPr>
          <p:cNvCxnSpPr>
            <a:cxnSpLocks/>
          </p:cNvCxnSpPr>
          <p:nvPr userDrawn="1"/>
        </p:nvCxnSpPr>
        <p:spPr>
          <a:xfrm>
            <a:off x="-5138" y="6195931"/>
            <a:ext cx="1219713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F04261B-7D45-2E34-E60D-1558B3F3E4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3219" b="48931" l="20704" r="27896"/>
                    </a14:imgEffect>
                  </a14:imgLayer>
                </a14:imgProps>
              </a:ext>
            </a:extLst>
          </a:blip>
          <a:srcRect l="20583" t="44029" r="73425" b="50717"/>
          <a:stretch/>
        </p:blipFill>
        <p:spPr>
          <a:xfrm>
            <a:off x="11705592" y="6432588"/>
            <a:ext cx="318565" cy="3602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F6D110-8DD1-CFE8-D1CB-797E2B46AE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3219" b="48931" l="20704" r="27896"/>
                    </a14:imgEffect>
                  </a14:imgLayer>
                </a14:imgProps>
              </a:ext>
            </a:extLst>
          </a:blip>
          <a:srcRect l="20583" t="44029" r="73425" b="50717"/>
          <a:stretch/>
        </p:blipFill>
        <p:spPr>
          <a:xfrm>
            <a:off x="8965667" y="6378172"/>
            <a:ext cx="318565" cy="3602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A71B07-A9B9-ADE6-CB47-0FC5C90C44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3219" b="48931" l="20704" r="27896"/>
                    </a14:imgEffect>
                  </a14:imgLayer>
                </a14:imgProps>
              </a:ext>
            </a:extLst>
          </a:blip>
          <a:srcRect l="20583" t="44029" r="73425" b="50717"/>
          <a:stretch/>
        </p:blipFill>
        <p:spPr>
          <a:xfrm>
            <a:off x="3564649" y="6449175"/>
            <a:ext cx="318565" cy="3602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345EBD-CDBA-30C4-CBAD-24C4CA6EFB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662" t="8267" r="19345" b="87081"/>
          <a:stretch/>
        </p:blipFill>
        <p:spPr>
          <a:xfrm>
            <a:off x="62435" y="6490378"/>
            <a:ext cx="318565" cy="3190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286FAB-7142-817F-B576-65F6A1CB72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4564325" y="6283246"/>
            <a:ext cx="133013" cy="1371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8D278F-B602-9008-CBB4-5626CE838D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518105" y="6291235"/>
            <a:ext cx="133013" cy="1371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F5E66E-CCA5-A200-50A4-A54CB199CE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10781" y1="11410" x2="10781" y2="11410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</a14:backgroundRemoval>
                    </a14:imgEffect>
                  </a14:imgLayer>
                </a14:imgProps>
              </a:ext>
            </a:extLst>
          </a:blip>
          <a:srcRect l="9047" t="9890" r="87322" b="87085"/>
          <a:stretch/>
        </p:blipFill>
        <p:spPr>
          <a:xfrm>
            <a:off x="10152912" y="6336829"/>
            <a:ext cx="193019" cy="2074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9102A9-CDEA-A8CB-1509-7A0930B4C8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biLevel thresh="5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1819" b="38202" l="11174" r="31955">
                        <a14:foregroundMark x1="11819" y1="35897" x2="11819" y2="35897"/>
                      </a14:backgroundRemoval>
                    </a14:imgEffect>
                  </a14:imgLayer>
                </a14:imgProps>
              </a:ext>
            </a:extLst>
          </a:blip>
          <a:srcRect l="28016" t="33212" r="67165" b="63374"/>
          <a:stretch/>
        </p:blipFill>
        <p:spPr>
          <a:xfrm>
            <a:off x="7203156" y="6612995"/>
            <a:ext cx="256209" cy="2341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1F777F-171A-F4A9-A79E-82C5CFCD75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8158578" y="6336829"/>
            <a:ext cx="133013" cy="1371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F0C6F7-E0BB-6678-1C3E-27D9946E58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/>
          <a:srcRect l="8020" t="52831" r="10642" b="27137"/>
          <a:stretch/>
        </p:blipFill>
        <p:spPr>
          <a:xfrm>
            <a:off x="-5137" y="-24678"/>
            <a:ext cx="12197138" cy="100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6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1" r:id="rId4"/>
    <p:sldLayoutId id="2147483650" r:id="rId5"/>
    <p:sldLayoutId id="2147483652" r:id="rId6"/>
    <p:sldLayoutId id="2147483653" r:id="rId7"/>
    <p:sldLayoutId id="2147483657" r:id="rId8"/>
    <p:sldLayoutId id="2147483654" r:id="rId9"/>
    <p:sldLayoutId id="2147483655" r:id="rId10"/>
    <p:sldLayoutId id="2147483656" r:id="rId11"/>
    <p:sldLayoutId id="2147483658" r:id="rId12"/>
    <p:sldLayoutId id="2147483659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5427A7-69BA-9B4E-4924-4F972E02C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DE3185C-752E-EB3D-8173-5F6B0BBED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057400"/>
            <a:ext cx="5824696" cy="2442414"/>
          </a:xfrm>
        </p:spPr>
        <p:txBody>
          <a:bodyPr>
            <a:normAutofit fontScale="90000"/>
          </a:bodyPr>
          <a:lstStyle/>
          <a:p>
            <a:r>
              <a:rPr lang="en-US"/>
              <a:t>ExMC Systems Engineering Developments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DF411-F050-B3D0-0686-0525D75DD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7413" y="4892620"/>
            <a:ext cx="4954587" cy="1567598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400">
                <a:solidFill>
                  <a:schemeClr val="bg1"/>
                </a:solidFill>
              </a:rPr>
              <a:t>30 January 2025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>
                <a:solidFill>
                  <a:schemeClr val="bg1"/>
                </a:solidFill>
              </a:rPr>
              <a:t>Science Integration Office (SIO)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>
                <a:solidFill>
                  <a:schemeClr val="bg1"/>
                </a:solidFill>
              </a:rPr>
              <a:t>Michael Krihak, PhD – KBR JSC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>
                <a:solidFill>
                  <a:schemeClr val="bg1"/>
                </a:solidFill>
              </a:rPr>
              <a:t>Philip Augustine – NASA JSC</a:t>
            </a:r>
          </a:p>
        </p:txBody>
      </p:sp>
    </p:spTree>
    <p:extLst>
      <p:ext uri="{BB962C8B-B14F-4D97-AF65-F5344CB8AC3E}">
        <p14:creationId xmlns:p14="http://schemas.microsoft.com/office/powerpoint/2010/main" val="2036075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78BE9-BFC8-B150-BE4D-84F2D7264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Highlights Since IWS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84751-6AAE-88E3-99FD-275B96286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81175"/>
            <a:ext cx="10797015" cy="4212901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Systems Engineering (SE) Team has new home!</a:t>
            </a:r>
          </a:p>
          <a:p>
            <a:r>
              <a:rPr lang="en-US">
                <a:solidFill>
                  <a:schemeClr val="bg1"/>
                </a:solidFill>
              </a:rPr>
              <a:t>Digital Engineering (DE)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Earth Independent Medical Operations (EIMO) Revision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Artemis III and IV Crew Health and Performance (CHP) System Model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HHPD* Pilot studies</a:t>
            </a:r>
          </a:p>
          <a:p>
            <a:pPr lvl="1"/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571A1-146D-6341-D5FF-F8AB91335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95CFC-7A22-79B2-8ED0-3234E9A10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CF010-9002-6D33-61A7-D37FB3D4B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8C7D014-A2E9-77EF-F1C4-D13A6F931991}"/>
              </a:ext>
            </a:extLst>
          </p:cNvPr>
          <p:cNvGrpSpPr/>
          <p:nvPr/>
        </p:nvGrpSpPr>
        <p:grpSpPr>
          <a:xfrm>
            <a:off x="4537626" y="3536414"/>
            <a:ext cx="7206355" cy="2548149"/>
            <a:chOff x="3882085" y="4371016"/>
            <a:chExt cx="7514041" cy="2726279"/>
          </a:xfrm>
        </p:grpSpPr>
        <p:pic>
          <p:nvPicPr>
            <p:cNvPr id="8" name="Picture 7" descr="Screen Shot 2016-09-16 at 2.43.04 PM.png">
              <a:extLst>
                <a:ext uri="{FF2B5EF4-FFF2-40B4-BE49-F238E27FC236}">
                  <a16:creationId xmlns:a16="http://schemas.microsoft.com/office/drawing/2014/main" id="{7FDE6FF8-BD6C-3FEA-19A6-70019C4EA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5796" y="4501644"/>
              <a:ext cx="4460330" cy="2144486"/>
            </a:xfrm>
            <a:prstGeom prst="rect">
              <a:avLst/>
            </a:prstGeom>
          </p:spPr>
        </p:pic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CCE99F2D-27CD-4AD4-12A9-4044843A1F9F}"/>
                </a:ext>
              </a:extLst>
            </p:cNvPr>
            <p:cNvSpPr/>
            <p:nvPr/>
          </p:nvSpPr>
          <p:spPr>
            <a:xfrm>
              <a:off x="10940818" y="4615612"/>
              <a:ext cx="451789" cy="1191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2DBB59F-B849-6456-A4AA-FDC72255AD2C}"/>
                </a:ext>
              </a:extLst>
            </p:cNvPr>
            <p:cNvSpPr/>
            <p:nvPr/>
          </p:nvSpPr>
          <p:spPr>
            <a:xfrm>
              <a:off x="10614912" y="5033880"/>
              <a:ext cx="364762" cy="6342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F1898693-4AFE-9F5D-9762-0EB0B3A43A5D}"/>
                </a:ext>
              </a:extLst>
            </p:cNvPr>
            <p:cNvSpPr/>
            <p:nvPr/>
          </p:nvSpPr>
          <p:spPr>
            <a:xfrm>
              <a:off x="10010263" y="5597581"/>
              <a:ext cx="330480" cy="1113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6001827C-6A9B-CFC4-CDC1-126ACF78B880}"/>
                </a:ext>
              </a:extLst>
            </p:cNvPr>
            <p:cNvSpPr/>
            <p:nvPr/>
          </p:nvSpPr>
          <p:spPr>
            <a:xfrm>
              <a:off x="7200280" y="4430391"/>
              <a:ext cx="912871" cy="434413"/>
            </a:xfrm>
            <a:prstGeom prst="roundRect">
              <a:avLst/>
            </a:prstGeom>
            <a:solidFill>
              <a:srgbClr val="F39237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ConOps, scenarios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E84F7ED-DE27-58EC-BFEB-6FE57A604EB3}"/>
                </a:ext>
              </a:extLst>
            </p:cNvPr>
            <p:cNvSpPr/>
            <p:nvPr/>
          </p:nvSpPr>
          <p:spPr>
            <a:xfrm>
              <a:off x="8390175" y="4371016"/>
              <a:ext cx="1507206" cy="553073"/>
            </a:xfrm>
            <a:prstGeom prst="roundRect">
              <a:avLst/>
            </a:prstGeom>
            <a:solidFill>
              <a:srgbClr val="F39237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Systems Engineering Tools </a:t>
              </a:r>
            </a:p>
            <a:p>
              <a:pPr algn="ctr"/>
              <a:r>
                <a:rPr lang="en-US" sz="900"/>
                <a:t>(e.g., models, analyses)</a:t>
              </a:r>
            </a:p>
          </p:txBody>
        </p:sp>
        <p:sp>
          <p:nvSpPr>
            <p:cNvPr id="14" name="Oval Callout 13">
              <a:extLst>
                <a:ext uri="{FF2B5EF4-FFF2-40B4-BE49-F238E27FC236}">
                  <a16:creationId xmlns:a16="http://schemas.microsoft.com/office/drawing/2014/main" id="{AC79DD4D-BA4C-4342-ED72-9FC411834CB0}"/>
                </a:ext>
              </a:extLst>
            </p:cNvPr>
            <p:cNvSpPr/>
            <p:nvPr/>
          </p:nvSpPr>
          <p:spPr>
            <a:xfrm>
              <a:off x="5410105" y="4744802"/>
              <a:ext cx="1892415" cy="694378"/>
            </a:xfrm>
            <a:prstGeom prst="wedgeEllipseCallout">
              <a:avLst>
                <a:gd name="adj1" fmla="val 44326"/>
                <a:gd name="adj2" fmla="val -51029"/>
              </a:avLst>
            </a:prstGeom>
            <a:solidFill>
              <a:srgbClr val="58BB5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i="1">
                  <a:solidFill>
                    <a:schemeClr val="tx1"/>
                  </a:solidFill>
                </a:rPr>
                <a:t>“Problem space, not solution space”</a:t>
              </a:r>
            </a:p>
            <a:p>
              <a:r>
                <a:rPr lang="en-US" sz="1050" i="1">
                  <a:solidFill>
                    <a:schemeClr val="tx1"/>
                  </a:solidFill>
                </a:rPr>
                <a:t>Or “What, not How”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A61ED16B-FEA3-D17D-6D7C-1FC3AA2974B8}"/>
                </a:ext>
              </a:extLst>
            </p:cNvPr>
            <p:cNvSpPr/>
            <p:nvPr/>
          </p:nvSpPr>
          <p:spPr>
            <a:xfrm>
              <a:off x="8029710" y="5033877"/>
              <a:ext cx="1209887" cy="215320"/>
            </a:xfrm>
            <a:prstGeom prst="roundRect">
              <a:avLst/>
            </a:prstGeom>
            <a:solidFill>
              <a:srgbClr val="F39237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Requirements</a:t>
              </a:r>
            </a:p>
          </p:txBody>
        </p:sp>
        <p:sp>
          <p:nvSpPr>
            <p:cNvPr id="16" name="Oval Callout 15">
              <a:extLst>
                <a:ext uri="{FF2B5EF4-FFF2-40B4-BE49-F238E27FC236}">
                  <a16:creationId xmlns:a16="http://schemas.microsoft.com/office/drawing/2014/main" id="{248058C2-0FC7-3149-CB89-EB3722379F84}"/>
                </a:ext>
              </a:extLst>
            </p:cNvPr>
            <p:cNvSpPr/>
            <p:nvPr/>
          </p:nvSpPr>
          <p:spPr>
            <a:xfrm>
              <a:off x="3882085" y="6110432"/>
              <a:ext cx="2678483" cy="986863"/>
            </a:xfrm>
            <a:prstGeom prst="wedgeEllipseCallout">
              <a:avLst>
                <a:gd name="adj1" fmla="val 136247"/>
                <a:gd name="adj2" fmla="val -67360"/>
              </a:avLst>
            </a:prstGeom>
            <a:solidFill>
              <a:srgbClr val="58BB5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i="1">
                  <a:solidFill>
                    <a:schemeClr val="tx1"/>
                  </a:solidFill>
                </a:rPr>
                <a:t>Do we have solutions? If no, research &amp; development are required!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FC4CA4A-DE3F-0767-A519-CE260EC6CDA0}"/>
              </a:ext>
            </a:extLst>
          </p:cNvPr>
          <p:cNvSpPr txBox="1"/>
          <p:nvPr/>
        </p:nvSpPr>
        <p:spPr>
          <a:xfrm>
            <a:off x="80238" y="5776786"/>
            <a:ext cx="4086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*HHPD – Human Health and Performance Directorate</a:t>
            </a:r>
          </a:p>
        </p:txBody>
      </p:sp>
    </p:spTree>
    <p:extLst>
      <p:ext uri="{BB962C8B-B14F-4D97-AF65-F5344CB8AC3E}">
        <p14:creationId xmlns:p14="http://schemas.microsoft.com/office/powerpoint/2010/main" val="3750678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0CD38-587B-7E7C-9285-DE0DF93FD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3F31A-3001-A059-BA46-F837AFFF4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632957"/>
            <a:ext cx="10515600" cy="1009651"/>
          </a:xfrm>
        </p:spPr>
        <p:txBody>
          <a:bodyPr/>
          <a:lstStyle/>
          <a:p>
            <a:r>
              <a:rPr lang="en-US"/>
              <a:t>HRP – Organizational Change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432EC-B45D-DE6B-3955-9922F799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DD479-F52A-FBB6-A65B-FEAED0581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B46B2-22AD-6513-1F0B-8CB2B88C1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3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DA4C744-2D48-BE88-76F3-96C8DD62DF47}"/>
              </a:ext>
            </a:extLst>
          </p:cNvPr>
          <p:cNvGrpSpPr/>
          <p:nvPr/>
        </p:nvGrpSpPr>
        <p:grpSpPr>
          <a:xfrm>
            <a:off x="1945821" y="1436914"/>
            <a:ext cx="8300357" cy="4663849"/>
            <a:chOff x="1894115" y="1578429"/>
            <a:chExt cx="8109856" cy="449579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9D5044E-54DE-D65C-8D31-B5C167B85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727" b="10674"/>
            <a:stretch/>
          </p:blipFill>
          <p:spPr>
            <a:xfrm>
              <a:off x="1894115" y="1578429"/>
              <a:ext cx="8109856" cy="4495799"/>
            </a:xfrm>
            <a:prstGeom prst="rect">
              <a:avLst/>
            </a:prstGeom>
          </p:spPr>
        </p:pic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C8EEB83-3C7B-DFA4-C9C3-6E077D824E06}"/>
                </a:ext>
              </a:extLst>
            </p:cNvPr>
            <p:cNvSpPr/>
            <p:nvPr/>
          </p:nvSpPr>
          <p:spPr>
            <a:xfrm>
              <a:off x="3044914" y="2790285"/>
              <a:ext cx="2514859" cy="1087456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878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5523C-E175-C874-B594-E554B4964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2C1FE-0119-4312-1BC5-96CC53EA3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5" y="812837"/>
            <a:ext cx="10515600" cy="1009651"/>
          </a:xfrm>
        </p:spPr>
        <p:txBody>
          <a:bodyPr>
            <a:normAutofit fontScale="90000"/>
          </a:bodyPr>
          <a:lstStyle/>
          <a:p>
            <a:r>
              <a:rPr lang="en-US"/>
              <a:t>Science Integration Office – </a:t>
            </a:r>
            <a:br>
              <a:rPr lang="en-US"/>
            </a:br>
            <a:r>
              <a:rPr lang="en-US"/>
              <a:t>Functional Organization Chart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D3852-EB3F-5588-DAD1-5C351F0B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E0CD9-E9F7-C8D5-C3F1-C7269ED9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871FC-569E-FC31-450F-82B06E9D4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4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CD7B2D-8DAA-899F-003A-BDA953EB272C}"/>
              </a:ext>
            </a:extLst>
          </p:cNvPr>
          <p:cNvSpPr txBox="1"/>
          <p:nvPr/>
        </p:nvSpPr>
        <p:spPr>
          <a:xfrm>
            <a:off x="4297464" y="1851898"/>
            <a:ext cx="3715635" cy="12157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Science Integration Office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Manager: 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Baraquiel Reyna, D.Eng.</a:t>
            </a:r>
          </a:p>
          <a:p>
            <a:pPr algn="ctr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Scientist: </a:t>
            </a: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Michael Stenger, PhD</a:t>
            </a:r>
          </a:p>
          <a:p>
            <a:pPr algn="ctr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Clinical Scientist: 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Jay Lemery, MD (IPA)</a:t>
            </a:r>
          </a:p>
          <a:p>
            <a:pPr algn="ctr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ESDMD Human Exploration Integrator: </a:t>
            </a: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Michael Waid</a:t>
            </a: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External Programs Lead: </a:t>
            </a: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Laurie Abadie</a:t>
            </a: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A93A436-698A-6090-9EF1-FDFB487EE017}"/>
              </a:ext>
            </a:extLst>
          </p:cNvPr>
          <p:cNvGrpSpPr>
            <a:grpSpLocks/>
          </p:cNvGrpSpPr>
          <p:nvPr/>
        </p:nvGrpSpPr>
        <p:grpSpPr>
          <a:xfrm>
            <a:off x="23975" y="3346738"/>
            <a:ext cx="2294689" cy="1163623"/>
            <a:chOff x="3272395" y="2792155"/>
            <a:chExt cx="2705749" cy="11636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6EC358E-E72D-6207-9338-14E8DF75AFE2}"/>
                </a:ext>
              </a:extLst>
            </p:cNvPr>
            <p:cNvSpPr txBox="1">
              <a:spLocks/>
            </p:cNvSpPr>
            <p:nvPr/>
          </p:nvSpPr>
          <p:spPr>
            <a:xfrm>
              <a:off x="3272395" y="3041378"/>
              <a:ext cx="2705749" cy="91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Coordinate and integrate HRP utilization efforts across M2M, Artemis, International Partners, and Commercial Partners.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963B61-8FCA-DFD6-01C5-FB9706889FFA}"/>
                </a:ext>
              </a:extLst>
            </p:cNvPr>
            <p:cNvSpPr txBox="1"/>
            <p:nvPr/>
          </p:nvSpPr>
          <p:spPr>
            <a:xfrm>
              <a:off x="3272395" y="2792155"/>
              <a:ext cx="2705749" cy="2616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External Programs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5FAE0D7-60CD-6095-C0B4-F340CA0E88E4}"/>
              </a:ext>
            </a:extLst>
          </p:cNvPr>
          <p:cNvGrpSpPr>
            <a:grpSpLocks/>
          </p:cNvGrpSpPr>
          <p:nvPr/>
        </p:nvGrpSpPr>
        <p:grpSpPr>
          <a:xfrm>
            <a:off x="2464939" y="3346738"/>
            <a:ext cx="2294690" cy="1163623"/>
            <a:chOff x="3272394" y="2792155"/>
            <a:chExt cx="2705750" cy="116362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EC45A1-F8C6-350C-89E6-4B3B7E3C8AF1}"/>
                </a:ext>
              </a:extLst>
            </p:cNvPr>
            <p:cNvSpPr txBox="1">
              <a:spLocks/>
            </p:cNvSpPr>
            <p:nvPr/>
          </p:nvSpPr>
          <p:spPr>
            <a:xfrm>
              <a:off x="3272395" y="3041378"/>
              <a:ext cx="2705749" cy="91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latin typeface="Arial"/>
                  <a:ea typeface="ＭＳ Ｐゴシック"/>
                </a:rPr>
                <a:t>Develop communication tools to visualize HRP contributions in support of operational programs.</a:t>
              </a:r>
              <a:endPara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911CA09-E46D-D164-2B68-79161A4DD8C2}"/>
                </a:ext>
              </a:extLst>
            </p:cNvPr>
            <p:cNvSpPr txBox="1"/>
            <p:nvPr/>
          </p:nvSpPr>
          <p:spPr>
            <a:xfrm>
              <a:off x="3272394" y="2792155"/>
              <a:ext cx="2705749" cy="2616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srgbClr val="FFFFFF"/>
                  </a:solidFill>
                  <a:latin typeface="Arial"/>
                  <a:ea typeface="ＭＳ Ｐゴシック"/>
                </a:rPr>
                <a:t>Program Science Visualization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srgbClr val="FFFFFF"/>
                  </a:solidFill>
                  <a:latin typeface="Arial"/>
                  <a:ea typeface="ＭＳ Ｐゴシック"/>
                </a:rPr>
                <a:t>s</a:t>
              </a: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E8B704D-4A97-11A5-7186-61A427EA81BE}"/>
              </a:ext>
            </a:extLst>
          </p:cNvPr>
          <p:cNvGrpSpPr>
            <a:grpSpLocks/>
          </p:cNvGrpSpPr>
          <p:nvPr/>
        </p:nvGrpSpPr>
        <p:grpSpPr>
          <a:xfrm>
            <a:off x="4934861" y="4745779"/>
            <a:ext cx="2294689" cy="1163623"/>
            <a:chOff x="3272395" y="2792155"/>
            <a:chExt cx="2705749" cy="116362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DE1629-A99F-86D3-72A8-039122C72B22}"/>
                </a:ext>
              </a:extLst>
            </p:cNvPr>
            <p:cNvSpPr txBox="1">
              <a:spLocks/>
            </p:cNvSpPr>
            <p:nvPr/>
          </p:nvSpPr>
          <p:spPr>
            <a:xfrm>
              <a:off x="3272395" y="3041378"/>
              <a:ext cx="2705749" cy="91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latin typeface="Arial"/>
                  <a:ea typeface="ＭＳ Ｐゴシック"/>
                </a:rPr>
                <a:t>Execute research to mitigate the Risk of Ineffective or Toxic Medications During Long-Duration Exploration Spaceflight </a:t>
              </a:r>
              <a:endPara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D9DF181-ABAC-76E5-7FEC-234566B8903F}"/>
                </a:ext>
              </a:extLst>
            </p:cNvPr>
            <p:cNvSpPr txBox="1"/>
            <p:nvPr/>
          </p:nvSpPr>
          <p:spPr>
            <a:xfrm>
              <a:off x="3272395" y="2792155"/>
              <a:ext cx="2705749" cy="2616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Pharm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69B5E24-E54F-25C3-6E4A-912E641398BD}"/>
              </a:ext>
            </a:extLst>
          </p:cNvPr>
          <p:cNvGrpSpPr>
            <a:grpSpLocks/>
          </p:cNvGrpSpPr>
          <p:nvPr/>
        </p:nvGrpSpPr>
        <p:grpSpPr>
          <a:xfrm>
            <a:off x="7346866" y="3346738"/>
            <a:ext cx="2294689" cy="1163623"/>
            <a:chOff x="3272395" y="2792155"/>
            <a:chExt cx="2705749" cy="116362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E99BC3B-DD08-64B3-5958-03C84355D35F}"/>
                </a:ext>
              </a:extLst>
            </p:cNvPr>
            <p:cNvSpPr txBox="1">
              <a:spLocks/>
            </p:cNvSpPr>
            <p:nvPr/>
          </p:nvSpPr>
          <p:spPr>
            <a:xfrm>
              <a:off x="3272395" y="3041378"/>
              <a:ext cx="2705749" cy="91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latin typeface="Arial"/>
                  <a:ea typeface="ＭＳ Ｐゴシック"/>
                </a:rPr>
                <a:t>Develop and Execute the process for HRP new science authority to proceed. </a:t>
              </a:r>
              <a:endPara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0C0802C-7A89-3BA7-FEE5-CFFB3A731FBA}"/>
                </a:ext>
              </a:extLst>
            </p:cNvPr>
            <p:cNvSpPr txBox="1"/>
            <p:nvPr/>
          </p:nvSpPr>
          <p:spPr>
            <a:xfrm>
              <a:off x="3272395" y="2792155"/>
              <a:ext cx="2705749" cy="2616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New Science Approval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C6D8D0BE-D6CB-FE24-9DD4-4878BD3D6022}"/>
              </a:ext>
            </a:extLst>
          </p:cNvPr>
          <p:cNvSpPr txBox="1">
            <a:spLocks/>
          </p:cNvSpPr>
          <p:nvPr/>
        </p:nvSpPr>
        <p:spPr>
          <a:xfrm>
            <a:off x="118564" y="4995002"/>
            <a:ext cx="2294689" cy="9144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>
                <a:solidFill>
                  <a:prstClr val="black"/>
                </a:solidFill>
                <a:latin typeface="Arial"/>
                <a:ea typeface="ＭＳ Ｐゴシック"/>
              </a:rPr>
              <a:t>Leverage</a:t>
            </a: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 digital tools to provide engineering products (Con Ops, Functions, Requirements, Traces, etc.) in support of HRP and operational programs.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331C0AB-1DD1-E030-1787-9D27A977C656}"/>
              </a:ext>
            </a:extLst>
          </p:cNvPr>
          <p:cNvSpPr txBox="1"/>
          <p:nvPr/>
        </p:nvSpPr>
        <p:spPr>
          <a:xfrm>
            <a:off x="118564" y="4745779"/>
            <a:ext cx="2294689" cy="2616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Digital Engineering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65B5EF-D3F5-E191-D728-36F3A92054D8}"/>
              </a:ext>
            </a:extLst>
          </p:cNvPr>
          <p:cNvGrpSpPr>
            <a:grpSpLocks/>
          </p:cNvGrpSpPr>
          <p:nvPr/>
        </p:nvGrpSpPr>
        <p:grpSpPr>
          <a:xfrm>
            <a:off x="7375826" y="4745779"/>
            <a:ext cx="2294690" cy="1163623"/>
            <a:chOff x="3272394" y="2792155"/>
            <a:chExt cx="2705750" cy="116362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CEC346A-E858-8F8C-2795-D2FF5F4966E8}"/>
                </a:ext>
              </a:extLst>
            </p:cNvPr>
            <p:cNvSpPr txBox="1">
              <a:spLocks/>
            </p:cNvSpPr>
            <p:nvPr/>
          </p:nvSpPr>
          <p:spPr>
            <a:xfrm>
              <a:off x="3272395" y="3041378"/>
              <a:ext cx="2705749" cy="91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latin typeface="Arial"/>
                  <a:ea typeface="ＭＳ Ｐゴシック"/>
                </a:rPr>
                <a:t>Develop and Operate probabilistic risk assessment tools in support of HRP and operational programs.</a:t>
              </a:r>
              <a:endPara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55BD420-9A96-B01E-75E3-317E10201D89}"/>
                </a:ext>
              </a:extLst>
            </p:cNvPr>
            <p:cNvSpPr txBox="1"/>
            <p:nvPr/>
          </p:nvSpPr>
          <p:spPr>
            <a:xfrm>
              <a:off x="3272394" y="2792155"/>
              <a:ext cx="2705749" cy="2616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srgbClr val="FFFFFF"/>
                  </a:solidFill>
                  <a:latin typeface="Arial"/>
                  <a:ea typeface="ＭＳ Ｐゴシック"/>
                </a:rPr>
                <a:t>PRA Tools</a:t>
              </a: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10D4D2-DE60-B1A4-2A3C-88B474F9AF6B}"/>
              </a:ext>
            </a:extLst>
          </p:cNvPr>
          <p:cNvGrpSpPr>
            <a:grpSpLocks/>
          </p:cNvGrpSpPr>
          <p:nvPr/>
        </p:nvGrpSpPr>
        <p:grpSpPr>
          <a:xfrm>
            <a:off x="4905903" y="3346738"/>
            <a:ext cx="2294689" cy="1163623"/>
            <a:chOff x="3272395" y="2792155"/>
            <a:chExt cx="2705749" cy="116362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165A0-F42D-CDA0-28BF-6C80BE33823D}"/>
                </a:ext>
              </a:extLst>
            </p:cNvPr>
            <p:cNvSpPr txBox="1">
              <a:spLocks/>
            </p:cNvSpPr>
            <p:nvPr/>
          </p:nvSpPr>
          <p:spPr>
            <a:xfrm>
              <a:off x="3272395" y="3041378"/>
              <a:ext cx="2705749" cy="91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latin typeface="Arial"/>
                  <a:ea typeface="ＭＳ Ｐゴシック"/>
                </a:rPr>
                <a:t>Plan and Execute the HRP Investigator’s Workshop.</a:t>
              </a:r>
              <a:endPara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0F72347-0BDC-2663-387D-696D90CC506F}"/>
                </a:ext>
              </a:extLst>
            </p:cNvPr>
            <p:cNvSpPr txBox="1"/>
            <p:nvPr/>
          </p:nvSpPr>
          <p:spPr>
            <a:xfrm>
              <a:off x="3272395" y="2792155"/>
              <a:ext cx="2705749" cy="2616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IWS Planning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67E92B0-5805-6496-EA18-028978DC305F}"/>
              </a:ext>
            </a:extLst>
          </p:cNvPr>
          <p:cNvGrpSpPr>
            <a:grpSpLocks/>
          </p:cNvGrpSpPr>
          <p:nvPr/>
        </p:nvGrpSpPr>
        <p:grpSpPr>
          <a:xfrm>
            <a:off x="9816792" y="4745779"/>
            <a:ext cx="2294689" cy="1163623"/>
            <a:chOff x="3272395" y="2792155"/>
            <a:chExt cx="2705749" cy="116362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91C1450-F50C-DA57-1FCF-26BA0A1149C1}"/>
                </a:ext>
              </a:extLst>
            </p:cNvPr>
            <p:cNvSpPr txBox="1">
              <a:spLocks/>
            </p:cNvSpPr>
            <p:nvPr/>
          </p:nvSpPr>
          <p:spPr>
            <a:xfrm>
              <a:off x="3272395" y="3041378"/>
              <a:ext cx="2705749" cy="91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latin typeface="Arial"/>
                  <a:ea typeface="ＭＳ Ｐゴシック"/>
                </a:rPr>
                <a:t>Demonstrate new and innovative technologies that mitigate operational challenges for future missions. </a:t>
              </a:r>
              <a:endPara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90232E5-CB10-B56F-C861-8BDC6A6D4A9F}"/>
                </a:ext>
              </a:extLst>
            </p:cNvPr>
            <p:cNvSpPr txBox="1"/>
            <p:nvPr/>
          </p:nvSpPr>
          <p:spPr>
            <a:xfrm>
              <a:off x="3272395" y="2792155"/>
              <a:ext cx="2705749" cy="2616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Technology Development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77C0BA9-0EAB-21E0-6EC2-C2222A5EB0B1}"/>
              </a:ext>
            </a:extLst>
          </p:cNvPr>
          <p:cNvGrpSpPr>
            <a:grpSpLocks/>
          </p:cNvGrpSpPr>
          <p:nvPr/>
        </p:nvGrpSpPr>
        <p:grpSpPr>
          <a:xfrm>
            <a:off x="9787829" y="3346738"/>
            <a:ext cx="2294689" cy="1163623"/>
            <a:chOff x="3272395" y="2792155"/>
            <a:chExt cx="2705749" cy="116362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6FB2D44-6C81-50D0-5366-89030E801854}"/>
                </a:ext>
              </a:extLst>
            </p:cNvPr>
            <p:cNvSpPr txBox="1">
              <a:spLocks/>
            </p:cNvSpPr>
            <p:nvPr/>
          </p:nvSpPr>
          <p:spPr>
            <a:xfrm>
              <a:off x="3272395" y="3041378"/>
              <a:ext cx="2705749" cy="91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>
                  <a:solidFill>
                    <a:prstClr val="black"/>
                  </a:solidFill>
                  <a:latin typeface="Arial"/>
                  <a:ea typeface="ＭＳ Ｐゴシック"/>
                </a:rPr>
                <a:t>Collect and analyze a standard set of physiological measurements across flight and ground facilities.</a:t>
              </a:r>
              <a:endPara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DE85AAC-2076-EA43-4330-F7E0AB46ED24}"/>
                </a:ext>
              </a:extLst>
            </p:cNvPr>
            <p:cNvSpPr txBox="1"/>
            <p:nvPr/>
          </p:nvSpPr>
          <p:spPr>
            <a:xfrm>
              <a:off x="3272395" y="2792155"/>
              <a:ext cx="2705749" cy="2616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Standard Measures</a:t>
              </a: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00F2F25-D189-E50E-9659-9055EEFA9A45}"/>
              </a:ext>
            </a:extLst>
          </p:cNvPr>
          <p:cNvSpPr/>
          <p:nvPr/>
        </p:nvSpPr>
        <p:spPr>
          <a:xfrm>
            <a:off x="81294" y="4634408"/>
            <a:ext cx="12110706" cy="141429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E558F1E-9739-C951-B890-3B3FE886DAF2}"/>
              </a:ext>
            </a:extLst>
          </p:cNvPr>
          <p:cNvGrpSpPr>
            <a:grpSpLocks/>
          </p:cNvGrpSpPr>
          <p:nvPr/>
        </p:nvGrpSpPr>
        <p:grpSpPr>
          <a:xfrm>
            <a:off x="2526712" y="4745779"/>
            <a:ext cx="2294689" cy="1163623"/>
            <a:chOff x="3272395" y="2792155"/>
            <a:chExt cx="2705749" cy="116362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B8A716-CD69-FCF0-812A-0BD00593EDC2}"/>
                </a:ext>
              </a:extLst>
            </p:cNvPr>
            <p:cNvSpPr txBox="1">
              <a:spLocks/>
            </p:cNvSpPr>
            <p:nvPr/>
          </p:nvSpPr>
          <p:spPr>
            <a:xfrm>
              <a:off x="3272395" y="3041378"/>
              <a:ext cx="2705749" cy="91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Provide clinic</a:t>
              </a:r>
              <a:r>
                <a:rPr lang="en-US" sz="1100">
                  <a:solidFill>
                    <a:prstClr val="black"/>
                  </a:solidFill>
                  <a:latin typeface="Arial"/>
                  <a:ea typeface="ＭＳ Ｐゴシック"/>
                </a:rPr>
                <a:t>al expertise in support of HRP and operational programs.</a:t>
              </a:r>
              <a:endPara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454ED87-47C9-D933-0516-28BD36A4F331}"/>
                </a:ext>
              </a:extLst>
            </p:cNvPr>
            <p:cNvSpPr txBox="1"/>
            <p:nvPr/>
          </p:nvSpPr>
          <p:spPr>
            <a:xfrm>
              <a:off x="3272395" y="2792155"/>
              <a:ext cx="2705749" cy="26161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/>
                  <a:cs typeface="+mn-cs"/>
                </a:rPr>
                <a:t>Clinical Science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7452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A12C6-9B5A-E472-68AC-89342631D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B3CC-3AF2-772B-C4F8-F348F67F0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785" y="720802"/>
            <a:ext cx="10515600" cy="1009651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bg1"/>
                </a:solidFill>
              </a:rPr>
              <a:t>Digital Engineering: Why are we interested?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91431-BE34-C62F-B8D1-3965699E9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910" y="1861851"/>
            <a:ext cx="11176179" cy="40101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Artemis missions and the number of Programs present an unprecedented integration challenge for the Human Health and Performance Directorate (HHPD)</a:t>
            </a:r>
          </a:p>
          <a:p>
            <a:r>
              <a:rPr lang="en-US" sz="1600" dirty="0">
                <a:solidFill>
                  <a:schemeClr val="bg1"/>
                </a:solidFill>
              </a:rPr>
              <a:t>HHPD consists of program support, medical operations, and research activities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Opportunities to streamline communication, data silos, transparent decision-making across the HHPD disciplines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Increase accessibility to correlated data/requirements, operations planning, and others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Digital Engineering (DE) capabilities provide a back-end data structure for enhancing processes while minimizing disruption to the workforce.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Important benefits include seamless integration, analysis efficiencies, data-driven insights, scalability, and reduced risk</a:t>
            </a:r>
          </a:p>
          <a:p>
            <a:r>
              <a:rPr lang="en-US" sz="1600" dirty="0">
                <a:solidFill>
                  <a:schemeClr val="bg1"/>
                </a:solidFill>
              </a:rPr>
              <a:t>Feeds into data analytics tools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89CF3-390A-73DE-4183-220906BB8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BE8B3-2068-829E-65C8-7A20037BD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221E7-70EE-8E0B-59B5-0303A7D6D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115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9F4B0-396E-F6C1-2C57-E35AA8D38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9E88F-193D-D714-DC6D-0A48161DC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785" y="720802"/>
            <a:ext cx="10515600" cy="1009651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Data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DD569-94F5-AFB7-6499-0C69F96A9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785" y="1618676"/>
            <a:ext cx="10797015" cy="451852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>
                <a:solidFill>
                  <a:schemeClr val="bg1"/>
                </a:solidFill>
              </a:rPr>
              <a:t>Visualizations of large data sets that can be manipulated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</a:rPr>
              <a:t>Analyze data without changing source data</a:t>
            </a:r>
            <a:endParaRPr lang="en-US" sz="240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>
                <a:solidFill>
                  <a:schemeClr val="bg1"/>
                </a:solidFill>
              </a:rPr>
              <a:t>Using Microsoft Power BI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</a:rPr>
              <a:t>Available to NASA users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</a:rPr>
              <a:t>User-friendly platform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</a:rPr>
              <a:t>Easy to connect with data sources for rapid prototyping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</a:rPr>
              <a:t>Currently being used to explore HHP DE prototypes</a:t>
            </a:r>
            <a:endParaRPr lang="en-US" sz="240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>
                <a:solidFill>
                  <a:schemeClr val="bg1"/>
                </a:solidFill>
              </a:rPr>
              <a:t>Multiple tailorable use cases with a federated source of truth</a:t>
            </a:r>
          </a:p>
          <a:p>
            <a:pPr marL="0" indent="0">
              <a:buNone/>
            </a:pP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1072D-26AF-0317-0C8B-DBFF8BE6C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Michael.K.Krihak@nasa.gov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9FA78-9FD6-09C6-BD41-0763D3D3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A345-4132-C92F-8288-B45918712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A545AA-EE2D-300F-491D-E1FC7E725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815" y="2074981"/>
            <a:ext cx="3826769" cy="270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26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C17FD-6867-AC36-AFB5-55D489EFB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FD9AA-37E8-7781-0123-B3C2149D8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MBSE Data Visualization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1DD9E-1789-2943-2A94-B5969A7D3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394" y="1690688"/>
            <a:ext cx="5804972" cy="42670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00"/>
                </a:solidFill>
              </a:rPr>
              <a:t>Power BI-CHP Model Connectivity</a:t>
            </a:r>
            <a:endParaRPr lang="en-US" sz="3000" dirty="0"/>
          </a:p>
          <a:p>
            <a:r>
              <a:rPr lang="en-US" dirty="0"/>
              <a:t>Mitigates the complexity of MagicDraw and modeling</a:t>
            </a:r>
          </a:p>
          <a:p>
            <a:r>
              <a:rPr lang="en-US" dirty="0"/>
              <a:t>Collects the CHP Model including relationships to allow for tailorable and dynamic data visualization</a:t>
            </a:r>
          </a:p>
          <a:p>
            <a:r>
              <a:rPr lang="en-US" dirty="0"/>
              <a:t>Reduces the need for working in MagicDraw</a:t>
            </a:r>
          </a:p>
          <a:p>
            <a:r>
              <a:rPr lang="en-US" dirty="0"/>
              <a:t>Dashboards can be one-offs or sustained communication tool for Teams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204C0-C2AB-9DFA-5BAD-EAEED2ACD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A7CBA-708B-4271-80E0-5C385EE53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D9F32-4F5F-C76C-85F0-61AD01CF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EC367F-7425-0CBC-A74B-2A3531BFF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642" y="1459917"/>
            <a:ext cx="2589301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AAD0B5-4B35-3989-D3DE-15289704083F}"/>
              </a:ext>
            </a:extLst>
          </p:cNvPr>
          <p:cNvSpPr txBox="1"/>
          <p:nvPr/>
        </p:nvSpPr>
        <p:spPr>
          <a:xfrm>
            <a:off x="6621195" y="1990651"/>
            <a:ext cx="1802764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MagicDraw Model</a:t>
            </a:r>
          </a:p>
        </p:txBody>
      </p:sp>
      <p:sp>
        <p:nvSpPr>
          <p:cNvPr id="9" name="Arrow: Bent 5">
            <a:extLst>
              <a:ext uri="{FF2B5EF4-FFF2-40B4-BE49-F238E27FC236}">
                <a16:creationId xmlns:a16="http://schemas.microsoft.com/office/drawing/2014/main" id="{53D19CDB-01A0-79BC-E5CF-941DDFBF1ECD}"/>
              </a:ext>
            </a:extLst>
          </p:cNvPr>
          <p:cNvSpPr/>
          <p:nvPr/>
        </p:nvSpPr>
        <p:spPr>
          <a:xfrm flipV="1">
            <a:off x="7429991" y="3002963"/>
            <a:ext cx="1736016" cy="1016918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EA3DB5-98FA-D967-F351-197F5146F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727" y="3002963"/>
            <a:ext cx="2607818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92BCFB-12FF-2D69-B78C-B07FA6CA76E0}"/>
              </a:ext>
            </a:extLst>
          </p:cNvPr>
          <p:cNvSpPr txBox="1"/>
          <p:nvPr/>
        </p:nvSpPr>
        <p:spPr>
          <a:xfrm>
            <a:off x="9825649" y="3632431"/>
            <a:ext cx="2129355" cy="307777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PowerBI Query</a:t>
            </a:r>
          </a:p>
        </p:txBody>
      </p:sp>
      <p:sp>
        <p:nvSpPr>
          <p:cNvPr id="12" name="Arrow: Bent 15">
            <a:extLst>
              <a:ext uri="{FF2B5EF4-FFF2-40B4-BE49-F238E27FC236}">
                <a16:creationId xmlns:a16="http://schemas.microsoft.com/office/drawing/2014/main" id="{EBEB8CC1-DBCC-D7EB-F3EE-CFFBFC59CD2D}"/>
              </a:ext>
            </a:extLst>
          </p:cNvPr>
          <p:cNvSpPr/>
          <p:nvPr/>
        </p:nvSpPr>
        <p:spPr>
          <a:xfrm flipH="1" flipV="1">
            <a:off x="9354630" y="4537137"/>
            <a:ext cx="1736016" cy="1016918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68C522-5709-47E9-B334-11B275CC1F04}"/>
              </a:ext>
            </a:extLst>
          </p:cNvPr>
          <p:cNvSpPr txBox="1"/>
          <p:nvPr/>
        </p:nvSpPr>
        <p:spPr>
          <a:xfrm>
            <a:off x="9507062" y="4528337"/>
            <a:ext cx="143115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User or ExMC Creates Custom Dashboard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64FB49-2DB0-CE86-8518-1C863C582926}"/>
              </a:ext>
            </a:extLst>
          </p:cNvPr>
          <p:cNvSpPr txBox="1"/>
          <p:nvPr/>
        </p:nvSpPr>
        <p:spPr>
          <a:xfrm>
            <a:off x="7675009" y="3056332"/>
            <a:ext cx="183205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ExMC Organizes CHP Model in </a:t>
            </a:r>
            <a:r>
              <a:rPr lang="en-US" sz="1200" b="1" i="1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PowerBI</a:t>
            </a:r>
            <a:endParaRPr lang="en-US" sz="1200" b="1" i="1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E9ED45-9B8C-C025-61C4-4EB417D0DCE5}"/>
              </a:ext>
            </a:extLst>
          </p:cNvPr>
          <p:cNvSpPr txBox="1"/>
          <p:nvPr/>
        </p:nvSpPr>
        <p:spPr>
          <a:xfrm>
            <a:off x="6275228" y="5888947"/>
            <a:ext cx="32545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i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Publish on SharePoint or other WebApp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0E4C968-9958-C7FB-3A7B-F96D8511A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835" y="4365761"/>
            <a:ext cx="2589301" cy="14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05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E4662-4457-078E-2138-717024742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FBD07-540B-FD0B-F03A-58C7C17EF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chemeClr val="bg1"/>
                </a:solidFill>
              </a:rPr>
              <a:t>Earth Independent Medical Operations (EIMO)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60095-F73A-7261-7918-3816ECB5C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A67B3-29E9-D1CA-D1CF-46AF43993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63CC5-9AAF-08DD-BFD6-CAF715E0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99079C-EDEC-FEA8-4810-CD8774E1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871" y="1690687"/>
            <a:ext cx="5879129" cy="33727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3A5420-BB59-D8F7-1880-7F1336DCF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9418"/>
            <a:ext cx="5973243" cy="31542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2523BC-F741-CAE6-B463-7163DFBA9EBC}"/>
              </a:ext>
            </a:extLst>
          </p:cNvPr>
          <p:cNvSpPr txBox="1"/>
          <p:nvPr/>
        </p:nvSpPr>
        <p:spPr>
          <a:xfrm>
            <a:off x="123987" y="3755868"/>
            <a:ext cx="1645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26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Sortable table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150B7A-15FA-B69F-829D-944C50B002D3}"/>
              </a:ext>
            </a:extLst>
          </p:cNvPr>
          <p:cNvSpPr txBox="1"/>
          <p:nvPr/>
        </p:nvSpPr>
        <p:spPr>
          <a:xfrm>
            <a:off x="7939591" y="1859418"/>
            <a:ext cx="1312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26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Trace Tree</a:t>
            </a:r>
          </a:p>
        </p:txBody>
      </p:sp>
    </p:spTree>
    <p:extLst>
      <p:ext uri="{BB962C8B-B14F-4D97-AF65-F5344CB8AC3E}">
        <p14:creationId xmlns:p14="http://schemas.microsoft.com/office/powerpoint/2010/main" val="2030540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A874C-F025-3565-BF43-70634E82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1BFEC-5DFD-3246-6FF7-139D88606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36" y="681038"/>
            <a:ext cx="11578728" cy="737864"/>
          </a:xfrm>
        </p:spPr>
        <p:txBody>
          <a:bodyPr>
            <a:noAutofit/>
          </a:bodyPr>
          <a:lstStyle/>
          <a:p>
            <a:pPr algn="ctr"/>
            <a:r>
              <a:rPr lang="en-US" sz="2800"/>
              <a:t>Artemis 3-4 Model: Tracing from NASA-STD-3001 to Program Spec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7AA98-11DF-C944-E63E-F30C239E3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24682-9BAE-7B3B-949A-CAFC5903F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F8F51-6D98-1BD8-2F67-D8774A5B6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9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3DD667A-1763-9E91-4E99-83D193895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638" y="1354815"/>
            <a:ext cx="9540362" cy="5065619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3EE645C7-4D7C-9B52-9B1F-9232962F3A69}"/>
              </a:ext>
            </a:extLst>
          </p:cNvPr>
          <p:cNvSpPr/>
          <p:nvPr/>
        </p:nvSpPr>
        <p:spPr>
          <a:xfrm>
            <a:off x="3087568" y="1292462"/>
            <a:ext cx="1076325" cy="4385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9BFC442-3DF1-5002-2CE8-4A7BE55FE228}"/>
              </a:ext>
            </a:extLst>
          </p:cNvPr>
          <p:cNvSpPr/>
          <p:nvPr/>
        </p:nvSpPr>
        <p:spPr>
          <a:xfrm>
            <a:off x="6861085" y="1313492"/>
            <a:ext cx="1076326" cy="5730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10">
            <a:extLst>
              <a:ext uri="{FF2B5EF4-FFF2-40B4-BE49-F238E27FC236}">
                <a16:creationId xmlns:a16="http://schemas.microsoft.com/office/drawing/2014/main" id="{D6165623-48F8-1D45-7305-4569E75F6406}"/>
              </a:ext>
            </a:extLst>
          </p:cNvPr>
          <p:cNvSpPr/>
          <p:nvPr/>
        </p:nvSpPr>
        <p:spPr>
          <a:xfrm>
            <a:off x="2723275" y="2250353"/>
            <a:ext cx="7511845" cy="2876641"/>
          </a:xfrm>
          <a:prstGeom prst="roundRect">
            <a:avLst>
              <a:gd name="adj" fmla="val 7184"/>
            </a:avLst>
          </a:prstGeom>
          <a:solidFill>
            <a:srgbClr val="011893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Connects to multiple sources to show read-only M2M program requirements</a:t>
            </a:r>
            <a:br>
              <a:rPr lang="en-US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Allows a user to filter program requirements by Artemis Mission and Crew Health and Performance capabilities (Ex: What are my in-flight cardiovascular countermeasures for Artemis IV?)</a:t>
            </a:r>
            <a:br>
              <a:rPr lang="en-US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 allows for an end user to add their own data and visuals</a:t>
            </a:r>
          </a:p>
        </p:txBody>
      </p:sp>
    </p:spTree>
    <p:extLst>
      <p:ext uri="{BB962C8B-B14F-4D97-AF65-F5344CB8AC3E}">
        <p14:creationId xmlns:p14="http://schemas.microsoft.com/office/powerpoint/2010/main" val="280241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24A5-2A86-FC7A-5AAE-E1E3A4B33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4B2D8-2EEA-CE7C-AC0B-7B15EE255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36" y="681038"/>
            <a:ext cx="11578728" cy="737864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Operations to Hardware Traces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49986-D93C-ACF4-CB67-2B0F6A6CF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1DF41-BCDF-9CE8-1411-F5F5677FD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9C696-06CB-48E5-EF11-27F5E531E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DA8BC22-4199-76DD-0186-3A3663AE7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337" y="1326172"/>
            <a:ext cx="8591325" cy="479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678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7B8B0-27B8-28AE-1858-73CA435D8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36C02-0D31-C632-EE75-AC12990E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Summary and Forward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CCAA5-A8AE-99B3-FFF8-C0DF13785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81175"/>
            <a:ext cx="10797015" cy="42129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Completed EIMO Concept of Operations update </a:t>
            </a:r>
            <a:r>
              <a:rPr lang="en-US">
                <a:solidFill>
                  <a:schemeClr val="bg1"/>
                </a:solidFill>
              </a:rPr>
              <a:t>and upper-level </a:t>
            </a:r>
            <a:r>
              <a:rPr lang="en-US" dirty="0">
                <a:solidFill>
                  <a:schemeClr val="bg1"/>
                </a:solidFill>
              </a:rPr>
              <a:t>requirements</a:t>
            </a:r>
          </a:p>
          <a:p>
            <a:r>
              <a:rPr lang="en-US" dirty="0">
                <a:solidFill>
                  <a:schemeClr val="bg1"/>
                </a:solidFill>
              </a:rPr>
              <a:t>Complete the Artemis III and IV CHP System model</a:t>
            </a:r>
          </a:p>
          <a:p>
            <a:r>
              <a:rPr lang="en-US" dirty="0">
                <a:solidFill>
                  <a:schemeClr val="bg1"/>
                </a:solidFill>
              </a:rPr>
              <a:t>Work with our HHPD stakeholders to advance digital engineering practices where the benefits are well understood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Mature pilot projects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Take on additional pilot studies with accelerated development velocity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Continue engaging stakeholders – medical operations, human system risk board, crew health and performance officers (CHPOs), human system engineering and integration, CHP system managers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EEA4C-C58E-F51A-8D6B-285D109A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Michael Krihak| </a:t>
            </a:r>
            <a:r>
              <a:rPr lang="en-US" err="1"/>
              <a:t>Michael.K.Krihak@nasa.gov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0FA0D-9BEC-B3DF-D6C8-E582756F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Human Research Program </a:t>
            </a:r>
          </a:p>
          <a:p>
            <a:r>
              <a:rPr lang="en-US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3E596-1B39-505E-375A-1E5C1D92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6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e698ca81-8296-4fdc-b75e-d1db1a500dd7">
      <Terms xmlns="http://schemas.microsoft.com/office/infopath/2007/PartnerControls"/>
    </lcf76f155ced4ddcb4097134ff3c332f>
    <Status xmlns="e698ca81-8296-4fdc-b75e-d1db1a500dd7">Draft</Status>
    <DocType xmlns="e698ca81-8296-4fdc-b75e-d1db1a500dd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78B1F89695A648ADE9F5B1F3E0EEF2" ma:contentTypeVersion="18" ma:contentTypeDescription="Create a new document." ma:contentTypeScope="" ma:versionID="569e28975113eacf01d5ce0790a8ea0d">
  <xsd:schema xmlns:xsd="http://www.w3.org/2001/XMLSchema" xmlns:xs="http://www.w3.org/2001/XMLSchema" xmlns:p="http://schemas.microsoft.com/office/2006/metadata/properties" xmlns:ns2="e698ca81-8296-4fdc-b75e-d1db1a500dd7" xmlns:ns3="be954756-5a2a-422e-a924-a134369c6615" xmlns:ns4="d900e117-17a0-4b24-9e47-511ef1d02c43" targetNamespace="http://schemas.microsoft.com/office/2006/metadata/properties" ma:root="true" ma:fieldsID="4ec70ad7f4f910f992259832804ea1ef" ns2:_="" ns3:_="" ns4:_="">
    <xsd:import namespace="e698ca81-8296-4fdc-b75e-d1db1a500dd7"/>
    <xsd:import namespace="be954756-5a2a-422e-a924-a134369c6615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DocType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8ca81-8296-4fdc-b75e-d1db1a500d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DocType" ma:index="19" nillable="true" ma:displayName="DocType" ma:format="Dropdown" ma:internalName="DocType">
      <xsd:simpleType>
        <xsd:union memberTypes="dms:Text">
          <xsd:simpleType>
            <xsd:restriction base="dms:Choice">
              <xsd:enumeration value="Project Plan Data Package"/>
              <xsd:enumeration value="Briefing/Presentation"/>
              <xsd:enumeration value="Choice 3"/>
            </xsd:restriction>
          </xsd:simpleType>
        </xsd:un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5" ma:displayName="Status" ma:default="Draft" ma:format="RadioButtons" ma:internalName="Status">
      <xsd:simpleType>
        <xsd:restriction base="dms:Choice">
          <xsd:enumeration value="Draft"/>
          <xsd:enumeration value="In-Review"/>
          <xsd:enumeration value="Review"/>
          <xsd:enumeration value="FInal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954756-5a2a-422e-a924-a134369c661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e259b164-28e0-43fd-98a5-6cc2fdbdefa6}" ma:internalName="TaxCatchAll" ma:showField="CatchAllData" ma:web="be954756-5a2a-422e-a924-a134369c66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01E2F8-19D3-444E-8D9D-2E1EA7CD6394}">
  <ds:schemaRefs>
    <ds:schemaRef ds:uri="http://purl.org/dc/terms/"/>
    <ds:schemaRef ds:uri="http://schemas.microsoft.com/office/2006/documentManagement/types"/>
    <ds:schemaRef ds:uri="be954756-5a2a-422e-a924-a134369c6615"/>
    <ds:schemaRef ds:uri="http://www.w3.org/XML/1998/namespace"/>
    <ds:schemaRef ds:uri="d900e117-17a0-4b24-9e47-511ef1d02c43"/>
    <ds:schemaRef ds:uri="e698ca81-8296-4fdc-b75e-d1db1a500dd7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7AE5320-CE04-44B9-A2D1-E0837F0426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0BD44F-A88D-4E3E-B59B-A974C204D967}">
  <ds:schemaRefs>
    <ds:schemaRef ds:uri="be954756-5a2a-422e-a924-a134369c6615"/>
    <ds:schemaRef ds:uri="d900e117-17a0-4b24-9e47-511ef1d02c43"/>
    <ds:schemaRef ds:uri="e698ca81-8296-4fdc-b75e-d1db1a500d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943</Words>
  <Application>Microsoft Macintosh PowerPoint</Application>
  <PresentationFormat>Widescreen</PresentationFormat>
  <Paragraphs>134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Bahnschrift</vt:lpstr>
      <vt:lpstr>Calibri</vt:lpstr>
      <vt:lpstr>Helvetica</vt:lpstr>
      <vt:lpstr>Source Sans Pro</vt:lpstr>
      <vt:lpstr>Office Theme</vt:lpstr>
      <vt:lpstr>ExMC Systems Engineering Developments</vt:lpstr>
      <vt:lpstr>Highlights Since IWS 2024</vt:lpstr>
      <vt:lpstr>HRP – Organizational Change</vt:lpstr>
      <vt:lpstr>Science Integration Office –  Functional Organization Chart</vt:lpstr>
      <vt:lpstr>Digital Engineering: Why are we interested?</vt:lpstr>
      <vt:lpstr>Data Analytics</vt:lpstr>
      <vt:lpstr>MBSE Data Visualization</vt:lpstr>
      <vt:lpstr>Earth Independent Medical Operations (EIMO)</vt:lpstr>
      <vt:lpstr>Artemis 3-4 Model: Tracing from NASA-STD-3001 to Program Spec</vt:lpstr>
      <vt:lpstr>Operations to Hardware Traces</vt:lpstr>
      <vt:lpstr>Summary and Forward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Elgart, S Robin (JSC-SK4)[IPA]</dc:creator>
  <cp:lastModifiedBy>Krihak, Michael K. (JSC-SCF)[KBR Wyle Services, LLC]</cp:lastModifiedBy>
  <cp:revision>3</cp:revision>
  <dcterms:created xsi:type="dcterms:W3CDTF">2022-12-17T00:09:25Z</dcterms:created>
  <dcterms:modified xsi:type="dcterms:W3CDTF">2025-01-03T19:48:32Z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0x010100BD78B1F89695A648ADE9F5B1F3E0EEF2</vt:lpwstr>
  </property>
  <property fmtid="{D5CDD505-2E9C-101B-9397-08002B2CF9AE}" pid="3" name="MediaServiceImageTags">
    <vt:lpwstr/>
  </property>
</Properties>
</file>