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7" r:id="rId5"/>
  </p:sldIdLst>
  <p:sldSz cx="40233600" cy="40233600"/>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AE8B3A-BABD-72A7-755A-708C0CB2983F}" name="Blackwelder, Jordan P. (JSC-SF211)[KBR Wyle Services, LLC]" initials="BJP(SWSL" userId="S::jblackw4@ndc.nasa.gov::9b71becc-79e6-4909-8709-bad62373356d" providerId="AD"/>
  <p188:author id="{1C443A99-35C4-85D3-DE2F-4AB1A507D3F2}" name="Krihak, Michael K. (JSC-SCF)[KBR Wyle Services, LLC]" initials="MK" userId="S::mkrihak@ndc.nasa.gov::390d8ad9-a230-48a2-8b12-9851b86a1c75" providerId="AD"/>
  <p188:author id="{278296BB-E14A-6FE0-1CC3-50C7E2AD0600}" name="Laing, Christopher R. (LARC-D208)[RSES]" initials="LCR(D" userId="S::claing@ndc.nasa.gov::d032194d-54f4-49ff-b278-6d93875cf90e" providerId="AD"/>
  <p188:author id="{27D3F3DF-CC27-873E-DFE9-EBD6B763C2ED}" name="Collins, Cynthia" initials="CsC" userId="Collins, Cynthi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yler" initials="T" lastIdx="8" clrIdx="0">
    <p:extLst>
      <p:ext uri="{19B8F6BF-5375-455C-9EA6-DF929625EA0E}">
        <p15:presenceInfo xmlns:p15="http://schemas.microsoft.com/office/powerpoint/2012/main" userId="S::tlduke@ndc.nasa.gov::c00e0c09-7392-42fa-8a9e-65606f343c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0E3"/>
    <a:srgbClr val="011893"/>
    <a:srgbClr val="FFE697"/>
    <a:srgbClr val="4472C4"/>
    <a:srgbClr val="FFFF00"/>
    <a:srgbClr val="FF6969"/>
    <a:srgbClr val="71FFB1"/>
    <a:srgbClr val="F66764"/>
    <a:srgbClr val="ACE4EC"/>
    <a:srgbClr val="4AF4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p:restoredTop sz="94716"/>
  </p:normalViewPr>
  <p:slideViewPr>
    <p:cSldViewPr snapToGrid="0">
      <p:cViewPr>
        <p:scale>
          <a:sx n="40" d="100"/>
          <a:sy n="40" d="100"/>
        </p:scale>
        <p:origin x="46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518A1DE2-BD66-4842-BB71-269E47F400C6}" type="datetimeFigureOut">
              <a:rPr lang="en-US" smtClean="0"/>
              <a:t>1/3/25</a:t>
            </a:fld>
            <a:endParaRPr lang="en-US" dirty="0"/>
          </a:p>
        </p:txBody>
      </p:sp>
      <p:sp>
        <p:nvSpPr>
          <p:cNvPr id="4" name="Slide Image Placeholder 3"/>
          <p:cNvSpPr>
            <a:spLocks noGrp="1" noRot="1" noChangeAspect="1"/>
          </p:cNvSpPr>
          <p:nvPr>
            <p:ph type="sldImg" idx="2"/>
          </p:nvPr>
        </p:nvSpPr>
        <p:spPr>
          <a:xfrm>
            <a:off x="1925638" y="1160463"/>
            <a:ext cx="3133725" cy="3133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B19BE30B-A8EA-46E2-960B-A0538DEA4F21}" type="slidenum">
              <a:rPr lang="en-US" smtClean="0"/>
              <a:t>‹#›</a:t>
            </a:fld>
            <a:endParaRPr lang="en-US" dirty="0"/>
          </a:p>
        </p:txBody>
      </p:sp>
    </p:spTree>
    <p:extLst>
      <p:ext uri="{BB962C8B-B14F-4D97-AF65-F5344CB8AC3E}">
        <p14:creationId xmlns:p14="http://schemas.microsoft.com/office/powerpoint/2010/main" val="2519310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9AF42-2621-5C55-8BE8-74D249727E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DD1A39-32AD-E68D-7E3F-63219A1C16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A4C8B6-ACEF-4906-3A20-507E33F270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D962E8-D7FE-AD4C-9B45-78C36A7E0F59}"/>
              </a:ext>
            </a:extLst>
          </p:cNvPr>
          <p:cNvSpPr>
            <a:spLocks noGrp="1"/>
          </p:cNvSpPr>
          <p:nvPr>
            <p:ph type="sldNum" sz="quarter" idx="5"/>
          </p:nvPr>
        </p:nvSpPr>
        <p:spPr/>
        <p:txBody>
          <a:bodyPr/>
          <a:lstStyle/>
          <a:p>
            <a:fld id="{B19BE30B-A8EA-46E2-960B-A0538DEA4F21}" type="slidenum">
              <a:rPr lang="en-US" smtClean="0"/>
              <a:t>1</a:t>
            </a:fld>
            <a:endParaRPr lang="en-US" dirty="0"/>
          </a:p>
        </p:txBody>
      </p:sp>
    </p:spTree>
    <p:extLst>
      <p:ext uri="{BB962C8B-B14F-4D97-AF65-F5344CB8AC3E}">
        <p14:creationId xmlns:p14="http://schemas.microsoft.com/office/powerpoint/2010/main" val="1259436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6584530"/>
            <a:ext cx="34198560" cy="14007253"/>
          </a:xfrm>
        </p:spPr>
        <p:txBody>
          <a:bodyPr anchor="b"/>
          <a:lstStyle>
            <a:lvl1pPr algn="ctr">
              <a:defRPr sz="26400"/>
            </a:lvl1pPr>
          </a:lstStyle>
          <a:p>
            <a:r>
              <a:rPr lang="en-US"/>
              <a:t>Click to edit Master title style</a:t>
            </a:r>
          </a:p>
        </p:txBody>
      </p:sp>
      <p:sp>
        <p:nvSpPr>
          <p:cNvPr id="3" name="Subtitle 2"/>
          <p:cNvSpPr>
            <a:spLocks noGrp="1"/>
          </p:cNvSpPr>
          <p:nvPr>
            <p:ph type="subTitle" idx="1"/>
          </p:nvPr>
        </p:nvSpPr>
        <p:spPr>
          <a:xfrm>
            <a:off x="5029200" y="21131956"/>
            <a:ext cx="30175200" cy="9713804"/>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p>
        </p:txBody>
      </p:sp>
      <p:sp>
        <p:nvSpPr>
          <p:cNvPr id="4" name="Date Placeholder 3"/>
          <p:cNvSpPr>
            <a:spLocks noGrp="1"/>
          </p:cNvSpPr>
          <p:nvPr>
            <p:ph type="dt" sz="half" idx="10"/>
          </p:nvPr>
        </p:nvSpPr>
        <p:spPr/>
        <p:txBody>
          <a:bodyPr/>
          <a:lstStyle/>
          <a:p>
            <a:fld id="{229A60A6-4E1B-4DC5-A22D-1C39647DBEB5}" type="datetimeFigureOut">
              <a:rPr lang="en-US" smtClean="0"/>
              <a:t>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791C1C-DD77-4346-8326-D332BFA6AD09}" type="slidenum">
              <a:rPr lang="en-US" smtClean="0"/>
              <a:t>‹#›</a:t>
            </a:fld>
            <a:endParaRPr lang="en-US" dirty="0"/>
          </a:p>
        </p:txBody>
      </p:sp>
    </p:spTree>
    <p:extLst>
      <p:ext uri="{BB962C8B-B14F-4D97-AF65-F5344CB8AC3E}">
        <p14:creationId xmlns:p14="http://schemas.microsoft.com/office/powerpoint/2010/main" val="250538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A60A6-4E1B-4DC5-A22D-1C39647DBEB5}" type="datetimeFigureOut">
              <a:rPr lang="en-US" smtClean="0"/>
              <a:t>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791C1C-DD77-4346-8326-D332BFA6AD09}" type="slidenum">
              <a:rPr lang="en-US" smtClean="0"/>
              <a:t>‹#›</a:t>
            </a:fld>
            <a:endParaRPr lang="en-US" dirty="0"/>
          </a:p>
        </p:txBody>
      </p:sp>
    </p:spTree>
    <p:extLst>
      <p:ext uri="{BB962C8B-B14F-4D97-AF65-F5344CB8AC3E}">
        <p14:creationId xmlns:p14="http://schemas.microsoft.com/office/powerpoint/2010/main" val="3814875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2142067"/>
            <a:ext cx="8675370" cy="340961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6062" y="2142067"/>
            <a:ext cx="25523190" cy="3409611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A60A6-4E1B-4DC5-A22D-1C39647DBEB5}" type="datetimeFigureOut">
              <a:rPr lang="en-US" smtClean="0"/>
              <a:t>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791C1C-DD77-4346-8326-D332BFA6AD09}" type="slidenum">
              <a:rPr lang="en-US" smtClean="0"/>
              <a:t>‹#›</a:t>
            </a:fld>
            <a:endParaRPr lang="en-US" dirty="0"/>
          </a:p>
        </p:txBody>
      </p:sp>
    </p:spTree>
    <p:extLst>
      <p:ext uri="{BB962C8B-B14F-4D97-AF65-F5344CB8AC3E}">
        <p14:creationId xmlns:p14="http://schemas.microsoft.com/office/powerpoint/2010/main" val="1823150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A60A6-4E1B-4DC5-A22D-1C39647DBEB5}" type="datetimeFigureOut">
              <a:rPr lang="en-US" smtClean="0"/>
              <a:t>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791C1C-DD77-4346-8326-D332BFA6AD09}" type="slidenum">
              <a:rPr lang="en-US" smtClean="0"/>
              <a:t>‹#›</a:t>
            </a:fld>
            <a:endParaRPr lang="en-US" dirty="0"/>
          </a:p>
        </p:txBody>
      </p:sp>
    </p:spTree>
    <p:extLst>
      <p:ext uri="{BB962C8B-B14F-4D97-AF65-F5344CB8AC3E}">
        <p14:creationId xmlns:p14="http://schemas.microsoft.com/office/powerpoint/2010/main" val="433221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10030472"/>
            <a:ext cx="34701480" cy="16736057"/>
          </a:xfrm>
        </p:spPr>
        <p:txBody>
          <a:bodyPr anchor="b"/>
          <a:lstStyle>
            <a:lvl1pPr>
              <a:defRPr sz="26400"/>
            </a:lvl1pPr>
          </a:lstStyle>
          <a:p>
            <a:r>
              <a:rPr lang="en-US"/>
              <a:t>Click to edit Master title style</a:t>
            </a:r>
          </a:p>
        </p:txBody>
      </p:sp>
      <p:sp>
        <p:nvSpPr>
          <p:cNvPr id="3" name="Text Placeholder 2"/>
          <p:cNvSpPr>
            <a:spLocks noGrp="1"/>
          </p:cNvSpPr>
          <p:nvPr>
            <p:ph type="body" idx="1"/>
          </p:nvPr>
        </p:nvSpPr>
        <p:spPr>
          <a:xfrm>
            <a:off x="2745107" y="26924858"/>
            <a:ext cx="34701480" cy="8801097"/>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9A60A6-4E1B-4DC5-A22D-1C39647DBEB5}" type="datetimeFigureOut">
              <a:rPr lang="en-US" smtClean="0"/>
              <a:t>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791C1C-DD77-4346-8326-D332BFA6AD09}" type="slidenum">
              <a:rPr lang="en-US" smtClean="0"/>
              <a:t>‹#›</a:t>
            </a:fld>
            <a:endParaRPr lang="en-US" dirty="0"/>
          </a:p>
        </p:txBody>
      </p:sp>
    </p:spTree>
    <p:extLst>
      <p:ext uri="{BB962C8B-B14F-4D97-AF65-F5344CB8AC3E}">
        <p14:creationId xmlns:p14="http://schemas.microsoft.com/office/powerpoint/2010/main" val="620685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66060" y="10710333"/>
            <a:ext cx="17099280" cy="25527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368260" y="10710333"/>
            <a:ext cx="17099280" cy="25527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9A60A6-4E1B-4DC5-A22D-1C39647DBEB5}" type="datetimeFigureOut">
              <a:rPr lang="en-US" smtClean="0"/>
              <a:t>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791C1C-DD77-4346-8326-D332BFA6AD09}" type="slidenum">
              <a:rPr lang="en-US" smtClean="0"/>
              <a:t>‹#›</a:t>
            </a:fld>
            <a:endParaRPr lang="en-US" dirty="0"/>
          </a:p>
        </p:txBody>
      </p:sp>
    </p:spTree>
    <p:extLst>
      <p:ext uri="{BB962C8B-B14F-4D97-AF65-F5344CB8AC3E}">
        <p14:creationId xmlns:p14="http://schemas.microsoft.com/office/powerpoint/2010/main" val="3312054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2142076"/>
            <a:ext cx="34701480" cy="7776636"/>
          </a:xfrm>
        </p:spPr>
        <p:txBody>
          <a:bodyPr/>
          <a:lstStyle/>
          <a:p>
            <a:r>
              <a:rPr lang="en-US"/>
              <a:t>Click to edit Master title style</a:t>
            </a:r>
          </a:p>
        </p:txBody>
      </p:sp>
      <p:sp>
        <p:nvSpPr>
          <p:cNvPr id="3" name="Text Placeholder 2"/>
          <p:cNvSpPr>
            <a:spLocks noGrp="1"/>
          </p:cNvSpPr>
          <p:nvPr>
            <p:ph type="body" idx="1"/>
          </p:nvPr>
        </p:nvSpPr>
        <p:spPr>
          <a:xfrm>
            <a:off x="2771305" y="9862823"/>
            <a:ext cx="17020696" cy="4833617"/>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4" name="Content Placeholder 3"/>
          <p:cNvSpPr>
            <a:spLocks noGrp="1"/>
          </p:cNvSpPr>
          <p:nvPr>
            <p:ph sz="half" idx="2"/>
          </p:nvPr>
        </p:nvSpPr>
        <p:spPr>
          <a:xfrm>
            <a:off x="2771305" y="14696440"/>
            <a:ext cx="17020696" cy="21616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368262" y="9862823"/>
            <a:ext cx="17104520" cy="4833617"/>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4696440"/>
            <a:ext cx="17104520" cy="21616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9A60A6-4E1B-4DC5-A22D-1C39647DBEB5}" type="datetimeFigureOut">
              <a:rPr lang="en-US" smtClean="0"/>
              <a:t>1/3/25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791C1C-DD77-4346-8326-D332BFA6AD09}" type="slidenum">
              <a:rPr lang="en-US" smtClean="0"/>
              <a:t>‹#›</a:t>
            </a:fld>
            <a:endParaRPr lang="en-US" dirty="0"/>
          </a:p>
        </p:txBody>
      </p:sp>
    </p:spTree>
    <p:extLst>
      <p:ext uri="{BB962C8B-B14F-4D97-AF65-F5344CB8AC3E}">
        <p14:creationId xmlns:p14="http://schemas.microsoft.com/office/powerpoint/2010/main" val="1789038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9A60A6-4E1B-4DC5-A22D-1C39647DBEB5}" type="datetimeFigureOut">
              <a:rPr lang="en-US" smtClean="0"/>
              <a:t>1/3/25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791C1C-DD77-4346-8326-D332BFA6AD09}" type="slidenum">
              <a:rPr lang="en-US" smtClean="0"/>
              <a:t>‹#›</a:t>
            </a:fld>
            <a:endParaRPr lang="en-US" dirty="0"/>
          </a:p>
        </p:txBody>
      </p:sp>
    </p:spTree>
    <p:extLst>
      <p:ext uri="{BB962C8B-B14F-4D97-AF65-F5344CB8AC3E}">
        <p14:creationId xmlns:p14="http://schemas.microsoft.com/office/powerpoint/2010/main" val="816610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A60A6-4E1B-4DC5-A22D-1C39647DBEB5}" type="datetimeFigureOut">
              <a:rPr lang="en-US" smtClean="0"/>
              <a:t>1/3/25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791C1C-DD77-4346-8326-D332BFA6AD09}" type="slidenum">
              <a:rPr lang="en-US" smtClean="0"/>
              <a:t>‹#›</a:t>
            </a:fld>
            <a:endParaRPr lang="en-US" dirty="0"/>
          </a:p>
        </p:txBody>
      </p:sp>
    </p:spTree>
    <p:extLst>
      <p:ext uri="{BB962C8B-B14F-4D97-AF65-F5344CB8AC3E}">
        <p14:creationId xmlns:p14="http://schemas.microsoft.com/office/powerpoint/2010/main" val="320450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682240"/>
            <a:ext cx="12976383" cy="9387840"/>
          </a:xfrm>
        </p:spPr>
        <p:txBody>
          <a:bodyPr anchor="b"/>
          <a:lstStyle>
            <a:lvl1pPr>
              <a:defRPr sz="14080"/>
            </a:lvl1pPr>
          </a:lstStyle>
          <a:p>
            <a:r>
              <a:rPr lang="en-US"/>
              <a:t>Click to edit Master title style</a:t>
            </a:r>
          </a:p>
        </p:txBody>
      </p:sp>
      <p:sp>
        <p:nvSpPr>
          <p:cNvPr id="3" name="Content Placeholder 2"/>
          <p:cNvSpPr>
            <a:spLocks noGrp="1"/>
          </p:cNvSpPr>
          <p:nvPr>
            <p:ph idx="1"/>
          </p:nvPr>
        </p:nvSpPr>
        <p:spPr>
          <a:xfrm>
            <a:off x="17104520" y="5792902"/>
            <a:ext cx="20368260" cy="28591933"/>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771301" y="12070080"/>
            <a:ext cx="12976383" cy="22361316"/>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229A60A6-4E1B-4DC5-A22D-1C39647DBEB5}" type="datetimeFigureOut">
              <a:rPr lang="en-US" smtClean="0"/>
              <a:t>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791C1C-DD77-4346-8326-D332BFA6AD09}" type="slidenum">
              <a:rPr lang="en-US" smtClean="0"/>
              <a:t>‹#›</a:t>
            </a:fld>
            <a:endParaRPr lang="en-US" dirty="0"/>
          </a:p>
        </p:txBody>
      </p:sp>
    </p:spTree>
    <p:extLst>
      <p:ext uri="{BB962C8B-B14F-4D97-AF65-F5344CB8AC3E}">
        <p14:creationId xmlns:p14="http://schemas.microsoft.com/office/powerpoint/2010/main" val="2068892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682240"/>
            <a:ext cx="12976383" cy="9387840"/>
          </a:xfrm>
        </p:spPr>
        <p:txBody>
          <a:bodyPr anchor="b"/>
          <a:lstStyle>
            <a:lvl1pPr>
              <a:defRPr sz="14080"/>
            </a:lvl1pPr>
          </a:lstStyle>
          <a:p>
            <a:r>
              <a:rPr lang="en-US"/>
              <a:t>Click to edit Master title style</a:t>
            </a:r>
          </a:p>
        </p:txBody>
      </p:sp>
      <p:sp>
        <p:nvSpPr>
          <p:cNvPr id="3" name="Picture Placeholder 2"/>
          <p:cNvSpPr>
            <a:spLocks noGrp="1" noChangeAspect="1"/>
          </p:cNvSpPr>
          <p:nvPr>
            <p:ph type="pic" idx="1"/>
          </p:nvPr>
        </p:nvSpPr>
        <p:spPr>
          <a:xfrm>
            <a:off x="17104520" y="5792902"/>
            <a:ext cx="20368260" cy="28591933"/>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dirty="0"/>
              <a:t>Click icon to add picture</a:t>
            </a:r>
          </a:p>
        </p:txBody>
      </p:sp>
      <p:sp>
        <p:nvSpPr>
          <p:cNvPr id="4" name="Text Placeholder 3"/>
          <p:cNvSpPr>
            <a:spLocks noGrp="1"/>
          </p:cNvSpPr>
          <p:nvPr>
            <p:ph type="body" sz="half" idx="2"/>
          </p:nvPr>
        </p:nvSpPr>
        <p:spPr>
          <a:xfrm>
            <a:off x="2771301" y="12070080"/>
            <a:ext cx="12976383" cy="22361316"/>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229A60A6-4E1B-4DC5-A22D-1C39647DBEB5}" type="datetimeFigureOut">
              <a:rPr lang="en-US" smtClean="0"/>
              <a:t>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791C1C-DD77-4346-8326-D332BFA6AD09}" type="slidenum">
              <a:rPr lang="en-US" smtClean="0"/>
              <a:t>‹#›</a:t>
            </a:fld>
            <a:endParaRPr lang="en-US" dirty="0"/>
          </a:p>
        </p:txBody>
      </p:sp>
    </p:spTree>
    <p:extLst>
      <p:ext uri="{BB962C8B-B14F-4D97-AF65-F5344CB8AC3E}">
        <p14:creationId xmlns:p14="http://schemas.microsoft.com/office/powerpoint/2010/main" val="421472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2142076"/>
            <a:ext cx="34701480" cy="7776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766060" y="10710333"/>
            <a:ext cx="34701480" cy="25527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66060" y="37290595"/>
            <a:ext cx="9052560" cy="2142067"/>
          </a:xfrm>
          <a:prstGeom prst="rect">
            <a:avLst/>
          </a:prstGeom>
        </p:spPr>
        <p:txBody>
          <a:bodyPr vert="horz" lIns="91440" tIns="45720" rIns="91440" bIns="45720" rtlCol="0" anchor="ctr"/>
          <a:lstStyle>
            <a:lvl1pPr algn="l">
              <a:defRPr sz="5280">
                <a:solidFill>
                  <a:schemeClr val="tx1">
                    <a:tint val="75000"/>
                  </a:schemeClr>
                </a:solidFill>
              </a:defRPr>
            </a:lvl1pPr>
          </a:lstStyle>
          <a:p>
            <a:fld id="{229A60A6-4E1B-4DC5-A22D-1C39647DBEB5}" type="datetimeFigureOut">
              <a:rPr lang="en-US" smtClean="0"/>
              <a:t>1/3/25</a:t>
            </a:fld>
            <a:endParaRPr lang="en-US" dirty="0"/>
          </a:p>
        </p:txBody>
      </p:sp>
      <p:sp>
        <p:nvSpPr>
          <p:cNvPr id="5" name="Footer Placeholder 4"/>
          <p:cNvSpPr>
            <a:spLocks noGrp="1"/>
          </p:cNvSpPr>
          <p:nvPr>
            <p:ph type="ftr" sz="quarter" idx="3"/>
          </p:nvPr>
        </p:nvSpPr>
        <p:spPr>
          <a:xfrm>
            <a:off x="13327380" y="37290595"/>
            <a:ext cx="13578840" cy="2142067"/>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8414980" y="37290595"/>
            <a:ext cx="9052560" cy="2142067"/>
          </a:xfrm>
          <a:prstGeom prst="rect">
            <a:avLst/>
          </a:prstGeom>
        </p:spPr>
        <p:txBody>
          <a:bodyPr vert="horz" lIns="91440" tIns="45720" rIns="91440" bIns="45720" rtlCol="0" anchor="ctr"/>
          <a:lstStyle>
            <a:lvl1pPr algn="r">
              <a:defRPr sz="5280">
                <a:solidFill>
                  <a:schemeClr val="tx1">
                    <a:tint val="75000"/>
                  </a:schemeClr>
                </a:solidFill>
              </a:defRPr>
            </a:lvl1pPr>
          </a:lstStyle>
          <a:p>
            <a:fld id="{97791C1C-DD77-4346-8326-D332BFA6AD09}" type="slidenum">
              <a:rPr lang="en-US" smtClean="0"/>
              <a:t>‹#›</a:t>
            </a:fld>
            <a:endParaRPr lang="en-US" dirty="0"/>
          </a:p>
        </p:txBody>
      </p:sp>
    </p:spTree>
    <p:extLst>
      <p:ext uri="{BB962C8B-B14F-4D97-AF65-F5344CB8AC3E}">
        <p14:creationId xmlns:p14="http://schemas.microsoft.com/office/powerpoint/2010/main" val="4120979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6909B8-69CA-60DD-764B-50963815B45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E0982E1-7578-E8C9-EA1A-536939166D85}"/>
              </a:ext>
            </a:extLst>
          </p:cNvPr>
          <p:cNvSpPr/>
          <p:nvPr/>
        </p:nvSpPr>
        <p:spPr>
          <a:xfrm>
            <a:off x="446822" y="5381842"/>
            <a:ext cx="12964771" cy="4551396"/>
          </a:xfrm>
          <a:prstGeom prst="rect">
            <a:avLst/>
          </a:prstGeom>
          <a:solidFill>
            <a:schemeClr val="accent4">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latin typeface="Source Sans Pro" panose="020B0503030403020204" pitchFamily="34" charset="0"/>
              <a:ea typeface="Source Sans Pro" panose="020B0503030403020204" pitchFamily="34" charset="0"/>
            </a:endParaRPr>
          </a:p>
        </p:txBody>
      </p:sp>
      <p:sp>
        <p:nvSpPr>
          <p:cNvPr id="21" name="Rectangle 20">
            <a:extLst>
              <a:ext uri="{FF2B5EF4-FFF2-40B4-BE49-F238E27FC236}">
                <a16:creationId xmlns:a16="http://schemas.microsoft.com/office/drawing/2014/main" id="{72BB5A05-1FE9-5091-0A74-85E7473F31F5}"/>
              </a:ext>
            </a:extLst>
          </p:cNvPr>
          <p:cNvSpPr/>
          <p:nvPr/>
        </p:nvSpPr>
        <p:spPr>
          <a:xfrm>
            <a:off x="439597" y="16968733"/>
            <a:ext cx="12964771" cy="750658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latin typeface="Source Sans Pro" panose="020B0503030403020204" pitchFamily="34" charset="0"/>
              <a:ea typeface="Source Sans Pro" panose="020B0503030403020204" pitchFamily="34" charset="0"/>
            </a:endParaRPr>
          </a:p>
        </p:txBody>
      </p:sp>
      <p:sp>
        <p:nvSpPr>
          <p:cNvPr id="7" name="TextBox 6">
            <a:extLst>
              <a:ext uri="{FF2B5EF4-FFF2-40B4-BE49-F238E27FC236}">
                <a16:creationId xmlns:a16="http://schemas.microsoft.com/office/drawing/2014/main" id="{40ADA702-CD2D-1C81-C3AD-002FE4808372}"/>
              </a:ext>
            </a:extLst>
          </p:cNvPr>
          <p:cNvSpPr txBox="1"/>
          <p:nvPr/>
        </p:nvSpPr>
        <p:spPr>
          <a:xfrm>
            <a:off x="3264402" y="787989"/>
            <a:ext cx="34747200" cy="1344599"/>
          </a:xfrm>
          <a:prstGeom prst="rect">
            <a:avLst/>
          </a:prstGeom>
          <a:noFill/>
        </p:spPr>
        <p:txBody>
          <a:bodyPr wrap="square" rtlCol="0">
            <a:spAutoFit/>
          </a:bodyPr>
          <a:lstStyle/>
          <a:p>
            <a:pPr marL="0" marR="0" algn="ctr">
              <a:lnSpc>
                <a:spcPct val="107000"/>
              </a:lnSpc>
              <a:spcBef>
                <a:spcPts val="0"/>
              </a:spcBef>
              <a:spcAft>
                <a:spcPts val="800"/>
              </a:spcAft>
            </a:pPr>
            <a:r>
              <a:rPr lang="en-US" sz="8000" dirty="0">
                <a:effectLst/>
                <a:latin typeface="Times New Roman" panose="02020603050405020304" pitchFamily="18" charset="0"/>
                <a:ea typeface="Calibri" panose="020F0502020204030204" pitchFamily="34" charset="0"/>
                <a:cs typeface="Times New Roman" panose="02020603050405020304" pitchFamily="18" charset="0"/>
              </a:rPr>
              <a:t>ExMC Digital Engineering</a:t>
            </a:r>
            <a:endParaRPr lang="en-US" sz="8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B780045-3940-30BE-536F-0E8E4856925B}"/>
              </a:ext>
            </a:extLst>
          </p:cNvPr>
          <p:cNvSpPr/>
          <p:nvPr/>
        </p:nvSpPr>
        <p:spPr>
          <a:xfrm>
            <a:off x="508000" y="2132588"/>
            <a:ext cx="39776400" cy="830997"/>
          </a:xfrm>
          <a:prstGeom prst="rect">
            <a:avLst/>
          </a:prstGeom>
        </p:spPr>
        <p:txBody>
          <a:bodyPr wrap="square">
            <a:spAutoFit/>
          </a:bodyPr>
          <a:lstStyle/>
          <a:p>
            <a:pPr algn="ctr"/>
            <a:r>
              <a:rPr lang="en-US" sz="4800" dirty="0">
                <a:latin typeface="Times New Roman" panose="02020603050405020304" pitchFamily="18" charset="0"/>
                <a:cs typeface="Times New Roman" panose="02020603050405020304" pitchFamily="18" charset="0"/>
              </a:rPr>
              <a:t>M. Krihak, PhD, KBR, S. Merrick Miller, NASA, J. Blackwelder, KBR, and M. Bernatovich, NASA </a:t>
            </a:r>
          </a:p>
        </p:txBody>
      </p:sp>
      <p:sp>
        <p:nvSpPr>
          <p:cNvPr id="96" name="TextBox 95">
            <a:extLst>
              <a:ext uri="{FF2B5EF4-FFF2-40B4-BE49-F238E27FC236}">
                <a16:creationId xmlns:a16="http://schemas.microsoft.com/office/drawing/2014/main" id="{2FA1F757-4A70-3AB6-E72C-F435FB4A0367}"/>
              </a:ext>
            </a:extLst>
          </p:cNvPr>
          <p:cNvSpPr txBox="1"/>
          <p:nvPr/>
        </p:nvSpPr>
        <p:spPr>
          <a:xfrm>
            <a:off x="15664801" y="4597287"/>
            <a:ext cx="9265107" cy="584775"/>
          </a:xfrm>
          <a:prstGeom prst="rect">
            <a:avLst/>
          </a:prstGeom>
          <a:noFill/>
        </p:spPr>
        <p:txBody>
          <a:bodyPr wrap="square" rtlCol="0">
            <a:spAutoFit/>
          </a:bodyPr>
          <a:lstStyle/>
          <a:p>
            <a:pPr algn="ctr"/>
            <a:r>
              <a:rPr lang="en-US" sz="3200" b="1" dirty="0">
                <a:latin typeface="Franklin Gothic Medium" panose="020B0603020102020204" pitchFamily="34" charset="0"/>
                <a:cs typeface="Times New Roman" panose="02020603050405020304" pitchFamily="18" charset="0"/>
              </a:rPr>
              <a:t>SE Approach</a:t>
            </a:r>
          </a:p>
        </p:txBody>
      </p:sp>
      <p:sp>
        <p:nvSpPr>
          <p:cNvPr id="133" name="TextBox 132">
            <a:extLst>
              <a:ext uri="{FF2B5EF4-FFF2-40B4-BE49-F238E27FC236}">
                <a16:creationId xmlns:a16="http://schemas.microsoft.com/office/drawing/2014/main" id="{2E47C2A9-1A2D-6A00-E8F8-0D33399E4013}"/>
              </a:ext>
            </a:extLst>
          </p:cNvPr>
          <p:cNvSpPr txBox="1"/>
          <p:nvPr/>
        </p:nvSpPr>
        <p:spPr>
          <a:xfrm>
            <a:off x="27217750" y="35636314"/>
            <a:ext cx="12583743" cy="3108543"/>
          </a:xfrm>
          <a:prstGeom prst="rect">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lIns="182880" rtlCol="0">
            <a:spAutoFit/>
          </a:bodyPr>
          <a:lstStyle/>
          <a:p>
            <a:pPr algn="ctr"/>
            <a:r>
              <a:rPr lang="en-US" sz="2800" b="1" dirty="0">
                <a:latin typeface="Source Sans Pro" panose="020B0503030403020204" pitchFamily="34" charset="0"/>
                <a:ea typeface="Source Sans Pro" panose="020B0503030403020204" pitchFamily="34" charset="0"/>
                <a:cs typeface="Times New Roman" panose="02020603050405020304" pitchFamily="18" charset="0"/>
              </a:rPr>
              <a:t>Summary and Next Steps</a:t>
            </a:r>
          </a:p>
          <a:p>
            <a:pPr marL="457200" indent="-457200">
              <a:buFont typeface="Wingdings" panose="05000000000000000000" pitchFamily="2" charset="2"/>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Evaluate efficacy of the data dissemination</a:t>
            </a:r>
          </a:p>
          <a:p>
            <a:pPr marL="457200" indent="-457200">
              <a:buFont typeface="Wingdings" panose="05000000000000000000" pitchFamily="2" charset="2"/>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Demonstrate pipeline to automatically update dashboard</a:t>
            </a:r>
          </a:p>
          <a:p>
            <a:pPr marL="457200" indent="-457200">
              <a:buFont typeface="Wingdings" panose="05000000000000000000" pitchFamily="2" charset="2"/>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Use data visualization feedback to improve model construction</a:t>
            </a:r>
          </a:p>
          <a:p>
            <a:pPr marL="457200" indent="-457200">
              <a:buFont typeface="Wingdings" panose="05000000000000000000" pitchFamily="2" charset="2"/>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Identify common reviews to support </a:t>
            </a:r>
          </a:p>
          <a:p>
            <a:pPr marL="457200" indent="-457200">
              <a:buFont typeface="Wingdings" panose="05000000000000000000" pitchFamily="2" charset="2"/>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Track waivers and deviations</a:t>
            </a:r>
          </a:p>
          <a:p>
            <a:pPr marL="457200" indent="-457200">
              <a:buFont typeface="Wingdings" panose="05000000000000000000" pitchFamily="2" charset="2"/>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Evaluate alternatives to bring more data to HHPD in simpler ways</a:t>
            </a:r>
          </a:p>
        </p:txBody>
      </p:sp>
      <p:cxnSp>
        <p:nvCxnSpPr>
          <p:cNvPr id="22" name="Straight Connector 21">
            <a:extLst>
              <a:ext uri="{FF2B5EF4-FFF2-40B4-BE49-F238E27FC236}">
                <a16:creationId xmlns:a16="http://schemas.microsoft.com/office/drawing/2014/main" id="{D31DA854-E96A-62D1-0A4E-986FCE4B046B}"/>
              </a:ext>
            </a:extLst>
          </p:cNvPr>
          <p:cNvCxnSpPr>
            <a:cxnSpLocks/>
          </p:cNvCxnSpPr>
          <p:nvPr/>
        </p:nvCxnSpPr>
        <p:spPr>
          <a:xfrm>
            <a:off x="13953766" y="4880336"/>
            <a:ext cx="0" cy="348244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4F47E38E-519F-AB69-688B-3066ECCA5873}"/>
              </a:ext>
            </a:extLst>
          </p:cNvPr>
          <p:cNvSpPr txBox="1"/>
          <p:nvPr/>
        </p:nvSpPr>
        <p:spPr>
          <a:xfrm>
            <a:off x="432106" y="33716310"/>
            <a:ext cx="12964770" cy="3416320"/>
          </a:xfrm>
          <a:prstGeom prst="rect">
            <a:avLst/>
          </a:prstGeom>
          <a:solidFill>
            <a:schemeClr val="accent5">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lIns="182880">
            <a:spAutoFit/>
          </a:bodyPr>
          <a:lstStyle/>
          <a:p>
            <a:pPr algn="ctr">
              <a:spcBef>
                <a:spcPts val="1200"/>
              </a:spcBef>
            </a:pPr>
            <a:r>
              <a:rPr lang="en-US" sz="2800" b="1" i="1" dirty="0">
                <a:latin typeface="Source Sans Pro" panose="020B0503030403020204" pitchFamily="34" charset="0"/>
                <a:ea typeface="Source Sans Pro" panose="020B0503030403020204" pitchFamily="34" charset="0"/>
                <a:cs typeface="Times New Roman" panose="02020603050405020304" pitchFamily="18" charset="0"/>
              </a:rPr>
              <a:t>Challenges to Success</a:t>
            </a:r>
          </a:p>
          <a:p>
            <a:pPr marL="457200" indent="-457200">
              <a:spcBef>
                <a:spcPts val="600"/>
              </a:spcBef>
              <a:buFont typeface="Wingdings" panose="05000000000000000000" pitchFamily="2" charset="2"/>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HHPD adoption of DE tool(s) and accessibility to such tools</a:t>
            </a:r>
          </a:p>
          <a:p>
            <a:pPr marL="457200" indent="-457200">
              <a:spcBef>
                <a:spcPts val="600"/>
              </a:spcBef>
              <a:buFont typeface="Wingdings" panose="05000000000000000000" pitchFamily="2" charset="2"/>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Data management and maintenance; synchronization of data from sources of truth</a:t>
            </a:r>
          </a:p>
          <a:p>
            <a:pPr marL="457200" indent="-457200">
              <a:spcBef>
                <a:spcPts val="600"/>
              </a:spcBef>
              <a:buFont typeface="Wingdings" panose="05000000000000000000" pitchFamily="2" charset="2"/>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Developing adequate communications at the outset and maintaining such communications during the iterative development of DE tools</a:t>
            </a:r>
          </a:p>
          <a:p>
            <a:pPr marL="457200" indent="-457200">
              <a:spcBef>
                <a:spcPts val="600"/>
              </a:spcBef>
              <a:buFont typeface="Wingdings" panose="05000000000000000000" pitchFamily="2" charset="2"/>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Provide adequate training for implementing DE tools.</a:t>
            </a:r>
          </a:p>
        </p:txBody>
      </p:sp>
      <p:sp>
        <p:nvSpPr>
          <p:cNvPr id="154" name="TextBox 153">
            <a:extLst>
              <a:ext uri="{FF2B5EF4-FFF2-40B4-BE49-F238E27FC236}">
                <a16:creationId xmlns:a16="http://schemas.microsoft.com/office/drawing/2014/main" id="{03C7A848-5136-CB0A-348D-598E5918C53E}"/>
              </a:ext>
            </a:extLst>
          </p:cNvPr>
          <p:cNvSpPr txBox="1"/>
          <p:nvPr/>
        </p:nvSpPr>
        <p:spPr>
          <a:xfrm>
            <a:off x="715591" y="5504865"/>
            <a:ext cx="12515129" cy="4401205"/>
          </a:xfrm>
          <a:prstGeom prst="rect">
            <a:avLst/>
          </a:prstGeom>
          <a:noFill/>
        </p:spPr>
        <p:txBody>
          <a:bodyPr wrap="square">
            <a:spAutoFit/>
          </a:bodyPr>
          <a:lstStyle/>
          <a:p>
            <a:r>
              <a:rPr lang="en-US" sz="2800" dirty="0">
                <a:latin typeface="Source Sans Pro" panose="020B0503030403020204" pitchFamily="34" charset="0"/>
                <a:ea typeface="Source Sans Pro" panose="020B0503030403020204" pitchFamily="34" charset="0"/>
                <a:cs typeface="Times New Roman" panose="02020603050405020304" pitchFamily="18" charset="0"/>
              </a:rPr>
              <a:t>The NASA Human Research Program (HRP) Exploration Medical Capabilities (ExMC) Systems Engineering (SE) team supports the Human Health and Performance Directorate (HHPD) in piloting digital engineering (DE) capabilities that facilitate the development of enhanced back-end process structures without disrupting the day-to-day activities.  The SE team seeks opportunities to streamline communication, overcome data silos, and advance transparent decision-making across the HHPD disciplines.  HHPD is looking to transition from a document-centric to model-centric paradigm where all CHP mission data may be obtained in a single location.  Additionally, the DE effort can address worker burnout and feed into data analytic tools.</a:t>
            </a:r>
          </a:p>
        </p:txBody>
      </p:sp>
      <p:sp>
        <p:nvSpPr>
          <p:cNvPr id="155" name="TextBox 154">
            <a:extLst>
              <a:ext uri="{FF2B5EF4-FFF2-40B4-BE49-F238E27FC236}">
                <a16:creationId xmlns:a16="http://schemas.microsoft.com/office/drawing/2014/main" id="{A7507483-F995-D4CD-76D7-FF1C3EA85D34}"/>
              </a:ext>
            </a:extLst>
          </p:cNvPr>
          <p:cNvSpPr txBox="1"/>
          <p:nvPr/>
        </p:nvSpPr>
        <p:spPr>
          <a:xfrm>
            <a:off x="596010" y="4593053"/>
            <a:ext cx="13173026" cy="584775"/>
          </a:xfrm>
          <a:prstGeom prst="rect">
            <a:avLst/>
          </a:prstGeom>
          <a:noFill/>
        </p:spPr>
        <p:txBody>
          <a:bodyPr wrap="square" rtlCol="0">
            <a:spAutoFit/>
          </a:bodyPr>
          <a:lstStyle/>
          <a:p>
            <a:pPr algn="ctr"/>
            <a:r>
              <a:rPr lang="en-US" sz="3200" b="1" dirty="0">
                <a:latin typeface="Franklin Gothic Medium" panose="020B0603020102020204" pitchFamily="34" charset="0"/>
                <a:cs typeface="Times New Roman" panose="02020603050405020304" pitchFamily="18" charset="0"/>
              </a:rPr>
              <a:t>Digital Engineering Overview</a:t>
            </a:r>
          </a:p>
        </p:txBody>
      </p:sp>
      <p:sp>
        <p:nvSpPr>
          <p:cNvPr id="132" name="TextBox 131">
            <a:extLst>
              <a:ext uri="{FF2B5EF4-FFF2-40B4-BE49-F238E27FC236}">
                <a16:creationId xmlns:a16="http://schemas.microsoft.com/office/drawing/2014/main" id="{C7ABC41D-EDB9-54D2-0FAB-3713E0AE6303}"/>
              </a:ext>
            </a:extLst>
          </p:cNvPr>
          <p:cNvSpPr txBox="1"/>
          <p:nvPr/>
        </p:nvSpPr>
        <p:spPr>
          <a:xfrm>
            <a:off x="2289846" y="16089840"/>
            <a:ext cx="9285501" cy="523220"/>
          </a:xfrm>
          <a:prstGeom prst="rect">
            <a:avLst/>
          </a:prstGeom>
          <a:noFill/>
        </p:spPr>
        <p:txBody>
          <a:bodyPr wrap="square" rtlCol="0">
            <a:spAutoFit/>
          </a:bodyPr>
          <a:lstStyle/>
          <a:p>
            <a:pPr algn="ctr"/>
            <a:r>
              <a:rPr lang="en-US" sz="2800" i="1" dirty="0">
                <a:latin typeface="Times New Roman" panose="02020603050405020304" pitchFamily="18" charset="0"/>
                <a:cs typeface="Times New Roman" panose="02020603050405020304" pitchFamily="18" charset="0"/>
              </a:rPr>
              <a:t>Transition from document-centric to model-centric</a:t>
            </a:r>
          </a:p>
        </p:txBody>
      </p:sp>
      <p:grpSp>
        <p:nvGrpSpPr>
          <p:cNvPr id="2" name="Group 1">
            <a:extLst>
              <a:ext uri="{FF2B5EF4-FFF2-40B4-BE49-F238E27FC236}">
                <a16:creationId xmlns:a16="http://schemas.microsoft.com/office/drawing/2014/main" id="{85B226F8-C7E3-3D9E-443D-389FF22F3A17}"/>
              </a:ext>
            </a:extLst>
          </p:cNvPr>
          <p:cNvGrpSpPr/>
          <p:nvPr/>
        </p:nvGrpSpPr>
        <p:grpSpPr>
          <a:xfrm>
            <a:off x="729702" y="10404033"/>
            <a:ext cx="12171957" cy="5340194"/>
            <a:chOff x="175516" y="1166137"/>
            <a:chExt cx="12171957" cy="5340194"/>
          </a:xfrm>
        </p:grpSpPr>
        <p:pic>
          <p:nvPicPr>
            <p:cNvPr id="3" name="Picture 22" descr="Vector Illustration of Green Checklist Pad Icon | Freestock icons">
              <a:extLst>
                <a:ext uri="{FF2B5EF4-FFF2-40B4-BE49-F238E27FC236}">
                  <a16:creationId xmlns:a16="http://schemas.microsoft.com/office/drawing/2014/main" id="{DFEDD5BB-5DAC-113B-59C1-4107C2BAA4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797" y="2182352"/>
              <a:ext cx="673554" cy="6735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B02153D-ED2A-2814-F811-692236DACFDA}"/>
                </a:ext>
              </a:extLst>
            </p:cNvPr>
            <p:cNvPicPr>
              <a:picLocks noChangeAspect="1"/>
            </p:cNvPicPr>
            <p:nvPr/>
          </p:nvPicPr>
          <p:blipFill>
            <a:blip r:embed="rId4"/>
            <a:stretch>
              <a:fillRect/>
            </a:stretch>
          </p:blipFill>
          <p:spPr>
            <a:xfrm>
              <a:off x="2980746" y="1171621"/>
              <a:ext cx="1191290" cy="1127367"/>
            </a:xfrm>
            <a:prstGeom prst="rect">
              <a:avLst/>
            </a:prstGeom>
          </p:spPr>
        </p:pic>
        <p:pic>
          <p:nvPicPr>
            <p:cNvPr id="12" name="Picture 4" descr="Bar graph icon in green color. 24837851 Vector Art at Vecteezy">
              <a:extLst>
                <a:ext uri="{FF2B5EF4-FFF2-40B4-BE49-F238E27FC236}">
                  <a16:creationId xmlns:a16="http://schemas.microsoft.com/office/drawing/2014/main" id="{EBF69786-F756-6B02-5286-2CE9BCAA04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7104" y="2379987"/>
              <a:ext cx="809109" cy="8208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E7EE90F-6198-1BC1-1353-483E953DAA0A}"/>
                </a:ext>
              </a:extLst>
            </p:cNvPr>
            <p:cNvPicPr>
              <a:picLocks noChangeAspect="1"/>
            </p:cNvPicPr>
            <p:nvPr/>
          </p:nvPicPr>
          <p:blipFill>
            <a:blip r:embed="rId4"/>
            <a:stretch>
              <a:fillRect/>
            </a:stretch>
          </p:blipFill>
          <p:spPr>
            <a:xfrm>
              <a:off x="2435067" y="1177105"/>
              <a:ext cx="1191290" cy="1127367"/>
            </a:xfrm>
            <a:prstGeom prst="rect">
              <a:avLst/>
            </a:prstGeom>
          </p:spPr>
        </p:pic>
        <p:pic>
          <p:nvPicPr>
            <p:cNvPr id="15" name="Picture 14">
              <a:extLst>
                <a:ext uri="{FF2B5EF4-FFF2-40B4-BE49-F238E27FC236}">
                  <a16:creationId xmlns:a16="http://schemas.microsoft.com/office/drawing/2014/main" id="{974E93F8-1144-EE79-0F34-34E233840C22}"/>
                </a:ext>
              </a:extLst>
            </p:cNvPr>
            <p:cNvPicPr>
              <a:picLocks noChangeAspect="1"/>
            </p:cNvPicPr>
            <p:nvPr/>
          </p:nvPicPr>
          <p:blipFill>
            <a:blip r:embed="rId4"/>
            <a:stretch>
              <a:fillRect/>
            </a:stretch>
          </p:blipFill>
          <p:spPr>
            <a:xfrm>
              <a:off x="1341094" y="1171622"/>
              <a:ext cx="1191290" cy="1127367"/>
            </a:xfrm>
            <a:prstGeom prst="rect">
              <a:avLst/>
            </a:prstGeom>
          </p:spPr>
        </p:pic>
        <p:pic>
          <p:nvPicPr>
            <p:cNvPr id="19" name="Picture 18">
              <a:extLst>
                <a:ext uri="{FF2B5EF4-FFF2-40B4-BE49-F238E27FC236}">
                  <a16:creationId xmlns:a16="http://schemas.microsoft.com/office/drawing/2014/main" id="{A65CE967-E9B4-B7D9-516F-DE41A8EC95C9}"/>
                </a:ext>
              </a:extLst>
            </p:cNvPr>
            <p:cNvPicPr>
              <a:picLocks noChangeAspect="1"/>
            </p:cNvPicPr>
            <p:nvPr/>
          </p:nvPicPr>
          <p:blipFill>
            <a:blip r:embed="rId6"/>
            <a:stretch>
              <a:fillRect/>
            </a:stretch>
          </p:blipFill>
          <p:spPr>
            <a:xfrm>
              <a:off x="1889388" y="1166137"/>
              <a:ext cx="1194369" cy="1127367"/>
            </a:xfrm>
            <a:prstGeom prst="rect">
              <a:avLst/>
            </a:prstGeom>
          </p:spPr>
        </p:pic>
        <p:pic>
          <p:nvPicPr>
            <p:cNvPr id="23" name="Picture 22">
              <a:extLst>
                <a:ext uri="{FF2B5EF4-FFF2-40B4-BE49-F238E27FC236}">
                  <a16:creationId xmlns:a16="http://schemas.microsoft.com/office/drawing/2014/main" id="{1FA3D18A-E62F-EABE-79AB-023972C07A7A}"/>
                </a:ext>
              </a:extLst>
            </p:cNvPr>
            <p:cNvPicPr>
              <a:picLocks noChangeAspect="1"/>
            </p:cNvPicPr>
            <p:nvPr/>
          </p:nvPicPr>
          <p:blipFill>
            <a:blip r:embed="rId6"/>
            <a:stretch>
              <a:fillRect/>
            </a:stretch>
          </p:blipFill>
          <p:spPr>
            <a:xfrm>
              <a:off x="336666" y="2977680"/>
              <a:ext cx="1194369" cy="1127367"/>
            </a:xfrm>
            <a:prstGeom prst="rect">
              <a:avLst/>
            </a:prstGeom>
          </p:spPr>
        </p:pic>
        <p:pic>
          <p:nvPicPr>
            <p:cNvPr id="24" name="Picture 23">
              <a:extLst>
                <a:ext uri="{FF2B5EF4-FFF2-40B4-BE49-F238E27FC236}">
                  <a16:creationId xmlns:a16="http://schemas.microsoft.com/office/drawing/2014/main" id="{09509CD8-954B-4D28-3523-5455F4A57BF7}"/>
                </a:ext>
              </a:extLst>
            </p:cNvPr>
            <p:cNvPicPr>
              <a:picLocks noChangeAspect="1"/>
            </p:cNvPicPr>
            <p:nvPr/>
          </p:nvPicPr>
          <p:blipFill>
            <a:blip r:embed="rId4"/>
            <a:stretch>
              <a:fillRect/>
            </a:stretch>
          </p:blipFill>
          <p:spPr>
            <a:xfrm>
              <a:off x="1518926" y="5350783"/>
              <a:ext cx="1191290" cy="1127367"/>
            </a:xfrm>
            <a:prstGeom prst="rect">
              <a:avLst/>
            </a:prstGeom>
          </p:spPr>
        </p:pic>
        <p:pic>
          <p:nvPicPr>
            <p:cNvPr id="30" name="Picture 29">
              <a:extLst>
                <a:ext uri="{FF2B5EF4-FFF2-40B4-BE49-F238E27FC236}">
                  <a16:creationId xmlns:a16="http://schemas.microsoft.com/office/drawing/2014/main" id="{C201E2BE-1480-D511-4DEE-58B35EAFDD87}"/>
                </a:ext>
              </a:extLst>
            </p:cNvPr>
            <p:cNvPicPr>
              <a:picLocks noChangeAspect="1"/>
            </p:cNvPicPr>
            <p:nvPr/>
          </p:nvPicPr>
          <p:blipFill>
            <a:blip r:embed="rId4"/>
            <a:stretch>
              <a:fillRect/>
            </a:stretch>
          </p:blipFill>
          <p:spPr>
            <a:xfrm>
              <a:off x="424953" y="5345300"/>
              <a:ext cx="1191290" cy="1127367"/>
            </a:xfrm>
            <a:prstGeom prst="rect">
              <a:avLst/>
            </a:prstGeom>
          </p:spPr>
        </p:pic>
        <p:pic>
          <p:nvPicPr>
            <p:cNvPr id="31" name="Picture 30">
              <a:extLst>
                <a:ext uri="{FF2B5EF4-FFF2-40B4-BE49-F238E27FC236}">
                  <a16:creationId xmlns:a16="http://schemas.microsoft.com/office/drawing/2014/main" id="{8F44C3C5-B7D3-FEC4-2397-55FBADFA6965}"/>
                </a:ext>
              </a:extLst>
            </p:cNvPr>
            <p:cNvPicPr>
              <a:picLocks noChangeAspect="1"/>
            </p:cNvPicPr>
            <p:nvPr/>
          </p:nvPicPr>
          <p:blipFill>
            <a:blip r:embed="rId6"/>
            <a:stretch>
              <a:fillRect/>
            </a:stretch>
          </p:blipFill>
          <p:spPr>
            <a:xfrm>
              <a:off x="973247" y="5339815"/>
              <a:ext cx="1194369" cy="1127367"/>
            </a:xfrm>
            <a:prstGeom prst="rect">
              <a:avLst/>
            </a:prstGeom>
          </p:spPr>
        </p:pic>
        <p:pic>
          <p:nvPicPr>
            <p:cNvPr id="34" name="Picture 33" descr="A picture containing text, sign, green, clipart&#10;&#10;Description automatically generated">
              <a:extLst>
                <a:ext uri="{FF2B5EF4-FFF2-40B4-BE49-F238E27FC236}">
                  <a16:creationId xmlns:a16="http://schemas.microsoft.com/office/drawing/2014/main" id="{942CFF9F-8529-F7C9-838B-C63CD34B1E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629" y="4702740"/>
              <a:ext cx="569055" cy="569055"/>
            </a:xfrm>
            <a:prstGeom prst="rect">
              <a:avLst/>
            </a:prstGeom>
          </p:spPr>
        </p:pic>
        <p:pic>
          <p:nvPicPr>
            <p:cNvPr id="35" name="Picture 34" descr="A picture containing text, sign, green, clipart&#10;&#10;Description automatically generated">
              <a:extLst>
                <a:ext uri="{FF2B5EF4-FFF2-40B4-BE49-F238E27FC236}">
                  <a16:creationId xmlns:a16="http://schemas.microsoft.com/office/drawing/2014/main" id="{5E98746D-DFA1-2BBB-D8DF-670184B6D7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5392" y="4702740"/>
              <a:ext cx="569055" cy="569055"/>
            </a:xfrm>
            <a:prstGeom prst="rect">
              <a:avLst/>
            </a:prstGeom>
          </p:spPr>
        </p:pic>
        <p:pic>
          <p:nvPicPr>
            <p:cNvPr id="36" name="Picture 10" descr="Pie Chart vs. Donut Chart: Showdown in the Ring | by Andrea Robertson |  Medium">
              <a:extLst>
                <a:ext uri="{FF2B5EF4-FFF2-40B4-BE49-F238E27FC236}">
                  <a16:creationId xmlns:a16="http://schemas.microsoft.com/office/drawing/2014/main" id="{93AD2D5D-A326-2A45-56AC-379E84B8ACB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22866" y="2256137"/>
              <a:ext cx="1118215" cy="53695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33B5A141-F097-EF60-F23C-C8CE2A625D29}"/>
                </a:ext>
              </a:extLst>
            </p:cNvPr>
            <p:cNvPicPr>
              <a:picLocks noChangeAspect="1"/>
            </p:cNvPicPr>
            <p:nvPr/>
          </p:nvPicPr>
          <p:blipFill>
            <a:blip r:embed="rId6"/>
            <a:stretch>
              <a:fillRect/>
            </a:stretch>
          </p:blipFill>
          <p:spPr>
            <a:xfrm>
              <a:off x="3321380" y="4820824"/>
              <a:ext cx="1194369" cy="1127367"/>
            </a:xfrm>
            <a:prstGeom prst="rect">
              <a:avLst/>
            </a:prstGeom>
          </p:spPr>
        </p:pic>
        <p:pic>
          <p:nvPicPr>
            <p:cNvPr id="38" name="Picture 37">
              <a:extLst>
                <a:ext uri="{FF2B5EF4-FFF2-40B4-BE49-F238E27FC236}">
                  <a16:creationId xmlns:a16="http://schemas.microsoft.com/office/drawing/2014/main" id="{D11635F4-DB8A-615C-D154-CB4B070B6E87}"/>
                </a:ext>
              </a:extLst>
            </p:cNvPr>
            <p:cNvPicPr>
              <a:picLocks noChangeAspect="1"/>
            </p:cNvPicPr>
            <p:nvPr/>
          </p:nvPicPr>
          <p:blipFill>
            <a:blip r:embed="rId6"/>
            <a:stretch>
              <a:fillRect/>
            </a:stretch>
          </p:blipFill>
          <p:spPr>
            <a:xfrm>
              <a:off x="3950176" y="2865317"/>
              <a:ext cx="1194369" cy="1127367"/>
            </a:xfrm>
            <a:prstGeom prst="rect">
              <a:avLst/>
            </a:prstGeom>
          </p:spPr>
        </p:pic>
        <p:pic>
          <p:nvPicPr>
            <p:cNvPr id="39" name="Picture 38">
              <a:extLst>
                <a:ext uri="{FF2B5EF4-FFF2-40B4-BE49-F238E27FC236}">
                  <a16:creationId xmlns:a16="http://schemas.microsoft.com/office/drawing/2014/main" id="{B01BA0D5-F8BC-AFBA-4031-A37E51C320F0}"/>
                </a:ext>
              </a:extLst>
            </p:cNvPr>
            <p:cNvPicPr>
              <a:picLocks noChangeAspect="1"/>
            </p:cNvPicPr>
            <p:nvPr/>
          </p:nvPicPr>
          <p:blipFill>
            <a:blip r:embed="rId4"/>
            <a:stretch>
              <a:fillRect/>
            </a:stretch>
          </p:blipFill>
          <p:spPr>
            <a:xfrm>
              <a:off x="4499797" y="2865316"/>
              <a:ext cx="1191290" cy="1127367"/>
            </a:xfrm>
            <a:prstGeom prst="rect">
              <a:avLst/>
            </a:prstGeom>
          </p:spPr>
        </p:pic>
        <p:pic>
          <p:nvPicPr>
            <p:cNvPr id="40" name="Picture 20" descr="City Commission | Gladstone, MI">
              <a:extLst>
                <a:ext uri="{FF2B5EF4-FFF2-40B4-BE49-F238E27FC236}">
                  <a16:creationId xmlns:a16="http://schemas.microsoft.com/office/drawing/2014/main" id="{7A304F87-2A79-9CBE-9DE2-C6E493903EF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69707" y="4318853"/>
              <a:ext cx="543426" cy="54342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descr="A picture containing text, sign, green, clipart&#10;&#10;Description automatically generated">
              <a:extLst>
                <a:ext uri="{FF2B5EF4-FFF2-40B4-BE49-F238E27FC236}">
                  <a16:creationId xmlns:a16="http://schemas.microsoft.com/office/drawing/2014/main" id="{E19DA91E-9112-2678-BB84-15C76CBA2F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0333" y="4781728"/>
              <a:ext cx="569055" cy="569055"/>
            </a:xfrm>
            <a:prstGeom prst="rect">
              <a:avLst/>
            </a:prstGeom>
          </p:spPr>
        </p:pic>
        <p:pic>
          <p:nvPicPr>
            <p:cNvPr id="42" name="Picture 41" descr="A picture containing text, room, gambling house, scene&#10;&#10;Description automatically generated">
              <a:extLst>
                <a:ext uri="{FF2B5EF4-FFF2-40B4-BE49-F238E27FC236}">
                  <a16:creationId xmlns:a16="http://schemas.microsoft.com/office/drawing/2014/main" id="{E85AFEF4-89DC-F579-F1D4-D7CA7F2ABB6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4025" b="11642"/>
            <a:stretch/>
          </p:blipFill>
          <p:spPr>
            <a:xfrm>
              <a:off x="8322270" y="2991745"/>
              <a:ext cx="2334338" cy="1735185"/>
            </a:xfrm>
            <a:prstGeom prst="rect">
              <a:avLst/>
            </a:prstGeom>
          </p:spPr>
        </p:pic>
        <p:pic>
          <p:nvPicPr>
            <p:cNvPr id="43" name="Picture 42">
              <a:extLst>
                <a:ext uri="{FF2B5EF4-FFF2-40B4-BE49-F238E27FC236}">
                  <a16:creationId xmlns:a16="http://schemas.microsoft.com/office/drawing/2014/main" id="{1E330599-F33D-808F-B9A0-6BACF2B1BDE8}"/>
                </a:ext>
              </a:extLst>
            </p:cNvPr>
            <p:cNvPicPr>
              <a:picLocks noChangeAspect="1"/>
            </p:cNvPicPr>
            <p:nvPr/>
          </p:nvPicPr>
          <p:blipFill>
            <a:blip r:embed="rId4"/>
            <a:stretch>
              <a:fillRect/>
            </a:stretch>
          </p:blipFill>
          <p:spPr>
            <a:xfrm>
              <a:off x="9637132" y="1171621"/>
              <a:ext cx="1191290" cy="1127367"/>
            </a:xfrm>
            <a:prstGeom prst="rect">
              <a:avLst/>
            </a:prstGeom>
          </p:spPr>
        </p:pic>
        <p:pic>
          <p:nvPicPr>
            <p:cNvPr id="44" name="Picture 43">
              <a:extLst>
                <a:ext uri="{FF2B5EF4-FFF2-40B4-BE49-F238E27FC236}">
                  <a16:creationId xmlns:a16="http://schemas.microsoft.com/office/drawing/2014/main" id="{89140927-EBF2-81C0-37BC-1A73610CDE5D}"/>
                </a:ext>
              </a:extLst>
            </p:cNvPr>
            <p:cNvPicPr>
              <a:picLocks noChangeAspect="1"/>
            </p:cNvPicPr>
            <p:nvPr/>
          </p:nvPicPr>
          <p:blipFill>
            <a:blip r:embed="rId4"/>
            <a:stretch>
              <a:fillRect/>
            </a:stretch>
          </p:blipFill>
          <p:spPr>
            <a:xfrm>
              <a:off x="9091453" y="1177105"/>
              <a:ext cx="1191290" cy="1127367"/>
            </a:xfrm>
            <a:prstGeom prst="rect">
              <a:avLst/>
            </a:prstGeom>
          </p:spPr>
        </p:pic>
        <p:pic>
          <p:nvPicPr>
            <p:cNvPr id="45" name="Picture 44">
              <a:extLst>
                <a:ext uri="{FF2B5EF4-FFF2-40B4-BE49-F238E27FC236}">
                  <a16:creationId xmlns:a16="http://schemas.microsoft.com/office/drawing/2014/main" id="{0CBC1753-47FD-8DD8-0485-5E132B675E59}"/>
                </a:ext>
              </a:extLst>
            </p:cNvPr>
            <p:cNvPicPr>
              <a:picLocks noChangeAspect="1"/>
            </p:cNvPicPr>
            <p:nvPr/>
          </p:nvPicPr>
          <p:blipFill>
            <a:blip r:embed="rId4"/>
            <a:stretch>
              <a:fillRect/>
            </a:stretch>
          </p:blipFill>
          <p:spPr>
            <a:xfrm>
              <a:off x="7997480" y="1171622"/>
              <a:ext cx="1191290" cy="1127367"/>
            </a:xfrm>
            <a:prstGeom prst="rect">
              <a:avLst/>
            </a:prstGeom>
          </p:spPr>
        </p:pic>
        <p:pic>
          <p:nvPicPr>
            <p:cNvPr id="46" name="Picture 45">
              <a:extLst>
                <a:ext uri="{FF2B5EF4-FFF2-40B4-BE49-F238E27FC236}">
                  <a16:creationId xmlns:a16="http://schemas.microsoft.com/office/drawing/2014/main" id="{432800C9-5DB3-BA48-1F58-14EC4921F2D0}"/>
                </a:ext>
              </a:extLst>
            </p:cNvPr>
            <p:cNvPicPr>
              <a:picLocks noChangeAspect="1"/>
            </p:cNvPicPr>
            <p:nvPr/>
          </p:nvPicPr>
          <p:blipFill>
            <a:blip r:embed="rId6"/>
            <a:stretch>
              <a:fillRect/>
            </a:stretch>
          </p:blipFill>
          <p:spPr>
            <a:xfrm>
              <a:off x="8545774" y="1166137"/>
              <a:ext cx="1194369" cy="1127367"/>
            </a:xfrm>
            <a:prstGeom prst="rect">
              <a:avLst/>
            </a:prstGeom>
          </p:spPr>
        </p:pic>
        <p:pic>
          <p:nvPicPr>
            <p:cNvPr id="47" name="Picture 46">
              <a:extLst>
                <a:ext uri="{FF2B5EF4-FFF2-40B4-BE49-F238E27FC236}">
                  <a16:creationId xmlns:a16="http://schemas.microsoft.com/office/drawing/2014/main" id="{F22371C7-2B4A-D206-E19D-C6DD0720E8FD}"/>
                </a:ext>
              </a:extLst>
            </p:cNvPr>
            <p:cNvPicPr>
              <a:picLocks noChangeAspect="1"/>
            </p:cNvPicPr>
            <p:nvPr/>
          </p:nvPicPr>
          <p:blipFill>
            <a:blip r:embed="rId6"/>
            <a:stretch>
              <a:fillRect/>
            </a:stretch>
          </p:blipFill>
          <p:spPr>
            <a:xfrm>
              <a:off x="6856156" y="2519129"/>
              <a:ext cx="1194369" cy="1127367"/>
            </a:xfrm>
            <a:prstGeom prst="rect">
              <a:avLst/>
            </a:prstGeom>
          </p:spPr>
        </p:pic>
        <p:pic>
          <p:nvPicPr>
            <p:cNvPr id="48" name="Picture 47">
              <a:extLst>
                <a:ext uri="{FF2B5EF4-FFF2-40B4-BE49-F238E27FC236}">
                  <a16:creationId xmlns:a16="http://schemas.microsoft.com/office/drawing/2014/main" id="{F0CAE2C5-25C7-209D-2159-FC4ABEC2039E}"/>
                </a:ext>
              </a:extLst>
            </p:cNvPr>
            <p:cNvPicPr>
              <a:picLocks noChangeAspect="1"/>
            </p:cNvPicPr>
            <p:nvPr/>
          </p:nvPicPr>
          <p:blipFill>
            <a:blip r:embed="rId4"/>
            <a:stretch>
              <a:fillRect/>
            </a:stretch>
          </p:blipFill>
          <p:spPr>
            <a:xfrm>
              <a:off x="8548853" y="5378964"/>
              <a:ext cx="1191290" cy="1127367"/>
            </a:xfrm>
            <a:prstGeom prst="rect">
              <a:avLst/>
            </a:prstGeom>
          </p:spPr>
        </p:pic>
        <p:pic>
          <p:nvPicPr>
            <p:cNvPr id="49" name="Picture 48">
              <a:extLst>
                <a:ext uri="{FF2B5EF4-FFF2-40B4-BE49-F238E27FC236}">
                  <a16:creationId xmlns:a16="http://schemas.microsoft.com/office/drawing/2014/main" id="{03A44FD0-1DD0-A008-C192-56D17D4FABC9}"/>
                </a:ext>
              </a:extLst>
            </p:cNvPr>
            <p:cNvPicPr>
              <a:picLocks noChangeAspect="1"/>
            </p:cNvPicPr>
            <p:nvPr/>
          </p:nvPicPr>
          <p:blipFill>
            <a:blip r:embed="rId4"/>
            <a:stretch>
              <a:fillRect/>
            </a:stretch>
          </p:blipFill>
          <p:spPr>
            <a:xfrm>
              <a:off x="7454880" y="5373481"/>
              <a:ext cx="1191290" cy="1127367"/>
            </a:xfrm>
            <a:prstGeom prst="rect">
              <a:avLst/>
            </a:prstGeom>
          </p:spPr>
        </p:pic>
        <p:pic>
          <p:nvPicPr>
            <p:cNvPr id="50" name="Picture 49">
              <a:extLst>
                <a:ext uri="{FF2B5EF4-FFF2-40B4-BE49-F238E27FC236}">
                  <a16:creationId xmlns:a16="http://schemas.microsoft.com/office/drawing/2014/main" id="{33E92ED5-7F09-5A47-F1B7-215D50AC6FFA}"/>
                </a:ext>
              </a:extLst>
            </p:cNvPr>
            <p:cNvPicPr>
              <a:picLocks noChangeAspect="1"/>
            </p:cNvPicPr>
            <p:nvPr/>
          </p:nvPicPr>
          <p:blipFill>
            <a:blip r:embed="rId6"/>
            <a:stretch>
              <a:fillRect/>
            </a:stretch>
          </p:blipFill>
          <p:spPr>
            <a:xfrm>
              <a:off x="8003174" y="5367996"/>
              <a:ext cx="1194369" cy="1127367"/>
            </a:xfrm>
            <a:prstGeom prst="rect">
              <a:avLst/>
            </a:prstGeom>
          </p:spPr>
        </p:pic>
        <p:pic>
          <p:nvPicPr>
            <p:cNvPr id="51" name="Picture 50">
              <a:extLst>
                <a:ext uri="{FF2B5EF4-FFF2-40B4-BE49-F238E27FC236}">
                  <a16:creationId xmlns:a16="http://schemas.microsoft.com/office/drawing/2014/main" id="{09F251CC-7E27-AF4A-274B-908DE11D296D}"/>
                </a:ext>
              </a:extLst>
            </p:cNvPr>
            <p:cNvPicPr>
              <a:picLocks noChangeAspect="1"/>
            </p:cNvPicPr>
            <p:nvPr/>
          </p:nvPicPr>
          <p:blipFill>
            <a:blip r:embed="rId6"/>
            <a:stretch>
              <a:fillRect/>
            </a:stretch>
          </p:blipFill>
          <p:spPr>
            <a:xfrm>
              <a:off x="10621568" y="5122695"/>
              <a:ext cx="1194369" cy="1127367"/>
            </a:xfrm>
            <a:prstGeom prst="rect">
              <a:avLst/>
            </a:prstGeom>
          </p:spPr>
        </p:pic>
        <p:pic>
          <p:nvPicPr>
            <p:cNvPr id="52" name="Picture 51">
              <a:extLst>
                <a:ext uri="{FF2B5EF4-FFF2-40B4-BE49-F238E27FC236}">
                  <a16:creationId xmlns:a16="http://schemas.microsoft.com/office/drawing/2014/main" id="{6D728A3B-279A-228F-8D68-666517766CBE}"/>
                </a:ext>
              </a:extLst>
            </p:cNvPr>
            <p:cNvPicPr>
              <a:picLocks noChangeAspect="1"/>
            </p:cNvPicPr>
            <p:nvPr/>
          </p:nvPicPr>
          <p:blipFill>
            <a:blip r:embed="rId6"/>
            <a:stretch>
              <a:fillRect/>
            </a:stretch>
          </p:blipFill>
          <p:spPr>
            <a:xfrm>
              <a:off x="10606562" y="2865317"/>
              <a:ext cx="1194369" cy="1127367"/>
            </a:xfrm>
            <a:prstGeom prst="rect">
              <a:avLst/>
            </a:prstGeom>
          </p:spPr>
        </p:pic>
        <p:pic>
          <p:nvPicPr>
            <p:cNvPr id="53" name="Picture 52">
              <a:extLst>
                <a:ext uri="{FF2B5EF4-FFF2-40B4-BE49-F238E27FC236}">
                  <a16:creationId xmlns:a16="http://schemas.microsoft.com/office/drawing/2014/main" id="{B6C2F7FD-0975-D104-6B3D-152AD8522582}"/>
                </a:ext>
              </a:extLst>
            </p:cNvPr>
            <p:cNvPicPr>
              <a:picLocks noChangeAspect="1"/>
            </p:cNvPicPr>
            <p:nvPr/>
          </p:nvPicPr>
          <p:blipFill>
            <a:blip r:embed="rId4"/>
            <a:stretch>
              <a:fillRect/>
            </a:stretch>
          </p:blipFill>
          <p:spPr>
            <a:xfrm>
              <a:off x="11156183" y="2865316"/>
              <a:ext cx="1191290" cy="1127367"/>
            </a:xfrm>
            <a:prstGeom prst="rect">
              <a:avLst/>
            </a:prstGeom>
          </p:spPr>
        </p:pic>
        <p:sp>
          <p:nvSpPr>
            <p:cNvPr id="54" name="Arc 53">
              <a:extLst>
                <a:ext uri="{FF2B5EF4-FFF2-40B4-BE49-F238E27FC236}">
                  <a16:creationId xmlns:a16="http://schemas.microsoft.com/office/drawing/2014/main" id="{D0B4037E-6CEB-8E11-0310-39019031EA3E}"/>
                </a:ext>
              </a:extLst>
            </p:cNvPr>
            <p:cNvSpPr/>
            <p:nvPr/>
          </p:nvSpPr>
          <p:spPr>
            <a:xfrm rot="10800000">
              <a:off x="3447189" y="1618406"/>
              <a:ext cx="1641232" cy="1469626"/>
            </a:xfrm>
            <a:prstGeom prst="arc">
              <a:avLst>
                <a:gd name="adj1" fmla="val 16502645"/>
                <a:gd name="adj2" fmla="val 21057319"/>
              </a:avLst>
            </a:prstGeom>
            <a:ln w="19050">
              <a:solidFill>
                <a:schemeClr val="accent6">
                  <a:lumMod val="75000"/>
                </a:schemeClr>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5" name="Arc 54">
              <a:extLst>
                <a:ext uri="{FF2B5EF4-FFF2-40B4-BE49-F238E27FC236}">
                  <a16:creationId xmlns:a16="http://schemas.microsoft.com/office/drawing/2014/main" id="{29CCCE09-A820-51B3-B603-9289CD32D1D7}"/>
                </a:ext>
              </a:extLst>
            </p:cNvPr>
            <p:cNvSpPr/>
            <p:nvPr/>
          </p:nvSpPr>
          <p:spPr>
            <a:xfrm rot="16372656">
              <a:off x="1489205" y="1800020"/>
              <a:ext cx="2996356" cy="5623734"/>
            </a:xfrm>
            <a:prstGeom prst="arc">
              <a:avLst>
                <a:gd name="adj1" fmla="val 18315227"/>
                <a:gd name="adj2" fmla="val 2319673"/>
              </a:avLst>
            </a:prstGeom>
            <a:ln w="19050">
              <a:solidFill>
                <a:schemeClr val="accent6">
                  <a:lumMod val="75000"/>
                </a:schemeClr>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 name="Arc 55">
              <a:extLst>
                <a:ext uri="{FF2B5EF4-FFF2-40B4-BE49-F238E27FC236}">
                  <a16:creationId xmlns:a16="http://schemas.microsoft.com/office/drawing/2014/main" id="{47E26FA2-62E4-CD53-6A94-ACA83C270B76}"/>
                </a:ext>
              </a:extLst>
            </p:cNvPr>
            <p:cNvSpPr/>
            <p:nvPr/>
          </p:nvSpPr>
          <p:spPr>
            <a:xfrm rot="1068471">
              <a:off x="1807988" y="1502723"/>
              <a:ext cx="4789910" cy="3525342"/>
            </a:xfrm>
            <a:prstGeom prst="arc">
              <a:avLst>
                <a:gd name="adj1" fmla="val 5406797"/>
                <a:gd name="adj2" fmla="val 11065638"/>
              </a:avLst>
            </a:prstGeom>
            <a:ln w="19050">
              <a:solidFill>
                <a:schemeClr val="accent6">
                  <a:lumMod val="75000"/>
                </a:schemeClr>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7" name="Arc 56">
              <a:extLst>
                <a:ext uri="{FF2B5EF4-FFF2-40B4-BE49-F238E27FC236}">
                  <a16:creationId xmlns:a16="http://schemas.microsoft.com/office/drawing/2014/main" id="{1A496726-A61A-B266-03DA-F5928C10D21C}"/>
                </a:ext>
              </a:extLst>
            </p:cNvPr>
            <p:cNvSpPr/>
            <p:nvPr/>
          </p:nvSpPr>
          <p:spPr>
            <a:xfrm rot="9602676">
              <a:off x="10004255" y="2440118"/>
              <a:ext cx="1416588" cy="3024471"/>
            </a:xfrm>
            <a:prstGeom prst="arc">
              <a:avLst>
                <a:gd name="adj1" fmla="val 16833385"/>
                <a:gd name="adj2" fmla="val 19170426"/>
              </a:avLst>
            </a:prstGeom>
            <a:ln w="19050">
              <a:solidFill>
                <a:schemeClr val="accent6">
                  <a:lumMod val="7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9" name="Arc 58">
              <a:extLst>
                <a:ext uri="{FF2B5EF4-FFF2-40B4-BE49-F238E27FC236}">
                  <a16:creationId xmlns:a16="http://schemas.microsoft.com/office/drawing/2014/main" id="{90A59EB6-D323-5C28-DDCC-C0581DB1FE95}"/>
                </a:ext>
              </a:extLst>
            </p:cNvPr>
            <p:cNvSpPr/>
            <p:nvPr/>
          </p:nvSpPr>
          <p:spPr>
            <a:xfrm rot="1352328">
              <a:off x="8034549" y="2027794"/>
              <a:ext cx="1416588" cy="2584198"/>
            </a:xfrm>
            <a:prstGeom prst="arc">
              <a:avLst>
                <a:gd name="adj1" fmla="val 16952082"/>
                <a:gd name="adj2" fmla="val 18863793"/>
              </a:avLst>
            </a:prstGeom>
            <a:ln w="19050">
              <a:solidFill>
                <a:schemeClr val="accent6">
                  <a:lumMod val="7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4" name="Arc 63">
              <a:extLst>
                <a:ext uri="{FF2B5EF4-FFF2-40B4-BE49-F238E27FC236}">
                  <a16:creationId xmlns:a16="http://schemas.microsoft.com/office/drawing/2014/main" id="{BEB60967-E9B7-99E7-0E9B-B212D2C36B3A}"/>
                </a:ext>
              </a:extLst>
            </p:cNvPr>
            <p:cNvSpPr/>
            <p:nvPr/>
          </p:nvSpPr>
          <p:spPr>
            <a:xfrm rot="5692547">
              <a:off x="9239075" y="2113481"/>
              <a:ext cx="1416588" cy="2584198"/>
            </a:xfrm>
            <a:prstGeom prst="arc">
              <a:avLst>
                <a:gd name="adj1" fmla="val 17490576"/>
                <a:gd name="adj2" fmla="val 18863793"/>
              </a:avLst>
            </a:prstGeom>
            <a:ln w="19050">
              <a:solidFill>
                <a:schemeClr val="accent6">
                  <a:lumMod val="7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6" name="Arc 65">
              <a:extLst>
                <a:ext uri="{FF2B5EF4-FFF2-40B4-BE49-F238E27FC236}">
                  <a16:creationId xmlns:a16="http://schemas.microsoft.com/office/drawing/2014/main" id="{34480E1E-11A1-6C84-F25E-A2F2AF509157}"/>
                </a:ext>
              </a:extLst>
            </p:cNvPr>
            <p:cNvSpPr/>
            <p:nvPr/>
          </p:nvSpPr>
          <p:spPr>
            <a:xfrm rot="18528148">
              <a:off x="7952104" y="2636451"/>
              <a:ext cx="1416588" cy="3024471"/>
            </a:xfrm>
            <a:prstGeom prst="arc">
              <a:avLst>
                <a:gd name="adj1" fmla="val 17027155"/>
                <a:gd name="adj2" fmla="val 20428828"/>
              </a:avLst>
            </a:prstGeom>
            <a:ln w="19050">
              <a:solidFill>
                <a:schemeClr val="accent6">
                  <a:lumMod val="7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8" name="Arc 67">
              <a:extLst>
                <a:ext uri="{FF2B5EF4-FFF2-40B4-BE49-F238E27FC236}">
                  <a16:creationId xmlns:a16="http://schemas.microsoft.com/office/drawing/2014/main" id="{A0EC699C-1E58-AD9F-048F-B4EC28CEA786}"/>
                </a:ext>
              </a:extLst>
            </p:cNvPr>
            <p:cNvSpPr/>
            <p:nvPr/>
          </p:nvSpPr>
          <p:spPr>
            <a:xfrm rot="13341923">
              <a:off x="8884186" y="3070225"/>
              <a:ext cx="1416588" cy="3024471"/>
            </a:xfrm>
            <a:prstGeom prst="arc">
              <a:avLst>
                <a:gd name="adj1" fmla="val 17103964"/>
                <a:gd name="adj2" fmla="val 18818453"/>
              </a:avLst>
            </a:prstGeom>
            <a:ln w="19050">
              <a:solidFill>
                <a:schemeClr val="accent6">
                  <a:lumMod val="7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0" name="Callout: Right Arrow 1026">
              <a:extLst>
                <a:ext uri="{FF2B5EF4-FFF2-40B4-BE49-F238E27FC236}">
                  <a16:creationId xmlns:a16="http://schemas.microsoft.com/office/drawing/2014/main" id="{0FE9CB15-2FF0-84AA-3F59-2CC8FB3A7B0A}"/>
                </a:ext>
              </a:extLst>
            </p:cNvPr>
            <p:cNvSpPr/>
            <p:nvPr/>
          </p:nvSpPr>
          <p:spPr>
            <a:xfrm>
              <a:off x="6107546" y="1339955"/>
              <a:ext cx="347110" cy="4821312"/>
            </a:xfrm>
            <a:prstGeom prst="rightArrowCallout">
              <a:avLst>
                <a:gd name="adj1" fmla="val 32481"/>
                <a:gd name="adj2" fmla="val 39981"/>
                <a:gd name="adj3" fmla="val 25000"/>
                <a:gd name="adj4" fmla="val 34154"/>
              </a:avLst>
            </a:prstGeom>
            <a:solidFill>
              <a:schemeClr val="accent6">
                <a:lumMod val="75000"/>
              </a:schemeClr>
            </a:solidFill>
            <a:effectLst>
              <a:glow rad="101600">
                <a:schemeClr val="accent6">
                  <a:satMod val="175000"/>
                  <a:alpha val="40000"/>
                </a:schemeClr>
              </a:glo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71" name="Picture 20" descr="City Commission | Gladstone, MI">
              <a:extLst>
                <a:ext uri="{FF2B5EF4-FFF2-40B4-BE49-F238E27FC236}">
                  <a16:creationId xmlns:a16="http://schemas.microsoft.com/office/drawing/2014/main" id="{E7AB7E99-8239-2175-6A2A-AB7D5483500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372459" y="4774481"/>
              <a:ext cx="543426" cy="543426"/>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a:extLst>
                <a:ext uri="{FF2B5EF4-FFF2-40B4-BE49-F238E27FC236}">
                  <a16:creationId xmlns:a16="http://schemas.microsoft.com/office/drawing/2014/main" id="{9F704332-2F25-4D21-3827-587E89E21C0E}"/>
                </a:ext>
              </a:extLst>
            </p:cNvPr>
            <p:cNvSpPr txBox="1"/>
            <p:nvPr/>
          </p:nvSpPr>
          <p:spPr>
            <a:xfrm>
              <a:off x="9061468" y="4538495"/>
              <a:ext cx="1133009" cy="830997"/>
            </a:xfrm>
            <a:prstGeom prst="rect">
              <a:avLst/>
            </a:prstGeom>
            <a:noFill/>
          </p:spPr>
          <p:txBody>
            <a:bodyPr wrap="square" rtlCol="0">
              <a:spAutoFit/>
            </a:bodyPr>
            <a:lstStyle/>
            <a:p>
              <a:pPr algn="ctr"/>
              <a:r>
                <a:rPr lang="en-US" sz="1600" b="1" i="1" dirty="0">
                  <a:solidFill>
                    <a:schemeClr val="accent6">
                      <a:lumMod val="75000"/>
                    </a:schemeClr>
                  </a:solidFill>
                </a:rPr>
                <a:t>Federated Sources of Truth</a:t>
              </a:r>
            </a:p>
          </p:txBody>
        </p:sp>
        <p:sp>
          <p:nvSpPr>
            <p:cNvPr id="77" name="TextBox 76">
              <a:extLst>
                <a:ext uri="{FF2B5EF4-FFF2-40B4-BE49-F238E27FC236}">
                  <a16:creationId xmlns:a16="http://schemas.microsoft.com/office/drawing/2014/main" id="{903ECEFE-AB25-6FEF-41D7-6AB0056E74E0}"/>
                </a:ext>
              </a:extLst>
            </p:cNvPr>
            <p:cNvSpPr txBox="1"/>
            <p:nvPr/>
          </p:nvSpPr>
          <p:spPr>
            <a:xfrm>
              <a:off x="9537402" y="2678999"/>
              <a:ext cx="1504674" cy="584775"/>
            </a:xfrm>
            <a:prstGeom prst="rect">
              <a:avLst/>
            </a:prstGeom>
            <a:noFill/>
          </p:spPr>
          <p:txBody>
            <a:bodyPr wrap="square" rtlCol="0">
              <a:spAutoFit/>
            </a:bodyPr>
            <a:lstStyle/>
            <a:p>
              <a:pPr algn="ctr"/>
              <a:r>
                <a:rPr lang="en-US" sz="1600" b="1" i="1" dirty="0">
                  <a:solidFill>
                    <a:schemeClr val="accent6">
                      <a:lumMod val="75000"/>
                    </a:schemeClr>
                  </a:solidFill>
                </a:rPr>
                <a:t>Asynchronous Collaboration</a:t>
              </a:r>
            </a:p>
          </p:txBody>
        </p:sp>
        <p:sp>
          <p:nvSpPr>
            <p:cNvPr id="78" name="TextBox 77">
              <a:extLst>
                <a:ext uri="{FF2B5EF4-FFF2-40B4-BE49-F238E27FC236}">
                  <a16:creationId xmlns:a16="http://schemas.microsoft.com/office/drawing/2014/main" id="{EDAF9AF7-0E89-CBC0-B851-CF2587D468C0}"/>
                </a:ext>
              </a:extLst>
            </p:cNvPr>
            <p:cNvSpPr txBox="1"/>
            <p:nvPr/>
          </p:nvSpPr>
          <p:spPr>
            <a:xfrm>
              <a:off x="7202942" y="3692865"/>
              <a:ext cx="1449609" cy="338554"/>
            </a:xfrm>
            <a:prstGeom prst="rect">
              <a:avLst/>
            </a:prstGeom>
            <a:noFill/>
          </p:spPr>
          <p:txBody>
            <a:bodyPr wrap="square" rtlCol="0">
              <a:spAutoFit/>
            </a:bodyPr>
            <a:lstStyle/>
            <a:p>
              <a:pPr algn="ctr"/>
              <a:r>
                <a:rPr lang="en-US" sz="1600" b="1" i="1" dirty="0">
                  <a:solidFill>
                    <a:schemeClr val="accent6">
                      <a:lumMod val="75000"/>
                    </a:schemeClr>
                  </a:solidFill>
                </a:rPr>
                <a:t>Transparency</a:t>
              </a:r>
            </a:p>
          </p:txBody>
        </p:sp>
        <p:pic>
          <p:nvPicPr>
            <p:cNvPr id="81" name="Picture 10" descr="Pie Chart vs. Donut Chart: Showdown in the Ring | by Andrea Robertson |  Medium">
              <a:extLst>
                <a:ext uri="{FF2B5EF4-FFF2-40B4-BE49-F238E27FC236}">
                  <a16:creationId xmlns:a16="http://schemas.microsoft.com/office/drawing/2014/main" id="{2687F89E-D3C2-31B8-885E-27B9FD165E6D}"/>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50233" b="-1891"/>
            <a:stretch/>
          </p:blipFill>
          <p:spPr bwMode="auto">
            <a:xfrm>
              <a:off x="9194366" y="3921668"/>
              <a:ext cx="222937" cy="219176"/>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2" descr="Vector Illustration of Green Checklist Pad Icon | Freestock icons">
              <a:extLst>
                <a:ext uri="{FF2B5EF4-FFF2-40B4-BE49-F238E27FC236}">
                  <a16:creationId xmlns:a16="http://schemas.microsoft.com/office/drawing/2014/main" id="{6EFB9769-7E4B-1625-F63A-43B18792CD3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78796" y="3903958"/>
              <a:ext cx="248134" cy="248134"/>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4" descr="A picture containing text, sign, green, clipart&#10;&#10;Description automatically generated">
              <a:extLst>
                <a:ext uri="{FF2B5EF4-FFF2-40B4-BE49-F238E27FC236}">
                  <a16:creationId xmlns:a16="http://schemas.microsoft.com/office/drawing/2014/main" id="{7B98A5CC-6B34-5AD8-B8FF-F319C3BCE99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61026" y="4294154"/>
              <a:ext cx="212534" cy="212534"/>
            </a:xfrm>
            <a:prstGeom prst="rect">
              <a:avLst/>
            </a:prstGeom>
          </p:spPr>
        </p:pic>
        <p:pic>
          <p:nvPicPr>
            <p:cNvPr id="86" name="Picture 85" descr="A picture containing text, sign, green, clipart&#10;&#10;Description automatically generated">
              <a:extLst>
                <a:ext uri="{FF2B5EF4-FFF2-40B4-BE49-F238E27FC236}">
                  <a16:creationId xmlns:a16="http://schemas.microsoft.com/office/drawing/2014/main" id="{8D484492-01AC-0768-F567-A7F50134746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617769" y="4289379"/>
              <a:ext cx="212534" cy="212534"/>
            </a:xfrm>
            <a:prstGeom prst="rect">
              <a:avLst/>
            </a:prstGeom>
          </p:spPr>
        </p:pic>
        <p:pic>
          <p:nvPicPr>
            <p:cNvPr id="87" name="Picture 4" descr="Bar graph icon in green color. 24837851 Vector Art at Vecteezy">
              <a:extLst>
                <a:ext uri="{FF2B5EF4-FFF2-40B4-BE49-F238E27FC236}">
                  <a16:creationId xmlns:a16="http://schemas.microsoft.com/office/drawing/2014/main" id="{2B7473F1-24B9-FFC3-93CC-F5F2695B822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383098" y="4281399"/>
              <a:ext cx="220987" cy="224205"/>
            </a:xfrm>
            <a:prstGeom prst="rect">
              <a:avLst/>
            </a:prstGeom>
            <a:noFill/>
            <a:extLst>
              <a:ext uri="{909E8E84-426E-40DD-AFC4-6F175D3DCCD1}">
                <a14:hiddenFill xmlns:a14="http://schemas.microsoft.com/office/drawing/2010/main">
                  <a:solidFill>
                    <a:srgbClr val="FFFFFF"/>
                  </a:solidFill>
                </a14:hiddenFill>
              </a:ext>
            </a:extLst>
          </p:spPr>
        </p:pic>
      </p:grpSp>
      <p:sp>
        <p:nvSpPr>
          <p:cNvPr id="152" name="TextBox 151">
            <a:extLst>
              <a:ext uri="{FF2B5EF4-FFF2-40B4-BE49-F238E27FC236}">
                <a16:creationId xmlns:a16="http://schemas.microsoft.com/office/drawing/2014/main" id="{58395DCE-6A26-7B7D-68D2-FCD522BC2471}"/>
              </a:ext>
            </a:extLst>
          </p:cNvPr>
          <p:cNvSpPr txBox="1"/>
          <p:nvPr/>
        </p:nvSpPr>
        <p:spPr>
          <a:xfrm>
            <a:off x="502948" y="17383245"/>
            <a:ext cx="9696702" cy="7679025"/>
          </a:xfrm>
          <a:prstGeom prst="rect">
            <a:avLst/>
          </a:prstGeom>
          <a:noFill/>
        </p:spPr>
        <p:txBody>
          <a:bodyPr wrap="square">
            <a:spAutoFit/>
          </a:bodyPr>
          <a:lstStyle/>
          <a:p>
            <a:pPr>
              <a:spcBef>
                <a:spcPts val="600"/>
              </a:spcBef>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Context with </a:t>
            </a:r>
            <a:r>
              <a:rPr lang="en-US" sz="2800" b="1" dirty="0">
                <a:solidFill>
                  <a:schemeClr val="accent5">
                    <a:lumMod val="75000"/>
                  </a:schemeClr>
                </a:solidFill>
                <a:latin typeface="Source Sans Pro" panose="020B0503030403020204" pitchFamily="34" charset="0"/>
                <a:ea typeface="Source Sans Pro" panose="020B0503030403020204" pitchFamily="34" charset="0"/>
                <a:cs typeface="Times New Roman" panose="02020603050405020304" pitchFamily="18" charset="0"/>
              </a:rPr>
              <a:t>HHPD products/processes</a:t>
            </a:r>
          </a:p>
          <a:p>
            <a:pPr marL="457200" indent="-457200">
              <a:spcBef>
                <a:spcPts val="600"/>
              </a:spcBef>
              <a:buFont typeface="Wingdings" pitchFamily="2" charset="2"/>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3001 ↔ Program/Project Flow-down ↔ Operational Requirements</a:t>
            </a:r>
          </a:p>
          <a:p>
            <a:pPr marL="457200" indent="-457200">
              <a:spcBef>
                <a:spcPts val="600"/>
              </a:spcBef>
              <a:buFont typeface="Wingdings" pitchFamily="2" charset="2"/>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Streamlined mission analysis</a:t>
            </a:r>
          </a:p>
          <a:p>
            <a:pPr marL="457200" indent="-457200">
              <a:spcBef>
                <a:spcPts val="600"/>
              </a:spcBef>
              <a:buFont typeface="Wingdings" pitchFamily="2" charset="2"/>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Crew Health and Performance (CHP) subsystem development</a:t>
            </a:r>
          </a:p>
          <a:p>
            <a:pPr marL="457200" indent="-457200">
              <a:spcBef>
                <a:spcPts val="600"/>
              </a:spcBef>
              <a:buFont typeface="Wingdings" pitchFamily="2" charset="2"/>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Subject matter expert (SME) support</a:t>
            </a:r>
          </a:p>
          <a:p>
            <a:pPr marL="457200" indent="-457200">
              <a:spcBef>
                <a:spcPts val="600"/>
              </a:spcBef>
              <a:buFont typeface="Wingdings" pitchFamily="2" charset="2"/>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Human system risks</a:t>
            </a:r>
          </a:p>
          <a:p>
            <a:pPr marL="457200" indent="-457200">
              <a:spcBef>
                <a:spcPts val="600"/>
              </a:spcBef>
              <a:buFont typeface="Wingdings" pitchFamily="2" charset="2"/>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Medical operations</a:t>
            </a:r>
          </a:p>
          <a:p>
            <a:pPr marL="457200" indent="-457200">
              <a:spcBef>
                <a:spcPts val="600"/>
              </a:spcBef>
              <a:buFont typeface="Wingdings" pitchFamily="2" charset="2"/>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Establish a centralized repository for the integrated HHP Teams, with connections to existing Program authoritative sources.</a:t>
            </a:r>
          </a:p>
          <a:p>
            <a:pPr marL="457200" indent="-457200">
              <a:spcBef>
                <a:spcPts val="600"/>
              </a:spcBef>
              <a:buFont typeface="Wingdings" pitchFamily="2" charset="2"/>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Systems Platform for Aggregating and Relating Capabilities (SPARC) is a great DE tool and demonstrates part of the DE opportunity.</a:t>
            </a:r>
          </a:p>
          <a:p>
            <a:pPr marL="457200" indent="-457200">
              <a:spcBef>
                <a:spcPts val="600"/>
              </a:spcBef>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148" name="Rectangle 147">
            <a:extLst>
              <a:ext uri="{FF2B5EF4-FFF2-40B4-BE49-F238E27FC236}">
                <a16:creationId xmlns:a16="http://schemas.microsoft.com/office/drawing/2014/main" id="{DD58C503-B35A-A54D-D22B-92817E4F792C}"/>
              </a:ext>
            </a:extLst>
          </p:cNvPr>
          <p:cNvSpPr/>
          <p:nvPr/>
        </p:nvSpPr>
        <p:spPr>
          <a:xfrm>
            <a:off x="10020501" y="17282520"/>
            <a:ext cx="3162960" cy="4555915"/>
          </a:xfrm>
          <a:prstGeom prst="rect">
            <a:avLst/>
          </a:prstGeom>
          <a:solidFill>
            <a:srgbClr val="011893"/>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4488" lvl="1" indent="-227013">
              <a:buFont typeface="Wingdings" panose="05000000000000000000" pitchFamily="2" charset="2"/>
              <a:buChar char="§"/>
            </a:pPr>
            <a:r>
              <a:rPr lang="en-US" sz="2400" dirty="0">
                <a:solidFill>
                  <a:schemeClr val="bg1"/>
                </a:solidFill>
                <a:latin typeface="Source Sans Pro" panose="020B0503030403020204" pitchFamily="34" charset="0"/>
                <a:ea typeface="Source Sans Pro" panose="020B0503030403020204" pitchFamily="34" charset="0"/>
                <a:cs typeface="Times New Roman" panose="02020603050405020304" pitchFamily="18" charset="0"/>
              </a:rPr>
              <a:t>Program applicability</a:t>
            </a:r>
          </a:p>
          <a:p>
            <a:pPr marL="344488" lvl="1" indent="-227013">
              <a:buFont typeface="Wingdings" panose="05000000000000000000" pitchFamily="2" charset="2"/>
              <a:buChar char="§"/>
            </a:pPr>
            <a:r>
              <a:rPr lang="en-US" sz="2400" dirty="0">
                <a:solidFill>
                  <a:schemeClr val="bg1"/>
                </a:solidFill>
                <a:latin typeface="Source Sans Pro" panose="020B0503030403020204" pitchFamily="34" charset="0"/>
                <a:ea typeface="Source Sans Pro" panose="020B0503030403020204" pitchFamily="34" charset="0"/>
                <a:cs typeface="Times New Roman" panose="02020603050405020304" pitchFamily="18" charset="0"/>
              </a:rPr>
              <a:t>Risk association</a:t>
            </a:r>
          </a:p>
          <a:p>
            <a:pPr marL="344488" lvl="1" indent="-227013">
              <a:buFont typeface="Wingdings" panose="05000000000000000000" pitchFamily="2" charset="2"/>
              <a:buChar char="§"/>
            </a:pPr>
            <a:r>
              <a:rPr lang="en-US" sz="2400" dirty="0">
                <a:solidFill>
                  <a:schemeClr val="bg1"/>
                </a:solidFill>
                <a:latin typeface="Source Sans Pro" panose="020B0503030403020204" pitchFamily="34" charset="0"/>
                <a:ea typeface="Source Sans Pro" panose="020B0503030403020204" pitchFamily="34" charset="0"/>
                <a:cs typeface="Times New Roman" panose="02020603050405020304" pitchFamily="18" charset="0"/>
              </a:rPr>
              <a:t>Cross-system traceability</a:t>
            </a:r>
          </a:p>
          <a:p>
            <a:pPr marL="344488" lvl="1" indent="-227013">
              <a:buFont typeface="Wingdings" panose="05000000000000000000" pitchFamily="2" charset="2"/>
              <a:buChar char="§"/>
            </a:pPr>
            <a:r>
              <a:rPr lang="en-US" sz="2400" dirty="0">
                <a:solidFill>
                  <a:schemeClr val="bg1"/>
                </a:solidFill>
                <a:latin typeface="Source Sans Pro" panose="020B0503030403020204" pitchFamily="34" charset="0"/>
                <a:ea typeface="Source Sans Pro" panose="020B0503030403020204" pitchFamily="34" charset="0"/>
                <a:cs typeface="Times New Roman" panose="02020603050405020304" pitchFamily="18" charset="0"/>
              </a:rPr>
              <a:t>Requirement hierarchy </a:t>
            </a:r>
          </a:p>
          <a:p>
            <a:pPr marL="344488" lvl="1" indent="-227013">
              <a:buFont typeface="Wingdings" panose="05000000000000000000" pitchFamily="2" charset="2"/>
              <a:buChar char="§"/>
            </a:pPr>
            <a:r>
              <a:rPr lang="en-US" sz="2400" dirty="0">
                <a:solidFill>
                  <a:schemeClr val="bg1"/>
                </a:solidFill>
                <a:latin typeface="Source Sans Pro" panose="020B0503030403020204" pitchFamily="34" charset="0"/>
                <a:ea typeface="Source Sans Pro" panose="020B0503030403020204" pitchFamily="34" charset="0"/>
                <a:cs typeface="Times New Roman" panose="02020603050405020304" pitchFamily="18" charset="0"/>
              </a:rPr>
              <a:t>Verification methods</a:t>
            </a:r>
          </a:p>
          <a:p>
            <a:pPr marL="344488" lvl="1" indent="-227013">
              <a:buFont typeface="Wingdings" panose="05000000000000000000" pitchFamily="2" charset="2"/>
              <a:buChar char="§"/>
            </a:pPr>
            <a:r>
              <a:rPr lang="en-US" sz="2400" dirty="0">
                <a:solidFill>
                  <a:schemeClr val="bg1"/>
                </a:solidFill>
                <a:latin typeface="Source Sans Pro" panose="020B0503030403020204" pitchFamily="34" charset="0"/>
                <a:ea typeface="Source Sans Pro" panose="020B0503030403020204" pitchFamily="34" charset="0"/>
                <a:cs typeface="Times New Roman" panose="02020603050405020304" pitchFamily="18" charset="0"/>
              </a:rPr>
              <a:t>System/Subsystem allocations</a:t>
            </a:r>
          </a:p>
          <a:p>
            <a:pPr marL="344488" lvl="1" indent="-227013">
              <a:buFont typeface="Wingdings" panose="05000000000000000000" pitchFamily="2" charset="2"/>
              <a:buChar char="§"/>
            </a:pPr>
            <a:r>
              <a:rPr lang="en-US" sz="2400" dirty="0">
                <a:solidFill>
                  <a:schemeClr val="bg1"/>
                </a:solidFill>
                <a:latin typeface="Source Sans Pro" panose="020B0503030403020204" pitchFamily="34" charset="0"/>
                <a:ea typeface="Source Sans Pro" panose="020B0503030403020204" pitchFamily="34" charset="0"/>
                <a:cs typeface="Times New Roman" panose="02020603050405020304" pitchFamily="18" charset="0"/>
              </a:rPr>
              <a:t>Mission applicability</a:t>
            </a:r>
          </a:p>
        </p:txBody>
      </p:sp>
      <p:sp>
        <p:nvSpPr>
          <p:cNvPr id="156" name="Arrow: Right 8">
            <a:extLst>
              <a:ext uri="{FF2B5EF4-FFF2-40B4-BE49-F238E27FC236}">
                <a16:creationId xmlns:a16="http://schemas.microsoft.com/office/drawing/2014/main" id="{32DB2A5B-010A-37B0-CEE7-2A3647CBD80A}"/>
              </a:ext>
            </a:extLst>
          </p:cNvPr>
          <p:cNvSpPr/>
          <p:nvPr/>
        </p:nvSpPr>
        <p:spPr>
          <a:xfrm>
            <a:off x="3319033" y="18330375"/>
            <a:ext cx="6595152" cy="523221"/>
          </a:xfrm>
          <a:prstGeom prst="rightArrow">
            <a:avLst/>
          </a:prstGeom>
          <a:solidFill>
            <a:srgbClr val="011893"/>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Source Sans Pro" panose="020B0503030403020204" pitchFamily="34" charset="0"/>
                <a:ea typeface="Source Sans Pro" panose="020B0503030403020204" pitchFamily="34" charset="0"/>
                <a:cs typeface="Times New Roman" panose="02020603050405020304" pitchFamily="18" charset="0"/>
              </a:rPr>
              <a:t>others</a:t>
            </a:r>
          </a:p>
        </p:txBody>
      </p:sp>
      <p:sp>
        <p:nvSpPr>
          <p:cNvPr id="157" name="TextBox 156">
            <a:extLst>
              <a:ext uri="{FF2B5EF4-FFF2-40B4-BE49-F238E27FC236}">
                <a16:creationId xmlns:a16="http://schemas.microsoft.com/office/drawing/2014/main" id="{67B7DB59-CB96-954A-9FF9-44E201792595}"/>
              </a:ext>
            </a:extLst>
          </p:cNvPr>
          <p:cNvSpPr txBox="1"/>
          <p:nvPr/>
        </p:nvSpPr>
        <p:spPr>
          <a:xfrm>
            <a:off x="439598" y="25306316"/>
            <a:ext cx="12957277" cy="7755969"/>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lIns="182880" rIns="182880">
            <a:spAutoFit/>
          </a:bodyPr>
          <a:lstStyle/>
          <a:p>
            <a:pPr algn="ctr">
              <a:spcAft>
                <a:spcPts val="1200"/>
              </a:spcAft>
            </a:pPr>
            <a:r>
              <a:rPr lang="en-US" sz="2800" b="1" i="1" dirty="0">
                <a:latin typeface="Source Sans Pro" panose="020B0503030403020204" pitchFamily="34" charset="0"/>
                <a:ea typeface="Source Sans Pro" panose="020B0503030403020204" pitchFamily="34" charset="0"/>
                <a:cs typeface="Times New Roman" panose="02020603050405020304" pitchFamily="18" charset="0"/>
              </a:rPr>
              <a:t>Problem Areas</a:t>
            </a:r>
          </a:p>
          <a:p>
            <a:pPr marL="457200" indent="-457200">
              <a:buFont typeface="Wingdings" pitchFamily="2" charset="2"/>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Crew Health and Performance (CHP) system design/development for exploration mission is difficult.</a:t>
            </a:r>
          </a:p>
          <a:p>
            <a:pPr marL="914400" lvl="1" indent="-457200">
              <a:spcBef>
                <a:spcPts val="600"/>
              </a:spcBef>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Constant changes are made to design reference missions (DRMs), vehicle architecture, and mission architecture.</a:t>
            </a:r>
          </a:p>
          <a:p>
            <a:pPr marL="914400" lvl="1" indent="-457200">
              <a:spcBef>
                <a:spcPts val="600"/>
              </a:spcBef>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Large number of hardware providers are coming from multiple NASA programs, international partners, and private industry.</a:t>
            </a:r>
          </a:p>
          <a:p>
            <a:pPr marL="914400" lvl="1" indent="-457200">
              <a:spcBef>
                <a:spcPts val="600"/>
              </a:spcBef>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Severe constraints (mass, volume, power, difficult operating environments) levied on vehicles and habitats.</a:t>
            </a:r>
          </a:p>
          <a:p>
            <a:pPr marL="457200" indent="-457200">
              <a:spcBef>
                <a:spcPts val="600"/>
              </a:spcBef>
              <a:buFont typeface="Wingdings" pitchFamily="2" charset="2"/>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The above issues will worsen as missions become longer and more complex.</a:t>
            </a:r>
          </a:p>
          <a:p>
            <a:pPr marL="914400" lvl="1" indent="-457200">
              <a:spcBef>
                <a:spcPts val="600"/>
              </a:spcBef>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Multiple vehicles will need a defined CHP and medical system as crew transition from one vehicle to the next.</a:t>
            </a:r>
          </a:p>
          <a:p>
            <a:pPr marL="914400" lvl="1" indent="-457200">
              <a:spcBef>
                <a:spcPts val="600"/>
              </a:spcBef>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Ensure cross-program requirements are met.</a:t>
            </a:r>
          </a:p>
          <a:p>
            <a:pPr marL="914400" lvl="1" indent="-457200">
              <a:spcBef>
                <a:spcPts val="600"/>
              </a:spcBef>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Track waivers and deviations.</a:t>
            </a:r>
          </a:p>
          <a:p>
            <a:pPr marL="914400" lvl="1" indent="-457200">
              <a:spcBef>
                <a:spcPts val="600"/>
              </a:spcBef>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Review processes for Flight Readiness Reviews and Certification of Flight Readiness.</a:t>
            </a:r>
          </a:p>
        </p:txBody>
      </p:sp>
      <p:sp>
        <p:nvSpPr>
          <p:cNvPr id="175" name="TextBox 174">
            <a:extLst>
              <a:ext uri="{FF2B5EF4-FFF2-40B4-BE49-F238E27FC236}">
                <a16:creationId xmlns:a16="http://schemas.microsoft.com/office/drawing/2014/main" id="{CD951935-3CB0-9D62-3651-DE6C2A2E07D0}"/>
              </a:ext>
            </a:extLst>
          </p:cNvPr>
          <p:cNvSpPr txBox="1"/>
          <p:nvPr/>
        </p:nvSpPr>
        <p:spPr>
          <a:xfrm>
            <a:off x="28958149" y="4597286"/>
            <a:ext cx="9265107" cy="584775"/>
          </a:xfrm>
          <a:prstGeom prst="rect">
            <a:avLst/>
          </a:prstGeom>
          <a:noFill/>
        </p:spPr>
        <p:txBody>
          <a:bodyPr wrap="square" rtlCol="0">
            <a:spAutoFit/>
          </a:bodyPr>
          <a:lstStyle/>
          <a:p>
            <a:pPr algn="ctr"/>
            <a:r>
              <a:rPr lang="en-US" sz="3200" b="1" dirty="0">
                <a:latin typeface="Franklin Gothic Medium" panose="020B0603020102020204" pitchFamily="34" charset="0"/>
                <a:cs typeface="Times New Roman" panose="02020603050405020304" pitchFamily="18" charset="0"/>
              </a:rPr>
              <a:t>Results</a:t>
            </a:r>
          </a:p>
        </p:txBody>
      </p:sp>
      <p:sp>
        <p:nvSpPr>
          <p:cNvPr id="182" name="TextBox 181">
            <a:extLst>
              <a:ext uri="{FF2B5EF4-FFF2-40B4-BE49-F238E27FC236}">
                <a16:creationId xmlns:a16="http://schemas.microsoft.com/office/drawing/2014/main" id="{E791DCFE-C4AF-1512-BB1F-95D83F677221}"/>
              </a:ext>
            </a:extLst>
          </p:cNvPr>
          <p:cNvSpPr txBox="1"/>
          <p:nvPr/>
        </p:nvSpPr>
        <p:spPr>
          <a:xfrm>
            <a:off x="15393555" y="24507564"/>
            <a:ext cx="9934539" cy="9725739"/>
          </a:xfrm>
          <a:prstGeom prst="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lvl="1" algn="ctr">
              <a:spcBef>
                <a:spcPts val="600"/>
              </a:spcBef>
            </a:pPr>
            <a:r>
              <a:rPr lang="en-US" sz="3200" b="1" i="1" dirty="0">
                <a:latin typeface="Source Sans Pro" panose="020B0503030403020204" pitchFamily="34" charset="0"/>
                <a:ea typeface="Source Sans Pro" panose="020B0503030403020204" pitchFamily="34" charset="0"/>
                <a:cs typeface="Times New Roman" panose="02020603050405020304" pitchFamily="18" charset="0"/>
              </a:rPr>
              <a:t>Process Details</a:t>
            </a:r>
          </a:p>
          <a:p>
            <a:pPr marL="971550" lvl="1" indent="-514350">
              <a:spcBef>
                <a:spcPts val="600"/>
              </a:spcBef>
              <a:buFont typeface="+mj-lt"/>
              <a:buAutoNum type="arabicPeriod"/>
            </a:pPr>
            <a:r>
              <a:rPr lang="en-US" sz="3200" dirty="0">
                <a:latin typeface="Source Sans Pro" panose="020B0503030403020204" pitchFamily="34" charset="0"/>
                <a:ea typeface="Source Sans Pro" panose="020B0503030403020204" pitchFamily="34" charset="0"/>
                <a:cs typeface="Times New Roman" panose="02020603050405020304" pitchFamily="18" charset="0"/>
              </a:rPr>
              <a:t>Create </a:t>
            </a:r>
            <a:r>
              <a:rPr lang="en-US" sz="3200" dirty="0">
                <a:effectLst/>
                <a:latin typeface="Source Sans Pro" panose="020B0503030403020204" pitchFamily="34" charset="0"/>
                <a:ea typeface="Source Sans Pro" panose="020B0503030403020204" pitchFamily="34" charset="0"/>
              </a:rPr>
              <a:t>digital architecture and data structure in MagicDraw</a:t>
            </a:r>
          </a:p>
          <a:p>
            <a:pPr marL="1428750" lvl="2" indent="-514350">
              <a:spcBef>
                <a:spcPts val="600"/>
              </a:spcBef>
              <a:buFont typeface="Arial" panose="020B0604020202020204" pitchFamily="34" charset="0"/>
              <a:buChar char="•"/>
            </a:pPr>
            <a:r>
              <a:rPr lang="en-US" sz="3200" dirty="0">
                <a:latin typeface="Source Sans Pro" panose="020B0503030403020204" pitchFamily="34" charset="0"/>
                <a:ea typeface="Source Sans Pro" panose="020B0503030403020204" pitchFamily="34" charset="0"/>
              </a:rPr>
              <a:t>MagicDraw is a systems engineering modeling tool used widely across NASA.</a:t>
            </a:r>
          </a:p>
          <a:p>
            <a:pPr marL="1428750" lvl="2" indent="-514350">
              <a:spcBef>
                <a:spcPts val="600"/>
              </a:spcBef>
              <a:buFont typeface="Arial" panose="020B0604020202020204" pitchFamily="34" charset="0"/>
              <a:buChar char="•"/>
            </a:pPr>
            <a:r>
              <a:rPr lang="en-US" sz="3200" dirty="0">
                <a:effectLst/>
                <a:latin typeface="Source Sans Pro" panose="020B0503030403020204" pitchFamily="34" charset="0"/>
                <a:ea typeface="Source Sans Pro" panose="020B0503030403020204" pitchFamily="34" charset="0"/>
              </a:rPr>
              <a:t>Designed to create relationships among system components, requirements and </a:t>
            </a:r>
          </a:p>
          <a:p>
            <a:pPr marL="971550" lvl="1" indent="-514350">
              <a:spcBef>
                <a:spcPts val="600"/>
              </a:spcBef>
              <a:buFont typeface="+mj-lt"/>
              <a:buAutoNum type="arabicPeriod"/>
            </a:pPr>
            <a:endParaRPr lang="en-US" sz="3200" dirty="0">
              <a:latin typeface="Source Sans Pro" panose="020B0503030403020204" pitchFamily="34" charset="0"/>
              <a:ea typeface="Source Sans Pro" panose="020B0503030403020204" pitchFamily="34" charset="0"/>
              <a:cs typeface="Times New Roman" panose="02020603050405020304" pitchFamily="18" charset="0"/>
            </a:endParaRPr>
          </a:p>
          <a:p>
            <a:pPr marL="971550" lvl="1" indent="-514350">
              <a:spcBef>
                <a:spcPts val="600"/>
              </a:spcBef>
              <a:buFont typeface="+mj-lt"/>
              <a:buAutoNum type="arabicPeriod"/>
            </a:pPr>
            <a:r>
              <a:rPr lang="en-US" sz="3200" dirty="0">
                <a:latin typeface="Source Sans Pro" panose="020B0503030403020204" pitchFamily="34" charset="0"/>
                <a:ea typeface="Source Sans Pro" panose="020B0503030403020204" pitchFamily="34" charset="0"/>
                <a:cs typeface="Times New Roman" panose="02020603050405020304" pitchFamily="18" charset="0"/>
              </a:rPr>
              <a:t>Export </a:t>
            </a:r>
            <a:r>
              <a:rPr lang="en-US" sz="3200" dirty="0">
                <a:effectLst/>
                <a:latin typeface="Source Sans Pro" panose="020B0503030403020204" pitchFamily="34" charset="0"/>
                <a:ea typeface="Source Sans Pro" panose="020B0503030403020204" pitchFamily="34" charset="0"/>
              </a:rPr>
              <a:t>and transform data for end user tools</a:t>
            </a:r>
          </a:p>
          <a:p>
            <a:pPr marL="1428750" lvl="2" indent="-514350">
              <a:spcBef>
                <a:spcPts val="600"/>
              </a:spcBef>
              <a:buFont typeface="Arial" panose="020B0604020202020204" pitchFamily="34" charset="0"/>
              <a:buChar char="•"/>
            </a:pPr>
            <a:r>
              <a:rPr lang="en-US" sz="3200" dirty="0">
                <a:latin typeface="Source Sans Pro" panose="020B0503030403020204" pitchFamily="34" charset="0"/>
                <a:ea typeface="Source Sans Pro" panose="020B0503030403020204" pitchFamily="34" charset="0"/>
              </a:rPr>
              <a:t>Several approaches investigated to export data</a:t>
            </a:r>
          </a:p>
          <a:p>
            <a:pPr marL="1428750" lvl="2" indent="-514350">
              <a:spcBef>
                <a:spcPts val="600"/>
              </a:spcBef>
              <a:buFont typeface="Arial" panose="020B0604020202020204" pitchFamily="34" charset="0"/>
              <a:buChar char="•"/>
            </a:pPr>
            <a:r>
              <a:rPr lang="en-US" sz="3200" dirty="0">
                <a:latin typeface="Source Sans Pro" panose="020B0503030403020204" pitchFamily="34" charset="0"/>
                <a:ea typeface="Source Sans Pro" panose="020B0503030403020204" pitchFamily="34" charset="0"/>
              </a:rPr>
              <a:t>Determined python macros to be an effective approach for generating a file readily imported by Power BI</a:t>
            </a:r>
            <a:endParaRPr lang="en-US" sz="3200" dirty="0">
              <a:effectLst/>
              <a:latin typeface="Source Sans Pro" panose="020B0503030403020204" pitchFamily="34" charset="0"/>
              <a:ea typeface="Source Sans Pro" panose="020B0503030403020204" pitchFamily="34" charset="0"/>
            </a:endParaRPr>
          </a:p>
          <a:p>
            <a:pPr marL="971550" lvl="1" indent="-514350">
              <a:spcBef>
                <a:spcPts val="600"/>
              </a:spcBef>
              <a:buFont typeface="+mj-lt"/>
              <a:buAutoNum type="arabicPeriod"/>
            </a:pPr>
            <a:endParaRPr lang="en-US" sz="3200" dirty="0">
              <a:latin typeface="Source Sans Pro" panose="020B0503030403020204" pitchFamily="34" charset="0"/>
              <a:ea typeface="Source Sans Pro" panose="020B0503030403020204" pitchFamily="34" charset="0"/>
            </a:endParaRPr>
          </a:p>
          <a:p>
            <a:pPr marL="971550" lvl="1" indent="-514350">
              <a:spcBef>
                <a:spcPts val="600"/>
              </a:spcBef>
              <a:buFont typeface="+mj-lt"/>
              <a:buAutoNum type="arabicPeriod"/>
            </a:pPr>
            <a:r>
              <a:rPr lang="en-US" sz="3200" dirty="0">
                <a:effectLst/>
                <a:latin typeface="Source Sans Pro" panose="020B0503030403020204" pitchFamily="34" charset="0"/>
                <a:ea typeface="Source Sans Pro" panose="020B0503030403020204" pitchFamily="34" charset="0"/>
              </a:rPr>
              <a:t>Create dashboard and/or other visualization that the end-user controls</a:t>
            </a:r>
          </a:p>
          <a:p>
            <a:pPr marL="1428750" lvl="2" indent="-514350">
              <a:spcBef>
                <a:spcPts val="600"/>
              </a:spcBef>
              <a:buFont typeface="Arial" panose="020B0604020202020204" pitchFamily="34" charset="0"/>
              <a:buChar char="•"/>
            </a:pPr>
            <a:r>
              <a:rPr lang="en-US" sz="3200" dirty="0">
                <a:latin typeface="Source Sans Pro" panose="020B0503030403020204" pitchFamily="34" charset="0"/>
                <a:ea typeface="Source Sans Pro" panose="020B0503030403020204" pitchFamily="34" charset="0"/>
              </a:rPr>
              <a:t>SE Team works with end-users to iteratively derive a solution</a:t>
            </a:r>
            <a:endParaRPr lang="en-US" sz="3200" dirty="0">
              <a:effectLst/>
              <a:latin typeface="Source Sans Pro" panose="020B0503030403020204" pitchFamily="34" charset="0"/>
              <a:ea typeface="Source Sans Pro" panose="020B0503030403020204" pitchFamily="34" charset="0"/>
            </a:endParaRPr>
          </a:p>
        </p:txBody>
      </p:sp>
      <p:sp>
        <p:nvSpPr>
          <p:cNvPr id="184" name="TextBox 183">
            <a:extLst>
              <a:ext uri="{FF2B5EF4-FFF2-40B4-BE49-F238E27FC236}">
                <a16:creationId xmlns:a16="http://schemas.microsoft.com/office/drawing/2014/main" id="{099783AB-6D41-CA40-77A3-57DDA95A64BC}"/>
              </a:ext>
            </a:extLst>
          </p:cNvPr>
          <p:cNvSpPr txBox="1"/>
          <p:nvPr/>
        </p:nvSpPr>
        <p:spPr>
          <a:xfrm>
            <a:off x="27411189" y="22219435"/>
            <a:ext cx="12319463" cy="523220"/>
          </a:xfrm>
          <a:prstGeom prst="rect">
            <a:avLst/>
          </a:prstGeom>
          <a:noFill/>
        </p:spPr>
        <p:txBody>
          <a:bodyPr wrap="none" rtlCol="0">
            <a:spAutoFit/>
          </a:bodyPr>
          <a:lstStyle/>
          <a:p>
            <a:r>
              <a:rPr lang="en-US" sz="2800" i="1" dirty="0">
                <a:latin typeface="Times New Roman" panose="02020603050405020304" pitchFamily="18" charset="0"/>
                <a:cs typeface="Times New Roman" panose="02020603050405020304" pitchFamily="18" charset="0"/>
              </a:rPr>
              <a:t>Dashboard Prototype for Sorting Behavioral Health and Performance Requirements</a:t>
            </a:r>
          </a:p>
        </p:txBody>
      </p:sp>
      <p:pic>
        <p:nvPicPr>
          <p:cNvPr id="199" name="Picture 198">
            <a:extLst>
              <a:ext uri="{FF2B5EF4-FFF2-40B4-BE49-F238E27FC236}">
                <a16:creationId xmlns:a16="http://schemas.microsoft.com/office/drawing/2014/main" id="{C6F50A52-F592-BFE4-B035-3A14D4966A6C}"/>
              </a:ext>
            </a:extLst>
          </p:cNvPr>
          <p:cNvPicPr>
            <a:picLocks noChangeAspect="1"/>
          </p:cNvPicPr>
          <p:nvPr/>
        </p:nvPicPr>
        <p:blipFill>
          <a:blip r:embed="rId15"/>
          <a:stretch>
            <a:fillRect/>
          </a:stretch>
        </p:blipFill>
        <p:spPr>
          <a:xfrm>
            <a:off x="27203307" y="22930458"/>
            <a:ext cx="12735228" cy="6761988"/>
          </a:xfrm>
          <a:prstGeom prst="rect">
            <a:avLst/>
          </a:prstGeom>
          <a:ln w="57150">
            <a:solidFill>
              <a:schemeClr val="tx1"/>
            </a:solidFill>
          </a:ln>
          <a:effectLst>
            <a:outerShdw blurRad="50800" dist="38100" dir="2700000" algn="tl" rotWithShape="0">
              <a:prstClr val="black">
                <a:alpha val="40000"/>
              </a:prstClr>
            </a:outerShdw>
          </a:effectLst>
        </p:spPr>
      </p:pic>
      <p:sp>
        <p:nvSpPr>
          <p:cNvPr id="177" name="TextBox 176">
            <a:extLst>
              <a:ext uri="{FF2B5EF4-FFF2-40B4-BE49-F238E27FC236}">
                <a16:creationId xmlns:a16="http://schemas.microsoft.com/office/drawing/2014/main" id="{9361F0D9-5492-20C9-1C11-E95BC4129ED3}"/>
              </a:ext>
            </a:extLst>
          </p:cNvPr>
          <p:cNvSpPr txBox="1"/>
          <p:nvPr/>
        </p:nvSpPr>
        <p:spPr>
          <a:xfrm>
            <a:off x="29016356" y="5606669"/>
            <a:ext cx="9323963" cy="523220"/>
          </a:xfrm>
          <a:prstGeom prst="rect">
            <a:avLst/>
          </a:prstGeom>
          <a:noFill/>
        </p:spPr>
        <p:txBody>
          <a:bodyPr wrap="none" rtlCol="0">
            <a:spAutoFit/>
          </a:bodyPr>
          <a:lstStyle/>
          <a:p>
            <a:r>
              <a:rPr lang="en-US" sz="2800" i="1" dirty="0">
                <a:latin typeface="Times New Roman" panose="02020603050405020304" pitchFamily="18" charset="0"/>
                <a:cs typeface="Times New Roman" panose="02020603050405020304" pitchFamily="18" charset="0"/>
              </a:rPr>
              <a:t>Custom Dashboard Prototype for the Orion Medical Kit System</a:t>
            </a:r>
          </a:p>
        </p:txBody>
      </p:sp>
      <p:sp>
        <p:nvSpPr>
          <p:cNvPr id="186" name="TextBox 185">
            <a:extLst>
              <a:ext uri="{FF2B5EF4-FFF2-40B4-BE49-F238E27FC236}">
                <a16:creationId xmlns:a16="http://schemas.microsoft.com/office/drawing/2014/main" id="{2B6C64C5-FD93-EE5A-4D0E-E05EC6BCD132}"/>
              </a:ext>
            </a:extLst>
          </p:cNvPr>
          <p:cNvSpPr txBox="1"/>
          <p:nvPr/>
        </p:nvSpPr>
        <p:spPr>
          <a:xfrm>
            <a:off x="27936559" y="13670599"/>
            <a:ext cx="11061618" cy="523220"/>
          </a:xfrm>
          <a:prstGeom prst="rect">
            <a:avLst/>
          </a:prstGeom>
          <a:noFill/>
        </p:spPr>
        <p:txBody>
          <a:bodyPr wrap="none" rtlCol="0">
            <a:spAutoFit/>
          </a:bodyPr>
          <a:lstStyle/>
          <a:p>
            <a:r>
              <a:rPr lang="en-US" sz="2800" i="1" dirty="0">
                <a:latin typeface="Times New Roman" panose="02020603050405020304" pitchFamily="18" charset="0"/>
                <a:cs typeface="Times New Roman" panose="02020603050405020304" pitchFamily="18" charset="0"/>
              </a:rPr>
              <a:t>Medical Operations Requirements Traced to Mission Hardware (Prototype)</a:t>
            </a:r>
          </a:p>
        </p:txBody>
      </p:sp>
      <p:pic>
        <p:nvPicPr>
          <p:cNvPr id="198" name="Picture 197">
            <a:extLst>
              <a:ext uri="{FF2B5EF4-FFF2-40B4-BE49-F238E27FC236}">
                <a16:creationId xmlns:a16="http://schemas.microsoft.com/office/drawing/2014/main" id="{A9A292AD-4067-12FF-405E-2894B99D6F35}"/>
              </a:ext>
            </a:extLst>
          </p:cNvPr>
          <p:cNvPicPr>
            <a:picLocks noChangeAspect="1"/>
          </p:cNvPicPr>
          <p:nvPr/>
        </p:nvPicPr>
        <p:blipFill>
          <a:blip r:embed="rId16"/>
          <a:stretch>
            <a:fillRect/>
          </a:stretch>
        </p:blipFill>
        <p:spPr>
          <a:xfrm>
            <a:off x="27203307" y="14356807"/>
            <a:ext cx="12795769" cy="7178884"/>
          </a:xfrm>
          <a:prstGeom prst="rect">
            <a:avLst/>
          </a:prstGeom>
          <a:ln w="57150">
            <a:solidFill>
              <a:schemeClr val="tx1"/>
            </a:solidFill>
          </a:ln>
          <a:effectLst>
            <a:outerShdw blurRad="50800" dist="38100" dir="2700000" algn="tl" rotWithShape="0">
              <a:prstClr val="black">
                <a:alpha val="40000"/>
              </a:prstClr>
            </a:outerShdw>
          </a:effectLst>
        </p:spPr>
      </p:pic>
      <p:pic>
        <p:nvPicPr>
          <p:cNvPr id="201" name="Picture 200">
            <a:extLst>
              <a:ext uri="{FF2B5EF4-FFF2-40B4-BE49-F238E27FC236}">
                <a16:creationId xmlns:a16="http://schemas.microsoft.com/office/drawing/2014/main" id="{633A46E7-EDCC-43B8-10A7-286237530BAE}"/>
              </a:ext>
            </a:extLst>
          </p:cNvPr>
          <p:cNvPicPr>
            <a:picLocks noChangeAspect="1"/>
          </p:cNvPicPr>
          <p:nvPr/>
        </p:nvPicPr>
        <p:blipFill>
          <a:blip r:embed="rId17"/>
          <a:stretch>
            <a:fillRect/>
          </a:stretch>
        </p:blipFill>
        <p:spPr>
          <a:xfrm>
            <a:off x="27217751" y="6339037"/>
            <a:ext cx="12699166" cy="6739215"/>
          </a:xfrm>
          <a:prstGeom prst="rect">
            <a:avLst/>
          </a:prstGeom>
          <a:ln w="57150">
            <a:solidFill>
              <a:schemeClr val="tx1"/>
            </a:solidFill>
          </a:ln>
          <a:effectLst>
            <a:outerShdw blurRad="50800" dist="38100" dir="2700000" algn="tl" rotWithShape="0">
              <a:prstClr val="black">
                <a:alpha val="40000"/>
              </a:prstClr>
            </a:outerShdw>
          </a:effectLst>
        </p:spPr>
      </p:pic>
      <p:grpSp>
        <p:nvGrpSpPr>
          <p:cNvPr id="179" name="Group 178">
            <a:extLst>
              <a:ext uri="{FF2B5EF4-FFF2-40B4-BE49-F238E27FC236}">
                <a16:creationId xmlns:a16="http://schemas.microsoft.com/office/drawing/2014/main" id="{5291A55A-BDE4-2623-DACB-9E9BEA5A8B39}"/>
              </a:ext>
            </a:extLst>
          </p:cNvPr>
          <p:cNvGrpSpPr/>
          <p:nvPr/>
        </p:nvGrpSpPr>
        <p:grpSpPr>
          <a:xfrm>
            <a:off x="14462752" y="6063433"/>
            <a:ext cx="6427534" cy="3404782"/>
            <a:chOff x="24244890" y="5606669"/>
            <a:chExt cx="6427534" cy="3404782"/>
          </a:xfrm>
        </p:grpSpPr>
        <p:pic>
          <p:nvPicPr>
            <p:cNvPr id="162" name="Picture 161">
              <a:extLst>
                <a:ext uri="{FF2B5EF4-FFF2-40B4-BE49-F238E27FC236}">
                  <a16:creationId xmlns:a16="http://schemas.microsoft.com/office/drawing/2014/main" id="{14577829-387E-A021-56E5-B820FF46A021}"/>
                </a:ext>
              </a:extLst>
            </p:cNvPr>
            <p:cNvPicPr>
              <a:picLocks noChangeAspect="1"/>
            </p:cNvPicPr>
            <p:nvPr/>
          </p:nvPicPr>
          <p:blipFill>
            <a:blip r:embed="rId18"/>
            <a:stretch>
              <a:fillRect/>
            </a:stretch>
          </p:blipFill>
          <p:spPr>
            <a:xfrm>
              <a:off x="24244890" y="5606669"/>
              <a:ext cx="6427534" cy="3404782"/>
            </a:xfrm>
            <a:prstGeom prst="rect">
              <a:avLst/>
            </a:prstGeom>
            <a:ln>
              <a:solidFill>
                <a:schemeClr val="tx1"/>
              </a:solidFill>
            </a:ln>
          </p:spPr>
        </p:pic>
        <p:sp>
          <p:nvSpPr>
            <p:cNvPr id="163" name="TextBox 162">
              <a:extLst>
                <a:ext uri="{FF2B5EF4-FFF2-40B4-BE49-F238E27FC236}">
                  <a16:creationId xmlns:a16="http://schemas.microsoft.com/office/drawing/2014/main" id="{BF3639F0-179A-E249-DEEC-B3D516A8C1F1}"/>
                </a:ext>
              </a:extLst>
            </p:cNvPr>
            <p:cNvSpPr txBox="1"/>
            <p:nvPr/>
          </p:nvSpPr>
          <p:spPr>
            <a:xfrm>
              <a:off x="25214374" y="6924133"/>
              <a:ext cx="4475079" cy="764008"/>
            </a:xfrm>
            <a:prstGeom prst="rect">
              <a:avLst/>
            </a:prstGeom>
            <a:solidFill>
              <a:schemeClr val="accent1"/>
            </a:solidFill>
            <a:ln>
              <a:solidFill>
                <a:schemeClr val="tx1"/>
              </a:solidFill>
            </a:ln>
          </p:spPr>
          <p:txBody>
            <a:bodyPr wrap="square" rtlCol="0" anchor="ctr" anchorCtr="0">
              <a:noAutofit/>
            </a:bodyPr>
            <a:lstStyle/>
            <a:p>
              <a:pPr algn="ctr"/>
              <a:r>
                <a:rPr lang="en-US" sz="2800" b="1" i="1" dirty="0">
                  <a:solidFill>
                    <a:schemeClr val="bg1"/>
                  </a:solidFill>
                  <a:latin typeface="Helvetica" panose="020B0604020202020204" pitchFamily="34" charset="0"/>
                  <a:cs typeface="Helvetica" panose="020B0604020202020204" pitchFamily="34" charset="0"/>
                </a:rPr>
                <a:t>MagicDraw Model</a:t>
              </a:r>
            </a:p>
          </p:txBody>
        </p:sp>
      </p:grpSp>
      <p:sp>
        <p:nvSpPr>
          <p:cNvPr id="164" name="Arrow: Bent 5">
            <a:extLst>
              <a:ext uri="{FF2B5EF4-FFF2-40B4-BE49-F238E27FC236}">
                <a16:creationId xmlns:a16="http://schemas.microsoft.com/office/drawing/2014/main" id="{25FCFB75-AF2D-18B9-DDDE-2D96BFEB1AE2}"/>
              </a:ext>
            </a:extLst>
          </p:cNvPr>
          <p:cNvSpPr/>
          <p:nvPr/>
        </p:nvSpPr>
        <p:spPr>
          <a:xfrm flipV="1">
            <a:off x="14952927" y="9933238"/>
            <a:ext cx="4309388" cy="2792161"/>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80" name="Group 179">
            <a:extLst>
              <a:ext uri="{FF2B5EF4-FFF2-40B4-BE49-F238E27FC236}">
                <a16:creationId xmlns:a16="http://schemas.microsoft.com/office/drawing/2014/main" id="{DED88E63-2234-A9DF-35DB-D3801E1CA09A}"/>
              </a:ext>
            </a:extLst>
          </p:cNvPr>
          <p:cNvGrpSpPr/>
          <p:nvPr/>
        </p:nvGrpSpPr>
        <p:grpSpPr>
          <a:xfrm>
            <a:off x="19858961" y="11176945"/>
            <a:ext cx="6473499" cy="3404782"/>
            <a:chOff x="32407046" y="9437039"/>
            <a:chExt cx="6473499" cy="3404782"/>
          </a:xfrm>
        </p:grpSpPr>
        <p:pic>
          <p:nvPicPr>
            <p:cNvPr id="165" name="Picture 164">
              <a:extLst>
                <a:ext uri="{FF2B5EF4-FFF2-40B4-BE49-F238E27FC236}">
                  <a16:creationId xmlns:a16="http://schemas.microsoft.com/office/drawing/2014/main" id="{1ABA4A17-6D9A-B156-BECF-B73350AF9C7C}"/>
                </a:ext>
              </a:extLst>
            </p:cNvPr>
            <p:cNvPicPr>
              <a:picLocks noChangeAspect="1"/>
            </p:cNvPicPr>
            <p:nvPr/>
          </p:nvPicPr>
          <p:blipFill>
            <a:blip r:embed="rId19"/>
            <a:stretch>
              <a:fillRect/>
            </a:stretch>
          </p:blipFill>
          <p:spPr>
            <a:xfrm>
              <a:off x="32407046" y="9437039"/>
              <a:ext cx="6473499" cy="3404782"/>
            </a:xfrm>
            <a:prstGeom prst="rect">
              <a:avLst/>
            </a:prstGeom>
            <a:ln>
              <a:solidFill>
                <a:schemeClr val="tx1"/>
              </a:solidFill>
            </a:ln>
          </p:spPr>
        </p:pic>
        <p:sp>
          <p:nvSpPr>
            <p:cNvPr id="166" name="TextBox 165">
              <a:extLst>
                <a:ext uri="{FF2B5EF4-FFF2-40B4-BE49-F238E27FC236}">
                  <a16:creationId xmlns:a16="http://schemas.microsoft.com/office/drawing/2014/main" id="{8A647840-5634-3389-8B80-4EE912644086}"/>
                </a:ext>
              </a:extLst>
            </p:cNvPr>
            <p:cNvSpPr txBox="1"/>
            <p:nvPr/>
          </p:nvSpPr>
          <p:spPr>
            <a:xfrm>
              <a:off x="33168931" y="10999595"/>
              <a:ext cx="5285790" cy="764008"/>
            </a:xfrm>
            <a:prstGeom prst="rect">
              <a:avLst/>
            </a:prstGeom>
            <a:solidFill>
              <a:schemeClr val="accent1"/>
            </a:solidFill>
            <a:ln>
              <a:solidFill>
                <a:schemeClr val="tx1"/>
              </a:solidFill>
            </a:ln>
          </p:spPr>
          <p:txBody>
            <a:bodyPr wrap="square" rtlCol="0" anchor="ctr" anchorCtr="0">
              <a:noAutofit/>
            </a:bodyPr>
            <a:lstStyle/>
            <a:p>
              <a:pPr algn="ctr"/>
              <a:r>
                <a:rPr lang="en-US" sz="2800" b="1" i="1" dirty="0">
                  <a:solidFill>
                    <a:schemeClr val="bg1"/>
                  </a:solidFill>
                  <a:latin typeface="Helvetica" panose="020B0604020202020204" pitchFamily="34" charset="0"/>
                  <a:cs typeface="Helvetica" panose="020B0604020202020204" pitchFamily="34" charset="0"/>
                </a:rPr>
                <a:t>PowerBI Query</a:t>
              </a:r>
            </a:p>
          </p:txBody>
        </p:sp>
      </p:grpSp>
      <p:sp>
        <p:nvSpPr>
          <p:cNvPr id="167" name="Arrow: Bent 15">
            <a:extLst>
              <a:ext uri="{FF2B5EF4-FFF2-40B4-BE49-F238E27FC236}">
                <a16:creationId xmlns:a16="http://schemas.microsoft.com/office/drawing/2014/main" id="{55EF084F-3923-389F-B48C-72661F2F1DB4}"/>
              </a:ext>
            </a:extLst>
          </p:cNvPr>
          <p:cNvSpPr/>
          <p:nvPr/>
        </p:nvSpPr>
        <p:spPr>
          <a:xfrm flipH="1" flipV="1">
            <a:off x="21348671" y="15056977"/>
            <a:ext cx="4309388" cy="2524340"/>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8" name="TextBox 167">
            <a:extLst>
              <a:ext uri="{FF2B5EF4-FFF2-40B4-BE49-F238E27FC236}">
                <a16:creationId xmlns:a16="http://schemas.microsoft.com/office/drawing/2014/main" id="{9DEEDA04-683F-1312-41D9-5C49DAE640CD}"/>
              </a:ext>
            </a:extLst>
          </p:cNvPr>
          <p:cNvSpPr txBox="1"/>
          <p:nvPr/>
        </p:nvSpPr>
        <p:spPr>
          <a:xfrm>
            <a:off x="21525880" y="15000858"/>
            <a:ext cx="3552608" cy="1384995"/>
          </a:xfrm>
          <a:prstGeom prst="rect">
            <a:avLst/>
          </a:prstGeom>
          <a:noFill/>
          <a:ln>
            <a:noFill/>
          </a:ln>
        </p:spPr>
        <p:txBody>
          <a:bodyPr wrap="square" rtlCol="0">
            <a:spAutoFit/>
          </a:bodyPr>
          <a:lstStyle/>
          <a:p>
            <a:pPr algn="ctr"/>
            <a:r>
              <a:rPr lang="en-US" sz="2800" b="1" i="1" dirty="0">
                <a:latin typeface="Helvetica" panose="020B0604020202020204" pitchFamily="34" charset="0"/>
                <a:cs typeface="Helvetica" panose="020B0604020202020204" pitchFamily="34" charset="0"/>
              </a:rPr>
              <a:t>User or SE Team Creates Custom Dashboard </a:t>
            </a:r>
          </a:p>
        </p:txBody>
      </p:sp>
      <p:sp>
        <p:nvSpPr>
          <p:cNvPr id="169" name="TextBox 168">
            <a:extLst>
              <a:ext uri="{FF2B5EF4-FFF2-40B4-BE49-F238E27FC236}">
                <a16:creationId xmlns:a16="http://schemas.microsoft.com/office/drawing/2014/main" id="{B6F4E3C2-D153-6833-8561-82B3C38D9E28}"/>
              </a:ext>
            </a:extLst>
          </p:cNvPr>
          <p:cNvSpPr txBox="1"/>
          <p:nvPr/>
        </p:nvSpPr>
        <p:spPr>
          <a:xfrm>
            <a:off x="15876511" y="10092890"/>
            <a:ext cx="4547784" cy="954107"/>
          </a:xfrm>
          <a:prstGeom prst="rect">
            <a:avLst/>
          </a:prstGeom>
          <a:noFill/>
          <a:ln>
            <a:noFill/>
          </a:ln>
        </p:spPr>
        <p:txBody>
          <a:bodyPr wrap="square" rtlCol="0">
            <a:spAutoFit/>
          </a:bodyPr>
          <a:lstStyle/>
          <a:p>
            <a:pPr algn="ctr"/>
            <a:r>
              <a:rPr lang="en-US" sz="2800" b="1" i="1" dirty="0">
                <a:latin typeface="Helvetica" panose="020B0604020202020204" pitchFamily="34" charset="0"/>
                <a:cs typeface="Helvetica" panose="020B0604020202020204" pitchFamily="34" charset="0"/>
              </a:rPr>
              <a:t>SE Team Organizes CHP Model in PowerBI</a:t>
            </a:r>
          </a:p>
        </p:txBody>
      </p:sp>
      <p:sp>
        <p:nvSpPr>
          <p:cNvPr id="172" name="TextBox 171">
            <a:extLst>
              <a:ext uri="{FF2B5EF4-FFF2-40B4-BE49-F238E27FC236}">
                <a16:creationId xmlns:a16="http://schemas.microsoft.com/office/drawing/2014/main" id="{AAB48FD3-6DBA-E089-2F3E-5971029AB051}"/>
              </a:ext>
            </a:extLst>
          </p:cNvPr>
          <p:cNvSpPr txBox="1"/>
          <p:nvPr/>
        </p:nvSpPr>
        <p:spPr>
          <a:xfrm>
            <a:off x="14170283" y="20238456"/>
            <a:ext cx="6961872" cy="523220"/>
          </a:xfrm>
          <a:prstGeom prst="rect">
            <a:avLst/>
          </a:prstGeom>
          <a:noFill/>
          <a:ln>
            <a:noFill/>
          </a:ln>
        </p:spPr>
        <p:txBody>
          <a:bodyPr wrap="square" rtlCol="0">
            <a:spAutoFit/>
          </a:bodyPr>
          <a:lstStyle/>
          <a:p>
            <a:pPr algn="ctr"/>
            <a:r>
              <a:rPr lang="en-US" sz="2800" b="1" i="1" dirty="0">
                <a:latin typeface="Helvetica" panose="020B0604020202020204" pitchFamily="34" charset="0"/>
                <a:cs typeface="Helvetica" panose="020B0604020202020204" pitchFamily="34" charset="0"/>
              </a:rPr>
              <a:t>Publish on SharePoint or other WebApp</a:t>
            </a:r>
          </a:p>
        </p:txBody>
      </p:sp>
      <p:pic>
        <p:nvPicPr>
          <p:cNvPr id="204" name="Picture 203">
            <a:extLst>
              <a:ext uri="{FF2B5EF4-FFF2-40B4-BE49-F238E27FC236}">
                <a16:creationId xmlns:a16="http://schemas.microsoft.com/office/drawing/2014/main" id="{2AD48724-84B2-3578-E4FE-8FE414CF2F9B}"/>
              </a:ext>
            </a:extLst>
          </p:cNvPr>
          <p:cNvPicPr>
            <a:picLocks noChangeAspect="1"/>
          </p:cNvPicPr>
          <p:nvPr/>
        </p:nvPicPr>
        <p:blipFill>
          <a:blip r:embed="rId20"/>
          <a:stretch>
            <a:fillRect/>
          </a:stretch>
        </p:blipFill>
        <p:spPr>
          <a:xfrm>
            <a:off x="14503165" y="16385853"/>
            <a:ext cx="6412039" cy="3609292"/>
          </a:xfrm>
          <a:prstGeom prst="rect">
            <a:avLst/>
          </a:prstGeom>
        </p:spPr>
      </p:pic>
      <p:cxnSp>
        <p:nvCxnSpPr>
          <p:cNvPr id="4" name="Straight Connector 3">
            <a:extLst>
              <a:ext uri="{FF2B5EF4-FFF2-40B4-BE49-F238E27FC236}">
                <a16:creationId xmlns:a16="http://schemas.microsoft.com/office/drawing/2014/main" id="{F395C9D2-C735-550D-5BCB-670821926B24}"/>
              </a:ext>
            </a:extLst>
          </p:cNvPr>
          <p:cNvCxnSpPr>
            <a:cxnSpLocks/>
          </p:cNvCxnSpPr>
          <p:nvPr/>
        </p:nvCxnSpPr>
        <p:spPr>
          <a:xfrm>
            <a:off x="26767883" y="5039092"/>
            <a:ext cx="0" cy="348244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8270364-BB4D-2550-C3CB-D4FF5742884D}"/>
              </a:ext>
            </a:extLst>
          </p:cNvPr>
          <p:cNvSpPr txBox="1"/>
          <p:nvPr/>
        </p:nvSpPr>
        <p:spPr>
          <a:xfrm>
            <a:off x="27217750" y="30548892"/>
            <a:ext cx="12583743" cy="4078039"/>
          </a:xfrm>
          <a:prstGeom prst="rect">
            <a:avLst/>
          </a:prstGeom>
          <a:solidFill>
            <a:schemeClr val="accent1">
              <a:lumMod val="20000"/>
              <a:lumOff val="80000"/>
            </a:schemeClr>
          </a:solidFill>
          <a:ln>
            <a:solidFill>
              <a:schemeClr val="tx1"/>
            </a:solidFill>
          </a:ln>
        </p:spPr>
        <p:txBody>
          <a:bodyPr wrap="square" rtlCol="0">
            <a:spAutoFit/>
          </a:bodyPr>
          <a:lstStyle/>
          <a:p>
            <a:pPr marL="914400" lvl="1" indent="-457200">
              <a:spcBef>
                <a:spcPts val="600"/>
              </a:spcBef>
              <a:buFont typeface="Wingdings" pitchFamily="2" charset="2"/>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Advantages of Microsoft Office 365 Tool Suite</a:t>
            </a:r>
          </a:p>
          <a:p>
            <a:pPr marL="1371600" lvl="2" indent="-457200">
              <a:spcBef>
                <a:spcPts val="600"/>
              </a:spcBef>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Dynamic Data Visualization and Query</a:t>
            </a:r>
          </a:p>
          <a:p>
            <a:pPr marL="1371600" lvl="2" indent="-457200">
              <a:spcBef>
                <a:spcPts val="600"/>
              </a:spcBef>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Visualizations of large data sets that can be manipulated</a:t>
            </a:r>
          </a:p>
          <a:p>
            <a:pPr marL="1828800" lvl="3" indent="-457200">
              <a:spcBef>
                <a:spcPts val="600"/>
              </a:spcBef>
              <a:buFont typeface="Courier New" panose="02070309020205020404" pitchFamily="49" charset="0"/>
              <a:buChar char="o"/>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Analyze data without changing source data</a:t>
            </a:r>
          </a:p>
          <a:p>
            <a:pPr marL="1371600" lvl="2" indent="-457200">
              <a:spcBef>
                <a:spcPts val="600"/>
              </a:spcBef>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Available to NASA users</a:t>
            </a:r>
          </a:p>
          <a:p>
            <a:pPr marL="1828800" lvl="3" indent="-457200">
              <a:spcBef>
                <a:spcPts val="600"/>
              </a:spcBef>
              <a:buFont typeface="Courier New" panose="02070309020205020404" pitchFamily="49" charset="0"/>
              <a:buChar char="o"/>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Easy to connect with data sources for rapid prototyping</a:t>
            </a:r>
          </a:p>
          <a:p>
            <a:pPr marL="1828800" lvl="3" indent="-457200">
              <a:spcBef>
                <a:spcPts val="600"/>
              </a:spcBef>
              <a:buFont typeface="Courier New" panose="02070309020205020404" pitchFamily="49" charset="0"/>
              <a:buChar char="o"/>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Currently being used to explore HHP DE prototypes</a:t>
            </a:r>
          </a:p>
          <a:p>
            <a:pPr marL="1371600" lvl="2" indent="-457200">
              <a:spcBef>
                <a:spcPts val="600"/>
              </a:spcBef>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Multiple tailorable use cases with a federated source of truth</a:t>
            </a:r>
          </a:p>
        </p:txBody>
      </p:sp>
    </p:spTree>
    <p:extLst>
      <p:ext uri="{BB962C8B-B14F-4D97-AF65-F5344CB8AC3E}">
        <p14:creationId xmlns:p14="http://schemas.microsoft.com/office/powerpoint/2010/main" val="17725635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900e117-17a0-4b24-9e47-511ef1d02c43" xsi:nil="true"/>
    <Status xmlns="e698ca81-8296-4fdc-b75e-d1db1a500dd7">Draft</Status>
    <DocType xmlns="e698ca81-8296-4fdc-b75e-d1db1a500dd7" xsi:nil="true"/>
    <lcf76f155ced4ddcb4097134ff3c332f xmlns="e698ca81-8296-4fdc-b75e-d1db1a500dd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78B1F89695A648ADE9F5B1F3E0EEF2" ma:contentTypeVersion="18" ma:contentTypeDescription="Create a new document." ma:contentTypeScope="" ma:versionID="569e28975113eacf01d5ce0790a8ea0d">
  <xsd:schema xmlns:xsd="http://www.w3.org/2001/XMLSchema" xmlns:xs="http://www.w3.org/2001/XMLSchema" xmlns:p="http://schemas.microsoft.com/office/2006/metadata/properties" xmlns:ns2="e698ca81-8296-4fdc-b75e-d1db1a500dd7" xmlns:ns3="be954756-5a2a-422e-a924-a134369c6615" xmlns:ns4="d900e117-17a0-4b24-9e47-511ef1d02c43" targetNamespace="http://schemas.microsoft.com/office/2006/metadata/properties" ma:root="true" ma:fieldsID="4ec70ad7f4f910f992259832804ea1ef" ns2:_="" ns3:_="" ns4:_="">
    <xsd:import namespace="e698ca81-8296-4fdc-b75e-d1db1a500dd7"/>
    <xsd:import namespace="be954756-5a2a-422e-a924-a134369c6615"/>
    <xsd:import namespace="d900e117-17a0-4b24-9e47-511ef1d02c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DocType" minOccurs="0"/>
                <xsd:element ref="ns2:lcf76f155ced4ddcb4097134ff3c332f" minOccurs="0"/>
                <xsd:element ref="ns4:TaxCatchAll" minOccurs="0"/>
                <xsd:element ref="ns2:MediaServiceObjectDetectorVersions" minOccurs="0"/>
                <xsd:element ref="ns2:MediaServiceSearchProperties" minOccurs="0"/>
                <xsd:element ref="ns2: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98ca81-8296-4fdc-b75e-d1db1a500d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DocType" ma:index="19" nillable="true" ma:displayName="DocType" ma:format="Dropdown" ma:internalName="DocType">
      <xsd:simpleType>
        <xsd:union memberTypes="dms:Text">
          <xsd:simpleType>
            <xsd:restriction base="dms:Choice">
              <xsd:enumeration value="Project Plan Data Package"/>
              <xsd:enumeration value="Briefing/Presentation"/>
              <xsd:enumeration value="Choice 3"/>
            </xsd:restriction>
          </xsd:simpleType>
        </xsd:un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Status" ma:index="25" ma:displayName="Status" ma:default="Draft" ma:format="RadioButtons" ma:internalName="Status">
      <xsd:simpleType>
        <xsd:restriction base="dms:Choice">
          <xsd:enumeration value="Draft"/>
          <xsd:enumeration value="In-Review"/>
          <xsd:enumeration value="Review"/>
          <xsd:enumeration value="FInal"/>
        </xsd:restriction>
      </xsd:simpleType>
    </xsd:element>
  </xsd:schema>
  <xsd:schema xmlns:xsd="http://www.w3.org/2001/XMLSchema" xmlns:xs="http://www.w3.org/2001/XMLSchema" xmlns:dms="http://schemas.microsoft.com/office/2006/documentManagement/types" xmlns:pc="http://schemas.microsoft.com/office/infopath/2007/PartnerControls" targetNamespace="be954756-5a2a-422e-a924-a134369c661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900e117-17a0-4b24-9e47-511ef1d02c43"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e259b164-28e0-43fd-98a5-6cc2fdbdefa6}" ma:internalName="TaxCatchAll" ma:showField="CatchAllData" ma:web="be954756-5a2a-422e-a924-a134369c66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2D0FFE-C430-4224-BB44-F2AAF9340FFB}">
  <ds:schemaRefs>
    <ds:schemaRef ds:uri="be954756-5a2a-422e-a924-a134369c6615"/>
    <ds:schemaRef ds:uri="d900e117-17a0-4b24-9e47-511ef1d02c43"/>
    <ds:schemaRef ds:uri="e698ca81-8296-4fdc-b75e-d1db1a500dd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A9AEA33-D99A-44F4-BD01-1780AA231AEE}">
  <ds:schemaRefs>
    <ds:schemaRef ds:uri="http://schemas.microsoft.com/sharepoint/v3/contenttype/forms"/>
  </ds:schemaRefs>
</ds:datastoreItem>
</file>

<file path=customXml/itemProps3.xml><?xml version="1.0" encoding="utf-8"?>
<ds:datastoreItem xmlns:ds="http://schemas.openxmlformats.org/officeDocument/2006/customXml" ds:itemID="{3641102B-24BA-4B45-BB17-4E1A6457B8DC}">
  <ds:schemaRefs>
    <ds:schemaRef ds:uri="be954756-5a2a-422e-a924-a134369c6615"/>
    <ds:schemaRef ds:uri="d900e117-17a0-4b24-9e47-511ef1d02c43"/>
    <ds:schemaRef ds:uri="e698ca81-8296-4fdc-b75e-d1db1a500d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Integral</Template>
  <TotalTime>3</TotalTime>
  <Words>683</Words>
  <Application>Microsoft Macintosh PowerPoint</Application>
  <PresentationFormat>Custom</PresentationFormat>
  <Paragraphs>77</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Calibri Light</vt:lpstr>
      <vt:lpstr>Courier New</vt:lpstr>
      <vt:lpstr>Franklin Gothic Medium</vt:lpstr>
      <vt:lpstr>Helvetica</vt:lpstr>
      <vt:lpstr>Source Sans Pro</vt:lpstr>
      <vt:lpstr>Times New Roman</vt:lpstr>
      <vt:lpstr>Wingdings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Byrne, Vicky E. (JSC-SF)[WYLE LABORATORIES, INC.]</dc:creator>
  <cp:lastModifiedBy>Krihak, Michael K. (JSC-SCF)[KBR Wyle Services, LLC]</cp:lastModifiedBy>
  <cp:revision>3</cp:revision>
  <cp:lastPrinted>2018-01-10T21:51:03Z</cp:lastPrinted>
  <dcterms:created xsi:type="dcterms:W3CDTF">2018-01-08T13:33:55Z</dcterms:created>
  <dcterms:modified xsi:type="dcterms:W3CDTF">2025-01-03T19:44:57Z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0x010100BD78B1F89695A648ADE9F5B1F3E0EEF2</vt:lpwstr>
  </property>
  <property fmtid="{D5CDD505-2E9C-101B-9397-08002B2CF9AE}" pid="3" name="_dlc_policyId">
    <vt:lpwstr>0x0101007A1EED61ED555541BBE9EFB66D0CA894|-1397252559</vt:lpwstr>
  </property>
  <property fmtid="{D5CDD505-2E9C-101B-9397-08002B2CF9AE}" pid="4" name="ItemRetentionFormula">
    <vt:lpwstr>&lt;formula id="Microsoft.Office.RecordsManagement.PolicyFeatures.Expiration.Formula.BuiltIn"&gt;&lt;number&gt;6&lt;/number&gt;&lt;property&gt;Modified&lt;/property&gt;&lt;propertyId&gt;28cf69c5-fa48-462a-b5cd-27b6f9d2bd5f&lt;/propertyId&gt;&lt;period&gt;months&lt;/period&gt;&lt;/formula&gt;</vt:lpwstr>
  </property>
  <property fmtid="{D5CDD505-2E9C-101B-9397-08002B2CF9AE}" pid="5" name="TaxKeyword">
    <vt:lpwstr/>
  </property>
  <property fmtid="{D5CDD505-2E9C-101B-9397-08002B2CF9AE}" pid="6" name="_docset_NoMedatataSyncRequired">
    <vt:lpwstr>False</vt:lpwstr>
  </property>
  <property fmtid="{D5CDD505-2E9C-101B-9397-08002B2CF9AE}" pid="7" name="MediaServiceImageTags">
    <vt:lpwstr/>
  </property>
</Properties>
</file>