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handoutMasterIdLst>
    <p:handoutMasterId r:id="rId17"/>
  </p:handoutMasterIdLst>
  <p:sldIdLst>
    <p:sldId id="260" r:id="rId5"/>
    <p:sldId id="262" r:id="rId6"/>
    <p:sldId id="261" r:id="rId7"/>
    <p:sldId id="267" r:id="rId8"/>
    <p:sldId id="268" r:id="rId9"/>
    <p:sldId id="270" r:id="rId10"/>
    <p:sldId id="265" r:id="rId11"/>
    <p:sldId id="269" r:id="rId12"/>
    <p:sldId id="264" r:id="rId13"/>
    <p:sldId id="263" r:id="rId14"/>
    <p:sldId id="271" r:id="rId15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2DC2772-98FE-475D-954B-EB5E1FD38BCD}">
          <p14:sldIdLst>
            <p14:sldId id="260"/>
            <p14:sldId id="262"/>
            <p14:sldId id="261"/>
            <p14:sldId id="267"/>
            <p14:sldId id="268"/>
            <p14:sldId id="270"/>
            <p14:sldId id="265"/>
            <p14:sldId id="269"/>
            <p14:sldId id="264"/>
            <p14:sldId id="263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87" autoAdjust="0"/>
    <p:restoredTop sz="93545" autoAdjust="0"/>
  </p:normalViewPr>
  <p:slideViewPr>
    <p:cSldViewPr>
      <p:cViewPr varScale="1">
        <p:scale>
          <a:sx n="116" d="100"/>
          <a:sy n="116" d="100"/>
        </p:scale>
        <p:origin x="2021" y="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029075" cy="350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41" y="1"/>
            <a:ext cx="4029075" cy="350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8F344-176F-45C2-A384-0A30A1438984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657860"/>
            <a:ext cx="4029075" cy="3509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41" y="6657860"/>
            <a:ext cx="4029075" cy="3509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216F4-4408-4528-ACD2-486311105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22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028440" cy="3505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2"/>
            <a:ext cx="4028440" cy="3505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23F52EFA-8878-4099-A991-C1BE61D03CB0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525463"/>
            <a:ext cx="3503612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4" y="3329940"/>
            <a:ext cx="7437119" cy="31546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664"/>
            <a:ext cx="4028440" cy="3505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658664"/>
            <a:ext cx="4028440" cy="3505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0609C775-D86E-492B-AC09-4980552CF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5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9C775-D86E-492B-AC09-4980552CFA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78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505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9521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767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314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043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973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404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1524000"/>
            <a:ext cx="19431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1524000"/>
            <a:ext cx="56769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061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392549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24384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492500" y="6588125"/>
            <a:ext cx="5600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en-US" sz="10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aramond" charset="0"/>
              </a:rPr>
              <a:t>Administratively Controlled Information</a:t>
            </a:r>
            <a:endParaRPr lang="en-US" altLang="en-US" sz="1000">
              <a:solidFill>
                <a:schemeClr val="accent2"/>
              </a:solidFill>
              <a:latin typeface="AGaramond" charset="0"/>
            </a:endParaRPr>
          </a:p>
        </p:txBody>
      </p:sp>
      <p:pic>
        <p:nvPicPr>
          <p:cNvPr id="1029" name="Picture 9" descr="Brighter3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38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+mj-lt"/>
          <a:ea typeface="MS PGothic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0000"/>
        </a:spcBef>
        <a:spcAft>
          <a:spcPct val="0"/>
        </a:spcAft>
        <a:defRPr sz="12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30000"/>
        </a:spcBef>
        <a:spcAft>
          <a:spcPct val="0"/>
        </a:spcAft>
        <a:buChar char="•"/>
        <a:defRPr sz="1300" b="1">
          <a:solidFill>
            <a:srgbClr val="333399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charset="0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MS PGothic" pitchFamily="34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B3E35-A3A3-284C-B1FF-C155603AC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100" y="1905000"/>
            <a:ext cx="6324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Ames Technologies/Capabilities CLDP Utilization Forum -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Water Group Task 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0C210E-CF23-D344-B30F-BCD4CD817810}"/>
              </a:ext>
            </a:extLst>
          </p:cNvPr>
          <p:cNvSpPr txBox="1"/>
          <p:nvPr/>
        </p:nvSpPr>
        <p:spPr>
          <a:xfrm>
            <a:off x="914400" y="571500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Lance Delzeit, ARC SCB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AmesTechnologies</a:t>
            </a:r>
            <a:r>
              <a:rPr lang="en-US" dirty="0">
                <a:solidFill>
                  <a:schemeClr val="bg1"/>
                </a:solidFill>
              </a:rPr>
              <a:t>/Capabilities CLDP Utilization Forum </a:t>
            </a:r>
          </a:p>
          <a:p>
            <a:r>
              <a:rPr lang="en-US" dirty="0">
                <a:solidFill>
                  <a:schemeClr val="bg1"/>
                </a:solidFill>
              </a:rPr>
              <a:t>1/23/25</a:t>
            </a:r>
          </a:p>
        </p:txBody>
      </p:sp>
    </p:spTree>
    <p:extLst>
      <p:ext uri="{BB962C8B-B14F-4D97-AF65-F5344CB8AC3E}">
        <p14:creationId xmlns:p14="http://schemas.microsoft.com/office/powerpoint/2010/main" val="147094297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3C18-4A41-B245-AE25-44998759B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657600"/>
            <a:ext cx="7772400" cy="2497183"/>
          </a:xfrm>
        </p:spPr>
        <p:txBody>
          <a:bodyPr/>
          <a:lstStyle/>
          <a:p>
            <a:pPr marL="0" indent="0"/>
            <a:r>
              <a:rPr lang="en-US" sz="2000" dirty="0"/>
              <a:t>T</a:t>
            </a:r>
            <a:r>
              <a:rPr lang="en-US" sz="2000" u="sng" dirty="0"/>
              <a:t>hree potential technologies for CLDP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Universal Urine Processor (UUP)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Fluid Dynamic Mass Gauging (FDMG)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Capillary DirectINJECT (CDI)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BEB095-227A-BA80-C71A-0ACB52CE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66800"/>
            <a:ext cx="7772400" cy="1676400"/>
          </a:xfrm>
        </p:spPr>
        <p:txBody>
          <a:bodyPr/>
          <a:lstStyle/>
          <a:p>
            <a:r>
              <a:rPr lang="en-US" dirty="0"/>
              <a:t>Ames Technologies/</a:t>
            </a:r>
            <a:br>
              <a:rPr lang="en-US" dirty="0"/>
            </a:br>
            <a:r>
              <a:rPr lang="en-US" dirty="0"/>
              <a:t>Capabilities CLDP Utilization Forum – </a:t>
            </a:r>
            <a:br>
              <a:rPr lang="en-US" dirty="0"/>
            </a:br>
            <a:r>
              <a:rPr lang="en-US" dirty="0"/>
              <a:t>Water Group Task Summary</a:t>
            </a:r>
          </a:p>
        </p:txBody>
      </p:sp>
    </p:spTree>
    <p:extLst>
      <p:ext uri="{BB962C8B-B14F-4D97-AF65-F5344CB8AC3E}">
        <p14:creationId xmlns:p14="http://schemas.microsoft.com/office/powerpoint/2010/main" val="321150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3C18-4A41-B245-AE25-44998759B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35182"/>
            <a:ext cx="7772400" cy="481801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UUP is a </a:t>
            </a: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dormancy- tolerant water processor capable of 100% water recovery </a:t>
            </a:r>
            <a:r>
              <a:rPr lang="en-US" sz="1400" dirty="0">
                <a:latin typeface="Arial"/>
                <a:cs typeface="Arial"/>
              </a:rPr>
              <a:t>with minimal moving parts for increased reliability and maintainability and is compatible with all gravitational environments (micro, partial, and full)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SOA</a:t>
            </a:r>
            <a:r>
              <a:rPr lang="en-US" sz="1400" dirty="0">
                <a:latin typeface="Arial"/>
                <a:cs typeface="Arial"/>
              </a:rPr>
              <a:t>: Currently , NASA has no water processor capable of 100% water recovery.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Applications</a:t>
            </a:r>
            <a:r>
              <a:rPr lang="en-US" sz="1400" dirty="0">
                <a:latin typeface="Arial"/>
                <a:cs typeface="Arial"/>
              </a:rPr>
              <a:t>: urine, brine, humidity condensate, microgravity (transit) and partial gravity (planetary surface), and plant systems.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latin typeface="Arial"/>
                <a:cs typeface="Arial"/>
              </a:rPr>
              <a:t>Replaces the 3 processors (VCD, BPA, PUP) currently proposed for a Mars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Saves over 2/3</a:t>
            </a:r>
            <a:r>
              <a:rPr lang="en-US" sz="1400" baseline="30000" dirty="0">
                <a:latin typeface="Arial"/>
                <a:cs typeface="Arial"/>
              </a:rPr>
              <a:t>rd</a:t>
            </a:r>
            <a:r>
              <a:rPr lang="en-US" sz="1400" dirty="0">
                <a:latin typeface="Arial"/>
                <a:cs typeface="Arial"/>
              </a:rPr>
              <a:t> of the mass, volume, and complexity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UUP is a Shovel-ready Project with </a:t>
            </a: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Proven Capabilities</a:t>
            </a:r>
            <a:r>
              <a:rPr lang="en-US" sz="1400" dirty="0">
                <a:latin typeface="Arial"/>
                <a:cs typeface="Arial"/>
              </a:rPr>
              <a:t>  as it’s based off the </a:t>
            </a: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Brine Evaporation Bag (BEB)</a:t>
            </a:r>
            <a:r>
              <a:rPr lang="en-US" sz="1400" dirty="0">
                <a:latin typeface="Arial"/>
                <a:cs typeface="Arial"/>
              </a:rPr>
              <a:t> which has already gone through prior development and demonstrated 100% water recovery.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UUP </a:t>
            </a: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greatly reduces resupply</a:t>
            </a:r>
            <a:r>
              <a:rPr lang="en-US" sz="1400" dirty="0">
                <a:latin typeface="Arial"/>
                <a:cs typeface="Arial"/>
              </a:rPr>
              <a:t> with 100% water recovery. If the water recycler has only 97% efficiency, then 3% of the water is thrown away as waste.  The minimum water required per crew is 2.5L/day; that’s 10L/day for a crew of 4.  That’s 0.3L/day of water required in resupply resulting in </a:t>
            </a: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1/3</a:t>
            </a:r>
            <a:r>
              <a:rPr lang="en-US" sz="1400" baseline="30000" dirty="0">
                <a:highlight>
                  <a:srgbClr val="FFFF00"/>
                </a:highlight>
                <a:latin typeface="Arial"/>
                <a:cs typeface="Arial"/>
              </a:rPr>
              <a:t>rd</a:t>
            </a: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 metric ton of waste water for a 3-year (1000 day) Mars mission</a:t>
            </a:r>
            <a:r>
              <a:rPr lang="en-US" sz="1400" dirty="0">
                <a:latin typeface="Arial"/>
                <a:cs typeface="Arial"/>
              </a:rPr>
              <a:t> which could be recovered. 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BEB095-227A-BA80-C71A-0ACB52CE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66800"/>
            <a:ext cx="7772400" cy="685800"/>
          </a:xfrm>
        </p:spPr>
        <p:txBody>
          <a:bodyPr/>
          <a:lstStyle/>
          <a:p>
            <a:r>
              <a:rPr lang="en-US" dirty="0"/>
              <a:t>Universal Urine Processor (UUP) </a:t>
            </a:r>
          </a:p>
        </p:txBody>
      </p:sp>
    </p:spTree>
    <p:extLst>
      <p:ext uri="{BB962C8B-B14F-4D97-AF65-F5344CB8AC3E}">
        <p14:creationId xmlns:p14="http://schemas.microsoft.com/office/powerpoint/2010/main" val="4130528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3C18-4A41-B245-AE25-44998759B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428" y="1566787"/>
            <a:ext cx="5150772" cy="4114800"/>
          </a:xfrm>
        </p:spPr>
        <p:txBody>
          <a:bodyPr/>
          <a:lstStyle/>
          <a:p>
            <a:r>
              <a:rPr lang="en-US" sz="1800" b="1" u="sng" dirty="0">
                <a:latin typeface="Arial"/>
                <a:cs typeface="Arial"/>
              </a:rPr>
              <a:t>Underlying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Arial"/>
                <a:cs typeface="Arial"/>
              </a:rPr>
              <a:t>Top left – A membrane bag capable of retaining liquid water, but allows water vapor to escape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Arial"/>
                <a:cs typeface="Arial"/>
              </a:rPr>
              <a:t>Top right – Drawing of the membrane bag as built for BEB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Arial"/>
                <a:cs typeface="Arial"/>
              </a:rPr>
              <a:t>Right middle – The vacuum evaporator which holds the membrane bag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Arial"/>
                <a:cs typeface="Arial"/>
              </a:rPr>
              <a:t>Bottom – The lab based complete system (miniature demo unit)</a:t>
            </a:r>
          </a:p>
          <a:p>
            <a:pPr marL="793750" lvl="1" indent="-285750">
              <a:buFont typeface="Arial" panose="020B0604020202020204" pitchFamily="34" charset="0"/>
              <a:buChar char="•"/>
            </a:pPr>
            <a:r>
              <a:rPr lang="en-US" sz="1100" dirty="0">
                <a:latin typeface="Arial"/>
              </a:rPr>
              <a:t>Only moving part is the scroll pump</a:t>
            </a:r>
            <a:endParaRPr lang="en-US" sz="1400" dirty="0"/>
          </a:p>
          <a:p>
            <a:pPr>
              <a:defRPr/>
            </a:pPr>
            <a:r>
              <a:rPr lang="en-US" sz="1800" b="1" u="sng" dirty="0">
                <a:latin typeface="Arial Nova"/>
                <a:cs typeface="Arial"/>
              </a:rPr>
              <a:t>Infusion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0" dirty="0">
                <a:latin typeface="Arial Nova"/>
                <a:cs typeface="Arial"/>
              </a:rPr>
              <a:t>Mars and lunar planetary and transit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0" dirty="0">
                <a:latin typeface="Arial Nova"/>
                <a:cs typeface="Arial"/>
              </a:rPr>
              <a:t>UUP will replace the need for 3 separate system (VCD and BPA for transit and PUP for planetary) in a Mars mission</a:t>
            </a:r>
          </a:p>
          <a:p>
            <a:r>
              <a:rPr lang="en-US" sz="1400" b="0" dirty="0"/>
              <a:t>Gas release ~0.6ml/min into the cabin vs the BPA’s 1000L/min</a:t>
            </a:r>
          </a:p>
          <a:p>
            <a:pPr lvl="1"/>
            <a:r>
              <a:rPr lang="en-US" sz="1100" b="0" dirty="0"/>
              <a:t>Cabin “stench” release would be comparable to the VCD (UPA)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BEB095-227A-BA80-C71A-0ACB52CE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28" y="931756"/>
            <a:ext cx="7772400" cy="685800"/>
          </a:xfrm>
        </p:spPr>
        <p:txBody>
          <a:bodyPr/>
          <a:lstStyle/>
          <a:p>
            <a:r>
              <a:rPr lang="en-US" sz="2400" dirty="0"/>
              <a:t>Universal Urine Processor (UUP) </a:t>
            </a:r>
          </a:p>
        </p:txBody>
      </p:sp>
      <p:pic>
        <p:nvPicPr>
          <p:cNvPr id="2" name="Picture 25" descr="Figure 1.jpg">
            <a:extLst>
              <a:ext uri="{FF2B5EF4-FFF2-40B4-BE49-F238E27FC236}">
                <a16:creationId xmlns:a16="http://schemas.microsoft.com/office/drawing/2014/main" id="{87E8433E-A88A-0314-4415-D9EAF83028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7715" y="1238230"/>
            <a:ext cx="1926373" cy="2385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BDE4CD9-8A4C-0B46-1DDB-092F6E0ED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045" y="1333450"/>
            <a:ext cx="1574642" cy="114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8B41A7F-3E71-87B0-327C-5F40F99A9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55437"/>
            <a:ext cx="3505488" cy="26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F356347C-EA0A-94EE-BC8E-9EEB2887CB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045" y="2346877"/>
            <a:ext cx="1574642" cy="114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99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3C18-4A41-B245-AE25-44998759B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16" y="1531982"/>
            <a:ext cx="5760372" cy="4114800"/>
          </a:xfrm>
        </p:spPr>
        <p:txBody>
          <a:bodyPr/>
          <a:lstStyle/>
          <a:p>
            <a:r>
              <a:rPr lang="en-US" sz="1800" u="sng" dirty="0">
                <a:latin typeface="Arial"/>
                <a:cs typeface="Arial"/>
              </a:rPr>
              <a:t>Technical: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>
                <a:latin typeface="Arial"/>
                <a:cs typeface="Arial"/>
              </a:rPr>
              <a:t>Several ICES paper are published (2012 – 2016) on the BEB and its performance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2016 Results of the FY15 Brine Evaporation Bag (BEB) Technology Down Select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>
                <a:latin typeface="Arial"/>
                <a:cs typeface="Arial"/>
              </a:rPr>
              <a:t>Top image - The membrane of 6 BEBs at the end of their runs with no evidence of membrane leakage.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>
                <a:latin typeface="Arial"/>
                <a:cs typeface="Arial"/>
              </a:rPr>
              <a:t>Bottom right images – Images of BEBs at the end of their run at 99.99% (left, water of hydration not removed so still green in color) and 100% (right) water recovery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>
                <a:latin typeface="Arial"/>
                <a:cs typeface="Arial"/>
              </a:rPr>
              <a:t>Bottom left images - 100% water recovery in a BEB.  Note that the “green” Cr(III) hexahydrate becomes bone white demonstrating the removal of even the waters of hydration leaving behind only a solid block.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BEB095-227A-BA80-C71A-0ACB52CE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28" y="931756"/>
            <a:ext cx="7772400" cy="685800"/>
          </a:xfrm>
        </p:spPr>
        <p:txBody>
          <a:bodyPr/>
          <a:lstStyle/>
          <a:p>
            <a:r>
              <a:rPr lang="en-US" sz="2000" dirty="0"/>
              <a:t>Universal Urine Processor (UUP)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D65F7A-17CD-167F-E765-FDBE51AF6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020670"/>
            <a:ext cx="2645243" cy="1752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155200-CFA5-1E89-13F6-2DC4331F3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00" y="2903768"/>
            <a:ext cx="1948627" cy="21517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1667A37-12AF-D54D-2B3E-AACAD5F24594}"/>
              </a:ext>
            </a:extLst>
          </p:cNvPr>
          <p:cNvSpPr txBox="1"/>
          <p:nvPr/>
        </p:nvSpPr>
        <p:spPr>
          <a:xfrm>
            <a:off x="6354114" y="5681587"/>
            <a:ext cx="24985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Demonstration of 100% water recovery with color changing from green to white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792974-0736-D575-C7AC-3682762E3157}"/>
              </a:ext>
            </a:extLst>
          </p:cNvPr>
          <p:cNvSpPr txBox="1"/>
          <p:nvPr/>
        </p:nvSpPr>
        <p:spPr>
          <a:xfrm>
            <a:off x="388775" y="5229076"/>
            <a:ext cx="584759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latin typeface="Arial"/>
                <a:cs typeface="Arial"/>
              </a:rPr>
              <a:t>Cr (III) Urine Brine		  100% Dewatered Brine Residue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4D25CC9-6E89-6D39-9D3F-CD014BAFD2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6335" y="5563525"/>
            <a:ext cx="3138053" cy="1113788"/>
          </a:xfrm>
          <a:prstGeom prst="rect">
            <a:avLst/>
          </a:prstGeom>
        </p:spPr>
      </p:pic>
      <p:pic>
        <p:nvPicPr>
          <p:cNvPr id="14" name="Picture 17">
            <a:extLst>
              <a:ext uri="{FF2B5EF4-FFF2-40B4-BE49-F238E27FC236}">
                <a16:creationId xmlns:a16="http://schemas.microsoft.com/office/drawing/2014/main" id="{BBD49400-A821-7F02-675E-F74E42941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552895"/>
            <a:ext cx="1947018" cy="112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9ECB743-EF42-7405-1283-70DBB0924B2A}"/>
              </a:ext>
            </a:extLst>
          </p:cNvPr>
          <p:cNvCxnSpPr>
            <a:cxnSpLocks/>
            <a:stCxn id="14" idx="3"/>
            <a:endCxn id="13" idx="1"/>
          </p:cNvCxnSpPr>
          <p:nvPr/>
        </p:nvCxnSpPr>
        <p:spPr>
          <a:xfrm>
            <a:off x="2251818" y="6115104"/>
            <a:ext cx="734517" cy="53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483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3C18-4A41-B245-AE25-44998759B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35183"/>
            <a:ext cx="7772400" cy="41148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FDMG is a technology </a:t>
            </a: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for determining and monitoring the liquid volume within a tank </a:t>
            </a:r>
            <a:r>
              <a:rPr lang="en-US" dirty="0">
                <a:latin typeface="Arial"/>
                <a:cs typeface="Arial"/>
              </a:rPr>
              <a:t>that works in all gravitational environments (micro, partial, and full) with </a:t>
            </a: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in-flight re-calibration</a:t>
            </a:r>
            <a:r>
              <a:rPr lang="en-US" dirty="0">
                <a:latin typeface="Arial"/>
                <a:cs typeface="Arial"/>
              </a:rPr>
              <a:t> capability.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SOA</a:t>
            </a:r>
            <a:r>
              <a:rPr lang="en-US" sz="1400" dirty="0">
                <a:latin typeface="Arial"/>
                <a:cs typeface="Arial"/>
              </a:rPr>
              <a:t>: Currently, NASA has no method of determining the volume of liquid within a tank.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Applications</a:t>
            </a:r>
            <a:r>
              <a:rPr lang="en-US" sz="1400" dirty="0">
                <a:latin typeface="Arial"/>
                <a:cs typeface="Arial"/>
              </a:rPr>
              <a:t>: Water storage, water processing, brine recovery, Urine Pretreat, EDV processing, </a:t>
            </a:r>
            <a:r>
              <a:rPr lang="en-US" sz="1400" dirty="0" err="1">
                <a:latin typeface="Arial"/>
                <a:cs typeface="Arial"/>
              </a:rPr>
              <a:t>Cryo</a:t>
            </a:r>
            <a:r>
              <a:rPr lang="en-US" sz="1400" dirty="0">
                <a:latin typeface="Arial"/>
                <a:cs typeface="Arial"/>
              </a:rPr>
              <a:t> tanks, plant systems,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FDMG is a Shovel-ready Project with </a:t>
            </a: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Proven Capabilities </a:t>
            </a:r>
            <a:r>
              <a:rPr lang="en-US" dirty="0">
                <a:latin typeface="Arial"/>
                <a:cs typeface="Arial"/>
              </a:rPr>
              <a:t>which has gone through prior development and demonstrated the ability to determine the liquid volume within a rigid bladder tank to </a:t>
            </a: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&lt;1% error </a:t>
            </a:r>
            <a:r>
              <a:rPr lang="en-US" dirty="0">
                <a:latin typeface="Arial"/>
                <a:cs typeface="Arial"/>
              </a:rPr>
              <a:t>of the tanks maximum volume.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Est</a:t>
            </a:r>
            <a:r>
              <a:rPr lang="en-US" sz="1400" dirty="0">
                <a:latin typeface="Arial"/>
                <a:cs typeface="Arial"/>
              </a:rPr>
              <a:t>imated system </a:t>
            </a: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mass/volume is 1kg/1L.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Achilles' Tendon</a:t>
            </a:r>
            <a:r>
              <a:rPr lang="en-US" dirty="0">
                <a:latin typeface="Arial"/>
                <a:cs typeface="Arial"/>
              </a:rPr>
              <a:t>: Takes 1-5 minutes to do volume determination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Meant for static, not dynamic, systems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BEB095-227A-BA80-C71A-0ACB52CE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66800"/>
            <a:ext cx="7772400" cy="685800"/>
          </a:xfrm>
        </p:spPr>
        <p:txBody>
          <a:bodyPr/>
          <a:lstStyle/>
          <a:p>
            <a:r>
              <a:rPr lang="en-US" dirty="0"/>
              <a:t>Fluid Dynamic Mass Gauging (FDMG)</a:t>
            </a:r>
          </a:p>
        </p:txBody>
      </p:sp>
    </p:spTree>
    <p:extLst>
      <p:ext uri="{BB962C8B-B14F-4D97-AF65-F5344CB8AC3E}">
        <p14:creationId xmlns:p14="http://schemas.microsoft.com/office/powerpoint/2010/main" val="1405930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3C18-4A41-B245-AE25-44998759B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35183"/>
            <a:ext cx="4572000" cy="4114800"/>
          </a:xfrm>
        </p:spPr>
        <p:txBody>
          <a:bodyPr/>
          <a:lstStyle/>
          <a:p>
            <a:r>
              <a:rPr lang="en-US" sz="1600" b="1" dirty="0">
                <a:latin typeface="Arial"/>
                <a:cs typeface="Arial"/>
              </a:rPr>
              <a:t>Hardware and Operating Conditions: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Top Right – Image of FDMG in a </a:t>
            </a:r>
            <a:r>
              <a:rPr lang="en-US" sz="1600" dirty="0">
                <a:highlight>
                  <a:srgbClr val="FFFF00"/>
                </a:highlight>
                <a:latin typeface="Arial"/>
                <a:cs typeface="Arial"/>
              </a:rPr>
              <a:t>manual, on-tank, Vent Mode </a:t>
            </a:r>
            <a:r>
              <a:rPr lang="en-US" sz="1600" dirty="0">
                <a:latin typeface="Arial"/>
                <a:cs typeface="Arial"/>
              </a:rPr>
              <a:t>configuration with data recorder.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Nominally 1Kg and 1L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Bottom Right – Chart showing a </a:t>
            </a:r>
            <a:r>
              <a:rPr lang="en-US" sz="1600" dirty="0">
                <a:highlight>
                  <a:srgbClr val="FFFF00"/>
                </a:highlight>
                <a:latin typeface="Arial"/>
                <a:cs typeface="Arial"/>
              </a:rPr>
              <a:t>plethora of operating conditions </a:t>
            </a:r>
            <a:r>
              <a:rPr lang="en-US" sz="1600" dirty="0">
                <a:latin typeface="Arial"/>
                <a:cs typeface="Arial"/>
              </a:rPr>
              <a:t>and accuracy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Most conditions show high accuracy.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Even the less accurate conditions show good results.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Bottom Left – Drawing of FDMG in both </a:t>
            </a:r>
            <a:r>
              <a:rPr lang="en-US" sz="1600" dirty="0">
                <a:highlight>
                  <a:srgbClr val="FFFF00"/>
                </a:highlight>
                <a:latin typeface="Arial"/>
                <a:cs typeface="Arial"/>
              </a:rPr>
              <a:t>Vent and Fill Modes</a:t>
            </a:r>
            <a:r>
              <a:rPr lang="en-US" sz="1600" dirty="0">
                <a:latin typeface="Arial"/>
                <a:cs typeface="Arial"/>
              </a:rPr>
              <a:t>, both </a:t>
            </a:r>
            <a:r>
              <a:rPr lang="en-US" sz="1600" dirty="0">
                <a:highlight>
                  <a:srgbClr val="FFFF00"/>
                </a:highlight>
                <a:latin typeface="Arial"/>
                <a:cs typeface="Arial"/>
              </a:rPr>
              <a:t>on-tank (left) and off-tank (right) configurations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Off-tank allows multiple tanks to be serviced with a single unit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BEB095-227A-BA80-C71A-0ACB52CE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66800"/>
            <a:ext cx="7772400" cy="685800"/>
          </a:xfrm>
        </p:spPr>
        <p:txBody>
          <a:bodyPr/>
          <a:lstStyle/>
          <a:p>
            <a:r>
              <a:rPr lang="en-US" sz="1800" dirty="0"/>
              <a:t>Universal Urine Processor (UUP)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97BAF6-FE36-71DA-8006-79E45C8DA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3110" y="957194"/>
            <a:ext cx="3935236" cy="26194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2C6C21-27F2-FD25-DAD5-B7A5C6E46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564" y="3576660"/>
            <a:ext cx="3874934" cy="1589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5AA08F-A9CD-8C7E-DEC4-FD66DD583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110" y="5184218"/>
            <a:ext cx="4008421" cy="158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10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3C18-4A41-B245-AE25-44998759B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35183"/>
            <a:ext cx="5562600" cy="4114800"/>
          </a:xfrm>
        </p:spPr>
        <p:txBody>
          <a:bodyPr/>
          <a:lstStyle/>
          <a:p>
            <a:r>
              <a:rPr lang="en-US" sz="1400" b="1" dirty="0">
                <a:latin typeface="Arial"/>
                <a:cs typeface="Arial"/>
              </a:rPr>
              <a:t>Data, Calibration, and High Accuracy: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Bottom Left – Data is </a:t>
            </a: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highly linear </a:t>
            </a:r>
            <a:r>
              <a:rPr lang="en-US" sz="1400" dirty="0">
                <a:latin typeface="Arial"/>
                <a:cs typeface="Arial"/>
              </a:rPr>
              <a:t>(R2 ~ 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Bottom Middle – Data linearity allows for </a:t>
            </a: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single point calibration </a:t>
            </a:r>
            <a:r>
              <a:rPr lang="en-US" sz="1400" dirty="0">
                <a:latin typeface="Arial"/>
                <a:cs typeface="Arial"/>
              </a:rPr>
              <a:t>curve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Allows for in-flight recalibration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Bottom Right – Delta between data and calibration curve gives error curve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Calibration curve of the largest tank </a:t>
            </a: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applicable to all attached tank </a:t>
            </a:r>
            <a:r>
              <a:rPr lang="en-US" sz="1400" dirty="0">
                <a:latin typeface="Arial"/>
                <a:cs typeface="Arial"/>
              </a:rPr>
              <a:t>in off-tank configuration since ullage volume is independent of tank volume.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Top Right – Best operating condition showing (including temperature affects) </a:t>
            </a:r>
            <a:r>
              <a:rPr lang="en-US" sz="1400" dirty="0">
                <a:highlight>
                  <a:srgbClr val="FFFF00"/>
                </a:highlight>
                <a:latin typeface="Arial"/>
                <a:cs typeface="Arial"/>
              </a:rPr>
              <a:t>&lt;0.27% error </a:t>
            </a:r>
            <a:r>
              <a:rPr lang="en-US" sz="1400" dirty="0">
                <a:latin typeface="Arial"/>
                <a:cs typeface="Arial"/>
              </a:rPr>
              <a:t>of the tanks maximum volume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BEB095-227A-BA80-C71A-0ACB52CE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914400"/>
            <a:ext cx="7772400" cy="685800"/>
          </a:xfrm>
        </p:spPr>
        <p:txBody>
          <a:bodyPr/>
          <a:lstStyle/>
          <a:p>
            <a:r>
              <a:rPr lang="en-US" sz="2400" dirty="0"/>
              <a:t>Universal Urine Processor (UUP)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864C7F-D416-7A2B-B27D-12E1D7D0F1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9"/>
          <a:stretch/>
        </p:blipFill>
        <p:spPr>
          <a:xfrm>
            <a:off x="5870753" y="3698292"/>
            <a:ext cx="3032142" cy="20929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0CF7F5-95F0-DDA5-0B15-92DF07D199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5" r="8696"/>
          <a:stretch/>
        </p:blipFill>
        <p:spPr bwMode="auto">
          <a:xfrm>
            <a:off x="5639600" y="1066801"/>
            <a:ext cx="3345023" cy="24627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1FBCF1-D780-5C82-0EC0-373041CA21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" t="6361" r="7770"/>
          <a:stretch/>
        </p:blipFill>
        <p:spPr bwMode="auto">
          <a:xfrm>
            <a:off x="1489668" y="5030374"/>
            <a:ext cx="2081686" cy="16392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EC07FD-D7DE-25B7-1E16-EA832C6364A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" t="6805" r="8546"/>
          <a:stretch/>
        </p:blipFill>
        <p:spPr bwMode="auto">
          <a:xfrm>
            <a:off x="3652403" y="5123991"/>
            <a:ext cx="2070799" cy="16392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4872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3C18-4A41-B245-AE25-44998759B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35183"/>
            <a:ext cx="7772400" cy="41148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A technology capable of producing </a:t>
            </a: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a stable injection flow </a:t>
            </a:r>
            <a:r>
              <a:rPr lang="en-US" dirty="0">
                <a:latin typeface="Arial"/>
                <a:cs typeface="Arial"/>
              </a:rPr>
              <a:t>with extreme control of flow rates.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i.e., dosing Ag Biocide at both low biocidal (200-400 ppb) and high sterilization (10,000+ ppb) conc.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Flow rates </a:t>
            </a:r>
            <a:r>
              <a:rPr lang="en-US" dirty="0">
                <a:latin typeface="Arial"/>
                <a:cs typeface="Arial"/>
              </a:rPr>
              <a:t>from </a:t>
            </a: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low </a:t>
            </a:r>
            <a:r>
              <a:rPr lang="en-US" dirty="0">
                <a:highlight>
                  <a:srgbClr val="FFFF00"/>
                </a:highlight>
                <a:latin typeface="Symbol" panose="05050102010706020507" pitchFamily="18" charset="2"/>
                <a:cs typeface="Arial"/>
              </a:rPr>
              <a:t>m</a:t>
            </a: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L to high mL/min </a:t>
            </a:r>
            <a:r>
              <a:rPr lang="en-US" dirty="0">
                <a:latin typeface="Arial"/>
                <a:cs typeface="Arial"/>
              </a:rPr>
              <a:t>flow rates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Low mass and volume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SOA</a:t>
            </a:r>
            <a:r>
              <a:rPr lang="en-US" dirty="0">
                <a:latin typeface="Arial"/>
                <a:cs typeface="Arial"/>
              </a:rPr>
              <a:t>: Currently, NASA only uses various mechanical pumps.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Applications</a:t>
            </a:r>
            <a:r>
              <a:rPr lang="en-US" dirty="0">
                <a:latin typeface="Arial"/>
                <a:cs typeface="Arial"/>
              </a:rPr>
              <a:t>: Biocide dosing, urine pretreat dosing, flow control, plant systems, </a:t>
            </a:r>
            <a:r>
              <a:rPr lang="en-US" dirty="0" err="1">
                <a:latin typeface="Arial"/>
                <a:cs typeface="Arial"/>
              </a:rPr>
              <a:t>etc</a:t>
            </a: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CDI is a Shovel-ready Project with </a:t>
            </a: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Proven Capabilities </a:t>
            </a:r>
            <a:r>
              <a:rPr lang="en-US" dirty="0">
                <a:latin typeface="Arial"/>
                <a:cs typeface="Arial"/>
              </a:rPr>
              <a:t>which has gone through prior development and demonstrated the ability to control the </a:t>
            </a: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flow rate to within +/- 10% using a 25</a:t>
            </a:r>
            <a:r>
              <a:rPr lang="en-US" dirty="0">
                <a:highlight>
                  <a:srgbClr val="FFFF00"/>
                </a:highlight>
                <a:latin typeface="Symbol" panose="05050102010706020507" pitchFamily="18" charset="2"/>
                <a:cs typeface="Arial"/>
              </a:rPr>
              <a:t>m</a:t>
            </a:r>
            <a:r>
              <a:rPr lang="en-US" dirty="0">
                <a:highlight>
                  <a:srgbClr val="FFFF00"/>
                </a:highlight>
                <a:latin typeface="Arial"/>
                <a:cs typeface="Arial"/>
              </a:rPr>
              <a:t> capillary</a:t>
            </a:r>
            <a:r>
              <a:rPr lang="en-US" dirty="0">
                <a:latin typeface="Arial"/>
                <a:cs typeface="Arial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Improved control expected with larger diameter constrictions.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BEB095-227A-BA80-C71A-0ACB52CE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66800"/>
            <a:ext cx="7772400" cy="685800"/>
          </a:xfrm>
        </p:spPr>
        <p:txBody>
          <a:bodyPr/>
          <a:lstStyle/>
          <a:p>
            <a:r>
              <a:rPr lang="en-US" dirty="0"/>
              <a:t>Capillary DirectINJECT (CDI)</a:t>
            </a:r>
          </a:p>
        </p:txBody>
      </p:sp>
    </p:spTree>
    <p:extLst>
      <p:ext uri="{BB962C8B-B14F-4D97-AF65-F5344CB8AC3E}">
        <p14:creationId xmlns:p14="http://schemas.microsoft.com/office/powerpoint/2010/main" val="4073655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08B1C0D-5BCD-1442-7714-9026823AC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109" y="1066800"/>
            <a:ext cx="2946891" cy="5791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3C18-4A41-B245-AE25-44998759B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98690"/>
            <a:ext cx="5334000" cy="3141617"/>
          </a:xfrm>
        </p:spPr>
        <p:txBody>
          <a:bodyPr/>
          <a:lstStyle/>
          <a:p>
            <a:pPr marL="0" indent="0">
              <a:buNone/>
            </a:pPr>
            <a:r>
              <a:rPr lang="en-US" sz="1800" u="sng" dirty="0">
                <a:latin typeface="Arial"/>
              </a:rPr>
              <a:t>Data for Silver dosing system</a:t>
            </a:r>
            <a:endParaRPr lang="en-US" sz="1800" b="0" dirty="0"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Arial"/>
              </a:rPr>
              <a:t>Top Right – Cartoon of basic system</a:t>
            </a:r>
            <a:endParaRPr lang="en-US" b="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Arial"/>
                <a:cs typeface="Arial"/>
              </a:rPr>
              <a:t>Bottom Right – Single system built into an ISS-like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Arial"/>
                <a:cs typeface="Arial"/>
              </a:rPr>
              <a:t>Bottom Left – Picture of </a:t>
            </a:r>
            <a:r>
              <a:rPr lang="en-US" b="0" dirty="0">
                <a:latin typeface="Arial"/>
              </a:rPr>
              <a:t>6</a:t>
            </a:r>
            <a:r>
              <a:rPr lang="en-US" b="0" dirty="0">
                <a:latin typeface="Arial"/>
                <a:cs typeface="Arial"/>
              </a:rPr>
              <a:t> parallel systems using a 25 </a:t>
            </a:r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b="0" dirty="0">
                <a:latin typeface="Arial"/>
                <a:cs typeface="Arial"/>
              </a:rPr>
              <a:t>m capillary</a:t>
            </a:r>
            <a:endParaRPr lang="en-US" b="0" dirty="0"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Arial"/>
              </a:rPr>
              <a:t>Bottom Middle – Data collected from 6 systems</a:t>
            </a:r>
          </a:p>
          <a:p>
            <a:pPr marL="7937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</a:rPr>
              <a:t>5 systems stayed within +/-10%</a:t>
            </a:r>
          </a:p>
          <a:p>
            <a:pPr marL="7937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</a:rPr>
              <a:t>1 system within +/- 20%</a:t>
            </a:r>
          </a:p>
          <a:p>
            <a:pPr marL="7937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</a:rPr>
              <a:t>Larger diameter should be more stable</a:t>
            </a:r>
            <a:endParaRPr lang="en-US" b="0" dirty="0">
              <a:latin typeface="Arial"/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BEB095-227A-BA80-C71A-0ACB52CE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66800"/>
            <a:ext cx="7772400" cy="685800"/>
          </a:xfrm>
        </p:spPr>
        <p:txBody>
          <a:bodyPr/>
          <a:lstStyle/>
          <a:p>
            <a:r>
              <a:rPr lang="en-US" dirty="0"/>
              <a:t>Universal Urine Processor (UUP) 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95FD0AF-AE6D-FAF6-6285-8C5E897854FF}"/>
              </a:ext>
            </a:extLst>
          </p:cNvPr>
          <p:cNvSpPr txBox="1">
            <a:spLocks/>
          </p:cNvSpPr>
          <p:nvPr/>
        </p:nvSpPr>
        <p:spPr>
          <a:xfrm>
            <a:off x="6083640" y="6583681"/>
            <a:ext cx="2844800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9ECBED0-4D3D-77F3-7BA7-FE9FCC57C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613" y="5025256"/>
            <a:ext cx="4050496" cy="183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AB40BD-FD46-ED09-BD1D-D22CB5446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25257"/>
            <a:ext cx="2089969" cy="183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92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3C18-4A41-B245-AE25-44998759B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98690"/>
            <a:ext cx="5380626" cy="2472317"/>
          </a:xfrm>
        </p:spPr>
        <p:txBody>
          <a:bodyPr/>
          <a:lstStyle/>
          <a:p>
            <a:pPr marL="0" indent="0">
              <a:buNone/>
            </a:pPr>
            <a:r>
              <a:rPr lang="en-US" sz="1800" u="sng" dirty="0">
                <a:latin typeface="Arial"/>
              </a:rPr>
              <a:t>Data for Silver dosing system</a:t>
            </a:r>
            <a:endParaRPr lang="en-US" sz="1800" b="0" dirty="0"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Arial"/>
              </a:rPr>
              <a:t>Bottom Right – Cartoon of basic system</a:t>
            </a:r>
            <a:endParaRPr lang="en-US" b="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Arial"/>
                <a:cs typeface="Arial"/>
              </a:rPr>
              <a:t>Top Right –</a:t>
            </a:r>
            <a:r>
              <a:rPr lang="en-US" b="0" dirty="0">
                <a:latin typeface="Arial"/>
              </a:rPr>
              <a:t>6</a:t>
            </a:r>
            <a:r>
              <a:rPr lang="en-US" b="0" dirty="0">
                <a:latin typeface="Arial"/>
                <a:cs typeface="Arial"/>
              </a:rPr>
              <a:t> parallel systems using a 25 </a:t>
            </a:r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b="0" dirty="0">
                <a:latin typeface="Arial"/>
                <a:cs typeface="Arial"/>
              </a:rPr>
              <a:t>m capillary</a:t>
            </a:r>
            <a:endParaRPr lang="en-US" b="0" dirty="0"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Arial"/>
              </a:rPr>
              <a:t>Bottom Left – Data collected from 6 systems</a:t>
            </a:r>
          </a:p>
          <a:p>
            <a:pPr marL="7937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</a:rPr>
              <a:t>5 systems stayed within +/-10%</a:t>
            </a:r>
          </a:p>
          <a:p>
            <a:pPr marL="7937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</a:rPr>
              <a:t>1 system within +/- 20%</a:t>
            </a:r>
          </a:p>
          <a:p>
            <a:pPr marL="7937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</a:rPr>
              <a:t>Larger diameter should be more stable</a:t>
            </a:r>
            <a:endParaRPr lang="en-US" b="0" dirty="0">
              <a:latin typeface="Arial"/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BEB095-227A-BA80-C71A-0ACB52CEB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066800"/>
            <a:ext cx="7772400" cy="685800"/>
          </a:xfrm>
        </p:spPr>
        <p:txBody>
          <a:bodyPr/>
          <a:lstStyle/>
          <a:p>
            <a:r>
              <a:rPr lang="en-US" dirty="0"/>
              <a:t>Universal Urine Processor (UUP) 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9ECBED0-4D3D-77F3-7BA7-FE9FCC57C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60" y="4271007"/>
            <a:ext cx="5380626" cy="2434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AB40BD-FD46-ED09-BD1D-D22CB5446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159109"/>
            <a:ext cx="2653141" cy="23266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39F52A-5AD8-0FB8-3CCA-F86CB91F2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776" y="3640032"/>
            <a:ext cx="3244283" cy="314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67903"/>
      </p:ext>
    </p:extLst>
  </p:cSld>
  <p:clrMapOvr>
    <a:masterClrMapping/>
  </p:clrMapOvr>
</p:sld>
</file>

<file path=ppt/theme/theme1.xml><?xml version="1.0" encoding="utf-8"?>
<a:theme xmlns:a="http://schemas.openxmlformats.org/drawingml/2006/main" name="RPMA1.pp">
  <a:themeElements>
    <a:clrScheme name="RPMA1.p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PMA1.pp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RPMA1.p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PMA1.p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D30D964561164AAAA954B0B1203599" ma:contentTypeVersion="6" ma:contentTypeDescription="Create a new document." ma:contentTypeScope="" ma:versionID="71801d928f41b4e2940fc538ab6a6245">
  <xsd:schema xmlns:xsd="http://www.w3.org/2001/XMLSchema" xmlns:xs="http://www.w3.org/2001/XMLSchema" xmlns:p="http://schemas.microsoft.com/office/2006/metadata/properties" xmlns:ns2="c6b3ad04-c527-4832-a5a6-eca4e6676627" targetNamespace="http://schemas.microsoft.com/office/2006/metadata/properties" ma:root="true" ma:fieldsID="0523c5bea0feada2753b326e13cf38ce" ns2:_="">
    <xsd:import namespace="c6b3ad04-c527-4832-a5a6-eca4e66766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b3ad04-c527-4832-a5a6-eca4e66766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37F025-BC0C-4A82-819F-65C317B304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b3ad04-c527-4832-a5a6-eca4e66766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4381AB-41EC-40E8-96D9-F0E0C89406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788F61-8820-4C45-9BA0-7C07545907C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6282</TotalTime>
  <Words>1184</Words>
  <Application>Microsoft Office PowerPoint</Application>
  <PresentationFormat>On-screen Show (4:3)</PresentationFormat>
  <Paragraphs>97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AGaramond</vt:lpstr>
      <vt:lpstr>Arial</vt:lpstr>
      <vt:lpstr>Arial Nova</vt:lpstr>
      <vt:lpstr>Calibri</vt:lpstr>
      <vt:lpstr>Helvetica</vt:lpstr>
      <vt:lpstr>Symbol</vt:lpstr>
      <vt:lpstr>Times</vt:lpstr>
      <vt:lpstr>RPMA1.pp</vt:lpstr>
      <vt:lpstr>Ames Technologies/Capabilities CLDP Utilization Forum -  Water Group Task Summary</vt:lpstr>
      <vt:lpstr>Ames Technologies/ Capabilities CLDP Utilization Forum –  Water Group Task Summary</vt:lpstr>
      <vt:lpstr>Universal Urine Processor (UUP) </vt:lpstr>
      <vt:lpstr>Universal Urine Processor (UUP) </vt:lpstr>
      <vt:lpstr>Universal Urine Processor (UUP) </vt:lpstr>
      <vt:lpstr>Fluid Dynamic Mass Gauging (FDMG)</vt:lpstr>
      <vt:lpstr>Universal Urine Processor (UUP) </vt:lpstr>
      <vt:lpstr>Universal Urine Processor (UUP) </vt:lpstr>
      <vt:lpstr>Capillary DirectINJECT (CDI)</vt:lpstr>
      <vt:lpstr>Universal Urine Processor (UUP) </vt:lpstr>
      <vt:lpstr>Universal Urine Processor (UUP)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 Twitchell</dc:creator>
  <cp:lastModifiedBy>Delzeit, Lance D. (ARC-SCB)</cp:lastModifiedBy>
  <cp:revision>178</cp:revision>
  <cp:lastPrinted>2019-12-17T21:40:00Z</cp:lastPrinted>
  <dcterms:created xsi:type="dcterms:W3CDTF">2012-05-31T22:24:56Z</dcterms:created>
  <dcterms:modified xsi:type="dcterms:W3CDTF">2025-01-07T21:12:58Z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0x010100D5D30D964561164AAAA954B0B1203599</vt:lpwstr>
  </property>
</Properties>
</file>