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8404800"/>
  <p:notesSz cx="6858000" cy="9144000"/>
  <p:defaultTextStyle>
    <a:defPPr>
      <a:defRPr lang="en-US"/>
    </a:defPPr>
    <a:lvl1pPr marL="0" algn="l" defTabSz="2403546" rtl="0" eaLnBrk="1" latinLnBrk="0" hangingPunct="1">
      <a:defRPr sz="9500" kern="1200">
        <a:solidFill>
          <a:schemeClr val="tx1"/>
        </a:solidFill>
        <a:latin typeface="+mn-lt"/>
        <a:ea typeface="+mn-ea"/>
        <a:cs typeface="+mn-cs"/>
      </a:defRPr>
    </a:lvl1pPr>
    <a:lvl2pPr marL="2403546" algn="l" defTabSz="2403546" rtl="0" eaLnBrk="1" latinLnBrk="0" hangingPunct="1">
      <a:defRPr sz="9500" kern="1200">
        <a:solidFill>
          <a:schemeClr val="tx1"/>
        </a:solidFill>
        <a:latin typeface="+mn-lt"/>
        <a:ea typeface="+mn-ea"/>
        <a:cs typeface="+mn-cs"/>
      </a:defRPr>
    </a:lvl2pPr>
    <a:lvl3pPr marL="4807092" algn="l" defTabSz="2403546" rtl="0" eaLnBrk="1" latinLnBrk="0" hangingPunct="1">
      <a:defRPr sz="9500" kern="1200">
        <a:solidFill>
          <a:schemeClr val="tx1"/>
        </a:solidFill>
        <a:latin typeface="+mn-lt"/>
        <a:ea typeface="+mn-ea"/>
        <a:cs typeface="+mn-cs"/>
      </a:defRPr>
    </a:lvl3pPr>
    <a:lvl4pPr marL="7210638" algn="l" defTabSz="2403546" rtl="0" eaLnBrk="1" latinLnBrk="0" hangingPunct="1">
      <a:defRPr sz="9500" kern="1200">
        <a:solidFill>
          <a:schemeClr val="tx1"/>
        </a:solidFill>
        <a:latin typeface="+mn-lt"/>
        <a:ea typeface="+mn-ea"/>
        <a:cs typeface="+mn-cs"/>
      </a:defRPr>
    </a:lvl4pPr>
    <a:lvl5pPr marL="9614184" algn="l" defTabSz="2403546" rtl="0" eaLnBrk="1" latinLnBrk="0" hangingPunct="1">
      <a:defRPr sz="9500" kern="1200">
        <a:solidFill>
          <a:schemeClr val="tx1"/>
        </a:solidFill>
        <a:latin typeface="+mn-lt"/>
        <a:ea typeface="+mn-ea"/>
        <a:cs typeface="+mn-cs"/>
      </a:defRPr>
    </a:lvl5pPr>
    <a:lvl6pPr marL="12017731" algn="l" defTabSz="2403546" rtl="0" eaLnBrk="1" latinLnBrk="0" hangingPunct="1">
      <a:defRPr sz="9500" kern="1200">
        <a:solidFill>
          <a:schemeClr val="tx1"/>
        </a:solidFill>
        <a:latin typeface="+mn-lt"/>
        <a:ea typeface="+mn-ea"/>
        <a:cs typeface="+mn-cs"/>
      </a:defRPr>
    </a:lvl6pPr>
    <a:lvl7pPr marL="14421277" algn="l" defTabSz="2403546" rtl="0" eaLnBrk="1" latinLnBrk="0" hangingPunct="1">
      <a:defRPr sz="9500" kern="1200">
        <a:solidFill>
          <a:schemeClr val="tx1"/>
        </a:solidFill>
        <a:latin typeface="+mn-lt"/>
        <a:ea typeface="+mn-ea"/>
        <a:cs typeface="+mn-cs"/>
      </a:defRPr>
    </a:lvl7pPr>
    <a:lvl8pPr marL="16824823" algn="l" defTabSz="2403546" rtl="0" eaLnBrk="1" latinLnBrk="0" hangingPunct="1">
      <a:defRPr sz="9500" kern="1200">
        <a:solidFill>
          <a:schemeClr val="tx1"/>
        </a:solidFill>
        <a:latin typeface="+mn-lt"/>
        <a:ea typeface="+mn-ea"/>
        <a:cs typeface="+mn-cs"/>
      </a:defRPr>
    </a:lvl8pPr>
    <a:lvl9pPr marL="19228369" algn="l" defTabSz="2403546" rtl="0" eaLnBrk="1" latinLnBrk="0" hangingPunct="1">
      <a:defRPr sz="9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45"/>
    <p:restoredTop sz="96327"/>
  </p:normalViewPr>
  <p:slideViewPr>
    <p:cSldViewPr snapToGrid="0" snapToObjects="1">
      <p:cViewPr>
        <p:scale>
          <a:sx n="60" d="100"/>
          <a:sy n="60" d="100"/>
        </p:scale>
        <p:origin x="-6776" y="-6664"/>
      </p:cViewPr>
      <p:guideLst>
        <p:guide orient="horz" pos="12096"/>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0F75CB-5CB2-DB40-B5F9-5CDC1EDFB42A}" type="datetimeFigureOut">
              <a:rPr lang="en-US" smtClean="0"/>
              <a:t>1/2/25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775EA-B936-3A4E-915A-2B9FAAC25F33}" type="slidenum">
              <a:rPr lang="en-US" smtClean="0"/>
              <a:t>‹#›</a:t>
            </a:fld>
            <a:endParaRPr lang="en-US"/>
          </a:p>
        </p:txBody>
      </p:sp>
    </p:spTree>
    <p:extLst>
      <p:ext uri="{BB962C8B-B14F-4D97-AF65-F5344CB8AC3E}">
        <p14:creationId xmlns:p14="http://schemas.microsoft.com/office/powerpoint/2010/main" val="27984838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775EA-B936-3A4E-915A-2B9FAAC25F33}" type="slidenum">
              <a:rPr lang="en-US" smtClean="0"/>
              <a:t>1</a:t>
            </a:fld>
            <a:endParaRPr lang="en-US"/>
          </a:p>
        </p:txBody>
      </p:sp>
    </p:spTree>
    <p:extLst>
      <p:ext uri="{BB962C8B-B14F-4D97-AF65-F5344CB8AC3E}">
        <p14:creationId xmlns:p14="http://schemas.microsoft.com/office/powerpoint/2010/main" val="1794698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6"/>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487D15-58B8-E346-A703-A6FF4ACE3913}" type="datetimeFigureOut">
              <a:rPr lang="en-US" smtClean="0"/>
              <a:t>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FF32A-75BD-5B41-BE7A-7F545339D100}" type="slidenum">
              <a:rPr lang="en-US" smtClean="0"/>
              <a:t>‹#›</a:t>
            </a:fld>
            <a:endParaRPr lang="en-US"/>
          </a:p>
        </p:txBody>
      </p:sp>
    </p:spTree>
    <p:extLst>
      <p:ext uri="{BB962C8B-B14F-4D97-AF65-F5344CB8AC3E}">
        <p14:creationId xmlns:p14="http://schemas.microsoft.com/office/powerpoint/2010/main" val="1188597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487D15-58B8-E346-A703-A6FF4ACE3913}" type="datetimeFigureOut">
              <a:rPr lang="en-US" smtClean="0"/>
              <a:t>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FF32A-75BD-5B41-BE7A-7F545339D100}" type="slidenum">
              <a:rPr lang="en-US" smtClean="0"/>
              <a:t>‹#›</a:t>
            </a:fld>
            <a:endParaRPr lang="en-US"/>
          </a:p>
        </p:txBody>
      </p:sp>
    </p:spTree>
    <p:extLst>
      <p:ext uri="{BB962C8B-B14F-4D97-AF65-F5344CB8AC3E}">
        <p14:creationId xmlns:p14="http://schemas.microsoft.com/office/powerpoint/2010/main" val="620669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652264" y="11485882"/>
            <a:ext cx="41471853" cy="2446705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218940" y="11485882"/>
            <a:ext cx="123579887" cy="2446705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487D15-58B8-E346-A703-A6FF4ACE3913}" type="datetimeFigureOut">
              <a:rPr lang="en-US" smtClean="0"/>
              <a:t>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FF32A-75BD-5B41-BE7A-7F545339D100}" type="slidenum">
              <a:rPr lang="en-US" smtClean="0"/>
              <a:t>‹#›</a:t>
            </a:fld>
            <a:endParaRPr lang="en-US"/>
          </a:p>
        </p:txBody>
      </p:sp>
    </p:spTree>
    <p:extLst>
      <p:ext uri="{BB962C8B-B14F-4D97-AF65-F5344CB8AC3E}">
        <p14:creationId xmlns:p14="http://schemas.microsoft.com/office/powerpoint/2010/main" val="418619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487D15-58B8-E346-A703-A6FF4ACE3913}" type="datetimeFigureOut">
              <a:rPr lang="en-US" smtClean="0"/>
              <a:t>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FF32A-75BD-5B41-BE7A-7F545339D100}" type="slidenum">
              <a:rPr lang="en-US" smtClean="0"/>
              <a:t>‹#›</a:t>
            </a:fld>
            <a:endParaRPr lang="en-US"/>
          </a:p>
        </p:txBody>
      </p:sp>
    </p:spTree>
    <p:extLst>
      <p:ext uri="{BB962C8B-B14F-4D97-AF65-F5344CB8AC3E}">
        <p14:creationId xmlns:p14="http://schemas.microsoft.com/office/powerpoint/2010/main" val="1125312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2"/>
            <a:ext cx="43525440" cy="7627620"/>
          </a:xfrm>
        </p:spPr>
        <p:txBody>
          <a:bodyPr anchor="t"/>
          <a:lstStyle>
            <a:lvl1pPr algn="l">
              <a:defRPr sz="210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87D15-58B8-E346-A703-A6FF4ACE3913}" type="datetimeFigureOut">
              <a:rPr lang="en-US" smtClean="0"/>
              <a:t>1/2/25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9FF32A-75BD-5B41-BE7A-7F545339D100}" type="slidenum">
              <a:rPr lang="en-US" smtClean="0"/>
              <a:t>‹#›</a:t>
            </a:fld>
            <a:endParaRPr lang="en-US"/>
          </a:p>
        </p:txBody>
      </p:sp>
    </p:spTree>
    <p:extLst>
      <p:ext uri="{BB962C8B-B14F-4D97-AF65-F5344CB8AC3E}">
        <p14:creationId xmlns:p14="http://schemas.microsoft.com/office/powerpoint/2010/main" val="186746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218937" y="66906140"/>
            <a:ext cx="82525867" cy="189250320"/>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98246" y="66906140"/>
            <a:ext cx="82525873" cy="189250320"/>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487D15-58B8-E346-A703-A6FF4ACE3913}" type="datetimeFigureOut">
              <a:rPr lang="en-US" smtClean="0"/>
              <a:t>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FF32A-75BD-5B41-BE7A-7F545339D100}" type="slidenum">
              <a:rPr lang="en-US" smtClean="0"/>
              <a:t>‹#›</a:t>
            </a:fld>
            <a:endParaRPr lang="en-US"/>
          </a:p>
        </p:txBody>
      </p:sp>
    </p:spTree>
    <p:extLst>
      <p:ext uri="{BB962C8B-B14F-4D97-AF65-F5344CB8AC3E}">
        <p14:creationId xmlns:p14="http://schemas.microsoft.com/office/powerpoint/2010/main" val="159445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2"/>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4" y="8596632"/>
            <a:ext cx="22625053" cy="358266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a:t>Click to edit Master text styles</a:t>
            </a:r>
          </a:p>
        </p:txBody>
      </p:sp>
      <p:sp>
        <p:nvSpPr>
          <p:cNvPr id="4" name="Content Placeholder 3"/>
          <p:cNvSpPr>
            <a:spLocks noGrp="1"/>
          </p:cNvSpPr>
          <p:nvPr>
            <p:ph sz="half" idx="2"/>
          </p:nvPr>
        </p:nvSpPr>
        <p:spPr>
          <a:xfrm>
            <a:off x="2560324" y="12179300"/>
            <a:ext cx="22625053" cy="2212721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2"/>
            <a:ext cx="22633940" cy="3582668"/>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2"/>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487D15-58B8-E346-A703-A6FF4ACE3913}" type="datetimeFigureOut">
              <a:rPr lang="en-US" smtClean="0"/>
              <a:t>1/2/25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9FF32A-75BD-5B41-BE7A-7F545339D100}" type="slidenum">
              <a:rPr lang="en-US" smtClean="0"/>
              <a:t>‹#›</a:t>
            </a:fld>
            <a:endParaRPr lang="en-US"/>
          </a:p>
        </p:txBody>
      </p:sp>
    </p:spTree>
    <p:extLst>
      <p:ext uri="{BB962C8B-B14F-4D97-AF65-F5344CB8AC3E}">
        <p14:creationId xmlns:p14="http://schemas.microsoft.com/office/powerpoint/2010/main" val="2637569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487D15-58B8-E346-A703-A6FF4ACE3913}" type="datetimeFigureOut">
              <a:rPr lang="en-US" smtClean="0"/>
              <a:t>1/2/25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9FF32A-75BD-5B41-BE7A-7F545339D100}" type="slidenum">
              <a:rPr lang="en-US" smtClean="0"/>
              <a:t>‹#›</a:t>
            </a:fld>
            <a:endParaRPr lang="en-US"/>
          </a:p>
        </p:txBody>
      </p:sp>
    </p:spTree>
    <p:extLst>
      <p:ext uri="{BB962C8B-B14F-4D97-AF65-F5344CB8AC3E}">
        <p14:creationId xmlns:p14="http://schemas.microsoft.com/office/powerpoint/2010/main" val="3047347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87D15-58B8-E346-A703-A6FF4ACE3913}" type="datetimeFigureOut">
              <a:rPr lang="en-US" smtClean="0"/>
              <a:t>1/2/25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9FF32A-75BD-5B41-BE7A-7F545339D100}" type="slidenum">
              <a:rPr lang="en-US" smtClean="0"/>
              <a:t>‹#›</a:t>
            </a:fld>
            <a:endParaRPr lang="en-US"/>
          </a:p>
        </p:txBody>
      </p:sp>
    </p:spTree>
    <p:extLst>
      <p:ext uri="{BB962C8B-B14F-4D97-AF65-F5344CB8AC3E}">
        <p14:creationId xmlns:p14="http://schemas.microsoft.com/office/powerpoint/2010/main" val="41172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7" y="1529080"/>
            <a:ext cx="16846553" cy="6507480"/>
          </a:xfrm>
        </p:spPr>
        <p:txBody>
          <a:bodyPr anchor="b"/>
          <a:lstStyle>
            <a:lvl1pPr algn="l">
              <a:defRPr sz="10500" b="1"/>
            </a:lvl1pPr>
          </a:lstStyle>
          <a:p>
            <a:r>
              <a:rPr lang="en-US"/>
              <a:t>Click to edit Master title style</a:t>
            </a:r>
          </a:p>
        </p:txBody>
      </p:sp>
      <p:sp>
        <p:nvSpPr>
          <p:cNvPr id="3" name="Content Placeholder 2"/>
          <p:cNvSpPr>
            <a:spLocks noGrp="1"/>
          </p:cNvSpPr>
          <p:nvPr>
            <p:ph idx="1"/>
          </p:nvPr>
        </p:nvSpPr>
        <p:spPr>
          <a:xfrm>
            <a:off x="20020280" y="1529083"/>
            <a:ext cx="28625800" cy="32777434"/>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7" y="8036563"/>
            <a:ext cx="16846553" cy="26269954"/>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a:t>Click to edit Master text styles</a:t>
            </a:r>
          </a:p>
        </p:txBody>
      </p:sp>
      <p:sp>
        <p:nvSpPr>
          <p:cNvPr id="5" name="Date Placeholder 4"/>
          <p:cNvSpPr>
            <a:spLocks noGrp="1"/>
          </p:cNvSpPr>
          <p:nvPr>
            <p:ph type="dt" sz="half" idx="10"/>
          </p:nvPr>
        </p:nvSpPr>
        <p:spPr/>
        <p:txBody>
          <a:bodyPr/>
          <a:lstStyle/>
          <a:p>
            <a:fld id="{92487D15-58B8-E346-A703-A6FF4ACE3913}" type="datetimeFigureOut">
              <a:rPr lang="en-US" smtClean="0"/>
              <a:t>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FF32A-75BD-5B41-BE7A-7F545339D100}" type="slidenum">
              <a:rPr lang="en-US" smtClean="0"/>
              <a:t>‹#›</a:t>
            </a:fld>
            <a:endParaRPr lang="en-US"/>
          </a:p>
        </p:txBody>
      </p:sp>
    </p:spTree>
    <p:extLst>
      <p:ext uri="{BB962C8B-B14F-4D97-AF65-F5344CB8AC3E}">
        <p14:creationId xmlns:p14="http://schemas.microsoft.com/office/powerpoint/2010/main" val="3821507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4"/>
          </a:xfrm>
        </p:spPr>
        <p:txBody>
          <a:bodyPr anchor="b"/>
          <a:lstStyle>
            <a:lvl1pPr algn="l">
              <a:defRPr sz="105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endParaRPr lang="en-US"/>
          </a:p>
        </p:txBody>
      </p:sp>
      <p:sp>
        <p:nvSpPr>
          <p:cNvPr id="4" name="Text Placeholder 3"/>
          <p:cNvSpPr>
            <a:spLocks noGrp="1"/>
          </p:cNvSpPr>
          <p:nvPr>
            <p:ph type="body" sz="half" idx="2"/>
          </p:nvPr>
        </p:nvSpPr>
        <p:spPr>
          <a:xfrm>
            <a:off x="10036813" y="30057094"/>
            <a:ext cx="30723840" cy="4507227"/>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a:t>Click to edit Master text styles</a:t>
            </a:r>
          </a:p>
        </p:txBody>
      </p:sp>
      <p:sp>
        <p:nvSpPr>
          <p:cNvPr id="5" name="Date Placeholder 4"/>
          <p:cNvSpPr>
            <a:spLocks noGrp="1"/>
          </p:cNvSpPr>
          <p:nvPr>
            <p:ph type="dt" sz="half" idx="10"/>
          </p:nvPr>
        </p:nvSpPr>
        <p:spPr/>
        <p:txBody>
          <a:bodyPr/>
          <a:lstStyle/>
          <a:p>
            <a:fld id="{92487D15-58B8-E346-A703-A6FF4ACE3913}" type="datetimeFigureOut">
              <a:rPr lang="en-US" smtClean="0"/>
              <a:t>1/2/25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9FF32A-75BD-5B41-BE7A-7F545339D100}" type="slidenum">
              <a:rPr lang="en-US" smtClean="0"/>
              <a:t>‹#›</a:t>
            </a:fld>
            <a:endParaRPr lang="en-US"/>
          </a:p>
        </p:txBody>
      </p:sp>
    </p:spTree>
    <p:extLst>
      <p:ext uri="{BB962C8B-B14F-4D97-AF65-F5344CB8AC3E}">
        <p14:creationId xmlns:p14="http://schemas.microsoft.com/office/powerpoint/2010/main" val="248438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2"/>
            <a:ext cx="46085760" cy="6400800"/>
          </a:xfrm>
          <a:prstGeom prst="rect">
            <a:avLst/>
          </a:prstGeom>
        </p:spPr>
        <p:txBody>
          <a:bodyPr vert="horz" lIns="480709" tIns="240355" rIns="480709" bIns="240355" rtlCol="0" anchor="ctr">
            <a:normAutofit/>
          </a:bodyPr>
          <a:lstStyle/>
          <a:p>
            <a:r>
              <a:rPr lang="en-US"/>
              <a:t>Click to edit Master title style</a:t>
            </a:r>
          </a:p>
        </p:txBody>
      </p:sp>
      <p:sp>
        <p:nvSpPr>
          <p:cNvPr id="3" name="Text Placeholder 2"/>
          <p:cNvSpPr>
            <a:spLocks noGrp="1"/>
          </p:cNvSpPr>
          <p:nvPr>
            <p:ph type="body" idx="1"/>
          </p:nvPr>
        </p:nvSpPr>
        <p:spPr>
          <a:xfrm>
            <a:off x="2560320" y="8961126"/>
            <a:ext cx="46085760" cy="25345392"/>
          </a:xfrm>
          <a:prstGeom prst="rect">
            <a:avLst/>
          </a:prstGeom>
        </p:spPr>
        <p:txBody>
          <a:bodyPr vert="horz" lIns="480709" tIns="240355" rIns="480709" bIns="24035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6"/>
            <a:ext cx="11948160" cy="2044700"/>
          </a:xfrm>
          <a:prstGeom prst="rect">
            <a:avLst/>
          </a:prstGeom>
        </p:spPr>
        <p:txBody>
          <a:bodyPr vert="horz" lIns="480709" tIns="240355" rIns="480709" bIns="240355" rtlCol="0" anchor="ctr"/>
          <a:lstStyle>
            <a:lvl1pPr algn="l">
              <a:defRPr sz="6300">
                <a:solidFill>
                  <a:schemeClr val="tx1">
                    <a:tint val="75000"/>
                  </a:schemeClr>
                </a:solidFill>
              </a:defRPr>
            </a:lvl1pPr>
          </a:lstStyle>
          <a:p>
            <a:fld id="{92487D15-58B8-E346-A703-A6FF4ACE3913}" type="datetimeFigureOut">
              <a:rPr lang="en-US" smtClean="0"/>
              <a:t>1/2/25</a:t>
            </a:fld>
            <a:endParaRPr lang="en-US"/>
          </a:p>
        </p:txBody>
      </p:sp>
      <p:sp>
        <p:nvSpPr>
          <p:cNvPr id="5" name="Footer Placeholder 4"/>
          <p:cNvSpPr>
            <a:spLocks noGrp="1"/>
          </p:cNvSpPr>
          <p:nvPr>
            <p:ph type="ftr" sz="quarter" idx="3"/>
          </p:nvPr>
        </p:nvSpPr>
        <p:spPr>
          <a:xfrm>
            <a:off x="17495520" y="35595566"/>
            <a:ext cx="16215360" cy="2044700"/>
          </a:xfrm>
          <a:prstGeom prst="rect">
            <a:avLst/>
          </a:prstGeom>
        </p:spPr>
        <p:txBody>
          <a:bodyPr vert="horz" lIns="480709" tIns="240355" rIns="480709" bIns="240355"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6"/>
            <a:ext cx="11948160" cy="2044700"/>
          </a:xfrm>
          <a:prstGeom prst="rect">
            <a:avLst/>
          </a:prstGeom>
        </p:spPr>
        <p:txBody>
          <a:bodyPr vert="horz" lIns="480709" tIns="240355" rIns="480709" bIns="240355" rtlCol="0" anchor="ctr"/>
          <a:lstStyle>
            <a:lvl1pPr algn="r">
              <a:defRPr sz="6300">
                <a:solidFill>
                  <a:schemeClr val="tx1">
                    <a:tint val="75000"/>
                  </a:schemeClr>
                </a:solidFill>
              </a:defRPr>
            </a:lvl1pPr>
          </a:lstStyle>
          <a:p>
            <a:fld id="{9E9FF32A-75BD-5B41-BE7A-7F545339D100}" type="slidenum">
              <a:rPr lang="en-US" smtClean="0"/>
              <a:t>‹#›</a:t>
            </a:fld>
            <a:endParaRPr lang="en-US"/>
          </a:p>
        </p:txBody>
      </p:sp>
    </p:spTree>
    <p:extLst>
      <p:ext uri="{BB962C8B-B14F-4D97-AF65-F5344CB8AC3E}">
        <p14:creationId xmlns:p14="http://schemas.microsoft.com/office/powerpoint/2010/main" val="20784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03546" rtl="0" eaLnBrk="1" latinLnBrk="0" hangingPunct="1">
        <a:spcBef>
          <a:spcPct val="0"/>
        </a:spcBef>
        <a:buNone/>
        <a:defRPr sz="23100" kern="1200">
          <a:solidFill>
            <a:schemeClr val="tx1"/>
          </a:solidFill>
          <a:latin typeface="+mj-lt"/>
          <a:ea typeface="+mj-ea"/>
          <a:cs typeface="+mj-cs"/>
        </a:defRPr>
      </a:lvl1pPr>
    </p:titleStyle>
    <p:bodyStyle>
      <a:lvl1pPr marL="1802660" indent="-1802660" algn="l" defTabSz="2403546" rtl="0" eaLnBrk="1" latinLnBrk="0" hangingPunct="1">
        <a:spcBef>
          <a:spcPct val="20000"/>
        </a:spcBef>
        <a:buFont typeface="Arial"/>
        <a:buChar char="•"/>
        <a:defRPr sz="16800" kern="1200">
          <a:solidFill>
            <a:schemeClr val="tx1"/>
          </a:solidFill>
          <a:latin typeface="+mn-lt"/>
          <a:ea typeface="+mn-ea"/>
          <a:cs typeface="+mn-cs"/>
        </a:defRPr>
      </a:lvl1pPr>
      <a:lvl2pPr marL="3905762" indent="-1502216" algn="l" defTabSz="2403546" rtl="0" eaLnBrk="1" latinLnBrk="0" hangingPunct="1">
        <a:spcBef>
          <a:spcPct val="20000"/>
        </a:spcBef>
        <a:buFont typeface="Arial"/>
        <a:buChar char="–"/>
        <a:defRPr sz="14700" kern="1200">
          <a:solidFill>
            <a:schemeClr val="tx1"/>
          </a:solidFill>
          <a:latin typeface="+mn-lt"/>
          <a:ea typeface="+mn-ea"/>
          <a:cs typeface="+mn-cs"/>
        </a:defRPr>
      </a:lvl2pPr>
      <a:lvl3pPr marL="6008865" indent="-1201773" algn="l" defTabSz="2403546" rtl="0" eaLnBrk="1" latinLnBrk="0" hangingPunct="1">
        <a:spcBef>
          <a:spcPct val="20000"/>
        </a:spcBef>
        <a:buFont typeface="Arial"/>
        <a:buChar char="•"/>
        <a:defRPr sz="12600" kern="1200">
          <a:solidFill>
            <a:schemeClr val="tx1"/>
          </a:solidFill>
          <a:latin typeface="+mn-lt"/>
          <a:ea typeface="+mn-ea"/>
          <a:cs typeface="+mn-cs"/>
        </a:defRPr>
      </a:lvl3pPr>
      <a:lvl4pPr marL="8412411" indent="-1201773" algn="l" defTabSz="2403546" rtl="0" eaLnBrk="1" latinLnBrk="0" hangingPunct="1">
        <a:spcBef>
          <a:spcPct val="20000"/>
        </a:spcBef>
        <a:buFont typeface="Arial"/>
        <a:buChar char="–"/>
        <a:defRPr sz="10500" kern="1200">
          <a:solidFill>
            <a:schemeClr val="tx1"/>
          </a:solidFill>
          <a:latin typeface="+mn-lt"/>
          <a:ea typeface="+mn-ea"/>
          <a:cs typeface="+mn-cs"/>
        </a:defRPr>
      </a:lvl4pPr>
      <a:lvl5pPr marL="10815958" indent="-1201773" algn="l" defTabSz="2403546" rtl="0" eaLnBrk="1" latinLnBrk="0" hangingPunct="1">
        <a:spcBef>
          <a:spcPct val="20000"/>
        </a:spcBef>
        <a:buFont typeface="Arial"/>
        <a:buChar char="»"/>
        <a:defRPr sz="10500" kern="1200">
          <a:solidFill>
            <a:schemeClr val="tx1"/>
          </a:solidFill>
          <a:latin typeface="+mn-lt"/>
          <a:ea typeface="+mn-ea"/>
          <a:cs typeface="+mn-cs"/>
        </a:defRPr>
      </a:lvl5pPr>
      <a:lvl6pPr marL="13219504" indent="-1201773" algn="l" defTabSz="2403546" rtl="0" eaLnBrk="1" latinLnBrk="0" hangingPunct="1">
        <a:spcBef>
          <a:spcPct val="20000"/>
        </a:spcBef>
        <a:buFont typeface="Arial"/>
        <a:buChar char="•"/>
        <a:defRPr sz="10500" kern="1200">
          <a:solidFill>
            <a:schemeClr val="tx1"/>
          </a:solidFill>
          <a:latin typeface="+mn-lt"/>
          <a:ea typeface="+mn-ea"/>
          <a:cs typeface="+mn-cs"/>
        </a:defRPr>
      </a:lvl6pPr>
      <a:lvl7pPr marL="15623050" indent="-1201773" algn="l" defTabSz="2403546" rtl="0" eaLnBrk="1" latinLnBrk="0" hangingPunct="1">
        <a:spcBef>
          <a:spcPct val="20000"/>
        </a:spcBef>
        <a:buFont typeface="Arial"/>
        <a:buChar char="•"/>
        <a:defRPr sz="10500" kern="1200">
          <a:solidFill>
            <a:schemeClr val="tx1"/>
          </a:solidFill>
          <a:latin typeface="+mn-lt"/>
          <a:ea typeface="+mn-ea"/>
          <a:cs typeface="+mn-cs"/>
        </a:defRPr>
      </a:lvl7pPr>
      <a:lvl8pPr marL="18026596" indent="-1201773" algn="l" defTabSz="2403546" rtl="0" eaLnBrk="1" latinLnBrk="0" hangingPunct="1">
        <a:spcBef>
          <a:spcPct val="20000"/>
        </a:spcBef>
        <a:buFont typeface="Arial"/>
        <a:buChar char="•"/>
        <a:defRPr sz="10500" kern="1200">
          <a:solidFill>
            <a:schemeClr val="tx1"/>
          </a:solidFill>
          <a:latin typeface="+mn-lt"/>
          <a:ea typeface="+mn-ea"/>
          <a:cs typeface="+mn-cs"/>
        </a:defRPr>
      </a:lvl8pPr>
      <a:lvl9pPr marL="20430142" indent="-1201773" algn="l" defTabSz="2403546" rtl="0" eaLnBrk="1" latinLnBrk="0" hangingPunct="1">
        <a:spcBef>
          <a:spcPct val="20000"/>
        </a:spcBef>
        <a:buFont typeface="Arial"/>
        <a:buChar char="•"/>
        <a:defRPr sz="10500" kern="1200">
          <a:solidFill>
            <a:schemeClr val="tx1"/>
          </a:solidFill>
          <a:latin typeface="+mn-lt"/>
          <a:ea typeface="+mn-ea"/>
          <a:cs typeface="+mn-cs"/>
        </a:defRPr>
      </a:lvl9pPr>
    </p:bodyStyle>
    <p:otherStyle>
      <a:defPPr>
        <a:defRPr lang="en-US"/>
      </a:defPPr>
      <a:lvl1pPr marL="0" algn="l" defTabSz="2403546" rtl="0" eaLnBrk="1" latinLnBrk="0" hangingPunct="1">
        <a:defRPr sz="9500" kern="1200">
          <a:solidFill>
            <a:schemeClr val="tx1"/>
          </a:solidFill>
          <a:latin typeface="+mn-lt"/>
          <a:ea typeface="+mn-ea"/>
          <a:cs typeface="+mn-cs"/>
        </a:defRPr>
      </a:lvl1pPr>
      <a:lvl2pPr marL="2403546" algn="l" defTabSz="2403546" rtl="0" eaLnBrk="1" latinLnBrk="0" hangingPunct="1">
        <a:defRPr sz="9500" kern="1200">
          <a:solidFill>
            <a:schemeClr val="tx1"/>
          </a:solidFill>
          <a:latin typeface="+mn-lt"/>
          <a:ea typeface="+mn-ea"/>
          <a:cs typeface="+mn-cs"/>
        </a:defRPr>
      </a:lvl2pPr>
      <a:lvl3pPr marL="4807092" algn="l" defTabSz="2403546" rtl="0" eaLnBrk="1" latinLnBrk="0" hangingPunct="1">
        <a:defRPr sz="9500" kern="1200">
          <a:solidFill>
            <a:schemeClr val="tx1"/>
          </a:solidFill>
          <a:latin typeface="+mn-lt"/>
          <a:ea typeface="+mn-ea"/>
          <a:cs typeface="+mn-cs"/>
        </a:defRPr>
      </a:lvl3pPr>
      <a:lvl4pPr marL="7210638" algn="l" defTabSz="2403546" rtl="0" eaLnBrk="1" latinLnBrk="0" hangingPunct="1">
        <a:defRPr sz="9500" kern="1200">
          <a:solidFill>
            <a:schemeClr val="tx1"/>
          </a:solidFill>
          <a:latin typeface="+mn-lt"/>
          <a:ea typeface="+mn-ea"/>
          <a:cs typeface="+mn-cs"/>
        </a:defRPr>
      </a:lvl4pPr>
      <a:lvl5pPr marL="9614184" algn="l" defTabSz="2403546" rtl="0" eaLnBrk="1" latinLnBrk="0" hangingPunct="1">
        <a:defRPr sz="9500" kern="1200">
          <a:solidFill>
            <a:schemeClr val="tx1"/>
          </a:solidFill>
          <a:latin typeface="+mn-lt"/>
          <a:ea typeface="+mn-ea"/>
          <a:cs typeface="+mn-cs"/>
        </a:defRPr>
      </a:lvl5pPr>
      <a:lvl6pPr marL="12017731" algn="l" defTabSz="2403546" rtl="0" eaLnBrk="1" latinLnBrk="0" hangingPunct="1">
        <a:defRPr sz="9500" kern="1200">
          <a:solidFill>
            <a:schemeClr val="tx1"/>
          </a:solidFill>
          <a:latin typeface="+mn-lt"/>
          <a:ea typeface="+mn-ea"/>
          <a:cs typeface="+mn-cs"/>
        </a:defRPr>
      </a:lvl6pPr>
      <a:lvl7pPr marL="14421277" algn="l" defTabSz="2403546" rtl="0" eaLnBrk="1" latinLnBrk="0" hangingPunct="1">
        <a:defRPr sz="9500" kern="1200">
          <a:solidFill>
            <a:schemeClr val="tx1"/>
          </a:solidFill>
          <a:latin typeface="+mn-lt"/>
          <a:ea typeface="+mn-ea"/>
          <a:cs typeface="+mn-cs"/>
        </a:defRPr>
      </a:lvl7pPr>
      <a:lvl8pPr marL="16824823" algn="l" defTabSz="2403546" rtl="0" eaLnBrk="1" latinLnBrk="0" hangingPunct="1">
        <a:defRPr sz="9500" kern="1200">
          <a:solidFill>
            <a:schemeClr val="tx1"/>
          </a:solidFill>
          <a:latin typeface="+mn-lt"/>
          <a:ea typeface="+mn-ea"/>
          <a:cs typeface="+mn-cs"/>
        </a:defRPr>
      </a:lvl8pPr>
      <a:lvl9pPr marL="19228369" algn="l" defTabSz="2403546"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872290F-0A1B-FAE0-8169-36BEE7544E27}"/>
              </a:ext>
            </a:extLst>
          </p:cNvPr>
          <p:cNvPicPr>
            <a:picLocks noChangeAspect="1"/>
          </p:cNvPicPr>
          <p:nvPr/>
        </p:nvPicPr>
        <p:blipFill>
          <a:blip r:embed="rId3"/>
          <a:stretch>
            <a:fillRect/>
          </a:stretch>
        </p:blipFill>
        <p:spPr>
          <a:xfrm>
            <a:off x="43050013" y="12709702"/>
            <a:ext cx="7772400" cy="6217920"/>
          </a:xfrm>
          <a:prstGeom prst="rect">
            <a:avLst/>
          </a:prstGeom>
        </p:spPr>
      </p:pic>
      <p:pic>
        <p:nvPicPr>
          <p:cNvPr id="19" name="Picture 18">
            <a:extLst>
              <a:ext uri="{FF2B5EF4-FFF2-40B4-BE49-F238E27FC236}">
                <a16:creationId xmlns:a16="http://schemas.microsoft.com/office/drawing/2014/main" id="{842A10A2-6EFB-1970-70E0-32FA11A4AE87}"/>
              </a:ext>
            </a:extLst>
          </p:cNvPr>
          <p:cNvPicPr>
            <a:picLocks noChangeAspect="1"/>
          </p:cNvPicPr>
          <p:nvPr/>
        </p:nvPicPr>
        <p:blipFill>
          <a:blip r:embed="rId4"/>
          <a:stretch>
            <a:fillRect/>
          </a:stretch>
        </p:blipFill>
        <p:spPr>
          <a:xfrm>
            <a:off x="35277613" y="12715185"/>
            <a:ext cx="7772400" cy="6217920"/>
          </a:xfrm>
          <a:prstGeom prst="rect">
            <a:avLst/>
          </a:prstGeom>
        </p:spPr>
      </p:pic>
      <p:sp>
        <p:nvSpPr>
          <p:cNvPr id="9" name="Rectangle 8"/>
          <p:cNvSpPr/>
          <p:nvPr/>
        </p:nvSpPr>
        <p:spPr>
          <a:xfrm>
            <a:off x="2108367647" y="19730466"/>
            <a:ext cx="78232000" cy="24003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457200" y="457200"/>
            <a:ext cx="50292000" cy="4928084"/>
          </a:xfrm>
          <a:prstGeom prst="rect">
            <a:avLst/>
          </a:prstGeom>
        </p:spPr>
      </p:pic>
      <p:sp>
        <p:nvSpPr>
          <p:cNvPr id="6" name="Title 1"/>
          <p:cNvSpPr>
            <a:spLocks noGrp="1"/>
          </p:cNvSpPr>
          <p:nvPr>
            <p:ph type="ctrTitle"/>
          </p:nvPr>
        </p:nvSpPr>
        <p:spPr>
          <a:xfrm>
            <a:off x="4147131" y="1391469"/>
            <a:ext cx="42581309" cy="2799899"/>
          </a:xfrm>
        </p:spPr>
        <p:txBody>
          <a:bodyPr lIns="0" tIns="0" rIns="0" bIns="0">
            <a:noAutofit/>
          </a:bodyPr>
          <a:lstStyle/>
          <a:p>
            <a:r>
              <a:rPr lang="en-US" sz="8200" dirty="0">
                <a:solidFill>
                  <a:schemeClr val="bg1"/>
                </a:solidFill>
              </a:rPr>
              <a:t>    </a:t>
            </a:r>
            <a:r>
              <a:rPr lang="en-US" sz="6800" kern="100" dirty="0">
                <a:solidFill>
                  <a:schemeClr val="bg1"/>
                </a:solidFill>
                <a:effectLst/>
                <a:latin typeface="Times New Roman" panose="02020603050405020304" pitchFamily="18" charset="0"/>
                <a:ea typeface="Calibri" panose="020F0502020204030204" pitchFamily="34" charset="0"/>
                <a:cs typeface="Arial" panose="020B0604020202020204" pitchFamily="34" charset="0"/>
              </a:rPr>
              <a:t>Inter-calibrating CERES instrument fluxes utilizing the CERES instrument geostationary scan mode observations</a:t>
            </a:r>
            <a:br>
              <a:rPr lang="en-US" sz="8200" dirty="0">
                <a:solidFill>
                  <a:schemeClr val="bg1"/>
                </a:solidFill>
              </a:rPr>
            </a:br>
            <a:r>
              <a:rPr lang="en-US" sz="5400" dirty="0">
                <a:solidFill>
                  <a:schemeClr val="bg1"/>
                </a:solidFill>
              </a:rPr>
              <a:t>Kyle Itterly</a:t>
            </a:r>
            <a:r>
              <a:rPr lang="en-US" sz="5400" baseline="30000" dirty="0">
                <a:solidFill>
                  <a:schemeClr val="bg1"/>
                </a:solidFill>
              </a:rPr>
              <a:t>1</a:t>
            </a:r>
            <a:r>
              <a:rPr lang="en-US" sz="5400" dirty="0">
                <a:solidFill>
                  <a:schemeClr val="bg1"/>
                </a:solidFill>
              </a:rPr>
              <a:t>, David Doelling</a:t>
            </a:r>
            <a:r>
              <a:rPr lang="en-US" sz="5400" baseline="30000" dirty="0">
                <a:solidFill>
                  <a:schemeClr val="bg1"/>
                </a:solidFill>
              </a:rPr>
              <a:t>2</a:t>
            </a:r>
            <a:r>
              <a:rPr lang="en-US" sz="5400" dirty="0">
                <a:solidFill>
                  <a:schemeClr val="bg1"/>
                </a:solidFill>
              </a:rPr>
              <a:t>, Arun Gopalan</a:t>
            </a:r>
            <a:r>
              <a:rPr lang="en-US" sz="5400" baseline="30000" dirty="0">
                <a:solidFill>
                  <a:schemeClr val="bg1"/>
                </a:solidFill>
              </a:rPr>
              <a:t>1</a:t>
            </a:r>
            <a:r>
              <a:rPr lang="en-US" sz="5400" dirty="0">
                <a:solidFill>
                  <a:schemeClr val="bg1"/>
                </a:solidFill>
              </a:rPr>
              <a:t>, Conor Haney</a:t>
            </a:r>
            <a:r>
              <a:rPr lang="en-US" sz="5400" baseline="30000" dirty="0">
                <a:solidFill>
                  <a:schemeClr val="bg1"/>
                </a:solidFill>
              </a:rPr>
              <a:t>1</a:t>
            </a:r>
            <a:r>
              <a:rPr lang="en-US" sz="5400" dirty="0">
                <a:solidFill>
                  <a:schemeClr val="bg1"/>
                </a:solidFill>
              </a:rPr>
              <a:t>, Michele Nordeen</a:t>
            </a:r>
            <a:r>
              <a:rPr lang="en-US" sz="5400" baseline="30000" dirty="0">
                <a:solidFill>
                  <a:schemeClr val="bg1"/>
                </a:solidFill>
              </a:rPr>
              <a:t>1</a:t>
            </a:r>
            <a:r>
              <a:rPr lang="en-US" sz="5400" dirty="0">
                <a:solidFill>
                  <a:schemeClr val="bg1"/>
                </a:solidFill>
              </a:rPr>
              <a:t>, </a:t>
            </a:r>
            <a:r>
              <a:rPr lang="en-US" sz="5400" dirty="0" err="1">
                <a:solidFill>
                  <a:schemeClr val="bg1"/>
                </a:solidFill>
              </a:rPr>
              <a:t>Moguo</a:t>
            </a:r>
            <a:r>
              <a:rPr lang="en-US" sz="5400" dirty="0">
                <a:solidFill>
                  <a:schemeClr val="bg1"/>
                </a:solidFill>
              </a:rPr>
              <a:t> Sun</a:t>
            </a:r>
            <a:r>
              <a:rPr lang="en-US" sz="5400" baseline="30000" dirty="0">
                <a:solidFill>
                  <a:schemeClr val="bg1"/>
                </a:solidFill>
              </a:rPr>
              <a:t>1</a:t>
            </a:r>
            <a:r>
              <a:rPr lang="en-US" sz="5400" dirty="0">
                <a:solidFill>
                  <a:schemeClr val="bg1"/>
                </a:solidFill>
              </a:rPr>
              <a:t> &amp; Beau Branch</a:t>
            </a:r>
            <a:r>
              <a:rPr lang="en-US" sz="5400" baseline="30000" dirty="0">
                <a:solidFill>
                  <a:schemeClr val="bg1"/>
                </a:solidFill>
              </a:rPr>
              <a:t>3</a:t>
            </a:r>
            <a:r>
              <a:rPr lang="en-US" sz="5400" dirty="0">
                <a:solidFill>
                  <a:schemeClr val="bg1"/>
                </a:solidFill>
              </a:rPr>
              <a:t> </a:t>
            </a:r>
            <a:br>
              <a:rPr lang="en-US" sz="5400" baseline="30000" dirty="0">
                <a:solidFill>
                  <a:schemeClr val="bg1"/>
                </a:solidFill>
              </a:rPr>
            </a:br>
            <a:r>
              <a:rPr lang="en-US" sz="3100" dirty="0">
                <a:solidFill>
                  <a:schemeClr val="bg1"/>
                </a:solidFill>
              </a:rPr>
              <a:t> </a:t>
            </a:r>
            <a:r>
              <a:rPr lang="en-US" sz="4100" baseline="30000" dirty="0">
                <a:solidFill>
                  <a:schemeClr val="bg1"/>
                </a:solidFill>
              </a:rPr>
              <a:t>1</a:t>
            </a:r>
            <a:r>
              <a:rPr lang="en-US" sz="4100" dirty="0">
                <a:solidFill>
                  <a:schemeClr val="bg1"/>
                </a:solidFill>
              </a:rPr>
              <a:t>Analytical Mechanics Associates, Hampton, VA, </a:t>
            </a:r>
            <a:r>
              <a:rPr lang="en-US" sz="4100" baseline="30000" dirty="0">
                <a:solidFill>
                  <a:schemeClr val="bg1"/>
                </a:solidFill>
              </a:rPr>
              <a:t>2</a:t>
            </a:r>
            <a:r>
              <a:rPr lang="en-US" sz="4100" dirty="0">
                <a:solidFill>
                  <a:schemeClr val="bg1"/>
                </a:solidFill>
              </a:rPr>
              <a:t>NASA Langley Research Center, Hampton,  VA, </a:t>
            </a:r>
            <a:r>
              <a:rPr lang="en-US" sz="4100" baseline="30000" dirty="0">
                <a:solidFill>
                  <a:schemeClr val="bg1"/>
                </a:solidFill>
              </a:rPr>
              <a:t>3</a:t>
            </a:r>
            <a:r>
              <a:rPr lang="en-US" sz="4100" dirty="0">
                <a:solidFill>
                  <a:schemeClr val="bg1"/>
                </a:solidFill>
              </a:rPr>
              <a:t>Adnet Systems, Hampton, VA</a:t>
            </a:r>
          </a:p>
        </p:txBody>
      </p:sp>
      <p:sp>
        <p:nvSpPr>
          <p:cNvPr id="11" name="TextBox 10"/>
          <p:cNvSpPr txBox="1"/>
          <p:nvPr/>
        </p:nvSpPr>
        <p:spPr>
          <a:xfrm>
            <a:off x="457200" y="5089166"/>
            <a:ext cx="6934078" cy="723253"/>
          </a:xfrm>
          <a:prstGeom prst="rect">
            <a:avLst/>
          </a:prstGeom>
          <a:noFill/>
          <a:ln>
            <a:solidFill>
              <a:schemeClr val="tx1"/>
            </a:solidFill>
          </a:ln>
        </p:spPr>
        <p:txBody>
          <a:bodyPr wrap="none" lIns="91418" tIns="45709" rIns="91418" bIns="45709" rtlCol="0">
            <a:spAutoFit/>
          </a:bodyPr>
          <a:lstStyle/>
          <a:p>
            <a:r>
              <a:rPr lang="en-US" sz="4100" b="1" dirty="0"/>
              <a:t>1. Introduction and Motivation</a:t>
            </a:r>
          </a:p>
        </p:txBody>
      </p:sp>
      <p:sp>
        <p:nvSpPr>
          <p:cNvPr id="12" name="TextBox 11"/>
          <p:cNvSpPr txBox="1"/>
          <p:nvPr/>
        </p:nvSpPr>
        <p:spPr>
          <a:xfrm>
            <a:off x="435935" y="5891602"/>
            <a:ext cx="19154405" cy="11553141"/>
          </a:xfrm>
          <a:prstGeom prst="rect">
            <a:avLst/>
          </a:prstGeom>
          <a:noFill/>
        </p:spPr>
        <p:txBody>
          <a:bodyPr wrap="square" lIns="91418" tIns="45709" rIns="91418" bIns="45709"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The CERES instruments onboard the Terra, Aqua, SNPP and NOAA-20 satellites need to be inter-calibrated to provide a seamless and consistent TOA flux record using multiple overlapping CERES records </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The CERES instrument calibration team utilizes simultaneous nadir observations (SNO) or matched in time and angle CERES instrument pair radiances for inter-calibration to a common reference</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Since the Aqua orbit is lower than either NPP or NOAA20 SNOs occur every 64 hours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The NPP and NOAA20 satellites are in the same 1:30PM sun-synchronous orbit but positioned a quarter orbit apart. The orbit placement prevents any SNOs or intercalibration events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Terra, Aqua, NPP </a:t>
            </a:r>
            <a:r>
              <a:rPr kumimoji="0" lang="en-US" sz="2850" b="0" i="0" u="none" strike="noStrike" kern="100" cap="none" spc="0" normalizeH="0" baseline="0" noProof="0" dirty="0">
                <a:ln>
                  <a:noFill/>
                </a:ln>
                <a:effectLst/>
                <a:uLnTx/>
                <a:uFillTx/>
                <a:latin typeface="Aptos" panose="020B0004020202020204" pitchFamily="34" charset="0"/>
                <a:ea typeface="Calibri" panose="020F0502020204030204" pitchFamily="34" charset="0"/>
                <a:cs typeface="Times New Roman" panose="02020603050405020304" pitchFamily="18" charset="0"/>
              </a:rPr>
              <a:t>satellites</a:t>
            </a: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 will be decommissioned in mid 2026</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The future NOAA22 Libera (launch in 2028) satellite will be in the same orbit as NOAA20 but positioned a quarter orbit apart. The orbit placement prevents any SNOs or intercalibration events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The NASA CERES project will utilize CLARREO SNOs, Earth invariant targets (Deep Convective Clouds, Deserts, Dome-C), VIIRS narrowband to broadband after scaling the VIIRS sensors, as well as </a:t>
            </a:r>
            <a:r>
              <a:rPr kumimoji="0" lang="en-US" sz="2850" b="1"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GEO scan observations </a:t>
            </a:r>
            <a:r>
              <a:rPr kumimoji="0" lang="en-US" sz="2850" i="0" u="none" strike="noStrike" kern="100" cap="none" spc="0" normalizeH="0" baseline="0" noProof="0" dirty="0">
                <a:ln>
                  <a:noFill/>
                </a:ln>
                <a:effectLst/>
                <a:uLnTx/>
                <a:uFillTx/>
                <a:latin typeface="Aptos" panose="020B0004020202020204" pitchFamily="34" charset="0"/>
                <a:ea typeface="Calibri" panose="020F0502020204030204" pitchFamily="34" charset="0"/>
                <a:cs typeface="Times New Roman" panose="02020603050405020304" pitchFamily="18" charset="0"/>
              </a:rPr>
              <a:t>to intercalibrate NOAA20-CERES and NOAA22-Libera</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50" b="1"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CERES instrument GEO scanning points the CERES instrument over the GEO domain that are view angle matched</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The CERES instrument is usually in cross-track scan mode to provide spatially complete sampling</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The CERES instrument also performs Rotating Azimuthal Plane Scans to build Angular Directional Models used to convert the CERES radiances into fluxes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CERES placed the Terra and Aqua CERES instruments in GEOscan mode once every 6 days over a rotation of five geostationary domains beginning in February 2023 </a:t>
            </a:r>
            <a:r>
              <a:rPr kumimoji="0" lang="en-US" sz="2850" b="0" i="0" u="none" strike="noStrike" kern="100" cap="none" spc="0" normalizeH="0" baseline="0" noProof="0" dirty="0">
                <a:ln>
                  <a:noFill/>
                </a:ln>
                <a:effectLst/>
                <a:uLnTx/>
                <a:uFillTx/>
                <a:latin typeface="Aptos" panose="020B0004020202020204" pitchFamily="34" charset="0"/>
                <a:ea typeface="Calibri" panose="020F0502020204030204" pitchFamily="34" charset="0"/>
                <a:cs typeface="Times New Roman" panose="02020603050405020304" pitchFamily="18" charset="0"/>
              </a:rPr>
              <a:t>to validate the </a:t>
            </a:r>
            <a:r>
              <a:rPr kumimoji="0" lang="en-US" sz="2850" b="0" i="0" u="none" strike="noStrike" kern="100" cap="none" spc="0" normalizeH="0" baseline="0" noProof="0" dirty="0" err="1">
                <a:ln>
                  <a:noFill/>
                </a:ln>
                <a:effectLst/>
                <a:uLnTx/>
                <a:uFillTx/>
                <a:latin typeface="Aptos" panose="020B0004020202020204" pitchFamily="34" charset="0"/>
                <a:ea typeface="Calibri" panose="020F0502020204030204" pitchFamily="34" charset="0"/>
                <a:cs typeface="Times New Roman" panose="02020603050405020304" pitchFamily="18" charset="0"/>
              </a:rPr>
              <a:t>GEOscan</a:t>
            </a:r>
            <a:r>
              <a:rPr kumimoji="0" lang="en-US" sz="2850" b="0" i="0" u="none" strike="noStrike" kern="100" cap="none" spc="0" normalizeH="0" baseline="0" noProof="0" dirty="0">
                <a:ln>
                  <a:noFill/>
                </a:ln>
                <a:effectLst/>
                <a:uLnTx/>
                <a:uFillTx/>
                <a:latin typeface="Aptos" panose="020B0004020202020204" pitchFamily="34" charset="0"/>
                <a:ea typeface="Calibri" panose="020F0502020204030204" pitchFamily="34" charset="0"/>
                <a:cs typeface="Times New Roman" panose="02020603050405020304" pitchFamily="18" charset="0"/>
              </a:rPr>
              <a:t> inter-calibration approach</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5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 </a:t>
            </a: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Compare the Terra and Aqua CERES observed radiances</a:t>
            </a:r>
            <a:r>
              <a:rPr kumimoji="0" lang="en-US" sz="285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 by using time and angle matched </a:t>
            </a: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GEO imager narrowband to broadband derived radiances during the same day </a:t>
            </a:r>
            <a:r>
              <a:rPr kumimoji="0" lang="en-US" sz="2850" b="0" i="0" u="none" strike="noStrike" kern="100" cap="none" spc="0" normalizeH="0" baseline="0" noProof="0" dirty="0">
                <a:ln>
                  <a:noFill/>
                </a:ln>
                <a:effectLst/>
                <a:uLnTx/>
                <a:uFillTx/>
                <a:latin typeface="Aptos" panose="020B0004020202020204" pitchFamily="34" charset="0"/>
                <a:ea typeface="Calibri" panose="020F0502020204030204" pitchFamily="34" charset="0"/>
                <a:cs typeface="Times New Roman" panose="02020603050405020304" pitchFamily="18" charset="0"/>
              </a:rPr>
              <a:t>(Sec. 3)</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10:30 AM Terra radiance &gt; 10:30 AM GEO </a:t>
            </a:r>
            <a:r>
              <a:rPr kumimoji="0" lang="en-US" sz="2850" b="0" i="0" u="none" strike="noStrike" kern="100" cap="none" spc="0" normalizeH="0" baseline="0" noProof="0" dirty="0" err="1">
                <a:ln>
                  <a:noFill/>
                </a:ln>
                <a:effectLst/>
                <a:uLnTx/>
                <a:uFillTx/>
                <a:latin typeface="Aptos" panose="020B0004020202020204" pitchFamily="34" charset="0"/>
                <a:ea typeface="Calibri" panose="020F0502020204030204" pitchFamily="34" charset="0"/>
                <a:cs typeface="Times New Roman" panose="02020603050405020304" pitchFamily="18" charset="0"/>
              </a:rPr>
              <a:t>NBtoBB</a:t>
            </a: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 radiance &gt; 1:30 PM GEO </a:t>
            </a:r>
            <a:r>
              <a:rPr kumimoji="0" lang="en-US" sz="2850" b="0" i="0" u="none" strike="noStrike" kern="100" cap="none" spc="0" normalizeH="0" baseline="0" noProof="0" dirty="0" err="1">
                <a:ln>
                  <a:noFill/>
                </a:ln>
                <a:effectLst/>
                <a:uLnTx/>
                <a:uFillTx/>
                <a:latin typeface="Aptos" panose="020B0004020202020204" pitchFamily="34" charset="0"/>
                <a:ea typeface="Calibri" panose="020F0502020204030204" pitchFamily="34" charset="0"/>
                <a:cs typeface="Times New Roman" panose="02020603050405020304" pitchFamily="18" charset="0"/>
              </a:rPr>
              <a:t>NBtoBB</a:t>
            </a: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 radiance &gt; 1:30 PM Aqua radiance</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50" b="0" i="0"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Times New Roman" panose="02020603050405020304" pitchFamily="18" charset="0"/>
              </a:rPr>
              <a:t>GEO imager narrowband to broadband approaches are validated within this framework</a:t>
            </a:r>
            <a:r>
              <a:rPr kumimoji="0" lang="en-US" sz="285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 </a:t>
            </a:r>
            <a:r>
              <a:rPr kumimoji="0" lang="en-US" sz="2850" b="0" i="0" u="none" strike="noStrike" kern="1200" cap="none" spc="0" normalizeH="0" baseline="0" noProof="0" dirty="0">
                <a:ln>
                  <a:noFill/>
                </a:ln>
                <a:effectLst/>
                <a:uLnTx/>
                <a:uFillTx/>
                <a:latin typeface="Aptos" panose="020B0004020202020204" pitchFamily="34" charset="0"/>
                <a:cs typeface="Times New Roman" panose="02020603050405020304" pitchFamily="18" charset="0"/>
              </a:rPr>
              <a:t>(Sec. 4 &amp; </a:t>
            </a:r>
            <a:r>
              <a:rPr lang="en-US" sz="2850" dirty="0">
                <a:latin typeface="Aptos" panose="020B0004020202020204" pitchFamily="34" charset="0"/>
                <a:cs typeface="Times New Roman" panose="02020603050405020304" pitchFamily="18" charset="0"/>
              </a:rPr>
              <a:t>5)</a:t>
            </a:r>
            <a:endParaRPr kumimoji="0" lang="en-US" sz="2850" b="0" i="0" u="none" strike="noStrike" kern="1200" cap="none" spc="0" normalizeH="0" baseline="0" noProof="0" dirty="0">
              <a:ln>
                <a:noFill/>
              </a:ln>
              <a:effectLst/>
              <a:uLnTx/>
              <a:uFillTx/>
              <a:latin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50" b="0" i="0" u="none" strike="noStrike" kern="1200" cap="none" spc="0" normalizeH="0" baseline="0" noProof="0" dirty="0">
              <a:ln>
                <a:noFill/>
              </a:ln>
              <a:solidFill>
                <a:prstClr val="black"/>
              </a:solidFill>
              <a:effectLst/>
              <a:uLnTx/>
              <a:uFillTx/>
              <a:latin typeface="Aptos" panose="020B0004020202020204" pitchFamily="34" charset="0"/>
            </a:endParaRPr>
          </a:p>
          <a:p>
            <a:endParaRPr lang="en-US" sz="2850" dirty="0">
              <a:latin typeface="Aptos" panose="020B0004020202020204" pitchFamily="34" charset="0"/>
              <a:cs typeface="Times New Roman" panose="02020603050405020304" pitchFamily="18" charset="0"/>
            </a:endParaRPr>
          </a:p>
        </p:txBody>
      </p:sp>
      <p:sp>
        <p:nvSpPr>
          <p:cNvPr id="13" name="TextBox 12"/>
          <p:cNvSpPr txBox="1"/>
          <p:nvPr/>
        </p:nvSpPr>
        <p:spPr>
          <a:xfrm>
            <a:off x="19460919" y="5071527"/>
            <a:ext cx="5073267" cy="723253"/>
          </a:xfrm>
          <a:prstGeom prst="rect">
            <a:avLst/>
          </a:prstGeom>
          <a:noFill/>
          <a:ln>
            <a:solidFill>
              <a:schemeClr val="tx1"/>
            </a:solidFill>
          </a:ln>
        </p:spPr>
        <p:txBody>
          <a:bodyPr wrap="none" lIns="91418" tIns="45709" rIns="91418" bIns="45709" rtlCol="0">
            <a:spAutoFit/>
          </a:bodyPr>
          <a:lstStyle/>
          <a:p>
            <a:r>
              <a:rPr lang="en-US" sz="4100" b="1" dirty="0"/>
              <a:t>7. Takeaway Messages</a:t>
            </a:r>
          </a:p>
        </p:txBody>
      </p:sp>
      <p:cxnSp>
        <p:nvCxnSpPr>
          <p:cNvPr id="14" name="Straight Connector 13"/>
          <p:cNvCxnSpPr>
            <a:cxnSpLocks/>
          </p:cNvCxnSpPr>
          <p:nvPr/>
        </p:nvCxnSpPr>
        <p:spPr>
          <a:xfrm>
            <a:off x="19460919" y="4966437"/>
            <a:ext cx="0" cy="329811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9460919" y="11007338"/>
            <a:ext cx="3128828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19469789" y="11015265"/>
            <a:ext cx="22906769" cy="723253"/>
          </a:xfrm>
          <a:prstGeom prst="rect">
            <a:avLst/>
          </a:prstGeom>
          <a:noFill/>
          <a:ln>
            <a:solidFill>
              <a:schemeClr val="tx1"/>
            </a:solidFill>
          </a:ln>
        </p:spPr>
        <p:txBody>
          <a:bodyPr wrap="square" lIns="91418" tIns="45709" rIns="91418" bIns="45709" rtlCol="0">
            <a:spAutoFit/>
          </a:bodyPr>
          <a:lstStyle/>
          <a:p>
            <a:r>
              <a:rPr lang="en-US" sz="4100" b="1" dirty="0"/>
              <a:t>3. Terra and Aqua CERES observed and GEO derived broadband (BB) radiance inter-calibration, April 2023</a:t>
            </a:r>
          </a:p>
        </p:txBody>
      </p:sp>
      <p:sp>
        <p:nvSpPr>
          <p:cNvPr id="21" name="TextBox 20"/>
          <p:cNvSpPr txBox="1"/>
          <p:nvPr/>
        </p:nvSpPr>
        <p:spPr>
          <a:xfrm>
            <a:off x="19542077" y="5791435"/>
            <a:ext cx="31283324" cy="5632289"/>
          </a:xfrm>
          <a:prstGeom prst="rect">
            <a:avLst/>
          </a:prstGeom>
          <a:noFill/>
        </p:spPr>
        <p:txBody>
          <a:bodyPr wrap="square" lIns="91418" tIns="45709" rIns="91418" bIns="45709" rtlCol="0" anchor="t">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Aptos" panose="02110004020202020204"/>
                <a:ea typeface="+mn-ea"/>
                <a:cs typeface="+mn-cs"/>
              </a:rPr>
              <a:t>No time matched NOAA satellite CERES instrument observation pairs, investigate other approaches for CERES instrument inter-calibration</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effectLst/>
                <a:uLnTx/>
                <a:uFillTx/>
                <a:latin typeface="Aptos" panose="02110004020202020204"/>
                <a:ea typeface="+mn-ea"/>
                <a:cs typeface="+mn-cs"/>
              </a:rPr>
              <a:t>Compare the calibration of the future NOAA22 Libera with NOAA20 CERES BB radiances while in GEO scan mode using GEO based narrowband (NB) to broadband (BB) radiances</a:t>
            </a:r>
          </a:p>
          <a:p>
            <a:pPr marL="2974975" lvl="1" indent="-571500" defTabSz="914400">
              <a:buFont typeface="Arial" panose="020B0604020202020204" pitchFamily="34" charset="0"/>
              <a:buChar char="•"/>
              <a:defRPr/>
            </a:pPr>
            <a:r>
              <a:rPr kumimoji="0" lang="en-US" sz="3600" b="0" i="0" u="none" strike="noStrike" kern="1200" cap="none" spc="0" normalizeH="0" baseline="0" noProof="0" dirty="0">
                <a:ln>
                  <a:noFill/>
                </a:ln>
                <a:effectLst/>
                <a:uLnTx/>
                <a:uFillTx/>
                <a:latin typeface="Aptos" panose="02110004020202020204"/>
                <a:ea typeface="+mn-ea"/>
                <a:cs typeface="+mn-cs"/>
              </a:rPr>
              <a:t>The 5 GEO NB to BB radiances are compared to Terra and Aqua CERES radiances for this preliminary study</a:t>
            </a:r>
            <a:endParaRPr lang="en-US" sz="3600" b="0" i="0" u="none" strike="noStrike" kern="1200" cap="none" spc="0" normalizeH="0" baseline="0" noProof="0" dirty="0">
              <a:ln>
                <a:noFill/>
              </a:ln>
              <a:effectLst/>
              <a:uLnTx/>
              <a:uFillTx/>
              <a:latin typeface="Aptos" panose="02110004020202020204"/>
            </a:endParaRPr>
          </a:p>
          <a:p>
            <a:pPr marL="2974975" lvl="1" indent="-571500" defTabSz="914400">
              <a:buFont typeface="Arial" panose="020B0604020202020204" pitchFamily="34" charset="0"/>
              <a:buChar char="•"/>
              <a:defRPr/>
            </a:pPr>
            <a:r>
              <a:rPr kumimoji="0" lang="en-US" sz="3600" b="0" i="0" u="none" strike="noStrike" kern="1200" cap="none" spc="0" normalizeH="0" baseline="0" noProof="0" dirty="0">
                <a:ln>
                  <a:noFill/>
                </a:ln>
                <a:effectLst/>
                <a:uLnTx/>
                <a:uFillTx/>
                <a:latin typeface="Aptos" panose="02110004020202020204"/>
                <a:ea typeface="+mn-ea"/>
                <a:cs typeface="+mn-cs"/>
              </a:rPr>
              <a:t>The Terra and Aqua CERES radiances have been radiometrically scaled using </a:t>
            </a:r>
            <a:r>
              <a:rPr kumimoji="0" lang="en-US" sz="3600" b="0" i="0" u="none" strike="noStrike" kern="100" cap="none" spc="0" normalizeH="0" baseline="0" noProof="0" dirty="0">
                <a:ln>
                  <a:noFill/>
                </a:ln>
                <a:effectLst/>
                <a:uLnTx/>
                <a:uFillTx/>
                <a:latin typeface="Aptos" panose="020B0004020202020204" pitchFamily="34" charset="0"/>
                <a:ea typeface="Calibri" panose="020F0502020204030204" pitchFamily="34" charset="0"/>
                <a:cs typeface="Times New Roman" panose="02020603050405020304" pitchFamily="18" charset="0"/>
              </a:rPr>
              <a:t>simultaneous nadir observations; therefore, </a:t>
            </a:r>
            <a:r>
              <a:rPr kumimoji="0" lang="en-US" sz="3600" b="0" i="0" u="none" strike="noStrike" kern="1200" cap="none" spc="0" normalizeH="0" baseline="0" noProof="0" dirty="0">
                <a:ln>
                  <a:noFill/>
                </a:ln>
                <a:effectLst/>
                <a:uLnTx/>
                <a:uFillTx/>
                <a:latin typeface="Aptos" panose="02110004020202020204"/>
                <a:ea typeface="+mn-ea"/>
                <a:cs typeface="+mn-cs"/>
              </a:rPr>
              <a:t>any Terra and Aqua difference would be associated with the GEO NB to BB algorithm (no ADM uncertainty in BB radiance space)</a:t>
            </a:r>
            <a:endParaRPr lang="en-US" sz="3600" b="0" i="0" u="none" strike="noStrike" kern="1200" cap="none" spc="0" normalizeH="0" baseline="0" noProof="0" dirty="0">
              <a:ln>
                <a:noFill/>
              </a:ln>
              <a:effectLst/>
              <a:uLnTx/>
              <a:uFillTx/>
              <a:latin typeface="Aptos" panose="02110004020202020204"/>
            </a:endParaRPr>
          </a:p>
          <a:p>
            <a:pPr marL="2974975" lvl="1" indent="-571500" defTabSz="914400">
              <a:buFont typeface="Arial" panose="020B0604020202020204" pitchFamily="34" charset="0"/>
              <a:buChar char="•"/>
              <a:defRPr/>
            </a:pPr>
            <a:r>
              <a:rPr kumimoji="0" lang="en-US" sz="3600" b="0" i="0" u="none" strike="noStrike" kern="1200" cap="none" spc="0" normalizeH="0" baseline="0" noProof="0" dirty="0">
                <a:ln>
                  <a:noFill/>
                </a:ln>
                <a:effectLst/>
                <a:uLnTx/>
                <a:uFillTx/>
                <a:latin typeface="Aptos" panose="02110004020202020204"/>
                <a:ea typeface="+mn-ea"/>
                <a:cs typeface="+mn-cs"/>
              </a:rPr>
              <a:t>The longwave and shortwave radiances are within 0.5% and 1.0% and are due to the </a:t>
            </a:r>
            <a:r>
              <a:rPr kumimoji="0" lang="en-US" sz="3600" b="0" i="0" u="none" strike="noStrike" kern="1200" cap="none" spc="0" normalizeH="0" baseline="0" noProof="0" dirty="0" err="1">
                <a:ln>
                  <a:noFill/>
                </a:ln>
                <a:effectLst/>
                <a:uLnTx/>
                <a:uFillTx/>
                <a:latin typeface="Aptos" panose="02110004020202020204"/>
                <a:ea typeface="+mn-ea"/>
                <a:cs typeface="+mn-cs"/>
              </a:rPr>
              <a:t>GEOscan</a:t>
            </a:r>
            <a:r>
              <a:rPr kumimoji="0" lang="en-US" sz="3600" b="0" i="0" u="none" strike="noStrike" kern="1200" cap="none" spc="0" normalizeH="0" baseline="0" noProof="0" dirty="0">
                <a:ln>
                  <a:noFill/>
                </a:ln>
                <a:effectLst/>
                <a:uLnTx/>
                <a:uFillTx/>
                <a:latin typeface="Aptos" panose="02110004020202020204"/>
                <a:ea typeface="+mn-ea"/>
                <a:cs typeface="+mn-cs"/>
              </a:rPr>
              <a:t> strategy</a:t>
            </a:r>
            <a:endParaRPr lang="en-US" sz="3600" b="0" i="0" u="none" strike="noStrike" kern="1200" cap="none" spc="0" normalizeH="0" baseline="0" noProof="0" dirty="0">
              <a:ln>
                <a:noFill/>
              </a:ln>
              <a:effectLst/>
              <a:uLnTx/>
              <a:uFillTx/>
              <a:latin typeface="Aptos" panose="02110004020202020204"/>
            </a:endParaRPr>
          </a:p>
          <a:p>
            <a:pPr marL="571500" indent="-571500" defTabSz="914400">
              <a:buFont typeface="Arial" panose="020B0604020202020204" pitchFamily="34" charset="0"/>
              <a:buChar char="•"/>
              <a:defRPr/>
            </a:pPr>
            <a:r>
              <a:rPr kumimoji="0" lang="en-US" sz="3600" b="0" i="0" u="none" strike="noStrike" kern="1200" cap="none" spc="0" normalizeH="0" baseline="0" noProof="0" dirty="0">
                <a:ln>
                  <a:noFill/>
                </a:ln>
                <a:effectLst/>
                <a:uLnTx/>
                <a:uFillTx/>
                <a:latin typeface="Aptos" panose="02110004020202020204"/>
                <a:ea typeface="+mn-ea"/>
                <a:cs typeface="+mn-cs"/>
              </a:rPr>
              <a:t>GEO SW NB to BB Ed4 versus experimental Ed5 sensitivity studies have mixed results. The Ed5 approach was designed mainly to improve land NB to BB.</a:t>
            </a:r>
            <a:endParaRPr lang="en-US" sz="3600" dirty="0">
              <a:latin typeface="Aptos" panose="02110004020202020204"/>
            </a:endParaRPr>
          </a:p>
          <a:p>
            <a:pPr marL="571500" indent="-571500" defTabSz="914400">
              <a:buFont typeface="Arial" panose="020B0604020202020204" pitchFamily="34" charset="0"/>
              <a:buChar char="•"/>
              <a:defRPr/>
            </a:pPr>
            <a:r>
              <a:rPr lang="en-US" sz="3600" dirty="0">
                <a:latin typeface="Aptos" panose="02110004020202020204"/>
              </a:rPr>
              <a:t>GEO LW inter-calibration with VIIRS results in CERES/GEO radiance ratios closer to unity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effectLst/>
              <a:uLnTx/>
              <a:uFillTx/>
              <a:latin typeface="Aptos" panose="02110004020202020204"/>
              <a:ea typeface="+mn-ea"/>
              <a:cs typeface="+mn-cs"/>
            </a:endParaRPr>
          </a:p>
        </p:txBody>
      </p:sp>
      <p:sp>
        <p:nvSpPr>
          <p:cNvPr id="22" name="TextBox 21"/>
          <p:cNvSpPr txBox="1"/>
          <p:nvPr/>
        </p:nvSpPr>
        <p:spPr>
          <a:xfrm>
            <a:off x="20526973" y="30024458"/>
            <a:ext cx="12064419" cy="723253"/>
          </a:xfrm>
          <a:prstGeom prst="rect">
            <a:avLst/>
          </a:prstGeom>
          <a:noFill/>
          <a:ln>
            <a:solidFill>
              <a:schemeClr val="tx1"/>
            </a:solidFill>
          </a:ln>
        </p:spPr>
        <p:txBody>
          <a:bodyPr wrap="square" lIns="91418" tIns="45709" rIns="91418" bIns="45709" rtlCol="0">
            <a:spAutoFit/>
          </a:bodyPr>
          <a:lstStyle/>
          <a:p>
            <a:pPr algn="ctr"/>
            <a:r>
              <a:rPr lang="en-US" sz="4100" b="1" dirty="0"/>
              <a:t>Uncalibrated vs. Calibrated LW BB Radiance Ratios</a:t>
            </a:r>
          </a:p>
        </p:txBody>
      </p:sp>
      <p:sp>
        <p:nvSpPr>
          <p:cNvPr id="26" name="TextBox 25"/>
          <p:cNvSpPr txBox="1"/>
          <p:nvPr/>
        </p:nvSpPr>
        <p:spPr>
          <a:xfrm>
            <a:off x="454116" y="28618825"/>
            <a:ext cx="6597853" cy="723253"/>
          </a:xfrm>
          <a:prstGeom prst="rect">
            <a:avLst/>
          </a:prstGeom>
          <a:noFill/>
          <a:ln>
            <a:solidFill>
              <a:schemeClr val="tx1"/>
            </a:solidFill>
          </a:ln>
        </p:spPr>
        <p:txBody>
          <a:bodyPr wrap="square" lIns="91418" tIns="45709" rIns="91418" bIns="45709" rtlCol="0">
            <a:spAutoFit/>
          </a:bodyPr>
          <a:lstStyle/>
          <a:p>
            <a:pPr algn="ctr"/>
            <a:r>
              <a:rPr lang="en-US" sz="4100" b="1" dirty="0"/>
              <a:t>2. Datasets and Methods</a:t>
            </a:r>
          </a:p>
        </p:txBody>
      </p:sp>
      <p:cxnSp>
        <p:nvCxnSpPr>
          <p:cNvPr id="52" name="Straight Connector 51"/>
          <p:cNvCxnSpPr>
            <a:cxnSpLocks/>
          </p:cNvCxnSpPr>
          <p:nvPr/>
        </p:nvCxnSpPr>
        <p:spPr>
          <a:xfrm>
            <a:off x="19474249" y="27974583"/>
            <a:ext cx="3127495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9802121" y="19032867"/>
            <a:ext cx="30950985" cy="707886"/>
          </a:xfrm>
          <a:prstGeom prst="rect">
            <a:avLst/>
          </a:prstGeom>
          <a:noFill/>
        </p:spPr>
        <p:txBody>
          <a:bodyPr wrap="square" rtlCol="0">
            <a:spAutoFit/>
          </a:bodyPr>
          <a:lstStyle/>
          <a:p>
            <a:r>
              <a:rPr lang="en-US" sz="4000" b="1" dirty="0">
                <a:effectLst/>
                <a:latin typeface="Aptos" panose="020B0004020202020204" pitchFamily="34" charset="0"/>
                <a:ea typeface="Aptos" panose="020B0004020202020204" pitchFamily="34" charset="0"/>
                <a:cs typeface="Times New Roman" panose="02020603050405020304" pitchFamily="18" charset="0"/>
              </a:rPr>
              <a:t>relative slope difference is the </a:t>
            </a:r>
            <a:r>
              <a:rPr lang="en-US" sz="4000" b="1" dirty="0" err="1">
                <a:effectLst/>
                <a:latin typeface="Aptos" panose="020B0004020202020204" pitchFamily="34" charset="0"/>
                <a:ea typeface="Aptos" panose="020B0004020202020204" pitchFamily="34" charset="0"/>
                <a:cs typeface="Times New Roman" panose="02020603050405020304" pitchFamily="18" charset="0"/>
              </a:rPr>
              <a:t>GEOscan</a:t>
            </a:r>
            <a:r>
              <a:rPr lang="en-US" sz="4000" b="1" dirty="0">
                <a:effectLst/>
                <a:latin typeface="Aptos" panose="020B0004020202020204" pitchFamily="34" charset="0"/>
                <a:ea typeface="Aptos" panose="020B0004020202020204" pitchFamily="34" charset="0"/>
                <a:cs typeface="Times New Roman" panose="02020603050405020304" pitchFamily="18" charset="0"/>
              </a:rPr>
              <a:t> strateg</a:t>
            </a:r>
            <a:r>
              <a:rPr lang="en-US" sz="4000" b="1" dirty="0">
                <a:latin typeface="Aptos" panose="020B0004020202020204" pitchFamily="34" charset="0"/>
                <a:ea typeface="Aptos" panose="020B0004020202020204" pitchFamily="34" charset="0"/>
                <a:cs typeface="Times New Roman" panose="02020603050405020304" pitchFamily="18" charset="0"/>
              </a:rPr>
              <a:t>y c</a:t>
            </a:r>
            <a:r>
              <a:rPr lang="en-US" sz="4000" b="1" dirty="0">
                <a:effectLst/>
                <a:latin typeface="Aptos" panose="020B0004020202020204" pitchFamily="34" charset="0"/>
                <a:ea typeface="Aptos" panose="020B0004020202020204" pitchFamily="34" charset="0"/>
                <a:cs typeface="Times New Roman" panose="02020603050405020304" pitchFamily="18" charset="0"/>
              </a:rPr>
              <a:t>alibration difference, the Terra and Aqua radiance have been radiometrically scaled</a:t>
            </a:r>
            <a:r>
              <a:rPr lang="en-US" sz="4000" b="1" dirty="0">
                <a:effectLst/>
              </a:rPr>
              <a:t> </a:t>
            </a:r>
            <a:endParaRPr lang="en-US" sz="4000" b="1" dirty="0"/>
          </a:p>
        </p:txBody>
      </p:sp>
      <p:sp>
        <p:nvSpPr>
          <p:cNvPr id="2" name="TextBox 1">
            <a:extLst>
              <a:ext uri="{FF2B5EF4-FFF2-40B4-BE49-F238E27FC236}">
                <a16:creationId xmlns:a16="http://schemas.microsoft.com/office/drawing/2014/main" id="{31E1CD28-D8B8-D665-C5DA-0EA44D2564C3}"/>
              </a:ext>
            </a:extLst>
          </p:cNvPr>
          <p:cNvSpPr txBox="1"/>
          <p:nvPr/>
        </p:nvSpPr>
        <p:spPr>
          <a:xfrm>
            <a:off x="19485832" y="27987845"/>
            <a:ext cx="13686568" cy="723253"/>
          </a:xfrm>
          <a:prstGeom prst="rect">
            <a:avLst/>
          </a:prstGeom>
          <a:noFill/>
          <a:ln>
            <a:solidFill>
              <a:schemeClr val="tx1"/>
            </a:solidFill>
          </a:ln>
        </p:spPr>
        <p:txBody>
          <a:bodyPr wrap="square" lIns="91418" tIns="45709" rIns="91418" bIns="45709" rtlCol="0">
            <a:spAutoFit/>
          </a:bodyPr>
          <a:lstStyle/>
          <a:p>
            <a:r>
              <a:rPr lang="en-US" sz="4100" b="1" dirty="0"/>
              <a:t>4. GEO inter-calibration with VIIRS calibration sensitivity</a:t>
            </a:r>
          </a:p>
        </p:txBody>
      </p:sp>
      <p:pic>
        <p:nvPicPr>
          <p:cNvPr id="7" name="Picture 6" descr="A map of the pacific ocean&#10;&#10;Description automatically generated">
            <a:extLst>
              <a:ext uri="{FF2B5EF4-FFF2-40B4-BE49-F238E27FC236}">
                <a16:creationId xmlns:a16="http://schemas.microsoft.com/office/drawing/2014/main" id="{92234B5F-D304-3BA9-2CC9-D67D7FB0867A}"/>
              </a:ext>
            </a:extLst>
          </p:cNvPr>
          <p:cNvPicPr>
            <a:picLocks noChangeAspect="1"/>
          </p:cNvPicPr>
          <p:nvPr/>
        </p:nvPicPr>
        <p:blipFill>
          <a:blip r:embed="rId6"/>
          <a:stretch>
            <a:fillRect/>
          </a:stretch>
        </p:blipFill>
        <p:spPr>
          <a:xfrm>
            <a:off x="9663898" y="22520821"/>
            <a:ext cx="9423644" cy="6100362"/>
          </a:xfrm>
          <a:prstGeom prst="rect">
            <a:avLst/>
          </a:prstGeom>
        </p:spPr>
      </p:pic>
      <p:cxnSp>
        <p:nvCxnSpPr>
          <p:cNvPr id="53" name="Straight Connector 52">
            <a:extLst>
              <a:ext uri="{FF2B5EF4-FFF2-40B4-BE49-F238E27FC236}">
                <a16:creationId xmlns:a16="http://schemas.microsoft.com/office/drawing/2014/main" id="{3A1B7EEF-091E-5D77-5AA0-C307BF4D232C}"/>
              </a:ext>
            </a:extLst>
          </p:cNvPr>
          <p:cNvCxnSpPr>
            <a:cxnSpLocks/>
          </p:cNvCxnSpPr>
          <p:nvPr/>
        </p:nvCxnSpPr>
        <p:spPr>
          <a:xfrm>
            <a:off x="457200" y="28619234"/>
            <a:ext cx="19003718" cy="402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83" name="Table 82">
            <a:extLst>
              <a:ext uri="{FF2B5EF4-FFF2-40B4-BE49-F238E27FC236}">
                <a16:creationId xmlns:a16="http://schemas.microsoft.com/office/drawing/2014/main" id="{8E51970B-18A9-239F-997B-37992A04BD46}"/>
              </a:ext>
            </a:extLst>
          </p:cNvPr>
          <p:cNvGraphicFramePr>
            <a:graphicFrameLocks noGrp="1"/>
          </p:cNvGraphicFramePr>
          <p:nvPr>
            <p:extLst>
              <p:ext uri="{D42A27DB-BD31-4B8C-83A1-F6EECF244321}">
                <p14:modId xmlns:p14="http://schemas.microsoft.com/office/powerpoint/2010/main" val="1628591993"/>
              </p:ext>
            </p:extLst>
          </p:nvPr>
        </p:nvGraphicFramePr>
        <p:xfrm>
          <a:off x="19830677" y="19896112"/>
          <a:ext cx="13851110" cy="4389120"/>
        </p:xfrm>
        <a:graphic>
          <a:graphicData uri="http://schemas.openxmlformats.org/drawingml/2006/table">
            <a:tbl>
              <a:tblPr firstRow="1" bandRow="1">
                <a:tableStyleId>{5C22544A-7EE6-4342-B048-85BDC9FD1C3A}</a:tableStyleId>
              </a:tblPr>
              <a:tblGrid>
                <a:gridCol w="2194508">
                  <a:extLst>
                    <a:ext uri="{9D8B030D-6E8A-4147-A177-3AD203B41FA5}">
                      <a16:colId xmlns:a16="http://schemas.microsoft.com/office/drawing/2014/main" val="2771912002"/>
                    </a:ext>
                  </a:extLst>
                </a:gridCol>
                <a:gridCol w="2194508">
                  <a:extLst>
                    <a:ext uri="{9D8B030D-6E8A-4147-A177-3AD203B41FA5}">
                      <a16:colId xmlns:a16="http://schemas.microsoft.com/office/drawing/2014/main" val="3899886380"/>
                    </a:ext>
                  </a:extLst>
                </a:gridCol>
                <a:gridCol w="2194508">
                  <a:extLst>
                    <a:ext uri="{9D8B030D-6E8A-4147-A177-3AD203B41FA5}">
                      <a16:colId xmlns:a16="http://schemas.microsoft.com/office/drawing/2014/main" val="3800081963"/>
                    </a:ext>
                  </a:extLst>
                </a:gridCol>
                <a:gridCol w="2027351">
                  <a:extLst>
                    <a:ext uri="{9D8B030D-6E8A-4147-A177-3AD203B41FA5}">
                      <a16:colId xmlns:a16="http://schemas.microsoft.com/office/drawing/2014/main" val="1713916537"/>
                    </a:ext>
                  </a:extLst>
                </a:gridCol>
                <a:gridCol w="2618718">
                  <a:extLst>
                    <a:ext uri="{9D8B030D-6E8A-4147-A177-3AD203B41FA5}">
                      <a16:colId xmlns:a16="http://schemas.microsoft.com/office/drawing/2014/main" val="836499898"/>
                    </a:ext>
                  </a:extLst>
                </a:gridCol>
                <a:gridCol w="2621517">
                  <a:extLst>
                    <a:ext uri="{9D8B030D-6E8A-4147-A177-3AD203B41FA5}">
                      <a16:colId xmlns:a16="http://schemas.microsoft.com/office/drawing/2014/main" val="2418117574"/>
                    </a:ext>
                  </a:extLst>
                </a:gridCol>
              </a:tblGrid>
              <a:tr h="370840">
                <a:tc>
                  <a:txBody>
                    <a:bodyPr/>
                    <a:lstStyle/>
                    <a:p>
                      <a:r>
                        <a:rPr lang="en-US" sz="3600" dirty="0"/>
                        <a:t>GEO</a:t>
                      </a:r>
                    </a:p>
                    <a:p>
                      <a:endParaRPr lang="en-US" sz="3600" dirty="0"/>
                    </a:p>
                  </a:txBody>
                  <a:tcPr/>
                </a:tc>
                <a:tc>
                  <a:txBody>
                    <a:bodyPr/>
                    <a:lstStyle/>
                    <a:p>
                      <a:r>
                        <a:rPr lang="en-US" sz="3600" dirty="0"/>
                        <a:t>Terra / GEO Ratio</a:t>
                      </a:r>
                    </a:p>
                  </a:txBody>
                  <a:tcPr/>
                </a:tc>
                <a:tc>
                  <a:txBody>
                    <a:bodyPr/>
                    <a:lstStyle/>
                    <a:p>
                      <a:r>
                        <a:rPr lang="en-US" sz="3600" dirty="0"/>
                        <a:t>Aqua / GEO Ratio</a:t>
                      </a:r>
                    </a:p>
                  </a:txBody>
                  <a:tcPr/>
                </a:tc>
                <a:tc>
                  <a:txBody>
                    <a:bodyPr/>
                    <a:lstStyle/>
                    <a:p>
                      <a:r>
                        <a:rPr lang="en-US" sz="3600" dirty="0"/>
                        <a:t>Relative Diff (%)</a:t>
                      </a:r>
                    </a:p>
                  </a:txBody>
                  <a:tcPr/>
                </a:tc>
                <a:tc>
                  <a:txBody>
                    <a:bodyPr/>
                    <a:lstStyle/>
                    <a:p>
                      <a:r>
                        <a:rPr lang="en-US" sz="3600" dirty="0"/>
                        <a:t>Terra Std. Error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Aqua Std. Error (%)</a:t>
                      </a:r>
                    </a:p>
                  </a:txBody>
                  <a:tcPr/>
                </a:tc>
                <a:extLst>
                  <a:ext uri="{0D108BD9-81ED-4DB2-BD59-A6C34878D82A}">
                    <a16:rowId xmlns:a16="http://schemas.microsoft.com/office/drawing/2014/main" val="3135081656"/>
                  </a:ext>
                </a:extLst>
              </a:tr>
              <a:tr h="370840">
                <a:tc>
                  <a:txBody>
                    <a:bodyPr/>
                    <a:lstStyle/>
                    <a:p>
                      <a:r>
                        <a:rPr lang="en-US" sz="3600" dirty="0"/>
                        <a:t>GOES-18</a:t>
                      </a:r>
                    </a:p>
                  </a:txBody>
                  <a:tcPr/>
                </a:tc>
                <a:tc>
                  <a:txBody>
                    <a:bodyPr/>
                    <a:lstStyle/>
                    <a:p>
                      <a:r>
                        <a:rPr lang="en-US" sz="3600" dirty="0"/>
                        <a:t>1.016</a:t>
                      </a:r>
                    </a:p>
                  </a:txBody>
                  <a:tcPr/>
                </a:tc>
                <a:tc>
                  <a:txBody>
                    <a:bodyPr/>
                    <a:lstStyle/>
                    <a:p>
                      <a:r>
                        <a:rPr lang="en-US" sz="3600" dirty="0"/>
                        <a:t>1.010</a:t>
                      </a:r>
                    </a:p>
                  </a:txBody>
                  <a:tcPr/>
                </a:tc>
                <a:tc>
                  <a:txBody>
                    <a:bodyPr/>
                    <a:lstStyle/>
                    <a:p>
                      <a:r>
                        <a:rPr lang="en-US" sz="3600" b="1" dirty="0"/>
                        <a:t>-0.6%</a:t>
                      </a:r>
                    </a:p>
                  </a:txBody>
                  <a:tcPr/>
                </a:tc>
                <a:tc>
                  <a:txBody>
                    <a:bodyPr/>
                    <a:lstStyle/>
                    <a:p>
                      <a:r>
                        <a:rPr lang="en-US" sz="3600" dirty="0"/>
                        <a:t>1.503</a:t>
                      </a:r>
                    </a:p>
                  </a:txBody>
                  <a:tcPr/>
                </a:tc>
                <a:tc>
                  <a:txBody>
                    <a:bodyPr/>
                    <a:lstStyle/>
                    <a:p>
                      <a:r>
                        <a:rPr lang="en-US" sz="3600" dirty="0"/>
                        <a:t>1.498</a:t>
                      </a:r>
                    </a:p>
                  </a:txBody>
                  <a:tcPr/>
                </a:tc>
                <a:extLst>
                  <a:ext uri="{0D108BD9-81ED-4DB2-BD59-A6C34878D82A}">
                    <a16:rowId xmlns:a16="http://schemas.microsoft.com/office/drawing/2014/main" val="3167154195"/>
                  </a:ext>
                </a:extLst>
              </a:tr>
              <a:tr h="370840">
                <a:tc>
                  <a:txBody>
                    <a:bodyPr/>
                    <a:lstStyle/>
                    <a:p>
                      <a:r>
                        <a:rPr lang="en-US" sz="3600" dirty="0"/>
                        <a:t>GOES-16</a:t>
                      </a:r>
                    </a:p>
                  </a:txBody>
                  <a:tcPr/>
                </a:tc>
                <a:tc>
                  <a:txBody>
                    <a:bodyPr/>
                    <a:lstStyle/>
                    <a:p>
                      <a:r>
                        <a:rPr lang="en-US" sz="3600" dirty="0"/>
                        <a:t>1.012</a:t>
                      </a:r>
                    </a:p>
                  </a:txBody>
                  <a:tcPr/>
                </a:tc>
                <a:tc>
                  <a:txBody>
                    <a:bodyPr/>
                    <a:lstStyle/>
                    <a:p>
                      <a:r>
                        <a:rPr lang="en-US" sz="3600" dirty="0"/>
                        <a:t>1.016</a:t>
                      </a:r>
                    </a:p>
                  </a:txBody>
                  <a:tcPr/>
                </a:tc>
                <a:tc>
                  <a:txBody>
                    <a:bodyPr/>
                    <a:lstStyle/>
                    <a:p>
                      <a:r>
                        <a:rPr lang="en-US" sz="3600" b="1" dirty="0"/>
                        <a:t>+0.4%</a:t>
                      </a:r>
                    </a:p>
                  </a:txBody>
                  <a:tcPr/>
                </a:tc>
                <a:tc>
                  <a:txBody>
                    <a:bodyPr/>
                    <a:lstStyle/>
                    <a:p>
                      <a:r>
                        <a:rPr lang="en-US" sz="3600" dirty="0"/>
                        <a:t>1.220</a:t>
                      </a:r>
                    </a:p>
                  </a:txBody>
                  <a:tcPr/>
                </a:tc>
                <a:tc>
                  <a:txBody>
                    <a:bodyPr/>
                    <a:lstStyle/>
                    <a:p>
                      <a:r>
                        <a:rPr lang="en-US" sz="3600" dirty="0"/>
                        <a:t>1.678</a:t>
                      </a:r>
                    </a:p>
                  </a:txBody>
                  <a:tcPr/>
                </a:tc>
                <a:extLst>
                  <a:ext uri="{0D108BD9-81ED-4DB2-BD59-A6C34878D82A}">
                    <a16:rowId xmlns:a16="http://schemas.microsoft.com/office/drawing/2014/main" val="4283249979"/>
                  </a:ext>
                </a:extLst>
              </a:tr>
              <a:tr h="370840">
                <a:tc>
                  <a:txBody>
                    <a:bodyPr/>
                    <a:lstStyle/>
                    <a:p>
                      <a:r>
                        <a:rPr lang="en-US" sz="3600" dirty="0"/>
                        <a:t>MET-10</a:t>
                      </a:r>
                    </a:p>
                  </a:txBody>
                  <a:tcPr/>
                </a:tc>
                <a:tc>
                  <a:txBody>
                    <a:bodyPr/>
                    <a:lstStyle/>
                    <a:p>
                      <a:r>
                        <a:rPr lang="en-US" sz="3600" dirty="0"/>
                        <a:t>1.013</a:t>
                      </a:r>
                    </a:p>
                  </a:txBody>
                  <a:tcPr/>
                </a:tc>
                <a:tc>
                  <a:txBody>
                    <a:bodyPr/>
                    <a:lstStyle/>
                    <a:p>
                      <a:r>
                        <a:rPr lang="en-US" sz="3600" dirty="0"/>
                        <a:t>1.008</a:t>
                      </a:r>
                    </a:p>
                  </a:txBody>
                  <a:tcPr/>
                </a:tc>
                <a:tc>
                  <a:txBody>
                    <a:bodyPr/>
                    <a:lstStyle/>
                    <a:p>
                      <a:r>
                        <a:rPr lang="en-US" sz="3600" b="1" dirty="0"/>
                        <a:t>-0.5%</a:t>
                      </a:r>
                    </a:p>
                  </a:txBody>
                  <a:tcPr/>
                </a:tc>
                <a:tc>
                  <a:txBody>
                    <a:bodyPr/>
                    <a:lstStyle/>
                    <a:p>
                      <a:r>
                        <a:rPr lang="en-US" sz="3600" dirty="0"/>
                        <a:t>1.825</a:t>
                      </a:r>
                    </a:p>
                  </a:txBody>
                  <a:tcPr/>
                </a:tc>
                <a:tc>
                  <a:txBody>
                    <a:bodyPr/>
                    <a:lstStyle/>
                    <a:p>
                      <a:r>
                        <a:rPr lang="en-US" sz="3600" dirty="0"/>
                        <a:t>2.523</a:t>
                      </a:r>
                    </a:p>
                  </a:txBody>
                  <a:tcPr/>
                </a:tc>
                <a:extLst>
                  <a:ext uri="{0D108BD9-81ED-4DB2-BD59-A6C34878D82A}">
                    <a16:rowId xmlns:a16="http://schemas.microsoft.com/office/drawing/2014/main" val="2468355915"/>
                  </a:ext>
                </a:extLst>
              </a:tr>
              <a:tr h="370840">
                <a:tc>
                  <a:txBody>
                    <a:bodyPr/>
                    <a:lstStyle/>
                    <a:p>
                      <a:r>
                        <a:rPr lang="en-US" sz="3600" dirty="0"/>
                        <a:t>MET-09</a:t>
                      </a:r>
                    </a:p>
                  </a:txBody>
                  <a:tcPr/>
                </a:tc>
                <a:tc>
                  <a:txBody>
                    <a:bodyPr/>
                    <a:lstStyle/>
                    <a:p>
                      <a:r>
                        <a:rPr lang="en-US" sz="3600" dirty="0"/>
                        <a:t>1.005</a:t>
                      </a:r>
                    </a:p>
                  </a:txBody>
                  <a:tcPr/>
                </a:tc>
                <a:tc>
                  <a:txBody>
                    <a:bodyPr/>
                    <a:lstStyle/>
                    <a:p>
                      <a:r>
                        <a:rPr lang="en-US" sz="3600" dirty="0"/>
                        <a:t>1.003</a:t>
                      </a:r>
                    </a:p>
                  </a:txBody>
                  <a:tcPr/>
                </a:tc>
                <a:tc>
                  <a:txBody>
                    <a:bodyPr/>
                    <a:lstStyle/>
                    <a:p>
                      <a:r>
                        <a:rPr lang="en-US" sz="3600" b="1" dirty="0"/>
                        <a:t>-0.2%</a:t>
                      </a:r>
                    </a:p>
                  </a:txBody>
                  <a:tcPr/>
                </a:tc>
                <a:tc>
                  <a:txBody>
                    <a:bodyPr/>
                    <a:lstStyle/>
                    <a:p>
                      <a:r>
                        <a:rPr lang="en-US" sz="3600" dirty="0"/>
                        <a:t>0.749</a:t>
                      </a:r>
                    </a:p>
                  </a:txBody>
                  <a:tcPr/>
                </a:tc>
                <a:tc>
                  <a:txBody>
                    <a:bodyPr/>
                    <a:lstStyle/>
                    <a:p>
                      <a:r>
                        <a:rPr lang="en-US" sz="3600" dirty="0"/>
                        <a:t>2.531</a:t>
                      </a:r>
                    </a:p>
                  </a:txBody>
                  <a:tcPr/>
                </a:tc>
                <a:extLst>
                  <a:ext uri="{0D108BD9-81ED-4DB2-BD59-A6C34878D82A}">
                    <a16:rowId xmlns:a16="http://schemas.microsoft.com/office/drawing/2014/main" val="2834651108"/>
                  </a:ext>
                </a:extLst>
              </a:tr>
              <a:tr h="370840">
                <a:tc>
                  <a:txBody>
                    <a:bodyPr/>
                    <a:lstStyle/>
                    <a:p>
                      <a:r>
                        <a:rPr lang="en-US" sz="3600" dirty="0"/>
                        <a:t>HIM-09</a:t>
                      </a:r>
                    </a:p>
                  </a:txBody>
                  <a:tcPr/>
                </a:tc>
                <a:tc>
                  <a:txBody>
                    <a:bodyPr/>
                    <a:lstStyle/>
                    <a:p>
                      <a:r>
                        <a:rPr lang="en-US" sz="3600" dirty="0"/>
                        <a:t>1.018</a:t>
                      </a:r>
                    </a:p>
                  </a:txBody>
                  <a:tcPr/>
                </a:tc>
                <a:tc>
                  <a:txBody>
                    <a:bodyPr/>
                    <a:lstStyle/>
                    <a:p>
                      <a:r>
                        <a:rPr lang="en-US" sz="3600" dirty="0"/>
                        <a:t>1.013</a:t>
                      </a:r>
                    </a:p>
                  </a:txBody>
                  <a:tcPr/>
                </a:tc>
                <a:tc>
                  <a:txBody>
                    <a:bodyPr/>
                    <a:lstStyle/>
                    <a:p>
                      <a:r>
                        <a:rPr lang="en-US" sz="3600" b="1" dirty="0"/>
                        <a:t>-0.5%</a:t>
                      </a:r>
                    </a:p>
                  </a:txBody>
                  <a:tcPr/>
                </a:tc>
                <a:tc>
                  <a:txBody>
                    <a:bodyPr/>
                    <a:lstStyle/>
                    <a:p>
                      <a:r>
                        <a:rPr lang="en-US" sz="3600" dirty="0"/>
                        <a:t>1.832</a:t>
                      </a:r>
                    </a:p>
                  </a:txBody>
                  <a:tcPr/>
                </a:tc>
                <a:tc>
                  <a:txBody>
                    <a:bodyPr/>
                    <a:lstStyle/>
                    <a:p>
                      <a:r>
                        <a:rPr lang="en-US" sz="3600" dirty="0"/>
                        <a:t>1.820</a:t>
                      </a:r>
                    </a:p>
                  </a:txBody>
                  <a:tcPr/>
                </a:tc>
                <a:extLst>
                  <a:ext uri="{0D108BD9-81ED-4DB2-BD59-A6C34878D82A}">
                    <a16:rowId xmlns:a16="http://schemas.microsoft.com/office/drawing/2014/main" val="3419704268"/>
                  </a:ext>
                </a:extLst>
              </a:tr>
            </a:tbl>
          </a:graphicData>
        </a:graphic>
      </p:graphicFrame>
      <p:graphicFrame>
        <p:nvGraphicFramePr>
          <p:cNvPr id="84" name="Table 83">
            <a:extLst>
              <a:ext uri="{FF2B5EF4-FFF2-40B4-BE49-F238E27FC236}">
                <a16:creationId xmlns:a16="http://schemas.microsoft.com/office/drawing/2014/main" id="{3676C1E8-475D-0322-472D-6B5DF7C55667}"/>
              </a:ext>
            </a:extLst>
          </p:cNvPr>
          <p:cNvGraphicFramePr>
            <a:graphicFrameLocks noGrp="1"/>
          </p:cNvGraphicFramePr>
          <p:nvPr>
            <p:extLst>
              <p:ext uri="{D42A27DB-BD31-4B8C-83A1-F6EECF244321}">
                <p14:modId xmlns:p14="http://schemas.microsoft.com/office/powerpoint/2010/main" val="149127259"/>
              </p:ext>
            </p:extLst>
          </p:nvPr>
        </p:nvGraphicFramePr>
        <p:xfrm>
          <a:off x="20526972" y="30798510"/>
          <a:ext cx="12064420" cy="4389120"/>
        </p:xfrm>
        <a:graphic>
          <a:graphicData uri="http://schemas.openxmlformats.org/drawingml/2006/table">
            <a:tbl>
              <a:tblPr firstRow="1" bandRow="1">
                <a:tableStyleId>{5C22544A-7EE6-4342-B048-85BDC9FD1C3A}</a:tableStyleId>
              </a:tblPr>
              <a:tblGrid>
                <a:gridCol w="2412884">
                  <a:extLst>
                    <a:ext uri="{9D8B030D-6E8A-4147-A177-3AD203B41FA5}">
                      <a16:colId xmlns:a16="http://schemas.microsoft.com/office/drawing/2014/main" val="2771912002"/>
                    </a:ext>
                  </a:extLst>
                </a:gridCol>
                <a:gridCol w="2412884">
                  <a:extLst>
                    <a:ext uri="{9D8B030D-6E8A-4147-A177-3AD203B41FA5}">
                      <a16:colId xmlns:a16="http://schemas.microsoft.com/office/drawing/2014/main" val="3899886380"/>
                    </a:ext>
                  </a:extLst>
                </a:gridCol>
                <a:gridCol w="2412884">
                  <a:extLst>
                    <a:ext uri="{9D8B030D-6E8A-4147-A177-3AD203B41FA5}">
                      <a16:colId xmlns:a16="http://schemas.microsoft.com/office/drawing/2014/main" val="3800081963"/>
                    </a:ext>
                  </a:extLst>
                </a:gridCol>
                <a:gridCol w="2412884">
                  <a:extLst>
                    <a:ext uri="{9D8B030D-6E8A-4147-A177-3AD203B41FA5}">
                      <a16:colId xmlns:a16="http://schemas.microsoft.com/office/drawing/2014/main" val="1713916537"/>
                    </a:ext>
                  </a:extLst>
                </a:gridCol>
                <a:gridCol w="2412884">
                  <a:extLst>
                    <a:ext uri="{9D8B030D-6E8A-4147-A177-3AD203B41FA5}">
                      <a16:colId xmlns:a16="http://schemas.microsoft.com/office/drawing/2014/main" val="836499898"/>
                    </a:ext>
                  </a:extLst>
                </a:gridCol>
              </a:tblGrid>
              <a:tr h="370840">
                <a:tc>
                  <a:txBody>
                    <a:bodyPr/>
                    <a:lstStyle/>
                    <a:p>
                      <a:r>
                        <a:rPr lang="en-US" sz="3600" dirty="0"/>
                        <a:t>GEO</a:t>
                      </a:r>
                    </a:p>
                  </a:txBody>
                  <a:tcPr/>
                </a:tc>
                <a:tc>
                  <a:txBody>
                    <a:bodyPr/>
                    <a:lstStyle/>
                    <a:p>
                      <a:r>
                        <a:rPr lang="en-US" sz="3600" dirty="0"/>
                        <a:t>Terra/GEO without Cal</a:t>
                      </a:r>
                    </a:p>
                  </a:txBody>
                  <a:tcPr/>
                </a:tc>
                <a:tc>
                  <a:txBody>
                    <a:bodyPr/>
                    <a:lstStyle/>
                    <a:p>
                      <a:r>
                        <a:rPr lang="en-US" sz="3600" dirty="0"/>
                        <a:t>Terra/GEO with Cal</a:t>
                      </a:r>
                    </a:p>
                  </a:txBody>
                  <a:tcPr/>
                </a:tc>
                <a:tc>
                  <a:txBody>
                    <a:bodyPr/>
                    <a:lstStyle/>
                    <a:p>
                      <a:r>
                        <a:rPr lang="en-US" sz="3600" dirty="0"/>
                        <a:t>Aqua/GEO without Cal</a:t>
                      </a:r>
                    </a:p>
                  </a:txBody>
                  <a:tcPr/>
                </a:tc>
                <a:tc>
                  <a:txBody>
                    <a:bodyPr/>
                    <a:lstStyle/>
                    <a:p>
                      <a:r>
                        <a:rPr lang="en-US" sz="3600" dirty="0"/>
                        <a:t>Aqua/GEO with Cal</a:t>
                      </a:r>
                    </a:p>
                  </a:txBody>
                  <a:tcPr/>
                </a:tc>
                <a:extLst>
                  <a:ext uri="{0D108BD9-81ED-4DB2-BD59-A6C34878D82A}">
                    <a16:rowId xmlns:a16="http://schemas.microsoft.com/office/drawing/2014/main" val="3135081656"/>
                  </a:ext>
                </a:extLst>
              </a:tr>
              <a:tr h="370840">
                <a:tc>
                  <a:txBody>
                    <a:bodyPr/>
                    <a:lstStyle/>
                    <a:p>
                      <a:r>
                        <a:rPr lang="en-US" sz="3600" dirty="0"/>
                        <a:t>GOES-18</a:t>
                      </a:r>
                    </a:p>
                  </a:txBody>
                  <a:tcPr/>
                </a:tc>
                <a:tc>
                  <a:txBody>
                    <a:bodyPr/>
                    <a:lstStyle/>
                    <a:p>
                      <a:r>
                        <a:rPr lang="en-US" sz="3600" dirty="0"/>
                        <a:t>1.029</a:t>
                      </a:r>
                    </a:p>
                  </a:txBody>
                  <a:tcPr/>
                </a:tc>
                <a:tc>
                  <a:txBody>
                    <a:bodyPr/>
                    <a:lstStyle/>
                    <a:p>
                      <a:r>
                        <a:rPr lang="en-US" sz="3600" dirty="0"/>
                        <a:t>1.016</a:t>
                      </a:r>
                    </a:p>
                  </a:txBody>
                  <a:tcPr/>
                </a:tc>
                <a:tc>
                  <a:txBody>
                    <a:bodyPr/>
                    <a:lstStyle/>
                    <a:p>
                      <a:r>
                        <a:rPr lang="en-US" sz="3600" dirty="0"/>
                        <a:t>1.024</a:t>
                      </a:r>
                    </a:p>
                  </a:txBody>
                  <a:tcPr/>
                </a:tc>
                <a:tc>
                  <a:txBody>
                    <a:bodyPr/>
                    <a:lstStyle/>
                    <a:p>
                      <a:r>
                        <a:rPr lang="en-US" sz="3600" dirty="0"/>
                        <a:t>1.010</a:t>
                      </a:r>
                    </a:p>
                  </a:txBody>
                  <a:tcPr/>
                </a:tc>
                <a:extLst>
                  <a:ext uri="{0D108BD9-81ED-4DB2-BD59-A6C34878D82A}">
                    <a16:rowId xmlns:a16="http://schemas.microsoft.com/office/drawing/2014/main" val="3167154195"/>
                  </a:ext>
                </a:extLst>
              </a:tr>
              <a:tr h="370840">
                <a:tc>
                  <a:txBody>
                    <a:bodyPr/>
                    <a:lstStyle/>
                    <a:p>
                      <a:r>
                        <a:rPr lang="en-US" sz="3600" dirty="0"/>
                        <a:t>GOES-16</a:t>
                      </a:r>
                    </a:p>
                  </a:txBody>
                  <a:tcPr/>
                </a:tc>
                <a:tc>
                  <a:txBody>
                    <a:bodyPr/>
                    <a:lstStyle/>
                    <a:p>
                      <a:r>
                        <a:rPr lang="en-US" sz="3600" dirty="0"/>
                        <a:t>1.023</a:t>
                      </a:r>
                    </a:p>
                  </a:txBody>
                  <a:tcPr/>
                </a:tc>
                <a:tc>
                  <a:txBody>
                    <a:bodyPr/>
                    <a:lstStyle/>
                    <a:p>
                      <a:r>
                        <a:rPr lang="en-US" sz="3600" dirty="0"/>
                        <a:t>1.012</a:t>
                      </a:r>
                    </a:p>
                  </a:txBody>
                  <a:tcPr/>
                </a:tc>
                <a:tc>
                  <a:txBody>
                    <a:bodyPr/>
                    <a:lstStyle/>
                    <a:p>
                      <a:r>
                        <a:rPr lang="en-US" sz="3600" dirty="0"/>
                        <a:t>1.025</a:t>
                      </a:r>
                    </a:p>
                  </a:txBody>
                  <a:tcPr/>
                </a:tc>
                <a:tc>
                  <a:txBody>
                    <a:bodyPr/>
                    <a:lstStyle/>
                    <a:p>
                      <a:r>
                        <a:rPr lang="en-US" sz="3600" dirty="0"/>
                        <a:t>1.016</a:t>
                      </a:r>
                    </a:p>
                  </a:txBody>
                  <a:tcPr/>
                </a:tc>
                <a:extLst>
                  <a:ext uri="{0D108BD9-81ED-4DB2-BD59-A6C34878D82A}">
                    <a16:rowId xmlns:a16="http://schemas.microsoft.com/office/drawing/2014/main" val="4283249979"/>
                  </a:ext>
                </a:extLst>
              </a:tr>
              <a:tr h="370840">
                <a:tc>
                  <a:txBody>
                    <a:bodyPr/>
                    <a:lstStyle/>
                    <a:p>
                      <a:r>
                        <a:rPr lang="en-US" sz="3600" dirty="0"/>
                        <a:t>MET-10</a:t>
                      </a:r>
                    </a:p>
                  </a:txBody>
                  <a:tcPr/>
                </a:tc>
                <a:tc>
                  <a:txBody>
                    <a:bodyPr/>
                    <a:lstStyle/>
                    <a:p>
                      <a:r>
                        <a:rPr lang="en-US" sz="3600" dirty="0"/>
                        <a:t>1.017</a:t>
                      </a:r>
                    </a:p>
                  </a:txBody>
                  <a:tcPr/>
                </a:tc>
                <a:tc>
                  <a:txBody>
                    <a:bodyPr/>
                    <a:lstStyle/>
                    <a:p>
                      <a:r>
                        <a:rPr lang="en-US" sz="3600" dirty="0"/>
                        <a:t>1.013</a:t>
                      </a:r>
                    </a:p>
                  </a:txBody>
                  <a:tcPr/>
                </a:tc>
                <a:tc>
                  <a:txBody>
                    <a:bodyPr/>
                    <a:lstStyle/>
                    <a:p>
                      <a:r>
                        <a:rPr lang="en-US" sz="3600" dirty="0"/>
                        <a:t>1.013</a:t>
                      </a:r>
                    </a:p>
                  </a:txBody>
                  <a:tcPr/>
                </a:tc>
                <a:tc>
                  <a:txBody>
                    <a:bodyPr/>
                    <a:lstStyle/>
                    <a:p>
                      <a:r>
                        <a:rPr lang="en-US" sz="3600" dirty="0"/>
                        <a:t>1.008</a:t>
                      </a:r>
                    </a:p>
                  </a:txBody>
                  <a:tcPr/>
                </a:tc>
                <a:extLst>
                  <a:ext uri="{0D108BD9-81ED-4DB2-BD59-A6C34878D82A}">
                    <a16:rowId xmlns:a16="http://schemas.microsoft.com/office/drawing/2014/main" val="2468355915"/>
                  </a:ext>
                </a:extLst>
              </a:tr>
              <a:tr h="370840">
                <a:tc>
                  <a:txBody>
                    <a:bodyPr/>
                    <a:lstStyle/>
                    <a:p>
                      <a:r>
                        <a:rPr lang="en-US" sz="3600" dirty="0"/>
                        <a:t>MET-09</a:t>
                      </a:r>
                    </a:p>
                  </a:txBody>
                  <a:tcPr/>
                </a:tc>
                <a:tc>
                  <a:txBody>
                    <a:bodyPr/>
                    <a:lstStyle/>
                    <a:p>
                      <a:r>
                        <a:rPr lang="en-US" sz="3600" dirty="0"/>
                        <a:t>1.015</a:t>
                      </a:r>
                    </a:p>
                  </a:txBody>
                  <a:tcPr/>
                </a:tc>
                <a:tc>
                  <a:txBody>
                    <a:bodyPr/>
                    <a:lstStyle/>
                    <a:p>
                      <a:r>
                        <a:rPr lang="en-US" sz="3600" dirty="0"/>
                        <a:t>1.005</a:t>
                      </a:r>
                    </a:p>
                  </a:txBody>
                  <a:tcPr/>
                </a:tc>
                <a:tc>
                  <a:txBody>
                    <a:bodyPr/>
                    <a:lstStyle/>
                    <a:p>
                      <a:r>
                        <a:rPr lang="en-US" sz="3600" dirty="0"/>
                        <a:t>1.010</a:t>
                      </a:r>
                    </a:p>
                  </a:txBody>
                  <a:tcPr/>
                </a:tc>
                <a:tc>
                  <a:txBody>
                    <a:bodyPr/>
                    <a:lstStyle/>
                    <a:p>
                      <a:r>
                        <a:rPr lang="en-US" sz="3600" dirty="0"/>
                        <a:t>1.003</a:t>
                      </a:r>
                    </a:p>
                  </a:txBody>
                  <a:tcPr/>
                </a:tc>
                <a:extLst>
                  <a:ext uri="{0D108BD9-81ED-4DB2-BD59-A6C34878D82A}">
                    <a16:rowId xmlns:a16="http://schemas.microsoft.com/office/drawing/2014/main" val="2834651108"/>
                  </a:ext>
                </a:extLst>
              </a:tr>
              <a:tr h="370840">
                <a:tc>
                  <a:txBody>
                    <a:bodyPr/>
                    <a:lstStyle/>
                    <a:p>
                      <a:r>
                        <a:rPr lang="en-US" sz="3600" dirty="0"/>
                        <a:t>HIM-09</a:t>
                      </a:r>
                    </a:p>
                  </a:txBody>
                  <a:tcPr/>
                </a:tc>
                <a:tc>
                  <a:txBody>
                    <a:bodyPr/>
                    <a:lstStyle/>
                    <a:p>
                      <a:r>
                        <a:rPr lang="en-US" sz="3600" dirty="0"/>
                        <a:t>1.033</a:t>
                      </a:r>
                    </a:p>
                  </a:txBody>
                  <a:tcPr/>
                </a:tc>
                <a:tc>
                  <a:txBody>
                    <a:bodyPr/>
                    <a:lstStyle/>
                    <a:p>
                      <a:r>
                        <a:rPr lang="en-US" sz="3600" dirty="0"/>
                        <a:t>1.018</a:t>
                      </a:r>
                    </a:p>
                  </a:txBody>
                  <a:tcPr/>
                </a:tc>
                <a:tc>
                  <a:txBody>
                    <a:bodyPr/>
                    <a:lstStyle/>
                    <a:p>
                      <a:r>
                        <a:rPr lang="en-US" sz="3600" dirty="0"/>
                        <a:t>1.029</a:t>
                      </a:r>
                    </a:p>
                  </a:txBody>
                  <a:tcPr/>
                </a:tc>
                <a:tc>
                  <a:txBody>
                    <a:bodyPr/>
                    <a:lstStyle/>
                    <a:p>
                      <a:r>
                        <a:rPr lang="en-US" sz="3600" dirty="0"/>
                        <a:t>1.013</a:t>
                      </a:r>
                    </a:p>
                  </a:txBody>
                  <a:tcPr/>
                </a:tc>
                <a:extLst>
                  <a:ext uri="{0D108BD9-81ED-4DB2-BD59-A6C34878D82A}">
                    <a16:rowId xmlns:a16="http://schemas.microsoft.com/office/drawing/2014/main" val="3419704268"/>
                  </a:ext>
                </a:extLst>
              </a:tr>
            </a:tbl>
          </a:graphicData>
        </a:graphic>
      </p:graphicFrame>
      <p:sp>
        <p:nvSpPr>
          <p:cNvPr id="89" name="TextBox 88">
            <a:extLst>
              <a:ext uri="{FF2B5EF4-FFF2-40B4-BE49-F238E27FC236}">
                <a16:creationId xmlns:a16="http://schemas.microsoft.com/office/drawing/2014/main" id="{2C2C8A93-00B2-8AFD-7B4B-9D8183FC00A0}"/>
              </a:ext>
            </a:extLst>
          </p:cNvPr>
          <p:cNvSpPr txBox="1"/>
          <p:nvPr/>
        </p:nvSpPr>
        <p:spPr>
          <a:xfrm>
            <a:off x="37374593" y="30380499"/>
            <a:ext cx="8572028" cy="723253"/>
          </a:xfrm>
          <a:prstGeom prst="rect">
            <a:avLst/>
          </a:prstGeom>
          <a:noFill/>
          <a:ln>
            <a:solidFill>
              <a:schemeClr val="tx1"/>
            </a:solidFill>
          </a:ln>
        </p:spPr>
        <p:txBody>
          <a:bodyPr wrap="square" lIns="91418" tIns="45709" rIns="91418" bIns="45709" rtlCol="0">
            <a:spAutoFit/>
          </a:bodyPr>
          <a:lstStyle/>
          <a:p>
            <a:pPr algn="ctr"/>
            <a:r>
              <a:rPr lang="en-US" sz="4100" b="1" dirty="0"/>
              <a:t>Ed5 Experimental SW NB2BB</a:t>
            </a:r>
          </a:p>
        </p:txBody>
      </p:sp>
      <p:graphicFrame>
        <p:nvGraphicFramePr>
          <p:cNvPr id="90" name="Table 89">
            <a:extLst>
              <a:ext uri="{FF2B5EF4-FFF2-40B4-BE49-F238E27FC236}">
                <a16:creationId xmlns:a16="http://schemas.microsoft.com/office/drawing/2014/main" id="{D3C875FD-7B81-781F-9C3A-8E3BA293E0C1}"/>
              </a:ext>
            </a:extLst>
          </p:cNvPr>
          <p:cNvGraphicFramePr>
            <a:graphicFrameLocks noGrp="1"/>
          </p:cNvGraphicFramePr>
          <p:nvPr>
            <p:extLst>
              <p:ext uri="{D42A27DB-BD31-4B8C-83A1-F6EECF244321}">
                <p14:modId xmlns:p14="http://schemas.microsoft.com/office/powerpoint/2010/main" val="3138059306"/>
              </p:ext>
            </p:extLst>
          </p:nvPr>
        </p:nvGraphicFramePr>
        <p:xfrm>
          <a:off x="34045222" y="31183566"/>
          <a:ext cx="15230770" cy="4389120"/>
        </p:xfrm>
        <a:graphic>
          <a:graphicData uri="http://schemas.openxmlformats.org/drawingml/2006/table">
            <a:tbl>
              <a:tblPr firstRow="1" bandRow="1">
                <a:tableStyleId>{5C22544A-7EE6-4342-B048-85BDC9FD1C3A}</a:tableStyleId>
              </a:tblPr>
              <a:tblGrid>
                <a:gridCol w="2538462">
                  <a:extLst>
                    <a:ext uri="{9D8B030D-6E8A-4147-A177-3AD203B41FA5}">
                      <a16:colId xmlns:a16="http://schemas.microsoft.com/office/drawing/2014/main" val="2771912002"/>
                    </a:ext>
                  </a:extLst>
                </a:gridCol>
                <a:gridCol w="2819399">
                  <a:extLst>
                    <a:ext uri="{9D8B030D-6E8A-4147-A177-3AD203B41FA5}">
                      <a16:colId xmlns:a16="http://schemas.microsoft.com/office/drawing/2014/main" val="3899886380"/>
                    </a:ext>
                  </a:extLst>
                </a:gridCol>
                <a:gridCol w="2705099">
                  <a:extLst>
                    <a:ext uri="{9D8B030D-6E8A-4147-A177-3AD203B41FA5}">
                      <a16:colId xmlns:a16="http://schemas.microsoft.com/office/drawing/2014/main" val="3800081963"/>
                    </a:ext>
                  </a:extLst>
                </a:gridCol>
                <a:gridCol w="2090886">
                  <a:extLst>
                    <a:ext uri="{9D8B030D-6E8A-4147-A177-3AD203B41FA5}">
                      <a16:colId xmlns:a16="http://schemas.microsoft.com/office/drawing/2014/main" val="1713916537"/>
                    </a:ext>
                  </a:extLst>
                </a:gridCol>
                <a:gridCol w="2538462">
                  <a:extLst>
                    <a:ext uri="{9D8B030D-6E8A-4147-A177-3AD203B41FA5}">
                      <a16:colId xmlns:a16="http://schemas.microsoft.com/office/drawing/2014/main" val="836499898"/>
                    </a:ext>
                  </a:extLst>
                </a:gridCol>
                <a:gridCol w="2538462">
                  <a:extLst>
                    <a:ext uri="{9D8B030D-6E8A-4147-A177-3AD203B41FA5}">
                      <a16:colId xmlns:a16="http://schemas.microsoft.com/office/drawing/2014/main" val="2418117574"/>
                    </a:ext>
                  </a:extLst>
                </a:gridCol>
              </a:tblGrid>
              <a:tr h="370840">
                <a:tc>
                  <a:txBody>
                    <a:bodyPr/>
                    <a:lstStyle/>
                    <a:p>
                      <a:r>
                        <a:rPr lang="en-US" sz="3600" dirty="0"/>
                        <a:t>GEO</a:t>
                      </a:r>
                    </a:p>
                  </a:txBody>
                  <a:tcPr/>
                </a:tc>
                <a:tc>
                  <a:txBody>
                    <a:bodyPr/>
                    <a:lstStyle/>
                    <a:p>
                      <a:r>
                        <a:rPr lang="en-US" sz="3600" dirty="0"/>
                        <a:t>Terra FOR[0] Slope</a:t>
                      </a:r>
                    </a:p>
                  </a:txBody>
                  <a:tcPr/>
                </a:tc>
                <a:tc>
                  <a:txBody>
                    <a:bodyPr/>
                    <a:lstStyle/>
                    <a:p>
                      <a:r>
                        <a:rPr lang="en-US" sz="3600" dirty="0"/>
                        <a:t>Aqua FOR[0] Slope</a:t>
                      </a:r>
                    </a:p>
                  </a:txBody>
                  <a:tcPr/>
                </a:tc>
                <a:tc>
                  <a:txBody>
                    <a:bodyPr/>
                    <a:lstStyle/>
                    <a:p>
                      <a:r>
                        <a:rPr lang="en-US" sz="3600" dirty="0"/>
                        <a:t>Relative Diff (%)</a:t>
                      </a:r>
                    </a:p>
                  </a:txBody>
                  <a:tcPr/>
                </a:tc>
                <a:tc>
                  <a:txBody>
                    <a:bodyPr/>
                    <a:lstStyle/>
                    <a:p>
                      <a:r>
                        <a:rPr lang="en-US" sz="3600" dirty="0"/>
                        <a:t>Terra Std. Error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Aqua Std. Error (%)</a:t>
                      </a:r>
                    </a:p>
                  </a:txBody>
                  <a:tcPr/>
                </a:tc>
                <a:extLst>
                  <a:ext uri="{0D108BD9-81ED-4DB2-BD59-A6C34878D82A}">
                    <a16:rowId xmlns:a16="http://schemas.microsoft.com/office/drawing/2014/main" val="3135081656"/>
                  </a:ext>
                </a:extLst>
              </a:tr>
              <a:tr h="370840">
                <a:tc>
                  <a:txBody>
                    <a:bodyPr/>
                    <a:lstStyle/>
                    <a:p>
                      <a:r>
                        <a:rPr lang="en-US" sz="3600" dirty="0"/>
                        <a:t>GOES-18</a:t>
                      </a:r>
                    </a:p>
                  </a:txBody>
                  <a:tcPr/>
                </a:tc>
                <a:tc>
                  <a:txBody>
                    <a:bodyPr/>
                    <a:lstStyle/>
                    <a:p>
                      <a:r>
                        <a:rPr lang="en-US" sz="3600" dirty="0"/>
                        <a:t>0.992</a:t>
                      </a:r>
                    </a:p>
                  </a:txBody>
                  <a:tcPr/>
                </a:tc>
                <a:tc>
                  <a:txBody>
                    <a:bodyPr/>
                    <a:lstStyle/>
                    <a:p>
                      <a:r>
                        <a:rPr lang="en-US" sz="3600" dirty="0"/>
                        <a:t>1.003</a:t>
                      </a:r>
                    </a:p>
                  </a:txBody>
                  <a:tcPr/>
                </a:tc>
                <a:tc>
                  <a:txBody>
                    <a:bodyPr/>
                    <a:lstStyle/>
                    <a:p>
                      <a:pPr algn="l"/>
                      <a:r>
                        <a:rPr lang="en-US" sz="3600" b="1" dirty="0"/>
                        <a:t>+1.1%</a:t>
                      </a:r>
                    </a:p>
                  </a:txBody>
                  <a:tcPr/>
                </a:tc>
                <a:tc>
                  <a:txBody>
                    <a:bodyPr/>
                    <a:lstStyle/>
                    <a:p>
                      <a:r>
                        <a:rPr lang="en-US" sz="3600" dirty="0"/>
                        <a:t>4.846</a:t>
                      </a:r>
                    </a:p>
                  </a:txBody>
                  <a:tcPr/>
                </a:tc>
                <a:tc>
                  <a:txBody>
                    <a:bodyPr/>
                    <a:lstStyle/>
                    <a:p>
                      <a:r>
                        <a:rPr lang="en-US" sz="3600" dirty="0"/>
                        <a:t>3.355</a:t>
                      </a:r>
                    </a:p>
                  </a:txBody>
                  <a:tcPr/>
                </a:tc>
                <a:extLst>
                  <a:ext uri="{0D108BD9-81ED-4DB2-BD59-A6C34878D82A}">
                    <a16:rowId xmlns:a16="http://schemas.microsoft.com/office/drawing/2014/main" val="3167154195"/>
                  </a:ext>
                </a:extLst>
              </a:tr>
              <a:tr h="370840">
                <a:tc>
                  <a:txBody>
                    <a:bodyPr/>
                    <a:lstStyle/>
                    <a:p>
                      <a:r>
                        <a:rPr lang="en-US" sz="3600" dirty="0"/>
                        <a:t>GOES-16</a:t>
                      </a:r>
                    </a:p>
                  </a:txBody>
                  <a:tcPr/>
                </a:tc>
                <a:tc>
                  <a:txBody>
                    <a:bodyPr/>
                    <a:lstStyle/>
                    <a:p>
                      <a:r>
                        <a:rPr lang="en-US" sz="3600" dirty="0"/>
                        <a:t>1.019</a:t>
                      </a:r>
                    </a:p>
                  </a:txBody>
                  <a:tcPr/>
                </a:tc>
                <a:tc>
                  <a:txBody>
                    <a:bodyPr/>
                    <a:lstStyle/>
                    <a:p>
                      <a:r>
                        <a:rPr lang="en-US" sz="3600" dirty="0"/>
                        <a:t>1.012</a:t>
                      </a:r>
                    </a:p>
                  </a:txBody>
                  <a:tcPr/>
                </a:tc>
                <a:tc>
                  <a:txBody>
                    <a:bodyPr/>
                    <a:lstStyle/>
                    <a:p>
                      <a:pPr algn="l"/>
                      <a:r>
                        <a:rPr lang="en-US" sz="3600" b="1" dirty="0"/>
                        <a:t>+0.7%</a:t>
                      </a:r>
                    </a:p>
                  </a:txBody>
                  <a:tcPr/>
                </a:tc>
                <a:tc>
                  <a:txBody>
                    <a:bodyPr/>
                    <a:lstStyle/>
                    <a:p>
                      <a:r>
                        <a:rPr lang="en-US" sz="3600" dirty="0"/>
                        <a:t>4.729</a:t>
                      </a:r>
                    </a:p>
                  </a:txBody>
                  <a:tcPr/>
                </a:tc>
                <a:tc>
                  <a:txBody>
                    <a:bodyPr/>
                    <a:lstStyle/>
                    <a:p>
                      <a:r>
                        <a:rPr lang="en-US" sz="3600" dirty="0"/>
                        <a:t>3.608</a:t>
                      </a:r>
                    </a:p>
                  </a:txBody>
                  <a:tcPr/>
                </a:tc>
                <a:extLst>
                  <a:ext uri="{0D108BD9-81ED-4DB2-BD59-A6C34878D82A}">
                    <a16:rowId xmlns:a16="http://schemas.microsoft.com/office/drawing/2014/main" val="4283249979"/>
                  </a:ext>
                </a:extLst>
              </a:tr>
              <a:tr h="370840">
                <a:tc>
                  <a:txBody>
                    <a:bodyPr/>
                    <a:lstStyle/>
                    <a:p>
                      <a:r>
                        <a:rPr lang="en-US" sz="3600" dirty="0"/>
                        <a:t>MET-10</a:t>
                      </a:r>
                    </a:p>
                  </a:txBody>
                  <a:tcPr/>
                </a:tc>
                <a:tc>
                  <a:txBody>
                    <a:bodyPr/>
                    <a:lstStyle/>
                    <a:p>
                      <a:r>
                        <a:rPr lang="en-US" sz="3600" dirty="0"/>
                        <a:t>0.960</a:t>
                      </a:r>
                    </a:p>
                  </a:txBody>
                  <a:tcPr/>
                </a:tc>
                <a:tc>
                  <a:txBody>
                    <a:bodyPr/>
                    <a:lstStyle/>
                    <a:p>
                      <a:r>
                        <a:rPr lang="en-US" sz="3600" dirty="0"/>
                        <a:t>0.977</a:t>
                      </a:r>
                    </a:p>
                  </a:txBody>
                  <a:tcPr/>
                </a:tc>
                <a:tc>
                  <a:txBody>
                    <a:bodyPr/>
                    <a:lstStyle/>
                    <a:p>
                      <a:pPr algn="l"/>
                      <a:r>
                        <a:rPr lang="en-US" sz="3600" b="1" dirty="0"/>
                        <a:t>+1.7%</a:t>
                      </a:r>
                    </a:p>
                  </a:txBody>
                  <a:tcPr/>
                </a:tc>
                <a:tc>
                  <a:txBody>
                    <a:bodyPr/>
                    <a:lstStyle/>
                    <a:p>
                      <a:r>
                        <a:rPr lang="en-US" sz="3600" dirty="0"/>
                        <a:t>5.835</a:t>
                      </a:r>
                    </a:p>
                  </a:txBody>
                  <a:tcPr/>
                </a:tc>
                <a:tc>
                  <a:txBody>
                    <a:bodyPr/>
                    <a:lstStyle/>
                    <a:p>
                      <a:r>
                        <a:rPr lang="en-US" sz="3600" dirty="0"/>
                        <a:t>6.883</a:t>
                      </a:r>
                    </a:p>
                  </a:txBody>
                  <a:tcPr/>
                </a:tc>
                <a:extLst>
                  <a:ext uri="{0D108BD9-81ED-4DB2-BD59-A6C34878D82A}">
                    <a16:rowId xmlns:a16="http://schemas.microsoft.com/office/drawing/2014/main" val="2468355915"/>
                  </a:ext>
                </a:extLst>
              </a:tr>
              <a:tr h="370840">
                <a:tc>
                  <a:txBody>
                    <a:bodyPr/>
                    <a:lstStyle/>
                    <a:p>
                      <a:r>
                        <a:rPr lang="en-US" sz="3600" dirty="0"/>
                        <a:t>MET-09</a:t>
                      </a:r>
                    </a:p>
                  </a:txBody>
                  <a:tcPr/>
                </a:tc>
                <a:tc>
                  <a:txBody>
                    <a:bodyPr/>
                    <a:lstStyle/>
                    <a:p>
                      <a:r>
                        <a:rPr lang="en-US" sz="3600" dirty="0"/>
                        <a:t>0.992</a:t>
                      </a:r>
                    </a:p>
                  </a:txBody>
                  <a:tcPr/>
                </a:tc>
                <a:tc>
                  <a:txBody>
                    <a:bodyPr/>
                    <a:lstStyle/>
                    <a:p>
                      <a:r>
                        <a:rPr lang="en-US" sz="3600" dirty="0"/>
                        <a:t>0.996</a:t>
                      </a:r>
                    </a:p>
                  </a:txBody>
                  <a:tcPr/>
                </a:tc>
                <a:tc>
                  <a:txBody>
                    <a:bodyPr/>
                    <a:lstStyle/>
                    <a:p>
                      <a:pPr algn="l"/>
                      <a:r>
                        <a:rPr lang="en-US" sz="3600" b="1" dirty="0"/>
                        <a:t>+0.4%</a:t>
                      </a:r>
                    </a:p>
                  </a:txBody>
                  <a:tcPr/>
                </a:tc>
                <a:tc>
                  <a:txBody>
                    <a:bodyPr/>
                    <a:lstStyle/>
                    <a:p>
                      <a:r>
                        <a:rPr lang="en-US" sz="3600" dirty="0"/>
                        <a:t>7.738</a:t>
                      </a:r>
                    </a:p>
                  </a:txBody>
                  <a:tcPr/>
                </a:tc>
                <a:tc>
                  <a:txBody>
                    <a:bodyPr/>
                    <a:lstStyle/>
                    <a:p>
                      <a:r>
                        <a:rPr lang="en-US" sz="3600" dirty="0"/>
                        <a:t>4.811</a:t>
                      </a:r>
                    </a:p>
                  </a:txBody>
                  <a:tcPr/>
                </a:tc>
                <a:extLst>
                  <a:ext uri="{0D108BD9-81ED-4DB2-BD59-A6C34878D82A}">
                    <a16:rowId xmlns:a16="http://schemas.microsoft.com/office/drawing/2014/main" val="2834651108"/>
                  </a:ext>
                </a:extLst>
              </a:tr>
              <a:tr h="370840">
                <a:tc>
                  <a:txBody>
                    <a:bodyPr/>
                    <a:lstStyle/>
                    <a:p>
                      <a:r>
                        <a:rPr lang="en-US" sz="3600" dirty="0"/>
                        <a:t>HIM-09</a:t>
                      </a:r>
                    </a:p>
                  </a:txBody>
                  <a:tcPr/>
                </a:tc>
                <a:tc>
                  <a:txBody>
                    <a:bodyPr/>
                    <a:lstStyle/>
                    <a:p>
                      <a:r>
                        <a:rPr lang="en-US" sz="3600" dirty="0"/>
                        <a:t>0.997</a:t>
                      </a:r>
                    </a:p>
                  </a:txBody>
                  <a:tcPr/>
                </a:tc>
                <a:tc>
                  <a:txBody>
                    <a:bodyPr/>
                    <a:lstStyle/>
                    <a:p>
                      <a:r>
                        <a:rPr lang="en-US" sz="3600" dirty="0"/>
                        <a:t>0.997</a:t>
                      </a:r>
                    </a:p>
                  </a:txBody>
                  <a:tcPr/>
                </a:tc>
                <a:tc>
                  <a:txBody>
                    <a:bodyPr/>
                    <a:lstStyle/>
                    <a:p>
                      <a:pPr algn="l"/>
                      <a:r>
                        <a:rPr lang="en-US" sz="3600" b="1" dirty="0"/>
                        <a:t>+0.0%</a:t>
                      </a:r>
                    </a:p>
                  </a:txBody>
                  <a:tcPr/>
                </a:tc>
                <a:tc>
                  <a:txBody>
                    <a:bodyPr/>
                    <a:lstStyle/>
                    <a:p>
                      <a:r>
                        <a:rPr lang="en-US" sz="3600" dirty="0"/>
                        <a:t>3.565</a:t>
                      </a:r>
                    </a:p>
                  </a:txBody>
                  <a:tcPr/>
                </a:tc>
                <a:tc>
                  <a:txBody>
                    <a:bodyPr/>
                    <a:lstStyle/>
                    <a:p>
                      <a:r>
                        <a:rPr lang="en-US" sz="3600" dirty="0"/>
                        <a:t>4.675</a:t>
                      </a:r>
                    </a:p>
                  </a:txBody>
                  <a:tcPr/>
                </a:tc>
                <a:extLst>
                  <a:ext uri="{0D108BD9-81ED-4DB2-BD59-A6C34878D82A}">
                    <a16:rowId xmlns:a16="http://schemas.microsoft.com/office/drawing/2014/main" val="3419704268"/>
                  </a:ext>
                </a:extLst>
              </a:tr>
            </a:tbl>
          </a:graphicData>
        </a:graphic>
      </p:graphicFrame>
      <p:sp>
        <p:nvSpPr>
          <p:cNvPr id="91" name="TextBox 90">
            <a:extLst>
              <a:ext uri="{FF2B5EF4-FFF2-40B4-BE49-F238E27FC236}">
                <a16:creationId xmlns:a16="http://schemas.microsoft.com/office/drawing/2014/main" id="{F163F299-5E9B-3CF0-1ABE-2111CEB167F0}"/>
              </a:ext>
            </a:extLst>
          </p:cNvPr>
          <p:cNvSpPr txBox="1"/>
          <p:nvPr/>
        </p:nvSpPr>
        <p:spPr>
          <a:xfrm>
            <a:off x="23350193" y="11745871"/>
            <a:ext cx="8572028" cy="723253"/>
          </a:xfrm>
          <a:prstGeom prst="rect">
            <a:avLst/>
          </a:prstGeom>
          <a:noFill/>
          <a:ln>
            <a:solidFill>
              <a:schemeClr val="tx1"/>
            </a:solidFill>
          </a:ln>
        </p:spPr>
        <p:txBody>
          <a:bodyPr wrap="square" lIns="91418" tIns="45709" rIns="91418" bIns="45709" rtlCol="0">
            <a:spAutoFit/>
          </a:bodyPr>
          <a:lstStyle/>
          <a:p>
            <a:pPr algn="ctr"/>
            <a:r>
              <a:rPr lang="en-US" sz="4100" b="1" dirty="0"/>
              <a:t>Ed4A Longwave BB Radiance</a:t>
            </a:r>
          </a:p>
        </p:txBody>
      </p:sp>
      <p:sp>
        <p:nvSpPr>
          <p:cNvPr id="92" name="TextBox 91">
            <a:extLst>
              <a:ext uri="{FF2B5EF4-FFF2-40B4-BE49-F238E27FC236}">
                <a16:creationId xmlns:a16="http://schemas.microsoft.com/office/drawing/2014/main" id="{CC977DB9-1CA4-9A27-FCD9-BE8B5C853DC7}"/>
              </a:ext>
            </a:extLst>
          </p:cNvPr>
          <p:cNvSpPr txBox="1"/>
          <p:nvPr/>
        </p:nvSpPr>
        <p:spPr>
          <a:xfrm>
            <a:off x="38856204" y="11768727"/>
            <a:ext cx="8572028" cy="723253"/>
          </a:xfrm>
          <a:prstGeom prst="rect">
            <a:avLst/>
          </a:prstGeom>
          <a:noFill/>
          <a:ln>
            <a:solidFill>
              <a:schemeClr val="tx1"/>
            </a:solidFill>
          </a:ln>
        </p:spPr>
        <p:txBody>
          <a:bodyPr wrap="square" lIns="91418" tIns="45709" rIns="91418" bIns="45709" rtlCol="0">
            <a:spAutoFit/>
          </a:bodyPr>
          <a:lstStyle/>
          <a:p>
            <a:pPr algn="ctr"/>
            <a:r>
              <a:rPr lang="en-US" sz="4100" b="1" dirty="0"/>
              <a:t>Ed4A Shortwave BB Radiance</a:t>
            </a:r>
          </a:p>
        </p:txBody>
      </p:sp>
      <p:graphicFrame>
        <p:nvGraphicFramePr>
          <p:cNvPr id="93" name="Table 92">
            <a:extLst>
              <a:ext uri="{FF2B5EF4-FFF2-40B4-BE49-F238E27FC236}">
                <a16:creationId xmlns:a16="http://schemas.microsoft.com/office/drawing/2014/main" id="{D8DAA5CA-B62E-55AC-0F82-1EEA0031D396}"/>
              </a:ext>
            </a:extLst>
          </p:cNvPr>
          <p:cNvGraphicFramePr>
            <a:graphicFrameLocks noGrp="1"/>
          </p:cNvGraphicFramePr>
          <p:nvPr>
            <p:extLst>
              <p:ext uri="{D42A27DB-BD31-4B8C-83A1-F6EECF244321}">
                <p14:modId xmlns:p14="http://schemas.microsoft.com/office/powerpoint/2010/main" val="3263590391"/>
              </p:ext>
            </p:extLst>
          </p:nvPr>
        </p:nvGraphicFramePr>
        <p:xfrm>
          <a:off x="35518422" y="19839421"/>
          <a:ext cx="15231977" cy="4389120"/>
        </p:xfrm>
        <a:graphic>
          <a:graphicData uri="http://schemas.openxmlformats.org/drawingml/2006/table">
            <a:tbl>
              <a:tblPr firstRow="1" bandRow="1">
                <a:tableStyleId>{5C22544A-7EE6-4342-B048-85BDC9FD1C3A}</a:tableStyleId>
              </a:tblPr>
              <a:tblGrid>
                <a:gridCol w="2538663">
                  <a:extLst>
                    <a:ext uri="{9D8B030D-6E8A-4147-A177-3AD203B41FA5}">
                      <a16:colId xmlns:a16="http://schemas.microsoft.com/office/drawing/2014/main" val="2771912002"/>
                    </a:ext>
                  </a:extLst>
                </a:gridCol>
                <a:gridCol w="2781300">
                  <a:extLst>
                    <a:ext uri="{9D8B030D-6E8A-4147-A177-3AD203B41FA5}">
                      <a16:colId xmlns:a16="http://schemas.microsoft.com/office/drawing/2014/main" val="3899886380"/>
                    </a:ext>
                  </a:extLst>
                </a:gridCol>
                <a:gridCol w="2628900">
                  <a:extLst>
                    <a:ext uri="{9D8B030D-6E8A-4147-A177-3AD203B41FA5}">
                      <a16:colId xmlns:a16="http://schemas.microsoft.com/office/drawing/2014/main" val="3800081963"/>
                    </a:ext>
                  </a:extLst>
                </a:gridCol>
                <a:gridCol w="2205788">
                  <a:extLst>
                    <a:ext uri="{9D8B030D-6E8A-4147-A177-3AD203B41FA5}">
                      <a16:colId xmlns:a16="http://schemas.microsoft.com/office/drawing/2014/main" val="1713916537"/>
                    </a:ext>
                  </a:extLst>
                </a:gridCol>
                <a:gridCol w="2538663">
                  <a:extLst>
                    <a:ext uri="{9D8B030D-6E8A-4147-A177-3AD203B41FA5}">
                      <a16:colId xmlns:a16="http://schemas.microsoft.com/office/drawing/2014/main" val="836499898"/>
                    </a:ext>
                  </a:extLst>
                </a:gridCol>
                <a:gridCol w="2538663">
                  <a:extLst>
                    <a:ext uri="{9D8B030D-6E8A-4147-A177-3AD203B41FA5}">
                      <a16:colId xmlns:a16="http://schemas.microsoft.com/office/drawing/2014/main" val="2418117574"/>
                    </a:ext>
                  </a:extLst>
                </a:gridCol>
              </a:tblGrid>
              <a:tr h="370840">
                <a:tc>
                  <a:txBody>
                    <a:bodyPr/>
                    <a:lstStyle/>
                    <a:p>
                      <a:r>
                        <a:rPr lang="en-US" sz="3600" dirty="0"/>
                        <a:t>GEO</a:t>
                      </a:r>
                    </a:p>
                    <a:p>
                      <a:endParaRPr lang="en-US" sz="3600" dirty="0"/>
                    </a:p>
                  </a:txBody>
                  <a:tcPr/>
                </a:tc>
                <a:tc>
                  <a:txBody>
                    <a:bodyPr/>
                    <a:lstStyle/>
                    <a:p>
                      <a:r>
                        <a:rPr lang="en-US" sz="3600" dirty="0"/>
                        <a:t>Terra FOR[0] Slope</a:t>
                      </a:r>
                    </a:p>
                  </a:txBody>
                  <a:tcPr/>
                </a:tc>
                <a:tc>
                  <a:txBody>
                    <a:bodyPr/>
                    <a:lstStyle/>
                    <a:p>
                      <a:r>
                        <a:rPr lang="en-US" sz="3600" dirty="0"/>
                        <a:t>Aqua FOR[0] Slope</a:t>
                      </a:r>
                    </a:p>
                  </a:txBody>
                  <a:tcPr/>
                </a:tc>
                <a:tc>
                  <a:txBody>
                    <a:bodyPr/>
                    <a:lstStyle/>
                    <a:p>
                      <a:r>
                        <a:rPr lang="en-US" sz="3600" dirty="0"/>
                        <a:t>Relative Diff (%)</a:t>
                      </a:r>
                    </a:p>
                  </a:txBody>
                  <a:tcPr/>
                </a:tc>
                <a:tc>
                  <a:txBody>
                    <a:bodyPr/>
                    <a:lstStyle/>
                    <a:p>
                      <a:r>
                        <a:rPr lang="en-US" sz="3600" dirty="0"/>
                        <a:t>Terra Std. Error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Aqua Std. Error (%)</a:t>
                      </a:r>
                    </a:p>
                  </a:txBody>
                  <a:tcPr/>
                </a:tc>
                <a:extLst>
                  <a:ext uri="{0D108BD9-81ED-4DB2-BD59-A6C34878D82A}">
                    <a16:rowId xmlns:a16="http://schemas.microsoft.com/office/drawing/2014/main" val="3135081656"/>
                  </a:ext>
                </a:extLst>
              </a:tr>
              <a:tr h="370840">
                <a:tc>
                  <a:txBody>
                    <a:bodyPr/>
                    <a:lstStyle/>
                    <a:p>
                      <a:r>
                        <a:rPr lang="en-US" sz="3600" dirty="0"/>
                        <a:t>GOES-18</a:t>
                      </a:r>
                    </a:p>
                  </a:txBody>
                  <a:tcPr/>
                </a:tc>
                <a:tc>
                  <a:txBody>
                    <a:bodyPr/>
                    <a:lstStyle/>
                    <a:p>
                      <a:r>
                        <a:rPr lang="en-US" sz="3600" dirty="0"/>
                        <a:t>1.019</a:t>
                      </a:r>
                    </a:p>
                  </a:txBody>
                  <a:tcPr/>
                </a:tc>
                <a:tc>
                  <a:txBody>
                    <a:bodyPr/>
                    <a:lstStyle/>
                    <a:p>
                      <a:r>
                        <a:rPr lang="en-US" sz="3600" dirty="0"/>
                        <a:t>1.026</a:t>
                      </a:r>
                    </a:p>
                  </a:txBody>
                  <a:tcPr/>
                </a:tc>
                <a:tc>
                  <a:txBody>
                    <a:bodyPr/>
                    <a:lstStyle/>
                    <a:p>
                      <a:r>
                        <a:rPr lang="en-US" sz="3600" b="1" dirty="0"/>
                        <a:t>+0.7%</a:t>
                      </a:r>
                    </a:p>
                  </a:txBody>
                  <a:tcPr/>
                </a:tc>
                <a:tc>
                  <a:txBody>
                    <a:bodyPr/>
                    <a:lstStyle/>
                    <a:p>
                      <a:r>
                        <a:rPr lang="en-US" sz="3600" dirty="0"/>
                        <a:t>4.609</a:t>
                      </a:r>
                    </a:p>
                  </a:txBody>
                  <a:tcPr/>
                </a:tc>
                <a:tc>
                  <a:txBody>
                    <a:bodyPr/>
                    <a:lstStyle/>
                    <a:p>
                      <a:r>
                        <a:rPr lang="en-US" sz="3600" dirty="0"/>
                        <a:t>3.085</a:t>
                      </a:r>
                    </a:p>
                  </a:txBody>
                  <a:tcPr/>
                </a:tc>
                <a:extLst>
                  <a:ext uri="{0D108BD9-81ED-4DB2-BD59-A6C34878D82A}">
                    <a16:rowId xmlns:a16="http://schemas.microsoft.com/office/drawing/2014/main" val="3167154195"/>
                  </a:ext>
                </a:extLst>
              </a:tr>
              <a:tr h="370840">
                <a:tc>
                  <a:txBody>
                    <a:bodyPr/>
                    <a:lstStyle/>
                    <a:p>
                      <a:r>
                        <a:rPr lang="en-US" sz="3600" dirty="0"/>
                        <a:t>GOES-16</a:t>
                      </a:r>
                    </a:p>
                  </a:txBody>
                  <a:tcPr/>
                </a:tc>
                <a:tc>
                  <a:txBody>
                    <a:bodyPr/>
                    <a:lstStyle/>
                    <a:p>
                      <a:r>
                        <a:rPr lang="en-US" sz="3600" dirty="0"/>
                        <a:t>1.048</a:t>
                      </a:r>
                    </a:p>
                  </a:txBody>
                  <a:tcPr/>
                </a:tc>
                <a:tc>
                  <a:txBody>
                    <a:bodyPr/>
                    <a:lstStyle/>
                    <a:p>
                      <a:r>
                        <a:rPr lang="en-US" sz="3600" dirty="0"/>
                        <a:t>1.038</a:t>
                      </a:r>
                    </a:p>
                  </a:txBody>
                  <a:tcPr/>
                </a:tc>
                <a:tc>
                  <a:txBody>
                    <a:bodyPr/>
                    <a:lstStyle/>
                    <a:p>
                      <a:r>
                        <a:rPr lang="en-US" sz="3600" b="1" dirty="0"/>
                        <a:t>-1.0%</a:t>
                      </a:r>
                    </a:p>
                  </a:txBody>
                  <a:tcPr/>
                </a:tc>
                <a:tc>
                  <a:txBody>
                    <a:bodyPr/>
                    <a:lstStyle/>
                    <a:p>
                      <a:r>
                        <a:rPr lang="en-US" sz="3600" dirty="0"/>
                        <a:t>4.417</a:t>
                      </a:r>
                    </a:p>
                  </a:txBody>
                  <a:tcPr/>
                </a:tc>
                <a:tc>
                  <a:txBody>
                    <a:bodyPr/>
                    <a:lstStyle/>
                    <a:p>
                      <a:r>
                        <a:rPr lang="en-US" sz="3600" dirty="0"/>
                        <a:t>3.649</a:t>
                      </a:r>
                    </a:p>
                  </a:txBody>
                  <a:tcPr/>
                </a:tc>
                <a:extLst>
                  <a:ext uri="{0D108BD9-81ED-4DB2-BD59-A6C34878D82A}">
                    <a16:rowId xmlns:a16="http://schemas.microsoft.com/office/drawing/2014/main" val="4283249979"/>
                  </a:ext>
                </a:extLst>
              </a:tr>
              <a:tr h="370840">
                <a:tc>
                  <a:txBody>
                    <a:bodyPr/>
                    <a:lstStyle/>
                    <a:p>
                      <a:r>
                        <a:rPr lang="en-US" sz="3600" dirty="0"/>
                        <a:t>MET-10</a:t>
                      </a:r>
                    </a:p>
                  </a:txBody>
                  <a:tcPr/>
                </a:tc>
                <a:tc>
                  <a:txBody>
                    <a:bodyPr/>
                    <a:lstStyle/>
                    <a:p>
                      <a:r>
                        <a:rPr lang="en-US" sz="3600" dirty="0"/>
                        <a:t>0.991</a:t>
                      </a:r>
                    </a:p>
                  </a:txBody>
                  <a:tcPr/>
                </a:tc>
                <a:tc>
                  <a:txBody>
                    <a:bodyPr/>
                    <a:lstStyle/>
                    <a:p>
                      <a:r>
                        <a:rPr lang="en-US" sz="3600" dirty="0"/>
                        <a:t>0.998</a:t>
                      </a:r>
                    </a:p>
                  </a:txBody>
                  <a:tcPr/>
                </a:tc>
                <a:tc>
                  <a:txBody>
                    <a:bodyPr/>
                    <a:lstStyle/>
                    <a:p>
                      <a:r>
                        <a:rPr lang="en-US" sz="3600" b="1" dirty="0"/>
                        <a:t>+0.7%</a:t>
                      </a:r>
                    </a:p>
                  </a:txBody>
                  <a:tcPr/>
                </a:tc>
                <a:tc>
                  <a:txBody>
                    <a:bodyPr/>
                    <a:lstStyle/>
                    <a:p>
                      <a:r>
                        <a:rPr lang="en-US" sz="3600" dirty="0"/>
                        <a:t>5.977</a:t>
                      </a:r>
                    </a:p>
                  </a:txBody>
                  <a:tcPr/>
                </a:tc>
                <a:tc>
                  <a:txBody>
                    <a:bodyPr/>
                    <a:lstStyle/>
                    <a:p>
                      <a:r>
                        <a:rPr lang="en-US" sz="3600" dirty="0"/>
                        <a:t>7.731</a:t>
                      </a:r>
                    </a:p>
                  </a:txBody>
                  <a:tcPr/>
                </a:tc>
                <a:extLst>
                  <a:ext uri="{0D108BD9-81ED-4DB2-BD59-A6C34878D82A}">
                    <a16:rowId xmlns:a16="http://schemas.microsoft.com/office/drawing/2014/main" val="2468355915"/>
                  </a:ext>
                </a:extLst>
              </a:tr>
              <a:tr h="0">
                <a:tc>
                  <a:txBody>
                    <a:bodyPr/>
                    <a:lstStyle/>
                    <a:p>
                      <a:r>
                        <a:rPr lang="en-US" sz="3600" dirty="0"/>
                        <a:t>MET-09</a:t>
                      </a:r>
                    </a:p>
                  </a:txBody>
                  <a:tcPr/>
                </a:tc>
                <a:tc>
                  <a:txBody>
                    <a:bodyPr/>
                    <a:lstStyle/>
                    <a:p>
                      <a:r>
                        <a:rPr lang="en-US" sz="3600" dirty="0"/>
                        <a:t>1.025</a:t>
                      </a:r>
                    </a:p>
                  </a:txBody>
                  <a:tcPr/>
                </a:tc>
                <a:tc>
                  <a:txBody>
                    <a:bodyPr/>
                    <a:lstStyle/>
                    <a:p>
                      <a:r>
                        <a:rPr lang="en-US" sz="3600" dirty="0"/>
                        <a:t>1.020</a:t>
                      </a:r>
                    </a:p>
                  </a:txBody>
                  <a:tcPr/>
                </a:tc>
                <a:tc>
                  <a:txBody>
                    <a:bodyPr/>
                    <a:lstStyle/>
                    <a:p>
                      <a:r>
                        <a:rPr lang="en-US" sz="3600" b="1" dirty="0"/>
                        <a:t>-0.5%</a:t>
                      </a:r>
                    </a:p>
                  </a:txBody>
                  <a:tcPr/>
                </a:tc>
                <a:tc>
                  <a:txBody>
                    <a:bodyPr/>
                    <a:lstStyle/>
                    <a:p>
                      <a:r>
                        <a:rPr lang="en-US" sz="3600" dirty="0"/>
                        <a:t>8.049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t>4.917</a:t>
                      </a:r>
                    </a:p>
                  </a:txBody>
                  <a:tcPr/>
                </a:tc>
                <a:extLst>
                  <a:ext uri="{0D108BD9-81ED-4DB2-BD59-A6C34878D82A}">
                    <a16:rowId xmlns:a16="http://schemas.microsoft.com/office/drawing/2014/main" val="2834651108"/>
                  </a:ext>
                </a:extLst>
              </a:tr>
              <a:tr h="370840">
                <a:tc>
                  <a:txBody>
                    <a:bodyPr/>
                    <a:lstStyle/>
                    <a:p>
                      <a:r>
                        <a:rPr lang="en-US" sz="3600" dirty="0"/>
                        <a:t>HIM-09</a:t>
                      </a:r>
                    </a:p>
                  </a:txBody>
                  <a:tcPr/>
                </a:tc>
                <a:tc>
                  <a:txBody>
                    <a:bodyPr/>
                    <a:lstStyle/>
                    <a:p>
                      <a:r>
                        <a:rPr lang="en-US" sz="3600" dirty="0"/>
                        <a:t>1.025</a:t>
                      </a:r>
                    </a:p>
                  </a:txBody>
                  <a:tcPr/>
                </a:tc>
                <a:tc>
                  <a:txBody>
                    <a:bodyPr/>
                    <a:lstStyle/>
                    <a:p>
                      <a:r>
                        <a:rPr lang="en-US" sz="3600" dirty="0"/>
                        <a:t>1.016</a:t>
                      </a:r>
                    </a:p>
                  </a:txBody>
                  <a:tcPr/>
                </a:tc>
                <a:tc>
                  <a:txBody>
                    <a:bodyPr/>
                    <a:lstStyle/>
                    <a:p>
                      <a:r>
                        <a:rPr lang="en-US" sz="3600" b="1" dirty="0"/>
                        <a:t>-0.9%</a:t>
                      </a:r>
                    </a:p>
                  </a:txBody>
                  <a:tcPr/>
                </a:tc>
                <a:tc>
                  <a:txBody>
                    <a:bodyPr/>
                    <a:lstStyle/>
                    <a:p>
                      <a:r>
                        <a:rPr lang="en-US" sz="3600" dirty="0"/>
                        <a:t>3.388</a:t>
                      </a:r>
                    </a:p>
                  </a:txBody>
                  <a:tcPr/>
                </a:tc>
                <a:tc>
                  <a:txBody>
                    <a:bodyPr/>
                    <a:lstStyle/>
                    <a:p>
                      <a:r>
                        <a:rPr lang="en-US" sz="3600" dirty="0"/>
                        <a:t>5.549</a:t>
                      </a:r>
                    </a:p>
                  </a:txBody>
                  <a:tcPr/>
                </a:tc>
                <a:extLst>
                  <a:ext uri="{0D108BD9-81ED-4DB2-BD59-A6C34878D82A}">
                    <a16:rowId xmlns:a16="http://schemas.microsoft.com/office/drawing/2014/main" val="3419704268"/>
                  </a:ext>
                </a:extLst>
              </a:tr>
            </a:tbl>
          </a:graphicData>
        </a:graphic>
      </p:graphicFrame>
      <p:sp>
        <p:nvSpPr>
          <p:cNvPr id="94" name="TextBox 93">
            <a:extLst>
              <a:ext uri="{FF2B5EF4-FFF2-40B4-BE49-F238E27FC236}">
                <a16:creationId xmlns:a16="http://schemas.microsoft.com/office/drawing/2014/main" id="{2747845B-02ED-9129-246A-087F6C0D0448}"/>
              </a:ext>
            </a:extLst>
          </p:cNvPr>
          <p:cNvSpPr txBox="1"/>
          <p:nvPr/>
        </p:nvSpPr>
        <p:spPr>
          <a:xfrm>
            <a:off x="19539563" y="28779131"/>
            <a:ext cx="14039238" cy="1846659"/>
          </a:xfrm>
          <a:prstGeom prst="rect">
            <a:avLst/>
          </a:prstGeom>
          <a:noFill/>
        </p:spPr>
        <p:txBody>
          <a:bodyPr wrap="square" lIns="91440" tIns="45720" rIns="91440" bIns="45720" rtlCol="0" anchor="t">
            <a:spAutoFit/>
          </a:bodyPr>
          <a:lstStyle/>
          <a:p>
            <a:r>
              <a:rPr lang="en-US" sz="3600" b="1" dirty="0"/>
              <a:t>Does the GEO inter-calibration with VIIRS result in ratios closer to unity?</a:t>
            </a:r>
          </a:p>
          <a:p>
            <a:r>
              <a:rPr lang="en-US" sz="4200" dirty="0"/>
              <a:t>Yes. Ratios become closer to unity by first calibrating to VIIRS.</a:t>
            </a:r>
            <a:endParaRPr lang="en-US" sz="4200" dirty="0">
              <a:ea typeface="Calibri"/>
              <a:cs typeface="Calibri"/>
            </a:endParaRPr>
          </a:p>
          <a:p>
            <a:endParaRPr lang="en-US" sz="3600" dirty="0"/>
          </a:p>
        </p:txBody>
      </p:sp>
      <p:sp>
        <p:nvSpPr>
          <p:cNvPr id="95" name="TextBox 94">
            <a:extLst>
              <a:ext uri="{FF2B5EF4-FFF2-40B4-BE49-F238E27FC236}">
                <a16:creationId xmlns:a16="http://schemas.microsoft.com/office/drawing/2014/main" id="{D6DFA689-8C9E-CE2F-218B-275925679FBE}"/>
              </a:ext>
            </a:extLst>
          </p:cNvPr>
          <p:cNvSpPr txBox="1"/>
          <p:nvPr/>
        </p:nvSpPr>
        <p:spPr>
          <a:xfrm>
            <a:off x="9902469" y="22247050"/>
            <a:ext cx="9423644" cy="769441"/>
          </a:xfrm>
          <a:prstGeom prst="rect">
            <a:avLst/>
          </a:prstGeom>
          <a:solidFill>
            <a:schemeClr val="bg1"/>
          </a:solidFill>
          <a:ln>
            <a:noFill/>
          </a:ln>
        </p:spPr>
        <p:txBody>
          <a:bodyPr wrap="square" rtlCol="0">
            <a:spAutoFit/>
          </a:bodyPr>
          <a:lstStyle/>
          <a:p>
            <a:pPr algn="ctr"/>
            <a:r>
              <a:rPr lang="en-US" sz="4400" b="1" dirty="0">
                <a:latin typeface="Aptos Display" panose="020B0004020202020204" pitchFamily="34" charset="0"/>
              </a:rPr>
              <a:t>July 2023 Terra Footprints</a:t>
            </a:r>
          </a:p>
        </p:txBody>
      </p:sp>
      <p:sp>
        <p:nvSpPr>
          <p:cNvPr id="96" name="Rectangle 95">
            <a:extLst>
              <a:ext uri="{FF2B5EF4-FFF2-40B4-BE49-F238E27FC236}">
                <a16:creationId xmlns:a16="http://schemas.microsoft.com/office/drawing/2014/main" id="{9B1C05D4-1761-5A15-EB29-CD43E02AD5EF}"/>
              </a:ext>
            </a:extLst>
          </p:cNvPr>
          <p:cNvSpPr/>
          <p:nvPr/>
        </p:nvSpPr>
        <p:spPr>
          <a:xfrm>
            <a:off x="6858000" y="489857"/>
            <a:ext cx="9078686" cy="1154637"/>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75A71B25-7DCB-3D1B-69F8-06F084A5D464}"/>
              </a:ext>
            </a:extLst>
          </p:cNvPr>
          <p:cNvSpPr txBox="1"/>
          <p:nvPr/>
        </p:nvSpPr>
        <p:spPr>
          <a:xfrm>
            <a:off x="19760317" y="26188899"/>
            <a:ext cx="15231979" cy="1569660"/>
          </a:xfrm>
          <a:prstGeom prst="rect">
            <a:avLst/>
          </a:prstGeom>
          <a:noFill/>
        </p:spPr>
        <p:txBody>
          <a:bodyPr wrap="square" rtlCol="0">
            <a:spAutoFit/>
          </a:bodyPr>
          <a:lstStyle/>
          <a:p>
            <a:r>
              <a:rPr lang="en-US" sz="4800" b="1" dirty="0">
                <a:latin typeface="Aptos" panose="020B0004020202020204" pitchFamily="34" charset="0"/>
                <a:cs typeface="Times New Roman" panose="02020603050405020304" pitchFamily="18" charset="0"/>
              </a:rPr>
              <a:t>The </a:t>
            </a:r>
            <a:r>
              <a:rPr lang="en-US" sz="4800" b="1" dirty="0" err="1">
                <a:latin typeface="Aptos" panose="020B0004020202020204" pitchFamily="34" charset="0"/>
                <a:cs typeface="Times New Roman" panose="02020603050405020304" pitchFamily="18" charset="0"/>
              </a:rPr>
              <a:t>GEOscan</a:t>
            </a:r>
            <a:r>
              <a:rPr lang="en-US" sz="4800" b="1" dirty="0">
                <a:latin typeface="Aptos" panose="020B0004020202020204" pitchFamily="34" charset="0"/>
                <a:cs typeface="Times New Roman" panose="02020603050405020304" pitchFamily="18" charset="0"/>
              </a:rPr>
              <a:t> strategy can inter-calibrate the GEO derived broadband radiances within 0.5% in the LW</a:t>
            </a:r>
            <a:endParaRPr lang="en-US" sz="4800" b="1" dirty="0"/>
          </a:p>
        </p:txBody>
      </p:sp>
      <p:sp>
        <p:nvSpPr>
          <p:cNvPr id="100" name="TextBox 99">
            <a:extLst>
              <a:ext uri="{FF2B5EF4-FFF2-40B4-BE49-F238E27FC236}">
                <a16:creationId xmlns:a16="http://schemas.microsoft.com/office/drawing/2014/main" id="{CAE12B5E-CBFD-A33C-D170-0892E4A43058}"/>
              </a:ext>
            </a:extLst>
          </p:cNvPr>
          <p:cNvSpPr txBox="1"/>
          <p:nvPr/>
        </p:nvSpPr>
        <p:spPr>
          <a:xfrm>
            <a:off x="10243999" y="22847447"/>
            <a:ext cx="8700663" cy="1815882"/>
          </a:xfrm>
          <a:prstGeom prst="rect">
            <a:avLst/>
          </a:prstGeom>
          <a:solidFill>
            <a:schemeClr val="bg1"/>
          </a:solidFill>
        </p:spPr>
        <p:txBody>
          <a:bodyPr wrap="square" rtlCol="0">
            <a:spAutoFit/>
          </a:bodyPr>
          <a:lstStyle/>
          <a:p>
            <a:r>
              <a:rPr lang="en-US" sz="2800" b="1" dirty="0" err="1">
                <a:solidFill>
                  <a:srgbClr val="FF0000"/>
                </a:solidFill>
                <a:latin typeface="Aptos" panose="020B0004020202020204" pitchFamily="34" charset="0"/>
                <a:cs typeface="Times New Roman" panose="02020603050405020304" pitchFamily="18" charset="0"/>
              </a:rPr>
              <a:t>GEOScan</a:t>
            </a:r>
            <a:r>
              <a:rPr lang="en-US" sz="2800" dirty="0">
                <a:latin typeface="Aptos" panose="020B0004020202020204" pitchFamily="34" charset="0"/>
                <a:cs typeface="Times New Roman" panose="02020603050405020304" pitchFamily="18" charset="0"/>
              </a:rPr>
              <a:t> CERES footprints view angle matched within 10° with GOES-18, designed for inter-calibration</a:t>
            </a:r>
          </a:p>
          <a:p>
            <a:r>
              <a:rPr lang="en-US" sz="2800" b="1" dirty="0">
                <a:solidFill>
                  <a:srgbClr val="00B050"/>
                </a:solidFill>
                <a:latin typeface="Aptos" panose="020B0004020202020204" pitchFamily="34" charset="0"/>
                <a:cs typeface="Times New Roman" panose="02020603050405020304" pitchFamily="18" charset="0"/>
              </a:rPr>
              <a:t>Cross-track</a:t>
            </a:r>
            <a:r>
              <a:rPr lang="en-US" sz="2800" dirty="0">
                <a:latin typeface="Aptos" panose="020B0004020202020204" pitchFamily="34" charset="0"/>
                <a:cs typeface="Times New Roman" panose="02020603050405020304" pitchFamily="18" charset="0"/>
              </a:rPr>
              <a:t> is not angle matched with GOES-18 designed for complete spatial sampling</a:t>
            </a:r>
          </a:p>
        </p:txBody>
      </p:sp>
      <p:sp>
        <p:nvSpPr>
          <p:cNvPr id="103" name="TextBox 102">
            <a:extLst>
              <a:ext uri="{FF2B5EF4-FFF2-40B4-BE49-F238E27FC236}">
                <a16:creationId xmlns:a16="http://schemas.microsoft.com/office/drawing/2014/main" id="{7EF77FA3-AD83-B475-55E0-A78B775920EC}"/>
              </a:ext>
            </a:extLst>
          </p:cNvPr>
          <p:cNvSpPr txBox="1"/>
          <p:nvPr/>
        </p:nvSpPr>
        <p:spPr>
          <a:xfrm>
            <a:off x="457201" y="29336492"/>
            <a:ext cx="19003718" cy="8360622"/>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GEO scan Terra and Aqua CERES SSF footprint-level Ed4a top-of-atmosphere (TOA) broadband (BB) radiances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To avoid scanning in the RAM direction or in the path of the satellite forward motion, Terra (ascending orbit) GEO scans are in the Northern Hemisphere, whereas Aqua (descending orbit) are in the Southern hemisphere</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GOES-18, GOES-16, Meteosat-10, Meteosat-9, Himawari-9 Geostationary (GEO) 2- or 3-km pixel-level narrowband (NB) radiances aggregated into a 30-km diameter centered at the CERES footprint latitude and longitude (not CERES footprint point spread function weighted)</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GEO radiances are inter-calibrated against NOAA20-VIIRS using angle and time matched analogous channel radiances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The GEO/CERES time matches are between 5-7.5 minutes, given the GEO scan frequency of 10 or 15 minutes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The LW NB to BB coefficients are based on multi-linear regression of Aqua footprint CERES LW radiances and MODIS 6.7µm and 11µm radiances as a function of 7 surface types, view angle, clear/cloud, and PW </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The SW GEO NB to BB is a two-step process. Step 1: Convert the GEO 0.65µm channel radiance to the MODIS Band 1 0.65µm radiance using SNOs. Step 2: Use radiative transfer to convert the MODIS NB to the CERES BB radiance as a function of 7 surface types, view, solar, and azimuthal angle, clear/cloud bins. </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The NB to BB approach is the same that is used in the CERES hourly GEO SYN1deg product</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GEO scan Terra and Aqua CERES SSF footprint-level Ed4a top-of-atmosphere (TOA) broadband (BB) radiances are converted to fluxes using the TRMM based angular directional models (ADM)</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cs typeface="Times New Roman" panose="02020603050405020304" pitchFamily="18" charset="0"/>
              </a:rPr>
              <a:t>Plot the instantaneous GEO derived BB and CERES observed footprint radiances </a:t>
            </a:r>
            <a:r>
              <a:rPr kumimoji="0" lang="en-US" sz="2800" b="0" i="0" u="none" strike="noStrike" kern="1200" cap="none" spc="0" normalizeH="0" baseline="0" noProof="0" dirty="0">
                <a:ln>
                  <a:noFill/>
                </a:ln>
                <a:effectLst/>
                <a:uLnTx/>
                <a:uFillTx/>
                <a:latin typeface="Aptos" panose="020B0004020202020204" pitchFamily="34" charset="0"/>
                <a:cs typeface="Times New Roman" panose="02020603050405020304" pitchFamily="18" charset="0"/>
              </a:rPr>
              <a:t>and linear regressions statistics</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Aptos" panose="020B0004020202020204" pitchFamily="34" charset="0"/>
                <a:cs typeface="Times New Roman" panose="02020603050405020304" pitchFamily="18" charset="0"/>
              </a:rPr>
              <a:t>Compare the CERES/GEO radiance ratio for LW and the linear regressions force-fit through 0 linear slope for SW</a:t>
            </a:r>
          </a:p>
          <a:p>
            <a:pPr marL="685800" marR="0" lvl="1" indent="-228600" algn="l" defTabSz="914400" rtl="0" eaLnBrk="1" fontAlgn="auto" latinLnBrk="0" hangingPunct="1">
              <a:lnSpc>
                <a:spcPct val="90000"/>
              </a:lnSpc>
              <a:spcBef>
                <a:spcPts val="500"/>
              </a:spcBef>
              <a:spcAft>
                <a:spcPts val="0"/>
              </a:spcAft>
              <a:buClrTx/>
              <a:buSzTx/>
              <a:buFont typeface="Arial"/>
              <a:buChar char="•"/>
              <a:tabLst/>
              <a:defRPr/>
            </a:pPr>
            <a:r>
              <a:rPr kumimoji="0" lang="en-US" sz="2800" b="0" i="0" u="none" strike="noStrike" kern="1200" cap="none" spc="0" normalizeH="0" baseline="0" noProof="0" dirty="0">
                <a:ln>
                  <a:noFill/>
                </a:ln>
                <a:effectLst/>
                <a:uLnTx/>
                <a:uFillTx/>
                <a:latin typeface="Aptos" panose="020B0004020202020204" pitchFamily="34" charset="0"/>
                <a:cs typeface="Times New Roman" panose="02020603050405020304" pitchFamily="18" charset="0"/>
              </a:rPr>
              <a:t>GEO radiometrically scaling to VIIRS sensitivity study (Sec. 4) test experimental Ed5 SW NB to BB approach  (Sec 5)</a:t>
            </a:r>
          </a:p>
        </p:txBody>
      </p:sp>
      <p:grpSp>
        <p:nvGrpSpPr>
          <p:cNvPr id="112" name="Group 111">
            <a:extLst>
              <a:ext uri="{FF2B5EF4-FFF2-40B4-BE49-F238E27FC236}">
                <a16:creationId xmlns:a16="http://schemas.microsoft.com/office/drawing/2014/main" id="{CF80549B-EF03-3A57-2671-DB0CBFED1277}"/>
              </a:ext>
            </a:extLst>
          </p:cNvPr>
          <p:cNvGrpSpPr/>
          <p:nvPr/>
        </p:nvGrpSpPr>
        <p:grpSpPr>
          <a:xfrm>
            <a:off x="523810" y="23507163"/>
            <a:ext cx="8947992" cy="967795"/>
            <a:chOff x="6160380" y="1591039"/>
            <a:chExt cx="4971079" cy="584504"/>
          </a:xfrm>
        </p:grpSpPr>
        <p:sp>
          <p:nvSpPr>
            <p:cNvPr id="113" name="TextBox 112">
              <a:extLst>
                <a:ext uri="{FF2B5EF4-FFF2-40B4-BE49-F238E27FC236}">
                  <a16:creationId xmlns:a16="http://schemas.microsoft.com/office/drawing/2014/main" id="{12561D8D-372D-E299-57BE-9EF6843A03B8}"/>
                </a:ext>
              </a:extLst>
            </p:cNvPr>
            <p:cNvSpPr txBox="1"/>
            <p:nvPr/>
          </p:nvSpPr>
          <p:spPr>
            <a:xfrm>
              <a:off x="6160380" y="1599306"/>
              <a:ext cx="1270170" cy="576237"/>
            </a:xfrm>
            <a:prstGeom prst="rect">
              <a:avLst/>
            </a:prstGeom>
            <a:solidFill>
              <a:srgbClr val="E8E8E8">
                <a:lumMod val="9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ptos" panose="02110004020202020204"/>
                </a:rPr>
                <a:t>Terra-CERES-channel</a:t>
              </a:r>
            </a:p>
          </p:txBody>
        </p:sp>
        <p:sp>
          <p:nvSpPr>
            <p:cNvPr id="114" name="TextBox 113">
              <a:extLst>
                <a:ext uri="{FF2B5EF4-FFF2-40B4-BE49-F238E27FC236}">
                  <a16:creationId xmlns:a16="http://schemas.microsoft.com/office/drawing/2014/main" id="{2BC3B2EC-55C3-30EB-3DA5-299EBFC1898F}"/>
                </a:ext>
              </a:extLst>
            </p:cNvPr>
            <p:cNvSpPr txBox="1"/>
            <p:nvPr/>
          </p:nvSpPr>
          <p:spPr>
            <a:xfrm>
              <a:off x="7908948" y="1599306"/>
              <a:ext cx="1424317" cy="576237"/>
            </a:xfrm>
            <a:prstGeom prst="rect">
              <a:avLst/>
            </a:prstGeom>
            <a:solidFill>
              <a:srgbClr val="4EA72E">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ptos" panose="02110004020202020204"/>
                </a:rPr>
                <a:t>GEO NB to BB radiances</a:t>
              </a:r>
            </a:p>
          </p:txBody>
        </p:sp>
        <p:sp>
          <p:nvSpPr>
            <p:cNvPr id="115" name="TextBox 114">
              <a:extLst>
                <a:ext uri="{FF2B5EF4-FFF2-40B4-BE49-F238E27FC236}">
                  <a16:creationId xmlns:a16="http://schemas.microsoft.com/office/drawing/2014/main" id="{8B66895C-8EF5-1012-7E2E-A4FA2D7C124D}"/>
                </a:ext>
              </a:extLst>
            </p:cNvPr>
            <p:cNvSpPr txBox="1"/>
            <p:nvPr/>
          </p:nvSpPr>
          <p:spPr>
            <a:xfrm>
              <a:off x="9760502" y="1591039"/>
              <a:ext cx="1370957" cy="576237"/>
            </a:xfrm>
            <a:prstGeom prst="rect">
              <a:avLst/>
            </a:prstGeom>
            <a:solidFill>
              <a:srgbClr val="E8E8E8">
                <a:lumMod val="9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ptos" panose="02110004020202020204"/>
                </a:rPr>
                <a:t>Aqua-CERES-channel</a:t>
              </a:r>
            </a:p>
          </p:txBody>
        </p:sp>
        <p:sp>
          <p:nvSpPr>
            <p:cNvPr id="116" name="Right Arrow 115">
              <a:extLst>
                <a:ext uri="{FF2B5EF4-FFF2-40B4-BE49-F238E27FC236}">
                  <a16:creationId xmlns:a16="http://schemas.microsoft.com/office/drawing/2014/main" id="{439D7E39-C654-672F-0B82-F2192CD11A65}"/>
                </a:ext>
              </a:extLst>
            </p:cNvPr>
            <p:cNvSpPr/>
            <p:nvPr/>
          </p:nvSpPr>
          <p:spPr>
            <a:xfrm>
              <a:off x="7474313" y="1697051"/>
              <a:ext cx="387796" cy="332692"/>
            </a:xfrm>
            <a:prstGeom prst="rightArrow">
              <a:avLst/>
            </a:prstGeom>
            <a:solidFill>
              <a:srgbClr val="FFFF00"/>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17" name="Right Arrow 116">
              <a:extLst>
                <a:ext uri="{FF2B5EF4-FFF2-40B4-BE49-F238E27FC236}">
                  <a16:creationId xmlns:a16="http://schemas.microsoft.com/office/drawing/2014/main" id="{3CE1714D-4900-9495-B73A-721ED82C3505}"/>
                </a:ext>
              </a:extLst>
            </p:cNvPr>
            <p:cNvSpPr/>
            <p:nvPr/>
          </p:nvSpPr>
          <p:spPr>
            <a:xfrm>
              <a:off x="9350395" y="1706309"/>
              <a:ext cx="387796" cy="332692"/>
            </a:xfrm>
            <a:prstGeom prst="rightArrow">
              <a:avLst/>
            </a:prstGeom>
            <a:solidFill>
              <a:srgbClr val="FFFF00"/>
            </a:solidFill>
            <a:ln w="19050" cap="flat" cmpd="sng" algn="ctr">
              <a:solidFill>
                <a:srgbClr val="156082">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grpSp>
        <p:nvGrpSpPr>
          <p:cNvPr id="118" name="Group 117">
            <a:extLst>
              <a:ext uri="{FF2B5EF4-FFF2-40B4-BE49-F238E27FC236}">
                <a16:creationId xmlns:a16="http://schemas.microsoft.com/office/drawing/2014/main" id="{FBC0BBF0-AF74-E1AB-FE3C-AF7EF6DF561C}"/>
              </a:ext>
            </a:extLst>
          </p:cNvPr>
          <p:cNvGrpSpPr/>
          <p:nvPr/>
        </p:nvGrpSpPr>
        <p:grpSpPr>
          <a:xfrm>
            <a:off x="456001" y="16140695"/>
            <a:ext cx="6444529" cy="6163423"/>
            <a:chOff x="218412" y="1428598"/>
            <a:chExt cx="6524875" cy="6163423"/>
          </a:xfrm>
        </p:grpSpPr>
        <p:sp>
          <p:nvSpPr>
            <p:cNvPr id="121" name="TextBox 120">
              <a:extLst>
                <a:ext uri="{FF2B5EF4-FFF2-40B4-BE49-F238E27FC236}">
                  <a16:creationId xmlns:a16="http://schemas.microsoft.com/office/drawing/2014/main" id="{7EB3E11E-F9DE-5952-F0CE-BFACB6528CA8}"/>
                </a:ext>
              </a:extLst>
            </p:cNvPr>
            <p:cNvSpPr txBox="1"/>
            <p:nvPr/>
          </p:nvSpPr>
          <p:spPr>
            <a:xfrm>
              <a:off x="218412" y="4914365"/>
              <a:ext cx="5426882" cy="26776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ptos" panose="02110004020202020204"/>
                </a:rPr>
                <a:t>• lower altitude has faster orbit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ptos" panose="02110004020202020204"/>
                </a:rPr>
                <a:t>   Aqua</a:t>
              </a:r>
              <a:r>
                <a:rPr lang="en-US" sz="2400" b="1" kern="0" dirty="0">
                  <a:solidFill>
                    <a:prstClr val="black"/>
                  </a:solidFill>
                  <a:latin typeface="Aptos" panose="02110004020202020204"/>
                </a:rPr>
                <a:t> </a:t>
              </a:r>
              <a:r>
                <a:rPr kumimoji="0" lang="en-US" sz="2400" b="1" i="0" u="none" strike="noStrike" kern="0" cap="none" spc="0" normalizeH="0" baseline="0" noProof="0" dirty="0">
                  <a:ln>
                    <a:noFill/>
                  </a:ln>
                  <a:solidFill>
                    <a:prstClr val="black"/>
                  </a:solidFill>
                  <a:effectLst/>
                  <a:uLnTx/>
                  <a:uFillTx/>
                  <a:latin typeface="Aptos" panose="02110004020202020204"/>
                </a:rPr>
                <a:t>1:30PM-MLT, 705km, 99 min.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ptos" panose="02110004020202020204"/>
                </a:rPr>
                <a:t>   SNPP 1:30PM-MLT, 830km, 101 min.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Aptos" panose="02110004020202020204"/>
                </a:rPr>
                <a:t>• Allows for a ground track intersect every 64 hours and provides a SNO pair for CERES instrument inter-calibration</a:t>
              </a:r>
            </a:p>
          </p:txBody>
        </p:sp>
        <p:sp>
          <p:nvSpPr>
            <p:cNvPr id="122" name="TextBox 121">
              <a:extLst>
                <a:ext uri="{FF2B5EF4-FFF2-40B4-BE49-F238E27FC236}">
                  <a16:creationId xmlns:a16="http://schemas.microsoft.com/office/drawing/2014/main" id="{C51AD244-3C59-A8C5-2CA8-2C1987AFF2C3}"/>
                </a:ext>
              </a:extLst>
            </p:cNvPr>
            <p:cNvSpPr txBox="1"/>
            <p:nvPr/>
          </p:nvSpPr>
          <p:spPr>
            <a:xfrm>
              <a:off x="245436" y="1555718"/>
              <a:ext cx="6454791" cy="430887"/>
            </a:xfrm>
            <a:prstGeom prst="rect">
              <a:avLst/>
            </a:prstGeom>
            <a:solidFill>
              <a:srgbClr val="E8E8E8"/>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Aptos" panose="02110004020202020204"/>
                </a:rPr>
                <a:t>Between 2012-2022, NPP/Aqua before Aqua drift</a:t>
              </a:r>
            </a:p>
          </p:txBody>
        </p:sp>
        <p:pic>
          <p:nvPicPr>
            <p:cNvPr id="120" name="Picture 119">
              <a:extLst>
                <a:ext uri="{FF2B5EF4-FFF2-40B4-BE49-F238E27FC236}">
                  <a16:creationId xmlns:a16="http://schemas.microsoft.com/office/drawing/2014/main" id="{071BA921-4CF3-62D5-06C8-ADCEF9571CA0}"/>
                </a:ext>
              </a:extLst>
            </p:cNvPr>
            <p:cNvPicPr>
              <a:picLocks noChangeAspect="1"/>
            </p:cNvPicPr>
            <p:nvPr/>
          </p:nvPicPr>
          <p:blipFill>
            <a:blip r:embed="rId7"/>
            <a:stretch>
              <a:fillRect/>
            </a:stretch>
          </p:blipFill>
          <p:spPr>
            <a:xfrm>
              <a:off x="285035" y="1932040"/>
              <a:ext cx="6415190" cy="2993814"/>
            </a:xfrm>
            <a:prstGeom prst="rect">
              <a:avLst/>
            </a:prstGeom>
          </p:spPr>
        </p:pic>
        <p:sp>
          <p:nvSpPr>
            <p:cNvPr id="119" name="Rectangle 118">
              <a:extLst>
                <a:ext uri="{FF2B5EF4-FFF2-40B4-BE49-F238E27FC236}">
                  <a16:creationId xmlns:a16="http://schemas.microsoft.com/office/drawing/2014/main" id="{A63D09C8-D6CE-AA9E-DFEE-F612B33A29D7}"/>
                </a:ext>
              </a:extLst>
            </p:cNvPr>
            <p:cNvSpPr/>
            <p:nvPr/>
          </p:nvSpPr>
          <p:spPr>
            <a:xfrm>
              <a:off x="245436" y="1428598"/>
              <a:ext cx="6497851" cy="6148885"/>
            </a:xfrm>
            <a:prstGeom prst="rect">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grpSp>
        <p:nvGrpSpPr>
          <p:cNvPr id="123" name="Group 122">
            <a:extLst>
              <a:ext uri="{FF2B5EF4-FFF2-40B4-BE49-F238E27FC236}">
                <a16:creationId xmlns:a16="http://schemas.microsoft.com/office/drawing/2014/main" id="{95AC31C7-2C56-75FF-4E37-1E20FA809619}"/>
              </a:ext>
            </a:extLst>
          </p:cNvPr>
          <p:cNvGrpSpPr/>
          <p:nvPr/>
        </p:nvGrpSpPr>
        <p:grpSpPr>
          <a:xfrm>
            <a:off x="6795955" y="16138344"/>
            <a:ext cx="7037506" cy="6166908"/>
            <a:chOff x="-69188" y="1173649"/>
            <a:chExt cx="6657923" cy="5569060"/>
          </a:xfrm>
        </p:grpSpPr>
        <p:pic>
          <p:nvPicPr>
            <p:cNvPr id="125" name="Google Shape;544;g2c336a87e72_0_2">
              <a:extLst>
                <a:ext uri="{FF2B5EF4-FFF2-40B4-BE49-F238E27FC236}">
                  <a16:creationId xmlns:a16="http://schemas.microsoft.com/office/drawing/2014/main" id="{F21DC28C-C3A1-DF41-CC5A-903D0CD0BB90}"/>
                </a:ext>
              </a:extLst>
            </p:cNvPr>
            <p:cNvPicPr preferRelativeResize="0"/>
            <p:nvPr/>
          </p:nvPicPr>
          <p:blipFill rotWithShape="1">
            <a:blip r:embed="rId8">
              <a:alphaModFix/>
            </a:blip>
            <a:srcRect/>
            <a:stretch/>
          </p:blipFill>
          <p:spPr>
            <a:xfrm>
              <a:off x="-69188" y="2292416"/>
              <a:ext cx="5389503" cy="3545659"/>
            </a:xfrm>
            <a:prstGeom prst="rect">
              <a:avLst/>
            </a:prstGeom>
            <a:noFill/>
            <a:ln>
              <a:noFill/>
            </a:ln>
          </p:spPr>
        </p:pic>
        <p:sp>
          <p:nvSpPr>
            <p:cNvPr id="126" name="TextBox 125">
              <a:extLst>
                <a:ext uri="{FF2B5EF4-FFF2-40B4-BE49-F238E27FC236}">
                  <a16:creationId xmlns:a16="http://schemas.microsoft.com/office/drawing/2014/main" id="{AE7C2E44-83CB-BB31-8C36-767B8E182048}"/>
                </a:ext>
              </a:extLst>
            </p:cNvPr>
            <p:cNvSpPr txBox="1"/>
            <p:nvPr/>
          </p:nvSpPr>
          <p:spPr>
            <a:xfrm>
              <a:off x="23500" y="1192810"/>
              <a:ext cx="5510545" cy="694848"/>
            </a:xfrm>
            <a:prstGeom prst="rect">
              <a:avLst/>
            </a:prstGeom>
            <a:solidFill>
              <a:srgbClr val="E8E8E8"/>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prstClr val="black"/>
                  </a:solidFill>
                  <a:effectLst/>
                  <a:uLnTx/>
                  <a:uFillTx/>
                  <a:latin typeface="Aptos" panose="02110004020202020204"/>
                </a:rPr>
                <a:t>NOAA 3-satellite constellation prior to March 2024</a:t>
              </a:r>
            </a:p>
          </p:txBody>
        </p:sp>
        <p:sp>
          <p:nvSpPr>
            <p:cNvPr id="127" name="TextBox 126">
              <a:extLst>
                <a:ext uri="{FF2B5EF4-FFF2-40B4-BE49-F238E27FC236}">
                  <a16:creationId xmlns:a16="http://schemas.microsoft.com/office/drawing/2014/main" id="{640BE26D-AC27-73F7-B5A5-FC2544AB91FE}"/>
                </a:ext>
              </a:extLst>
            </p:cNvPr>
            <p:cNvSpPr txBox="1"/>
            <p:nvPr/>
          </p:nvSpPr>
          <p:spPr>
            <a:xfrm>
              <a:off x="196396" y="5864630"/>
              <a:ext cx="4952701" cy="861612"/>
            </a:xfrm>
            <a:prstGeom prst="rect">
              <a:avLst/>
            </a:prstGeom>
            <a:solidFill>
              <a:srgbClr val="0E2841">
                <a:lumMod val="10000"/>
                <a:lumOff val="9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ptos" panose="02110004020202020204"/>
                </a:rPr>
                <a:t>NPP/NOAA-20 time difference is 50 minutes, no time matches</a:t>
              </a:r>
            </a:p>
          </p:txBody>
        </p:sp>
        <p:sp>
          <p:nvSpPr>
            <p:cNvPr id="128" name="TextBox 127">
              <a:extLst>
                <a:ext uri="{FF2B5EF4-FFF2-40B4-BE49-F238E27FC236}">
                  <a16:creationId xmlns:a16="http://schemas.microsoft.com/office/drawing/2014/main" id="{F2292B57-5082-9EC5-FBE3-C636994047DC}"/>
                </a:ext>
              </a:extLst>
            </p:cNvPr>
            <p:cNvSpPr txBox="1"/>
            <p:nvPr/>
          </p:nvSpPr>
          <p:spPr>
            <a:xfrm rot="16200000">
              <a:off x="-537220" y="3243960"/>
              <a:ext cx="2440207" cy="844410"/>
            </a:xfrm>
            <a:prstGeom prst="rect">
              <a:avLst/>
            </a:prstGeom>
            <a:solidFill>
              <a:srgbClr val="0E2841">
                <a:lumMod val="10000"/>
                <a:lumOff val="9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600" b="0" i="0" u="none" strike="noStrike" kern="0" cap="none" spc="0" normalizeH="0" baseline="0" noProof="0" dirty="0">
                  <a:ln>
                    <a:noFill/>
                  </a:ln>
                  <a:solidFill>
                    <a:prstClr val="black"/>
                  </a:solidFill>
                  <a:effectLst/>
                  <a:uLnTx/>
                  <a:uFillTx/>
                  <a:latin typeface="Aptos" panose="02110004020202020204"/>
                </a:rPr>
                <a:t>Orbit time is 101 minutes for 360° </a:t>
              </a:r>
            </a:p>
          </p:txBody>
        </p:sp>
        <p:sp>
          <p:nvSpPr>
            <p:cNvPr id="124" name="Rectangle 123">
              <a:extLst>
                <a:ext uri="{FF2B5EF4-FFF2-40B4-BE49-F238E27FC236}">
                  <a16:creationId xmlns:a16="http://schemas.microsoft.com/office/drawing/2014/main" id="{3538653E-A170-BF95-0C2E-1C46B6FCB4D1}"/>
                </a:ext>
              </a:extLst>
            </p:cNvPr>
            <p:cNvSpPr/>
            <p:nvPr/>
          </p:nvSpPr>
          <p:spPr>
            <a:xfrm>
              <a:off x="28676" y="1173649"/>
              <a:ext cx="6560059" cy="5569060"/>
            </a:xfrm>
            <a:prstGeom prst="rect">
              <a:avLst/>
            </a:prstGeom>
            <a:no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grpSp>
      <p:grpSp>
        <p:nvGrpSpPr>
          <p:cNvPr id="129" name="Group 128">
            <a:extLst>
              <a:ext uri="{FF2B5EF4-FFF2-40B4-BE49-F238E27FC236}">
                <a16:creationId xmlns:a16="http://schemas.microsoft.com/office/drawing/2014/main" id="{58564313-7785-782D-C645-195E6E191D37}"/>
              </a:ext>
            </a:extLst>
          </p:cNvPr>
          <p:cNvGrpSpPr/>
          <p:nvPr/>
        </p:nvGrpSpPr>
        <p:grpSpPr>
          <a:xfrm>
            <a:off x="12412262" y="16159562"/>
            <a:ext cx="7047528" cy="6142802"/>
            <a:chOff x="4617102" y="1930015"/>
            <a:chExt cx="3948164" cy="3112341"/>
          </a:xfrm>
        </p:grpSpPr>
        <p:pic>
          <p:nvPicPr>
            <p:cNvPr id="130" name="Picture 129">
              <a:extLst>
                <a:ext uri="{FF2B5EF4-FFF2-40B4-BE49-F238E27FC236}">
                  <a16:creationId xmlns:a16="http://schemas.microsoft.com/office/drawing/2014/main" id="{48235409-08C7-9A70-F115-6D5060C9C964}"/>
                </a:ext>
              </a:extLst>
            </p:cNvPr>
            <p:cNvPicPr>
              <a:picLocks noChangeAspect="1"/>
            </p:cNvPicPr>
            <p:nvPr/>
          </p:nvPicPr>
          <p:blipFill>
            <a:blip r:embed="rId9"/>
            <a:stretch>
              <a:fillRect/>
            </a:stretch>
          </p:blipFill>
          <p:spPr>
            <a:xfrm>
              <a:off x="4617102" y="1930015"/>
              <a:ext cx="3948164" cy="3112341"/>
            </a:xfrm>
            <a:prstGeom prst="rect">
              <a:avLst/>
            </a:prstGeom>
            <a:ln w="28575">
              <a:solidFill>
                <a:schemeClr val="tx1"/>
              </a:solidFill>
            </a:ln>
          </p:spPr>
        </p:pic>
        <p:sp>
          <p:nvSpPr>
            <p:cNvPr id="131" name="TextBox 130">
              <a:extLst>
                <a:ext uri="{FF2B5EF4-FFF2-40B4-BE49-F238E27FC236}">
                  <a16:creationId xmlns:a16="http://schemas.microsoft.com/office/drawing/2014/main" id="{3EF50952-ABB9-C663-6251-6FC10723017F}"/>
                </a:ext>
              </a:extLst>
            </p:cNvPr>
            <p:cNvSpPr txBox="1"/>
            <p:nvPr/>
          </p:nvSpPr>
          <p:spPr>
            <a:xfrm>
              <a:off x="5610910" y="3085878"/>
              <a:ext cx="1055545" cy="891760"/>
            </a:xfrm>
            <a:prstGeom prst="rect">
              <a:avLst/>
            </a:prstGeom>
            <a:noFill/>
          </p:spPr>
          <p:txBody>
            <a:bodyPr wrap="square" rtlCol="0">
              <a:spAutoFit/>
            </a:bodyPr>
            <a:lstStyle/>
            <a:p>
              <a:r>
                <a:rPr lang="en-US" sz="3600" dirty="0"/>
                <a:t>GEO satellite position</a:t>
              </a:r>
            </a:p>
          </p:txBody>
        </p:sp>
        <p:sp>
          <p:nvSpPr>
            <p:cNvPr id="132" name="TextBox 131">
              <a:extLst>
                <a:ext uri="{FF2B5EF4-FFF2-40B4-BE49-F238E27FC236}">
                  <a16:creationId xmlns:a16="http://schemas.microsoft.com/office/drawing/2014/main" id="{E1508ECE-4C2D-CE73-8031-B8217199AA7A}"/>
                </a:ext>
              </a:extLst>
            </p:cNvPr>
            <p:cNvSpPr txBox="1"/>
            <p:nvPr/>
          </p:nvSpPr>
          <p:spPr>
            <a:xfrm>
              <a:off x="4697437" y="1986140"/>
              <a:ext cx="1630414" cy="328543"/>
            </a:xfrm>
            <a:prstGeom prst="rect">
              <a:avLst/>
            </a:prstGeom>
            <a:solidFill>
              <a:schemeClr val="bg1"/>
            </a:solidFill>
          </p:spPr>
          <p:txBody>
            <a:bodyPr wrap="none" rtlCol="0">
              <a:spAutoFit/>
            </a:bodyPr>
            <a:lstStyle/>
            <a:p>
              <a:r>
                <a:rPr lang="en-US" sz="3600" dirty="0">
                  <a:solidFill>
                    <a:srgbClr val="0070C0"/>
                  </a:solidFill>
                </a:rPr>
                <a:t>CERES satellite</a:t>
              </a:r>
            </a:p>
          </p:txBody>
        </p:sp>
        <p:sp>
          <p:nvSpPr>
            <p:cNvPr id="133" name="Rectangle 132">
              <a:extLst>
                <a:ext uri="{FF2B5EF4-FFF2-40B4-BE49-F238E27FC236}">
                  <a16:creationId xmlns:a16="http://schemas.microsoft.com/office/drawing/2014/main" id="{C3EBD09F-6E68-A0DA-380B-05D4761C312B}"/>
                </a:ext>
              </a:extLst>
            </p:cNvPr>
            <p:cNvSpPr/>
            <p:nvPr/>
          </p:nvSpPr>
          <p:spPr>
            <a:xfrm>
              <a:off x="6946985" y="4536288"/>
              <a:ext cx="939235" cy="115492"/>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9471B9B7-3773-8479-AE84-83014D747CAE}"/>
                </a:ext>
              </a:extLst>
            </p:cNvPr>
            <p:cNvSpPr/>
            <p:nvPr/>
          </p:nvSpPr>
          <p:spPr>
            <a:xfrm>
              <a:off x="6946985" y="4536288"/>
              <a:ext cx="939235" cy="1154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5C262F7C-2F4C-969D-3DD6-40BA3E24491F}"/>
                </a:ext>
              </a:extLst>
            </p:cNvPr>
            <p:cNvSpPr txBox="1"/>
            <p:nvPr/>
          </p:nvSpPr>
          <p:spPr>
            <a:xfrm>
              <a:off x="6267819" y="4426707"/>
              <a:ext cx="1431956" cy="328543"/>
            </a:xfrm>
            <a:prstGeom prst="rect">
              <a:avLst/>
            </a:prstGeom>
            <a:noFill/>
          </p:spPr>
          <p:txBody>
            <a:bodyPr wrap="none" rtlCol="0">
              <a:spAutoFit/>
            </a:bodyPr>
            <a:lstStyle/>
            <a:p>
              <a:r>
                <a:rPr lang="en-US" sz="3600" dirty="0">
                  <a:solidFill>
                    <a:srgbClr val="0070C0"/>
                  </a:solidFill>
                </a:rPr>
                <a:t>CERES swath</a:t>
              </a:r>
            </a:p>
          </p:txBody>
        </p:sp>
        <p:sp>
          <p:nvSpPr>
            <p:cNvPr id="136" name="TextBox 135">
              <a:extLst>
                <a:ext uri="{FF2B5EF4-FFF2-40B4-BE49-F238E27FC236}">
                  <a16:creationId xmlns:a16="http://schemas.microsoft.com/office/drawing/2014/main" id="{C8436BD5-95AC-C979-279E-245417DB590C}"/>
                </a:ext>
              </a:extLst>
            </p:cNvPr>
            <p:cNvSpPr txBox="1"/>
            <p:nvPr/>
          </p:nvSpPr>
          <p:spPr>
            <a:xfrm>
              <a:off x="7414525" y="2649137"/>
              <a:ext cx="1055545" cy="610152"/>
            </a:xfrm>
            <a:prstGeom prst="rect">
              <a:avLst/>
            </a:prstGeom>
            <a:noFill/>
          </p:spPr>
          <p:txBody>
            <a:bodyPr wrap="square" rtlCol="0">
              <a:spAutoFit/>
            </a:bodyPr>
            <a:lstStyle/>
            <a:p>
              <a:r>
                <a:rPr lang="en-US" sz="3600" dirty="0"/>
                <a:t>GEO satellite</a:t>
              </a:r>
            </a:p>
          </p:txBody>
        </p:sp>
        <p:sp>
          <p:nvSpPr>
            <p:cNvPr id="137" name="Rectangle 136">
              <a:extLst>
                <a:ext uri="{FF2B5EF4-FFF2-40B4-BE49-F238E27FC236}">
                  <a16:creationId xmlns:a16="http://schemas.microsoft.com/office/drawing/2014/main" id="{1E7DC7F8-E657-9212-AEA1-492BCFE10CBB}"/>
                </a:ext>
              </a:extLst>
            </p:cNvPr>
            <p:cNvSpPr/>
            <p:nvPr/>
          </p:nvSpPr>
          <p:spPr>
            <a:xfrm>
              <a:off x="7743762" y="3611574"/>
              <a:ext cx="728386" cy="1154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Arrow Connector 137">
              <a:extLst>
                <a:ext uri="{FF2B5EF4-FFF2-40B4-BE49-F238E27FC236}">
                  <a16:creationId xmlns:a16="http://schemas.microsoft.com/office/drawing/2014/main" id="{49FB415B-E5F5-5D2F-148E-5D602B91DC6A}"/>
                </a:ext>
              </a:extLst>
            </p:cNvPr>
            <p:cNvCxnSpPr>
              <a:cxnSpLocks/>
            </p:cNvCxnSpPr>
            <p:nvPr/>
          </p:nvCxnSpPr>
          <p:spPr>
            <a:xfrm>
              <a:off x="6456032" y="3427897"/>
              <a:ext cx="36550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E09180BC-C7E6-162F-6C35-6226F4C4FF14}"/>
                </a:ext>
              </a:extLst>
            </p:cNvPr>
            <p:cNvSpPr txBox="1"/>
            <p:nvPr/>
          </p:nvSpPr>
          <p:spPr>
            <a:xfrm>
              <a:off x="7082427" y="3791264"/>
              <a:ext cx="1322670" cy="704022"/>
            </a:xfrm>
            <a:prstGeom prst="rect">
              <a:avLst/>
            </a:prstGeom>
            <a:noFill/>
          </p:spPr>
          <p:txBody>
            <a:bodyPr wrap="square" rtlCol="0">
              <a:spAutoFit/>
            </a:bodyPr>
            <a:lstStyle/>
            <a:p>
              <a:r>
                <a:rPr lang="en-US" sz="2800" dirty="0"/>
                <a:t>CERES + GEO matched view angles</a:t>
              </a:r>
            </a:p>
          </p:txBody>
        </p:sp>
        <p:cxnSp>
          <p:nvCxnSpPr>
            <p:cNvPr id="140" name="Straight Arrow Connector 139">
              <a:extLst>
                <a:ext uri="{FF2B5EF4-FFF2-40B4-BE49-F238E27FC236}">
                  <a16:creationId xmlns:a16="http://schemas.microsoft.com/office/drawing/2014/main" id="{553EC9AC-46B1-F3F0-3E35-BA8402027BD2}"/>
                </a:ext>
              </a:extLst>
            </p:cNvPr>
            <p:cNvCxnSpPr>
              <a:cxnSpLocks/>
            </p:cNvCxnSpPr>
            <p:nvPr/>
          </p:nvCxnSpPr>
          <p:spPr>
            <a:xfrm flipH="1" flipV="1">
              <a:off x="6946985" y="3855690"/>
              <a:ext cx="168511" cy="3634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3F2DE3D8-C8A6-4160-B8FE-233E6C697220}"/>
                </a:ext>
              </a:extLst>
            </p:cNvPr>
            <p:cNvCxnSpPr>
              <a:cxnSpLocks/>
            </p:cNvCxnSpPr>
            <p:nvPr/>
          </p:nvCxnSpPr>
          <p:spPr>
            <a:xfrm flipH="1">
              <a:off x="6761940" y="3936124"/>
              <a:ext cx="353556" cy="6945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2" name="TextBox 141">
              <a:extLst>
                <a:ext uri="{FF2B5EF4-FFF2-40B4-BE49-F238E27FC236}">
                  <a16:creationId xmlns:a16="http://schemas.microsoft.com/office/drawing/2014/main" id="{BF240B48-719E-DAE6-2B1D-365AC1473983}"/>
                </a:ext>
              </a:extLst>
            </p:cNvPr>
            <p:cNvSpPr txBox="1"/>
            <p:nvPr/>
          </p:nvSpPr>
          <p:spPr>
            <a:xfrm>
              <a:off x="5009966" y="4002377"/>
              <a:ext cx="924745" cy="891760"/>
            </a:xfrm>
            <a:prstGeom prst="rect">
              <a:avLst/>
            </a:prstGeom>
            <a:noFill/>
          </p:spPr>
          <p:txBody>
            <a:bodyPr wrap="square" rtlCol="0">
              <a:spAutoFit/>
            </a:bodyPr>
            <a:lstStyle/>
            <a:p>
              <a:r>
                <a:rPr lang="en-US" sz="3600" dirty="0"/>
                <a:t>GEO image swath</a:t>
              </a:r>
            </a:p>
          </p:txBody>
        </p:sp>
      </p:grpSp>
      <p:grpSp>
        <p:nvGrpSpPr>
          <p:cNvPr id="143" name="Group 142">
            <a:extLst>
              <a:ext uri="{FF2B5EF4-FFF2-40B4-BE49-F238E27FC236}">
                <a16:creationId xmlns:a16="http://schemas.microsoft.com/office/drawing/2014/main" id="{74B2106A-4079-9715-1AA0-DBFFA7703B24}"/>
              </a:ext>
            </a:extLst>
          </p:cNvPr>
          <p:cNvGrpSpPr/>
          <p:nvPr/>
        </p:nvGrpSpPr>
        <p:grpSpPr>
          <a:xfrm>
            <a:off x="499545" y="24728739"/>
            <a:ext cx="9987894" cy="3738319"/>
            <a:chOff x="20524" y="1578357"/>
            <a:chExt cx="7833150" cy="2422682"/>
          </a:xfrm>
        </p:grpSpPr>
        <p:pic>
          <p:nvPicPr>
            <p:cNvPr id="144" name="Picture 143">
              <a:extLst>
                <a:ext uri="{FF2B5EF4-FFF2-40B4-BE49-F238E27FC236}">
                  <a16:creationId xmlns:a16="http://schemas.microsoft.com/office/drawing/2014/main" id="{27917E25-C963-A6F6-859C-6EFA3895CE17}"/>
                </a:ext>
              </a:extLst>
            </p:cNvPr>
            <p:cNvPicPr>
              <a:picLocks noChangeAspect="1"/>
            </p:cNvPicPr>
            <p:nvPr/>
          </p:nvPicPr>
          <p:blipFill>
            <a:blip r:embed="rId10"/>
            <a:stretch>
              <a:fillRect/>
            </a:stretch>
          </p:blipFill>
          <p:spPr>
            <a:xfrm>
              <a:off x="245363" y="1579600"/>
              <a:ext cx="6236263" cy="2207390"/>
            </a:xfrm>
            <a:prstGeom prst="rect">
              <a:avLst/>
            </a:prstGeom>
          </p:spPr>
        </p:pic>
        <p:sp>
          <p:nvSpPr>
            <p:cNvPr id="145" name="TextBox 144">
              <a:extLst>
                <a:ext uri="{FF2B5EF4-FFF2-40B4-BE49-F238E27FC236}">
                  <a16:creationId xmlns:a16="http://schemas.microsoft.com/office/drawing/2014/main" id="{84965514-FA66-3732-22CF-CAF1169749BC}"/>
                </a:ext>
              </a:extLst>
            </p:cNvPr>
            <p:cNvSpPr txBox="1"/>
            <p:nvPr/>
          </p:nvSpPr>
          <p:spPr>
            <a:xfrm>
              <a:off x="186996" y="3681903"/>
              <a:ext cx="7666678" cy="319136"/>
            </a:xfrm>
            <a:prstGeom prst="rect">
              <a:avLst/>
            </a:prstGeom>
            <a:noFill/>
          </p:spPr>
          <p:txBody>
            <a:bodyPr wrap="square" rtlCol="0">
              <a:spAutoFit/>
            </a:bodyPr>
            <a:lstStyle/>
            <a:p>
              <a:r>
                <a:rPr lang="en-US" sz="2600" b="1" dirty="0"/>
                <a:t>GEO altitude is 36000km and </a:t>
              </a:r>
              <a:r>
                <a:rPr lang="en-US" sz="2600" b="1" dirty="0" err="1"/>
                <a:t>Terra+Aqua</a:t>
              </a:r>
              <a:r>
                <a:rPr lang="en-US" sz="2600" b="1" dirty="0"/>
                <a:t> altitude is 705 km</a:t>
              </a:r>
            </a:p>
          </p:txBody>
        </p:sp>
        <p:sp>
          <p:nvSpPr>
            <p:cNvPr id="146" name="Rectangle 145">
              <a:extLst>
                <a:ext uri="{FF2B5EF4-FFF2-40B4-BE49-F238E27FC236}">
                  <a16:creationId xmlns:a16="http://schemas.microsoft.com/office/drawing/2014/main" id="{61299893-6871-F3F4-5318-41E12493F772}"/>
                </a:ext>
              </a:extLst>
            </p:cNvPr>
            <p:cNvSpPr/>
            <p:nvPr/>
          </p:nvSpPr>
          <p:spPr>
            <a:xfrm>
              <a:off x="20524" y="1578357"/>
              <a:ext cx="7292572" cy="237984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Title 1">
            <a:extLst>
              <a:ext uri="{FF2B5EF4-FFF2-40B4-BE49-F238E27FC236}">
                <a16:creationId xmlns:a16="http://schemas.microsoft.com/office/drawing/2014/main" id="{5E7303E0-4507-059C-0507-5CD311D3E997}"/>
              </a:ext>
            </a:extLst>
          </p:cNvPr>
          <p:cNvSpPr txBox="1">
            <a:spLocks/>
          </p:cNvSpPr>
          <p:nvPr/>
        </p:nvSpPr>
        <p:spPr>
          <a:xfrm>
            <a:off x="2730893" y="22249254"/>
            <a:ext cx="48600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ysClr val="windowText" lastClr="000000"/>
                </a:solidFill>
                <a:effectLst/>
                <a:uLnTx/>
                <a:uFillTx/>
                <a:latin typeface="Aptos Display" panose="02110004020202020204"/>
                <a:ea typeface="+mj-ea"/>
                <a:cs typeface="+mj-cs"/>
              </a:rPr>
              <a:t>GEO scan strategy </a:t>
            </a:r>
          </a:p>
        </p:txBody>
      </p:sp>
      <p:sp>
        <p:nvSpPr>
          <p:cNvPr id="163" name="TextBox 162">
            <a:extLst>
              <a:ext uri="{FF2B5EF4-FFF2-40B4-BE49-F238E27FC236}">
                <a16:creationId xmlns:a16="http://schemas.microsoft.com/office/drawing/2014/main" id="{05CBD338-C95E-BC45-8FE1-567F4CDC0791}"/>
              </a:ext>
            </a:extLst>
          </p:cNvPr>
          <p:cNvSpPr txBox="1"/>
          <p:nvPr/>
        </p:nvSpPr>
        <p:spPr>
          <a:xfrm>
            <a:off x="16325774" y="21772371"/>
            <a:ext cx="3222036" cy="523220"/>
          </a:xfrm>
          <a:prstGeom prst="rect">
            <a:avLst/>
          </a:prstGeom>
          <a:noFill/>
        </p:spPr>
        <p:txBody>
          <a:bodyPr wrap="none" rtlCol="0">
            <a:spAutoFit/>
          </a:bodyPr>
          <a:lstStyle/>
          <a:p>
            <a:pPr defTabSz="914400"/>
            <a:r>
              <a:rPr lang="en-US" sz="2800" dirty="0" err="1">
                <a:solidFill>
                  <a:prstClr val="black"/>
                </a:solidFill>
                <a:latin typeface="Aptos" panose="02110004020202020204"/>
              </a:rPr>
              <a:t>Hewison</a:t>
            </a:r>
            <a:r>
              <a:rPr lang="en-US" sz="2800" dirty="0">
                <a:solidFill>
                  <a:prstClr val="black"/>
                </a:solidFill>
                <a:latin typeface="Aptos" panose="02110004020202020204"/>
              </a:rPr>
              <a:t> et al. 2013</a:t>
            </a:r>
          </a:p>
        </p:txBody>
      </p:sp>
      <p:sp>
        <p:nvSpPr>
          <p:cNvPr id="164" name="TextBox 163">
            <a:extLst>
              <a:ext uri="{FF2B5EF4-FFF2-40B4-BE49-F238E27FC236}">
                <a16:creationId xmlns:a16="http://schemas.microsoft.com/office/drawing/2014/main" id="{885EE7EE-C3D7-6109-DC58-3A3A85FF636D}"/>
              </a:ext>
            </a:extLst>
          </p:cNvPr>
          <p:cNvSpPr txBox="1"/>
          <p:nvPr/>
        </p:nvSpPr>
        <p:spPr>
          <a:xfrm>
            <a:off x="19535283" y="36353325"/>
            <a:ext cx="31045362" cy="1261884"/>
          </a:xfrm>
          <a:prstGeom prst="rect">
            <a:avLst/>
          </a:prstGeom>
          <a:noFill/>
        </p:spPr>
        <p:txBody>
          <a:bodyPr wrap="square" rtlCol="0">
            <a:spAutoFit/>
          </a:bodyPr>
          <a:lstStyle/>
          <a:p>
            <a:r>
              <a:rPr lang="en-US" sz="3800" dirty="0"/>
              <a:t>The CERES footprints on Terra and Aqua are 20-km. The results in the tables utilized 30-km diameter GEO derived BB radiances, a 20-km footprint was tested and resulted in degraded statistics compared with the 30-km. The CERES point spread function and view angle dependent diameters were not applied </a:t>
            </a:r>
          </a:p>
        </p:txBody>
      </p:sp>
      <p:sp>
        <p:nvSpPr>
          <p:cNvPr id="167" name="TextBox 166">
            <a:extLst>
              <a:ext uri="{FF2B5EF4-FFF2-40B4-BE49-F238E27FC236}">
                <a16:creationId xmlns:a16="http://schemas.microsoft.com/office/drawing/2014/main" id="{0DA6EC26-8A52-A730-49F5-F0F222C841AB}"/>
              </a:ext>
            </a:extLst>
          </p:cNvPr>
          <p:cNvSpPr txBox="1"/>
          <p:nvPr/>
        </p:nvSpPr>
        <p:spPr>
          <a:xfrm>
            <a:off x="39832524" y="3932381"/>
            <a:ext cx="10346679" cy="707886"/>
          </a:xfrm>
          <a:prstGeom prst="rect">
            <a:avLst/>
          </a:prstGeom>
          <a:noFill/>
        </p:spPr>
        <p:txBody>
          <a:bodyPr wrap="none" rtlCol="0">
            <a:spAutoFit/>
          </a:bodyPr>
          <a:lstStyle/>
          <a:p>
            <a:r>
              <a:rPr lang="en-US" sz="4000" dirty="0">
                <a:solidFill>
                  <a:schemeClr val="bg1"/>
                </a:solidFill>
                <a:latin typeface="Trebuchet MS" panose="020B0703020202090204" pitchFamily="34" charset="0"/>
              </a:rPr>
              <a:t>AMS Annual Meeting 2025 • New Orleans, LA</a:t>
            </a:r>
          </a:p>
        </p:txBody>
      </p:sp>
      <p:sp>
        <p:nvSpPr>
          <p:cNvPr id="3" name="TextBox 2">
            <a:extLst>
              <a:ext uri="{FF2B5EF4-FFF2-40B4-BE49-F238E27FC236}">
                <a16:creationId xmlns:a16="http://schemas.microsoft.com/office/drawing/2014/main" id="{7E7C57DD-A7F5-C0B7-6C7A-6A40DC3875FA}"/>
              </a:ext>
            </a:extLst>
          </p:cNvPr>
          <p:cNvSpPr txBox="1"/>
          <p:nvPr/>
        </p:nvSpPr>
        <p:spPr>
          <a:xfrm>
            <a:off x="33477202" y="28647500"/>
            <a:ext cx="17446170" cy="1754326"/>
          </a:xfrm>
          <a:prstGeom prst="rect">
            <a:avLst/>
          </a:prstGeom>
          <a:noFill/>
        </p:spPr>
        <p:txBody>
          <a:bodyPr wrap="square" lIns="91440" tIns="45720" rIns="91440" bIns="45720" rtlCol="0" anchor="t">
            <a:spAutoFit/>
          </a:bodyPr>
          <a:lstStyle/>
          <a:p>
            <a:r>
              <a:rPr lang="en-US" sz="3600" b="1" dirty="0"/>
              <a:t>Validate experimental NB2BB methods using the </a:t>
            </a:r>
            <a:r>
              <a:rPr lang="en-US" sz="3600" b="1" dirty="0" err="1"/>
              <a:t>GEOscan</a:t>
            </a:r>
            <a:r>
              <a:rPr lang="en-US" sz="3600" b="1" dirty="0"/>
              <a:t> strategy</a:t>
            </a:r>
          </a:p>
          <a:p>
            <a:r>
              <a:rPr lang="en-US" sz="3600" dirty="0"/>
              <a:t>Compare the Ed5 experimental table slopes and standard errors with the Section 3 SW table (above). The Ed5 experimental reveal mixed results, some GEOs improved.</a:t>
            </a:r>
          </a:p>
        </p:txBody>
      </p:sp>
      <p:grpSp>
        <p:nvGrpSpPr>
          <p:cNvPr id="29" name="Group 28">
            <a:extLst>
              <a:ext uri="{FF2B5EF4-FFF2-40B4-BE49-F238E27FC236}">
                <a16:creationId xmlns:a16="http://schemas.microsoft.com/office/drawing/2014/main" id="{18243ADF-18D5-AA71-E28B-DBBADD40AB25}"/>
              </a:ext>
            </a:extLst>
          </p:cNvPr>
          <p:cNvGrpSpPr/>
          <p:nvPr/>
        </p:nvGrpSpPr>
        <p:grpSpPr>
          <a:xfrm>
            <a:off x="5044899" y="19411300"/>
            <a:ext cx="1927279" cy="1760763"/>
            <a:chOff x="4828541" y="5036578"/>
            <a:chExt cx="1927279" cy="1760763"/>
          </a:xfrm>
        </p:grpSpPr>
        <p:sp>
          <p:nvSpPr>
            <p:cNvPr id="30" name="Rectangle 29">
              <a:extLst>
                <a:ext uri="{FF2B5EF4-FFF2-40B4-BE49-F238E27FC236}">
                  <a16:creationId xmlns:a16="http://schemas.microsoft.com/office/drawing/2014/main" id="{1AA29430-9350-CC70-C20F-FFB4C8FBEC8B}"/>
                </a:ext>
              </a:extLst>
            </p:cNvPr>
            <p:cNvSpPr/>
            <p:nvPr/>
          </p:nvSpPr>
          <p:spPr>
            <a:xfrm>
              <a:off x="5783092" y="5193432"/>
              <a:ext cx="113016" cy="113016"/>
            </a:xfrm>
            <a:prstGeom prst="rect">
              <a:avLst/>
            </a:prstGeom>
            <a:solidFill>
              <a:srgbClr val="0329DD"/>
            </a:solidFill>
            <a:ln w="19050" cap="flat" cmpd="sng" algn="ctr">
              <a:solidFill>
                <a:srgbClr val="0329D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1" name="Rectangle 30">
              <a:extLst>
                <a:ext uri="{FF2B5EF4-FFF2-40B4-BE49-F238E27FC236}">
                  <a16:creationId xmlns:a16="http://schemas.microsoft.com/office/drawing/2014/main" id="{D2DE3700-4DFD-EAE1-204C-44838FACA741}"/>
                </a:ext>
              </a:extLst>
            </p:cNvPr>
            <p:cNvSpPr/>
            <p:nvPr/>
          </p:nvSpPr>
          <p:spPr>
            <a:xfrm>
              <a:off x="5783092" y="5349402"/>
              <a:ext cx="113016" cy="113016"/>
            </a:xfrm>
            <a:prstGeom prst="rect">
              <a:avLst/>
            </a:prstGeom>
            <a:solidFill>
              <a:srgbClr val="FF0000"/>
            </a:solid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32" name="Rectangle 31">
              <a:extLst>
                <a:ext uri="{FF2B5EF4-FFF2-40B4-BE49-F238E27FC236}">
                  <a16:creationId xmlns:a16="http://schemas.microsoft.com/office/drawing/2014/main" id="{D2206466-CD58-6EE1-5881-9A114B75F009}"/>
                </a:ext>
              </a:extLst>
            </p:cNvPr>
            <p:cNvSpPr/>
            <p:nvPr/>
          </p:nvSpPr>
          <p:spPr>
            <a:xfrm>
              <a:off x="5783092" y="6204051"/>
              <a:ext cx="113016" cy="113016"/>
            </a:xfrm>
            <a:prstGeom prst="rect">
              <a:avLst/>
            </a:prstGeom>
            <a:solidFill>
              <a:srgbClr val="E8E8E8">
                <a:lumMod val="75000"/>
              </a:srgbClr>
            </a:solidFill>
            <a:ln w="19050" cap="flat" cmpd="sng" algn="ctr">
              <a:solidFill>
                <a:srgbClr val="E8E8E8">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cxnSp>
          <p:nvCxnSpPr>
            <p:cNvPr id="33" name="Straight Arrow Connector 32">
              <a:extLst>
                <a:ext uri="{FF2B5EF4-FFF2-40B4-BE49-F238E27FC236}">
                  <a16:creationId xmlns:a16="http://schemas.microsoft.com/office/drawing/2014/main" id="{5BAE1C2D-5E80-7EBF-E7B1-2603569742AD}"/>
                </a:ext>
              </a:extLst>
            </p:cNvPr>
            <p:cNvCxnSpPr>
              <a:stCxn id="30" idx="2"/>
              <a:endCxn id="32" idx="0"/>
            </p:cNvCxnSpPr>
            <p:nvPr/>
          </p:nvCxnSpPr>
          <p:spPr>
            <a:xfrm>
              <a:off x="5839600" y="5306448"/>
              <a:ext cx="0" cy="897603"/>
            </a:xfrm>
            <a:prstGeom prst="straightConnector1">
              <a:avLst/>
            </a:prstGeom>
            <a:noFill/>
            <a:ln w="12700" cap="flat" cmpd="sng" algn="ctr">
              <a:solidFill>
                <a:srgbClr val="0329DD"/>
              </a:solidFill>
              <a:prstDash val="solid"/>
              <a:miter lim="800000"/>
              <a:tailEnd type="triangle"/>
            </a:ln>
            <a:effectLst/>
          </p:spPr>
        </p:cxnSp>
        <p:cxnSp>
          <p:nvCxnSpPr>
            <p:cNvPr id="34" name="Straight Arrow Connector 33">
              <a:extLst>
                <a:ext uri="{FF2B5EF4-FFF2-40B4-BE49-F238E27FC236}">
                  <a16:creationId xmlns:a16="http://schemas.microsoft.com/office/drawing/2014/main" id="{BF451F0B-A23B-9CF6-D1CD-7A224D05DA61}"/>
                </a:ext>
              </a:extLst>
            </p:cNvPr>
            <p:cNvCxnSpPr>
              <a:cxnSpLocks/>
            </p:cNvCxnSpPr>
            <p:nvPr/>
          </p:nvCxnSpPr>
          <p:spPr>
            <a:xfrm>
              <a:off x="5861825" y="5462418"/>
              <a:ext cx="0" cy="741633"/>
            </a:xfrm>
            <a:prstGeom prst="straightConnector1">
              <a:avLst/>
            </a:prstGeom>
            <a:noFill/>
            <a:ln w="12700" cap="flat" cmpd="sng" algn="ctr">
              <a:solidFill>
                <a:srgbClr val="FF0000"/>
              </a:solidFill>
              <a:prstDash val="solid"/>
              <a:miter lim="800000"/>
              <a:tailEnd type="triangle"/>
            </a:ln>
            <a:effectLst/>
          </p:spPr>
        </p:cxnSp>
        <p:sp>
          <p:nvSpPr>
            <p:cNvPr id="35" name="TextBox 34">
              <a:extLst>
                <a:ext uri="{FF2B5EF4-FFF2-40B4-BE49-F238E27FC236}">
                  <a16:creationId xmlns:a16="http://schemas.microsoft.com/office/drawing/2014/main" id="{79393FB0-1ED6-04B2-EB62-DA84D1F50202}"/>
                </a:ext>
              </a:extLst>
            </p:cNvPr>
            <p:cNvSpPr txBox="1"/>
            <p:nvPr/>
          </p:nvSpPr>
          <p:spPr>
            <a:xfrm>
              <a:off x="5893909" y="5036578"/>
              <a:ext cx="85151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329DD"/>
                  </a:solidFill>
                  <a:effectLst/>
                  <a:uLnTx/>
                  <a:uFillTx/>
                  <a:latin typeface="Aptos" panose="02110004020202020204"/>
                </a:rPr>
                <a:t>NPP</a:t>
              </a:r>
            </a:p>
          </p:txBody>
        </p:sp>
        <p:sp>
          <p:nvSpPr>
            <p:cNvPr id="36" name="TextBox 35">
              <a:extLst>
                <a:ext uri="{FF2B5EF4-FFF2-40B4-BE49-F238E27FC236}">
                  <a16:creationId xmlns:a16="http://schemas.microsoft.com/office/drawing/2014/main" id="{9C567204-8AD4-2255-3131-458DCE23F906}"/>
                </a:ext>
              </a:extLst>
            </p:cNvPr>
            <p:cNvSpPr txBox="1"/>
            <p:nvPr/>
          </p:nvSpPr>
          <p:spPr>
            <a:xfrm>
              <a:off x="4828541" y="5129264"/>
              <a:ext cx="989373"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0000"/>
                  </a:solidFill>
                  <a:effectLst/>
                  <a:uLnTx/>
                  <a:uFillTx/>
                  <a:latin typeface="Aptos" panose="02110004020202020204"/>
                </a:rPr>
                <a:t>Aqua</a:t>
              </a:r>
            </a:p>
          </p:txBody>
        </p:sp>
        <p:sp>
          <p:nvSpPr>
            <p:cNvPr id="37" name="TextBox 36">
              <a:extLst>
                <a:ext uri="{FF2B5EF4-FFF2-40B4-BE49-F238E27FC236}">
                  <a16:creationId xmlns:a16="http://schemas.microsoft.com/office/drawing/2014/main" id="{3C62016C-A566-47DB-06D3-3FEB42BAB473}"/>
                </a:ext>
              </a:extLst>
            </p:cNvPr>
            <p:cNvSpPr txBox="1"/>
            <p:nvPr/>
          </p:nvSpPr>
          <p:spPr>
            <a:xfrm>
              <a:off x="5851405" y="6022846"/>
              <a:ext cx="904415"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ptos" panose="02110004020202020204"/>
                </a:rPr>
                <a:t>SNO</a:t>
              </a:r>
            </a:p>
          </p:txBody>
        </p:sp>
        <p:cxnSp>
          <p:nvCxnSpPr>
            <p:cNvPr id="38" name="Straight Arrow Connector 37">
              <a:extLst>
                <a:ext uri="{FF2B5EF4-FFF2-40B4-BE49-F238E27FC236}">
                  <a16:creationId xmlns:a16="http://schemas.microsoft.com/office/drawing/2014/main" id="{A831AAC5-8D9B-3438-92D8-229BA258E65C}"/>
                </a:ext>
              </a:extLst>
            </p:cNvPr>
            <p:cNvCxnSpPr/>
            <p:nvPr/>
          </p:nvCxnSpPr>
          <p:spPr>
            <a:xfrm flipV="1">
              <a:off x="5682258" y="5562764"/>
              <a:ext cx="0" cy="697795"/>
            </a:xfrm>
            <a:prstGeom prst="straightConnector1">
              <a:avLst/>
            </a:prstGeom>
            <a:noFill/>
            <a:ln w="28575" cap="flat" cmpd="sng" algn="ctr">
              <a:solidFill>
                <a:sysClr val="windowText" lastClr="000000"/>
              </a:solidFill>
              <a:prstDash val="solid"/>
              <a:miter lim="800000"/>
              <a:tailEnd type="triangle"/>
            </a:ln>
            <a:effectLst/>
          </p:spPr>
        </p:cxnSp>
        <p:sp>
          <p:nvSpPr>
            <p:cNvPr id="39" name="TextBox 38">
              <a:extLst>
                <a:ext uri="{FF2B5EF4-FFF2-40B4-BE49-F238E27FC236}">
                  <a16:creationId xmlns:a16="http://schemas.microsoft.com/office/drawing/2014/main" id="{0337F118-79CA-10B1-C9A9-E0DFBAC6C17C}"/>
                </a:ext>
              </a:extLst>
            </p:cNvPr>
            <p:cNvSpPr txBox="1"/>
            <p:nvPr/>
          </p:nvSpPr>
          <p:spPr>
            <a:xfrm rot="16200000">
              <a:off x="5085030" y="5720166"/>
              <a:ext cx="95250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ptos" panose="02110004020202020204"/>
                </a:rPr>
                <a:t>altitude</a:t>
              </a:r>
            </a:p>
          </p:txBody>
        </p:sp>
        <p:sp>
          <p:nvSpPr>
            <p:cNvPr id="40" name="TextBox 39">
              <a:extLst>
                <a:ext uri="{FF2B5EF4-FFF2-40B4-BE49-F238E27FC236}">
                  <a16:creationId xmlns:a16="http://schemas.microsoft.com/office/drawing/2014/main" id="{27CE5A12-8A4D-EF98-17C0-C9F4FDB8DEAF}"/>
                </a:ext>
              </a:extLst>
            </p:cNvPr>
            <p:cNvSpPr txBox="1"/>
            <p:nvPr/>
          </p:nvSpPr>
          <p:spPr>
            <a:xfrm>
              <a:off x="4918698" y="6274121"/>
              <a:ext cx="1798890"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ptos" panose="02110004020202020204"/>
                </a:rPr>
                <a:t>      surface</a:t>
              </a:r>
            </a:p>
          </p:txBody>
        </p:sp>
      </p:grpSp>
      <p:pic>
        <p:nvPicPr>
          <p:cNvPr id="42" name="Picture 41">
            <a:extLst>
              <a:ext uri="{FF2B5EF4-FFF2-40B4-BE49-F238E27FC236}">
                <a16:creationId xmlns:a16="http://schemas.microsoft.com/office/drawing/2014/main" id="{38055D27-B22B-89E8-EE6F-21374B4B8D58}"/>
              </a:ext>
            </a:extLst>
          </p:cNvPr>
          <p:cNvPicPr>
            <a:picLocks noChangeAspect="1"/>
          </p:cNvPicPr>
          <p:nvPr/>
        </p:nvPicPr>
        <p:blipFill>
          <a:blip r:embed="rId11"/>
          <a:stretch>
            <a:fillRect/>
          </a:stretch>
        </p:blipFill>
        <p:spPr>
          <a:xfrm>
            <a:off x="19863807" y="12778015"/>
            <a:ext cx="7772400" cy="6217920"/>
          </a:xfrm>
          <a:prstGeom prst="rect">
            <a:avLst/>
          </a:prstGeom>
        </p:spPr>
      </p:pic>
      <p:pic>
        <p:nvPicPr>
          <p:cNvPr id="44" name="Picture 43">
            <a:extLst>
              <a:ext uri="{FF2B5EF4-FFF2-40B4-BE49-F238E27FC236}">
                <a16:creationId xmlns:a16="http://schemas.microsoft.com/office/drawing/2014/main" id="{B7FCE558-6C8C-6D5A-E85F-EDFE527DA9BD}"/>
              </a:ext>
            </a:extLst>
          </p:cNvPr>
          <p:cNvPicPr>
            <a:picLocks noChangeAspect="1"/>
          </p:cNvPicPr>
          <p:nvPr/>
        </p:nvPicPr>
        <p:blipFill>
          <a:blip r:embed="rId12"/>
          <a:stretch>
            <a:fillRect/>
          </a:stretch>
        </p:blipFill>
        <p:spPr>
          <a:xfrm>
            <a:off x="27376307" y="12778822"/>
            <a:ext cx="7772400" cy="6217920"/>
          </a:xfrm>
          <a:prstGeom prst="rect">
            <a:avLst/>
          </a:prstGeom>
        </p:spPr>
      </p:pic>
      <p:sp>
        <p:nvSpPr>
          <p:cNvPr id="49" name="TextBox 48">
            <a:extLst>
              <a:ext uri="{FF2B5EF4-FFF2-40B4-BE49-F238E27FC236}">
                <a16:creationId xmlns:a16="http://schemas.microsoft.com/office/drawing/2014/main" id="{72A4ED0B-6049-4128-8008-D2E78E86FD2E}"/>
              </a:ext>
            </a:extLst>
          </p:cNvPr>
          <p:cNvSpPr txBox="1"/>
          <p:nvPr/>
        </p:nvSpPr>
        <p:spPr>
          <a:xfrm>
            <a:off x="19789374" y="24270250"/>
            <a:ext cx="13892413" cy="1261884"/>
          </a:xfrm>
          <a:prstGeom prst="rect">
            <a:avLst/>
          </a:prstGeom>
          <a:noFill/>
        </p:spPr>
        <p:txBody>
          <a:bodyPr wrap="square" lIns="91440" tIns="45720" rIns="91440" bIns="45720" rtlCol="0" anchor="t">
            <a:spAutoFit/>
          </a:bodyPr>
          <a:lstStyle/>
          <a:p>
            <a:r>
              <a:rPr lang="en-US" sz="3800" b="1" dirty="0"/>
              <a:t>Match criteria: 2.5° view angle and 7.5’ matching and applying a footprint spatial homogeneity filter to best match CERES</a:t>
            </a:r>
          </a:p>
        </p:txBody>
      </p:sp>
      <p:sp>
        <p:nvSpPr>
          <p:cNvPr id="5" name="TextBox 4">
            <a:extLst>
              <a:ext uri="{FF2B5EF4-FFF2-40B4-BE49-F238E27FC236}">
                <a16:creationId xmlns:a16="http://schemas.microsoft.com/office/drawing/2014/main" id="{D4192589-6CA0-1A87-769C-E1DCEDA4CA5D}"/>
              </a:ext>
            </a:extLst>
          </p:cNvPr>
          <p:cNvSpPr txBox="1"/>
          <p:nvPr/>
        </p:nvSpPr>
        <p:spPr>
          <a:xfrm>
            <a:off x="33426399" y="27985587"/>
            <a:ext cx="15849590" cy="723253"/>
          </a:xfrm>
          <a:prstGeom prst="rect">
            <a:avLst/>
          </a:prstGeom>
          <a:noFill/>
          <a:ln>
            <a:solidFill>
              <a:schemeClr val="tx1"/>
            </a:solidFill>
          </a:ln>
        </p:spPr>
        <p:txBody>
          <a:bodyPr wrap="square" lIns="91418" tIns="45709" rIns="91418" bIns="45709" rtlCol="0">
            <a:spAutoFit/>
          </a:bodyPr>
          <a:lstStyle/>
          <a:p>
            <a:r>
              <a:rPr lang="en-US" sz="4100" b="1" dirty="0"/>
              <a:t>5. GEO experimental Ed5 SW NB to BB sensitivity study </a:t>
            </a:r>
          </a:p>
        </p:txBody>
      </p:sp>
      <p:cxnSp>
        <p:nvCxnSpPr>
          <p:cNvPr id="18" name="Straight Connector 17">
            <a:extLst>
              <a:ext uri="{FF2B5EF4-FFF2-40B4-BE49-F238E27FC236}">
                <a16:creationId xmlns:a16="http://schemas.microsoft.com/office/drawing/2014/main" id="{6E68E872-7121-8604-98BC-ADC14C35FCE7}"/>
              </a:ext>
            </a:extLst>
          </p:cNvPr>
          <p:cNvCxnSpPr>
            <a:cxnSpLocks/>
          </p:cNvCxnSpPr>
          <p:nvPr/>
        </p:nvCxnSpPr>
        <p:spPr>
          <a:xfrm>
            <a:off x="33426400" y="27987845"/>
            <a:ext cx="0" cy="76683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600400F-43E1-2324-7B2B-9AC458CA804B}"/>
              </a:ext>
            </a:extLst>
          </p:cNvPr>
          <p:cNvCxnSpPr>
            <a:cxnSpLocks/>
          </p:cNvCxnSpPr>
          <p:nvPr/>
        </p:nvCxnSpPr>
        <p:spPr>
          <a:xfrm>
            <a:off x="33426399" y="35656230"/>
            <a:ext cx="1730898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FCC3EF11-29E4-1BEF-2A21-6156D640700D}"/>
              </a:ext>
            </a:extLst>
          </p:cNvPr>
          <p:cNvSpPr txBox="1"/>
          <p:nvPr/>
        </p:nvSpPr>
        <p:spPr>
          <a:xfrm>
            <a:off x="19451687" y="35657753"/>
            <a:ext cx="31128958" cy="707864"/>
          </a:xfrm>
          <a:prstGeom prst="rect">
            <a:avLst/>
          </a:prstGeom>
          <a:noFill/>
          <a:ln>
            <a:solidFill>
              <a:schemeClr val="tx1"/>
            </a:solidFill>
          </a:ln>
        </p:spPr>
        <p:txBody>
          <a:bodyPr wrap="square" lIns="91418" tIns="45709" rIns="91418" bIns="45709" rtlCol="0">
            <a:spAutoFit/>
          </a:bodyPr>
          <a:lstStyle/>
          <a:p>
            <a:r>
              <a:rPr lang="en-US" sz="4000" b="1" dirty="0"/>
              <a:t>6. Are results sensitive to the GEO aggregation size? YES</a:t>
            </a:r>
          </a:p>
        </p:txBody>
      </p:sp>
      <p:sp>
        <p:nvSpPr>
          <p:cNvPr id="28" name="TextBox 27">
            <a:extLst>
              <a:ext uri="{FF2B5EF4-FFF2-40B4-BE49-F238E27FC236}">
                <a16:creationId xmlns:a16="http://schemas.microsoft.com/office/drawing/2014/main" id="{E0B2A915-600C-9581-D908-82B061FC35FE}"/>
              </a:ext>
            </a:extLst>
          </p:cNvPr>
          <p:cNvSpPr txBox="1"/>
          <p:nvPr/>
        </p:nvSpPr>
        <p:spPr>
          <a:xfrm>
            <a:off x="11144856" y="18472715"/>
            <a:ext cx="495649" cy="523220"/>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ptos" panose="02110004020202020204"/>
              </a:rPr>
              <a:t>J2</a:t>
            </a:r>
          </a:p>
        </p:txBody>
      </p:sp>
      <p:sp>
        <p:nvSpPr>
          <p:cNvPr id="41" name="TextBox 40">
            <a:extLst>
              <a:ext uri="{FF2B5EF4-FFF2-40B4-BE49-F238E27FC236}">
                <a16:creationId xmlns:a16="http://schemas.microsoft.com/office/drawing/2014/main" id="{80F58966-B1D6-A86E-C726-5FF046832B62}"/>
              </a:ext>
            </a:extLst>
          </p:cNvPr>
          <p:cNvSpPr txBox="1"/>
          <p:nvPr/>
        </p:nvSpPr>
        <p:spPr>
          <a:xfrm>
            <a:off x="8929564" y="17547353"/>
            <a:ext cx="1176925" cy="523220"/>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ptos" panose="02110004020202020204"/>
              </a:rPr>
              <a:t>S-NPP</a:t>
            </a:r>
          </a:p>
        </p:txBody>
      </p:sp>
      <p:sp>
        <p:nvSpPr>
          <p:cNvPr id="43" name="TextBox 42">
            <a:extLst>
              <a:ext uri="{FF2B5EF4-FFF2-40B4-BE49-F238E27FC236}">
                <a16:creationId xmlns:a16="http://schemas.microsoft.com/office/drawing/2014/main" id="{B0F09E80-C63C-D57E-6A9C-81E9230D3887}"/>
              </a:ext>
            </a:extLst>
          </p:cNvPr>
          <p:cNvSpPr txBox="1"/>
          <p:nvPr/>
        </p:nvSpPr>
        <p:spPr>
          <a:xfrm>
            <a:off x="8702738" y="20557569"/>
            <a:ext cx="1630575" cy="523220"/>
          </a:xfrm>
          <a:prstGeom prst="rect">
            <a:avLst/>
          </a:prstGeom>
          <a:solidFill>
            <a:schemeClr val="bg1"/>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ptos" panose="02110004020202020204"/>
              </a:rPr>
              <a:t>NOAA-20</a:t>
            </a:r>
          </a:p>
        </p:txBody>
      </p:sp>
      <p:cxnSp>
        <p:nvCxnSpPr>
          <p:cNvPr id="65" name="Straight Connector 64">
            <a:extLst>
              <a:ext uri="{FF2B5EF4-FFF2-40B4-BE49-F238E27FC236}">
                <a16:creationId xmlns:a16="http://schemas.microsoft.com/office/drawing/2014/main" id="{2CECD000-AE77-1079-D0CE-18C059B7B712}"/>
              </a:ext>
            </a:extLst>
          </p:cNvPr>
          <p:cNvCxnSpPr>
            <a:cxnSpLocks/>
          </p:cNvCxnSpPr>
          <p:nvPr/>
        </p:nvCxnSpPr>
        <p:spPr>
          <a:xfrm>
            <a:off x="19451687" y="35657753"/>
            <a:ext cx="1397471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B6467E1B-C32B-4CC6-D673-3155978A9084}"/>
              </a:ext>
            </a:extLst>
          </p:cNvPr>
          <p:cNvSpPr/>
          <p:nvPr/>
        </p:nvSpPr>
        <p:spPr>
          <a:xfrm>
            <a:off x="457200" y="453714"/>
            <a:ext cx="50292000" cy="374904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168D9934-A48B-4B51-91AB-E84AC2369667}"/>
              </a:ext>
            </a:extLst>
          </p:cNvPr>
          <p:cNvSpPr txBox="1"/>
          <p:nvPr/>
        </p:nvSpPr>
        <p:spPr>
          <a:xfrm>
            <a:off x="35277613" y="24308355"/>
            <a:ext cx="15703776" cy="1846659"/>
          </a:xfrm>
          <a:prstGeom prst="rect">
            <a:avLst/>
          </a:prstGeom>
          <a:noFill/>
        </p:spPr>
        <p:txBody>
          <a:bodyPr wrap="square" lIns="91440" tIns="45720" rIns="91440" bIns="45720" rtlCol="0" anchor="t">
            <a:spAutoFit/>
          </a:bodyPr>
          <a:lstStyle/>
          <a:p>
            <a:r>
              <a:rPr lang="en-US" sz="3800" b="1" dirty="0"/>
              <a:t>Match criteria: &lt;50° VZA, 5.0° view angle, 10° scattering angle, 7.5’ matching, adjusting the radiance by the cosine solar zenith angle, and applying a dynamic range footprint spatial homogeneity filter to best match CERES</a:t>
            </a:r>
          </a:p>
        </p:txBody>
      </p:sp>
      <p:sp>
        <p:nvSpPr>
          <p:cNvPr id="17" name="TextBox 16">
            <a:extLst>
              <a:ext uri="{FF2B5EF4-FFF2-40B4-BE49-F238E27FC236}">
                <a16:creationId xmlns:a16="http://schemas.microsoft.com/office/drawing/2014/main" id="{26DB78CF-C23C-F967-D5CA-D33AE6550C80}"/>
              </a:ext>
            </a:extLst>
          </p:cNvPr>
          <p:cNvSpPr txBox="1"/>
          <p:nvPr/>
        </p:nvSpPr>
        <p:spPr>
          <a:xfrm>
            <a:off x="35438659" y="26194432"/>
            <a:ext cx="15231979" cy="1569660"/>
          </a:xfrm>
          <a:prstGeom prst="rect">
            <a:avLst/>
          </a:prstGeom>
          <a:noFill/>
        </p:spPr>
        <p:txBody>
          <a:bodyPr wrap="square" rtlCol="0">
            <a:spAutoFit/>
          </a:bodyPr>
          <a:lstStyle/>
          <a:p>
            <a:r>
              <a:rPr lang="en-US" sz="4800" b="1" dirty="0">
                <a:latin typeface="Aptos" panose="020B0004020202020204" pitchFamily="34" charset="0"/>
                <a:cs typeface="Times New Roman" panose="02020603050405020304" pitchFamily="18" charset="0"/>
              </a:rPr>
              <a:t>The </a:t>
            </a:r>
            <a:r>
              <a:rPr lang="en-US" sz="4800" b="1" dirty="0" err="1">
                <a:latin typeface="Aptos" panose="020B0004020202020204" pitchFamily="34" charset="0"/>
                <a:cs typeface="Times New Roman" panose="02020603050405020304" pitchFamily="18" charset="0"/>
              </a:rPr>
              <a:t>GEOscan</a:t>
            </a:r>
            <a:r>
              <a:rPr lang="en-US" sz="4800" b="1" dirty="0">
                <a:latin typeface="Aptos" panose="020B0004020202020204" pitchFamily="34" charset="0"/>
                <a:cs typeface="Times New Roman" panose="02020603050405020304" pitchFamily="18" charset="0"/>
              </a:rPr>
              <a:t> strategy can inter-calibrate most GEO derived broadband radiances within 1.0% in the SW</a:t>
            </a:r>
            <a:endParaRPr lang="en-US" sz="4800" b="1" dirty="0"/>
          </a:p>
        </p:txBody>
      </p:sp>
    </p:spTree>
    <p:extLst>
      <p:ext uri="{BB962C8B-B14F-4D97-AF65-F5344CB8AC3E}">
        <p14:creationId xmlns:p14="http://schemas.microsoft.com/office/powerpoint/2010/main" val="2271934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30594</TotalTime>
  <Words>1659</Words>
  <Application>Microsoft Macintosh PowerPoint</Application>
  <PresentationFormat>Custom</PresentationFormat>
  <Paragraphs>226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Aptos Display</vt:lpstr>
      <vt:lpstr>Arial</vt:lpstr>
      <vt:lpstr>Calibri</vt:lpstr>
      <vt:lpstr>Times New Roman</vt:lpstr>
      <vt:lpstr>Trebuchet MS</vt:lpstr>
      <vt:lpstr>Office Theme</vt:lpstr>
      <vt:lpstr>    Inter-calibrating CERES instrument fluxes utilizing the CERES instrument geostationary scan mode observations Kyle Itterly1, David Doelling2, Arun Gopalan1, Conor Haney1, Michele Nordeen1, Moguo Sun1 &amp; Beau Branch3   1Analytical Mechanics Associates, Hampton, VA, 2NASA Langley Research Center, Hampton,  VA, 3Adnet Systems, Hampton, VA</vt:lpstr>
    </vt:vector>
  </TitlesOfParts>
  <Company>SSAI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Aimee Amin (LARC)[SCIENCE SYSTEMS AND APPLICATIONS, INC]</dc:creator>
  <cp:lastModifiedBy>Itterly, Kyle F. (LARC-E302)[RSES]</cp:lastModifiedBy>
  <cp:revision>248</cp:revision>
  <dcterms:created xsi:type="dcterms:W3CDTF">2016-10-03T00:32:34Z</dcterms:created>
  <dcterms:modified xsi:type="dcterms:W3CDTF">2025-01-07T16:37:57Z</dcterms:modified>
</cp:coreProperties>
</file>