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598_CBCFAFE1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5"/>
  </p:sldMasterIdLst>
  <p:notesMasterIdLst>
    <p:notesMasterId r:id="rId14"/>
  </p:notesMasterIdLst>
  <p:handoutMasterIdLst>
    <p:handoutMasterId r:id="rId15"/>
  </p:handoutMasterIdLst>
  <p:sldIdLst>
    <p:sldId id="1264" r:id="rId6"/>
    <p:sldId id="1421" r:id="rId7"/>
    <p:sldId id="1431" r:id="rId8"/>
    <p:sldId id="1430" r:id="rId9"/>
    <p:sldId id="1432" r:id="rId10"/>
    <p:sldId id="1433" r:id="rId11"/>
    <p:sldId id="1434" r:id="rId12"/>
    <p:sldId id="1428" r:id="rId13"/>
  </p:sldIdLst>
  <p:sldSz cx="9144000" cy="5143500" type="screen16x9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87" userDrawn="1">
          <p15:clr>
            <a:srgbClr val="A4A3A4"/>
          </p15:clr>
        </p15:guide>
        <p15:guide id="4" orient="horz" pos="1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461B0F-472E-115F-FE00-C623C4938AEE}" name="Munoz-Burgos, Jorge M. (MSFC-EV42)[ESSCA]" initials="M(" userId="S::jmunozbu@ndc.nasa.gov::48101170-6080-4391-9d9d-7ab7a134252a" providerId="AD"/>
  <p188:author id="{E4EDA035-EBF2-E9EA-C66B-AEEE5785C552}" name="Muscha, Zachary T. (MSFC-EV42)[ESSCA]" initials="MZT(E" userId="S::zmuscha@ndc.nasa.gov::ea083e96-1382-4a0b-b222-4c479f06e7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000000"/>
    <a:srgbClr val="F8F8F8"/>
    <a:srgbClr val="5081BD"/>
    <a:srgbClr val="3B1E5B"/>
    <a:srgbClr val="DC6115"/>
    <a:srgbClr val="FAC090"/>
    <a:srgbClr val="D7D7D7"/>
    <a:srgbClr val="D14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6F249-258A-440D-802C-7B8B2E4B32E5}" v="2" dt="2025-01-07T22:02:26.402"/>
    <p1510:client id="{98EC1F2E-65D5-1018-3CC0-C5B40074F33A}" v="2" dt="2025-01-07T20:45:48.876"/>
  </p1510:revLst>
</p1510:revInfo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88612" autoAdjust="0"/>
  </p:normalViewPr>
  <p:slideViewPr>
    <p:cSldViewPr snapToGrid="0">
      <p:cViewPr varScale="1">
        <p:scale>
          <a:sx n="149" d="100"/>
          <a:sy n="149" d="100"/>
        </p:scale>
        <p:origin x="756" y="90"/>
      </p:cViewPr>
      <p:guideLst>
        <p:guide orient="horz" pos="1620"/>
        <p:guide pos="2880"/>
        <p:guide orient="horz" pos="2087"/>
        <p:guide orient="horz" pos="1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2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cha, Zachary T. (MSFC-EV42)[ESSCA]" userId="ea083e96-1382-4a0b-b222-4c479f06e71c" providerId="ADAL" clId="{0A06F249-258A-440D-802C-7B8B2E4B32E5}"/>
    <pc:docChg chg="custSel addSld delSld modSld">
      <pc:chgData name="Muscha, Zachary T. (MSFC-EV42)[ESSCA]" userId="ea083e96-1382-4a0b-b222-4c479f06e71c" providerId="ADAL" clId="{0A06F249-258A-440D-802C-7B8B2E4B32E5}" dt="2025-01-07T22:03:15.648" v="31"/>
      <pc:docMkLst>
        <pc:docMk/>
      </pc:docMkLst>
      <pc:sldChg chg="addSp delSp modSp mod modCm">
        <pc:chgData name="Muscha, Zachary T. (MSFC-EV42)[ESSCA]" userId="ea083e96-1382-4a0b-b222-4c479f06e71c" providerId="ADAL" clId="{0A06F249-258A-440D-802C-7B8B2E4B32E5}" dt="2025-01-07T22:03:15.648" v="31"/>
        <pc:sldMkLst>
          <pc:docMk/>
          <pc:sldMk cId="3419385825" sldId="1432"/>
        </pc:sldMkLst>
        <pc:spChg chg="mod">
          <ac:chgData name="Muscha, Zachary T. (MSFC-EV42)[ESSCA]" userId="ea083e96-1382-4a0b-b222-4c479f06e71c" providerId="ADAL" clId="{0A06F249-258A-440D-802C-7B8B2E4B32E5}" dt="2025-01-07T22:02:38.365" v="28" actId="20577"/>
          <ac:spMkLst>
            <pc:docMk/>
            <pc:sldMk cId="3419385825" sldId="1432"/>
            <ac:spMk id="3" creationId="{D02F0F44-43DD-EBCE-FAD2-FEDE7B949AA4}"/>
          </ac:spMkLst>
        </pc:spChg>
        <pc:spChg chg="del">
          <ac:chgData name="Muscha, Zachary T. (MSFC-EV42)[ESSCA]" userId="ea083e96-1382-4a0b-b222-4c479f06e71c" providerId="ADAL" clId="{0A06F249-258A-440D-802C-7B8B2E4B32E5}" dt="2025-01-07T22:02:18.465" v="2" actId="478"/>
          <ac:spMkLst>
            <pc:docMk/>
            <pc:sldMk cId="3419385825" sldId="1432"/>
            <ac:spMk id="4" creationId="{B83973C6-C4D8-54EB-6C3C-E787E3A847B4}"/>
          </ac:spMkLst>
        </pc:spChg>
        <pc:spChg chg="del">
          <ac:chgData name="Muscha, Zachary T. (MSFC-EV42)[ESSCA]" userId="ea083e96-1382-4a0b-b222-4c479f06e71c" providerId="ADAL" clId="{0A06F249-258A-440D-802C-7B8B2E4B32E5}" dt="2025-01-07T22:02:18.465" v="2" actId="478"/>
          <ac:spMkLst>
            <pc:docMk/>
            <pc:sldMk cId="3419385825" sldId="1432"/>
            <ac:spMk id="8" creationId="{BA000C92-DB4B-4D0C-1E82-4D46DE0E2362}"/>
          </ac:spMkLst>
        </pc:spChg>
        <pc:spChg chg="del">
          <ac:chgData name="Muscha, Zachary T. (MSFC-EV42)[ESSCA]" userId="ea083e96-1382-4a0b-b222-4c479f06e71c" providerId="ADAL" clId="{0A06F249-258A-440D-802C-7B8B2E4B32E5}" dt="2025-01-07T22:02:18.465" v="2" actId="478"/>
          <ac:spMkLst>
            <pc:docMk/>
            <pc:sldMk cId="3419385825" sldId="1432"/>
            <ac:spMk id="10" creationId="{BDD5AC0B-647C-A8E6-EC1E-407B3EA8D7F0}"/>
          </ac:spMkLst>
        </pc:spChg>
        <pc:spChg chg="del">
          <ac:chgData name="Muscha, Zachary T. (MSFC-EV42)[ESSCA]" userId="ea083e96-1382-4a0b-b222-4c479f06e71c" providerId="ADAL" clId="{0A06F249-258A-440D-802C-7B8B2E4B32E5}" dt="2025-01-07T22:02:18.465" v="2" actId="478"/>
          <ac:spMkLst>
            <pc:docMk/>
            <pc:sldMk cId="3419385825" sldId="1432"/>
            <ac:spMk id="11" creationId="{B0DF7D94-6F61-2DAD-EA4A-60EAB4F7075D}"/>
          </ac:spMkLst>
        </pc:spChg>
        <pc:spChg chg="del">
          <ac:chgData name="Muscha, Zachary T. (MSFC-EV42)[ESSCA]" userId="ea083e96-1382-4a0b-b222-4c479f06e71c" providerId="ADAL" clId="{0A06F249-258A-440D-802C-7B8B2E4B32E5}" dt="2025-01-07T22:02:18.465" v="2" actId="478"/>
          <ac:spMkLst>
            <pc:docMk/>
            <pc:sldMk cId="3419385825" sldId="1432"/>
            <ac:spMk id="12" creationId="{684327FA-5CB1-F341-8EBE-2143F3E3CE93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15" creationId="{4480C4F5-E83A-314A-0691-469B4F2917CB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16" creationId="{25F18B98-AAF4-29BA-855F-12909A0D4D63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17" creationId="{57215EF6-4242-234D-B6BA-57B1C32C687A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19" creationId="{C40580E6-BC10-E2AB-394D-E8E1741C976F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20" creationId="{989DBA4A-8D71-079B-28B8-27C72371A073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24" creationId="{F46A9B23-4FD4-3B82-A3A9-3810E902B60F}"/>
          </ac:spMkLst>
        </pc:spChg>
        <pc:spChg chg="add mod">
          <ac:chgData name="Muscha, Zachary T. (MSFC-EV42)[ESSCA]" userId="ea083e96-1382-4a0b-b222-4c479f06e71c" providerId="ADAL" clId="{0A06F249-258A-440D-802C-7B8B2E4B32E5}" dt="2025-01-07T22:02:26.402" v="3"/>
          <ac:spMkLst>
            <pc:docMk/>
            <pc:sldMk cId="3419385825" sldId="1432"/>
            <ac:spMk id="25" creationId="{D72C5401-95C3-4655-E44B-1300473EB328}"/>
          </ac:spMkLst>
        </pc:spChg>
        <pc:picChg chg="add mod">
          <ac:chgData name="Muscha, Zachary T. (MSFC-EV42)[ESSCA]" userId="ea083e96-1382-4a0b-b222-4c479f06e71c" providerId="ADAL" clId="{0A06F249-258A-440D-802C-7B8B2E4B32E5}" dt="2025-01-07T22:02:26.402" v="3"/>
          <ac:picMkLst>
            <pc:docMk/>
            <pc:sldMk cId="3419385825" sldId="1432"/>
            <ac:picMk id="6" creationId="{D858D7A5-1E5F-B711-1B02-ABC30412F579}"/>
          </ac:picMkLst>
        </pc:picChg>
        <pc:picChg chg="del">
          <ac:chgData name="Muscha, Zachary T. (MSFC-EV42)[ESSCA]" userId="ea083e96-1382-4a0b-b222-4c479f06e71c" providerId="ADAL" clId="{0A06F249-258A-440D-802C-7B8B2E4B32E5}" dt="2025-01-07T22:02:18.465" v="2" actId="478"/>
          <ac:picMkLst>
            <pc:docMk/>
            <pc:sldMk cId="3419385825" sldId="1432"/>
            <ac:picMk id="9" creationId="{201B6B99-657C-39ED-7021-4752E93E935A}"/>
          </ac:picMkLst>
        </pc:picChg>
        <pc:picChg chg="del">
          <ac:chgData name="Muscha, Zachary T. (MSFC-EV42)[ESSCA]" userId="ea083e96-1382-4a0b-b222-4c479f06e71c" providerId="ADAL" clId="{0A06F249-258A-440D-802C-7B8B2E4B32E5}" dt="2025-01-07T22:02:18.465" v="2" actId="478"/>
          <ac:picMkLst>
            <pc:docMk/>
            <pc:sldMk cId="3419385825" sldId="1432"/>
            <ac:picMk id="13" creationId="{9BFAC8E5-C28A-9E63-F014-58FFD0F870B4}"/>
          </ac:picMkLst>
        </pc:picChg>
        <pc:picChg chg="add mod">
          <ac:chgData name="Muscha, Zachary T. (MSFC-EV42)[ESSCA]" userId="ea083e96-1382-4a0b-b222-4c479f06e71c" providerId="ADAL" clId="{0A06F249-258A-440D-802C-7B8B2E4B32E5}" dt="2025-01-07T22:02:26.402" v="3"/>
          <ac:picMkLst>
            <pc:docMk/>
            <pc:sldMk cId="3419385825" sldId="1432"/>
            <ac:picMk id="14" creationId="{0116DA60-3379-CB5F-9B3A-4806109528EE}"/>
          </ac:picMkLst>
        </pc:picChg>
        <pc:picChg chg="add mod">
          <ac:chgData name="Muscha, Zachary T. (MSFC-EV42)[ESSCA]" userId="ea083e96-1382-4a0b-b222-4c479f06e71c" providerId="ADAL" clId="{0A06F249-258A-440D-802C-7B8B2E4B32E5}" dt="2025-01-07T22:02:26.402" v="3"/>
          <ac:picMkLst>
            <pc:docMk/>
            <pc:sldMk cId="3419385825" sldId="1432"/>
            <ac:picMk id="21" creationId="{B165DB7C-27E7-6187-343D-1161EF522742}"/>
          </ac:picMkLst>
        </pc:picChg>
        <pc:picChg chg="add mod">
          <ac:chgData name="Muscha, Zachary T. (MSFC-EV42)[ESSCA]" userId="ea083e96-1382-4a0b-b222-4c479f06e71c" providerId="ADAL" clId="{0A06F249-258A-440D-802C-7B8B2E4B32E5}" dt="2025-01-07T22:02:26.402" v="3"/>
          <ac:picMkLst>
            <pc:docMk/>
            <pc:sldMk cId="3419385825" sldId="1432"/>
            <ac:picMk id="22" creationId="{8835DFF9-6AC2-2202-8426-F7A71F9A6B27}"/>
          </ac:picMkLst>
        </pc:picChg>
        <pc:cxnChg chg="del mod">
          <ac:chgData name="Muscha, Zachary T. (MSFC-EV42)[ESSCA]" userId="ea083e96-1382-4a0b-b222-4c479f06e71c" providerId="ADAL" clId="{0A06F249-258A-440D-802C-7B8B2E4B32E5}" dt="2025-01-07T22:02:18.465" v="2" actId="478"/>
          <ac:cxnSpMkLst>
            <pc:docMk/>
            <pc:sldMk cId="3419385825" sldId="1432"/>
            <ac:cxnSpMk id="7" creationId="{E57140A8-76C2-8383-94D6-A2239EB67056}"/>
          </ac:cxnSpMkLst>
        </pc:cxnChg>
        <pc:cxnChg chg="add mod">
          <ac:chgData name="Muscha, Zachary T. (MSFC-EV42)[ESSCA]" userId="ea083e96-1382-4a0b-b222-4c479f06e71c" providerId="ADAL" clId="{0A06F249-258A-440D-802C-7B8B2E4B32E5}" dt="2025-01-07T22:02:26.402" v="3"/>
          <ac:cxnSpMkLst>
            <pc:docMk/>
            <pc:sldMk cId="3419385825" sldId="1432"/>
            <ac:cxnSpMk id="18" creationId="{0523D0F4-4F31-0F2E-1626-6F58B14EDF59}"/>
          </ac:cxnSpMkLst>
        </pc:cxnChg>
        <pc:cxnChg chg="add mod">
          <ac:chgData name="Muscha, Zachary T. (MSFC-EV42)[ESSCA]" userId="ea083e96-1382-4a0b-b222-4c479f06e71c" providerId="ADAL" clId="{0A06F249-258A-440D-802C-7B8B2E4B32E5}" dt="2025-01-07T22:02:26.402" v="3"/>
          <ac:cxnSpMkLst>
            <pc:docMk/>
            <pc:sldMk cId="3419385825" sldId="1432"/>
            <ac:cxnSpMk id="23" creationId="{6224F2F4-E443-314B-0F57-EC5479B6442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uscha, Zachary T. (MSFC-EV42)[ESSCA]" userId="ea083e96-1382-4a0b-b222-4c479f06e71c" providerId="ADAL" clId="{0A06F249-258A-440D-802C-7B8B2E4B32E5}" dt="2025-01-07T22:03:15.648" v="31"/>
              <pc2:cmMkLst xmlns:pc2="http://schemas.microsoft.com/office/powerpoint/2019/9/main/command">
                <pc:docMk/>
                <pc:sldMk cId="3419385825" sldId="1432"/>
                <pc2:cmMk id="{22A34E4B-A1C4-425F-967C-1A4EBBB55AFD}"/>
              </pc2:cmMkLst>
              <pc226:cmRplyChg chg="add">
                <pc226:chgData name="Muscha, Zachary T. (MSFC-EV42)[ESSCA]" userId="ea083e96-1382-4a0b-b222-4c479f06e71c" providerId="ADAL" clId="{0A06F249-258A-440D-802C-7B8B2E4B32E5}" dt="2025-01-07T20:50:42.697" v="0"/>
                <pc2:cmRplyMkLst xmlns:pc2="http://schemas.microsoft.com/office/powerpoint/2019/9/main/command">
                  <pc:docMk/>
                  <pc:sldMk cId="3419385825" sldId="1432"/>
                  <pc2:cmMk id="{22A34E4B-A1C4-425F-967C-1A4EBBB55AFD}"/>
                  <pc2:cmRplyMk id="{2D332BBE-B27E-4B7E-9C37-3C58E7049284}"/>
                </pc2:cmRplyMkLst>
              </pc226:cmRplyChg>
              <pc226:cmRplyChg chg="add">
                <pc226:chgData name="Muscha, Zachary T. (MSFC-EV42)[ESSCA]" userId="ea083e96-1382-4a0b-b222-4c479f06e71c" providerId="ADAL" clId="{0A06F249-258A-440D-802C-7B8B2E4B32E5}" dt="2025-01-07T22:03:11.909" v="30"/>
                <pc2:cmRplyMkLst xmlns:pc2="http://schemas.microsoft.com/office/powerpoint/2019/9/main/command">
                  <pc:docMk/>
                  <pc:sldMk cId="3419385825" sldId="1432"/>
                  <pc2:cmMk id="{22A34E4B-A1C4-425F-967C-1A4EBBB55AFD}"/>
                  <pc2:cmRplyMk id="{CECE2FC0-6E3D-44B4-A3AE-ED0FBFC0FA8F}"/>
                </pc2:cmRplyMkLst>
              </pc226:cmRplyChg>
            </pc226:cmChg>
          </p:ext>
        </pc:extLst>
      </pc:sldChg>
      <pc:sldChg chg="add del">
        <pc:chgData name="Muscha, Zachary T. (MSFC-EV42)[ESSCA]" userId="ea083e96-1382-4a0b-b222-4c479f06e71c" providerId="ADAL" clId="{0A06F249-258A-440D-802C-7B8B2E4B32E5}" dt="2025-01-07T22:02:45.274" v="29" actId="47"/>
        <pc:sldMkLst>
          <pc:docMk/>
          <pc:sldMk cId="1715561167" sldId="1435"/>
        </pc:sldMkLst>
      </pc:sldChg>
    </pc:docChg>
  </pc:docChgLst>
  <pc:docChgLst>
    <pc:chgData name="Munoz-Burgos, Jorge M. (MSFC-EV42)[ESSCA]" userId="S::jmunozbu@ndc.nasa.gov::48101170-6080-4391-9d9d-7ab7a134252a" providerId="AD" clId="Web-{98EC1F2E-65D5-1018-3CC0-C5B40074F33A}"/>
    <pc:docChg chg="mod">
      <pc:chgData name="Munoz-Burgos, Jorge M. (MSFC-EV42)[ESSCA]" userId="S::jmunozbu@ndc.nasa.gov::48101170-6080-4391-9d9d-7ab7a134252a" providerId="AD" clId="Web-{98EC1F2E-65D5-1018-3CC0-C5B40074F33A}" dt="2025-01-07T20:45:48.876" v="0"/>
      <pc:docMkLst>
        <pc:docMk/>
      </pc:docMkLst>
    </pc:docChg>
  </pc:docChgLst>
</pc:chgInfo>
</file>

<file path=ppt/comments/modernComment_598_CBCFAF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A34E4B-A1C4-425F-967C-1A4EBBB55AFD}" authorId="{17461B0F-472E-115F-FE00-C623C4938AEE}" status="resolved" created="2025-01-07T20:45:48.87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19385825" sldId="1432"/>
      <ac:spMk id="3" creationId="{D02F0F44-43DD-EBCE-FAD2-FEDE7B949AA4}"/>
    </ac:deMkLst>
    <p188:replyLst>
      <p188:reply id="{2D332BBE-B27E-4B7E-9C37-3C58E7049284}" authorId="{E4EDA035-EBF2-E9EA-C66B-AEEE5785C552}" created="2025-01-07T20:50:42.655">
        <p188:txBody>
          <a:bodyPr/>
          <a:lstStyle/>
          <a:p>
            <a:r>
              <a:rPr lang="en-US"/>
              <a:t>We were trying to keep to 4-5 content slides. I kept out the baseline results since that's 3 total plots with everything in the green. I agree, the context would be useful. I'll play around with reworking the 2 existing plots to show the baseline results.</a:t>
            </a:r>
          </a:p>
        </p188:txBody>
      </p188:reply>
      <p188:reply id="{CECE2FC0-6E3D-44B4-A3AE-ED0FBFC0FA8F}" authorId="{E4EDA035-EBF2-E9EA-C66B-AEEE5785C552}" created="2025-01-07T22:03:11.894">
        <p188:txBody>
          <a:bodyPr/>
          <a:lstStyle/>
          <a:p>
            <a:r>
              <a:rPr lang="en-US"/>
              <a:t>Added baseline Requirement 2 and Clearance results plots for context.</a:t>
            </a:r>
          </a:p>
        </p188:txBody>
      </p188:reply>
    </p188:replyLst>
    <p188:txBody>
      <a:bodyPr/>
      <a:lstStyle/>
      <a:p>
        <a:r>
          <a:rPr lang="en-US"/>
          <a:t>Is there a limited number of slides that the base scenario is not shown? I believe the base scenario is important for general understanding of the audience.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7921DD-AAE5-4092-8349-EACC69FDEFDB}" type="datetimeFigureOut">
              <a:rPr lang="en-US" altLang="en-US"/>
              <a:pPr/>
              <a:t>1/17/2025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9E17E4-00F5-479B-BD26-147F041D5C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41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C338-0A8D-42BD-B66C-CF13AD5FC728}" type="datetimeFigureOut">
              <a:rPr lang="en-US" altLang="en-US"/>
              <a:pPr/>
              <a:t>1/17/2025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defTabSz="91397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D56B-D0D4-43EF-9403-963A0EE089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69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73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88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17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00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remove extra bit about AFI Dispersion Disc. Just leave last thought from this slide as: “requirements sim was updated to remove un-physicality, which is good. Now we move on to results.”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03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CLVTOPS Toolchain Hierarchy image from: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Burger, B., Addona, C., McDonough P., Muscha Z., et al., "Space Launch System Liftoff and Separation Dynamics Analysis Tool Chain."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AIAA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Scitech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D56B-D0D4-43EF-9403-963A0EE0895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47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EE912A-9AA1-F446-A08B-5239DB219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34592" y="2932760"/>
            <a:ext cx="4377668" cy="371084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41357" y="3803008"/>
            <a:ext cx="4563311" cy="95410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137" indent="0" algn="r">
              <a:buNone/>
              <a:defRPr sz="16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17475" y="4976383"/>
            <a:ext cx="815975" cy="1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697" rIns="91395" bIns="0">
            <a:spAutoFit/>
          </a:bodyPr>
          <a:lstStyle/>
          <a:p>
            <a:pPr algn="ctr"/>
            <a:r>
              <a:rPr lang="en-US" sz="700" dirty="0" err="1">
                <a:solidFill>
                  <a:srgbClr val="F8F8F8"/>
                </a:solidFill>
              </a:rPr>
              <a:t>www.nasa.gov</a:t>
            </a:r>
            <a:r>
              <a:rPr lang="en-US" sz="700" dirty="0">
                <a:solidFill>
                  <a:srgbClr val="F8F8F8"/>
                </a:solidFill>
              </a:rPr>
              <a:t>/</a:t>
            </a:r>
            <a:r>
              <a:rPr lang="en-US" sz="700" dirty="0" err="1">
                <a:solidFill>
                  <a:srgbClr val="F8F8F8"/>
                </a:solidFill>
              </a:rPr>
              <a:t>sls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FEEFAC04-CE89-8543-BE98-92BF526205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737" y="392927"/>
            <a:ext cx="1696812" cy="1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697" rIns="91395" bIns="0">
            <a:spAutoFit/>
          </a:bodyPr>
          <a:lstStyle/>
          <a:p>
            <a:r>
              <a:rPr lang="en-US" sz="600" dirty="0">
                <a:solidFill>
                  <a:srgbClr val="F8F8F8"/>
                </a:solidFill>
              </a:rPr>
              <a:t>National Aeronautics and Space Administration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B3DA957-350E-D141-8F8E-A1EBECA4E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774" y="1044324"/>
            <a:ext cx="2008485" cy="1228423"/>
          </a:xfrm>
          <a:prstGeom prst="rect">
            <a:avLst/>
          </a:prstGeom>
        </p:spPr>
        <p:txBody>
          <a:bodyPr vert="horz" anchor="ctr"/>
          <a:lstStyle>
            <a:lvl1pPr marL="0" indent="0" algn="r" eaLnBrk="1" hangingPunct="1">
              <a:lnSpc>
                <a:spcPct val="100000"/>
              </a:lnSpc>
              <a:buNone/>
              <a:defRPr sz="3200" b="1" i="0">
                <a:solidFill>
                  <a:srgbClr val="FFFFFF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algn="r" eaLnBrk="1" hangingPunct="1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SPACE LAUNCH SYSTEM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382CE8-D191-A540-947B-5A4C053CA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55" y="191349"/>
            <a:ext cx="653092" cy="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pos="561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S Slide Mas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63874"/>
            <a:ext cx="8689974" cy="616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4026" y="789385"/>
            <a:ext cx="8293098" cy="4054078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DC6115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75" indent="-173038">
              <a:buClr>
                <a:srgbClr val="DC6115"/>
              </a:buClr>
              <a:buFont typeface="LucidaGrande" charset="0"/>
              <a:buChar char="–"/>
              <a:defRPr>
                <a:latin typeface="Century Gothic" panose="020B0502020202020204" pitchFamily="34" charset="0"/>
              </a:defRPr>
            </a:lvl2pPr>
            <a:lvl3pPr marL="690563" indent="-119063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3pPr>
            <a:lvl4pPr marL="858838" indent="-119063">
              <a:buClr>
                <a:srgbClr val="DC6115"/>
              </a:buClr>
              <a:buFont typeface="LucidaGrande" charset="0"/>
              <a:buChar char="–"/>
              <a:tabLst/>
              <a:defRPr>
                <a:latin typeface="Century Gothic" panose="020B0502020202020204" pitchFamily="34" charset="0"/>
              </a:defRPr>
            </a:lvl4pPr>
            <a:lvl5pPr marL="1089025" indent="-112713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6BB34-F3B6-03F3-82AD-907EC1BC057A}"/>
              </a:ext>
            </a:extLst>
          </p:cNvPr>
          <p:cNvSpPr txBox="1"/>
          <p:nvPr userDrawn="1"/>
        </p:nvSpPr>
        <p:spPr>
          <a:xfrm>
            <a:off x="0" y="703778"/>
            <a:ext cx="9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numCol="1" rtlCol="0" anchor="ctr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</a:rPr>
              <a:t>2025 AAS GN&amp;C Conference – Separation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4C90B-769A-85F3-2D6C-9D0D2F972509}"/>
              </a:ext>
            </a:extLst>
          </p:cNvPr>
          <p:cNvSpPr txBox="1"/>
          <p:nvPr userDrawn="1"/>
        </p:nvSpPr>
        <p:spPr>
          <a:xfrm>
            <a:off x="8102600" y="704850"/>
            <a:ext cx="1041400" cy="10772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sz="700" b="1" dirty="0">
                <a:solidFill>
                  <a:srgbClr val="FFFFFF"/>
                </a:solidFill>
              </a:rPr>
              <a:t>Slide </a:t>
            </a:r>
            <a:fld id="{31094DEA-91B5-4D9C-B0D8-7D3DF2F769A9}" type="slidenum">
              <a:rPr lang="en-US" sz="700" b="1" smtClean="0">
                <a:solidFill>
                  <a:srgbClr val="FFFFFF"/>
                </a:solidFill>
              </a:rPr>
              <a:pPr algn="r"/>
              <a:t>‹#›</a:t>
            </a:fld>
            <a:endParaRPr lang="en-US" sz="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874"/>
            <a:ext cx="8686800" cy="6095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1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57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C58F0C-D256-074C-8781-2D875D78A4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8"/>
            <a:ext cx="9143999" cy="514002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73958"/>
            <a:ext cx="8686801" cy="6162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F0876-08F6-F64B-99D3-D2690523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6950" y="4984750"/>
            <a:ext cx="1797050" cy="152088"/>
          </a:xfrm>
          <a:prstGeom prst="rect">
            <a:avLst/>
          </a:prstGeom>
        </p:spPr>
        <p:txBody>
          <a:bodyPr vert="horz" lIns="91440" tIns="0" rIns="45720" bIns="0" rtlCol="0" anchor="b"/>
          <a:lstStyle>
            <a:lvl1pPr algn="r">
              <a:defRPr sz="8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F9204F5-F094-2E40-9C69-DD575198B9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12943-7B49-9947-96C0-49D9B3528D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55" y="115181"/>
            <a:ext cx="653092" cy="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8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84" r:id="rId3"/>
    <p:sldLayoutId id="2147483783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bg1"/>
          </a:solidFill>
          <a:effectLst/>
          <a:latin typeface="Century Gothic" panose="020B0502020202020204" pitchFamily="34" charset="0"/>
          <a:ea typeface="ＭＳ Ｐゴシック" pitchFamily="-108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8017" indent="-338017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5451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9205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2183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9442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598_CBCFAF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marshall-space-flight-center-capabiliti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achary.t.muscha@nasa.gov" TargetMode="External"/><Relationship Id="rId4" Type="http://schemas.openxmlformats.org/officeDocument/2006/relationships/hyperlink" Target="https://www.nasa.gov/marshall/do-business-with-marsha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26702" y="2207061"/>
            <a:ext cx="4777966" cy="1015663"/>
          </a:xfrm>
        </p:spPr>
        <p:txBody>
          <a:bodyPr wrap="square">
            <a:spAutoFit/>
          </a:bodyPr>
          <a:lstStyle/>
          <a:p>
            <a:r>
              <a:rPr lang="en-US" sz="2000"/>
              <a:t>SLS Block-1B USA Separation Analysis and Requirements Evaluation Using the CLVTOPS Toolchain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32018" y="3970392"/>
            <a:ext cx="3772650" cy="1107996"/>
          </a:xfrm>
        </p:spPr>
        <p:txBody>
          <a:bodyPr/>
          <a:lstStyle/>
          <a:p>
            <a:r>
              <a:rPr lang="en-US" sz="2000" dirty="0"/>
              <a:t>Zach Muscha</a:t>
            </a:r>
          </a:p>
          <a:p>
            <a:r>
              <a:rPr lang="en-US" sz="1600" i="1" dirty="0"/>
              <a:t>NASA/MSFC/EV42/ESSCA/Amentum</a:t>
            </a:r>
          </a:p>
          <a:p>
            <a:r>
              <a:rPr lang="en-US" sz="1600" i="1" dirty="0"/>
              <a:t>2025 AAS GN&amp;C Conference</a:t>
            </a:r>
          </a:p>
          <a:p>
            <a:r>
              <a:rPr lang="en-US" sz="1400" b="0" dirty="0"/>
              <a:t>February 3, 2025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7FE11B4-C25F-BC44-8B3F-B6E89FD817F7}"/>
              </a:ext>
            </a:extLst>
          </p:cNvPr>
          <p:cNvSpPr txBox="1">
            <a:spLocks/>
          </p:cNvSpPr>
          <p:nvPr/>
        </p:nvSpPr>
        <p:spPr>
          <a:xfrm>
            <a:off x="3568224" y="1063499"/>
            <a:ext cx="5444036" cy="64633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/>
              <a:defRPr sz="2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018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566534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739512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92200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None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3600" dirty="0">
                <a:cs typeface="Arial" charset="0"/>
              </a:rPr>
              <a:t>SPACE LAUNCH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089AA-9BC1-DD2C-1E97-8C3FFEB40DF4}"/>
              </a:ext>
            </a:extLst>
          </p:cNvPr>
          <p:cNvSpPr/>
          <p:nvPr/>
        </p:nvSpPr>
        <p:spPr>
          <a:xfrm>
            <a:off x="0" y="149911"/>
            <a:ext cx="9012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This material is a work of the U.S. Government and is not subject to copyright protection in the United States.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DFF836-6A13-8CB4-D3ED-09F361C74F69}"/>
              </a:ext>
            </a:extLst>
          </p:cNvPr>
          <p:cNvSpPr txBox="1">
            <a:spLocks/>
          </p:cNvSpPr>
          <p:nvPr/>
        </p:nvSpPr>
        <p:spPr>
          <a:xfrm>
            <a:off x="126609" y="3393151"/>
            <a:ext cx="3441616" cy="1600438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vert="horz" wrap="square" anchor="b"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137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 sz="1600" b="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l" defTabSz="914400"/>
            <a:r>
              <a:rPr lang="en-US" sz="1400" kern="0" dirty="0"/>
              <a:t>Co-Authors: </a:t>
            </a:r>
            <a:br>
              <a:rPr lang="en-US" sz="1400" kern="0" dirty="0"/>
            </a:br>
            <a:r>
              <a:rPr lang="en-US" sz="1400" kern="0" dirty="0"/>
              <a:t>Benjamin Burger, NASA/MSFC </a:t>
            </a:r>
          </a:p>
          <a:p>
            <a:pPr algn="l" defTabSz="914400"/>
            <a:r>
              <a:rPr lang="en-US" sz="1400" kern="0" dirty="0"/>
              <a:t>Peter McDonough, Amentum</a:t>
            </a:r>
            <a:br>
              <a:rPr lang="en-US" sz="1400" kern="0" dirty="0"/>
            </a:br>
            <a:r>
              <a:rPr lang="en-US" sz="1400" kern="0" dirty="0"/>
              <a:t>Carole J. Addona, Amentum</a:t>
            </a:r>
          </a:p>
          <a:p>
            <a:pPr algn="l" defTabSz="914400"/>
            <a:r>
              <a:rPr lang="en-US" sz="1400" kern="0" dirty="0"/>
              <a:t>Rekesh Ali, McLaurin Aerospace</a:t>
            </a:r>
            <a:br>
              <a:rPr lang="en-US" sz="1400" kern="0" dirty="0"/>
            </a:br>
            <a:r>
              <a:rPr lang="en-US" sz="1400" kern="0" dirty="0"/>
              <a:t>Jared Rucker, Amentum</a:t>
            </a:r>
          </a:p>
          <a:p>
            <a:pPr algn="l" defTabSz="914400"/>
            <a:r>
              <a:rPr lang="en-US" sz="1400" kern="0" dirty="0"/>
              <a:t>Michael Sanders, Amentum</a:t>
            </a:r>
          </a:p>
        </p:txBody>
      </p:sp>
    </p:spTree>
    <p:extLst>
      <p:ext uri="{BB962C8B-B14F-4D97-AF65-F5344CB8AC3E}">
        <p14:creationId xmlns:p14="http://schemas.microsoft.com/office/powerpoint/2010/main" val="390298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026" y="63874"/>
            <a:ext cx="7789222" cy="616295"/>
          </a:xfrm>
        </p:spPr>
        <p:txBody>
          <a:bodyPr/>
          <a:lstStyle/>
          <a:p>
            <a:r>
              <a:rPr lang="en-US" dirty="0"/>
              <a:t>Agenda </a:t>
            </a:r>
            <a:r>
              <a:rPr lang="en-US" sz="2000" b="1" dirty="0"/>
              <a:t>(4-5 charts of content, 1 chart per bullet)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6C0DE-8F88-C848-8565-99CF73168F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026" y="882649"/>
            <a:ext cx="8261803" cy="404495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USA Separation Event </a:t>
            </a:r>
          </a:p>
          <a:p>
            <a:r>
              <a:rPr lang="en-US" dirty="0"/>
              <a:t>Requirements and Analysis Results</a:t>
            </a:r>
          </a:p>
          <a:p>
            <a:r>
              <a:rPr lang="en-US" dirty="0"/>
              <a:t>Requirements Simulation Rework</a:t>
            </a:r>
          </a:p>
          <a:p>
            <a:r>
              <a:rPr lang="en-US" dirty="0"/>
              <a:t>Requirement 2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E704-0E0B-146C-FB0E-59BC948E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19D6-F880-36A1-ED52-AE9C494FCB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8992"/>
            <a:ext cx="5032398" cy="3295662"/>
          </a:xfrm>
        </p:spPr>
        <p:txBody>
          <a:bodyPr/>
          <a:lstStyle/>
          <a:p>
            <a:r>
              <a:rPr lang="en-US" sz="1600" dirty="0"/>
              <a:t>NASA’s Space Launch System (SLS) is a launch vehicle designed to bring astronauts back to the moon.</a:t>
            </a:r>
          </a:p>
          <a:p>
            <a:pPr lvl="1"/>
            <a:r>
              <a:rPr lang="en-US" sz="1400" dirty="0"/>
              <a:t>Including the Block-1 and Block-1B configurations.</a:t>
            </a:r>
          </a:p>
          <a:p>
            <a:pPr lvl="1"/>
            <a:endParaRPr lang="en-US" sz="1600" dirty="0"/>
          </a:p>
          <a:p>
            <a:r>
              <a:rPr lang="en-US" sz="1600" dirty="0"/>
              <a:t>SLS Block-1B consists of a Core Stage, 2 SRBs, EUS, a mission-specific </a:t>
            </a:r>
            <a:r>
              <a:rPr lang="en-US" sz="1600" kern="0" dirty="0"/>
              <a:t>Co-Manifested Payload (CPL)</a:t>
            </a:r>
            <a:r>
              <a:rPr lang="en-US" sz="1600" dirty="0"/>
              <a:t>, Universal Stage Adapter (USA), and Orion Spacecraft.</a:t>
            </a:r>
          </a:p>
          <a:p>
            <a:endParaRPr lang="en-US" sz="1400" dirty="0"/>
          </a:p>
          <a:p>
            <a:r>
              <a:rPr lang="en-US" sz="1600" dirty="0"/>
              <a:t>MSFC’s Liftoff and Separation Dynamics Team uses the CLVTOPS toolchain for USA hardware simulation, minimum clearance analysis, and requirements analysis.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3A486A-E619-1F2E-A2B3-CB431101CCFE}"/>
              </a:ext>
            </a:extLst>
          </p:cNvPr>
          <p:cNvGrpSpPr/>
          <p:nvPr/>
        </p:nvGrpSpPr>
        <p:grpSpPr>
          <a:xfrm>
            <a:off x="5313752" y="840093"/>
            <a:ext cx="3641981" cy="4128360"/>
            <a:chOff x="6532390" y="2131461"/>
            <a:chExt cx="2590746" cy="293673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BAF394A-4A8D-ED87-FAAD-082C41E46D8F}"/>
                </a:ext>
              </a:extLst>
            </p:cNvPr>
            <p:cNvSpPr/>
            <p:nvPr/>
          </p:nvSpPr>
          <p:spPr bwMode="auto">
            <a:xfrm>
              <a:off x="6532390" y="2152651"/>
              <a:ext cx="2590746" cy="2915545"/>
            </a:xfrm>
            <a:prstGeom prst="roundRect">
              <a:avLst>
                <a:gd name="adj" fmla="val 3022"/>
              </a:avLst>
            </a:prstGeom>
            <a:solidFill>
              <a:srgbClr val="F8F8F8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1B32EFB-0CB8-77A3-63BE-C671C72B3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3" t="29129"/>
            <a:stretch/>
          </p:blipFill>
          <p:spPr>
            <a:xfrm>
              <a:off x="6546983" y="2131461"/>
              <a:ext cx="2546325" cy="2866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9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0F69-63D6-3DA6-15E6-8794B717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Separation Event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2154AE-FF74-4735-06EB-A360202115C6}"/>
              </a:ext>
            </a:extLst>
          </p:cNvPr>
          <p:cNvGrpSpPr>
            <a:grpSpLocks noChangeAspect="1"/>
          </p:cNvGrpSpPr>
          <p:nvPr/>
        </p:nvGrpSpPr>
        <p:grpSpPr>
          <a:xfrm>
            <a:off x="199720" y="815425"/>
            <a:ext cx="4595921" cy="2496889"/>
            <a:chOff x="728154" y="0"/>
            <a:chExt cx="10879842" cy="5910840"/>
          </a:xfrm>
        </p:grpSpPr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E5D101B-0F05-1906-3DBA-D9360133D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0" r="2277" b="13811"/>
            <a:stretch/>
          </p:blipFill>
          <p:spPr>
            <a:xfrm>
              <a:off x="728154" y="0"/>
              <a:ext cx="10879842" cy="591084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4362594-C9C9-E286-6F06-CA0E1B691981}"/>
                </a:ext>
              </a:extLst>
            </p:cNvPr>
            <p:cNvSpPr/>
            <p:nvPr/>
          </p:nvSpPr>
          <p:spPr>
            <a:xfrm>
              <a:off x="8690593" y="433383"/>
              <a:ext cx="2691508" cy="966788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Separable Portion of USA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A5FB7-BF38-7B0F-4534-086D52066794}"/>
                </a:ext>
              </a:extLst>
            </p:cNvPr>
            <p:cNvSpPr/>
            <p:nvPr/>
          </p:nvSpPr>
          <p:spPr>
            <a:xfrm>
              <a:off x="3002464" y="433383"/>
              <a:ext cx="2923539" cy="966788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Non-Separable Portion of USA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2C13564-70ED-1C93-328E-538FE65BBAF7}"/>
                </a:ext>
              </a:extLst>
            </p:cNvPr>
            <p:cNvSpPr/>
            <p:nvPr/>
          </p:nvSpPr>
          <p:spPr>
            <a:xfrm>
              <a:off x="5237722" y="5134648"/>
              <a:ext cx="1641604" cy="638177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CPL KIZ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8FAC8F1-AAED-FCB9-1293-B81862E4B61B}"/>
                </a:ext>
              </a:extLst>
            </p:cNvPr>
            <p:cNvSpPr/>
            <p:nvPr/>
          </p:nvSpPr>
          <p:spPr>
            <a:xfrm>
              <a:off x="7302475" y="5134649"/>
              <a:ext cx="2468602" cy="638177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Lunar I-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Hab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7642F2-2170-C59E-A311-DB8B56F085AD}"/>
                </a:ext>
              </a:extLst>
            </p:cNvPr>
            <p:cNvSpPr/>
            <p:nvPr/>
          </p:nvSpPr>
          <p:spPr>
            <a:xfrm>
              <a:off x="3448748" y="5134648"/>
              <a:ext cx="1138521" cy="638177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EUS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3B50CCC-0509-9BFF-DA34-748E7822626C}"/>
                </a:ext>
              </a:extLst>
            </p:cNvPr>
            <p:cNvSpPr/>
            <p:nvPr/>
          </p:nvSpPr>
          <p:spPr>
            <a:xfrm>
              <a:off x="6352954" y="1062038"/>
              <a:ext cx="1127439" cy="5334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</a:rPr>
                <a:t>PLA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44C4DE-C2D4-BD0D-629C-8FCD360A60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464234" y="1400171"/>
              <a:ext cx="865062" cy="638179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519AD8D-1667-544B-0183-D6876C5D3A6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9743856" y="1400171"/>
              <a:ext cx="292492" cy="704853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39CE95F-0876-16E1-9C0F-AF53DA2D5F6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5854690" y="1595438"/>
              <a:ext cx="1061986" cy="1016367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4AC4C21-26F5-01F1-6297-8F037CBCE7F8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6058525" y="4367733"/>
              <a:ext cx="229855" cy="766915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BCD5D6B-1FC0-8E73-0560-FE5A61E7978E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7518528" y="3885891"/>
              <a:ext cx="1018249" cy="1248758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8207A77-DFA0-064E-3E5A-8D73AC5A4049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4018008" y="4622103"/>
              <a:ext cx="229855" cy="512545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83E46D0F-6728-F051-0F7A-5F43D052D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720" y="3394418"/>
            <a:ext cx="4678162" cy="1558981"/>
          </a:xfrm>
        </p:spPr>
        <p:txBody>
          <a:bodyPr/>
          <a:lstStyle/>
          <a:p>
            <a:r>
              <a:rPr lang="en-US" sz="1600" dirty="0"/>
              <a:t>Separable portion of USA is a shell that surrounds the CPL </a:t>
            </a:r>
            <a:r>
              <a:rPr lang="en-US" sz="1200" b="0" dirty="0"/>
              <a:t>(</a:t>
            </a:r>
            <a:r>
              <a:rPr lang="en-US" sz="1200" b="0" i="1" dirty="0"/>
              <a:t>Lunar I-</a:t>
            </a:r>
            <a:r>
              <a:rPr lang="en-US" sz="1200" b="0" i="1" dirty="0" err="1"/>
              <a:t>Hab</a:t>
            </a:r>
            <a:r>
              <a:rPr lang="en-US" sz="1200" b="0" i="1" dirty="0"/>
              <a:t> shown</a:t>
            </a:r>
            <a:r>
              <a:rPr lang="en-US" sz="1200" b="0" dirty="0"/>
              <a:t>).</a:t>
            </a:r>
          </a:p>
          <a:p>
            <a:r>
              <a:rPr lang="en-US" sz="1600" dirty="0"/>
              <a:t>CPL Keep-In-Zone (CPL KIZ) is a volume the USA must maintain positive clearance to.</a:t>
            </a:r>
          </a:p>
          <a:p>
            <a:r>
              <a:rPr lang="en-US" sz="1600" dirty="0"/>
              <a:t>Spring-based separation system pushes USA away from EUS.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E7A59E5-47CC-6E62-5D5F-254866497A3E}"/>
              </a:ext>
            </a:extLst>
          </p:cNvPr>
          <p:cNvGrpSpPr/>
          <p:nvPr/>
        </p:nvGrpSpPr>
        <p:grpSpPr>
          <a:xfrm>
            <a:off x="4948139" y="987601"/>
            <a:ext cx="3917494" cy="3971941"/>
            <a:chOff x="5001479" y="1025701"/>
            <a:chExt cx="3917494" cy="3971941"/>
          </a:xfrm>
        </p:grpSpPr>
        <p:sp>
          <p:nvSpPr>
            <p:cNvPr id="62" name="Content Placeholder 5">
              <a:extLst>
                <a:ext uri="{FF2B5EF4-FFF2-40B4-BE49-F238E27FC236}">
                  <a16:creationId xmlns:a16="http://schemas.microsoft.com/office/drawing/2014/main" id="{B19B432D-B55B-2E81-BCE5-9D6BAB07D8F6}"/>
                </a:ext>
              </a:extLst>
            </p:cNvPr>
            <p:cNvSpPr txBox="1">
              <a:spLocks/>
            </p:cNvSpPr>
            <p:nvPr/>
          </p:nvSpPr>
          <p:spPr>
            <a:xfrm>
              <a:off x="5101811" y="1025701"/>
              <a:ext cx="3817157" cy="313414"/>
            </a:xfrm>
            <a:prstGeom prst="rect">
              <a:avLst/>
            </a:prstGeom>
          </p:spPr>
          <p:txBody>
            <a:bodyPr/>
            <a:lstStyle>
              <a:lvl1pPr marL="173038" indent="-173038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C6115"/>
                </a:buClr>
                <a:buSzPct val="100000"/>
                <a:buFont typeface="Arial" panose="020B0604020202020204" pitchFamily="34" charset="0"/>
                <a:buChar char="•"/>
                <a:tabLst/>
                <a:defRPr sz="2000" b="1">
                  <a:solidFill>
                    <a:schemeClr val="bg2"/>
                  </a:solidFill>
                  <a:latin typeface="Century Gothic" panose="020B0502020202020204" pitchFamily="34" charset="0"/>
                  <a:ea typeface="ＭＳ Ｐゴシック" pitchFamily="-108" charset="-128"/>
                  <a:cs typeface="ＭＳ Ｐゴシック" charset="-128"/>
                </a:defRPr>
              </a:lvl1pPr>
              <a:lvl2pPr marL="511175" indent="-173038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C6115"/>
                </a:buClr>
                <a:buFont typeface="LucidaGrande" charset="0"/>
                <a:buChar char="–"/>
                <a:defRPr b="0">
                  <a:solidFill>
                    <a:schemeClr val="bg2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defRPr>
              </a:lvl2pPr>
              <a:lvl3pPr marL="690563" indent="-11906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C6115"/>
                </a:buClr>
                <a:buSzPct val="90000"/>
                <a:buFont typeface="Arial" panose="020B0604020202020204" pitchFamily="34" charset="0"/>
                <a:buChar char="•"/>
                <a:tabLst/>
                <a:defRPr sz="1600">
                  <a:solidFill>
                    <a:schemeClr val="bg2"/>
                  </a:solidFill>
                  <a:latin typeface="Century Gothic" panose="020B0502020202020204" pitchFamily="34" charset="0"/>
                  <a:ea typeface="Arial Narrow" pitchFamily="-112" charset="0"/>
                  <a:cs typeface="Arial Narrow"/>
                </a:defRPr>
              </a:lvl3pPr>
              <a:lvl4pPr marL="858838" indent="-11906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C6115"/>
                </a:buClr>
                <a:buFont typeface="LucidaGrande" charset="0"/>
                <a:buChar char="–"/>
                <a:tabLst/>
                <a:defRPr sz="1400">
                  <a:solidFill>
                    <a:schemeClr val="bg2"/>
                  </a:solidFill>
                  <a:latin typeface="Century Gothic" panose="020B0502020202020204" pitchFamily="34" charset="0"/>
                  <a:ea typeface="Arial Narrow" pitchFamily="-112" charset="0"/>
                  <a:cs typeface="Arial Narrow"/>
                </a:defRPr>
              </a:lvl4pPr>
              <a:lvl5pPr marL="1089025" indent="-112713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C6115"/>
                </a:buClr>
                <a:buFont typeface="Arial" panose="020B0604020202020204" pitchFamily="34" charset="0"/>
                <a:buChar char="•"/>
                <a:tabLst/>
                <a:defRPr sz="1200">
                  <a:solidFill>
                    <a:schemeClr val="bg2"/>
                  </a:solidFill>
                  <a:latin typeface="Century Gothic" panose="020B0502020202020204" pitchFamily="34" charset="0"/>
                  <a:ea typeface="Arial Narrow" pitchFamily="-112" charset="0"/>
                  <a:cs typeface="Arial Narrow"/>
                </a:defRPr>
              </a:lvl5pPr>
              <a:lvl6pPr marL="2466564" indent="-227856" algn="l" defTabSz="914279" rtl="0" eaLnBrk="1" fontAlgn="base" hangingPunct="1">
                <a:lnSpc>
                  <a:spcPts val="2602"/>
                </a:lnSpc>
                <a:spcBef>
                  <a:spcPct val="0"/>
                </a:spcBef>
                <a:spcAft>
                  <a:spcPts val="595"/>
                </a:spcAft>
                <a:defRPr sz="1300">
                  <a:solidFill>
                    <a:srgbClr val="666666"/>
                  </a:solidFill>
                  <a:latin typeface="+mn-lt"/>
                  <a:ea typeface="ＭＳ Ｐゴシック" pitchFamily="-108" charset="-128"/>
                </a:defRPr>
              </a:lvl6pPr>
              <a:lvl7pPr marL="2876707" indent="-227856" algn="l" defTabSz="914279" rtl="0" eaLnBrk="1" fontAlgn="base" hangingPunct="1">
                <a:lnSpc>
                  <a:spcPts val="2602"/>
                </a:lnSpc>
                <a:spcBef>
                  <a:spcPct val="0"/>
                </a:spcBef>
                <a:spcAft>
                  <a:spcPts val="595"/>
                </a:spcAft>
                <a:defRPr sz="1300">
                  <a:solidFill>
                    <a:srgbClr val="666666"/>
                  </a:solidFill>
                  <a:latin typeface="+mn-lt"/>
                  <a:ea typeface="ＭＳ Ｐゴシック" pitchFamily="-108" charset="-128"/>
                </a:defRPr>
              </a:lvl7pPr>
              <a:lvl8pPr marL="3286853" indent="-227856" algn="l" defTabSz="914279" rtl="0" eaLnBrk="1" fontAlgn="base" hangingPunct="1">
                <a:lnSpc>
                  <a:spcPts val="2602"/>
                </a:lnSpc>
                <a:spcBef>
                  <a:spcPct val="0"/>
                </a:spcBef>
                <a:spcAft>
                  <a:spcPts val="595"/>
                </a:spcAft>
                <a:defRPr sz="1300">
                  <a:solidFill>
                    <a:srgbClr val="666666"/>
                  </a:solidFill>
                  <a:latin typeface="+mn-lt"/>
                  <a:ea typeface="ＭＳ Ｐゴシック" pitchFamily="-108" charset="-128"/>
                </a:defRPr>
              </a:lvl8pPr>
              <a:lvl9pPr marL="3696997" indent="-227856" algn="l" defTabSz="914279" rtl="0" eaLnBrk="1" fontAlgn="base" hangingPunct="1">
                <a:lnSpc>
                  <a:spcPts val="2602"/>
                </a:lnSpc>
                <a:spcBef>
                  <a:spcPct val="0"/>
                </a:spcBef>
                <a:spcAft>
                  <a:spcPts val="595"/>
                </a:spcAft>
                <a:defRPr sz="1300">
                  <a:solidFill>
                    <a:srgbClr val="666666"/>
                  </a:solidFill>
                  <a:latin typeface="+mn-lt"/>
                  <a:ea typeface="ＭＳ Ｐゴシック" pitchFamily="-108" charset="-128"/>
                </a:defRPr>
              </a:lvl9pPr>
            </a:lstStyle>
            <a:p>
              <a:pPr marL="0" indent="0" algn="ctr" defTabSz="914400">
                <a:buNone/>
              </a:pPr>
              <a:r>
                <a:rPr lang="en-US" sz="1400" kern="0" dirty="0"/>
                <a:t>USA Separation Concept of Operations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3A48D9F-0089-3720-25AC-FC2A89611F1A}"/>
                </a:ext>
              </a:extLst>
            </p:cNvPr>
            <p:cNvGrpSpPr/>
            <p:nvPr/>
          </p:nvGrpSpPr>
          <p:grpSpPr>
            <a:xfrm>
              <a:off x="5001479" y="1040215"/>
              <a:ext cx="3917494" cy="3957427"/>
              <a:chOff x="5001479" y="1040215"/>
              <a:chExt cx="3917494" cy="395742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1C2D45D-9C93-653B-FAE7-96C33F13F654}"/>
                  </a:ext>
                </a:extLst>
              </p:cNvPr>
              <p:cNvGrpSpPr/>
              <p:nvPr/>
            </p:nvGrpSpPr>
            <p:grpSpPr>
              <a:xfrm>
                <a:off x="5001479" y="1040215"/>
                <a:ext cx="3917494" cy="3957427"/>
                <a:chOff x="5143202" y="727841"/>
                <a:chExt cx="3948459" cy="398871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65DE74B4-128F-C6FB-4420-8D3589F4D15F}"/>
                    </a:ext>
                  </a:extLst>
                </p:cNvPr>
                <p:cNvSpPr/>
                <p:nvPr/>
              </p:nvSpPr>
              <p:spPr bwMode="auto">
                <a:xfrm>
                  <a:off x="5244336" y="727841"/>
                  <a:ext cx="3847325" cy="3988710"/>
                </a:xfrm>
                <a:prstGeom prst="roundRect">
                  <a:avLst>
                    <a:gd name="adj" fmla="val 169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00" b="0" i="0" u="none" strike="noStrike" cap="none" normalizeH="0" baseline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55 Helvetica Roman" pitchFamily="1" charset="0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73D2699-A1CF-DCD3-F4E2-D32199730D01}"/>
                    </a:ext>
                  </a:extLst>
                </p:cNvPr>
                <p:cNvGrpSpPr/>
                <p:nvPr/>
              </p:nvGrpSpPr>
              <p:grpSpPr>
                <a:xfrm>
                  <a:off x="5143202" y="985219"/>
                  <a:ext cx="3851324" cy="3709673"/>
                  <a:chOff x="1979495" y="934206"/>
                  <a:chExt cx="4550714" cy="4383348"/>
                </a:xfrm>
              </p:grpSpPr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97E3B86C-ACA0-2F68-5CD8-AF3EB303FE59}"/>
                      </a:ext>
                    </a:extLst>
                  </p:cNvPr>
                  <p:cNvSpPr/>
                  <p:nvPr/>
                </p:nvSpPr>
                <p:spPr>
                  <a:xfrm>
                    <a:off x="3377798" y="1348169"/>
                    <a:ext cx="2102246" cy="3241948"/>
                  </a:xfrm>
                  <a:prstGeom prst="roundRect">
                    <a:avLst>
                      <a:gd name="adj" fmla="val 5780"/>
                    </a:avLst>
                  </a:prstGeom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E03AAAF1-DA99-F3E3-9501-446F5DC55C9B}"/>
                      </a:ext>
                    </a:extLst>
                  </p:cNvPr>
                  <p:cNvGrpSpPr/>
                  <p:nvPr/>
                </p:nvGrpSpPr>
                <p:grpSpPr>
                  <a:xfrm>
                    <a:off x="2330852" y="934206"/>
                    <a:ext cx="4061033" cy="3487773"/>
                    <a:chOff x="2199026" y="1035052"/>
                    <a:chExt cx="5254451" cy="4512731"/>
                  </a:xfrm>
                </p:grpSpPr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0207C6F4-CB0C-F9B6-A1BF-771D62A4258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1234" r="62986" b="41358"/>
                    <a:stretch/>
                  </p:blipFill>
                  <p:spPr>
                    <a:xfrm rot="5400000">
                      <a:off x="539561" y="2694517"/>
                      <a:ext cx="4512730" cy="11938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735E35C6-2F81-2BB2-4507-E9A632194C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612" t="25432" r="62638" b="36790"/>
                    <a:stretch/>
                  </p:blipFill>
                  <p:spPr>
                    <a:xfrm rot="5400000">
                      <a:off x="3180293" y="2499784"/>
                      <a:ext cx="3505199" cy="25908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Picture 7" descr="A picture containing outdoor object&#10;&#10;Description automatically generated">
                      <a:extLst>
                        <a:ext uri="{FF2B5EF4-FFF2-40B4-BE49-F238E27FC236}">
                          <a16:creationId xmlns:a16="http://schemas.microsoft.com/office/drawing/2014/main" id="{98D9997C-E39F-89F5-F1DF-7B68E90D76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0207" t="43210" r="62778" b="43086"/>
                    <a:stretch/>
                  </p:blipFill>
                  <p:spPr>
                    <a:xfrm rot="5400000">
                      <a:off x="5336811" y="3431117"/>
                      <a:ext cx="3293532" cy="9398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" name="Arrow: Right 9">
                      <a:extLst>
                        <a:ext uri="{FF2B5EF4-FFF2-40B4-BE49-F238E27FC236}">
                          <a16:creationId xmlns:a16="http://schemas.microsoft.com/office/drawing/2014/main" id="{86CF52B2-0C2A-8C10-259C-602EB1C0B9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9956" y="3314700"/>
                      <a:ext cx="585258" cy="228600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u="sng"/>
                    </a:p>
                  </p:txBody>
                </p:sp>
                <p:sp>
                  <p:nvSpPr>
                    <p:cNvPr id="12" name="Arrow: Right 11">
                      <a:extLst>
                        <a:ext uri="{FF2B5EF4-FFF2-40B4-BE49-F238E27FC236}">
                          <a16:creationId xmlns:a16="http://schemas.microsoft.com/office/drawing/2014/main" id="{354E7771-0CC2-C8AC-8AD0-967C234AC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6386" y="3314700"/>
                      <a:ext cx="585258" cy="228600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u="sng" dirty="0"/>
                    </a:p>
                  </p:txBody>
                </p:sp>
              </p:grp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6E74CCE-282B-7AFD-5C6F-FA181BAF0B07}"/>
                      </a:ext>
                    </a:extLst>
                  </p:cNvPr>
                  <p:cNvSpPr txBox="1"/>
                  <p:nvPr/>
                </p:nvSpPr>
                <p:spPr>
                  <a:xfrm>
                    <a:off x="3650583" y="1599261"/>
                    <a:ext cx="977595" cy="3115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kern="0" dirty="0">
                        <a:solidFill>
                          <a:prstClr val="white"/>
                        </a:solidFill>
                        <a:latin typeface="Century Gothic" panose="020B0502020202020204" pitchFamily="34" charset="0"/>
                        <a:ea typeface="+mn-ea"/>
                      </a:rPr>
                      <a:t>USA+SA</a:t>
                    </a:r>
                  </a:p>
                </p:txBody>
              </p:sp>
              <p:sp>
                <p:nvSpPr>
                  <p:cNvPr id="21" name="Right Brace 20">
                    <a:extLst>
                      <a:ext uri="{FF2B5EF4-FFF2-40B4-BE49-F238E27FC236}">
                        <a16:creationId xmlns:a16="http://schemas.microsoft.com/office/drawing/2014/main" id="{E26A7FE6-687D-233E-D8E7-A9B8FBF9E6CE}"/>
                      </a:ext>
                    </a:extLst>
                  </p:cNvPr>
                  <p:cNvSpPr/>
                  <p:nvPr/>
                </p:nvSpPr>
                <p:spPr>
                  <a:xfrm rot="12830660">
                    <a:off x="4462018" y="1448407"/>
                    <a:ext cx="206627" cy="938422"/>
                  </a:xfrm>
                  <a:prstGeom prst="rightBrace">
                    <a:avLst/>
                  </a:prstGeom>
                  <a:ln w="1905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D220374-4575-D354-832E-98A697CD8D3C}"/>
                      </a:ext>
                    </a:extLst>
                  </p:cNvPr>
                  <p:cNvSpPr txBox="1"/>
                  <p:nvPr/>
                </p:nvSpPr>
                <p:spPr>
                  <a:xfrm>
                    <a:off x="1979495" y="4767737"/>
                    <a:ext cx="1534617" cy="549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Century Gothic" panose="020B0502020202020204" pitchFamily="34" charset="0"/>
                      </a:rPr>
                      <a:t>(1) MPCV Separates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1F3A65D-1EFC-2D81-FC27-8BD8BEF16C8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416" y="4759381"/>
                    <a:ext cx="1395593" cy="549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(2) USA Separates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EA1518F-47B4-6BD7-ECB0-194E54D6161A}"/>
                      </a:ext>
                    </a:extLst>
                  </p:cNvPr>
                  <p:cNvSpPr txBox="1"/>
                  <p:nvPr/>
                </p:nvSpPr>
                <p:spPr>
                  <a:xfrm>
                    <a:off x="5477359" y="4767739"/>
                    <a:ext cx="1052850" cy="549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Century Gothic" panose="020B0502020202020204" pitchFamily="34" charset="0"/>
                      </a:rPr>
                      <a:t>(3) MPCV Docks</a:t>
                    </a:r>
                  </a:p>
                </p:txBody>
              </p:sp>
            </p:grp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DD1C73C-2204-11F2-B0FA-BB86370AA6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01816" y="1338908"/>
                <a:ext cx="381715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BF043B6-947D-9334-F58B-131989FA38F4}"/>
              </a:ext>
            </a:extLst>
          </p:cNvPr>
          <p:cNvCxnSpPr>
            <a:cxnSpLocks/>
          </p:cNvCxnSpPr>
          <p:nvPr/>
        </p:nvCxnSpPr>
        <p:spPr bwMode="auto">
          <a:xfrm>
            <a:off x="6493669" y="2031730"/>
            <a:ext cx="5510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698697-82DF-3DE8-9EE4-3D993CD3EF36}"/>
              </a:ext>
            </a:extLst>
          </p:cNvPr>
          <p:cNvCxnSpPr>
            <a:cxnSpLocks/>
          </p:cNvCxnSpPr>
          <p:nvPr/>
        </p:nvCxnSpPr>
        <p:spPr bwMode="auto">
          <a:xfrm>
            <a:off x="5048476" y="4447868"/>
            <a:ext cx="38171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15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AE7D-55EE-BD40-AA0C-823082D1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0F44-43DD-EBCE-FAD2-FEDE7B949A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180" y="2571750"/>
            <a:ext cx="5106760" cy="2507876"/>
          </a:xfrm>
        </p:spPr>
        <p:txBody>
          <a:bodyPr/>
          <a:lstStyle/>
          <a:p>
            <a:r>
              <a:rPr lang="en-US" sz="1600" dirty="0"/>
              <a:t>Three requirements protect for clearance for two simulation scenarios: baseline and single spring out.</a:t>
            </a:r>
          </a:p>
          <a:p>
            <a:pPr lvl="1"/>
            <a:r>
              <a:rPr lang="en-US" sz="1400" dirty="0"/>
              <a:t>Baseline scenario </a:t>
            </a:r>
            <a:r>
              <a:rPr lang="en-US" sz="1000" b="0" dirty="0"/>
              <a:t>(</a:t>
            </a:r>
            <a:r>
              <a:rPr lang="en-US" sz="1000" b="0" i="1" dirty="0"/>
              <a:t>top plots</a:t>
            </a:r>
            <a:r>
              <a:rPr lang="en-US" sz="1000" b="0" dirty="0"/>
              <a:t>) </a:t>
            </a:r>
            <a:r>
              <a:rPr lang="en-US" sz="1400" dirty="0"/>
              <a:t>passes all three requirements.</a:t>
            </a:r>
          </a:p>
          <a:p>
            <a:pPr lvl="1"/>
            <a:r>
              <a:rPr lang="en-US" sz="1400" dirty="0"/>
              <a:t>Single spring out scenario </a:t>
            </a:r>
            <a:r>
              <a:rPr lang="en-US" sz="1000" b="0" dirty="0"/>
              <a:t>(</a:t>
            </a:r>
            <a:r>
              <a:rPr lang="en-US" sz="1000" b="0" i="1" dirty="0"/>
              <a:t>bottom plots</a:t>
            </a:r>
            <a:r>
              <a:rPr lang="en-US" sz="1000" b="0" dirty="0"/>
              <a:t>)</a:t>
            </a:r>
            <a:r>
              <a:rPr lang="en-US" sz="1400" dirty="0"/>
              <a:t> doesn’t meet Requirement 2 but shows positive clearance with good clearance margin.</a:t>
            </a:r>
          </a:p>
          <a:p>
            <a:r>
              <a:rPr lang="en-US" sz="1600" dirty="0"/>
              <a:t>This led to reevaluating the need for Requirement 2.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D66F1-7E60-7F47-6F6F-1A9CCBF2E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48259"/>
              </p:ext>
            </p:extLst>
          </p:nvPr>
        </p:nvGraphicFramePr>
        <p:xfrm>
          <a:off x="128180" y="938354"/>
          <a:ext cx="4939120" cy="1519075"/>
        </p:xfrm>
        <a:graphic>
          <a:graphicData uri="http://schemas.openxmlformats.org/drawingml/2006/table">
            <a:tbl>
              <a:tblPr firstRow="1" firstCol="1" bandRow="1"/>
              <a:tblGrid>
                <a:gridCol w="1687721">
                  <a:extLst>
                    <a:ext uri="{9D8B030D-6E8A-4147-A177-3AD203B41FA5}">
                      <a16:colId xmlns:a16="http://schemas.microsoft.com/office/drawing/2014/main" val="1433134435"/>
                    </a:ext>
                  </a:extLst>
                </a:gridCol>
                <a:gridCol w="3251399">
                  <a:extLst>
                    <a:ext uri="{9D8B030D-6E8A-4147-A177-3AD203B41FA5}">
                      <a16:colId xmlns:a16="http://schemas.microsoft.com/office/drawing/2014/main" val="363338796"/>
                    </a:ext>
                  </a:extLst>
                </a:gridCol>
              </a:tblGrid>
              <a:tr h="22278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Requirement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48542"/>
                  </a:ext>
                </a:extLst>
              </a:tr>
              <a:tr h="4805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Requirement 1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Envelope around allowable axial force impulse and lateral moment impulse.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68038"/>
                  </a:ext>
                </a:extLst>
              </a:tr>
              <a:tr h="4805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Requirement 2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 maximum limit for lateral force impulse fraction of axial force impulse.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06769"/>
                  </a:ext>
                </a:extLst>
              </a:tr>
              <a:tr h="3240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Requirement 3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 maximum equivalent moment arm limit for roll moment impulse.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309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58D7A5-1E5F-B711-1B02-ABC30412F57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9649" y="3162373"/>
            <a:ext cx="2011678" cy="1965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16DA60-3379-CB5F-9B3A-480610952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75" y="3162374"/>
            <a:ext cx="2011678" cy="19659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80C4F5-E83A-314A-0691-469B4F2917CB}"/>
              </a:ext>
            </a:extLst>
          </p:cNvPr>
          <p:cNvSpPr txBox="1"/>
          <p:nvPr/>
        </p:nvSpPr>
        <p:spPr>
          <a:xfrm>
            <a:off x="5213069" y="864949"/>
            <a:ext cx="187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</a:rPr>
              <a:t>Requirement 2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18B98-AAF4-29BA-855F-12909A0D4D63}"/>
              </a:ext>
            </a:extLst>
          </p:cNvPr>
          <p:cNvSpPr txBox="1"/>
          <p:nvPr/>
        </p:nvSpPr>
        <p:spPr>
          <a:xfrm>
            <a:off x="7142706" y="864949"/>
            <a:ext cx="196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</a:rPr>
              <a:t>Clearance Results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215EF6-4242-234D-B6BA-57B1C32C687A}"/>
              </a:ext>
            </a:extLst>
          </p:cNvPr>
          <p:cNvSpPr/>
          <p:nvPr/>
        </p:nvSpPr>
        <p:spPr bwMode="auto">
          <a:xfrm>
            <a:off x="5388622" y="3580020"/>
            <a:ext cx="1120778" cy="2685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55 Helvetica Roman" pitchFamily="1" charset="0"/>
              </a:rPr>
              <a:t>Non-compliance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23D0F4-4F31-0F2E-1626-6F58B14EDF59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>
            <a:off x="5949011" y="3848586"/>
            <a:ext cx="388289" cy="494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0580E6-BC10-E2AB-394D-E8E1741C976F}"/>
              </a:ext>
            </a:extLst>
          </p:cNvPr>
          <p:cNvSpPr/>
          <p:nvPr/>
        </p:nvSpPr>
        <p:spPr bwMode="auto">
          <a:xfrm>
            <a:off x="7662711" y="3691405"/>
            <a:ext cx="1093443" cy="2685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55 Helvetica Roman" pitchFamily="1" charset="0"/>
              </a:rPr>
              <a:t>Positive Margin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89DBA4A-8D71-079B-28B8-27C72371A073}"/>
              </a:ext>
            </a:extLst>
          </p:cNvPr>
          <p:cNvSpPr/>
          <p:nvPr/>
        </p:nvSpPr>
        <p:spPr bwMode="auto">
          <a:xfrm>
            <a:off x="7698773" y="4827776"/>
            <a:ext cx="96007" cy="10076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65DB7C-27E7-6187-343D-1161EF522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385" y="1192332"/>
            <a:ext cx="2011677" cy="1965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35DFF9-6AC2-2202-8426-F7A71F9A6B27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9649" y="1192332"/>
            <a:ext cx="2011678" cy="196595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24F2F4-E443-314B-0F57-EC5479B6442C}"/>
              </a:ext>
            </a:extLst>
          </p:cNvPr>
          <p:cNvCxnSpPr>
            <a:cxnSpLocks/>
            <a:stCxn id="20" idx="1"/>
            <a:endCxn id="19" idx="2"/>
          </p:cNvCxnSpPr>
          <p:nvPr/>
        </p:nvCxnSpPr>
        <p:spPr bwMode="auto">
          <a:xfrm flipV="1">
            <a:off x="7794780" y="3959971"/>
            <a:ext cx="414653" cy="9181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46A9B23-4FD4-3B82-A3A9-3810E902B60F}"/>
              </a:ext>
            </a:extLst>
          </p:cNvPr>
          <p:cNvSpPr/>
          <p:nvPr/>
        </p:nvSpPr>
        <p:spPr bwMode="auto">
          <a:xfrm>
            <a:off x="5125085" y="864949"/>
            <a:ext cx="2027264" cy="4214677"/>
          </a:xfrm>
          <a:prstGeom prst="roundRect">
            <a:avLst>
              <a:gd name="adj" fmla="val 280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2C5401-95C3-4655-E44B-1300473EB328}"/>
              </a:ext>
            </a:extLst>
          </p:cNvPr>
          <p:cNvSpPr/>
          <p:nvPr/>
        </p:nvSpPr>
        <p:spPr bwMode="auto">
          <a:xfrm>
            <a:off x="7151830" y="864949"/>
            <a:ext cx="1965961" cy="4214677"/>
          </a:xfrm>
          <a:prstGeom prst="roundRect">
            <a:avLst>
              <a:gd name="adj" fmla="val 273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58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8717-3355-2E87-116A-12006324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Simulation Rework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4CF6-EADD-A12D-13A1-3128536C28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001578"/>
            <a:ext cx="5101771" cy="2544235"/>
          </a:xfrm>
        </p:spPr>
        <p:txBody>
          <a:bodyPr/>
          <a:lstStyle/>
          <a:p>
            <a:r>
              <a:rPr lang="en-US" sz="1600" dirty="0"/>
              <a:t>Updated design of the requirements simulation.</a:t>
            </a:r>
            <a:endParaRPr lang="en-US" sz="1400" dirty="0"/>
          </a:p>
          <a:p>
            <a:pPr lvl="1"/>
            <a:r>
              <a:rPr lang="en-US" sz="1400" dirty="0"/>
              <a:t>F</a:t>
            </a:r>
            <a:r>
              <a:rPr lang="en-US" sz="1400" baseline="-25000" dirty="0"/>
              <a:t>A</a:t>
            </a:r>
            <a:r>
              <a:rPr lang="en-US" sz="1400" dirty="0"/>
              <a:t> moved from CG to the separation plane.</a:t>
            </a:r>
          </a:p>
          <a:p>
            <a:pPr lvl="2"/>
            <a:r>
              <a:rPr lang="en-US" sz="1200" dirty="0"/>
              <a:t>Dispersed within disc in separation plane centered on the vehicle centerline.</a:t>
            </a:r>
          </a:p>
          <a:p>
            <a:pPr lvl="1"/>
            <a:r>
              <a:rPr lang="en-US" sz="1400" dirty="0"/>
              <a:t>F</a:t>
            </a:r>
            <a:r>
              <a:rPr lang="en-US" sz="1400" baseline="-25000" dirty="0"/>
              <a:t>L</a:t>
            </a:r>
            <a:r>
              <a:rPr lang="en-US" sz="1400" dirty="0"/>
              <a:t> moved from CG to the separation plane.</a:t>
            </a:r>
          </a:p>
          <a:p>
            <a:pPr lvl="1"/>
            <a:r>
              <a:rPr lang="en-US" sz="1400" dirty="0"/>
              <a:t>M</a:t>
            </a:r>
            <a:r>
              <a:rPr lang="en-US" sz="1400" baseline="-25000" dirty="0"/>
              <a:t>L</a:t>
            </a:r>
            <a:r>
              <a:rPr lang="en-US" sz="1400" dirty="0"/>
              <a:t> removed.</a:t>
            </a:r>
          </a:p>
          <a:p>
            <a:pPr lvl="1"/>
            <a:endParaRPr lang="en-US" sz="1600" dirty="0"/>
          </a:p>
          <a:p>
            <a:r>
              <a:rPr lang="en-US" sz="1600" dirty="0"/>
              <a:t>No longer applying non-physical M</a:t>
            </a:r>
            <a:r>
              <a:rPr lang="en-US" sz="1600" baseline="-25000" dirty="0"/>
              <a:t>L</a:t>
            </a:r>
            <a:r>
              <a:rPr lang="en-US" sz="1600" dirty="0"/>
              <a:t> equally-and-opposite to the 2 bodies.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8C4F295C-48BF-5B17-1311-9D6C8B85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534" r="13048" b="2252"/>
          <a:stretch/>
        </p:blipFill>
        <p:spPr>
          <a:xfrm>
            <a:off x="4997195" y="788393"/>
            <a:ext cx="3573493" cy="260395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E62E44B-3EA5-D1FD-A135-B85F7ED05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5"/>
          <a:stretch/>
        </p:blipFill>
        <p:spPr>
          <a:xfrm>
            <a:off x="4960620" y="3414756"/>
            <a:ext cx="3947981" cy="1728744"/>
          </a:xfrm>
          <a:prstGeom prst="rect">
            <a:avLst/>
          </a:prstGeom>
        </p:spPr>
      </p:pic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593BD257-F98F-345A-523A-70FDA726E95B}"/>
              </a:ext>
            </a:extLst>
          </p:cNvPr>
          <p:cNvSpPr txBox="1">
            <a:spLocks/>
          </p:cNvSpPr>
          <p:nvPr/>
        </p:nvSpPr>
        <p:spPr>
          <a:xfrm>
            <a:off x="-1" y="3392348"/>
            <a:ext cx="4445987" cy="1603457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SzPct val="100000"/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LucidaGrande" charset="0"/>
              <a:buChar char="–"/>
              <a:defRPr b="0">
                <a:solidFill>
                  <a:schemeClr val="bg2"/>
                </a:solidFill>
                <a:latin typeface="Century Gothic" panose="020B0502020202020204" pitchFamily="34" charset="0"/>
                <a:ea typeface="ＭＳ Ｐゴシック" charset="0"/>
                <a:cs typeface="Arial Narrow"/>
              </a:defRPr>
            </a:lvl2pPr>
            <a:lvl3pPr marL="690563" indent="-11906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SzPct val="90000"/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3pPr>
            <a:lvl4pPr marL="858838" indent="-11906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LucidaGrande" charset="0"/>
              <a:buChar char="–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4pPr>
            <a:lvl5pPr marL="1089025" indent="-1127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sz="1600" kern="0" dirty="0"/>
              <a:t>AFI Dispersion Disc required to decouple resulting Lateral Moment Impulse from Lateral Force Impulse </a:t>
            </a:r>
            <a:r>
              <a:rPr lang="en-US" sz="1200" b="0" kern="0" dirty="0"/>
              <a:t>(</a:t>
            </a:r>
            <a:r>
              <a:rPr lang="en-US" sz="1200" b="0" i="1" kern="0" dirty="0"/>
              <a:t>shown on bottom plots</a:t>
            </a:r>
            <a:r>
              <a:rPr lang="en-US" sz="1200" b="0" kern="0" dirty="0"/>
              <a:t>)</a:t>
            </a:r>
            <a:r>
              <a:rPr lang="en-US" sz="1600" kern="0" dirty="0"/>
              <a:t>.</a:t>
            </a:r>
          </a:p>
          <a:p>
            <a:pPr lvl="1" defTabSz="914400"/>
            <a:r>
              <a:rPr lang="en-US" sz="1400" kern="0" dirty="0"/>
              <a:t>F</a:t>
            </a:r>
            <a:r>
              <a:rPr lang="en-US" sz="1400" kern="0" baseline="-25000" dirty="0"/>
              <a:t>L</a:t>
            </a:r>
            <a:r>
              <a:rPr lang="en-US" sz="1400" kern="0" dirty="0"/>
              <a:t> applied at the separation plane and F</a:t>
            </a:r>
            <a:r>
              <a:rPr lang="en-US" sz="1400" kern="0" baseline="-25000" dirty="0"/>
              <a:t>A</a:t>
            </a:r>
            <a:r>
              <a:rPr lang="en-US" sz="1400" kern="0" dirty="0"/>
              <a:t> applied at the CG created a strong correlation between LFI and LMI.</a:t>
            </a:r>
          </a:p>
          <a:p>
            <a:pPr lvl="1" defTabSz="914400"/>
            <a:r>
              <a:rPr lang="en-US" sz="1400" kern="0" dirty="0"/>
              <a:t>AFI Dispersion Disc eliminates the coupling.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99767-01EC-84FC-6530-DB35B129EABE}"/>
              </a:ext>
            </a:extLst>
          </p:cNvPr>
          <p:cNvSpPr/>
          <p:nvPr/>
        </p:nvSpPr>
        <p:spPr bwMode="auto">
          <a:xfrm>
            <a:off x="4834170" y="3605533"/>
            <a:ext cx="1374797" cy="421119"/>
          </a:xfrm>
          <a:prstGeom prst="round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55 Helvetica Roman" pitchFamily="1" charset="0"/>
              </a:rPr>
              <a:t>Tight Coupling Between LMI and LFI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F1F1E8-F1C3-C7DD-C2B2-E4D10BA66FD3}"/>
              </a:ext>
            </a:extLst>
          </p:cNvPr>
          <p:cNvCxnSpPr/>
          <p:nvPr/>
        </p:nvCxnSpPr>
        <p:spPr bwMode="auto">
          <a:xfrm>
            <a:off x="5467217" y="4040352"/>
            <a:ext cx="447609" cy="298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F1D58C-8716-DCFC-8D24-4EBE366B1ED5}"/>
              </a:ext>
            </a:extLst>
          </p:cNvPr>
          <p:cNvSpPr/>
          <p:nvPr/>
        </p:nvSpPr>
        <p:spPr bwMode="auto">
          <a:xfrm>
            <a:off x="7625071" y="3619233"/>
            <a:ext cx="1315500" cy="421119"/>
          </a:xfrm>
          <a:prstGeom prst="round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55 Helvetica Roman" pitchFamily="1" charset="0"/>
              </a:rPr>
              <a:t>Tight LMI-LFI Coupling Eliminated</a:t>
            </a:r>
          </a:p>
        </p:txBody>
      </p:sp>
    </p:spTree>
    <p:extLst>
      <p:ext uri="{BB962C8B-B14F-4D97-AF65-F5344CB8AC3E}">
        <p14:creationId xmlns:p14="http://schemas.microsoft.com/office/powerpoint/2010/main" val="138547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8717-3355-2E87-116A-12006324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2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4CF6-EADD-A12D-13A1-3128536C28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856" y="1038606"/>
            <a:ext cx="3618682" cy="4041019"/>
          </a:xfrm>
        </p:spPr>
        <p:txBody>
          <a:bodyPr/>
          <a:lstStyle/>
          <a:p>
            <a:pPr defTabSz="914400"/>
            <a:r>
              <a:rPr lang="en-US" sz="1600" u="sng" kern="0" dirty="0"/>
              <a:t>Plot Description:</a:t>
            </a:r>
            <a:r>
              <a:rPr lang="en-US" sz="1600" kern="0" dirty="0"/>
              <a:t> Updated requirements simulation results are shown with the baseline and single spring out scenario results superimposed.</a:t>
            </a:r>
          </a:p>
          <a:p>
            <a:pPr marL="0" indent="0" defTabSz="914400">
              <a:buNone/>
            </a:pPr>
            <a:endParaRPr lang="en-US" sz="1600" dirty="0"/>
          </a:p>
          <a:p>
            <a:pPr defTabSz="914400"/>
            <a:r>
              <a:rPr lang="en-US" sz="1600" u="sng" dirty="0"/>
              <a:t>T</a:t>
            </a:r>
            <a:r>
              <a:rPr lang="en-US" sz="1600" u="sng" kern="0" dirty="0"/>
              <a:t>akeaway:</a:t>
            </a:r>
            <a:r>
              <a:rPr lang="en-US" sz="1600" kern="0" dirty="0"/>
              <a:t> Baseline and single spring out scenarios show large positive clearance margin.</a:t>
            </a:r>
          </a:p>
          <a:p>
            <a:pPr defTabSz="914400"/>
            <a:endParaRPr lang="en-US" sz="1600" kern="0" dirty="0"/>
          </a:p>
          <a:p>
            <a:pPr defTabSz="914400"/>
            <a:r>
              <a:rPr lang="en-US" sz="1600" u="sng" kern="0" dirty="0"/>
              <a:t>Resulting Action:</a:t>
            </a:r>
            <a:r>
              <a:rPr lang="en-US" sz="1600" kern="0" dirty="0"/>
              <a:t> T</a:t>
            </a:r>
            <a:r>
              <a:rPr lang="en-US" sz="1600" dirty="0"/>
              <a:t>he decision was made to remove </a:t>
            </a:r>
            <a:r>
              <a:rPr lang="en-US" sz="1600" kern="0" dirty="0"/>
              <a:t>Requirement 2 largely based on the clearance margin shown in the plot.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CBAA65-6207-C164-5E47-FC70D503563D}"/>
              </a:ext>
            </a:extLst>
          </p:cNvPr>
          <p:cNvGrpSpPr>
            <a:grpSpLocks noChangeAspect="1"/>
          </p:cNvGrpSpPr>
          <p:nvPr/>
        </p:nvGrpSpPr>
        <p:grpSpPr>
          <a:xfrm>
            <a:off x="3644539" y="987453"/>
            <a:ext cx="5278099" cy="3982398"/>
            <a:chOff x="4062549" y="1038607"/>
            <a:chExt cx="4860089" cy="3667004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E62E44B-3EA5-D1FD-A135-B85F7ED05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2549" y="1038607"/>
              <a:ext cx="4860089" cy="3667004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8D0CB-9620-621F-5609-A552B9C0AAA9}"/>
                </a:ext>
              </a:extLst>
            </p:cNvPr>
            <p:cNvSpPr/>
            <p:nvPr/>
          </p:nvSpPr>
          <p:spPr bwMode="auto">
            <a:xfrm>
              <a:off x="4395226" y="2367473"/>
              <a:ext cx="1302189" cy="603252"/>
            </a:xfrm>
            <a:prstGeom prst="roundRect">
              <a:avLst>
                <a:gd name="adj" fmla="val 765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55 Helvetica Roman" pitchFamily="1" charset="0"/>
                </a:rPr>
                <a:t>Baseline and Single Spring Out Both Show Good Margin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FCDFFD4-E359-7887-5176-61C47C6CA4DD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 flipH="1">
              <a:off x="4572000" y="2970725"/>
              <a:ext cx="474321" cy="11341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8CDA23-EA3E-0F49-7CDD-554B93782289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>
              <a:off x="5046321" y="2970725"/>
              <a:ext cx="535993" cy="8083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2904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A4C20F4-9150-44B8-6DD3-2CA5E9498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94" y="1616899"/>
            <a:ext cx="4332210" cy="281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7554-9A3A-4A31-1B9F-D51D9A6B05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450" y="935666"/>
            <a:ext cx="8293098" cy="3687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AB160-5C86-ACB4-4707-DA2649546256}"/>
              </a:ext>
            </a:extLst>
          </p:cNvPr>
          <p:cNvSpPr txBox="1"/>
          <p:nvPr/>
        </p:nvSpPr>
        <p:spPr>
          <a:xfrm>
            <a:off x="2707831" y="4436349"/>
            <a:ext cx="378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Marshall Space Flight Center Capabilities - NASA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2E018-9AC4-DAEA-AD0A-AED5BED5F7D5}"/>
              </a:ext>
            </a:extLst>
          </p:cNvPr>
          <p:cNvSpPr txBox="1"/>
          <p:nvPr/>
        </p:nvSpPr>
        <p:spPr>
          <a:xfrm>
            <a:off x="3179618" y="4643009"/>
            <a:ext cx="2784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Do Business with Marshall - NASA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7D0D8E-2AA5-E95C-8A3F-3E5F69DEF68D}"/>
              </a:ext>
            </a:extLst>
          </p:cNvPr>
          <p:cNvSpPr txBox="1">
            <a:spLocks/>
          </p:cNvSpPr>
          <p:nvPr/>
        </p:nvSpPr>
        <p:spPr>
          <a:xfrm>
            <a:off x="425450" y="1304459"/>
            <a:ext cx="8293098" cy="368793"/>
          </a:xfrm>
          <a:prstGeom prst="rect">
            <a:avLst/>
          </a:prstGeom>
        </p:spPr>
        <p:txBody>
          <a:bodyPr/>
          <a:lstStyle>
            <a:lvl1pPr marL="17303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SzPct val="100000"/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  <a:ea typeface="ＭＳ Ｐゴシック" pitchFamily="-108" charset="-128"/>
                <a:cs typeface="ＭＳ Ｐゴシック" charset="-128"/>
              </a:defRPr>
            </a:lvl1pPr>
            <a:lvl2pPr marL="511175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LucidaGrande" charset="0"/>
              <a:buChar char="–"/>
              <a:defRPr b="0">
                <a:solidFill>
                  <a:schemeClr val="bg2"/>
                </a:solidFill>
                <a:latin typeface="Century Gothic" panose="020B0502020202020204" pitchFamily="34" charset="0"/>
                <a:ea typeface="ＭＳ Ｐゴシック" charset="0"/>
                <a:cs typeface="Arial Narrow"/>
              </a:defRPr>
            </a:lvl2pPr>
            <a:lvl3pPr marL="690563" indent="-11906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SzPct val="90000"/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3pPr>
            <a:lvl4pPr marL="858838" indent="-11906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LucidaGrande" charset="0"/>
              <a:buChar char="–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4pPr>
            <a:lvl5pPr marL="1089025" indent="-1127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4400">
              <a:buFont typeface="Arial" panose="020B0604020202020204" pitchFamily="34" charset="0"/>
              <a:buNone/>
            </a:pPr>
            <a:r>
              <a:rPr lang="en-US" sz="1600" kern="0" dirty="0"/>
              <a:t>Contact info:  </a:t>
            </a:r>
            <a:r>
              <a:rPr lang="en-US" sz="1600" kern="0" dirty="0">
                <a:hlinkClick r:id="rId5"/>
              </a:rPr>
              <a:t>zachary.t.muscha@nasa.gov</a:t>
            </a:r>
            <a:r>
              <a:rPr lang="en-US" sz="16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557049"/>
      </p:ext>
    </p:extLst>
  </p:cSld>
  <p:clrMapOvr>
    <a:masterClrMapping/>
  </p:clrMapOvr>
</p:sld>
</file>

<file path=ppt/theme/theme1.xml><?xml version="1.0" encoding="utf-8"?>
<a:theme xmlns:a="http://schemas.openxmlformats.org/drawingml/2006/main" name="SLS_Internal_PPT Template_NOV 2015">
  <a:themeElements>
    <a:clrScheme name="October 2015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 Internal Aug2017.potx" id="{8FF999BE-7285-4880-B10B-DB8DBBB72F74}" vid="{EA2B29C6-6498-4B13-BA9A-1EEEE13B0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7ebc621-62e2-41fd-acbe-f963afcea8cf">26CFHDV5JC2J-1994593736-957</_dlc_DocId>
    <_dlc_DocIdUrl xmlns="77ebc621-62e2-41fd-acbe-f963afcea8cf">
      <Url>https://sharepoint.msfc.nasa.gov/msfc/pece/Eng/EV40/EV42/FlightDynamics/LOAndSepTeam/_layouts/15/DocIdRedir.aspx?ID=26CFHDV5JC2J-1994593736-957</Url>
      <Description>26CFHDV5JC2J-1994593736-957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07AF98B3204429303C645B22FEFD8" ma:contentTypeVersion="2" ma:contentTypeDescription="Create a new document." ma:contentTypeScope="" ma:versionID="fd180ea64a9d89871a04d7d7d8a8d18a">
  <xsd:schema xmlns:xsd="http://www.w3.org/2001/XMLSchema" xmlns:xs="http://www.w3.org/2001/XMLSchema" xmlns:p="http://schemas.microsoft.com/office/2006/metadata/properties" xmlns:ns2="77ebc621-62e2-41fd-acbe-f963afcea8cf" targetNamespace="http://schemas.microsoft.com/office/2006/metadata/properties" ma:root="true" ma:fieldsID="2d9fa508c6bfd694f5c2aae02c12ac60" ns2:_="">
    <xsd:import namespace="77ebc621-62e2-41fd-acbe-f963afcea8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bc621-62e2-41fd-acbe-f963afcea8cf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79AEC-E4B2-492D-AF1C-BF1F3645C83C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77ebc621-62e2-41fd-acbe-f963afcea8cf"/>
  </ds:schemaRefs>
</ds:datastoreItem>
</file>

<file path=customXml/itemProps2.xml><?xml version="1.0" encoding="utf-8"?>
<ds:datastoreItem xmlns:ds="http://schemas.openxmlformats.org/officeDocument/2006/customXml" ds:itemID="{84F7D3D6-AB0E-403D-B808-51E3D0267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bc621-62e2-41fd-acbe-f963afcea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286CE-29CB-47A1-A845-DB99A0D1DF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787D778-2559-419E-B66C-63FDF6D73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SLS Internal Aug2017</Template>
  <TotalTime>4652</TotalTime>
  <Words>688</Words>
  <Application>Microsoft Office PowerPoint</Application>
  <PresentationFormat>On-screen Show (16:9)</PresentationFormat>
  <Paragraphs>88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55 Helvetica Roman</vt:lpstr>
      <vt:lpstr>Arial</vt:lpstr>
      <vt:lpstr>Arial Narrow</vt:lpstr>
      <vt:lpstr>Calibri</vt:lpstr>
      <vt:lpstr>Century Gothic</vt:lpstr>
      <vt:lpstr>Lucida Grande</vt:lpstr>
      <vt:lpstr>LucidaGrande</vt:lpstr>
      <vt:lpstr>Times New Roman</vt:lpstr>
      <vt:lpstr>Wingdings</vt:lpstr>
      <vt:lpstr>SLS_Internal_PPT Template_NOV 2015</vt:lpstr>
      <vt:lpstr>PowerPoint Presentation</vt:lpstr>
      <vt:lpstr>Agenda (4-5 charts of content, 1 chart per bullet)</vt:lpstr>
      <vt:lpstr>Overview</vt:lpstr>
      <vt:lpstr>USA Separation Event</vt:lpstr>
      <vt:lpstr>Requirements and Analysis Results</vt:lpstr>
      <vt:lpstr>Requirements Simulation Rework</vt:lpstr>
      <vt:lpstr>Requirement 2 Removal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>Approved October 29th by NASA HQ PAO</dc:description>
  <cp:lastModifiedBy>Muscha, Zachary T. (MSFC-EV42)[ESSCA]</cp:lastModifiedBy>
  <cp:revision>565</cp:revision>
  <cp:lastPrinted>2018-07-16T18:24:03Z</cp:lastPrinted>
  <dcterms:created xsi:type="dcterms:W3CDTF">2017-08-29T20:27:30Z</dcterms:created>
  <dcterms:modified xsi:type="dcterms:W3CDTF">2025-01-17T15:59:13Z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0x0101004D907AF98B3204429303C645B22FEFD8</vt:lpwstr>
  </property>
  <property fmtid="{D5CDD505-2E9C-101B-9397-08002B2CF9AE}" pid="3" name="_dlc_DocIdItemGuid">
    <vt:lpwstr>41929ecd-a497-4962-b1d0-948f9efee049</vt:lpwstr>
  </property>
</Properties>
</file>