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289" r:id="rId2"/>
    <p:sldId id="698" r:id="rId3"/>
    <p:sldId id="699" r:id="rId4"/>
    <p:sldId id="293" r:id="rId5"/>
    <p:sldId id="700" r:id="rId6"/>
    <p:sldId id="702" r:id="rId7"/>
    <p:sldId id="703" r:id="rId8"/>
    <p:sldId id="668" r:id="rId9"/>
    <p:sldId id="663" r:id="rId10"/>
    <p:sldId id="68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Analysis" id="{9FCB9B65-7DE1-E141-9424-7AF722C0E52B}">
          <p14:sldIdLst>
            <p14:sldId id="289"/>
            <p14:sldId id="698"/>
            <p14:sldId id="699"/>
            <p14:sldId id="293"/>
            <p14:sldId id="700"/>
            <p14:sldId id="702"/>
            <p14:sldId id="703"/>
            <p14:sldId id="668"/>
            <p14:sldId id="663"/>
            <p14:sldId id="6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CFFF"/>
    <a:srgbClr val="CDCDCD"/>
    <a:srgbClr val="008000"/>
    <a:srgbClr val="7DDDFF"/>
    <a:srgbClr val="FFFF66"/>
    <a:srgbClr val="FFFFFF"/>
    <a:srgbClr val="C7E6A4"/>
    <a:srgbClr val="B3EBFF"/>
    <a:srgbClr val="C0E399"/>
    <a:srgbClr val="A3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1" autoAdjust="0"/>
    <p:restoredTop sz="83836"/>
  </p:normalViewPr>
  <p:slideViewPr>
    <p:cSldViewPr>
      <p:cViewPr varScale="1">
        <p:scale>
          <a:sx n="105" d="100"/>
          <a:sy n="105" d="100"/>
        </p:scale>
        <p:origin x="236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598F2E-E796-FD40-9BAA-C01581404C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B101B-A93E-0048-9084-E807728102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A91E0-5125-F140-9402-AA3DFDD825A5}" type="datetimeFigureOut">
              <a:rPr lang="en-US" smtClean="0"/>
              <a:t>1/7/25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6217E-BC08-0349-B098-202DF5BC41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D1D29-A0CF-4C4C-8DFE-04AF6989EF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DD74F-E039-E943-8F21-94F2AA6F9E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0705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F0756-4A37-496D-B362-B189F879678E}" type="datetimeFigureOut">
              <a:rPr lang="en-US" smtClean="0"/>
              <a:pPr/>
              <a:t>1/7/25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A5440A-31D9-4A54-A993-7E912D159D7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2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223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view Title Slide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643" y="2480252"/>
            <a:ext cx="7053647" cy="374986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7279" y="5991886"/>
            <a:ext cx="866114" cy="8661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60643" y="879029"/>
            <a:ext cx="7541603" cy="869447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buNone/>
              <a:defRPr sz="3600" b="1">
                <a:latin typeface="+mj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&lt;Presentation Title&gt;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660643" y="1832231"/>
            <a:ext cx="7543800" cy="394689"/>
          </a:xfrm>
          <a:prstGeom prst="rect">
            <a:avLst/>
          </a:prstGeom>
        </p:spPr>
        <p:txBody>
          <a:bodyPr t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>
                <a:latin typeface="Calibri" panose="020F0502020204030204" pitchFamily="34" charset="0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&lt;Meeting/Review Title&gt;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5793981" y="5164996"/>
            <a:ext cx="2880000" cy="463061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2000">
                <a:latin typeface="+mn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&lt;Your Name&gt;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5473823" y="5805227"/>
            <a:ext cx="3200158" cy="3536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+mn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&lt;Date&gt;</a:t>
            </a:r>
          </a:p>
        </p:txBody>
      </p:sp>
      <p:sp>
        <p:nvSpPr>
          <p:cNvPr id="5" name="Oval 4"/>
          <p:cNvSpPr/>
          <p:nvPr/>
        </p:nvSpPr>
        <p:spPr>
          <a:xfrm>
            <a:off x="6417469" y="210176"/>
            <a:ext cx="459581" cy="47981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255" y="193606"/>
            <a:ext cx="2690839" cy="5077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2C066D-36C7-49F8-95E1-7D0BD817B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57" y="5335421"/>
            <a:ext cx="889372" cy="144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07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21895" y="40980"/>
            <a:ext cx="5418157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899" y="1151897"/>
            <a:ext cx="8204201" cy="5234382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20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6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223AE6B0-43FA-410C-9E22-817FFF5B4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278" y="92480"/>
            <a:ext cx="1777947" cy="54799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BF6D2D-9169-43E0-A946-82A164C33DC5}"/>
              </a:ext>
            </a:extLst>
          </p:cNvPr>
          <p:cNvCxnSpPr/>
          <p:nvPr/>
        </p:nvCxnSpPr>
        <p:spPr>
          <a:xfrm>
            <a:off x="168964" y="838200"/>
            <a:ext cx="8806070" cy="0"/>
          </a:xfrm>
          <a:prstGeom prst="line">
            <a:avLst/>
          </a:prstGeom>
          <a:ln>
            <a:solidFill>
              <a:srgbClr val="EA0A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65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416968" y="228567"/>
            <a:ext cx="5418157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903" y="1191819"/>
            <a:ext cx="8204201" cy="5234382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20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8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6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3AE6B0-43FA-410C-9E22-817FFF5B4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7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712464" y="228567"/>
            <a:ext cx="5277098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61E531-ED51-493D-BF59-5E2A90FE1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8B9157-1DD1-4C6B-B602-50642FD8BA06}"/>
              </a:ext>
            </a:extLst>
          </p:cNvPr>
          <p:cNvCxnSpPr/>
          <p:nvPr/>
        </p:nvCxnSpPr>
        <p:spPr>
          <a:xfrm>
            <a:off x="168965" y="1062359"/>
            <a:ext cx="8806070" cy="0"/>
          </a:xfrm>
          <a:prstGeom prst="line">
            <a:avLst/>
          </a:prstGeom>
          <a:ln>
            <a:solidFill>
              <a:srgbClr val="EA0A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26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857624" y="228567"/>
            <a:ext cx="5131938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4067AD-5443-434B-8DC1-DFD744095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5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733" y="1176877"/>
            <a:ext cx="3920067" cy="610633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800" b="1">
                <a:latin typeface="+mn-lt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599" y="1176877"/>
            <a:ext cx="3847701" cy="610633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800" b="1">
                <a:latin typeface="+mn-lt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733" y="1895564"/>
            <a:ext cx="3920067" cy="4420570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16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800602" y="1895564"/>
            <a:ext cx="3847701" cy="4420570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16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675043" y="228567"/>
            <a:ext cx="5418157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graphicFrame>
        <p:nvGraphicFramePr>
          <p:cNvPr id="16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16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58CA2-3DB7-4527-9B0F-3E81DFC8D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F3AA425-1E01-46EA-8642-1C34AA8E5E52}"/>
              </a:ext>
            </a:extLst>
          </p:cNvPr>
          <p:cNvCxnSpPr/>
          <p:nvPr/>
        </p:nvCxnSpPr>
        <p:spPr>
          <a:xfrm>
            <a:off x="168965" y="1062359"/>
            <a:ext cx="8806070" cy="0"/>
          </a:xfrm>
          <a:prstGeom prst="line">
            <a:avLst/>
          </a:prstGeom>
          <a:ln>
            <a:solidFill>
              <a:srgbClr val="EA0A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158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733" y="1176877"/>
            <a:ext cx="3920067" cy="610633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800" b="1">
                <a:latin typeface="+mn-lt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599" y="1176877"/>
            <a:ext cx="3847701" cy="610633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800" b="1">
                <a:latin typeface="+mn-lt"/>
              </a:defRPr>
            </a:lvl1pPr>
            <a:lvl2pPr marL="342884" indent="0">
              <a:buNone/>
              <a:defRPr sz="1500" b="1"/>
            </a:lvl2pPr>
            <a:lvl3pPr marL="685766" indent="0">
              <a:buNone/>
              <a:defRPr sz="1350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5" indent="0">
              <a:buNone/>
              <a:defRPr sz="1200" b="1"/>
            </a:lvl6pPr>
            <a:lvl7pPr marL="2057297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733" y="1895564"/>
            <a:ext cx="3920067" cy="4420570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16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800602" y="1895564"/>
            <a:ext cx="3847701" cy="4420570"/>
          </a:xfrm>
          <a:prstGeom prst="rect">
            <a:avLst/>
          </a:prstGeom>
        </p:spPr>
        <p:txBody>
          <a:bodyPr/>
          <a:lstStyle>
            <a:lvl1pPr>
              <a:buClr>
                <a:srgbClr val="13418B"/>
              </a:buClr>
              <a:defRPr sz="1600">
                <a:latin typeface="+mn-lt"/>
              </a:defRPr>
            </a:lvl1pPr>
            <a:lvl2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2pPr>
            <a:lvl3pPr>
              <a:spcBef>
                <a:spcPts val="150"/>
              </a:spcBef>
              <a:buClr>
                <a:srgbClr val="13418B"/>
              </a:buClr>
              <a:defRPr sz="1400">
                <a:latin typeface="+mn-lt"/>
              </a:defRPr>
            </a:lvl3pPr>
            <a:lvl4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4pPr>
            <a:lvl5pPr>
              <a:spcBef>
                <a:spcPts val="150"/>
              </a:spcBef>
              <a:buClr>
                <a:srgbClr val="13418B"/>
              </a:buClr>
              <a:defRPr sz="11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3688080" y="228567"/>
            <a:ext cx="5455920" cy="650998"/>
          </a:xfrm>
          <a:prstGeom prst="rect">
            <a:avLst/>
          </a:prstGeom>
        </p:spPr>
        <p:txBody>
          <a:bodyPr rIns="73152" anchor="b" anchorCtr="0"/>
          <a:lstStyle>
            <a:lvl1pPr marL="0" indent="0" algn="ctr">
              <a:tabLst/>
              <a:defRPr sz="3200" b="1">
                <a:solidFill>
                  <a:schemeClr val="tx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Slide Title</a:t>
            </a:r>
          </a:p>
        </p:txBody>
      </p:sp>
      <p:graphicFrame>
        <p:nvGraphicFramePr>
          <p:cNvPr id="16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16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B58CA2-3DB7-4527-9B0F-3E81DFC8D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33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391139" y="3448664"/>
            <a:ext cx="6369538" cy="429723"/>
          </a:xfrm>
          <a:prstGeom prst="rect">
            <a:avLst/>
          </a:prstGeom>
        </p:spPr>
        <p:txBody>
          <a:bodyPr tIns="0" bIns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>
                <a:latin typeface="+mj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&lt;Presentation Name&gt;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387233" y="2917225"/>
            <a:ext cx="6369538" cy="517647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latin typeface="+mj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&lt;Section Name&gt;</a:t>
            </a: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28BEB1-3939-4DA1-B03D-64FAAFBDB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0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8706184" y="6545036"/>
            <a:ext cx="328936" cy="2380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fld id="{8B8AB04E-98F4-F34E-B76B-109F22C00B1D}" type="slidenum">
              <a:rPr lang="en-US" sz="947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pPr/>
              <a:t>‹#›</a:t>
            </a:fld>
            <a:endParaRPr lang="en-US" sz="947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44474"/>
            <a:ext cx="9144000" cy="1324995"/>
          </a:xfrm>
          <a:prstGeom prst="rect">
            <a:avLst/>
          </a:prstGeom>
        </p:spPr>
        <p:txBody>
          <a:bodyPr/>
          <a:lstStyle>
            <a:lvl1pPr algn="ctr" defTabSz="907355">
              <a:defRPr sz="3368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 defTabSz="862013"/>
            <a:r>
              <a:rPr lang="en-US" sz="3789" b="1" dirty="0"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719" y="4102554"/>
            <a:ext cx="4426466" cy="2662754"/>
          </a:xfrm>
          <a:prstGeom prst="rect">
            <a:avLst/>
          </a:prstGeom>
        </p:spPr>
      </p:pic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523810" imgH="1380952" progId="MSPhotoEd.3">
                  <p:embed/>
                </p:oleObj>
              </mc:Choice>
              <mc:Fallback>
                <p:oleObj name="Photo Editor Photo" r:id="rId3" imgW="1523810" imgH="1380952" progId="MSPhotoEd.3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8" y="6390752"/>
            <a:ext cx="1042587" cy="40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24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8824749" y="6627167"/>
            <a:ext cx="309700" cy="221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fld id="{8B8AB04E-98F4-F34E-B76B-109F22C00B1D}" type="slidenum">
              <a:rPr lang="en-US" sz="842"/>
              <a:pPr/>
              <a:t>‹#›</a:t>
            </a:fld>
            <a:endParaRPr lang="en-US" sz="842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18560" y="287452"/>
            <a:ext cx="5433737" cy="758598"/>
          </a:xfrm>
          <a:prstGeom prst="rect">
            <a:avLst/>
          </a:prstGeom>
        </p:spPr>
        <p:txBody>
          <a:bodyPr/>
          <a:lstStyle>
            <a:lvl1pPr algn="ctr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1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11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7749DE-E338-45F4-81A1-7F0589A2C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28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8824749" y="6627167"/>
            <a:ext cx="309700" cy="2219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fld id="{8B8AB04E-98F4-F34E-B76B-109F22C00B1D}" type="slidenum">
              <a:rPr lang="en-US" sz="842"/>
              <a:pPr/>
              <a:t>‹#›</a:t>
            </a:fld>
            <a:endParaRPr lang="en-US" sz="842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21895" y="1265464"/>
            <a:ext cx="7713579" cy="5043148"/>
          </a:xfrm>
          <a:prstGeom prst="rect">
            <a:avLst/>
          </a:prstGeom>
        </p:spPr>
        <p:txBody>
          <a:bodyPr/>
          <a:lstStyle>
            <a:lvl1pPr marL="340885" indent="-340885">
              <a:buClr>
                <a:srgbClr val="003399"/>
              </a:buClr>
              <a:buFont typeface="Wingdings" panose="05000000000000000000" pitchFamily="2" charset="2"/>
              <a:buChar char="n"/>
              <a:defRPr sz="2526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36913" indent="-255664">
              <a:buClr>
                <a:srgbClr val="003399"/>
              </a:buClr>
              <a:buSzPct val="95000"/>
              <a:buFont typeface="Wingdings" panose="05000000000000000000" pitchFamily="2" charset="2"/>
              <a:buChar char="o"/>
              <a:defRPr sz="210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3399"/>
              </a:buClr>
              <a:defRPr sz="189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749040" y="287452"/>
            <a:ext cx="5403257" cy="758598"/>
          </a:xfrm>
          <a:prstGeom prst="rect">
            <a:avLst/>
          </a:prstGeom>
        </p:spPr>
        <p:txBody>
          <a:bodyPr/>
          <a:lstStyle>
            <a:lvl1pPr algn="ctr">
              <a:defRPr sz="2482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aphicFrame>
        <p:nvGraphicFramePr>
          <p:cNvPr id="13" name="Object 2">
            <a:extLst>
              <a:ext uri="{FF2B5EF4-FFF2-40B4-BE49-F238E27FC236}">
                <a16:creationId xmlns:a16="http://schemas.microsoft.com/office/drawing/2014/main" id="{8CD182DC-E4CE-A940-9E37-C8E63B631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72189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523810" imgH="1380952" progId="MSPhotoEd.3">
                  <p:embed/>
                </p:oleObj>
              </mc:Choice>
              <mc:Fallback>
                <p:oleObj name="Photo Editor Photo" r:id="rId2" imgW="1523810" imgH="1380952" progId="MSPhotoEd.3">
                  <p:embed/>
                  <p:pic>
                    <p:nvPicPr>
                      <p:cNvPr id="13" name="Object 2">
                        <a:extLst>
                          <a:ext uri="{FF2B5EF4-FFF2-40B4-BE49-F238E27FC236}">
                            <a16:creationId xmlns:a16="http://schemas.microsoft.com/office/drawing/2014/main" id="{8CD182DC-E4CE-A940-9E37-C8E63B631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721895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374F9097-E92B-1044-A69B-195C2C8B5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473" y="99273"/>
            <a:ext cx="32961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National Aeronautics and Space Administration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Jet Propulsion Laboratory</a:t>
            </a:r>
          </a:p>
          <a:p>
            <a:pPr>
              <a:defRPr/>
            </a:pPr>
            <a:r>
              <a:rPr lang="en-US" sz="1000" b="1" dirty="0">
                <a:solidFill>
                  <a:srgbClr val="13418B"/>
                </a:solidFill>
                <a:latin typeface="Helvetica" pitchFamily="-107" charset="0"/>
                <a:ea typeface="+mn-ea"/>
                <a:cs typeface="+mn-cs"/>
              </a:rPr>
              <a:t>California Institute of Technology</a:t>
            </a:r>
          </a:p>
          <a:p>
            <a:r>
              <a:rPr lang="en-US" sz="800" b="0" i="0" u="none" strike="noStrike" kern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Technical Discreet. The technical data in this document is controlled under the U.S. Export Regulations; release to foreign persons may require an export authorization.</a:t>
            </a: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Helvetica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D14FDB-3245-4375-85ED-3C562F4FF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6" y="6310003"/>
            <a:ext cx="1777947" cy="54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78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Review Title Slide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660643" y="879029"/>
            <a:ext cx="7541603" cy="869447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buNone/>
              <a:defRPr sz="3300">
                <a:latin typeface="Arial Black" panose="020B0A04020102020204" pitchFamily="34" charset="0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&lt;Presentation Title&gt;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660643" y="1832231"/>
            <a:ext cx="7543800" cy="394689"/>
          </a:xfrm>
          <a:prstGeom prst="rect">
            <a:avLst/>
          </a:prstGeom>
        </p:spPr>
        <p:txBody>
          <a:bodyPr t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>
                <a:latin typeface="Calibri" panose="020F0502020204030204" pitchFamily="34" charset="0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&lt;Meeting/Review Title&gt;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6" hasCustomPrompt="1"/>
          </p:nvPr>
        </p:nvSpPr>
        <p:spPr>
          <a:xfrm>
            <a:off x="666505" y="2814903"/>
            <a:ext cx="4022726" cy="463061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+mn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&lt;Your Name&gt;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7" hasCustomPrompt="1"/>
          </p:nvPr>
        </p:nvSpPr>
        <p:spPr>
          <a:xfrm>
            <a:off x="662596" y="3387066"/>
            <a:ext cx="4022726" cy="353658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>
              <a:spcBef>
                <a:spcPts val="0"/>
              </a:spcBef>
              <a:buNone/>
              <a:defRPr sz="1400">
                <a:latin typeface="+mn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&lt;Title, JPL Org&gt;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8" hasCustomPrompt="1"/>
          </p:nvPr>
        </p:nvSpPr>
        <p:spPr>
          <a:xfrm>
            <a:off x="668457" y="4387377"/>
            <a:ext cx="3200158" cy="3536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latin typeface="+mn-lt"/>
              </a:defRPr>
            </a:lvl1pPr>
            <a:lvl2pPr marL="342884" indent="0">
              <a:buNone/>
              <a:defRPr/>
            </a:lvl2pPr>
            <a:lvl3pPr marL="685766" indent="0">
              <a:buNone/>
              <a:defRPr/>
            </a:lvl3pPr>
            <a:lvl4pPr marL="1028649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dirty="0"/>
              <a:t>&lt;Date&gt;</a:t>
            </a:r>
          </a:p>
        </p:txBody>
      </p:sp>
    </p:spTree>
    <p:extLst>
      <p:ext uri="{BB962C8B-B14F-4D97-AF65-F5344CB8AC3E}">
        <p14:creationId xmlns:p14="http://schemas.microsoft.com/office/powerpoint/2010/main" val="208539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7"/>
          <p:cNvSpPr txBox="1">
            <a:spLocks/>
          </p:cNvSpPr>
          <p:nvPr/>
        </p:nvSpPr>
        <p:spPr>
          <a:xfrm>
            <a:off x="4572000" y="6589273"/>
            <a:ext cx="447936" cy="2463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F9477F-4620-46AD-9579-F61047DEDA52}" type="slidenum">
              <a:rPr lang="en-US" sz="800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173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hf sldNum="0" hdr="0" ftr="0" dt="0"/>
  <p:txStyles>
    <p:titleStyle>
      <a:lvl1pPr algn="ctr" defTabSz="34288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2" indent="-257162" algn="l" defTabSz="342884" rtl="0" eaLnBrk="1" latinLnBrk="0" hangingPunct="1">
        <a:spcBef>
          <a:spcPts val="0"/>
        </a:spcBef>
        <a:spcAft>
          <a:spcPts val="900"/>
        </a:spcAft>
        <a:buClr>
          <a:schemeClr val="tx2">
            <a:lumMod val="75000"/>
          </a:schemeClr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Arial"/>
        </a:defRPr>
      </a:lvl1pPr>
      <a:lvl2pPr marL="557185" indent="-214303" algn="l" defTabSz="342884" rtl="0" eaLnBrk="1" latinLnBrk="0" hangingPunct="1">
        <a:spcBef>
          <a:spcPts val="0"/>
        </a:spcBef>
        <a:spcAft>
          <a:spcPts val="900"/>
        </a:spcAft>
        <a:buClr>
          <a:schemeClr val="tx2">
            <a:lumMod val="75000"/>
          </a:schemeClr>
        </a:buClr>
        <a:buFont typeface="Wingdings" panose="05000000000000000000" pitchFamily="2" charset="2"/>
        <a:buChar char="o"/>
        <a:defRPr sz="1500" kern="1200">
          <a:solidFill>
            <a:schemeClr val="tx1"/>
          </a:solidFill>
          <a:latin typeface="+mn-lt"/>
          <a:ea typeface="+mn-ea"/>
          <a:cs typeface="Arial"/>
        </a:defRPr>
      </a:lvl2pPr>
      <a:lvl3pPr marL="857207" indent="-171442" algn="l" defTabSz="342884" rtl="0" eaLnBrk="1" latinLnBrk="0" hangingPunct="1">
        <a:spcBef>
          <a:spcPts val="0"/>
        </a:spcBef>
        <a:spcAft>
          <a:spcPts val="900"/>
        </a:spcAft>
        <a:buClr>
          <a:schemeClr val="tx2">
            <a:lumMod val="75000"/>
          </a:schemeClr>
        </a:buClr>
        <a:buFont typeface="Wingdings" panose="05000000000000000000" pitchFamily="2" charset="2"/>
        <a:buChar char="l"/>
        <a:defRPr sz="1350" kern="1200">
          <a:solidFill>
            <a:schemeClr val="tx1"/>
          </a:solidFill>
          <a:latin typeface="+mn-lt"/>
          <a:ea typeface="+mn-ea"/>
          <a:cs typeface="Arial"/>
        </a:defRPr>
      </a:lvl3pPr>
      <a:lvl4pPr marL="1200090" indent="-171442" algn="l" defTabSz="342884" rtl="0" eaLnBrk="1" latinLnBrk="0" hangingPunct="1">
        <a:spcBef>
          <a:spcPts val="0"/>
        </a:spcBef>
        <a:spcAft>
          <a:spcPts val="900"/>
        </a:spcAft>
        <a:buClr>
          <a:schemeClr val="tx2">
            <a:lumMod val="75000"/>
          </a:schemeClr>
        </a:buClr>
        <a:buFont typeface="Courier New" panose="02070309020205020404" pitchFamily="49" charset="0"/>
        <a:buChar char="o"/>
        <a:defRPr sz="1200" kern="1200">
          <a:solidFill>
            <a:schemeClr val="tx1"/>
          </a:solidFill>
          <a:latin typeface="+mn-lt"/>
          <a:ea typeface="+mn-ea"/>
          <a:cs typeface="Arial"/>
        </a:defRPr>
      </a:lvl4pPr>
      <a:lvl5pPr marL="1542974" indent="-171442" algn="l" defTabSz="342884" rtl="0" eaLnBrk="1" latinLnBrk="0" hangingPunct="1">
        <a:spcBef>
          <a:spcPts val="15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Arial"/>
        </a:defRPr>
      </a:lvl5pPr>
      <a:lvl6pPr marL="1885856" indent="-171442" algn="l" defTabSz="34288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34288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34288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342884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3428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D00DE-0E5D-9541-B9CF-F715B2895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1524000"/>
            <a:ext cx="8686800" cy="869447"/>
          </a:xfrm>
        </p:spPr>
        <p:txBody>
          <a:bodyPr/>
          <a:lstStyle/>
          <a:p>
            <a:r>
              <a:rPr lang="en-US" dirty="0"/>
              <a:t>Post-Flight EDL Entry Guidance for the Mars 2020 Mission</a:t>
            </a:r>
          </a:p>
          <a:p>
            <a:r>
              <a:rPr lang="en-US" sz="2800" dirty="0"/>
              <a:t>                       </a:t>
            </a:r>
            <a:r>
              <a:rPr lang="en-US" sz="2400" i="1" dirty="0"/>
              <a:t>“Perseverance will get you anywhere”</a:t>
            </a:r>
            <a:endParaRPr lang="en-US" sz="28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2CEE4-CDDC-6C48-92DF-43B70102B2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50341" y="5562600"/>
            <a:ext cx="4947860" cy="463061"/>
          </a:xfrm>
        </p:spPr>
        <p:txBody>
          <a:bodyPr/>
          <a:lstStyle/>
          <a:p>
            <a:r>
              <a:rPr lang="en-US" sz="1800" dirty="0"/>
              <a:t>NASA Johnson Space Center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211380A-E644-DF4B-8790-DF886A9512F3}"/>
              </a:ext>
            </a:extLst>
          </p:cNvPr>
          <p:cNvSpPr txBox="1">
            <a:spLocks/>
          </p:cNvSpPr>
          <p:nvPr/>
        </p:nvSpPr>
        <p:spPr>
          <a:xfrm>
            <a:off x="5918201" y="4664440"/>
            <a:ext cx="2880000" cy="993530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 algn="r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342884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685766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028649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Courier New" panose="02070309020205020404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1371532" indent="0" algn="l" defTabSz="342884" rtl="0" eaLnBrk="1" latinLnBrk="0" hangingPunct="1">
              <a:spcBef>
                <a:spcPts val="15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1885856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/>
              <a:t>Lynn McGrew</a:t>
            </a:r>
          </a:p>
          <a:p>
            <a:r>
              <a:rPr lang="en-US" sz="1600" i="1" dirty="0"/>
              <a:t>Brian Killeen</a:t>
            </a:r>
          </a:p>
          <a:p>
            <a:r>
              <a:rPr lang="en-US" sz="1600" i="1" dirty="0"/>
              <a:t>Gavin Mendeck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1338912-1B93-9A25-FBF3-050A345D9127}"/>
              </a:ext>
            </a:extLst>
          </p:cNvPr>
          <p:cNvSpPr txBox="1">
            <a:spLocks/>
          </p:cNvSpPr>
          <p:nvPr/>
        </p:nvSpPr>
        <p:spPr>
          <a:xfrm>
            <a:off x="1905000" y="6035982"/>
            <a:ext cx="5638800" cy="463061"/>
          </a:xfrm>
          <a:prstGeom prst="rect">
            <a:avLst/>
          </a:prstGeom>
        </p:spPr>
        <p:txBody>
          <a:bodyPr bIns="0" anchor="b">
            <a:noAutofit/>
          </a:bodyPr>
          <a:lstStyle>
            <a:lvl1pPr marL="0" indent="0" algn="r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342884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685766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028649" indent="0" algn="l" defTabSz="342884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tx2">
                  <a:lumMod val="75000"/>
                </a:schemeClr>
              </a:buClr>
              <a:buFont typeface="Courier New" panose="02070309020205020404" pitchFamily="49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1371532" indent="0" algn="l" defTabSz="342884" rtl="0" eaLnBrk="1" latinLnBrk="0" hangingPunct="1">
              <a:spcBef>
                <a:spcPts val="15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1885856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34288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2025 AAS/AIAA Space Flight Mechanics </a:t>
            </a:r>
            <a:r>
              <a:rPr lang="en-US" sz="1800" b="1" dirty="0"/>
              <a:t>AAS 25-xxx</a:t>
            </a:r>
          </a:p>
        </p:txBody>
      </p:sp>
    </p:spTree>
    <p:extLst>
      <p:ext uri="{BB962C8B-B14F-4D97-AF65-F5344CB8AC3E}">
        <p14:creationId xmlns:p14="http://schemas.microsoft.com/office/powerpoint/2010/main" val="873781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C6A6-165F-E295-B33F-46E407B1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A3F90-7200-9014-7567-943ADF1CD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Apollo Entry Final Phase algorithm was used on the Mars Science Laboratory (Curiosity Rover) Mission in August 2012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Successful 1</a:t>
            </a:r>
            <a:r>
              <a:rPr lang="en-US" sz="1800" baseline="30000" dirty="0"/>
              <a:t>st</a:t>
            </a:r>
            <a:r>
              <a:rPr lang="en-US" sz="1800" dirty="0"/>
              <a:t> use of Mars guided entry: Landed 2.2 km from target (19 km x 7 km touchdown ellipse)</a:t>
            </a:r>
          </a:p>
          <a:p>
            <a:pPr marL="342882" lvl="1" indent="0">
              <a:buNone/>
            </a:pPr>
            <a:endParaRPr lang="en-US" sz="1800" dirty="0"/>
          </a:p>
          <a:p>
            <a:r>
              <a:rPr lang="en-US" dirty="0"/>
              <a:t>Mars 2020 (Perseverance Rover) Mission sought to again utilize this algorithm and improve upon its performance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Successful Landing in February 2021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Landed 1.7 km from landing target (~1-sigma) (~6 km x 7 km touchdown ellipse)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@Chute Deploy: ~625 m Downrange x ~350 m Crossrange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@Touchdown: ~1.3 km Downrange x ~1.1 km Crossrange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21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5941-0313-9ADE-AE7C-82C78752A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Guidance Phases in Flight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10BF431-7635-7F7E-81F6-0A9565338041}"/>
              </a:ext>
            </a:extLst>
          </p:cNvPr>
          <p:cNvGrpSpPr/>
          <p:nvPr/>
        </p:nvGrpSpPr>
        <p:grpSpPr>
          <a:xfrm>
            <a:off x="152401" y="1065213"/>
            <a:ext cx="8991599" cy="5497512"/>
            <a:chOff x="152401" y="1065213"/>
            <a:chExt cx="8991599" cy="5497512"/>
          </a:xfrm>
        </p:grpSpPr>
        <p:sp>
          <p:nvSpPr>
            <p:cNvPr id="51" name="Rectangle 34">
              <a:extLst>
                <a:ext uri="{FF2B5EF4-FFF2-40B4-BE49-F238E27FC236}">
                  <a16:creationId xmlns:a16="http://schemas.microsoft.com/office/drawing/2014/main" id="{82C7EF2A-C350-A39B-AB63-85503F116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0955" y="5484813"/>
              <a:ext cx="2198596" cy="1077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l">
                <a:spcBef>
                  <a:spcPct val="20000"/>
                </a:spcBef>
                <a:buFontTx/>
                <a:buChar char="•"/>
                <a:defRPr/>
              </a:pPr>
              <a:r>
                <a:rPr lang="en-US" sz="1100" dirty="0">
                  <a:latin typeface="+mn-lt"/>
                </a:rPr>
                <a:t>Initiate sequence on velocity or range trigger to prepare for chute deploy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A4B3752-42C7-9525-02C0-E6ECE235BE08}"/>
                </a:ext>
              </a:extLst>
            </p:cNvPr>
            <p:cNvGrpSpPr/>
            <p:nvPr/>
          </p:nvGrpSpPr>
          <p:grpSpPr>
            <a:xfrm>
              <a:off x="152401" y="1065213"/>
              <a:ext cx="8991599" cy="5361494"/>
              <a:chOff x="152401" y="1065213"/>
              <a:chExt cx="8991599" cy="5361494"/>
            </a:xfrm>
          </p:grpSpPr>
          <p:sp>
            <p:nvSpPr>
              <p:cNvPr id="53" name="Line 3">
                <a:extLst>
                  <a:ext uri="{FF2B5EF4-FFF2-40B4-BE49-F238E27FC236}">
                    <a16:creationId xmlns:a16="http://schemas.microsoft.com/office/drawing/2014/main" id="{42C1DE65-42B0-3951-4B9D-FEB7768B4D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7776" y="2649538"/>
                <a:ext cx="778033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4">
                <a:extLst>
                  <a:ext uri="{FF2B5EF4-FFF2-40B4-BE49-F238E27FC236}">
                    <a16:creationId xmlns:a16="http://schemas.microsoft.com/office/drawing/2014/main" id="{454EDDE8-3DE4-BF35-4A11-A51DCF0A7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7101" y="2111375"/>
                <a:ext cx="1655763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Entry Interface Occurs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sp>
            <p:nvSpPr>
              <p:cNvPr id="55" name="Rectangle 5">
                <a:extLst>
                  <a:ext uri="{FF2B5EF4-FFF2-40B4-BE49-F238E27FC236}">
                    <a16:creationId xmlns:a16="http://schemas.microsoft.com/office/drawing/2014/main" id="{E1E2917B-C1BB-56D8-9C5E-B90C94262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5039" y="2286000"/>
                <a:ext cx="4648708" cy="259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>
                  <a:lnSpc>
                    <a:spcPts val="1000"/>
                  </a:lnSpc>
                </a:pPr>
                <a:r>
                  <a:rPr lang="en-US" sz="1000" b="1" dirty="0">
                    <a:solidFill>
                      <a:srgbClr val="E30505"/>
                    </a:solidFill>
                    <a:latin typeface="Helvetica" pitchFamily="34" charset="0"/>
                  </a:rPr>
                  <a:t>radius = 3522.2 km</a:t>
                </a:r>
                <a:endParaRPr lang="en-US" sz="1000" dirty="0">
                  <a:solidFill>
                    <a:srgbClr val="000000"/>
                  </a:solidFill>
                  <a:latin typeface="Helvetica" pitchFamily="34" charset="0"/>
                </a:endParaRPr>
              </a:p>
              <a:p>
                <a:pPr eaLnBrk="0" hangingPunct="0">
                  <a:lnSpc>
                    <a:spcPts val="1000"/>
                  </a:lnSpc>
                </a:pPr>
                <a:r>
                  <a:rPr lang="en-US" sz="1000" dirty="0">
                    <a:latin typeface="Helvetica" pitchFamily="34" charset="0"/>
                  </a:rPr>
                  <a:t>E+0 sec, h=128 km, range=608 km, inertial vel=5554 m/s, inertial FPA=-15.48 deg</a:t>
                </a:r>
              </a:p>
            </p:txBody>
          </p:sp>
          <p:grpSp>
            <p:nvGrpSpPr>
              <p:cNvPr id="56" name="Group 6">
                <a:extLst>
                  <a:ext uri="{FF2B5EF4-FFF2-40B4-BE49-F238E27FC236}">
                    <a16:creationId xmlns:a16="http://schemas.microsoft.com/office/drawing/2014/main" id="{60BA272C-A768-B04C-4AC7-C5FE23D1EF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9026" y="3197225"/>
                <a:ext cx="496887" cy="946150"/>
                <a:chOff x="1442" y="2191"/>
                <a:chExt cx="313" cy="596"/>
              </a:xfrm>
            </p:grpSpPr>
            <p:pic>
              <p:nvPicPr>
                <p:cNvPr id="93" name="Picture 7" descr="AS_Iso-1">
                  <a:extLst>
                    <a:ext uri="{FF2B5EF4-FFF2-40B4-BE49-F238E27FC236}">
                      <a16:creationId xmlns:a16="http://schemas.microsoft.com/office/drawing/2014/main" id="{F6F135AA-5975-3ACC-1EBE-ECC2E3F94E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2040000">
                  <a:off x="1524" y="2324"/>
                  <a:ext cx="184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4" name="AutoShape 8">
                  <a:extLst>
                    <a:ext uri="{FF2B5EF4-FFF2-40B4-BE49-F238E27FC236}">
                      <a16:creationId xmlns:a16="http://schemas.microsoft.com/office/drawing/2014/main" id="{DFFD8644-BC4C-72F9-6439-C04042E29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8622385">
                  <a:off x="1442" y="2191"/>
                  <a:ext cx="313" cy="596"/>
                </a:xfrm>
                <a:prstGeom prst="moon">
                  <a:avLst>
                    <a:gd name="adj" fmla="val 12088"/>
                  </a:avLst>
                </a:prstGeom>
                <a:gradFill rotWithShape="1">
                  <a:gsLst>
                    <a:gs pos="0">
                      <a:srgbClr val="FF6600"/>
                    </a:gs>
                    <a:gs pos="100000">
                      <a:srgbClr val="FFE0CB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</p:grpSp>
          <p:sp>
            <p:nvSpPr>
              <p:cNvPr id="57" name="Rectangle 9">
                <a:extLst>
                  <a:ext uri="{FF2B5EF4-FFF2-40B4-BE49-F238E27FC236}">
                    <a16:creationId xmlns:a16="http://schemas.microsoft.com/office/drawing/2014/main" id="{B5777351-99EF-32C6-BBDF-795CA86BB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7701" y="3389313"/>
                <a:ext cx="2820988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Peak Heating Occurs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sp>
            <p:nvSpPr>
              <p:cNvPr id="58" name="Rectangle 10">
                <a:extLst>
                  <a:ext uri="{FF2B5EF4-FFF2-40B4-BE49-F238E27FC236}">
                    <a16:creationId xmlns:a16="http://schemas.microsoft.com/office/drawing/2014/main" id="{7E8C12D6-962A-B732-4F39-4EBC41652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0626" y="4811166"/>
                <a:ext cx="2720975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Begin Heading Alignment Phase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pic>
            <p:nvPicPr>
              <p:cNvPr id="59" name="Picture 11" descr="AS_Iso-1">
                <a:extLst>
                  <a:ext uri="{FF2B5EF4-FFF2-40B4-BE49-F238E27FC236}">
                    <a16:creationId xmlns:a16="http://schemas.microsoft.com/office/drawing/2014/main" id="{88DB0D4A-8D5A-32FB-82C7-FE72F4F1CD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2040000">
                <a:off x="825092" y="2730500"/>
                <a:ext cx="292100" cy="50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0" name="Picture 12" descr="AS_Iso-1">
                <a:extLst>
                  <a:ext uri="{FF2B5EF4-FFF2-40B4-BE49-F238E27FC236}">
                    <a16:creationId xmlns:a16="http://schemas.microsoft.com/office/drawing/2014/main" id="{2EC8B005-8215-6FFF-1140-88893927AC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 rot="1800000">
                <a:off x="2034660" y="4759675"/>
                <a:ext cx="292100" cy="50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61" name="Object 13">
                <a:extLst>
                  <a:ext uri="{FF2B5EF4-FFF2-40B4-BE49-F238E27FC236}">
                    <a16:creationId xmlns:a16="http://schemas.microsoft.com/office/drawing/2014/main" id="{517F97CB-FF5D-2D87-5CFB-539FFE69EB1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079626" y="5562600"/>
              <a:ext cx="1077912" cy="6651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4858428" imgH="3296110" progId="">
                      <p:embed/>
                    </p:oleObj>
                  </mc:Choice>
                  <mc:Fallback>
                    <p:oleObj name="Photo Editor Photo" r:id="rId3" imgW="4858428" imgH="3296110" progId="">
                      <p:embed/>
                      <p:pic>
                        <p:nvPicPr>
                          <p:cNvPr id="1026" name="Object 13">
                            <a:extLst>
                              <a:ext uri="{FF2B5EF4-FFF2-40B4-BE49-F238E27FC236}">
                                <a16:creationId xmlns:a16="http://schemas.microsoft.com/office/drawing/2014/main" id="{62D76E0B-3D27-2AC3-573E-2E66429FC36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clrChange>
                              <a:clrFrom>
                                <a:srgbClr val="FFFFFF"/>
                              </a:clrFrom>
                              <a:clrTo>
                                <a:srgbClr val="FFFFFF">
                                  <a:alpha val="0"/>
                                </a:srgbClr>
                              </a:clrTo>
                            </a:clrChange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9626" y="5562600"/>
                            <a:ext cx="1077912" cy="6651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2" name="Picture 14" descr="AS_Iso-1">
                <a:extLst>
                  <a:ext uri="{FF2B5EF4-FFF2-40B4-BE49-F238E27FC236}">
                    <a16:creationId xmlns:a16="http://schemas.microsoft.com/office/drawing/2014/main" id="{7B655BD5-2D5C-C56B-5777-3ACB80B5AC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40000">
                <a:off x="2990241" y="6037263"/>
                <a:ext cx="180975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3" name="Rectangle 15">
                <a:extLst>
                  <a:ext uri="{FF2B5EF4-FFF2-40B4-BE49-F238E27FC236}">
                    <a16:creationId xmlns:a16="http://schemas.microsoft.com/office/drawing/2014/main" id="{304F71B2-2C97-1739-AB16-B104EF4A2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2789" y="5622925"/>
                <a:ext cx="2011362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>
                    <a:solidFill>
                      <a:srgbClr val="000000"/>
                    </a:solidFill>
                    <a:latin typeface="Helvetica" pitchFamily="34" charset="0"/>
                  </a:rPr>
                  <a:t>Initiate Chute Deploy Sequence</a:t>
                </a:r>
                <a:endParaRPr lang="en-US" sz="1000">
                  <a:latin typeface="Helvetica" pitchFamily="34" charset="0"/>
                </a:endParaRPr>
              </a:p>
            </p:txBody>
          </p:sp>
          <p:pic>
            <p:nvPicPr>
              <p:cNvPr id="64" name="Picture 16" descr="AS_Iso-1">
                <a:extLst>
                  <a:ext uri="{FF2B5EF4-FFF2-40B4-BE49-F238E27FC236}">
                    <a16:creationId xmlns:a16="http://schemas.microsoft.com/office/drawing/2014/main" id="{074A2F5F-849C-A99B-CCE4-B44D0B5B61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2040000">
                <a:off x="458789" y="2079625"/>
                <a:ext cx="304800" cy="530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5" name="Rectangle 17">
                <a:extLst>
                  <a:ext uri="{FF2B5EF4-FFF2-40B4-BE49-F238E27FC236}">
                    <a16:creationId xmlns:a16="http://schemas.microsoft.com/office/drawing/2014/main" id="{6A36D46F-4BDE-21BB-C00F-DB55EBB24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7314" y="2743200"/>
                <a:ext cx="3375025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Begin Range Control Phase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pic>
            <p:nvPicPr>
              <p:cNvPr id="66" name="Picture 18" descr="AS_Iso-1">
                <a:extLst>
                  <a:ext uri="{FF2B5EF4-FFF2-40B4-BE49-F238E27FC236}">
                    <a16:creationId xmlns:a16="http://schemas.microsoft.com/office/drawing/2014/main" id="{6BEF5D79-9BEA-E40E-8FBD-E564EC2FF7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 rot="2040000">
                <a:off x="152401" y="1566863"/>
                <a:ext cx="304800" cy="530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" name="Rectangle 19">
                <a:extLst>
                  <a:ext uri="{FF2B5EF4-FFF2-40B4-BE49-F238E27FC236}">
                    <a16:creationId xmlns:a16="http://schemas.microsoft.com/office/drawing/2014/main" id="{39198573-2FAC-4251-26E1-8D0874642C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8814" y="1619250"/>
                <a:ext cx="3827462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Maneuver to Attitude Hold After Cruise Stage Separation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sp>
            <p:nvSpPr>
              <p:cNvPr id="68" name="Rectangle 20">
                <a:extLst>
                  <a:ext uri="{FF2B5EF4-FFF2-40B4-BE49-F238E27FC236}">
                    <a16:creationId xmlns:a16="http://schemas.microsoft.com/office/drawing/2014/main" id="{EA731E6C-ACF2-856A-C0DB-E3F19C505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3576" y="1776413"/>
                <a:ext cx="987450" cy="1315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>
                  <a:lnSpc>
                    <a:spcPts val="1000"/>
                  </a:lnSpc>
                </a:pPr>
                <a:r>
                  <a:rPr lang="en-US" sz="1000" b="1">
                    <a:solidFill>
                      <a:srgbClr val="E30505"/>
                    </a:solidFill>
                    <a:latin typeface="Helvetica" pitchFamily="34" charset="0"/>
                  </a:rPr>
                  <a:t>Prior to EI-9 min</a:t>
                </a:r>
              </a:p>
            </p:txBody>
          </p:sp>
          <p:sp>
            <p:nvSpPr>
              <p:cNvPr id="69" name="Rectangle 21">
                <a:extLst>
                  <a:ext uri="{FF2B5EF4-FFF2-40B4-BE49-F238E27FC236}">
                    <a16:creationId xmlns:a16="http://schemas.microsoft.com/office/drawing/2014/main" id="{4B9905D7-00A8-6B8C-F5D4-995204633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8039" y="4119563"/>
                <a:ext cx="2820987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l" rtl="1" eaLnBrk="0" hangingPunct="0"/>
                <a:r>
                  <a:rPr lang="en-US" sz="1000" b="1" dirty="0">
                    <a:solidFill>
                      <a:srgbClr val="000000"/>
                    </a:solidFill>
                    <a:latin typeface="Helvetica" pitchFamily="34" charset="0"/>
                  </a:rPr>
                  <a:t>Peak Loading Occurs</a:t>
                </a:r>
                <a:endParaRPr lang="en-US" sz="1000" dirty="0">
                  <a:latin typeface="Helvetica" pitchFamily="34" charset="0"/>
                </a:endParaRPr>
              </a:p>
            </p:txBody>
          </p:sp>
          <p:grpSp>
            <p:nvGrpSpPr>
              <p:cNvPr id="70" name="Group 22">
                <a:extLst>
                  <a:ext uri="{FF2B5EF4-FFF2-40B4-BE49-F238E27FC236}">
                    <a16:creationId xmlns:a16="http://schemas.microsoft.com/office/drawing/2014/main" id="{9B07EA29-12C6-ECF4-9A6C-EE48007474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70026" y="3856038"/>
                <a:ext cx="496887" cy="946150"/>
                <a:chOff x="1679" y="2349"/>
                <a:chExt cx="313" cy="596"/>
              </a:xfrm>
            </p:grpSpPr>
            <p:pic>
              <p:nvPicPr>
                <p:cNvPr id="91" name="Picture 23" descr="AS_Iso-1">
                  <a:extLst>
                    <a:ext uri="{FF2B5EF4-FFF2-40B4-BE49-F238E27FC236}">
                      <a16:creationId xmlns:a16="http://schemas.microsoft.com/office/drawing/2014/main" id="{5A618808-C46B-C227-1218-B90285F53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2040000">
                  <a:off x="1747" y="2500"/>
                  <a:ext cx="184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92" name="AutoShape 24">
                  <a:extLst>
                    <a:ext uri="{FF2B5EF4-FFF2-40B4-BE49-F238E27FC236}">
                      <a16:creationId xmlns:a16="http://schemas.microsoft.com/office/drawing/2014/main" id="{A16C11FD-17E7-4ECF-8AD7-EA477F5B3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8622385">
                  <a:off x="1679" y="2349"/>
                  <a:ext cx="313" cy="596"/>
                </a:xfrm>
                <a:prstGeom prst="moon">
                  <a:avLst>
                    <a:gd name="adj" fmla="val 12088"/>
                  </a:avLst>
                </a:prstGeom>
                <a:gradFill rotWithShape="1">
                  <a:gsLst>
                    <a:gs pos="0">
                      <a:srgbClr val="FFFF00">
                        <a:alpha val="70000"/>
                      </a:srgbClr>
                    </a:gs>
                    <a:gs pos="100000">
                      <a:srgbClr val="FFFFCB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l"/>
                  <a:endParaRPr lang="en-US"/>
                </a:p>
              </p:txBody>
            </p:sp>
          </p:grpSp>
          <p:sp>
            <p:nvSpPr>
              <p:cNvPr id="71" name="Line 25">
                <a:extLst>
                  <a:ext uri="{FF2B5EF4-FFF2-40B4-BE49-F238E27FC236}">
                    <a16:creationId xmlns:a16="http://schemas.microsoft.com/office/drawing/2014/main" id="{73500B04-34B8-3801-D49E-1940D6D878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6964" y="4597400"/>
                <a:ext cx="661352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Line 26">
                <a:extLst>
                  <a:ext uri="{FF2B5EF4-FFF2-40B4-BE49-F238E27FC236}">
                    <a16:creationId xmlns:a16="http://schemas.microsoft.com/office/drawing/2014/main" id="{09FA617A-6BF0-9BBF-D8C6-E9D706FBB6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8926" y="5512038"/>
                <a:ext cx="6121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Line 27">
                <a:extLst>
                  <a:ext uri="{FF2B5EF4-FFF2-40B4-BE49-F238E27FC236}">
                    <a16:creationId xmlns:a16="http://schemas.microsoft.com/office/drawing/2014/main" id="{5A8F4EE9-0E94-025F-A197-C117CE3B77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80226" y="1085850"/>
                <a:ext cx="0" cy="52546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" name="Line 28">
                <a:extLst>
                  <a:ext uri="{FF2B5EF4-FFF2-40B4-BE49-F238E27FC236}">
                    <a16:creationId xmlns:a16="http://schemas.microsoft.com/office/drawing/2014/main" id="{F82503BF-DB24-5073-8AF0-14BD9D340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0826" y="1454150"/>
                <a:ext cx="874395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Text Box 29">
                <a:extLst>
                  <a:ext uri="{FF2B5EF4-FFF2-40B4-BE49-F238E27FC236}">
                    <a16:creationId xmlns:a16="http://schemas.microsoft.com/office/drawing/2014/main" id="{923581A9-E35A-F0F9-4C47-E69CE0DC4F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4201" y="1084263"/>
                <a:ext cx="3980577" cy="36933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b="1" dirty="0"/>
                  <a:t>Event Description &amp; Nominal State</a:t>
                </a:r>
              </a:p>
            </p:txBody>
          </p:sp>
          <p:sp>
            <p:nvSpPr>
              <p:cNvPr id="76" name="Text Box 30">
                <a:extLst>
                  <a:ext uri="{FF2B5EF4-FFF2-40B4-BE49-F238E27FC236}">
                    <a16:creationId xmlns:a16="http://schemas.microsoft.com/office/drawing/2014/main" id="{D0D5170A-AD2C-E602-C484-8A5820F1E8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16523" y="1077913"/>
                <a:ext cx="1921103" cy="33855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600" b="1" dirty="0"/>
                  <a:t>Guidance Actions</a:t>
                </a:r>
              </a:p>
            </p:txBody>
          </p:sp>
          <p:sp>
            <p:nvSpPr>
              <p:cNvPr id="77" name="Rectangle 32">
                <a:extLst>
                  <a:ext uri="{FF2B5EF4-FFF2-40B4-BE49-F238E27FC236}">
                    <a16:creationId xmlns:a16="http://schemas.microsoft.com/office/drawing/2014/main" id="{8DF87190-554F-9B80-4FCE-69DF1C1A8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0955" y="2697163"/>
                <a:ext cx="2243045" cy="1077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l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1100" dirty="0"/>
                  <a:t>Command bank angle magnitude to minimize </a:t>
                </a:r>
                <a:r>
                  <a:rPr lang="en-US" sz="1100" dirty="0">
                    <a:latin typeface="+mn-lt"/>
                  </a:rPr>
                  <a:t>predicted</a:t>
                </a:r>
                <a:r>
                  <a:rPr lang="en-US" sz="1100" dirty="0"/>
                  <a:t> downrange error at deployment</a:t>
                </a:r>
              </a:p>
              <a:p>
                <a:pPr marL="342900" indent="-342900" algn="l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1100" dirty="0"/>
                  <a:t>Command bank reversals to manage crossrange error</a:t>
                </a:r>
              </a:p>
            </p:txBody>
          </p:sp>
          <p:sp>
            <p:nvSpPr>
              <p:cNvPr id="78" name="Rectangle 33">
                <a:extLst>
                  <a:ext uri="{FF2B5EF4-FFF2-40B4-BE49-F238E27FC236}">
                    <a16:creationId xmlns:a16="http://schemas.microsoft.com/office/drawing/2014/main" id="{36EFF995-76E4-BBAB-AB51-EB2BBE2A2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3494" y="4591050"/>
                <a:ext cx="2243045" cy="1077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l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1100" dirty="0">
                    <a:latin typeface="+mn-lt"/>
                  </a:rPr>
                  <a:t>Command bank angle to minimize residual crossrange &amp; maximize deploy altitude</a:t>
                </a:r>
              </a:p>
            </p:txBody>
          </p:sp>
          <p:sp>
            <p:nvSpPr>
              <p:cNvPr id="79" name="Line 35">
                <a:extLst>
                  <a:ext uri="{FF2B5EF4-FFF2-40B4-BE49-F238E27FC236}">
                    <a16:creationId xmlns:a16="http://schemas.microsoft.com/office/drawing/2014/main" id="{F8B10B6F-33FF-B7CA-0445-3A52297AA3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43600" y="1065213"/>
                <a:ext cx="0" cy="52863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Text Box 36">
                <a:extLst>
                  <a:ext uri="{FF2B5EF4-FFF2-40B4-BE49-F238E27FC236}">
                    <a16:creationId xmlns:a16="http://schemas.microsoft.com/office/drawing/2014/main" id="{3FBC8EB8-5B94-75DE-564E-455ADBC837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16631" y="1076325"/>
                <a:ext cx="787395" cy="33855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Phase</a:t>
                </a:r>
              </a:p>
            </p:txBody>
          </p:sp>
          <p:sp>
            <p:nvSpPr>
              <p:cNvPr id="81" name="Text Box 37">
                <a:extLst>
                  <a:ext uri="{FF2B5EF4-FFF2-40B4-BE49-F238E27FC236}">
                    <a16:creationId xmlns:a16="http://schemas.microsoft.com/office/drawing/2014/main" id="{B5A4E43A-FD06-AA09-E8A5-E0BDFAAADB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63406" y="1612900"/>
                <a:ext cx="920088" cy="26161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dirty="0"/>
                  <a:t>Pre-Bank</a:t>
                </a:r>
              </a:p>
            </p:txBody>
          </p:sp>
          <p:sp>
            <p:nvSpPr>
              <p:cNvPr id="82" name="Text Box 38">
                <a:extLst>
                  <a:ext uri="{FF2B5EF4-FFF2-40B4-BE49-F238E27FC236}">
                    <a16:creationId xmlns:a16="http://schemas.microsoft.com/office/drawing/2014/main" id="{04D1F2FE-A19F-0A53-5D3B-64A65B3619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63406" y="3046413"/>
                <a:ext cx="920088" cy="9156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100" b="1" dirty="0"/>
                  <a:t>Range Control</a:t>
                </a:r>
              </a:p>
              <a:p>
                <a:pPr algn="ctr"/>
                <a:r>
                  <a:rPr lang="en-US" sz="1050" i="1" dirty="0"/>
                  <a:t>(Start of</a:t>
                </a:r>
                <a:br>
                  <a:rPr lang="en-US" sz="1050" i="1" dirty="0"/>
                </a:br>
                <a:r>
                  <a:rPr lang="en-US" sz="1050" i="1" dirty="0"/>
                  <a:t>Guided</a:t>
                </a:r>
                <a:br>
                  <a:rPr lang="en-US" sz="1050" i="1" dirty="0"/>
                </a:br>
                <a:r>
                  <a:rPr lang="en-US" sz="1050" i="1" dirty="0"/>
                  <a:t>Entry)</a:t>
                </a:r>
              </a:p>
            </p:txBody>
          </p:sp>
          <p:sp>
            <p:nvSpPr>
              <p:cNvPr id="83" name="Text Box 39">
                <a:extLst>
                  <a:ext uri="{FF2B5EF4-FFF2-40B4-BE49-F238E27FC236}">
                    <a16:creationId xmlns:a16="http://schemas.microsoft.com/office/drawing/2014/main" id="{AC573AB8-3F59-AB13-A3D8-0CF918E8B0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84043" y="4703763"/>
                <a:ext cx="873957" cy="43088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1" dirty="0"/>
                  <a:t>Heading </a:t>
                </a:r>
                <a:br>
                  <a:rPr lang="en-US" sz="1100" b="1" dirty="0"/>
                </a:br>
                <a:r>
                  <a:rPr lang="en-US" sz="1100" b="1" dirty="0"/>
                  <a:t>Alignment</a:t>
                </a:r>
              </a:p>
            </p:txBody>
          </p:sp>
          <p:sp>
            <p:nvSpPr>
              <p:cNvPr id="84" name="Text Box 40">
                <a:extLst>
                  <a:ext uri="{FF2B5EF4-FFF2-40B4-BE49-F238E27FC236}">
                    <a16:creationId xmlns:a16="http://schemas.microsoft.com/office/drawing/2014/main" id="{9E5EADA3-1933-0B16-9BEF-B653C7C563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90393" y="5487988"/>
                <a:ext cx="853119" cy="93871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00" b="1" dirty="0"/>
                  <a:t>Chute</a:t>
                </a:r>
                <a:br>
                  <a:rPr lang="en-US" sz="1100" b="1" dirty="0"/>
                </a:br>
                <a:r>
                  <a:rPr lang="en-US" sz="1100" b="1" dirty="0"/>
                  <a:t>Sequence</a:t>
                </a:r>
                <a:br>
                  <a:rPr lang="en-US" sz="1100" dirty="0"/>
                </a:br>
                <a:r>
                  <a:rPr lang="en-US" sz="1050" i="1" dirty="0"/>
                  <a:t>(End of </a:t>
                </a:r>
                <a:br>
                  <a:rPr lang="en-US" sz="1050" i="1" dirty="0"/>
                </a:br>
                <a:r>
                  <a:rPr lang="en-US" sz="1050" i="1" dirty="0"/>
                  <a:t>Guided </a:t>
                </a:r>
                <a:br>
                  <a:rPr lang="en-US" sz="1050" i="1" dirty="0"/>
                </a:br>
                <a:r>
                  <a:rPr lang="en-US" sz="1050" i="1" dirty="0"/>
                  <a:t>Entry)</a:t>
                </a:r>
              </a:p>
            </p:txBody>
          </p:sp>
          <p:sp>
            <p:nvSpPr>
              <p:cNvPr id="85" name="Rectangle 41">
                <a:extLst>
                  <a:ext uri="{FF2B5EF4-FFF2-40B4-BE49-F238E27FC236}">
                    <a16:creationId xmlns:a16="http://schemas.microsoft.com/office/drawing/2014/main" id="{6710093A-0FB2-906D-5707-C50F45586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5251" y="2943920"/>
                <a:ext cx="3664465" cy="259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>
                  <a:lnSpc>
                    <a:spcPts val="1000"/>
                  </a:lnSpc>
                </a:pPr>
                <a:r>
                  <a:rPr lang="en-US" sz="1000" b="1" dirty="0">
                    <a:solidFill>
                      <a:srgbClr val="E30505"/>
                    </a:solidFill>
                    <a:latin typeface="Helvetica" pitchFamily="34" charset="0"/>
                  </a:rPr>
                  <a:t>Filtered drag acceleration ≥ 0.2g</a:t>
                </a:r>
                <a:r>
                  <a:rPr lang="en-US" sz="1000" dirty="0">
                    <a:solidFill>
                      <a:srgbClr val="000000"/>
                    </a:solidFill>
                    <a:latin typeface="Helvetica" pitchFamily="34" charset="0"/>
                  </a:rPr>
                  <a:t> </a:t>
                </a:r>
                <a:br>
                  <a:rPr lang="en-US" sz="1000" dirty="0">
                    <a:solidFill>
                      <a:srgbClr val="000000"/>
                    </a:solidFill>
                    <a:latin typeface="Helvetica" pitchFamily="34" charset="0"/>
                  </a:rPr>
                </a:br>
                <a:r>
                  <a:rPr lang="en-US" sz="1000" dirty="0">
                    <a:latin typeface="Helvetica" pitchFamily="34" charset="0"/>
                  </a:rPr>
                  <a:t>E+51 sec, h=59 km, range=354 km, M=27, relative vel=5354 m/s</a:t>
                </a:r>
              </a:p>
            </p:txBody>
          </p:sp>
          <p:sp>
            <p:nvSpPr>
              <p:cNvPr id="86" name="Rectangle 42">
                <a:extLst>
                  <a:ext uri="{FF2B5EF4-FFF2-40B4-BE49-F238E27FC236}">
                    <a16:creationId xmlns:a16="http://schemas.microsoft.com/office/drawing/2014/main" id="{6D3F64DF-24DB-D09C-A892-23F1CCB14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0626" y="5001320"/>
                <a:ext cx="3052118" cy="259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>
                  <a:lnSpc>
                    <a:spcPts val="1000"/>
                  </a:lnSpc>
                </a:pPr>
                <a:r>
                  <a:rPr lang="en-US" sz="1000" b="1" dirty="0">
                    <a:solidFill>
                      <a:srgbClr val="E30505"/>
                    </a:solidFill>
                    <a:latin typeface="Helvetica" pitchFamily="34" charset="0"/>
                  </a:rPr>
                  <a:t>v = 1100 m/s</a:t>
                </a:r>
                <a:endParaRPr lang="en-US" sz="1000" dirty="0">
                  <a:latin typeface="Helvetica" pitchFamily="34" charset="0"/>
                </a:endParaRPr>
              </a:p>
              <a:p>
                <a:pPr eaLnBrk="0" hangingPunct="0">
                  <a:lnSpc>
                    <a:spcPts val="1000"/>
                  </a:lnSpc>
                </a:pPr>
                <a:r>
                  <a:rPr lang="en-US" sz="1000" dirty="0">
                    <a:latin typeface="Helvetica" pitchFamily="34" charset="0"/>
                  </a:rPr>
                  <a:t>E+140 sec, h=14 km, range=75 km, M=4.7, load=1.7g</a:t>
                </a:r>
              </a:p>
            </p:txBody>
          </p:sp>
          <p:sp>
            <p:nvSpPr>
              <p:cNvPr id="87" name="Rectangle 44">
                <a:extLst>
                  <a:ext uri="{FF2B5EF4-FFF2-40B4-BE49-F238E27FC236}">
                    <a16:creationId xmlns:a16="http://schemas.microsoft.com/office/drawing/2014/main" id="{A2852E4A-E3F4-B88D-3BED-9384EC674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401" y="3581400"/>
                <a:ext cx="3645229" cy="1315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lnSpc>
                    <a:spcPts val="1000"/>
                  </a:lnSpc>
                </a:pPr>
                <a:r>
                  <a:rPr lang="en-US" sz="1000" dirty="0">
                    <a:latin typeface="Helvetica" pitchFamily="34" charset="0"/>
                  </a:rPr>
                  <a:t>E+68 sec, h=35 km, range=250 km, M=24, v=4986 m/s, load=5g</a:t>
                </a:r>
              </a:p>
            </p:txBody>
          </p:sp>
          <p:sp>
            <p:nvSpPr>
              <p:cNvPr id="88" name="Rectangle 45">
                <a:extLst>
                  <a:ext uri="{FF2B5EF4-FFF2-40B4-BE49-F238E27FC236}">
                    <a16:creationId xmlns:a16="http://schemas.microsoft.com/office/drawing/2014/main" id="{380C5C4D-C17A-1D8D-65EB-5E177F309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9626" y="4343400"/>
                <a:ext cx="3856825" cy="1315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>
                  <a:lnSpc>
                    <a:spcPts val="1000"/>
                  </a:lnSpc>
                </a:pPr>
                <a:r>
                  <a:rPr lang="en-US" sz="1000" dirty="0">
                    <a:latin typeface="Helvetica" pitchFamily="34" charset="0"/>
                  </a:rPr>
                  <a:t>E+86 sec, h=22 km, range=182 km, M=17, v=3759 m/s, load =10.7g</a:t>
                </a:r>
              </a:p>
            </p:txBody>
          </p:sp>
          <p:sp>
            <p:nvSpPr>
              <p:cNvPr id="89" name="Rectangle 32">
                <a:extLst>
                  <a:ext uri="{FF2B5EF4-FFF2-40B4-BE49-F238E27FC236}">
                    <a16:creationId xmlns:a16="http://schemas.microsoft.com/office/drawing/2014/main" id="{DBE2060E-DA26-6040-8CD6-830487022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8000" y="1460740"/>
                <a:ext cx="2017510" cy="10779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 algn="l">
                  <a:spcBef>
                    <a:spcPct val="20000"/>
                  </a:spcBef>
                  <a:buFontTx/>
                  <a:buChar char="•"/>
                  <a:defRPr/>
                </a:pPr>
                <a:r>
                  <a:rPr lang="en-US" sz="1100" dirty="0"/>
                  <a:t>Attitude hold at a ground-commanded bank angle until Range Control Phase starts</a:t>
                </a:r>
              </a:p>
            </p:txBody>
          </p:sp>
          <p:sp>
            <p:nvSpPr>
              <p:cNvPr id="90" name="Rectangle 43">
                <a:extLst>
                  <a:ext uri="{FF2B5EF4-FFF2-40B4-BE49-F238E27FC236}">
                    <a16:creationId xmlns:a16="http://schemas.microsoft.com/office/drawing/2014/main" id="{C6957E77-F651-6F20-DC25-308973479A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964" y="5836185"/>
                <a:ext cx="2523127" cy="259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>
                  <a:lnSpc>
                    <a:spcPts val="1000"/>
                  </a:lnSpc>
                </a:pPr>
                <a:r>
                  <a:rPr lang="en-US" sz="1000" b="1" dirty="0">
                    <a:solidFill>
                      <a:srgbClr val="E30505"/>
                    </a:solidFill>
                    <a:latin typeface="Helvetica" pitchFamily="34" charset="0"/>
                  </a:rPr>
                  <a:t>range = 16 km (@ SUFR), = 8.4 km (@ PD)</a:t>
                </a:r>
              </a:p>
              <a:p>
                <a:pPr algn="l" eaLnBrk="0" hangingPunct="0">
                  <a:lnSpc>
                    <a:spcPts val="1000"/>
                  </a:lnSpc>
                </a:pPr>
                <a:r>
                  <a:rPr lang="en-US" sz="1000" dirty="0">
                    <a:latin typeface="Helvetica" pitchFamily="34" charset="0"/>
                  </a:rPr>
                  <a:t>E+241 sec, h=9.6 km, v=429 m/s, M=1.77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7708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5CD98A-ED6F-9042-A3D6-6C0A0782E3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0581"/>
          <a:stretch/>
        </p:blipFill>
        <p:spPr>
          <a:xfrm>
            <a:off x="0" y="1550740"/>
            <a:ext cx="5943600" cy="527009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0B84616-9558-D245-8428-9F8CB8B4F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0185"/>
            <a:ext cx="5930349" cy="650998"/>
          </a:xfrm>
        </p:spPr>
        <p:txBody>
          <a:bodyPr/>
          <a:lstStyle/>
          <a:p>
            <a:pPr algn="l"/>
            <a:r>
              <a:rPr lang="en-US" dirty="0"/>
              <a:t>Nav Delivery Uncertainties: Entry-5 days to EDL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13DCC9-D8E7-5B4C-AD66-3C95D718BA2D}"/>
              </a:ext>
            </a:extLst>
          </p:cNvPr>
          <p:cNvSpPr txBox="1"/>
          <p:nvPr/>
        </p:nvSpPr>
        <p:spPr>
          <a:xfrm>
            <a:off x="5879664" y="1940634"/>
            <a:ext cx="304238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SzPct val="125000"/>
              <a:buFont typeface="Wingdings" pitchFamily="2" charset="2"/>
              <a:buChar char="§"/>
            </a:pPr>
            <a:r>
              <a:rPr lang="en-US" sz="1600" dirty="0"/>
              <a:t>3 Trajectory Maneuvers Complete in December 2020. Record Nav precision for Mars lander!</a:t>
            </a:r>
          </a:p>
          <a:p>
            <a:pPr marL="285750" indent="-285750">
              <a:buClr>
                <a:schemeClr val="tx2"/>
              </a:buClr>
              <a:buSzPct val="125000"/>
              <a:buFont typeface="Wingdings" pitchFamily="2" charset="2"/>
              <a:buChar char="§"/>
            </a:pPr>
            <a:endParaRPr lang="en-US" sz="1600" dirty="0"/>
          </a:p>
          <a:p>
            <a:pPr marL="285750" indent="-285750">
              <a:buClr>
                <a:schemeClr val="tx2"/>
              </a:buClr>
              <a:buSzPct val="125000"/>
              <a:buFont typeface="Wingdings" pitchFamily="2" charset="2"/>
              <a:buChar char="§"/>
            </a:pPr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EDL parameter update E-5d </a:t>
            </a:r>
          </a:p>
          <a:p>
            <a:pPr marL="742950" lvl="1" indent="-285750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600" dirty="0" err="1"/>
              <a:t>Req’d</a:t>
            </a:r>
            <a:r>
              <a:rPr lang="en-US" sz="1600" dirty="0"/>
              <a:t> to upload/initialize parameters</a:t>
            </a:r>
          </a:p>
          <a:p>
            <a:pPr marL="285750" indent="-285750">
              <a:buClr>
                <a:schemeClr val="tx2"/>
              </a:buClr>
              <a:buSzPct val="125000"/>
              <a:buFont typeface="Wingdings" pitchFamily="2" charset="2"/>
              <a:buChar char="§"/>
            </a:pPr>
            <a:r>
              <a:rPr lang="en-US" sz="1600" dirty="0"/>
              <a:t>Next EDL parameter update E-1d </a:t>
            </a:r>
          </a:p>
          <a:p>
            <a:pPr marL="742950" lvl="1" indent="-285750">
              <a:buClr>
                <a:schemeClr val="tx2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Nav position error just outside of 300m criteria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7DDDFF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192D2EC-BB78-6FF3-332F-515EEF110A19}"/>
              </a:ext>
            </a:extLst>
          </p:cNvPr>
          <p:cNvGrpSpPr/>
          <p:nvPr/>
        </p:nvGrpSpPr>
        <p:grpSpPr>
          <a:xfrm>
            <a:off x="1219200" y="1928191"/>
            <a:ext cx="1322654" cy="832712"/>
            <a:chOff x="722311" y="1714271"/>
            <a:chExt cx="1322654" cy="832712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BDC80C7-B953-1847-AE41-C4EAD20779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0949" y="2202055"/>
              <a:ext cx="759252" cy="34492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2CD4CBC-FDE3-6C4A-8368-4EE431A5F4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83639" y="1714271"/>
              <a:ext cx="216561" cy="48546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397033-3762-1340-A100-C0B40A76C51D}"/>
                </a:ext>
              </a:extLst>
            </p:cNvPr>
            <p:cNvSpPr txBox="1"/>
            <p:nvPr/>
          </p:nvSpPr>
          <p:spPr>
            <a:xfrm rot="20211983">
              <a:off x="856864" y="2280691"/>
              <a:ext cx="105354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50000"/>
                    </a:schemeClr>
                  </a:solidFill>
                </a:rPr>
                <a:t>Steeper FPA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72C88C-60AE-1546-A6CE-C4B348A2F66C}"/>
                </a:ext>
              </a:extLst>
            </p:cNvPr>
            <p:cNvSpPr txBox="1"/>
            <p:nvPr/>
          </p:nvSpPr>
          <p:spPr>
            <a:xfrm rot="20211983">
              <a:off x="722311" y="1749273"/>
              <a:ext cx="13226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50000"/>
                    </a:schemeClr>
                  </a:solidFill>
                </a:rPr>
                <a:t>+ Crosstrack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AFDECB9-868D-4340-9C67-BE251DF6B95C}"/>
              </a:ext>
            </a:extLst>
          </p:cNvPr>
          <p:cNvSpPr txBox="1"/>
          <p:nvPr/>
        </p:nvSpPr>
        <p:spPr>
          <a:xfrm>
            <a:off x="4191000" y="4767327"/>
            <a:ext cx="16886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EFPA -15.48 deg</a:t>
            </a:r>
          </a:p>
          <a:p>
            <a:r>
              <a:rPr lang="en-US" sz="1000" dirty="0"/>
              <a:t>Crosstrack Error ~3 km</a:t>
            </a:r>
          </a:p>
        </p:txBody>
      </p:sp>
    </p:spTree>
    <p:extLst>
      <p:ext uri="{BB962C8B-B14F-4D97-AF65-F5344CB8AC3E}">
        <p14:creationId xmlns:p14="http://schemas.microsoft.com/office/powerpoint/2010/main" val="3696506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F33D0-9ADC-BFA0-86F8-E7812747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5" y="40980"/>
            <a:ext cx="6364705" cy="650998"/>
          </a:xfrm>
        </p:spPr>
        <p:txBody>
          <a:bodyPr/>
          <a:lstStyle/>
          <a:p>
            <a:r>
              <a:rPr lang="en-US" dirty="0"/>
              <a:t>Guidance Algorithm Overview</a:t>
            </a: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A9865353-7AE3-476D-15D4-D3B09528A009}"/>
              </a:ext>
            </a:extLst>
          </p:cNvPr>
          <p:cNvSpPr txBox="1">
            <a:spLocks noChangeArrowheads="1"/>
          </p:cNvSpPr>
          <p:nvPr/>
        </p:nvSpPr>
        <p:spPr>
          <a:xfrm>
            <a:off x="749281" y="1044234"/>
            <a:ext cx="8385175" cy="49053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altLang="en-US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179C5F-07AB-4B49-A381-E438CD359F8A}"/>
              </a:ext>
            </a:extLst>
          </p:cNvPr>
          <p:cNvSpPr txBox="1"/>
          <p:nvPr/>
        </p:nvSpPr>
        <p:spPr>
          <a:xfrm>
            <a:off x="335081" y="933138"/>
            <a:ext cx="852472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x-none" sz="1600" dirty="0">
                <a:latin typeface="Arial" charset="0"/>
                <a:ea typeface="ＭＳ Ｐゴシック" charset="-128"/>
                <a:cs typeface="Arial" charset="0"/>
              </a:rPr>
              <a:t>Achieve safe deploy conditions of altitude, Mach, and dynamic pressure while minimizing the deploy range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x-none" sz="1600" dirty="0">
                <a:latin typeface="Arial" charset="0"/>
                <a:ea typeface="ＭＳ Ｐゴシック" charset="-128"/>
                <a:cs typeface="Arial" charset="0"/>
              </a:rPr>
              <a:t>Varies the bank angle to control downrange based on deviations in </a:t>
            </a:r>
            <a:r>
              <a:rPr lang="en-US" altLang="x-none" sz="1600" i="1" dirty="0">
                <a:latin typeface="Arial" charset="0"/>
                <a:ea typeface="ＭＳ Ｐゴシック" charset="-128"/>
                <a:cs typeface="Arial" charset="0"/>
              </a:rPr>
              <a:t>range, estimated altitude rate, and filtered drag acceleration </a:t>
            </a:r>
            <a:r>
              <a:rPr lang="en-US" altLang="x-none" sz="1600" dirty="0">
                <a:latin typeface="Arial" charset="0"/>
                <a:ea typeface="ＭＳ Ｐゴシック" charset="-128"/>
                <a:cs typeface="Arial" charset="0"/>
              </a:rPr>
              <a:t>from a stored reference trajectory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x-none" sz="1600" dirty="0">
                <a:latin typeface="Arial" charset="0"/>
                <a:ea typeface="ＭＳ Ｐゴシック" charset="-128"/>
                <a:cs typeface="Arial" charset="0"/>
              </a:rPr>
              <a:t>Steers a trajectory that should have nearly the same terminal deploy point in dispersed conditions, but does not follow the reference trajectory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x-none" sz="1600" dirty="0">
                <a:latin typeface="Arial" charset="0"/>
                <a:ea typeface="ＭＳ Ｐゴシック" charset="-128"/>
                <a:cs typeface="Arial" charset="0"/>
              </a:rPr>
              <a:t>Influences deploy altitude through shaping of a reference trajectory and entry flight path angle but does not directly control altitude</a:t>
            </a:r>
            <a:endParaRPr lang="en-US" altLang="en-US" sz="1400" dirty="0"/>
          </a:p>
        </p:txBody>
      </p:sp>
      <p:graphicFrame>
        <p:nvGraphicFramePr>
          <p:cNvPr id="28" name="Object 3">
            <a:extLst>
              <a:ext uri="{FF2B5EF4-FFF2-40B4-BE49-F238E27FC236}">
                <a16:creationId xmlns:a16="http://schemas.microsoft.com/office/drawing/2014/main" id="{77E9178E-EED4-F805-2A96-73557EA941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672303"/>
              </p:ext>
            </p:extLst>
          </p:nvPr>
        </p:nvGraphicFramePr>
        <p:xfrm>
          <a:off x="5284423" y="3805211"/>
          <a:ext cx="3571574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43200" imgH="672840" progId="Equation.3">
                  <p:embed/>
                </p:oleObj>
              </mc:Choice>
              <mc:Fallback>
                <p:oleObj name="Equation" r:id="rId2" imgW="2743200" imgH="672840" progId="Equation.3">
                  <p:embed/>
                  <p:pic>
                    <p:nvPicPr>
                      <p:cNvPr id="4198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4423" y="3805211"/>
                        <a:ext cx="3571574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24">
            <a:extLst>
              <a:ext uri="{FF2B5EF4-FFF2-40B4-BE49-F238E27FC236}">
                <a16:creationId xmlns:a16="http://schemas.microsoft.com/office/drawing/2014/main" id="{D816D686-D3D2-7F95-7DE5-225ADAD307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43497"/>
              </p:ext>
            </p:extLst>
          </p:nvPr>
        </p:nvGraphicFramePr>
        <p:xfrm>
          <a:off x="5996910" y="4814861"/>
          <a:ext cx="227965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800" imgH="482400" progId="Equation.3">
                  <p:embed/>
                </p:oleObj>
              </mc:Choice>
              <mc:Fallback>
                <p:oleObj name="Equation" r:id="rId4" imgW="1612800" imgH="482400" progId="Equation.3">
                  <p:embed/>
                  <p:pic>
                    <p:nvPicPr>
                      <p:cNvPr id="27648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6910" y="4814861"/>
                        <a:ext cx="2279650" cy="6810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7">
            <a:extLst>
              <a:ext uri="{FF2B5EF4-FFF2-40B4-BE49-F238E27FC236}">
                <a16:creationId xmlns:a16="http://schemas.microsoft.com/office/drawing/2014/main" id="{A16581E5-4B2F-04F2-96E8-5B7232465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485" y="3449610"/>
            <a:ext cx="18424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200" i="1" dirty="0"/>
              <a:t>Predicted Range-To-Go:</a:t>
            </a:r>
          </a:p>
        </p:txBody>
      </p:sp>
      <p:sp>
        <p:nvSpPr>
          <p:cNvPr id="31" name="Text Box 8">
            <a:extLst>
              <a:ext uri="{FF2B5EF4-FFF2-40B4-BE49-F238E27FC236}">
                <a16:creationId xmlns:a16="http://schemas.microsoft.com/office/drawing/2014/main" id="{D23CA93A-66B9-1ECE-24CE-DEEED0E0C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9597" y="4044705"/>
            <a:ext cx="2081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0" hangingPunct="0"/>
            <a:r>
              <a:rPr lang="en-US" sz="1200" i="1" dirty="0"/>
              <a:t>Vertical L/D Required to Converge Range to Target:</a:t>
            </a:r>
          </a:p>
        </p:txBody>
      </p:sp>
      <p:sp>
        <p:nvSpPr>
          <p:cNvPr id="32" name="Text Box 9">
            <a:extLst>
              <a:ext uri="{FF2B5EF4-FFF2-40B4-BE49-F238E27FC236}">
                <a16:creationId xmlns:a16="http://schemas.microsoft.com/office/drawing/2014/main" id="{286C41B3-1989-2176-A1E3-171B6A159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9597" y="4843436"/>
            <a:ext cx="17427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200" i="1" dirty="0"/>
              <a:t>Resulting Commanded</a:t>
            </a:r>
          </a:p>
          <a:p>
            <a:pPr algn="l" eaLnBrk="0" hangingPunct="0"/>
            <a:r>
              <a:rPr lang="en-US" sz="1200" i="1" dirty="0"/>
              <a:t>Bank Angle:</a:t>
            </a: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726132D8-D7A3-96F4-ACBC-2770987CC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7197" y="3209897"/>
            <a:ext cx="5634038" cy="3252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4" name="Group 11">
            <a:extLst>
              <a:ext uri="{FF2B5EF4-FFF2-40B4-BE49-F238E27FC236}">
                <a16:creationId xmlns:a16="http://schemas.microsoft.com/office/drawing/2014/main" id="{E474393B-6090-34D2-E3CD-16F5018D76BE}"/>
              </a:ext>
            </a:extLst>
          </p:cNvPr>
          <p:cNvGrpSpPr>
            <a:grpSpLocks/>
          </p:cNvGrpSpPr>
          <p:nvPr/>
        </p:nvGrpSpPr>
        <p:grpSpPr bwMode="auto">
          <a:xfrm>
            <a:off x="5439697" y="3287685"/>
            <a:ext cx="3335338" cy="555625"/>
            <a:chOff x="1403" y="2689"/>
            <a:chExt cx="2101" cy="350"/>
          </a:xfrm>
        </p:grpSpPr>
        <p:graphicFrame>
          <p:nvGraphicFramePr>
            <p:cNvPr id="35" name="Object 1026">
              <a:extLst>
                <a:ext uri="{FF2B5EF4-FFF2-40B4-BE49-F238E27FC236}">
                  <a16:creationId xmlns:a16="http://schemas.microsoft.com/office/drawing/2014/main" id="{EA34068A-3C18-DF93-5771-4A168B10264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03" y="2689"/>
            <a:ext cx="2101" cy="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361960" imgH="393480" progId="Equation.3">
                    <p:embed/>
                  </p:oleObj>
                </mc:Choice>
                <mc:Fallback>
                  <p:oleObj name="Equation" r:id="rId6" imgW="2361960" imgH="393480" progId="Equation.3">
                    <p:embed/>
                    <p:pic>
                      <p:nvPicPr>
                        <p:cNvPr id="27650" name="Object 10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03" y="2689"/>
                          <a:ext cx="2101" cy="3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Text Box 13">
              <a:extLst>
                <a:ext uri="{FF2B5EF4-FFF2-40B4-BE49-F238E27FC236}">
                  <a16:creationId xmlns:a16="http://schemas.microsoft.com/office/drawing/2014/main" id="{81E9D06F-1DFB-53CE-4454-5D5915363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4" y="2832"/>
              <a:ext cx="14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cs typeface="Times New Roman" pitchFamily="18" charset="0"/>
                </a:rPr>
                <a:t>•</a:t>
              </a:r>
              <a:endParaRPr lang="en-US" sz="1000"/>
            </a:p>
          </p:txBody>
        </p:sp>
        <p:sp>
          <p:nvSpPr>
            <p:cNvPr id="37" name="Text Box 14">
              <a:extLst>
                <a:ext uri="{FF2B5EF4-FFF2-40B4-BE49-F238E27FC236}">
                  <a16:creationId xmlns:a16="http://schemas.microsoft.com/office/drawing/2014/main" id="{A5579FA0-AD5E-A552-01A7-0EF7AC5C8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6" y="2726"/>
              <a:ext cx="14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cs typeface="Times New Roman" pitchFamily="18" charset="0"/>
                </a:rPr>
                <a:t>•</a:t>
              </a:r>
              <a:endParaRPr lang="en-US" sz="1000"/>
            </a:p>
          </p:txBody>
        </p:sp>
        <p:sp>
          <p:nvSpPr>
            <p:cNvPr id="38" name="Text Box 15">
              <a:extLst>
                <a:ext uri="{FF2B5EF4-FFF2-40B4-BE49-F238E27FC236}">
                  <a16:creationId xmlns:a16="http://schemas.microsoft.com/office/drawing/2014/main" id="{0492352C-F8E5-E41C-4BB6-6111DC7116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6" y="2726"/>
              <a:ext cx="14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cs typeface="Times New Roman" pitchFamily="18" charset="0"/>
                </a:rPr>
                <a:t>•</a:t>
              </a:r>
              <a:endParaRPr lang="en-US" sz="100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20CBCA-EF63-BE17-34E6-422101982609}"/>
              </a:ext>
            </a:extLst>
          </p:cNvPr>
          <p:cNvGrpSpPr/>
          <p:nvPr/>
        </p:nvGrpSpPr>
        <p:grpSpPr>
          <a:xfrm>
            <a:off x="255437" y="3429000"/>
            <a:ext cx="2884123" cy="2917786"/>
            <a:chOff x="427651" y="3429000"/>
            <a:chExt cx="2884123" cy="2917786"/>
          </a:xfrm>
        </p:grpSpPr>
        <p:sp>
          <p:nvSpPr>
            <p:cNvPr id="39" name="Text Box 17">
              <a:extLst>
                <a:ext uri="{FF2B5EF4-FFF2-40B4-BE49-F238E27FC236}">
                  <a16:creationId xmlns:a16="http://schemas.microsoft.com/office/drawing/2014/main" id="{46C6C3D7-C4F7-45FB-8372-8A5DABF33A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651" y="3429000"/>
              <a:ext cx="2884123" cy="2917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	Range to Target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</a:t>
              </a:r>
              <a:r>
                <a:rPr lang="en-US" sz="1400" baseline="-25000" dirty="0"/>
                <a:t>p</a:t>
              </a:r>
              <a:r>
                <a:rPr lang="en-US" sz="1400" dirty="0"/>
                <a:t>	Range, predicted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</a:t>
              </a:r>
              <a:r>
                <a:rPr lang="en-US" sz="1400" baseline="-25000" dirty="0"/>
                <a:t>ref</a:t>
              </a:r>
              <a:r>
                <a:rPr lang="en-US" sz="1400" dirty="0"/>
                <a:t>	Range, reference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</a:t>
              </a:r>
              <a:r>
                <a:rPr lang="en-US" sz="1400" baseline="-25000" dirty="0"/>
                <a:t>dep</a:t>
              </a:r>
              <a:r>
                <a:rPr lang="en-US" sz="1400" dirty="0"/>
                <a:t>	Range, deploy bias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D	Drag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D</a:t>
              </a:r>
              <a:r>
                <a:rPr lang="en-US" sz="1400" baseline="-25000" dirty="0"/>
                <a:t>ref</a:t>
              </a:r>
              <a:r>
                <a:rPr lang="en-US" sz="1400" dirty="0"/>
                <a:t>	Drag, reference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L	Lift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	Altitude Rate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r</a:t>
              </a:r>
              <a:r>
                <a:rPr lang="en-US" sz="1400" baseline="-25000" dirty="0"/>
                <a:t>ref</a:t>
              </a:r>
              <a:r>
                <a:rPr lang="en-US" sz="1400" dirty="0"/>
                <a:t>	Altitude Rate, ref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K</a:t>
              </a:r>
              <a:r>
                <a:rPr lang="en-US" sz="1400" baseline="-25000" dirty="0"/>
                <a:t>3</a:t>
              </a:r>
              <a:r>
                <a:rPr lang="en-US" sz="1400" dirty="0"/>
                <a:t>	L/D Range over-control gain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K</a:t>
              </a:r>
              <a:r>
                <a:rPr lang="en-US" sz="1400" baseline="-25000" dirty="0"/>
                <a:t>2</a:t>
              </a:r>
              <a:r>
                <a:rPr lang="en-US" sz="1400" dirty="0"/>
                <a:t>	Bank left/right control</a:t>
              </a:r>
            </a:p>
            <a:p>
              <a:pPr algn="l" eaLnBrk="0" hangingPunct="0">
                <a:lnSpc>
                  <a:spcPct val="110000"/>
                </a:lnSpc>
              </a:pPr>
              <a:r>
                <a:rPr lang="en-US" sz="1400" dirty="0"/>
                <a:t>K</a:t>
              </a:r>
              <a:r>
                <a:rPr lang="en-US" sz="1400" baseline="-25000" dirty="0"/>
                <a:t>4</a:t>
              </a:r>
              <a:r>
                <a:rPr lang="en-US" sz="1400" dirty="0"/>
                <a:t>     Azimuth over-control gain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17772BF-A3BD-594F-BC4C-DD11BA2B31D8}"/>
                </a:ext>
              </a:extLst>
            </p:cNvPr>
            <p:cNvSpPr/>
            <p:nvPr/>
          </p:nvSpPr>
          <p:spPr>
            <a:xfrm>
              <a:off x="519322" y="533400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F83BC6E-81D6-FD5C-3042-78A0C6DBF3DC}"/>
                </a:ext>
              </a:extLst>
            </p:cNvPr>
            <p:cNvSpPr/>
            <p:nvPr/>
          </p:nvSpPr>
          <p:spPr>
            <a:xfrm>
              <a:off x="519888" y="512265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Text Box 9">
            <a:extLst>
              <a:ext uri="{FF2B5EF4-FFF2-40B4-BE49-F238E27FC236}">
                <a16:creationId xmlns:a16="http://schemas.microsoft.com/office/drawing/2014/main" id="{95D5E31A-8A70-EE9D-2566-B095B6882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485" y="5833381"/>
            <a:ext cx="23927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200" i="1" dirty="0"/>
              <a:t>Heading Alignment Commanded</a:t>
            </a:r>
          </a:p>
          <a:p>
            <a:pPr algn="l" eaLnBrk="0" hangingPunct="0"/>
            <a:r>
              <a:rPr lang="en-US" sz="1200" i="1" dirty="0"/>
              <a:t>Bank Angle: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E5FCA95-CE7F-ED22-796A-9675D9885769}"/>
              </a:ext>
            </a:extLst>
          </p:cNvPr>
          <p:cNvGrpSpPr/>
          <p:nvPr/>
        </p:nvGrpSpPr>
        <p:grpSpPr>
          <a:xfrm>
            <a:off x="5102035" y="5715000"/>
            <a:ext cx="4041965" cy="598177"/>
            <a:chOff x="4941868" y="5865635"/>
            <a:chExt cx="4041965" cy="5981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2027313-5434-EA95-9B12-D7B02CA5DE91}"/>
                    </a:ext>
                  </a:extLst>
                </p:cNvPr>
                <p:cNvSpPr txBox="1"/>
                <p:nvPr/>
              </p:nvSpPr>
              <p:spPr>
                <a:xfrm>
                  <a:off x="4941868" y="5865635"/>
                  <a:ext cx="4041965" cy="5981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Φ</m:t>
                        </m:r>
                        <m:r>
                          <a:rPr lang="en-US" sz="16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𝐶𝑟𝑜𝑠𝑠𝑟𝑎𝑛𝑔𝑒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𝐷𝑜𝑤𝑛𝑟𝑎𝑛𝑔𝑒</m:t>
                                </m:r>
                              </m:den>
                            </m:f>
                          </m:e>
                        </m:func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1600" i="1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92027313-5434-EA95-9B12-D7B02CA5DE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1868" y="5865635"/>
                  <a:ext cx="4041965" cy="598177"/>
                </a:xfrm>
                <a:prstGeom prst="rect">
                  <a:avLst/>
                </a:prstGeom>
                <a:blipFill>
                  <a:blip r:embed="rId8"/>
                  <a:stretch>
                    <a:fillRect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3BAC191-4738-155F-D809-4F5B79973E05}"/>
                </a:ext>
              </a:extLst>
            </p:cNvPr>
            <p:cNvSpPr txBox="1"/>
            <p:nvPr/>
          </p:nvSpPr>
          <p:spPr>
            <a:xfrm>
              <a:off x="7985212" y="5970792"/>
              <a:ext cx="7898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113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35C8-264B-ED10-7E48-BF61E6BE1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895" y="40980"/>
            <a:ext cx="6440905" cy="650998"/>
          </a:xfrm>
        </p:spPr>
        <p:txBody>
          <a:bodyPr/>
          <a:lstStyle/>
          <a:p>
            <a:pPr algn="l"/>
            <a:r>
              <a:rPr lang="en-US" dirty="0"/>
              <a:t>As-Flown Entry Trajectory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405814-6EC1-F1C5-D71D-0C6F95275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066800"/>
            <a:ext cx="9477723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66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8707-1463-87A3-1B50-DF1CD999F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593305" cy="650998"/>
          </a:xfrm>
        </p:spPr>
        <p:txBody>
          <a:bodyPr/>
          <a:lstStyle/>
          <a:p>
            <a:pPr algn="l"/>
            <a:r>
              <a:rPr lang="en-US" dirty="0"/>
              <a:t>As-Flown Guidance Range Error Components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28D5EA-0A9D-CE56-BAF2-4A626C2F4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" y="1752600"/>
            <a:ext cx="8985600" cy="48768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C49DD17-EF0D-7A02-CD19-918C01F62FD9}"/>
              </a:ext>
            </a:extLst>
          </p:cNvPr>
          <p:cNvCxnSpPr/>
          <p:nvPr/>
        </p:nvCxnSpPr>
        <p:spPr>
          <a:xfrm rot="5400000" flipH="1" flipV="1">
            <a:off x="345061" y="2867451"/>
            <a:ext cx="436562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001511B-31A8-74DD-E59E-16702421DA52}"/>
              </a:ext>
            </a:extLst>
          </p:cNvPr>
          <p:cNvCxnSpPr/>
          <p:nvPr/>
        </p:nvCxnSpPr>
        <p:spPr>
          <a:xfrm rot="5400000">
            <a:off x="289498" y="3664376"/>
            <a:ext cx="54133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6BAFB09-CDF3-2F9B-FC9C-872990B5AD9E}"/>
              </a:ext>
            </a:extLst>
          </p:cNvPr>
          <p:cNvSpPr txBox="1"/>
          <p:nvPr/>
        </p:nvSpPr>
        <p:spPr>
          <a:xfrm>
            <a:off x="158400" y="2273726"/>
            <a:ext cx="70403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Landing </a:t>
            </a:r>
          </a:p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Short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C95FB2-BE5D-6784-9191-229AC6EE8E12}"/>
              </a:ext>
            </a:extLst>
          </p:cNvPr>
          <p:cNvSpPr txBox="1"/>
          <p:nvPr/>
        </p:nvSpPr>
        <p:spPr>
          <a:xfrm>
            <a:off x="143319" y="3932664"/>
            <a:ext cx="70403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Landing </a:t>
            </a:r>
          </a:p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Long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E8E5F3-296D-1961-F249-8A3E93073719}"/>
              </a:ext>
            </a:extLst>
          </p:cNvPr>
          <p:cNvCxnSpPr/>
          <p:nvPr/>
        </p:nvCxnSpPr>
        <p:spPr>
          <a:xfrm rot="5400000" flipH="1" flipV="1">
            <a:off x="364904" y="5224096"/>
            <a:ext cx="43497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1F8349-0D5A-75CC-37CA-B976D84E1B27}"/>
              </a:ext>
            </a:extLst>
          </p:cNvPr>
          <p:cNvCxnSpPr/>
          <p:nvPr/>
        </p:nvCxnSpPr>
        <p:spPr>
          <a:xfrm rot="5400000">
            <a:off x="307754" y="6021021"/>
            <a:ext cx="5429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378FFE1-C682-2B15-D530-435DB64E148C}"/>
              </a:ext>
            </a:extLst>
          </p:cNvPr>
          <p:cNvSpPr txBox="1"/>
          <p:nvPr/>
        </p:nvSpPr>
        <p:spPr>
          <a:xfrm>
            <a:off x="176657" y="4631164"/>
            <a:ext cx="70403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Landing </a:t>
            </a:r>
          </a:p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Short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A07B42-9E20-950B-9A0B-D6003DEA321A}"/>
              </a:ext>
            </a:extLst>
          </p:cNvPr>
          <p:cNvSpPr txBox="1"/>
          <p:nvPr/>
        </p:nvSpPr>
        <p:spPr>
          <a:xfrm>
            <a:off x="162369" y="6290102"/>
            <a:ext cx="704039" cy="4154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Landing </a:t>
            </a:r>
          </a:p>
          <a:p>
            <a:pPr>
              <a:defRPr/>
            </a:pPr>
            <a:r>
              <a:rPr lang="en-US" sz="1050" dirty="0">
                <a:latin typeface="Arial" pitchFamily="34" charset="0"/>
                <a:cs typeface="Arial" pitchFamily="34" charset="0"/>
              </a:rPr>
              <a:t>Long</a:t>
            </a:r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377B3550-B21D-4604-4AC8-849BBCCB48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6" r="33622" b="14268"/>
          <a:stretch/>
        </p:blipFill>
        <p:spPr bwMode="auto">
          <a:xfrm>
            <a:off x="2528767" y="1022908"/>
            <a:ext cx="4219117" cy="39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8DF4930-7AD0-CA12-9743-092E02344436}"/>
              </a:ext>
            </a:extLst>
          </p:cNvPr>
          <p:cNvSpPr/>
          <p:nvPr/>
        </p:nvSpPr>
        <p:spPr>
          <a:xfrm>
            <a:off x="4638325" y="982780"/>
            <a:ext cx="1055833" cy="500531"/>
          </a:xfrm>
          <a:prstGeom prst="rect">
            <a:avLst/>
          </a:prstGeom>
          <a:solidFill>
            <a:srgbClr val="FF0000">
              <a:alpha val="364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95C021-F4EB-D7B2-10E7-2AAFF69EAC07}"/>
              </a:ext>
            </a:extLst>
          </p:cNvPr>
          <p:cNvSpPr/>
          <p:nvPr/>
        </p:nvSpPr>
        <p:spPr>
          <a:xfrm>
            <a:off x="3238512" y="976943"/>
            <a:ext cx="1278696" cy="506368"/>
          </a:xfrm>
          <a:prstGeom prst="rect">
            <a:avLst/>
          </a:prstGeom>
          <a:solidFill>
            <a:srgbClr val="00FDFF">
              <a:alpha val="3647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DA91B5-C06C-2C21-355B-4163D88E8EBA}"/>
              </a:ext>
            </a:extLst>
          </p:cNvPr>
          <p:cNvSpPr/>
          <p:nvPr/>
        </p:nvSpPr>
        <p:spPr>
          <a:xfrm>
            <a:off x="5815275" y="976943"/>
            <a:ext cx="932609" cy="480273"/>
          </a:xfrm>
          <a:prstGeom prst="rect">
            <a:avLst/>
          </a:prstGeom>
          <a:solidFill>
            <a:srgbClr val="00FF00">
              <a:alpha val="3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37BB73-5A46-534D-9402-9E5FE5E599CB}"/>
              </a:ext>
            </a:extLst>
          </p:cNvPr>
          <p:cNvSpPr txBox="1"/>
          <p:nvPr/>
        </p:nvSpPr>
        <p:spPr>
          <a:xfrm>
            <a:off x="4638325" y="1676401"/>
            <a:ext cx="1209835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Drag partial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8E967D-E56A-E901-EA69-9519FDB65AE6}"/>
              </a:ext>
            </a:extLst>
          </p:cNvPr>
          <p:cNvSpPr txBox="1"/>
          <p:nvPr/>
        </p:nvSpPr>
        <p:spPr>
          <a:xfrm>
            <a:off x="5703523" y="1676400"/>
            <a:ext cx="1209835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Alt Rate partial</a:t>
            </a: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4F957362-0B1F-BD65-F8D6-8D4E2D15DE30}"/>
              </a:ext>
            </a:extLst>
          </p:cNvPr>
          <p:cNvSpPr/>
          <p:nvPr/>
        </p:nvSpPr>
        <p:spPr>
          <a:xfrm rot="5400000">
            <a:off x="5039890" y="1091001"/>
            <a:ext cx="256674" cy="105186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2A9B5826-0870-1323-7E82-6E91094AC159}"/>
              </a:ext>
            </a:extLst>
          </p:cNvPr>
          <p:cNvSpPr/>
          <p:nvPr/>
        </p:nvSpPr>
        <p:spPr>
          <a:xfrm rot="5400000">
            <a:off x="6148976" y="1136313"/>
            <a:ext cx="256674" cy="92407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0B58A4FB-B8E2-4887-0D33-445AA26C2031}"/>
              </a:ext>
            </a:extLst>
          </p:cNvPr>
          <p:cNvSpPr/>
          <p:nvPr/>
        </p:nvSpPr>
        <p:spPr>
          <a:xfrm rot="5400000">
            <a:off x="3749523" y="984915"/>
            <a:ext cx="256674" cy="12786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1ED4A6-3F12-F5B0-F67D-7D31B551C750}"/>
              </a:ext>
            </a:extLst>
          </p:cNvPr>
          <p:cNvSpPr txBox="1"/>
          <p:nvPr/>
        </p:nvSpPr>
        <p:spPr>
          <a:xfrm>
            <a:off x="3191491" y="1676400"/>
            <a:ext cx="1446833" cy="2616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Downrange partial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CA2C3F0-5D08-4A2B-A1B1-1BAF51066E06}"/>
              </a:ext>
            </a:extLst>
          </p:cNvPr>
          <p:cNvSpPr txBox="1"/>
          <p:nvPr/>
        </p:nvSpPr>
        <p:spPr>
          <a:xfrm>
            <a:off x="2191431" y="1004543"/>
            <a:ext cx="95266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i="1" dirty="0"/>
              <a:t>Total Range Error</a:t>
            </a:r>
          </a:p>
        </p:txBody>
      </p:sp>
    </p:spTree>
    <p:extLst>
      <p:ext uri="{BB962C8B-B14F-4D97-AF65-F5344CB8AC3E}">
        <p14:creationId xmlns:p14="http://schemas.microsoft.com/office/powerpoint/2010/main" val="110656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BA50D3-EB50-0D44-BCB4-B8D8D0496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16" y="987552"/>
            <a:ext cx="9144000" cy="548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3401B9-A25D-6649-9054-B0386FC0A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563"/>
            <a:ext cx="5486400" cy="650998"/>
          </a:xfrm>
        </p:spPr>
        <p:txBody>
          <a:bodyPr/>
          <a:lstStyle/>
          <a:p>
            <a:pPr algn="l"/>
            <a:r>
              <a:rPr lang="en-US" dirty="0"/>
              <a:t>Bank Command/Response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608D66-0D1D-F847-B1B0-4B6BE7535001}"/>
              </a:ext>
            </a:extLst>
          </p:cNvPr>
          <p:cNvSpPr/>
          <p:nvPr/>
        </p:nvSpPr>
        <p:spPr>
          <a:xfrm>
            <a:off x="1271478" y="1405128"/>
            <a:ext cx="481121" cy="4462272"/>
          </a:xfrm>
          <a:prstGeom prst="rect">
            <a:avLst/>
          </a:prstGeom>
          <a:solidFill>
            <a:schemeClr val="accent4">
              <a:lumMod val="50000"/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88C192-0388-F04C-8AD9-641C8026586C}"/>
              </a:ext>
            </a:extLst>
          </p:cNvPr>
          <p:cNvSpPr/>
          <p:nvPr/>
        </p:nvSpPr>
        <p:spPr>
          <a:xfrm>
            <a:off x="3700815" y="1408176"/>
            <a:ext cx="868680" cy="4462272"/>
          </a:xfrm>
          <a:prstGeom prst="rect">
            <a:avLst/>
          </a:prstGeom>
          <a:solidFill>
            <a:schemeClr val="bg1">
              <a:lumMod val="75000"/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F049B-FF42-E943-B61B-0B9C329BB9C8}"/>
              </a:ext>
            </a:extLst>
          </p:cNvPr>
          <p:cNvSpPr/>
          <p:nvPr/>
        </p:nvSpPr>
        <p:spPr>
          <a:xfrm>
            <a:off x="7488936" y="1414970"/>
            <a:ext cx="749808" cy="4462272"/>
          </a:xfrm>
          <a:prstGeom prst="rect">
            <a:avLst/>
          </a:prstGeom>
          <a:solidFill>
            <a:schemeClr val="bg1">
              <a:lumMod val="75000"/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253B9-6B38-6B43-B806-A91B45C7B56A}"/>
              </a:ext>
            </a:extLst>
          </p:cNvPr>
          <p:cNvSpPr/>
          <p:nvPr/>
        </p:nvSpPr>
        <p:spPr>
          <a:xfrm>
            <a:off x="5274966" y="1408176"/>
            <a:ext cx="777240" cy="4462272"/>
          </a:xfrm>
          <a:prstGeom prst="rect">
            <a:avLst/>
          </a:prstGeom>
          <a:solidFill>
            <a:schemeClr val="bg1">
              <a:lumMod val="75000"/>
              <a:alpha val="1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DFA6FF-4F1B-D443-B5AB-2F16CB8C7212}"/>
              </a:ext>
            </a:extLst>
          </p:cNvPr>
          <p:cNvSpPr txBox="1"/>
          <p:nvPr/>
        </p:nvSpPr>
        <p:spPr>
          <a:xfrm>
            <a:off x="1406631" y="141497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PreBankSlew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707B82-171C-E943-A95D-F0483F20AC1B}"/>
              </a:ext>
            </a:extLst>
          </p:cNvPr>
          <p:cNvSpPr txBox="1"/>
          <p:nvPr/>
        </p:nvSpPr>
        <p:spPr>
          <a:xfrm>
            <a:off x="7484535" y="1399465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Rev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D2CB72-A811-2C45-BB03-D3ADDD3679F5}"/>
              </a:ext>
            </a:extLst>
          </p:cNvPr>
          <p:cNvSpPr txBox="1"/>
          <p:nvPr/>
        </p:nvSpPr>
        <p:spPr>
          <a:xfrm>
            <a:off x="3719986" y="1408431"/>
            <a:ext cx="838798" cy="26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Rev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B27103-2277-A947-9005-54458D6D1DFF}"/>
              </a:ext>
            </a:extLst>
          </p:cNvPr>
          <p:cNvSpPr txBox="1"/>
          <p:nvPr/>
        </p:nvSpPr>
        <p:spPr>
          <a:xfrm>
            <a:off x="5274967" y="1416487"/>
            <a:ext cx="785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Rev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4088E-E280-E14E-B650-AD34A3AB3F58}"/>
              </a:ext>
            </a:extLst>
          </p:cNvPr>
          <p:cNvSpPr txBox="1"/>
          <p:nvPr/>
        </p:nvSpPr>
        <p:spPr>
          <a:xfrm>
            <a:off x="3690104" y="1579523"/>
            <a:ext cx="868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11.25 sec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A6FD8-C0A4-5644-9DEA-A0CB6657A154}"/>
              </a:ext>
            </a:extLst>
          </p:cNvPr>
          <p:cNvSpPr txBox="1"/>
          <p:nvPr/>
        </p:nvSpPr>
        <p:spPr>
          <a:xfrm>
            <a:off x="5271186" y="1574581"/>
            <a:ext cx="7854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10 sec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EBA9F0-8A87-EB4D-934C-388D0CCFBE22}"/>
              </a:ext>
            </a:extLst>
          </p:cNvPr>
          <p:cNvSpPr txBox="1"/>
          <p:nvPr/>
        </p:nvSpPr>
        <p:spPr>
          <a:xfrm>
            <a:off x="7484535" y="1574582"/>
            <a:ext cx="749808" cy="27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9.5 sec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1C4193-CD62-714F-84E4-BAD9B5788320}"/>
              </a:ext>
            </a:extLst>
          </p:cNvPr>
          <p:cNvCxnSpPr/>
          <p:nvPr/>
        </p:nvCxnSpPr>
        <p:spPr>
          <a:xfrm>
            <a:off x="4114800" y="2971800"/>
            <a:ext cx="0" cy="12192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89C4C00-A59C-5144-8408-ED30C6DD0CF0}"/>
              </a:ext>
            </a:extLst>
          </p:cNvPr>
          <p:cNvSpPr txBox="1"/>
          <p:nvPr/>
        </p:nvSpPr>
        <p:spPr>
          <a:xfrm>
            <a:off x="3988710" y="2725579"/>
            <a:ext cx="76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8000"/>
                </a:solidFill>
              </a:rPr>
              <a:t>Peak-g’s</a:t>
            </a:r>
          </a:p>
        </p:txBody>
      </p:sp>
    </p:spTree>
    <p:extLst>
      <p:ext uri="{BB962C8B-B14F-4D97-AF65-F5344CB8AC3E}">
        <p14:creationId xmlns:p14="http://schemas.microsoft.com/office/powerpoint/2010/main" val="2161667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390"/>
            <a:ext cx="5418157" cy="650998"/>
          </a:xfrm>
        </p:spPr>
        <p:txBody>
          <a:bodyPr/>
          <a:lstStyle/>
          <a:p>
            <a:pPr algn="l"/>
            <a:r>
              <a:rPr lang="en-US" dirty="0"/>
              <a:t>Prebank Error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39" y="940766"/>
            <a:ext cx="8384372" cy="2108241"/>
          </a:xfrm>
        </p:spPr>
        <p:txBody>
          <a:bodyPr/>
          <a:lstStyle/>
          <a:p>
            <a:r>
              <a:rPr lang="en-US" sz="1800" dirty="0"/>
              <a:t>Prebank Command = </a:t>
            </a:r>
            <a:r>
              <a:rPr lang="en-US" sz="1800" b="1" dirty="0"/>
              <a:t>36.2 deg </a:t>
            </a:r>
            <a:r>
              <a:rPr lang="en-US" sz="1800" dirty="0"/>
              <a:t>(from telemetry)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Prebank command on-board parameter =  73.7 deg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b="1" dirty="0"/>
              <a:t>Prebank Error </a:t>
            </a:r>
            <a:r>
              <a:rPr lang="en-US" sz="1400" b="1" dirty="0">
                <a:sym typeface="Wingdings" pitchFamily="2" charset="2"/>
              </a:rPr>
              <a:t> 37.5 deg (~4-sigma)</a:t>
            </a:r>
          </a:p>
          <a:p>
            <a:r>
              <a:rPr lang="en-US" sz="1600" dirty="0"/>
              <a:t>Density at given altitude was higher than expected / modeled</a:t>
            </a:r>
          </a:p>
          <a:p>
            <a:r>
              <a:rPr lang="en-US" sz="1600" dirty="0"/>
              <a:t>Guidance start occurred at a higher density, altitude and at a lower velocity </a:t>
            </a:r>
            <a:endParaRPr lang="en-US" sz="1600" i="1" dirty="0"/>
          </a:p>
          <a:p>
            <a:endParaRPr lang="en-US" sz="1600" b="1" dirty="0"/>
          </a:p>
          <a:p>
            <a:pPr lvl="1"/>
            <a:endParaRPr 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B21D17-DB7D-D810-6CEF-31D868F2A92D}"/>
              </a:ext>
            </a:extLst>
          </p:cNvPr>
          <p:cNvGrpSpPr/>
          <p:nvPr/>
        </p:nvGrpSpPr>
        <p:grpSpPr>
          <a:xfrm>
            <a:off x="162339" y="3343888"/>
            <a:ext cx="8676861" cy="2675913"/>
            <a:chOff x="381000" y="3808993"/>
            <a:chExt cx="8458200" cy="243940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DAAE3BE-201E-8143-AB1B-2A8C534DB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14" t="50150" r="8035" b="5205"/>
            <a:stretch/>
          </p:blipFill>
          <p:spPr>
            <a:xfrm>
              <a:off x="381000" y="3808993"/>
              <a:ext cx="8458200" cy="24394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D467F0-32DA-344E-899A-D8CAB81617B3}"/>
                </a:ext>
              </a:extLst>
            </p:cNvPr>
            <p:cNvSpPr txBox="1"/>
            <p:nvPr/>
          </p:nvSpPr>
          <p:spPr>
            <a:xfrm>
              <a:off x="1447800" y="4101155"/>
              <a:ext cx="137955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Bank Right</a:t>
              </a:r>
            </a:p>
            <a:p>
              <a:r>
                <a:rPr lang="en-US" sz="1000" dirty="0">
                  <a:solidFill>
                    <a:srgbClr val="0070C0"/>
                  </a:solidFill>
                </a:rPr>
                <a:t>Bank Left</a:t>
              </a:r>
            </a:p>
            <a:p>
              <a:r>
                <a:rPr lang="en-US" sz="1000" dirty="0"/>
                <a:t>- - Reference Profile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938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30DF9-FB2B-4246-9A90-D910939C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3130"/>
            <a:ext cx="6477000" cy="650998"/>
          </a:xfrm>
        </p:spPr>
        <p:txBody>
          <a:bodyPr/>
          <a:lstStyle/>
          <a:p>
            <a:pPr algn="l"/>
            <a:r>
              <a:rPr lang="en-US" dirty="0"/>
              <a:t>Summary and Future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F6FF3-5204-304B-9547-0E2D45273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February 18, 2021 14:55 CT – Tango Delta Nominal - Successful landing! </a:t>
            </a:r>
          </a:p>
          <a:p>
            <a:r>
              <a:rPr lang="en-US" sz="1800" dirty="0"/>
              <a:t>Received 1 off-nominal tone during EDL: </a:t>
            </a:r>
            <a:r>
              <a:rPr lang="en-US" dirty="0"/>
              <a:t>“Range Control Off Nom 4”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The commanded pre-bank angle differed from the first commanded bank angle by &gt; 30 deg. Very small impact (mostly additional prop used)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Guidance start occurred 4 seconds earlier than expected</a:t>
            </a:r>
          </a:p>
          <a:p>
            <a:r>
              <a:rPr lang="en-US" sz="1800" dirty="0"/>
              <a:t>Observed lower peak-g’s than anticipated (10.7 g’s in-flight vs 11.3 g’s simulation)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Due to guidance early start, atmosphere modeling, or combo</a:t>
            </a:r>
          </a:p>
          <a:p>
            <a:r>
              <a:rPr lang="en-US" sz="1800" dirty="0"/>
              <a:t>Started all 3 bank reversals, did not quite finish the 3</a:t>
            </a:r>
            <a:r>
              <a:rPr lang="en-US" sz="1800" baseline="30000" dirty="0"/>
              <a:t>rd</a:t>
            </a:r>
            <a:r>
              <a:rPr lang="en-US" sz="1800" dirty="0"/>
              <a:t> reversal prior to Heading Alignment start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/>
              <a:t>3</a:t>
            </a:r>
            <a:r>
              <a:rPr lang="en-US" sz="1400" baseline="30000" dirty="0"/>
              <a:t>rd</a:t>
            </a:r>
            <a:r>
              <a:rPr lang="en-US" sz="1400" dirty="0"/>
              <a:t> rev duration = 9.5 sec; 50%ile = 9.75 sec in sim</a:t>
            </a:r>
          </a:p>
          <a:p>
            <a:pPr>
              <a:spcAft>
                <a:spcPts val="400"/>
              </a:spcAft>
            </a:pPr>
            <a:r>
              <a:rPr lang="en-US" sz="1800" dirty="0"/>
              <a:t>Current and Future studies involve better atmosphere modeling techniques to help predict guidance response, as well as alternative guidance triggers to reduce landing ellipse size and improve landing accuracy. </a:t>
            </a:r>
          </a:p>
          <a:p>
            <a:pPr lv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These are being actively worked into the design for the Mars Sample Return Lander Mission</a:t>
            </a:r>
          </a:p>
          <a:p>
            <a:pPr lvl="1"/>
            <a:endParaRPr lang="en-US" sz="1050" dirty="0"/>
          </a:p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507301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M2020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3408B"/>
      </a:accent1>
      <a:accent2>
        <a:srgbClr val="D22533"/>
      </a:accent2>
      <a:accent3>
        <a:srgbClr val="669900"/>
      </a:accent3>
      <a:accent4>
        <a:srgbClr val="FFFF66"/>
      </a:accent4>
      <a:accent5>
        <a:srgbClr val="CC99CC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2020_opsplots_ops_od035v1_AL23_MC-16Sep2020-1942-post2" id="{5529FCDE-DFB3-F444-BC23-568BB732C66D}" vid="{347B6469-5B07-4749-B504-9DE98B95A3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M2020_Template_Jul2020</Template>
  <TotalTime>30698</TotalTime>
  <Words>969</Words>
  <Application>Microsoft Macintosh PowerPoint</Application>
  <PresentationFormat>On-screen Show (4:3)</PresentationFormat>
  <Paragraphs>129</Paragraphs>
  <Slides>10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Cambria Math</vt:lpstr>
      <vt:lpstr>Courier New</vt:lpstr>
      <vt:lpstr>Helvetica</vt:lpstr>
      <vt:lpstr>Times New Roman</vt:lpstr>
      <vt:lpstr>Wingdings</vt:lpstr>
      <vt:lpstr>Default Theme</vt:lpstr>
      <vt:lpstr>Photo Editor Photo</vt:lpstr>
      <vt:lpstr>Equation</vt:lpstr>
      <vt:lpstr>PowerPoint Presentation</vt:lpstr>
      <vt:lpstr>Introduction</vt:lpstr>
      <vt:lpstr>Guidance Phases in Flight</vt:lpstr>
      <vt:lpstr>Nav Delivery Uncertainties: Entry-5 days to EDL</vt:lpstr>
      <vt:lpstr>Guidance Algorithm Overview</vt:lpstr>
      <vt:lpstr>As-Flown Entry Trajectory</vt:lpstr>
      <vt:lpstr>As-Flown Guidance Range Error Components</vt:lpstr>
      <vt:lpstr>Bank Command/Response</vt:lpstr>
      <vt:lpstr>Prebank Error</vt:lpstr>
      <vt:lpstr>Summary and Future Studies</vt:lpstr>
    </vt:vector>
  </TitlesOfParts>
  <Company>NASA/ODIN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Entry Guidance Prebank</dc:title>
  <dc:creator>lcraig</dc:creator>
  <cp:lastModifiedBy>Mcgrew, Lynn (JSC-EG511)</cp:lastModifiedBy>
  <cp:revision>420</cp:revision>
  <dcterms:created xsi:type="dcterms:W3CDTF">2012-01-24T19:50:24Z</dcterms:created>
  <dcterms:modified xsi:type="dcterms:W3CDTF">2025-01-07T23:29:33Z</dcterms:modified>
</cp:coreProperties>
</file>