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5" r:id="rId1"/>
  </p:sldMasterIdLst>
  <p:notesMasterIdLst>
    <p:notesMasterId r:id="rId25"/>
  </p:notesMasterIdLst>
  <p:sldIdLst>
    <p:sldId id="256" r:id="rId2"/>
    <p:sldId id="257" r:id="rId3"/>
    <p:sldId id="258" r:id="rId4"/>
    <p:sldId id="259" r:id="rId5"/>
    <p:sldId id="533" r:id="rId6"/>
    <p:sldId id="521" r:id="rId7"/>
    <p:sldId id="367" r:id="rId8"/>
    <p:sldId id="526" r:id="rId9"/>
    <p:sldId id="527" r:id="rId10"/>
    <p:sldId id="356" r:id="rId11"/>
    <p:sldId id="362" r:id="rId12"/>
    <p:sldId id="343" r:id="rId13"/>
    <p:sldId id="538" r:id="rId14"/>
    <p:sldId id="384" r:id="rId15"/>
    <p:sldId id="352" r:id="rId16"/>
    <p:sldId id="381" r:id="rId17"/>
    <p:sldId id="535" r:id="rId18"/>
    <p:sldId id="537" r:id="rId19"/>
    <p:sldId id="383" r:id="rId20"/>
    <p:sldId id="540" r:id="rId21"/>
    <p:sldId id="532" r:id="rId22"/>
    <p:sldId id="534" r:id="rId23"/>
    <p:sldId id="53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7" autoAdjust="0"/>
    <p:restoredTop sz="83728" autoAdjust="0"/>
  </p:normalViewPr>
  <p:slideViewPr>
    <p:cSldViewPr snapToGrid="0">
      <p:cViewPr varScale="1">
        <p:scale>
          <a:sx n="115" d="100"/>
          <a:sy n="115" d="100"/>
        </p:scale>
        <p:origin x="432" y="96"/>
      </p:cViewPr>
      <p:guideLst/>
    </p:cSldViewPr>
  </p:slideViewPr>
  <p:notesTextViewPr>
    <p:cViewPr>
      <p:scale>
        <a:sx n="1" d="1"/>
        <a:sy n="1" d="1"/>
      </p:scale>
      <p:origin x="0" y="0"/>
    </p:cViewPr>
  </p:notesTextViewPr>
  <p:sorterViewPr>
    <p:cViewPr>
      <p:scale>
        <a:sx n="100" d="100"/>
        <a:sy n="100" d="100"/>
      </p:scale>
      <p:origin x="0" y="-20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Connor, Desmond K (JSC-EP311)" userId="452603e8-9685-49fc-9642-74ad58b5177f" providerId="ADAL" clId="{2C4F6278-F25E-471E-8130-1AD6AE25F32F}"/>
    <pc:docChg chg="custSel modMainMaster">
      <pc:chgData name="O'Connor, Desmond K (JSC-EP311)" userId="452603e8-9685-49fc-9642-74ad58b5177f" providerId="ADAL" clId="{2C4F6278-F25E-471E-8130-1AD6AE25F32F}" dt="2025-01-14T21:08:20.905" v="2" actId="478"/>
      <pc:docMkLst>
        <pc:docMk/>
      </pc:docMkLst>
      <pc:sldMasterChg chg="modSldLayout">
        <pc:chgData name="O'Connor, Desmond K (JSC-EP311)" userId="452603e8-9685-49fc-9642-74ad58b5177f" providerId="ADAL" clId="{2C4F6278-F25E-471E-8130-1AD6AE25F32F}" dt="2025-01-14T21:08:20.905" v="2" actId="478"/>
        <pc:sldMasterMkLst>
          <pc:docMk/>
          <pc:sldMasterMk cId="3619332684" sldId="2147483815"/>
        </pc:sldMasterMkLst>
        <pc:sldLayoutChg chg="delSp mod">
          <pc:chgData name="O'Connor, Desmond K (JSC-EP311)" userId="452603e8-9685-49fc-9642-74ad58b5177f" providerId="ADAL" clId="{2C4F6278-F25E-471E-8130-1AD6AE25F32F}" dt="2025-01-14T21:08:17.515" v="0" actId="478"/>
          <pc:sldLayoutMkLst>
            <pc:docMk/>
            <pc:sldMasterMk cId="3619332684" sldId="2147483815"/>
            <pc:sldLayoutMk cId="2677896977" sldId="2147483820"/>
          </pc:sldLayoutMkLst>
          <pc:spChg chg="del">
            <ac:chgData name="O'Connor, Desmond K (JSC-EP311)" userId="452603e8-9685-49fc-9642-74ad58b5177f" providerId="ADAL" clId="{2C4F6278-F25E-471E-8130-1AD6AE25F32F}" dt="2025-01-14T21:08:17.515" v="0" actId="478"/>
            <ac:spMkLst>
              <pc:docMk/>
              <pc:sldMasterMk cId="3619332684" sldId="2147483815"/>
              <pc:sldLayoutMk cId="2677896977" sldId="2147483820"/>
              <ac:spMk id="8" creationId="{00000000-0000-0000-0000-000000000000}"/>
            </ac:spMkLst>
          </pc:spChg>
        </pc:sldLayoutChg>
        <pc:sldLayoutChg chg="delSp modSp mod">
          <pc:chgData name="O'Connor, Desmond K (JSC-EP311)" userId="452603e8-9685-49fc-9642-74ad58b5177f" providerId="ADAL" clId="{2C4F6278-F25E-471E-8130-1AD6AE25F32F}" dt="2025-01-14T21:08:20.905" v="2" actId="478"/>
          <pc:sldLayoutMkLst>
            <pc:docMk/>
            <pc:sldMasterMk cId="3619332684" sldId="2147483815"/>
            <pc:sldLayoutMk cId="2516014943" sldId="2147483821"/>
          </pc:sldLayoutMkLst>
          <pc:spChg chg="del mod">
            <ac:chgData name="O'Connor, Desmond K (JSC-EP311)" userId="452603e8-9685-49fc-9642-74ad58b5177f" providerId="ADAL" clId="{2C4F6278-F25E-471E-8130-1AD6AE25F32F}" dt="2025-01-14T21:08:20.905" v="2" actId="478"/>
            <ac:spMkLst>
              <pc:docMk/>
              <pc:sldMasterMk cId="3619332684" sldId="2147483815"/>
              <pc:sldLayoutMk cId="2516014943" sldId="2147483821"/>
              <ac:spMk id="4" creationId="{00000000-0000-0000-0000-000000000000}"/>
            </ac:spMkLst>
          </pc:spChg>
        </pc:sldLayoutChg>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53E96F-1833-460B-B487-60999C2FF9B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60BB818D-3ECC-4742-9691-C995BE0FD13E}">
      <dgm:prSet/>
      <dgm:spPr/>
      <dgm:t>
        <a:bodyPr/>
        <a:lstStyle/>
        <a:p>
          <a:r>
            <a:rPr lang="en-US" b="1"/>
            <a:t>What</a:t>
          </a:r>
          <a:endParaRPr lang="en-US"/>
        </a:p>
      </dgm:t>
    </dgm:pt>
    <dgm:pt modelId="{2F85DA6C-F97A-4E7B-BFC9-190D0FFC7CB0}" type="parTrans" cxnId="{18B95EDF-BEC4-4FEB-9A3B-D30BE23667B4}">
      <dgm:prSet/>
      <dgm:spPr/>
      <dgm:t>
        <a:bodyPr/>
        <a:lstStyle/>
        <a:p>
          <a:endParaRPr lang="en-US"/>
        </a:p>
      </dgm:t>
    </dgm:pt>
    <dgm:pt modelId="{35053A29-67AD-427A-95CB-FABD0CFA177B}" type="sibTrans" cxnId="{18B95EDF-BEC4-4FEB-9A3B-D30BE23667B4}">
      <dgm:prSet/>
      <dgm:spPr/>
      <dgm:t>
        <a:bodyPr/>
        <a:lstStyle/>
        <a:p>
          <a:endParaRPr lang="en-US"/>
        </a:p>
      </dgm:t>
    </dgm:pt>
    <dgm:pt modelId="{171A2F41-A366-4CDB-9EFA-1308E28EB3BA}">
      <dgm:prSet/>
      <dgm:spPr/>
      <dgm:t>
        <a:bodyPr/>
        <a:lstStyle/>
        <a:p>
          <a:r>
            <a:rPr lang="en-US"/>
            <a:t>Definition</a:t>
          </a:r>
        </a:p>
      </dgm:t>
    </dgm:pt>
    <dgm:pt modelId="{5813BB68-F5FD-4F79-B9FB-96E90BAB59B9}" type="parTrans" cxnId="{2B3A4C31-34AA-47D9-AA01-7A2A77B37391}">
      <dgm:prSet/>
      <dgm:spPr/>
      <dgm:t>
        <a:bodyPr/>
        <a:lstStyle/>
        <a:p>
          <a:endParaRPr lang="en-US"/>
        </a:p>
      </dgm:t>
    </dgm:pt>
    <dgm:pt modelId="{7D9F408B-5882-4A92-8540-B0186004DB65}" type="sibTrans" cxnId="{2B3A4C31-34AA-47D9-AA01-7A2A77B37391}">
      <dgm:prSet/>
      <dgm:spPr/>
      <dgm:t>
        <a:bodyPr/>
        <a:lstStyle/>
        <a:p>
          <a:endParaRPr lang="en-US"/>
        </a:p>
      </dgm:t>
    </dgm:pt>
    <dgm:pt modelId="{2D8F288B-3FD2-4532-902D-53B27A0F938B}">
      <dgm:prSet/>
      <dgm:spPr/>
      <dgm:t>
        <a:bodyPr/>
        <a:lstStyle/>
        <a:p>
          <a:r>
            <a:rPr lang="en-US"/>
            <a:t>Scope</a:t>
          </a:r>
        </a:p>
      </dgm:t>
    </dgm:pt>
    <dgm:pt modelId="{036F27D2-7894-4A75-9765-18BF17C597BA}" type="parTrans" cxnId="{5CE7C5C0-9903-473F-BAA1-AF1AF935BD98}">
      <dgm:prSet/>
      <dgm:spPr/>
      <dgm:t>
        <a:bodyPr/>
        <a:lstStyle/>
        <a:p>
          <a:endParaRPr lang="en-US"/>
        </a:p>
      </dgm:t>
    </dgm:pt>
    <dgm:pt modelId="{1EF634E5-F458-4B88-B59F-3A36F2CA6644}" type="sibTrans" cxnId="{5CE7C5C0-9903-473F-BAA1-AF1AF935BD98}">
      <dgm:prSet/>
      <dgm:spPr/>
      <dgm:t>
        <a:bodyPr/>
        <a:lstStyle/>
        <a:p>
          <a:endParaRPr lang="en-US"/>
        </a:p>
      </dgm:t>
    </dgm:pt>
    <dgm:pt modelId="{1879E1AD-D85D-4792-95AE-6A6AAAE0AB28}">
      <dgm:prSet/>
      <dgm:spPr/>
      <dgm:t>
        <a:bodyPr/>
        <a:lstStyle/>
        <a:p>
          <a:r>
            <a:rPr lang="en-US" b="1"/>
            <a:t>Why</a:t>
          </a:r>
          <a:endParaRPr lang="en-US"/>
        </a:p>
      </dgm:t>
    </dgm:pt>
    <dgm:pt modelId="{6E7E85A9-3857-4626-85BD-3860DD452ECD}" type="parTrans" cxnId="{7A4C12E1-D44A-4025-8521-4773DEC1DE0B}">
      <dgm:prSet/>
      <dgm:spPr/>
      <dgm:t>
        <a:bodyPr/>
        <a:lstStyle/>
        <a:p>
          <a:endParaRPr lang="en-US"/>
        </a:p>
      </dgm:t>
    </dgm:pt>
    <dgm:pt modelId="{C18E885A-D801-402D-B1E8-0B147CB99462}" type="sibTrans" cxnId="{7A4C12E1-D44A-4025-8521-4773DEC1DE0B}">
      <dgm:prSet/>
      <dgm:spPr/>
      <dgm:t>
        <a:bodyPr/>
        <a:lstStyle/>
        <a:p>
          <a:endParaRPr lang="en-US"/>
        </a:p>
      </dgm:t>
    </dgm:pt>
    <dgm:pt modelId="{1416DB5E-3BD4-4B43-859E-F7C7D9CD12C4}">
      <dgm:prSet/>
      <dgm:spPr/>
      <dgm:t>
        <a:bodyPr/>
        <a:lstStyle/>
        <a:p>
          <a:r>
            <a:rPr lang="en-US"/>
            <a:t>Launch costs</a:t>
          </a:r>
        </a:p>
      </dgm:t>
    </dgm:pt>
    <dgm:pt modelId="{1437BA84-80EA-450B-B798-D4D659D8294C}" type="parTrans" cxnId="{E5469FC4-5DA0-454A-B25E-177ECBF85D7F}">
      <dgm:prSet/>
      <dgm:spPr/>
      <dgm:t>
        <a:bodyPr/>
        <a:lstStyle/>
        <a:p>
          <a:endParaRPr lang="en-US"/>
        </a:p>
      </dgm:t>
    </dgm:pt>
    <dgm:pt modelId="{564AF7D1-E975-4BBB-9DE7-83073DFCFC32}" type="sibTrans" cxnId="{E5469FC4-5DA0-454A-B25E-177ECBF85D7F}">
      <dgm:prSet/>
      <dgm:spPr/>
      <dgm:t>
        <a:bodyPr/>
        <a:lstStyle/>
        <a:p>
          <a:endParaRPr lang="en-US"/>
        </a:p>
      </dgm:t>
    </dgm:pt>
    <dgm:pt modelId="{66590A1B-BDBC-49DD-A2A6-66E4AF31E33C}">
      <dgm:prSet/>
      <dgm:spPr/>
      <dgm:t>
        <a:bodyPr/>
        <a:lstStyle/>
        <a:p>
          <a:r>
            <a:rPr lang="en-US"/>
            <a:t>Sustainability</a:t>
          </a:r>
        </a:p>
      </dgm:t>
    </dgm:pt>
    <dgm:pt modelId="{92605654-CB6B-46E7-9C41-88F325B77F30}" type="parTrans" cxnId="{26037280-891D-488A-839D-F7CA1510BA18}">
      <dgm:prSet/>
      <dgm:spPr/>
      <dgm:t>
        <a:bodyPr/>
        <a:lstStyle/>
        <a:p>
          <a:endParaRPr lang="en-US"/>
        </a:p>
      </dgm:t>
    </dgm:pt>
    <dgm:pt modelId="{68BA17D5-24FF-4F69-AB68-AD9D1814230A}" type="sibTrans" cxnId="{26037280-891D-488A-839D-F7CA1510BA18}">
      <dgm:prSet/>
      <dgm:spPr/>
      <dgm:t>
        <a:bodyPr/>
        <a:lstStyle/>
        <a:p>
          <a:endParaRPr lang="en-US"/>
        </a:p>
      </dgm:t>
    </dgm:pt>
    <dgm:pt modelId="{3E41B79A-B8E8-4327-B6BE-8BE6C220D81B}">
      <dgm:prSet/>
      <dgm:spPr/>
      <dgm:t>
        <a:bodyPr/>
        <a:lstStyle/>
        <a:p>
          <a:r>
            <a:rPr lang="en-US" b="1"/>
            <a:t>Where</a:t>
          </a:r>
          <a:endParaRPr lang="en-US"/>
        </a:p>
      </dgm:t>
    </dgm:pt>
    <dgm:pt modelId="{40AC2015-C4FF-44CC-81EA-8582D6E8DA17}" type="parTrans" cxnId="{4D30E605-A42F-4664-809A-6989190D45AB}">
      <dgm:prSet/>
      <dgm:spPr/>
      <dgm:t>
        <a:bodyPr/>
        <a:lstStyle/>
        <a:p>
          <a:endParaRPr lang="en-US"/>
        </a:p>
      </dgm:t>
    </dgm:pt>
    <dgm:pt modelId="{7652F162-1F5B-48C7-8EDC-FDAA04227C37}" type="sibTrans" cxnId="{4D30E605-A42F-4664-809A-6989190D45AB}">
      <dgm:prSet/>
      <dgm:spPr/>
      <dgm:t>
        <a:bodyPr/>
        <a:lstStyle/>
        <a:p>
          <a:endParaRPr lang="en-US"/>
        </a:p>
      </dgm:t>
    </dgm:pt>
    <dgm:pt modelId="{D7C051E7-FB02-43BD-8EEB-7E400DC486D8}">
      <dgm:prSet/>
      <dgm:spPr/>
      <dgm:t>
        <a:bodyPr/>
        <a:lstStyle/>
        <a:p>
          <a:r>
            <a:rPr lang="en-US"/>
            <a:t>Moon/Mars</a:t>
          </a:r>
        </a:p>
      </dgm:t>
    </dgm:pt>
    <dgm:pt modelId="{C0B347DC-E61B-495B-BF2D-45C7E6BFF255}" type="parTrans" cxnId="{5560A21E-B1E3-4C57-9226-EDEC2D590647}">
      <dgm:prSet/>
      <dgm:spPr/>
      <dgm:t>
        <a:bodyPr/>
        <a:lstStyle/>
        <a:p>
          <a:endParaRPr lang="en-US"/>
        </a:p>
      </dgm:t>
    </dgm:pt>
    <dgm:pt modelId="{EEE32012-3009-4A30-8930-3D55AE2CC224}" type="sibTrans" cxnId="{5560A21E-B1E3-4C57-9226-EDEC2D590647}">
      <dgm:prSet/>
      <dgm:spPr/>
      <dgm:t>
        <a:bodyPr/>
        <a:lstStyle/>
        <a:p>
          <a:endParaRPr lang="en-US"/>
        </a:p>
      </dgm:t>
    </dgm:pt>
    <dgm:pt modelId="{3B79021B-4BA3-4493-803F-85CF4A5CA8F8}">
      <dgm:prSet/>
      <dgm:spPr/>
      <dgm:t>
        <a:bodyPr/>
        <a:lstStyle/>
        <a:p>
          <a:r>
            <a:rPr lang="en-US" b="1"/>
            <a:t>How</a:t>
          </a:r>
          <a:endParaRPr lang="en-US"/>
        </a:p>
      </dgm:t>
    </dgm:pt>
    <dgm:pt modelId="{D04C6140-7039-42DE-9309-7F9C384C318F}" type="parTrans" cxnId="{F902807A-B370-4C72-A23C-0F4106E3E852}">
      <dgm:prSet/>
      <dgm:spPr/>
      <dgm:t>
        <a:bodyPr/>
        <a:lstStyle/>
        <a:p>
          <a:endParaRPr lang="en-US"/>
        </a:p>
      </dgm:t>
    </dgm:pt>
    <dgm:pt modelId="{2D537958-277F-4679-B132-9EFA24A1FABC}" type="sibTrans" cxnId="{F902807A-B370-4C72-A23C-0F4106E3E852}">
      <dgm:prSet/>
      <dgm:spPr/>
      <dgm:t>
        <a:bodyPr/>
        <a:lstStyle/>
        <a:p>
          <a:endParaRPr lang="en-US"/>
        </a:p>
      </dgm:t>
    </dgm:pt>
    <dgm:pt modelId="{57EEBC5B-FE23-45C2-BC2F-1792C917F80F}">
      <dgm:prSet/>
      <dgm:spPr/>
      <dgm:t>
        <a:bodyPr/>
        <a:lstStyle/>
        <a:p>
          <a:r>
            <a:rPr lang="en-US" dirty="0"/>
            <a:t>Resources</a:t>
          </a:r>
        </a:p>
      </dgm:t>
    </dgm:pt>
    <dgm:pt modelId="{B0E7393E-0D90-4101-B098-47D75CFFA310}" type="parTrans" cxnId="{B23BB7E6-7BDD-4D83-B8C0-330DAD0EF600}">
      <dgm:prSet/>
      <dgm:spPr/>
      <dgm:t>
        <a:bodyPr/>
        <a:lstStyle/>
        <a:p>
          <a:endParaRPr lang="en-US"/>
        </a:p>
      </dgm:t>
    </dgm:pt>
    <dgm:pt modelId="{2B5738CF-9596-4674-AE21-5B026D7C1565}" type="sibTrans" cxnId="{B23BB7E6-7BDD-4D83-B8C0-330DAD0EF600}">
      <dgm:prSet/>
      <dgm:spPr/>
      <dgm:t>
        <a:bodyPr/>
        <a:lstStyle/>
        <a:p>
          <a:endParaRPr lang="en-US"/>
        </a:p>
      </dgm:t>
    </dgm:pt>
    <dgm:pt modelId="{640C6C6E-907F-4E59-8C8D-807F82B2269C}">
      <dgm:prSet/>
      <dgm:spPr/>
      <dgm:t>
        <a:bodyPr/>
        <a:lstStyle/>
        <a:p>
          <a:r>
            <a:rPr lang="en-US"/>
            <a:t>Technologies</a:t>
          </a:r>
        </a:p>
      </dgm:t>
    </dgm:pt>
    <dgm:pt modelId="{245629D0-BAF9-490E-996C-9D8B02F3AB4E}" type="parTrans" cxnId="{BDA14EB4-94C6-4E33-B306-7BF4991B7514}">
      <dgm:prSet/>
      <dgm:spPr/>
      <dgm:t>
        <a:bodyPr/>
        <a:lstStyle/>
        <a:p>
          <a:endParaRPr lang="en-US"/>
        </a:p>
      </dgm:t>
    </dgm:pt>
    <dgm:pt modelId="{4E13714B-82BE-4DFF-B878-F9DB65EC65C4}" type="sibTrans" cxnId="{BDA14EB4-94C6-4E33-B306-7BF4991B7514}">
      <dgm:prSet/>
      <dgm:spPr/>
      <dgm:t>
        <a:bodyPr/>
        <a:lstStyle/>
        <a:p>
          <a:endParaRPr lang="en-US"/>
        </a:p>
      </dgm:t>
    </dgm:pt>
    <dgm:pt modelId="{F10938EE-946C-49D8-8D99-6B64B1730F54}">
      <dgm:prSet/>
      <dgm:spPr/>
      <dgm:t>
        <a:bodyPr/>
        <a:lstStyle/>
        <a:p>
          <a:r>
            <a:rPr lang="en-US"/>
            <a:t>Involvement</a:t>
          </a:r>
        </a:p>
      </dgm:t>
    </dgm:pt>
    <dgm:pt modelId="{97448330-79A8-4DEF-8BAA-F37F529BAB3A}" type="parTrans" cxnId="{3A514B3E-AA85-46D7-8B7F-6B540051DA43}">
      <dgm:prSet/>
      <dgm:spPr/>
      <dgm:t>
        <a:bodyPr/>
        <a:lstStyle/>
        <a:p>
          <a:endParaRPr lang="en-US"/>
        </a:p>
      </dgm:t>
    </dgm:pt>
    <dgm:pt modelId="{DD220FD6-601F-4AEA-8ECB-D58B85D66AA6}" type="sibTrans" cxnId="{3A514B3E-AA85-46D7-8B7F-6B540051DA43}">
      <dgm:prSet/>
      <dgm:spPr/>
      <dgm:t>
        <a:bodyPr/>
        <a:lstStyle/>
        <a:p>
          <a:endParaRPr lang="en-US"/>
        </a:p>
      </dgm:t>
    </dgm:pt>
    <dgm:pt modelId="{D26D4D12-5106-4810-A0EE-3A6FD0146E8C}" type="pres">
      <dgm:prSet presAssocID="{3C53E96F-1833-460B-B487-60999C2FF9BE}" presName="composite" presStyleCnt="0">
        <dgm:presLayoutVars>
          <dgm:chMax val="5"/>
          <dgm:dir/>
          <dgm:animLvl val="ctr"/>
          <dgm:resizeHandles val="exact"/>
        </dgm:presLayoutVars>
      </dgm:prSet>
      <dgm:spPr/>
    </dgm:pt>
    <dgm:pt modelId="{6FCFD4AE-3DEC-4353-B89E-1149490DE5D8}" type="pres">
      <dgm:prSet presAssocID="{3C53E96F-1833-460B-B487-60999C2FF9BE}" presName="cycle" presStyleCnt="0"/>
      <dgm:spPr/>
    </dgm:pt>
    <dgm:pt modelId="{AE500C99-5A76-4582-9474-613FFF7BE453}" type="pres">
      <dgm:prSet presAssocID="{3C53E96F-1833-460B-B487-60999C2FF9BE}" presName="centerShape" presStyleCnt="0"/>
      <dgm:spPr/>
    </dgm:pt>
    <dgm:pt modelId="{9C97DC1E-18DF-4252-B8E2-50F9787D9262}" type="pres">
      <dgm:prSet presAssocID="{3C53E96F-1833-460B-B487-60999C2FF9BE}" presName="connSite" presStyleLbl="node1" presStyleIdx="0" presStyleCnt="5"/>
      <dgm:spPr/>
    </dgm:pt>
    <dgm:pt modelId="{2FD01332-422A-4A8A-B4B8-52A8971DB49F}" type="pres">
      <dgm:prSet presAssocID="{3C53E96F-1833-460B-B487-60999C2FF9BE}" presName="visible" presStyleLbl="node1" presStyleIdx="0" presStyleCnt="5" custScaleX="290140" custScaleY="271633" custLinFactNeighborX="-73223"/>
      <dgm:spPr>
        <a:blipFill dpi="0" rotWithShape="1">
          <a:blip xmlns:r="http://schemas.openxmlformats.org/officeDocument/2006/relationships" r:embed="rId1"/>
          <a:srcRect/>
          <a:stretch>
            <a:fillRect l="-36061" t="22" r="-2639" b="22"/>
          </a:stretch>
        </a:blipFill>
      </dgm:spPr>
    </dgm:pt>
    <dgm:pt modelId="{A5DC2F75-5658-4C7F-BFAA-6720B6942B32}" type="pres">
      <dgm:prSet presAssocID="{2F85DA6C-F97A-4E7B-BFC9-190D0FFC7CB0}" presName="Name25" presStyleLbl="parChTrans1D1" presStyleIdx="0" presStyleCnt="4"/>
      <dgm:spPr/>
    </dgm:pt>
    <dgm:pt modelId="{84DC4A8F-DA99-4174-9782-34E51604DF83}" type="pres">
      <dgm:prSet presAssocID="{60BB818D-3ECC-4742-9691-C995BE0FD13E}" presName="node" presStyleCnt="0"/>
      <dgm:spPr/>
    </dgm:pt>
    <dgm:pt modelId="{D3CFBFCE-DA1B-40E3-BB44-D2E368992080}" type="pres">
      <dgm:prSet presAssocID="{60BB818D-3ECC-4742-9691-C995BE0FD13E}" presName="parentNode" presStyleLbl="node1" presStyleIdx="1" presStyleCnt="5">
        <dgm:presLayoutVars>
          <dgm:chMax val="1"/>
          <dgm:bulletEnabled val="1"/>
        </dgm:presLayoutVars>
      </dgm:prSet>
      <dgm:spPr/>
    </dgm:pt>
    <dgm:pt modelId="{0506D86C-5F7C-4BCF-8A09-643BD7103A23}" type="pres">
      <dgm:prSet presAssocID="{60BB818D-3ECC-4742-9691-C995BE0FD13E}" presName="childNode" presStyleLbl="revTx" presStyleIdx="0" presStyleCnt="4">
        <dgm:presLayoutVars>
          <dgm:bulletEnabled val="1"/>
        </dgm:presLayoutVars>
      </dgm:prSet>
      <dgm:spPr/>
    </dgm:pt>
    <dgm:pt modelId="{7502F271-F976-4448-9768-B30CC8FB9E11}" type="pres">
      <dgm:prSet presAssocID="{6E7E85A9-3857-4626-85BD-3860DD452ECD}" presName="Name25" presStyleLbl="parChTrans1D1" presStyleIdx="1" presStyleCnt="4"/>
      <dgm:spPr/>
    </dgm:pt>
    <dgm:pt modelId="{CCE6E52F-99D8-42D6-9F73-543A24AEF77B}" type="pres">
      <dgm:prSet presAssocID="{1879E1AD-D85D-4792-95AE-6A6AAAE0AB28}" presName="node" presStyleCnt="0"/>
      <dgm:spPr/>
    </dgm:pt>
    <dgm:pt modelId="{90A871D8-F209-4043-8BCF-B0C096471E5C}" type="pres">
      <dgm:prSet presAssocID="{1879E1AD-D85D-4792-95AE-6A6AAAE0AB28}" presName="parentNode" presStyleLbl="node1" presStyleIdx="2" presStyleCnt="5">
        <dgm:presLayoutVars>
          <dgm:chMax val="1"/>
          <dgm:bulletEnabled val="1"/>
        </dgm:presLayoutVars>
      </dgm:prSet>
      <dgm:spPr/>
    </dgm:pt>
    <dgm:pt modelId="{41DD2CE8-255C-430E-86EE-16E29A226C06}" type="pres">
      <dgm:prSet presAssocID="{1879E1AD-D85D-4792-95AE-6A6AAAE0AB28}" presName="childNode" presStyleLbl="revTx" presStyleIdx="1" presStyleCnt="4">
        <dgm:presLayoutVars>
          <dgm:bulletEnabled val="1"/>
        </dgm:presLayoutVars>
      </dgm:prSet>
      <dgm:spPr/>
    </dgm:pt>
    <dgm:pt modelId="{C8C03388-E0E5-4DE2-B770-96106BF8309F}" type="pres">
      <dgm:prSet presAssocID="{40AC2015-C4FF-44CC-81EA-8582D6E8DA17}" presName="Name25" presStyleLbl="parChTrans1D1" presStyleIdx="2" presStyleCnt="4"/>
      <dgm:spPr/>
    </dgm:pt>
    <dgm:pt modelId="{10EA05CC-1449-48B0-AC88-DB7F16508E14}" type="pres">
      <dgm:prSet presAssocID="{3E41B79A-B8E8-4327-B6BE-8BE6C220D81B}" presName="node" presStyleCnt="0"/>
      <dgm:spPr/>
    </dgm:pt>
    <dgm:pt modelId="{7F6A5760-9F81-4BDD-A68F-F28B6DFE797E}" type="pres">
      <dgm:prSet presAssocID="{3E41B79A-B8E8-4327-B6BE-8BE6C220D81B}" presName="parentNode" presStyleLbl="node1" presStyleIdx="3" presStyleCnt="5">
        <dgm:presLayoutVars>
          <dgm:chMax val="1"/>
          <dgm:bulletEnabled val="1"/>
        </dgm:presLayoutVars>
      </dgm:prSet>
      <dgm:spPr/>
    </dgm:pt>
    <dgm:pt modelId="{22DC8F18-EF8D-4613-BDBB-0BD5458E3898}" type="pres">
      <dgm:prSet presAssocID="{3E41B79A-B8E8-4327-B6BE-8BE6C220D81B}" presName="childNode" presStyleLbl="revTx" presStyleIdx="2" presStyleCnt="4">
        <dgm:presLayoutVars>
          <dgm:bulletEnabled val="1"/>
        </dgm:presLayoutVars>
      </dgm:prSet>
      <dgm:spPr/>
    </dgm:pt>
    <dgm:pt modelId="{2F0245E4-7E6A-4EFB-BCF0-1858B102487D}" type="pres">
      <dgm:prSet presAssocID="{D04C6140-7039-42DE-9309-7F9C384C318F}" presName="Name25" presStyleLbl="parChTrans1D1" presStyleIdx="3" presStyleCnt="4"/>
      <dgm:spPr/>
    </dgm:pt>
    <dgm:pt modelId="{42DD4919-0964-4D75-8FF2-F5708C70CC80}" type="pres">
      <dgm:prSet presAssocID="{3B79021B-4BA3-4493-803F-85CF4A5CA8F8}" presName="node" presStyleCnt="0"/>
      <dgm:spPr/>
    </dgm:pt>
    <dgm:pt modelId="{1917E0C5-48B0-4A81-9B1E-2E2F7744D28B}" type="pres">
      <dgm:prSet presAssocID="{3B79021B-4BA3-4493-803F-85CF4A5CA8F8}" presName="parentNode" presStyleLbl="node1" presStyleIdx="4" presStyleCnt="5">
        <dgm:presLayoutVars>
          <dgm:chMax val="1"/>
          <dgm:bulletEnabled val="1"/>
        </dgm:presLayoutVars>
      </dgm:prSet>
      <dgm:spPr/>
    </dgm:pt>
    <dgm:pt modelId="{A2736F9B-2073-43B9-B3E7-E009D4A313E1}" type="pres">
      <dgm:prSet presAssocID="{3B79021B-4BA3-4493-803F-85CF4A5CA8F8}" presName="childNode" presStyleLbl="revTx" presStyleIdx="3" presStyleCnt="4">
        <dgm:presLayoutVars>
          <dgm:bulletEnabled val="1"/>
        </dgm:presLayoutVars>
      </dgm:prSet>
      <dgm:spPr/>
    </dgm:pt>
  </dgm:ptLst>
  <dgm:cxnLst>
    <dgm:cxn modelId="{4D30E605-A42F-4664-809A-6989190D45AB}" srcId="{3C53E96F-1833-460B-B487-60999C2FF9BE}" destId="{3E41B79A-B8E8-4327-B6BE-8BE6C220D81B}" srcOrd="2" destOrd="0" parTransId="{40AC2015-C4FF-44CC-81EA-8582D6E8DA17}" sibTransId="{7652F162-1F5B-48C7-8EDC-FDAA04227C37}"/>
    <dgm:cxn modelId="{CF8C0311-8406-4B1F-A947-6AD2C9AE2849}" type="presOf" srcId="{60BB818D-3ECC-4742-9691-C995BE0FD13E}" destId="{D3CFBFCE-DA1B-40E3-BB44-D2E368992080}" srcOrd="0" destOrd="0" presId="urn:microsoft.com/office/officeart/2005/8/layout/radial2"/>
    <dgm:cxn modelId="{EDFB4A1A-2EDC-4BBB-B247-1843DA6F1187}" type="presOf" srcId="{3C53E96F-1833-460B-B487-60999C2FF9BE}" destId="{D26D4D12-5106-4810-A0EE-3A6FD0146E8C}" srcOrd="0" destOrd="0" presId="urn:microsoft.com/office/officeart/2005/8/layout/radial2"/>
    <dgm:cxn modelId="{5560A21E-B1E3-4C57-9226-EDEC2D590647}" srcId="{3E41B79A-B8E8-4327-B6BE-8BE6C220D81B}" destId="{D7C051E7-FB02-43BD-8EEB-7E400DC486D8}" srcOrd="0" destOrd="0" parTransId="{C0B347DC-E61B-495B-BF2D-45C7E6BFF255}" sibTransId="{EEE32012-3009-4A30-8930-3D55AE2CC224}"/>
    <dgm:cxn modelId="{554F1D23-D5B6-4C62-8DB0-797E032B795E}" type="presOf" srcId="{40AC2015-C4FF-44CC-81EA-8582D6E8DA17}" destId="{C8C03388-E0E5-4DE2-B770-96106BF8309F}" srcOrd="0" destOrd="0" presId="urn:microsoft.com/office/officeart/2005/8/layout/radial2"/>
    <dgm:cxn modelId="{2B3A4C31-34AA-47D9-AA01-7A2A77B37391}" srcId="{60BB818D-3ECC-4742-9691-C995BE0FD13E}" destId="{171A2F41-A366-4CDB-9EFA-1308E28EB3BA}" srcOrd="0" destOrd="0" parTransId="{5813BB68-F5FD-4F79-B9FB-96E90BAB59B9}" sibTransId="{7D9F408B-5882-4A92-8540-B0186004DB65}"/>
    <dgm:cxn modelId="{3A514B3E-AA85-46D7-8B7F-6B540051DA43}" srcId="{3B79021B-4BA3-4493-803F-85CF4A5CA8F8}" destId="{F10938EE-946C-49D8-8D99-6B64B1730F54}" srcOrd="2" destOrd="0" parTransId="{97448330-79A8-4DEF-8BAA-F37F529BAB3A}" sibTransId="{DD220FD6-601F-4AEA-8ECB-D58B85D66AA6}"/>
    <dgm:cxn modelId="{E2C01F3F-497A-4FF5-8361-4E55FEAB571C}" type="presOf" srcId="{3B79021B-4BA3-4493-803F-85CF4A5CA8F8}" destId="{1917E0C5-48B0-4A81-9B1E-2E2F7744D28B}" srcOrd="0" destOrd="0" presId="urn:microsoft.com/office/officeart/2005/8/layout/radial2"/>
    <dgm:cxn modelId="{5BCD5365-D873-4560-83DF-70AAE301F028}" type="presOf" srcId="{2D8F288B-3FD2-4532-902D-53B27A0F938B}" destId="{0506D86C-5F7C-4BCF-8A09-643BD7103A23}" srcOrd="0" destOrd="1" presId="urn:microsoft.com/office/officeart/2005/8/layout/radial2"/>
    <dgm:cxn modelId="{A6147465-66E9-445C-B4FE-2C1E3C5BCAE8}" type="presOf" srcId="{57EEBC5B-FE23-45C2-BC2F-1792C917F80F}" destId="{A2736F9B-2073-43B9-B3E7-E009D4A313E1}" srcOrd="0" destOrd="0" presId="urn:microsoft.com/office/officeart/2005/8/layout/radial2"/>
    <dgm:cxn modelId="{33B95647-25C1-40CA-B7C4-C1A8D0B2056F}" type="presOf" srcId="{6E7E85A9-3857-4626-85BD-3860DD452ECD}" destId="{7502F271-F976-4448-9768-B30CC8FB9E11}" srcOrd="0" destOrd="0" presId="urn:microsoft.com/office/officeart/2005/8/layout/radial2"/>
    <dgm:cxn modelId="{DBCEFB6C-7873-47FB-B83F-2D2C6267AECF}" type="presOf" srcId="{2F85DA6C-F97A-4E7B-BFC9-190D0FFC7CB0}" destId="{A5DC2F75-5658-4C7F-BFAA-6720B6942B32}" srcOrd="0" destOrd="0" presId="urn:microsoft.com/office/officeart/2005/8/layout/radial2"/>
    <dgm:cxn modelId="{61491051-83DC-4038-B807-77E460140BC7}" type="presOf" srcId="{F10938EE-946C-49D8-8D99-6B64B1730F54}" destId="{A2736F9B-2073-43B9-B3E7-E009D4A313E1}" srcOrd="0" destOrd="2" presId="urn:microsoft.com/office/officeart/2005/8/layout/radial2"/>
    <dgm:cxn modelId="{1D2EDC76-6A1F-4957-B161-292D552683D3}" type="presOf" srcId="{66590A1B-BDBC-49DD-A2A6-66E4AF31E33C}" destId="{41DD2CE8-255C-430E-86EE-16E29A226C06}" srcOrd="0" destOrd="1" presId="urn:microsoft.com/office/officeart/2005/8/layout/radial2"/>
    <dgm:cxn modelId="{F902807A-B370-4C72-A23C-0F4106E3E852}" srcId="{3C53E96F-1833-460B-B487-60999C2FF9BE}" destId="{3B79021B-4BA3-4493-803F-85CF4A5CA8F8}" srcOrd="3" destOrd="0" parTransId="{D04C6140-7039-42DE-9309-7F9C384C318F}" sibTransId="{2D537958-277F-4679-B132-9EFA24A1FABC}"/>
    <dgm:cxn modelId="{26037280-891D-488A-839D-F7CA1510BA18}" srcId="{1879E1AD-D85D-4792-95AE-6A6AAAE0AB28}" destId="{66590A1B-BDBC-49DD-A2A6-66E4AF31E33C}" srcOrd="1" destOrd="0" parTransId="{92605654-CB6B-46E7-9C41-88F325B77F30}" sibTransId="{68BA17D5-24FF-4F69-AB68-AD9D1814230A}"/>
    <dgm:cxn modelId="{EDEBCF9A-574E-4B19-BB12-9230AEE53D54}" type="presOf" srcId="{D7C051E7-FB02-43BD-8EEB-7E400DC486D8}" destId="{22DC8F18-EF8D-4613-BDBB-0BD5458E3898}" srcOrd="0" destOrd="0" presId="urn:microsoft.com/office/officeart/2005/8/layout/radial2"/>
    <dgm:cxn modelId="{78EBBEA6-4E18-430E-B7B9-B821A728E05F}" type="presOf" srcId="{D04C6140-7039-42DE-9309-7F9C384C318F}" destId="{2F0245E4-7E6A-4EFB-BCF0-1858B102487D}" srcOrd="0" destOrd="0" presId="urn:microsoft.com/office/officeart/2005/8/layout/radial2"/>
    <dgm:cxn modelId="{D6ED69AB-E062-4122-99E0-2A860C7DAFAF}" type="presOf" srcId="{171A2F41-A366-4CDB-9EFA-1308E28EB3BA}" destId="{0506D86C-5F7C-4BCF-8A09-643BD7103A23}" srcOrd="0" destOrd="0" presId="urn:microsoft.com/office/officeart/2005/8/layout/radial2"/>
    <dgm:cxn modelId="{BDA14EB4-94C6-4E33-B306-7BF4991B7514}" srcId="{3B79021B-4BA3-4493-803F-85CF4A5CA8F8}" destId="{640C6C6E-907F-4E59-8C8D-807F82B2269C}" srcOrd="1" destOrd="0" parTransId="{245629D0-BAF9-490E-996C-9D8B02F3AB4E}" sibTransId="{4E13714B-82BE-4DFF-B878-F9DB65EC65C4}"/>
    <dgm:cxn modelId="{5CE7C5C0-9903-473F-BAA1-AF1AF935BD98}" srcId="{60BB818D-3ECC-4742-9691-C995BE0FD13E}" destId="{2D8F288B-3FD2-4532-902D-53B27A0F938B}" srcOrd="1" destOrd="0" parTransId="{036F27D2-7894-4A75-9765-18BF17C597BA}" sibTransId="{1EF634E5-F458-4B88-B59F-3A36F2CA6644}"/>
    <dgm:cxn modelId="{E5469FC4-5DA0-454A-B25E-177ECBF85D7F}" srcId="{1879E1AD-D85D-4792-95AE-6A6AAAE0AB28}" destId="{1416DB5E-3BD4-4B43-859E-F7C7D9CD12C4}" srcOrd="0" destOrd="0" parTransId="{1437BA84-80EA-450B-B798-D4D659D8294C}" sibTransId="{564AF7D1-E975-4BBB-9DE7-83073DFCFC32}"/>
    <dgm:cxn modelId="{56F4A3C4-27D0-434A-BF71-C6CD7B7040D4}" type="presOf" srcId="{1416DB5E-3BD4-4B43-859E-F7C7D9CD12C4}" destId="{41DD2CE8-255C-430E-86EE-16E29A226C06}" srcOrd="0" destOrd="0" presId="urn:microsoft.com/office/officeart/2005/8/layout/radial2"/>
    <dgm:cxn modelId="{D30314CB-0890-4886-BB17-72B69B426F88}" type="presOf" srcId="{3E41B79A-B8E8-4327-B6BE-8BE6C220D81B}" destId="{7F6A5760-9F81-4BDD-A68F-F28B6DFE797E}" srcOrd="0" destOrd="0" presId="urn:microsoft.com/office/officeart/2005/8/layout/radial2"/>
    <dgm:cxn modelId="{18B95EDF-BEC4-4FEB-9A3B-D30BE23667B4}" srcId="{3C53E96F-1833-460B-B487-60999C2FF9BE}" destId="{60BB818D-3ECC-4742-9691-C995BE0FD13E}" srcOrd="0" destOrd="0" parTransId="{2F85DA6C-F97A-4E7B-BFC9-190D0FFC7CB0}" sibTransId="{35053A29-67AD-427A-95CB-FABD0CFA177B}"/>
    <dgm:cxn modelId="{B63190E0-F03B-4E6A-8DF6-CF4A2446126C}" type="presOf" srcId="{1879E1AD-D85D-4792-95AE-6A6AAAE0AB28}" destId="{90A871D8-F209-4043-8BCF-B0C096471E5C}" srcOrd="0" destOrd="0" presId="urn:microsoft.com/office/officeart/2005/8/layout/radial2"/>
    <dgm:cxn modelId="{7A4C12E1-D44A-4025-8521-4773DEC1DE0B}" srcId="{3C53E96F-1833-460B-B487-60999C2FF9BE}" destId="{1879E1AD-D85D-4792-95AE-6A6AAAE0AB28}" srcOrd="1" destOrd="0" parTransId="{6E7E85A9-3857-4626-85BD-3860DD452ECD}" sibTransId="{C18E885A-D801-402D-B1E8-0B147CB99462}"/>
    <dgm:cxn modelId="{B23BB7E6-7BDD-4D83-B8C0-330DAD0EF600}" srcId="{3B79021B-4BA3-4493-803F-85CF4A5CA8F8}" destId="{57EEBC5B-FE23-45C2-BC2F-1792C917F80F}" srcOrd="0" destOrd="0" parTransId="{B0E7393E-0D90-4101-B098-47D75CFFA310}" sibTransId="{2B5738CF-9596-4674-AE21-5B026D7C1565}"/>
    <dgm:cxn modelId="{B2B32BE8-56E9-4A48-B0E4-DE1FFE355C14}" type="presOf" srcId="{640C6C6E-907F-4E59-8C8D-807F82B2269C}" destId="{A2736F9B-2073-43B9-B3E7-E009D4A313E1}" srcOrd="0" destOrd="1" presId="urn:microsoft.com/office/officeart/2005/8/layout/radial2"/>
    <dgm:cxn modelId="{8EEA1B88-62FA-4FBA-BDF3-DE367EBE91A4}" type="presParOf" srcId="{D26D4D12-5106-4810-A0EE-3A6FD0146E8C}" destId="{6FCFD4AE-3DEC-4353-B89E-1149490DE5D8}" srcOrd="0" destOrd="0" presId="urn:microsoft.com/office/officeart/2005/8/layout/radial2"/>
    <dgm:cxn modelId="{08C62840-B011-4835-A753-8918A6F980E5}" type="presParOf" srcId="{6FCFD4AE-3DEC-4353-B89E-1149490DE5D8}" destId="{AE500C99-5A76-4582-9474-613FFF7BE453}" srcOrd="0" destOrd="0" presId="urn:microsoft.com/office/officeart/2005/8/layout/radial2"/>
    <dgm:cxn modelId="{66E98A4B-D053-4944-8A99-43127F6DF3CB}" type="presParOf" srcId="{AE500C99-5A76-4582-9474-613FFF7BE453}" destId="{9C97DC1E-18DF-4252-B8E2-50F9787D9262}" srcOrd="0" destOrd="0" presId="urn:microsoft.com/office/officeart/2005/8/layout/radial2"/>
    <dgm:cxn modelId="{D5479195-01B5-4686-AE0B-179E9479EF23}" type="presParOf" srcId="{AE500C99-5A76-4582-9474-613FFF7BE453}" destId="{2FD01332-422A-4A8A-B4B8-52A8971DB49F}" srcOrd="1" destOrd="0" presId="urn:microsoft.com/office/officeart/2005/8/layout/radial2"/>
    <dgm:cxn modelId="{C3CEE428-95E5-421D-89C0-7828B954BCD7}" type="presParOf" srcId="{6FCFD4AE-3DEC-4353-B89E-1149490DE5D8}" destId="{A5DC2F75-5658-4C7F-BFAA-6720B6942B32}" srcOrd="1" destOrd="0" presId="urn:microsoft.com/office/officeart/2005/8/layout/radial2"/>
    <dgm:cxn modelId="{9EDB1B82-6908-4A58-8FA0-23B04A043D71}" type="presParOf" srcId="{6FCFD4AE-3DEC-4353-B89E-1149490DE5D8}" destId="{84DC4A8F-DA99-4174-9782-34E51604DF83}" srcOrd="2" destOrd="0" presId="urn:microsoft.com/office/officeart/2005/8/layout/radial2"/>
    <dgm:cxn modelId="{F545DBF0-5D48-482C-9AE3-BAB49BDF9B75}" type="presParOf" srcId="{84DC4A8F-DA99-4174-9782-34E51604DF83}" destId="{D3CFBFCE-DA1B-40E3-BB44-D2E368992080}" srcOrd="0" destOrd="0" presId="urn:microsoft.com/office/officeart/2005/8/layout/radial2"/>
    <dgm:cxn modelId="{F7FC932D-A924-4A06-A0AE-C9FDCE3A4F6E}" type="presParOf" srcId="{84DC4A8F-DA99-4174-9782-34E51604DF83}" destId="{0506D86C-5F7C-4BCF-8A09-643BD7103A23}" srcOrd="1" destOrd="0" presId="urn:microsoft.com/office/officeart/2005/8/layout/radial2"/>
    <dgm:cxn modelId="{2A6B8999-3972-4EB6-82E1-B58A9F9FE557}" type="presParOf" srcId="{6FCFD4AE-3DEC-4353-B89E-1149490DE5D8}" destId="{7502F271-F976-4448-9768-B30CC8FB9E11}" srcOrd="3" destOrd="0" presId="urn:microsoft.com/office/officeart/2005/8/layout/radial2"/>
    <dgm:cxn modelId="{79BF0187-580A-43C7-A361-C91E472D58C9}" type="presParOf" srcId="{6FCFD4AE-3DEC-4353-B89E-1149490DE5D8}" destId="{CCE6E52F-99D8-42D6-9F73-543A24AEF77B}" srcOrd="4" destOrd="0" presId="urn:microsoft.com/office/officeart/2005/8/layout/radial2"/>
    <dgm:cxn modelId="{4A1D2399-2D35-4CB3-8FB8-BAEC8A42050C}" type="presParOf" srcId="{CCE6E52F-99D8-42D6-9F73-543A24AEF77B}" destId="{90A871D8-F209-4043-8BCF-B0C096471E5C}" srcOrd="0" destOrd="0" presId="urn:microsoft.com/office/officeart/2005/8/layout/radial2"/>
    <dgm:cxn modelId="{33F6880B-876C-4873-9ADE-360FBDC1A8E4}" type="presParOf" srcId="{CCE6E52F-99D8-42D6-9F73-543A24AEF77B}" destId="{41DD2CE8-255C-430E-86EE-16E29A226C06}" srcOrd="1" destOrd="0" presId="urn:microsoft.com/office/officeart/2005/8/layout/radial2"/>
    <dgm:cxn modelId="{3D5A2484-2190-4DF1-B6FF-A13C3AA4BA53}" type="presParOf" srcId="{6FCFD4AE-3DEC-4353-B89E-1149490DE5D8}" destId="{C8C03388-E0E5-4DE2-B770-96106BF8309F}" srcOrd="5" destOrd="0" presId="urn:microsoft.com/office/officeart/2005/8/layout/radial2"/>
    <dgm:cxn modelId="{39E01168-05DC-4109-931F-8AF9F97437CD}" type="presParOf" srcId="{6FCFD4AE-3DEC-4353-B89E-1149490DE5D8}" destId="{10EA05CC-1449-48B0-AC88-DB7F16508E14}" srcOrd="6" destOrd="0" presId="urn:microsoft.com/office/officeart/2005/8/layout/radial2"/>
    <dgm:cxn modelId="{3285CE5B-F9F4-495F-814B-394EA35C1F0E}" type="presParOf" srcId="{10EA05CC-1449-48B0-AC88-DB7F16508E14}" destId="{7F6A5760-9F81-4BDD-A68F-F28B6DFE797E}" srcOrd="0" destOrd="0" presId="urn:microsoft.com/office/officeart/2005/8/layout/radial2"/>
    <dgm:cxn modelId="{0E364731-A0BA-4D81-AEDB-D60FDFF68D15}" type="presParOf" srcId="{10EA05CC-1449-48B0-AC88-DB7F16508E14}" destId="{22DC8F18-EF8D-4613-BDBB-0BD5458E3898}" srcOrd="1" destOrd="0" presId="urn:microsoft.com/office/officeart/2005/8/layout/radial2"/>
    <dgm:cxn modelId="{394AAFEE-F9D8-4473-A622-9AAFBDF91F85}" type="presParOf" srcId="{6FCFD4AE-3DEC-4353-B89E-1149490DE5D8}" destId="{2F0245E4-7E6A-4EFB-BCF0-1858B102487D}" srcOrd="7" destOrd="0" presId="urn:microsoft.com/office/officeart/2005/8/layout/radial2"/>
    <dgm:cxn modelId="{CFEFF606-4466-4F18-9D86-98FC6FD4E681}" type="presParOf" srcId="{6FCFD4AE-3DEC-4353-B89E-1149490DE5D8}" destId="{42DD4919-0964-4D75-8FF2-F5708C70CC80}" srcOrd="8" destOrd="0" presId="urn:microsoft.com/office/officeart/2005/8/layout/radial2"/>
    <dgm:cxn modelId="{0D18E7F5-C302-481C-8446-FE32D6796B66}" type="presParOf" srcId="{42DD4919-0964-4D75-8FF2-F5708C70CC80}" destId="{1917E0C5-48B0-4A81-9B1E-2E2F7744D28B}" srcOrd="0" destOrd="0" presId="urn:microsoft.com/office/officeart/2005/8/layout/radial2"/>
    <dgm:cxn modelId="{6FE87774-2D30-4E25-91F9-60F0DD1E9645}" type="presParOf" srcId="{42DD4919-0964-4D75-8FF2-F5708C70CC80}" destId="{A2736F9B-2073-43B9-B3E7-E009D4A313E1}"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8E5F4B-72EA-446C-834C-77EBA622CFAF}" type="doc">
      <dgm:prSet loTypeId="urn:microsoft.com/office/officeart/2008/layout/IncreasingCircleProcess" loCatId="process" qsTypeId="urn:microsoft.com/office/officeart/2005/8/quickstyle/simple1" qsCatId="simple" csTypeId="urn:microsoft.com/office/officeart/2005/8/colors/accent1_2" csCatId="accent1" phldr="1"/>
      <dgm:spPr/>
      <dgm:t>
        <a:bodyPr/>
        <a:lstStyle/>
        <a:p>
          <a:endParaRPr lang="en-US"/>
        </a:p>
      </dgm:t>
    </dgm:pt>
    <dgm:pt modelId="{CA0D47FA-8221-458B-93FC-D0673F30DA58}">
      <dgm:prSet/>
      <dgm:spPr/>
      <dgm:t>
        <a:bodyPr/>
        <a:lstStyle/>
        <a:p>
          <a:r>
            <a:rPr lang="en-US" b="1"/>
            <a:t>Excavation</a:t>
          </a:r>
          <a:endParaRPr lang="en-US"/>
        </a:p>
      </dgm:t>
    </dgm:pt>
    <dgm:pt modelId="{E29083AC-A02A-4EEE-A92A-783E2747C1FA}" type="parTrans" cxnId="{895365A8-3746-4E3C-AF88-E70025E2DE3D}">
      <dgm:prSet/>
      <dgm:spPr/>
      <dgm:t>
        <a:bodyPr/>
        <a:lstStyle/>
        <a:p>
          <a:endParaRPr lang="en-US"/>
        </a:p>
      </dgm:t>
    </dgm:pt>
    <dgm:pt modelId="{374DD088-F404-4F55-929B-06D145309662}" type="sibTrans" cxnId="{895365A8-3746-4E3C-AF88-E70025E2DE3D}">
      <dgm:prSet/>
      <dgm:spPr/>
      <dgm:t>
        <a:bodyPr/>
        <a:lstStyle/>
        <a:p>
          <a:endParaRPr lang="en-US"/>
        </a:p>
      </dgm:t>
    </dgm:pt>
    <dgm:pt modelId="{A0066B86-234A-498D-A269-01621AA7FA31}">
      <dgm:prSet/>
      <dgm:spPr/>
      <dgm:t>
        <a:bodyPr/>
        <a:lstStyle/>
        <a:p>
          <a:r>
            <a:rPr lang="en-US" dirty="0"/>
            <a:t>10 </a:t>
          </a:r>
          <a:r>
            <a:rPr lang="en-US" dirty="0" err="1"/>
            <a:t>Tonnes</a:t>
          </a:r>
          <a:r>
            <a:rPr lang="en-US" dirty="0"/>
            <a:t> (10,000kg) of oxygen per year is considered a full-scale production rate</a:t>
          </a:r>
        </a:p>
      </dgm:t>
    </dgm:pt>
    <dgm:pt modelId="{492BFC48-049C-42F1-BE8B-CD2BAF8DEDE2}" type="parTrans" cxnId="{04E4C831-8DE6-48A7-B6EA-4B5DE554B1A3}">
      <dgm:prSet/>
      <dgm:spPr/>
      <dgm:t>
        <a:bodyPr/>
        <a:lstStyle/>
        <a:p>
          <a:endParaRPr lang="en-US"/>
        </a:p>
      </dgm:t>
    </dgm:pt>
    <dgm:pt modelId="{D54ACFFF-8A24-489B-847F-807B9392910D}" type="sibTrans" cxnId="{04E4C831-8DE6-48A7-B6EA-4B5DE554B1A3}">
      <dgm:prSet/>
      <dgm:spPr/>
      <dgm:t>
        <a:bodyPr/>
        <a:lstStyle/>
        <a:p>
          <a:endParaRPr lang="en-US"/>
        </a:p>
      </dgm:t>
    </dgm:pt>
    <dgm:pt modelId="{F5955933-74AA-426F-A0FC-C6AEFCA8AF04}">
      <dgm:prSet/>
      <dgm:spPr/>
      <dgm:t>
        <a:bodyPr/>
        <a:lstStyle/>
        <a:p>
          <a:r>
            <a:rPr lang="en-US" b="1"/>
            <a:t>Extraction</a:t>
          </a:r>
          <a:endParaRPr lang="en-US"/>
        </a:p>
      </dgm:t>
    </dgm:pt>
    <dgm:pt modelId="{3EDF4FA6-9C36-44D9-9914-8E31DC23D17D}" type="parTrans" cxnId="{E297227E-C8A0-496C-80E4-4F7FF0D670AF}">
      <dgm:prSet/>
      <dgm:spPr/>
      <dgm:t>
        <a:bodyPr/>
        <a:lstStyle/>
        <a:p>
          <a:endParaRPr lang="en-US"/>
        </a:p>
      </dgm:t>
    </dgm:pt>
    <dgm:pt modelId="{BEE5403E-4FA3-40F0-B306-B9D88E0E1C4C}" type="sibTrans" cxnId="{E297227E-C8A0-496C-80E4-4F7FF0D670AF}">
      <dgm:prSet/>
      <dgm:spPr/>
      <dgm:t>
        <a:bodyPr/>
        <a:lstStyle/>
        <a:p>
          <a:endParaRPr lang="en-US"/>
        </a:p>
      </dgm:t>
    </dgm:pt>
    <dgm:pt modelId="{4265FD40-C5A3-4A8C-B74C-C017B8FFA013}">
      <dgm:prSet/>
      <dgm:spPr/>
      <dgm:t>
        <a:bodyPr/>
        <a:lstStyle/>
        <a:p>
          <a:r>
            <a:rPr lang="en-US"/>
            <a:t>Water will need to be extracted from the regolith for processing</a:t>
          </a:r>
        </a:p>
      </dgm:t>
    </dgm:pt>
    <dgm:pt modelId="{6379D480-25C2-414B-B39E-2861DA1DE0C1}" type="parTrans" cxnId="{E050D395-8DDD-46F7-BDCD-EBB4E4384D90}">
      <dgm:prSet/>
      <dgm:spPr/>
      <dgm:t>
        <a:bodyPr/>
        <a:lstStyle/>
        <a:p>
          <a:endParaRPr lang="en-US"/>
        </a:p>
      </dgm:t>
    </dgm:pt>
    <dgm:pt modelId="{96582B49-0CEA-4918-AA89-974BE3F83ECC}" type="sibTrans" cxnId="{E050D395-8DDD-46F7-BDCD-EBB4E4384D90}">
      <dgm:prSet/>
      <dgm:spPr/>
      <dgm:t>
        <a:bodyPr/>
        <a:lstStyle/>
        <a:p>
          <a:endParaRPr lang="en-US"/>
        </a:p>
      </dgm:t>
    </dgm:pt>
    <dgm:pt modelId="{91C2D0CD-1E2B-41BB-BE48-3FC9C86ECFA3}">
      <dgm:prSet/>
      <dgm:spPr/>
      <dgm:t>
        <a:bodyPr/>
        <a:lstStyle/>
        <a:p>
          <a:r>
            <a:rPr lang="en-US"/>
            <a:t>Heating the regolith will cause water to sublimate, so it must be done in a controlled fashion</a:t>
          </a:r>
        </a:p>
      </dgm:t>
    </dgm:pt>
    <dgm:pt modelId="{46B3675C-3648-4BEF-BBAD-B424CC4B6A0C}" type="parTrans" cxnId="{A7A3AA5E-DEB4-4E25-987A-530A54C28464}">
      <dgm:prSet/>
      <dgm:spPr/>
      <dgm:t>
        <a:bodyPr/>
        <a:lstStyle/>
        <a:p>
          <a:endParaRPr lang="en-US"/>
        </a:p>
      </dgm:t>
    </dgm:pt>
    <dgm:pt modelId="{5BF0865D-F66D-4429-B323-7B385454F9B5}" type="sibTrans" cxnId="{A7A3AA5E-DEB4-4E25-987A-530A54C28464}">
      <dgm:prSet/>
      <dgm:spPr/>
      <dgm:t>
        <a:bodyPr/>
        <a:lstStyle/>
        <a:p>
          <a:endParaRPr lang="en-US"/>
        </a:p>
      </dgm:t>
    </dgm:pt>
    <dgm:pt modelId="{C32334FD-D41C-4378-88F6-383C496AD6E7}">
      <dgm:prSet/>
      <dgm:spPr/>
      <dgm:t>
        <a:bodyPr/>
        <a:lstStyle/>
        <a:p>
          <a:r>
            <a:rPr lang="en-US" b="1"/>
            <a:t>Purification</a:t>
          </a:r>
          <a:endParaRPr lang="en-US"/>
        </a:p>
      </dgm:t>
    </dgm:pt>
    <dgm:pt modelId="{CB78F2BD-F840-4DBC-A224-BF1E743383E1}" type="parTrans" cxnId="{C47A171C-098E-48A8-A120-F9936569B863}">
      <dgm:prSet/>
      <dgm:spPr/>
      <dgm:t>
        <a:bodyPr/>
        <a:lstStyle/>
        <a:p>
          <a:endParaRPr lang="en-US"/>
        </a:p>
      </dgm:t>
    </dgm:pt>
    <dgm:pt modelId="{63E736A8-43DC-45A9-B466-04E0F8FE9361}" type="sibTrans" cxnId="{C47A171C-098E-48A8-A120-F9936569B863}">
      <dgm:prSet/>
      <dgm:spPr/>
      <dgm:t>
        <a:bodyPr/>
        <a:lstStyle/>
        <a:p>
          <a:endParaRPr lang="en-US"/>
        </a:p>
      </dgm:t>
    </dgm:pt>
    <dgm:pt modelId="{97BE7E1F-B576-43E6-B686-B8CC989EF6F1}">
      <dgm:prSet/>
      <dgm:spPr/>
      <dgm:t>
        <a:bodyPr/>
        <a:lstStyle/>
        <a:p>
          <a:r>
            <a:rPr lang="en-US" dirty="0"/>
            <a:t>Volatile contaminants (CO, H</a:t>
          </a:r>
          <a:r>
            <a:rPr lang="en-US" baseline="-25000" dirty="0"/>
            <a:t>2</a:t>
          </a:r>
          <a:r>
            <a:rPr lang="en-US" dirty="0"/>
            <a:t>, H</a:t>
          </a:r>
          <a:r>
            <a:rPr lang="en-US" baseline="-25000" dirty="0"/>
            <a:t>2</a:t>
          </a:r>
          <a:r>
            <a:rPr lang="en-US" dirty="0"/>
            <a:t>S, NH</a:t>
          </a:r>
          <a:r>
            <a:rPr lang="en-US" baseline="-25000" dirty="0"/>
            <a:t>3</a:t>
          </a:r>
          <a:r>
            <a:rPr lang="en-US" dirty="0"/>
            <a:t>, SO</a:t>
          </a:r>
          <a:r>
            <a:rPr lang="en-US" baseline="-25000" dirty="0"/>
            <a:t>2</a:t>
          </a:r>
          <a:r>
            <a:rPr lang="en-US" dirty="0"/>
            <a:t>, CH</a:t>
          </a:r>
          <a:r>
            <a:rPr lang="en-US" baseline="-25000" dirty="0"/>
            <a:t>3</a:t>
          </a:r>
          <a:r>
            <a:rPr lang="en-US" dirty="0"/>
            <a:t>OH, CH</a:t>
          </a:r>
          <a:r>
            <a:rPr lang="en-US" baseline="-25000" dirty="0"/>
            <a:t>4</a:t>
          </a:r>
          <a:r>
            <a:rPr lang="en-US" dirty="0"/>
            <a:t>, CO</a:t>
          </a:r>
          <a:r>
            <a:rPr lang="en-US" baseline="-25000" dirty="0"/>
            <a:t>2</a:t>
          </a:r>
          <a:r>
            <a:rPr lang="en-US" dirty="0"/>
            <a:t>) and particulate must be removed and conductivity reduced for PEM electrolysis</a:t>
          </a:r>
          <a:r>
            <a:rPr lang="en-US" baseline="-25000" dirty="0"/>
            <a:t> </a:t>
          </a:r>
          <a:endParaRPr lang="en-US" dirty="0"/>
        </a:p>
      </dgm:t>
    </dgm:pt>
    <dgm:pt modelId="{CC4AA639-62F6-49DD-A4D5-79BF1CDBCE6B}" type="parTrans" cxnId="{B1D7A734-1A89-40E5-8DB6-CB070FA910B5}">
      <dgm:prSet/>
      <dgm:spPr/>
      <dgm:t>
        <a:bodyPr/>
        <a:lstStyle/>
        <a:p>
          <a:endParaRPr lang="en-US"/>
        </a:p>
      </dgm:t>
    </dgm:pt>
    <dgm:pt modelId="{45337297-CEBF-4791-A48B-B579F948272C}" type="sibTrans" cxnId="{B1D7A734-1A89-40E5-8DB6-CB070FA910B5}">
      <dgm:prSet/>
      <dgm:spPr/>
      <dgm:t>
        <a:bodyPr/>
        <a:lstStyle/>
        <a:p>
          <a:endParaRPr lang="en-US"/>
        </a:p>
      </dgm:t>
    </dgm:pt>
    <dgm:pt modelId="{0D4511B5-199A-4C35-9861-497A19242671}">
      <dgm:prSet/>
      <dgm:spPr/>
      <dgm:t>
        <a:bodyPr/>
        <a:lstStyle/>
        <a:p>
          <a:r>
            <a:rPr lang="en-US" b="1"/>
            <a:t>Electrolysis</a:t>
          </a:r>
          <a:endParaRPr lang="en-US"/>
        </a:p>
      </dgm:t>
    </dgm:pt>
    <dgm:pt modelId="{38C2BB41-7AC9-47E3-8D79-59D789B1745D}" type="parTrans" cxnId="{5DFBB7C8-6062-4528-8265-F23D4B6E67FF}">
      <dgm:prSet/>
      <dgm:spPr/>
      <dgm:t>
        <a:bodyPr/>
        <a:lstStyle/>
        <a:p>
          <a:endParaRPr lang="en-US"/>
        </a:p>
      </dgm:t>
    </dgm:pt>
    <dgm:pt modelId="{4634028B-CF1C-443C-BA7F-0914C77ADED1}" type="sibTrans" cxnId="{5DFBB7C8-6062-4528-8265-F23D4B6E67FF}">
      <dgm:prSet/>
      <dgm:spPr/>
      <dgm:t>
        <a:bodyPr/>
        <a:lstStyle/>
        <a:p>
          <a:endParaRPr lang="en-US"/>
        </a:p>
      </dgm:t>
    </dgm:pt>
    <dgm:pt modelId="{508395D2-41B0-487D-87CA-7963A3D0BE48}">
      <dgm:prSet/>
      <dgm:spPr/>
      <dgm:t>
        <a:bodyPr/>
        <a:lstStyle/>
        <a:p>
          <a:r>
            <a:rPr lang="en-US"/>
            <a:t>Different system can be used for electrolysis including PEM, SOE, or Alkaline stacks.</a:t>
          </a:r>
        </a:p>
      </dgm:t>
    </dgm:pt>
    <dgm:pt modelId="{942BD960-BE9C-4A5E-AB28-8EBF796C8AA4}" type="parTrans" cxnId="{06A40671-2ADA-4AF1-AEE3-643D54E65E8B}">
      <dgm:prSet/>
      <dgm:spPr/>
      <dgm:t>
        <a:bodyPr/>
        <a:lstStyle/>
        <a:p>
          <a:endParaRPr lang="en-US"/>
        </a:p>
      </dgm:t>
    </dgm:pt>
    <dgm:pt modelId="{59D2628C-3CE0-4872-BDC3-DFC6AC123EAF}" type="sibTrans" cxnId="{06A40671-2ADA-4AF1-AEE3-643D54E65E8B}">
      <dgm:prSet/>
      <dgm:spPr/>
      <dgm:t>
        <a:bodyPr/>
        <a:lstStyle/>
        <a:p>
          <a:endParaRPr lang="en-US"/>
        </a:p>
      </dgm:t>
    </dgm:pt>
    <dgm:pt modelId="{CA25B05F-28A0-4923-85BE-64F73776089A}">
      <dgm:prSet/>
      <dgm:spPr/>
      <dgm:t>
        <a:bodyPr/>
        <a:lstStyle/>
        <a:p>
          <a:r>
            <a:rPr lang="en-US" b="1"/>
            <a:t>Liquefaction/Storage</a:t>
          </a:r>
          <a:endParaRPr lang="en-US"/>
        </a:p>
      </dgm:t>
    </dgm:pt>
    <dgm:pt modelId="{41238B68-D19D-4988-A007-8EC5EFB2EC3C}" type="parTrans" cxnId="{CBFDBF53-831B-4FFF-9E81-2120684DBC64}">
      <dgm:prSet/>
      <dgm:spPr/>
      <dgm:t>
        <a:bodyPr/>
        <a:lstStyle/>
        <a:p>
          <a:endParaRPr lang="en-US"/>
        </a:p>
      </dgm:t>
    </dgm:pt>
    <dgm:pt modelId="{EAFB0A46-8F18-4DD0-BDE5-A8B65E52D855}" type="sibTrans" cxnId="{CBFDBF53-831B-4FFF-9E81-2120684DBC64}">
      <dgm:prSet/>
      <dgm:spPr/>
      <dgm:t>
        <a:bodyPr/>
        <a:lstStyle/>
        <a:p>
          <a:endParaRPr lang="en-US"/>
        </a:p>
      </dgm:t>
    </dgm:pt>
    <dgm:pt modelId="{B9EE57D8-AE90-4AFD-A3B2-CB3A515BF3B3}">
      <dgm:prSet/>
      <dgm:spPr/>
      <dgm:t>
        <a:bodyPr/>
        <a:lstStyle/>
        <a:p>
          <a:r>
            <a:rPr lang="en-US"/>
            <a:t>Propellants need to be liquefied for storage and use.</a:t>
          </a:r>
        </a:p>
      </dgm:t>
    </dgm:pt>
    <dgm:pt modelId="{9AA87CE3-0180-4089-A37C-62EF460CF062}" type="parTrans" cxnId="{B45D4442-552F-4D73-8AFD-605343CD51E7}">
      <dgm:prSet/>
      <dgm:spPr/>
      <dgm:t>
        <a:bodyPr/>
        <a:lstStyle/>
        <a:p>
          <a:endParaRPr lang="en-US"/>
        </a:p>
      </dgm:t>
    </dgm:pt>
    <dgm:pt modelId="{95D55231-C015-43CC-9794-F433B4EEFB79}" type="sibTrans" cxnId="{B45D4442-552F-4D73-8AFD-605343CD51E7}">
      <dgm:prSet/>
      <dgm:spPr/>
      <dgm:t>
        <a:bodyPr/>
        <a:lstStyle/>
        <a:p>
          <a:endParaRPr lang="en-US"/>
        </a:p>
      </dgm:t>
    </dgm:pt>
    <dgm:pt modelId="{86DB6076-F6A1-4617-B92F-97086042547C}">
      <dgm:prSet/>
      <dgm:spPr/>
      <dgm:t>
        <a:bodyPr/>
        <a:lstStyle/>
        <a:p>
          <a:r>
            <a:rPr lang="en-US" dirty="0"/>
            <a:t>Assuming 5% water ice, with an excavation depth of 5 cm, it would take ~67% of the area of a football pitch to produce 15 </a:t>
          </a:r>
          <a:r>
            <a:rPr lang="en-US" dirty="0" err="1"/>
            <a:t>Tonnes</a:t>
          </a:r>
          <a:r>
            <a:rPr lang="en-US" dirty="0"/>
            <a:t> of water</a:t>
          </a:r>
        </a:p>
      </dgm:t>
    </dgm:pt>
    <dgm:pt modelId="{80BAD64E-A8D0-4670-B381-6F7B0D1E1BAF}" type="parTrans" cxnId="{7D901629-0DE8-4CF5-BB78-928A47754D8B}">
      <dgm:prSet/>
      <dgm:spPr/>
      <dgm:t>
        <a:bodyPr/>
        <a:lstStyle/>
        <a:p>
          <a:endParaRPr lang="en-US"/>
        </a:p>
      </dgm:t>
    </dgm:pt>
    <dgm:pt modelId="{9C4D7CAA-BF9D-4441-B93E-48D00E9709B3}" type="sibTrans" cxnId="{7D901629-0DE8-4CF5-BB78-928A47754D8B}">
      <dgm:prSet/>
      <dgm:spPr/>
      <dgm:t>
        <a:bodyPr/>
        <a:lstStyle/>
        <a:p>
          <a:endParaRPr lang="en-US"/>
        </a:p>
      </dgm:t>
    </dgm:pt>
    <dgm:pt modelId="{F8EB86F9-57DA-4AB3-9749-91D32503E68E}" type="pres">
      <dgm:prSet presAssocID="{FF8E5F4B-72EA-446C-834C-77EBA622CFAF}" presName="Name0" presStyleCnt="0">
        <dgm:presLayoutVars>
          <dgm:chMax val="7"/>
          <dgm:chPref val="7"/>
          <dgm:dir/>
          <dgm:animOne val="branch"/>
          <dgm:animLvl val="lvl"/>
        </dgm:presLayoutVars>
      </dgm:prSet>
      <dgm:spPr/>
    </dgm:pt>
    <dgm:pt modelId="{6A02C166-F6FC-4C05-ACC2-171241EFD35B}" type="pres">
      <dgm:prSet presAssocID="{CA0D47FA-8221-458B-93FC-D0673F30DA58}" presName="composite" presStyleCnt="0"/>
      <dgm:spPr/>
    </dgm:pt>
    <dgm:pt modelId="{703988EE-CB9C-4641-A75F-0B58770565DA}" type="pres">
      <dgm:prSet presAssocID="{CA0D47FA-8221-458B-93FC-D0673F30DA58}" presName="BackAccent" presStyleLbl="bgShp" presStyleIdx="0" presStyleCnt="5"/>
      <dgm:spPr/>
    </dgm:pt>
    <dgm:pt modelId="{2D5C61CA-797F-43CB-85EF-53EFD19B2654}" type="pres">
      <dgm:prSet presAssocID="{CA0D47FA-8221-458B-93FC-D0673F30DA58}" presName="Accent" presStyleLbl="alignNode1" presStyleIdx="0" presStyleCnt="5"/>
      <dgm:spPr/>
    </dgm:pt>
    <dgm:pt modelId="{04F8C97B-AB19-4A74-A486-03EEA4EEAB66}" type="pres">
      <dgm:prSet presAssocID="{CA0D47FA-8221-458B-93FC-D0673F30DA58}" presName="Child" presStyleLbl="revTx" presStyleIdx="0" presStyleCnt="10">
        <dgm:presLayoutVars>
          <dgm:chMax val="0"/>
          <dgm:chPref val="0"/>
          <dgm:bulletEnabled val="1"/>
        </dgm:presLayoutVars>
      </dgm:prSet>
      <dgm:spPr/>
    </dgm:pt>
    <dgm:pt modelId="{1C2E4101-0B8A-45E4-8C31-D13DC3B7714E}" type="pres">
      <dgm:prSet presAssocID="{CA0D47FA-8221-458B-93FC-D0673F30DA58}" presName="Parent" presStyleLbl="revTx" presStyleIdx="1" presStyleCnt="10">
        <dgm:presLayoutVars>
          <dgm:chMax val="1"/>
          <dgm:chPref val="1"/>
          <dgm:bulletEnabled val="1"/>
        </dgm:presLayoutVars>
      </dgm:prSet>
      <dgm:spPr/>
    </dgm:pt>
    <dgm:pt modelId="{5EE1FDB1-9F96-448E-88DE-CF067EC2C4FB}" type="pres">
      <dgm:prSet presAssocID="{374DD088-F404-4F55-929B-06D145309662}" presName="sibTrans" presStyleCnt="0"/>
      <dgm:spPr/>
    </dgm:pt>
    <dgm:pt modelId="{9B37012F-7846-4341-86EE-243F541FDDF5}" type="pres">
      <dgm:prSet presAssocID="{F5955933-74AA-426F-A0FC-C6AEFCA8AF04}" presName="composite" presStyleCnt="0"/>
      <dgm:spPr/>
    </dgm:pt>
    <dgm:pt modelId="{BB6DE4EE-D03A-4789-9A4B-69286208827B}" type="pres">
      <dgm:prSet presAssocID="{F5955933-74AA-426F-A0FC-C6AEFCA8AF04}" presName="BackAccent" presStyleLbl="bgShp" presStyleIdx="1" presStyleCnt="5"/>
      <dgm:spPr/>
    </dgm:pt>
    <dgm:pt modelId="{C744C3C9-B3BB-4A85-A3F4-1E65C12AF6DD}" type="pres">
      <dgm:prSet presAssocID="{F5955933-74AA-426F-A0FC-C6AEFCA8AF04}" presName="Accent" presStyleLbl="alignNode1" presStyleIdx="1" presStyleCnt="5"/>
      <dgm:spPr/>
    </dgm:pt>
    <dgm:pt modelId="{733DD5A5-338C-49F3-8F15-C2CC5D829DD4}" type="pres">
      <dgm:prSet presAssocID="{F5955933-74AA-426F-A0FC-C6AEFCA8AF04}" presName="Child" presStyleLbl="revTx" presStyleIdx="2" presStyleCnt="10">
        <dgm:presLayoutVars>
          <dgm:chMax val="0"/>
          <dgm:chPref val="0"/>
          <dgm:bulletEnabled val="1"/>
        </dgm:presLayoutVars>
      </dgm:prSet>
      <dgm:spPr/>
    </dgm:pt>
    <dgm:pt modelId="{C961B5B3-7341-46E9-98C1-C5D60B3C3689}" type="pres">
      <dgm:prSet presAssocID="{F5955933-74AA-426F-A0FC-C6AEFCA8AF04}" presName="Parent" presStyleLbl="revTx" presStyleIdx="3" presStyleCnt="10">
        <dgm:presLayoutVars>
          <dgm:chMax val="1"/>
          <dgm:chPref val="1"/>
          <dgm:bulletEnabled val="1"/>
        </dgm:presLayoutVars>
      </dgm:prSet>
      <dgm:spPr/>
    </dgm:pt>
    <dgm:pt modelId="{2707A270-1446-4E3F-AFBB-A25DA24AE199}" type="pres">
      <dgm:prSet presAssocID="{BEE5403E-4FA3-40F0-B306-B9D88E0E1C4C}" presName="sibTrans" presStyleCnt="0"/>
      <dgm:spPr/>
    </dgm:pt>
    <dgm:pt modelId="{B17CEE37-0C12-498D-91CC-090D638AAF29}" type="pres">
      <dgm:prSet presAssocID="{C32334FD-D41C-4378-88F6-383C496AD6E7}" presName="composite" presStyleCnt="0"/>
      <dgm:spPr/>
    </dgm:pt>
    <dgm:pt modelId="{5D4AFA02-BB40-430E-B5D2-AE89A57ED613}" type="pres">
      <dgm:prSet presAssocID="{C32334FD-D41C-4378-88F6-383C496AD6E7}" presName="BackAccent" presStyleLbl="bgShp" presStyleIdx="2" presStyleCnt="5"/>
      <dgm:spPr/>
    </dgm:pt>
    <dgm:pt modelId="{9E7E0FD6-C7CF-4D03-91A3-1CC0F2BFEDFB}" type="pres">
      <dgm:prSet presAssocID="{C32334FD-D41C-4378-88F6-383C496AD6E7}" presName="Accent" presStyleLbl="alignNode1" presStyleIdx="2" presStyleCnt="5"/>
      <dgm:spPr/>
    </dgm:pt>
    <dgm:pt modelId="{61D84A7D-1C9E-47EE-AB25-9D34A8E6DCFF}" type="pres">
      <dgm:prSet presAssocID="{C32334FD-D41C-4378-88F6-383C496AD6E7}" presName="Child" presStyleLbl="revTx" presStyleIdx="4" presStyleCnt="10">
        <dgm:presLayoutVars>
          <dgm:chMax val="0"/>
          <dgm:chPref val="0"/>
          <dgm:bulletEnabled val="1"/>
        </dgm:presLayoutVars>
      </dgm:prSet>
      <dgm:spPr/>
    </dgm:pt>
    <dgm:pt modelId="{B407025A-F18C-4BFE-9FEA-7EECBD64989F}" type="pres">
      <dgm:prSet presAssocID="{C32334FD-D41C-4378-88F6-383C496AD6E7}" presName="Parent" presStyleLbl="revTx" presStyleIdx="5" presStyleCnt="10">
        <dgm:presLayoutVars>
          <dgm:chMax val="1"/>
          <dgm:chPref val="1"/>
          <dgm:bulletEnabled val="1"/>
        </dgm:presLayoutVars>
      </dgm:prSet>
      <dgm:spPr/>
    </dgm:pt>
    <dgm:pt modelId="{A7049DE8-DBEC-4077-9767-80088D587D29}" type="pres">
      <dgm:prSet presAssocID="{63E736A8-43DC-45A9-B466-04E0F8FE9361}" presName="sibTrans" presStyleCnt="0"/>
      <dgm:spPr/>
    </dgm:pt>
    <dgm:pt modelId="{5816C156-5084-4607-93A6-247FA8BA3174}" type="pres">
      <dgm:prSet presAssocID="{0D4511B5-199A-4C35-9861-497A19242671}" presName="composite" presStyleCnt="0"/>
      <dgm:spPr/>
    </dgm:pt>
    <dgm:pt modelId="{CB4972EE-350D-443F-8950-49B336D04983}" type="pres">
      <dgm:prSet presAssocID="{0D4511B5-199A-4C35-9861-497A19242671}" presName="BackAccent" presStyleLbl="bgShp" presStyleIdx="3" presStyleCnt="5"/>
      <dgm:spPr/>
    </dgm:pt>
    <dgm:pt modelId="{1F5E96D5-7385-47DC-8280-7AA4400C625F}" type="pres">
      <dgm:prSet presAssocID="{0D4511B5-199A-4C35-9861-497A19242671}" presName="Accent" presStyleLbl="alignNode1" presStyleIdx="3" presStyleCnt="5"/>
      <dgm:spPr/>
    </dgm:pt>
    <dgm:pt modelId="{30011238-8923-458E-8029-E32F9131B58B}" type="pres">
      <dgm:prSet presAssocID="{0D4511B5-199A-4C35-9861-497A19242671}" presName="Child" presStyleLbl="revTx" presStyleIdx="6" presStyleCnt="10">
        <dgm:presLayoutVars>
          <dgm:chMax val="0"/>
          <dgm:chPref val="0"/>
          <dgm:bulletEnabled val="1"/>
        </dgm:presLayoutVars>
      </dgm:prSet>
      <dgm:spPr/>
    </dgm:pt>
    <dgm:pt modelId="{9D43C627-C6E2-4AE3-B013-993913919613}" type="pres">
      <dgm:prSet presAssocID="{0D4511B5-199A-4C35-9861-497A19242671}" presName="Parent" presStyleLbl="revTx" presStyleIdx="7" presStyleCnt="10">
        <dgm:presLayoutVars>
          <dgm:chMax val="1"/>
          <dgm:chPref val="1"/>
          <dgm:bulletEnabled val="1"/>
        </dgm:presLayoutVars>
      </dgm:prSet>
      <dgm:spPr/>
    </dgm:pt>
    <dgm:pt modelId="{9E0881FE-65AC-45F7-BB44-16DBE401B14F}" type="pres">
      <dgm:prSet presAssocID="{4634028B-CF1C-443C-BA7F-0914C77ADED1}" presName="sibTrans" presStyleCnt="0"/>
      <dgm:spPr/>
    </dgm:pt>
    <dgm:pt modelId="{7F4A2748-0E28-4A43-AE30-B9B85ACD03A5}" type="pres">
      <dgm:prSet presAssocID="{CA25B05F-28A0-4923-85BE-64F73776089A}" presName="composite" presStyleCnt="0"/>
      <dgm:spPr/>
    </dgm:pt>
    <dgm:pt modelId="{265F5398-1026-4962-841E-74C6AFFBC45E}" type="pres">
      <dgm:prSet presAssocID="{CA25B05F-28A0-4923-85BE-64F73776089A}" presName="BackAccent" presStyleLbl="bgShp" presStyleIdx="4" presStyleCnt="5"/>
      <dgm:spPr/>
    </dgm:pt>
    <dgm:pt modelId="{E15DE4DE-F22D-47FF-9A68-62C44960ED0E}" type="pres">
      <dgm:prSet presAssocID="{CA25B05F-28A0-4923-85BE-64F73776089A}" presName="Accent" presStyleLbl="alignNode1" presStyleIdx="4" presStyleCnt="5"/>
      <dgm:spPr/>
    </dgm:pt>
    <dgm:pt modelId="{9F8C40CC-9AD1-4A2C-BD2E-456E8542D124}" type="pres">
      <dgm:prSet presAssocID="{CA25B05F-28A0-4923-85BE-64F73776089A}" presName="Child" presStyleLbl="revTx" presStyleIdx="8" presStyleCnt="10">
        <dgm:presLayoutVars>
          <dgm:chMax val="0"/>
          <dgm:chPref val="0"/>
          <dgm:bulletEnabled val="1"/>
        </dgm:presLayoutVars>
      </dgm:prSet>
      <dgm:spPr/>
    </dgm:pt>
    <dgm:pt modelId="{F220BEC9-0925-45AD-81A5-944DFC8D2AD8}" type="pres">
      <dgm:prSet presAssocID="{CA25B05F-28A0-4923-85BE-64F73776089A}" presName="Parent" presStyleLbl="revTx" presStyleIdx="9" presStyleCnt="10">
        <dgm:presLayoutVars>
          <dgm:chMax val="1"/>
          <dgm:chPref val="1"/>
          <dgm:bulletEnabled val="1"/>
        </dgm:presLayoutVars>
      </dgm:prSet>
      <dgm:spPr/>
    </dgm:pt>
  </dgm:ptLst>
  <dgm:cxnLst>
    <dgm:cxn modelId="{C47A171C-098E-48A8-A120-F9936569B863}" srcId="{FF8E5F4B-72EA-446C-834C-77EBA622CFAF}" destId="{C32334FD-D41C-4378-88F6-383C496AD6E7}" srcOrd="2" destOrd="0" parTransId="{CB78F2BD-F840-4DBC-A224-BF1E743383E1}" sibTransId="{63E736A8-43DC-45A9-B466-04E0F8FE9361}"/>
    <dgm:cxn modelId="{7D901629-0DE8-4CF5-BB78-928A47754D8B}" srcId="{A0066B86-234A-498D-A269-01621AA7FA31}" destId="{86DB6076-F6A1-4617-B92F-97086042547C}" srcOrd="0" destOrd="0" parTransId="{80BAD64E-A8D0-4670-B381-6F7B0D1E1BAF}" sibTransId="{9C4D7CAA-BF9D-4441-B93E-48D00E9709B3}"/>
    <dgm:cxn modelId="{91B1292D-4947-4A2A-8092-4EBCC6A9BDA0}" type="presOf" srcId="{508395D2-41B0-487D-87CA-7963A3D0BE48}" destId="{30011238-8923-458E-8029-E32F9131B58B}" srcOrd="0" destOrd="0" presId="urn:microsoft.com/office/officeart/2008/layout/IncreasingCircleProcess"/>
    <dgm:cxn modelId="{04E4C831-8DE6-48A7-B6EA-4B5DE554B1A3}" srcId="{CA0D47FA-8221-458B-93FC-D0673F30DA58}" destId="{A0066B86-234A-498D-A269-01621AA7FA31}" srcOrd="0" destOrd="0" parTransId="{492BFC48-049C-42F1-BE8B-CD2BAF8DEDE2}" sibTransId="{D54ACFFF-8A24-489B-847F-807B9392910D}"/>
    <dgm:cxn modelId="{B1D7A734-1A89-40E5-8DB6-CB070FA910B5}" srcId="{C32334FD-D41C-4378-88F6-383C496AD6E7}" destId="{97BE7E1F-B576-43E6-B686-B8CC989EF6F1}" srcOrd="0" destOrd="0" parTransId="{CC4AA639-62F6-49DD-A4D5-79BF1CDBCE6B}" sibTransId="{45337297-CEBF-4791-A48B-B579F948272C}"/>
    <dgm:cxn modelId="{A7A3AA5E-DEB4-4E25-987A-530A54C28464}" srcId="{4265FD40-C5A3-4A8C-B74C-C017B8FFA013}" destId="{91C2D0CD-1E2B-41BB-BE48-3FC9C86ECFA3}" srcOrd="0" destOrd="0" parTransId="{46B3675C-3648-4BEF-BBAD-B424CC4B6A0C}" sibTransId="{5BF0865D-F66D-4429-B323-7B385454F9B5}"/>
    <dgm:cxn modelId="{40E0CD41-DF8C-4D95-BA4D-DA9C571A91BC}" type="presOf" srcId="{FF8E5F4B-72EA-446C-834C-77EBA622CFAF}" destId="{F8EB86F9-57DA-4AB3-9749-91D32503E68E}" srcOrd="0" destOrd="0" presId="urn:microsoft.com/office/officeart/2008/layout/IncreasingCircleProcess"/>
    <dgm:cxn modelId="{B45D4442-552F-4D73-8AFD-605343CD51E7}" srcId="{CA25B05F-28A0-4923-85BE-64F73776089A}" destId="{B9EE57D8-AE90-4AFD-A3B2-CB3A515BF3B3}" srcOrd="0" destOrd="0" parTransId="{9AA87CE3-0180-4089-A37C-62EF460CF062}" sibTransId="{95D55231-C015-43CC-9794-F433B4EEFB79}"/>
    <dgm:cxn modelId="{8017D264-B833-4BD0-B16D-660ECB36ABA7}" type="presOf" srcId="{F5955933-74AA-426F-A0FC-C6AEFCA8AF04}" destId="{C961B5B3-7341-46E9-98C1-C5D60B3C3689}" srcOrd="0" destOrd="0" presId="urn:microsoft.com/office/officeart/2008/layout/IncreasingCircleProcess"/>
    <dgm:cxn modelId="{9CE63068-FA28-42B8-B1E5-44078EDFBFFF}" type="presOf" srcId="{CA0D47FA-8221-458B-93FC-D0673F30DA58}" destId="{1C2E4101-0B8A-45E4-8C31-D13DC3B7714E}" srcOrd="0" destOrd="0" presId="urn:microsoft.com/office/officeart/2008/layout/IncreasingCircleProcess"/>
    <dgm:cxn modelId="{5CD3186A-A369-46F4-9C11-8998D8E2CCC4}" type="presOf" srcId="{91C2D0CD-1E2B-41BB-BE48-3FC9C86ECFA3}" destId="{733DD5A5-338C-49F3-8F15-C2CC5D829DD4}" srcOrd="0" destOrd="1" presId="urn:microsoft.com/office/officeart/2008/layout/IncreasingCircleProcess"/>
    <dgm:cxn modelId="{06A40671-2ADA-4AF1-AEE3-643D54E65E8B}" srcId="{0D4511B5-199A-4C35-9861-497A19242671}" destId="{508395D2-41B0-487D-87CA-7963A3D0BE48}" srcOrd="0" destOrd="0" parTransId="{942BD960-BE9C-4A5E-AB28-8EBF796C8AA4}" sibTransId="{59D2628C-3CE0-4872-BDC3-DFC6AC123EAF}"/>
    <dgm:cxn modelId="{CBFDBF53-831B-4FFF-9E81-2120684DBC64}" srcId="{FF8E5F4B-72EA-446C-834C-77EBA622CFAF}" destId="{CA25B05F-28A0-4923-85BE-64F73776089A}" srcOrd="4" destOrd="0" parTransId="{41238B68-D19D-4988-A007-8EC5EFB2EC3C}" sibTransId="{EAFB0A46-8F18-4DD0-BDE5-A8B65E52D855}"/>
    <dgm:cxn modelId="{9F57625A-10A3-4D91-8909-09E8A04F2E79}" type="presOf" srcId="{A0066B86-234A-498D-A269-01621AA7FA31}" destId="{04F8C97B-AB19-4A74-A486-03EEA4EEAB66}" srcOrd="0" destOrd="0" presId="urn:microsoft.com/office/officeart/2008/layout/IncreasingCircleProcess"/>
    <dgm:cxn modelId="{CE89E87D-001A-4C06-9A24-BBD285B4CBDA}" type="presOf" srcId="{86DB6076-F6A1-4617-B92F-97086042547C}" destId="{04F8C97B-AB19-4A74-A486-03EEA4EEAB66}" srcOrd="0" destOrd="1" presId="urn:microsoft.com/office/officeart/2008/layout/IncreasingCircleProcess"/>
    <dgm:cxn modelId="{E297227E-C8A0-496C-80E4-4F7FF0D670AF}" srcId="{FF8E5F4B-72EA-446C-834C-77EBA622CFAF}" destId="{F5955933-74AA-426F-A0FC-C6AEFCA8AF04}" srcOrd="1" destOrd="0" parTransId="{3EDF4FA6-9C36-44D9-9914-8E31DC23D17D}" sibTransId="{BEE5403E-4FA3-40F0-B306-B9D88E0E1C4C}"/>
    <dgm:cxn modelId="{E492EC82-03BE-4E94-965F-8F662895C69B}" type="presOf" srcId="{C32334FD-D41C-4378-88F6-383C496AD6E7}" destId="{B407025A-F18C-4BFE-9FEA-7EECBD64989F}" srcOrd="0" destOrd="0" presId="urn:microsoft.com/office/officeart/2008/layout/IncreasingCircleProcess"/>
    <dgm:cxn modelId="{C1960988-FC10-4AB3-8AAD-86E0287F63BD}" type="presOf" srcId="{0D4511B5-199A-4C35-9861-497A19242671}" destId="{9D43C627-C6E2-4AE3-B013-993913919613}" srcOrd="0" destOrd="0" presId="urn:microsoft.com/office/officeart/2008/layout/IncreasingCircleProcess"/>
    <dgm:cxn modelId="{E050D395-8DDD-46F7-BDCD-EBB4E4384D90}" srcId="{F5955933-74AA-426F-A0FC-C6AEFCA8AF04}" destId="{4265FD40-C5A3-4A8C-B74C-C017B8FFA013}" srcOrd="0" destOrd="0" parTransId="{6379D480-25C2-414B-B39E-2861DA1DE0C1}" sibTransId="{96582B49-0CEA-4918-AA89-974BE3F83ECC}"/>
    <dgm:cxn modelId="{895365A8-3746-4E3C-AF88-E70025E2DE3D}" srcId="{FF8E5F4B-72EA-446C-834C-77EBA622CFAF}" destId="{CA0D47FA-8221-458B-93FC-D0673F30DA58}" srcOrd="0" destOrd="0" parTransId="{E29083AC-A02A-4EEE-A92A-783E2747C1FA}" sibTransId="{374DD088-F404-4F55-929B-06D145309662}"/>
    <dgm:cxn modelId="{CE9E82C8-0DD1-4DF4-B0E9-61463D520F68}" type="presOf" srcId="{CA25B05F-28A0-4923-85BE-64F73776089A}" destId="{F220BEC9-0925-45AD-81A5-944DFC8D2AD8}" srcOrd="0" destOrd="0" presId="urn:microsoft.com/office/officeart/2008/layout/IncreasingCircleProcess"/>
    <dgm:cxn modelId="{5DFBB7C8-6062-4528-8265-F23D4B6E67FF}" srcId="{FF8E5F4B-72EA-446C-834C-77EBA622CFAF}" destId="{0D4511B5-199A-4C35-9861-497A19242671}" srcOrd="3" destOrd="0" parTransId="{38C2BB41-7AC9-47E3-8D79-59D789B1745D}" sibTransId="{4634028B-CF1C-443C-BA7F-0914C77ADED1}"/>
    <dgm:cxn modelId="{EBC282DC-B649-4EF5-A0B5-DAF1F718A9C7}" type="presOf" srcId="{97BE7E1F-B576-43E6-B686-B8CC989EF6F1}" destId="{61D84A7D-1C9E-47EE-AB25-9D34A8E6DCFF}" srcOrd="0" destOrd="0" presId="urn:microsoft.com/office/officeart/2008/layout/IncreasingCircleProcess"/>
    <dgm:cxn modelId="{25AB24E5-8BEC-4091-AA48-0C056347E920}" type="presOf" srcId="{B9EE57D8-AE90-4AFD-A3B2-CB3A515BF3B3}" destId="{9F8C40CC-9AD1-4A2C-BD2E-456E8542D124}" srcOrd="0" destOrd="0" presId="urn:microsoft.com/office/officeart/2008/layout/IncreasingCircleProcess"/>
    <dgm:cxn modelId="{E709B9F3-F278-4D4C-A2A9-581B3FCEAD71}" type="presOf" srcId="{4265FD40-C5A3-4A8C-B74C-C017B8FFA013}" destId="{733DD5A5-338C-49F3-8F15-C2CC5D829DD4}" srcOrd="0" destOrd="0" presId="urn:microsoft.com/office/officeart/2008/layout/IncreasingCircleProcess"/>
    <dgm:cxn modelId="{2F38ADE6-5A19-4A7A-8FA5-6B293ED98F2A}" type="presParOf" srcId="{F8EB86F9-57DA-4AB3-9749-91D32503E68E}" destId="{6A02C166-F6FC-4C05-ACC2-171241EFD35B}" srcOrd="0" destOrd="0" presId="urn:microsoft.com/office/officeart/2008/layout/IncreasingCircleProcess"/>
    <dgm:cxn modelId="{305ECD55-E09C-4DEC-B7C8-77F42D7BA7D8}" type="presParOf" srcId="{6A02C166-F6FC-4C05-ACC2-171241EFD35B}" destId="{703988EE-CB9C-4641-A75F-0B58770565DA}" srcOrd="0" destOrd="0" presId="urn:microsoft.com/office/officeart/2008/layout/IncreasingCircleProcess"/>
    <dgm:cxn modelId="{1FF94B96-9950-4EF0-A391-1362C797B551}" type="presParOf" srcId="{6A02C166-F6FC-4C05-ACC2-171241EFD35B}" destId="{2D5C61CA-797F-43CB-85EF-53EFD19B2654}" srcOrd="1" destOrd="0" presId="urn:microsoft.com/office/officeart/2008/layout/IncreasingCircleProcess"/>
    <dgm:cxn modelId="{E9EF782A-B4BD-4898-B89C-A7A04A367818}" type="presParOf" srcId="{6A02C166-F6FC-4C05-ACC2-171241EFD35B}" destId="{04F8C97B-AB19-4A74-A486-03EEA4EEAB66}" srcOrd="2" destOrd="0" presId="urn:microsoft.com/office/officeart/2008/layout/IncreasingCircleProcess"/>
    <dgm:cxn modelId="{C2811629-0440-4979-A188-5C4C0893994E}" type="presParOf" srcId="{6A02C166-F6FC-4C05-ACC2-171241EFD35B}" destId="{1C2E4101-0B8A-45E4-8C31-D13DC3B7714E}" srcOrd="3" destOrd="0" presId="urn:microsoft.com/office/officeart/2008/layout/IncreasingCircleProcess"/>
    <dgm:cxn modelId="{2AB5A6E8-3FA4-4962-BF98-81DD5CEB8670}" type="presParOf" srcId="{F8EB86F9-57DA-4AB3-9749-91D32503E68E}" destId="{5EE1FDB1-9F96-448E-88DE-CF067EC2C4FB}" srcOrd="1" destOrd="0" presId="urn:microsoft.com/office/officeart/2008/layout/IncreasingCircleProcess"/>
    <dgm:cxn modelId="{0354A84B-036A-4A0C-AE5D-747D8EFD922A}" type="presParOf" srcId="{F8EB86F9-57DA-4AB3-9749-91D32503E68E}" destId="{9B37012F-7846-4341-86EE-243F541FDDF5}" srcOrd="2" destOrd="0" presId="urn:microsoft.com/office/officeart/2008/layout/IncreasingCircleProcess"/>
    <dgm:cxn modelId="{B48B31C0-02C9-4EB6-9A20-ADF931128ED5}" type="presParOf" srcId="{9B37012F-7846-4341-86EE-243F541FDDF5}" destId="{BB6DE4EE-D03A-4789-9A4B-69286208827B}" srcOrd="0" destOrd="0" presId="urn:microsoft.com/office/officeart/2008/layout/IncreasingCircleProcess"/>
    <dgm:cxn modelId="{52081DD4-7960-4DBC-8842-244C2B8C3477}" type="presParOf" srcId="{9B37012F-7846-4341-86EE-243F541FDDF5}" destId="{C744C3C9-B3BB-4A85-A3F4-1E65C12AF6DD}" srcOrd="1" destOrd="0" presId="urn:microsoft.com/office/officeart/2008/layout/IncreasingCircleProcess"/>
    <dgm:cxn modelId="{1F255375-74D4-4B44-A766-A03DFE5CC788}" type="presParOf" srcId="{9B37012F-7846-4341-86EE-243F541FDDF5}" destId="{733DD5A5-338C-49F3-8F15-C2CC5D829DD4}" srcOrd="2" destOrd="0" presId="urn:microsoft.com/office/officeart/2008/layout/IncreasingCircleProcess"/>
    <dgm:cxn modelId="{CC742442-6697-48CB-8E0C-B7F346A11079}" type="presParOf" srcId="{9B37012F-7846-4341-86EE-243F541FDDF5}" destId="{C961B5B3-7341-46E9-98C1-C5D60B3C3689}" srcOrd="3" destOrd="0" presId="urn:microsoft.com/office/officeart/2008/layout/IncreasingCircleProcess"/>
    <dgm:cxn modelId="{7191A484-7A16-402D-B9F2-E90ED0261B44}" type="presParOf" srcId="{F8EB86F9-57DA-4AB3-9749-91D32503E68E}" destId="{2707A270-1446-4E3F-AFBB-A25DA24AE199}" srcOrd="3" destOrd="0" presId="urn:microsoft.com/office/officeart/2008/layout/IncreasingCircleProcess"/>
    <dgm:cxn modelId="{B39C9184-D260-4626-A0E8-E9E6F48FB14A}" type="presParOf" srcId="{F8EB86F9-57DA-4AB3-9749-91D32503E68E}" destId="{B17CEE37-0C12-498D-91CC-090D638AAF29}" srcOrd="4" destOrd="0" presId="urn:microsoft.com/office/officeart/2008/layout/IncreasingCircleProcess"/>
    <dgm:cxn modelId="{70D7D584-7081-4D7E-BB72-A7A64DFE9FCA}" type="presParOf" srcId="{B17CEE37-0C12-498D-91CC-090D638AAF29}" destId="{5D4AFA02-BB40-430E-B5D2-AE89A57ED613}" srcOrd="0" destOrd="0" presId="urn:microsoft.com/office/officeart/2008/layout/IncreasingCircleProcess"/>
    <dgm:cxn modelId="{4BD2D672-B67E-4993-A450-B1A00C81DAE1}" type="presParOf" srcId="{B17CEE37-0C12-498D-91CC-090D638AAF29}" destId="{9E7E0FD6-C7CF-4D03-91A3-1CC0F2BFEDFB}" srcOrd="1" destOrd="0" presId="urn:microsoft.com/office/officeart/2008/layout/IncreasingCircleProcess"/>
    <dgm:cxn modelId="{485DBE23-EDF4-44CA-8D32-6E1B6D4484F7}" type="presParOf" srcId="{B17CEE37-0C12-498D-91CC-090D638AAF29}" destId="{61D84A7D-1C9E-47EE-AB25-9D34A8E6DCFF}" srcOrd="2" destOrd="0" presId="urn:microsoft.com/office/officeart/2008/layout/IncreasingCircleProcess"/>
    <dgm:cxn modelId="{9F4E2E4C-FD28-47B9-B886-FE773C2D05C1}" type="presParOf" srcId="{B17CEE37-0C12-498D-91CC-090D638AAF29}" destId="{B407025A-F18C-4BFE-9FEA-7EECBD64989F}" srcOrd="3" destOrd="0" presId="urn:microsoft.com/office/officeart/2008/layout/IncreasingCircleProcess"/>
    <dgm:cxn modelId="{4B0BF4E2-BD6A-4CDA-B875-02B2C1F7A3E5}" type="presParOf" srcId="{F8EB86F9-57DA-4AB3-9749-91D32503E68E}" destId="{A7049DE8-DBEC-4077-9767-80088D587D29}" srcOrd="5" destOrd="0" presId="urn:microsoft.com/office/officeart/2008/layout/IncreasingCircleProcess"/>
    <dgm:cxn modelId="{260DEE05-3C73-4CF5-A958-D0B2EF3F7375}" type="presParOf" srcId="{F8EB86F9-57DA-4AB3-9749-91D32503E68E}" destId="{5816C156-5084-4607-93A6-247FA8BA3174}" srcOrd="6" destOrd="0" presId="urn:microsoft.com/office/officeart/2008/layout/IncreasingCircleProcess"/>
    <dgm:cxn modelId="{AB1DFBD0-44A0-4E03-AF81-ECA58C74BCF1}" type="presParOf" srcId="{5816C156-5084-4607-93A6-247FA8BA3174}" destId="{CB4972EE-350D-443F-8950-49B336D04983}" srcOrd="0" destOrd="0" presId="urn:microsoft.com/office/officeart/2008/layout/IncreasingCircleProcess"/>
    <dgm:cxn modelId="{54D4A72D-1296-4CB6-8C91-BD4EB582F2CC}" type="presParOf" srcId="{5816C156-5084-4607-93A6-247FA8BA3174}" destId="{1F5E96D5-7385-47DC-8280-7AA4400C625F}" srcOrd="1" destOrd="0" presId="urn:microsoft.com/office/officeart/2008/layout/IncreasingCircleProcess"/>
    <dgm:cxn modelId="{69A6D354-39A8-4B23-B6BF-1352594A38E4}" type="presParOf" srcId="{5816C156-5084-4607-93A6-247FA8BA3174}" destId="{30011238-8923-458E-8029-E32F9131B58B}" srcOrd="2" destOrd="0" presId="urn:microsoft.com/office/officeart/2008/layout/IncreasingCircleProcess"/>
    <dgm:cxn modelId="{79D3F761-6761-440C-A8CF-8D3C3E0126A5}" type="presParOf" srcId="{5816C156-5084-4607-93A6-247FA8BA3174}" destId="{9D43C627-C6E2-4AE3-B013-993913919613}" srcOrd="3" destOrd="0" presId="urn:microsoft.com/office/officeart/2008/layout/IncreasingCircleProcess"/>
    <dgm:cxn modelId="{8FE3667E-5419-4D70-96ED-7A4020E7C7F3}" type="presParOf" srcId="{F8EB86F9-57DA-4AB3-9749-91D32503E68E}" destId="{9E0881FE-65AC-45F7-BB44-16DBE401B14F}" srcOrd="7" destOrd="0" presId="urn:microsoft.com/office/officeart/2008/layout/IncreasingCircleProcess"/>
    <dgm:cxn modelId="{15BEB864-63EF-47CE-AA37-DE1D5634FA00}" type="presParOf" srcId="{F8EB86F9-57DA-4AB3-9749-91D32503E68E}" destId="{7F4A2748-0E28-4A43-AE30-B9B85ACD03A5}" srcOrd="8" destOrd="0" presId="urn:microsoft.com/office/officeart/2008/layout/IncreasingCircleProcess"/>
    <dgm:cxn modelId="{30F0DA0B-60F3-43BC-B525-116DBF386639}" type="presParOf" srcId="{7F4A2748-0E28-4A43-AE30-B9B85ACD03A5}" destId="{265F5398-1026-4962-841E-74C6AFFBC45E}" srcOrd="0" destOrd="0" presId="urn:microsoft.com/office/officeart/2008/layout/IncreasingCircleProcess"/>
    <dgm:cxn modelId="{F69C8514-C277-4DA5-B9C5-5D946E2D5592}" type="presParOf" srcId="{7F4A2748-0E28-4A43-AE30-B9B85ACD03A5}" destId="{E15DE4DE-F22D-47FF-9A68-62C44960ED0E}" srcOrd="1" destOrd="0" presId="urn:microsoft.com/office/officeart/2008/layout/IncreasingCircleProcess"/>
    <dgm:cxn modelId="{542F2F7B-6AEB-40F2-8A18-226B5944D8A8}" type="presParOf" srcId="{7F4A2748-0E28-4A43-AE30-B9B85ACD03A5}" destId="{9F8C40CC-9AD1-4A2C-BD2E-456E8542D124}" srcOrd="2" destOrd="0" presId="urn:microsoft.com/office/officeart/2008/layout/IncreasingCircleProcess"/>
    <dgm:cxn modelId="{E644801B-F0BE-49B9-9D9D-6D340BDE5CE9}" type="presParOf" srcId="{7F4A2748-0E28-4A43-AE30-B9B85ACD03A5}" destId="{F220BEC9-0925-45AD-81A5-944DFC8D2AD8}" srcOrd="3" destOrd="0" presId="urn:microsoft.com/office/officeart/2008/layout/IncreasingCircleProcess"/>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245E4-7E6A-4EFB-BCF0-1858B102487D}">
      <dsp:nvSpPr>
        <dsp:cNvPr id="0" name=""/>
        <dsp:cNvSpPr/>
      </dsp:nvSpPr>
      <dsp:spPr>
        <a:xfrm rot="3681940">
          <a:off x="4868975" y="3624678"/>
          <a:ext cx="953936" cy="30937"/>
        </a:xfrm>
        <a:custGeom>
          <a:avLst/>
          <a:gdLst/>
          <a:ahLst/>
          <a:cxnLst/>
          <a:rect l="0" t="0" r="0" b="0"/>
          <a:pathLst>
            <a:path>
              <a:moveTo>
                <a:pt x="0" y="15468"/>
              </a:moveTo>
              <a:lnTo>
                <a:pt x="953936" y="15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C03388-E0E5-4DE2-B770-96106BF8309F}">
      <dsp:nvSpPr>
        <dsp:cNvPr id="0" name=""/>
        <dsp:cNvSpPr/>
      </dsp:nvSpPr>
      <dsp:spPr>
        <a:xfrm rot="1312038">
          <a:off x="5392500" y="2937969"/>
          <a:ext cx="682455" cy="30937"/>
        </a:xfrm>
        <a:custGeom>
          <a:avLst/>
          <a:gdLst/>
          <a:ahLst/>
          <a:cxnLst/>
          <a:rect l="0" t="0" r="0" b="0"/>
          <a:pathLst>
            <a:path>
              <a:moveTo>
                <a:pt x="0" y="15468"/>
              </a:moveTo>
              <a:lnTo>
                <a:pt x="682455" y="15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02F271-F976-4448-9768-B30CC8FB9E11}">
      <dsp:nvSpPr>
        <dsp:cNvPr id="0" name=""/>
        <dsp:cNvSpPr/>
      </dsp:nvSpPr>
      <dsp:spPr>
        <a:xfrm rot="20287962">
          <a:off x="5392500" y="2153955"/>
          <a:ext cx="682455" cy="30937"/>
        </a:xfrm>
        <a:custGeom>
          <a:avLst/>
          <a:gdLst/>
          <a:ahLst/>
          <a:cxnLst/>
          <a:rect l="0" t="0" r="0" b="0"/>
          <a:pathLst>
            <a:path>
              <a:moveTo>
                <a:pt x="0" y="15468"/>
              </a:moveTo>
              <a:lnTo>
                <a:pt x="682455" y="15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DC2F75-5658-4C7F-BFAA-6720B6942B32}">
      <dsp:nvSpPr>
        <dsp:cNvPr id="0" name=""/>
        <dsp:cNvSpPr/>
      </dsp:nvSpPr>
      <dsp:spPr>
        <a:xfrm rot="17918060">
          <a:off x="4868975" y="1467247"/>
          <a:ext cx="953936" cy="30937"/>
        </a:xfrm>
        <a:custGeom>
          <a:avLst/>
          <a:gdLst/>
          <a:ahLst/>
          <a:cxnLst/>
          <a:rect l="0" t="0" r="0" b="0"/>
          <a:pathLst>
            <a:path>
              <a:moveTo>
                <a:pt x="0" y="15468"/>
              </a:moveTo>
              <a:lnTo>
                <a:pt x="953936" y="15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D01332-422A-4A8A-B4B8-52A8971DB49F}">
      <dsp:nvSpPr>
        <dsp:cNvPr id="0" name=""/>
        <dsp:cNvSpPr/>
      </dsp:nvSpPr>
      <dsp:spPr>
        <a:xfrm>
          <a:off x="640072" y="0"/>
          <a:ext cx="5471895" cy="5122862"/>
        </a:xfrm>
        <a:prstGeom prst="ellipse">
          <a:avLst/>
        </a:prstGeom>
        <a:blipFill dpi="0" rotWithShape="1">
          <a:blip xmlns:r="http://schemas.openxmlformats.org/officeDocument/2006/relationships" r:embed="rId1"/>
          <a:srcRect/>
          <a:stretch>
            <a:fillRect l="-36061" t="22" r="-2639" b="22"/>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CFBFCE-DA1B-40E3-BB44-D2E368992080}">
      <dsp:nvSpPr>
        <dsp:cNvPr id="0" name=""/>
        <dsp:cNvSpPr/>
      </dsp:nvSpPr>
      <dsp:spPr>
        <a:xfrm>
          <a:off x="5279864" y="1710"/>
          <a:ext cx="1131570" cy="11315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a:t>What</a:t>
          </a:r>
          <a:endParaRPr lang="en-US" sz="2100" kern="1200"/>
        </a:p>
      </dsp:txBody>
      <dsp:txXfrm>
        <a:off x="5445579" y="167425"/>
        <a:ext cx="800140" cy="800140"/>
      </dsp:txXfrm>
    </dsp:sp>
    <dsp:sp modelId="{0506D86C-5F7C-4BCF-8A09-643BD7103A23}">
      <dsp:nvSpPr>
        <dsp:cNvPr id="0" name=""/>
        <dsp:cNvSpPr/>
      </dsp:nvSpPr>
      <dsp:spPr>
        <a:xfrm>
          <a:off x="6524591" y="1710"/>
          <a:ext cx="1697355" cy="1131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33450">
            <a:lnSpc>
              <a:spcPct val="90000"/>
            </a:lnSpc>
            <a:spcBef>
              <a:spcPct val="0"/>
            </a:spcBef>
            <a:spcAft>
              <a:spcPct val="15000"/>
            </a:spcAft>
            <a:buChar char="•"/>
          </a:pPr>
          <a:r>
            <a:rPr lang="en-US" sz="2100" kern="1200"/>
            <a:t>Definition</a:t>
          </a:r>
        </a:p>
        <a:p>
          <a:pPr marL="228600" lvl="1" indent="-228600" algn="l" defTabSz="933450">
            <a:lnSpc>
              <a:spcPct val="90000"/>
            </a:lnSpc>
            <a:spcBef>
              <a:spcPct val="0"/>
            </a:spcBef>
            <a:spcAft>
              <a:spcPct val="15000"/>
            </a:spcAft>
            <a:buChar char="•"/>
          </a:pPr>
          <a:r>
            <a:rPr lang="en-US" sz="2100" kern="1200"/>
            <a:t>Scope</a:t>
          </a:r>
        </a:p>
      </dsp:txBody>
      <dsp:txXfrm>
        <a:off x="6524591" y="1710"/>
        <a:ext cx="1697355" cy="1131570"/>
      </dsp:txXfrm>
    </dsp:sp>
    <dsp:sp modelId="{90A871D8-F209-4043-8BCF-B0C096471E5C}">
      <dsp:nvSpPr>
        <dsp:cNvPr id="0" name=""/>
        <dsp:cNvSpPr/>
      </dsp:nvSpPr>
      <dsp:spPr>
        <a:xfrm>
          <a:off x="6009695" y="1265815"/>
          <a:ext cx="1131570" cy="11315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a:t>Why</a:t>
          </a:r>
          <a:endParaRPr lang="en-US" sz="2100" kern="1200"/>
        </a:p>
      </dsp:txBody>
      <dsp:txXfrm>
        <a:off x="6175410" y="1431530"/>
        <a:ext cx="800140" cy="800140"/>
      </dsp:txXfrm>
    </dsp:sp>
    <dsp:sp modelId="{41DD2CE8-255C-430E-86EE-16E29A226C06}">
      <dsp:nvSpPr>
        <dsp:cNvPr id="0" name=""/>
        <dsp:cNvSpPr/>
      </dsp:nvSpPr>
      <dsp:spPr>
        <a:xfrm>
          <a:off x="7254422" y="1265815"/>
          <a:ext cx="1697355" cy="1131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33450">
            <a:lnSpc>
              <a:spcPct val="90000"/>
            </a:lnSpc>
            <a:spcBef>
              <a:spcPct val="0"/>
            </a:spcBef>
            <a:spcAft>
              <a:spcPct val="15000"/>
            </a:spcAft>
            <a:buChar char="•"/>
          </a:pPr>
          <a:r>
            <a:rPr lang="en-US" sz="2100" kern="1200"/>
            <a:t>Launch costs</a:t>
          </a:r>
        </a:p>
        <a:p>
          <a:pPr marL="228600" lvl="1" indent="-228600" algn="l" defTabSz="933450">
            <a:lnSpc>
              <a:spcPct val="90000"/>
            </a:lnSpc>
            <a:spcBef>
              <a:spcPct val="0"/>
            </a:spcBef>
            <a:spcAft>
              <a:spcPct val="15000"/>
            </a:spcAft>
            <a:buChar char="•"/>
          </a:pPr>
          <a:r>
            <a:rPr lang="en-US" sz="2100" kern="1200"/>
            <a:t>Sustainability</a:t>
          </a:r>
        </a:p>
      </dsp:txBody>
      <dsp:txXfrm>
        <a:off x="7254422" y="1265815"/>
        <a:ext cx="1697355" cy="1131570"/>
      </dsp:txXfrm>
    </dsp:sp>
    <dsp:sp modelId="{7F6A5760-9F81-4BDD-A68F-F28B6DFE797E}">
      <dsp:nvSpPr>
        <dsp:cNvPr id="0" name=""/>
        <dsp:cNvSpPr/>
      </dsp:nvSpPr>
      <dsp:spPr>
        <a:xfrm>
          <a:off x="6009695" y="2725477"/>
          <a:ext cx="1131570" cy="11315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a:t>Where</a:t>
          </a:r>
          <a:endParaRPr lang="en-US" sz="2100" kern="1200"/>
        </a:p>
      </dsp:txBody>
      <dsp:txXfrm>
        <a:off x="6175410" y="2891192"/>
        <a:ext cx="800140" cy="800140"/>
      </dsp:txXfrm>
    </dsp:sp>
    <dsp:sp modelId="{22DC8F18-EF8D-4613-BDBB-0BD5458E3898}">
      <dsp:nvSpPr>
        <dsp:cNvPr id="0" name=""/>
        <dsp:cNvSpPr/>
      </dsp:nvSpPr>
      <dsp:spPr>
        <a:xfrm>
          <a:off x="7254422" y="2725477"/>
          <a:ext cx="1697355" cy="1131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33450">
            <a:lnSpc>
              <a:spcPct val="90000"/>
            </a:lnSpc>
            <a:spcBef>
              <a:spcPct val="0"/>
            </a:spcBef>
            <a:spcAft>
              <a:spcPct val="15000"/>
            </a:spcAft>
            <a:buChar char="•"/>
          </a:pPr>
          <a:r>
            <a:rPr lang="en-US" sz="2100" kern="1200"/>
            <a:t>Moon/Mars</a:t>
          </a:r>
        </a:p>
      </dsp:txBody>
      <dsp:txXfrm>
        <a:off x="7254422" y="2725477"/>
        <a:ext cx="1697355" cy="1131570"/>
      </dsp:txXfrm>
    </dsp:sp>
    <dsp:sp modelId="{1917E0C5-48B0-4A81-9B1E-2E2F7744D28B}">
      <dsp:nvSpPr>
        <dsp:cNvPr id="0" name=""/>
        <dsp:cNvSpPr/>
      </dsp:nvSpPr>
      <dsp:spPr>
        <a:xfrm>
          <a:off x="5279864" y="3989582"/>
          <a:ext cx="1131570" cy="11315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a:t>How</a:t>
          </a:r>
          <a:endParaRPr lang="en-US" sz="2100" kern="1200"/>
        </a:p>
      </dsp:txBody>
      <dsp:txXfrm>
        <a:off x="5445579" y="4155297"/>
        <a:ext cx="800140" cy="800140"/>
      </dsp:txXfrm>
    </dsp:sp>
    <dsp:sp modelId="{A2736F9B-2073-43B9-B3E7-E009D4A313E1}">
      <dsp:nvSpPr>
        <dsp:cNvPr id="0" name=""/>
        <dsp:cNvSpPr/>
      </dsp:nvSpPr>
      <dsp:spPr>
        <a:xfrm>
          <a:off x="6524591" y="3989582"/>
          <a:ext cx="1697355" cy="1131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Resources</a:t>
          </a:r>
        </a:p>
        <a:p>
          <a:pPr marL="228600" lvl="1" indent="-228600" algn="l" defTabSz="933450">
            <a:lnSpc>
              <a:spcPct val="90000"/>
            </a:lnSpc>
            <a:spcBef>
              <a:spcPct val="0"/>
            </a:spcBef>
            <a:spcAft>
              <a:spcPct val="15000"/>
            </a:spcAft>
            <a:buChar char="•"/>
          </a:pPr>
          <a:r>
            <a:rPr lang="en-US" sz="2100" kern="1200"/>
            <a:t>Technologies</a:t>
          </a:r>
        </a:p>
        <a:p>
          <a:pPr marL="228600" lvl="1" indent="-228600" algn="l" defTabSz="933450">
            <a:lnSpc>
              <a:spcPct val="90000"/>
            </a:lnSpc>
            <a:spcBef>
              <a:spcPct val="0"/>
            </a:spcBef>
            <a:spcAft>
              <a:spcPct val="15000"/>
            </a:spcAft>
            <a:buChar char="•"/>
          </a:pPr>
          <a:r>
            <a:rPr lang="en-US" sz="2100" kern="1200"/>
            <a:t>Involvement</a:t>
          </a:r>
        </a:p>
      </dsp:txBody>
      <dsp:txXfrm>
        <a:off x="6524591" y="3989582"/>
        <a:ext cx="1697355" cy="11315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988EE-CB9C-4641-A75F-0B58770565DA}">
      <dsp:nvSpPr>
        <dsp:cNvPr id="0" name=""/>
        <dsp:cNvSpPr/>
      </dsp:nvSpPr>
      <dsp:spPr>
        <a:xfrm>
          <a:off x="2535" y="0"/>
          <a:ext cx="506202" cy="50620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5C61CA-797F-43CB-85EF-53EFD19B2654}">
      <dsp:nvSpPr>
        <dsp:cNvPr id="0" name=""/>
        <dsp:cNvSpPr/>
      </dsp:nvSpPr>
      <dsp:spPr>
        <a:xfrm>
          <a:off x="53155" y="50620"/>
          <a:ext cx="404962" cy="404962"/>
        </a:xfrm>
        <a:prstGeom prst="chord">
          <a:avLst>
            <a:gd name="adj1" fmla="val 2332194"/>
            <a:gd name="adj2" fmla="val 8587806"/>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F8C97B-AB19-4A74-A486-03EEA4EEAB66}">
      <dsp:nvSpPr>
        <dsp:cNvPr id="0" name=""/>
        <dsp:cNvSpPr/>
      </dsp:nvSpPr>
      <dsp:spPr>
        <a:xfrm>
          <a:off x="614197" y="506202"/>
          <a:ext cx="1497516" cy="2130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200" kern="1200" dirty="0"/>
            <a:t>10 </a:t>
          </a:r>
          <a:r>
            <a:rPr lang="en-US" sz="1200" kern="1200" dirty="0" err="1"/>
            <a:t>Tonnes</a:t>
          </a:r>
          <a:r>
            <a:rPr lang="en-US" sz="1200" kern="1200" dirty="0"/>
            <a:t> (10,000kg) of oxygen per year is considered a full-scale production rate</a:t>
          </a:r>
        </a:p>
        <a:p>
          <a:pPr marL="57150" lvl="1" indent="-57150" algn="l" defTabSz="400050">
            <a:lnSpc>
              <a:spcPct val="90000"/>
            </a:lnSpc>
            <a:spcBef>
              <a:spcPct val="0"/>
            </a:spcBef>
            <a:spcAft>
              <a:spcPct val="15000"/>
            </a:spcAft>
            <a:buChar char="•"/>
          </a:pPr>
          <a:r>
            <a:rPr lang="en-US" sz="900" kern="1200" dirty="0"/>
            <a:t>Assuming 5% water ice, with an excavation depth of 5 cm, it would take ~67% of the area of a football pitch to produce 15 </a:t>
          </a:r>
          <a:r>
            <a:rPr lang="en-US" sz="900" kern="1200" dirty="0" err="1"/>
            <a:t>Tonnes</a:t>
          </a:r>
          <a:r>
            <a:rPr lang="en-US" sz="900" kern="1200" dirty="0"/>
            <a:t> of water</a:t>
          </a:r>
        </a:p>
      </dsp:txBody>
      <dsp:txXfrm>
        <a:off x="614197" y="506202"/>
        <a:ext cx="1497516" cy="2130270"/>
      </dsp:txXfrm>
    </dsp:sp>
    <dsp:sp modelId="{1C2E4101-0B8A-45E4-8C31-D13DC3B7714E}">
      <dsp:nvSpPr>
        <dsp:cNvPr id="0" name=""/>
        <dsp:cNvSpPr/>
      </dsp:nvSpPr>
      <dsp:spPr>
        <a:xfrm>
          <a:off x="614197" y="0"/>
          <a:ext cx="1497516" cy="506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533400">
            <a:lnSpc>
              <a:spcPct val="90000"/>
            </a:lnSpc>
            <a:spcBef>
              <a:spcPct val="0"/>
            </a:spcBef>
            <a:spcAft>
              <a:spcPct val="35000"/>
            </a:spcAft>
            <a:buNone/>
          </a:pPr>
          <a:r>
            <a:rPr lang="en-US" sz="1200" b="1" kern="1200"/>
            <a:t>Excavation</a:t>
          </a:r>
          <a:endParaRPr lang="en-US" sz="1200" kern="1200"/>
        </a:p>
      </dsp:txBody>
      <dsp:txXfrm>
        <a:off x="614197" y="0"/>
        <a:ext cx="1497516" cy="506202"/>
      </dsp:txXfrm>
    </dsp:sp>
    <dsp:sp modelId="{BB6DE4EE-D03A-4789-9A4B-69286208827B}">
      <dsp:nvSpPr>
        <dsp:cNvPr id="0" name=""/>
        <dsp:cNvSpPr/>
      </dsp:nvSpPr>
      <dsp:spPr>
        <a:xfrm>
          <a:off x="2217172" y="0"/>
          <a:ext cx="506202" cy="50620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44C3C9-B3BB-4A85-A3F4-1E65C12AF6DD}">
      <dsp:nvSpPr>
        <dsp:cNvPr id="0" name=""/>
        <dsp:cNvSpPr/>
      </dsp:nvSpPr>
      <dsp:spPr>
        <a:xfrm>
          <a:off x="2267793" y="50620"/>
          <a:ext cx="404962" cy="404962"/>
        </a:xfrm>
        <a:prstGeom prst="chord">
          <a:avLst>
            <a:gd name="adj1" fmla="val 692220"/>
            <a:gd name="adj2" fmla="val 1010778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3DD5A5-338C-49F3-8F15-C2CC5D829DD4}">
      <dsp:nvSpPr>
        <dsp:cNvPr id="0" name=""/>
        <dsp:cNvSpPr/>
      </dsp:nvSpPr>
      <dsp:spPr>
        <a:xfrm>
          <a:off x="2828834" y="506202"/>
          <a:ext cx="1497516" cy="2130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200" kern="1200"/>
            <a:t>Water will need to be extracted from the regolith for processing</a:t>
          </a:r>
        </a:p>
        <a:p>
          <a:pPr marL="57150" lvl="1" indent="-57150" algn="l" defTabSz="400050">
            <a:lnSpc>
              <a:spcPct val="90000"/>
            </a:lnSpc>
            <a:spcBef>
              <a:spcPct val="0"/>
            </a:spcBef>
            <a:spcAft>
              <a:spcPct val="15000"/>
            </a:spcAft>
            <a:buChar char="•"/>
          </a:pPr>
          <a:r>
            <a:rPr lang="en-US" sz="900" kern="1200"/>
            <a:t>Heating the regolith will cause water to sublimate, so it must be done in a controlled fashion</a:t>
          </a:r>
        </a:p>
      </dsp:txBody>
      <dsp:txXfrm>
        <a:off x="2828834" y="506202"/>
        <a:ext cx="1497516" cy="2130270"/>
      </dsp:txXfrm>
    </dsp:sp>
    <dsp:sp modelId="{C961B5B3-7341-46E9-98C1-C5D60B3C3689}">
      <dsp:nvSpPr>
        <dsp:cNvPr id="0" name=""/>
        <dsp:cNvSpPr/>
      </dsp:nvSpPr>
      <dsp:spPr>
        <a:xfrm>
          <a:off x="2828834" y="0"/>
          <a:ext cx="1497516" cy="506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533400">
            <a:lnSpc>
              <a:spcPct val="90000"/>
            </a:lnSpc>
            <a:spcBef>
              <a:spcPct val="0"/>
            </a:spcBef>
            <a:spcAft>
              <a:spcPct val="35000"/>
            </a:spcAft>
            <a:buNone/>
          </a:pPr>
          <a:r>
            <a:rPr lang="en-US" sz="1200" b="1" kern="1200"/>
            <a:t>Extraction</a:t>
          </a:r>
          <a:endParaRPr lang="en-US" sz="1200" kern="1200"/>
        </a:p>
      </dsp:txBody>
      <dsp:txXfrm>
        <a:off x="2828834" y="0"/>
        <a:ext cx="1497516" cy="506202"/>
      </dsp:txXfrm>
    </dsp:sp>
    <dsp:sp modelId="{5D4AFA02-BB40-430E-B5D2-AE89A57ED613}">
      <dsp:nvSpPr>
        <dsp:cNvPr id="0" name=""/>
        <dsp:cNvSpPr/>
      </dsp:nvSpPr>
      <dsp:spPr>
        <a:xfrm>
          <a:off x="4431810" y="0"/>
          <a:ext cx="506202" cy="50620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7E0FD6-C7CF-4D03-91A3-1CC0F2BFEDFB}">
      <dsp:nvSpPr>
        <dsp:cNvPr id="0" name=""/>
        <dsp:cNvSpPr/>
      </dsp:nvSpPr>
      <dsp:spPr>
        <a:xfrm>
          <a:off x="4482430" y="50620"/>
          <a:ext cx="404962" cy="404962"/>
        </a:xfrm>
        <a:prstGeom prst="chord">
          <a:avLst>
            <a:gd name="adj1" fmla="val 20907780"/>
            <a:gd name="adj2" fmla="val 1149222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D84A7D-1C9E-47EE-AB25-9D34A8E6DCFF}">
      <dsp:nvSpPr>
        <dsp:cNvPr id="0" name=""/>
        <dsp:cNvSpPr/>
      </dsp:nvSpPr>
      <dsp:spPr>
        <a:xfrm>
          <a:off x="5043472" y="506202"/>
          <a:ext cx="1497516" cy="2130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200" kern="1200" dirty="0"/>
            <a:t>Volatile contaminants (CO, H</a:t>
          </a:r>
          <a:r>
            <a:rPr lang="en-US" sz="1200" kern="1200" baseline="-25000" dirty="0"/>
            <a:t>2</a:t>
          </a:r>
          <a:r>
            <a:rPr lang="en-US" sz="1200" kern="1200" dirty="0"/>
            <a:t>, H</a:t>
          </a:r>
          <a:r>
            <a:rPr lang="en-US" sz="1200" kern="1200" baseline="-25000" dirty="0"/>
            <a:t>2</a:t>
          </a:r>
          <a:r>
            <a:rPr lang="en-US" sz="1200" kern="1200" dirty="0"/>
            <a:t>S, NH</a:t>
          </a:r>
          <a:r>
            <a:rPr lang="en-US" sz="1200" kern="1200" baseline="-25000" dirty="0"/>
            <a:t>3</a:t>
          </a:r>
          <a:r>
            <a:rPr lang="en-US" sz="1200" kern="1200" dirty="0"/>
            <a:t>, SO</a:t>
          </a:r>
          <a:r>
            <a:rPr lang="en-US" sz="1200" kern="1200" baseline="-25000" dirty="0"/>
            <a:t>2</a:t>
          </a:r>
          <a:r>
            <a:rPr lang="en-US" sz="1200" kern="1200" dirty="0"/>
            <a:t>, CH</a:t>
          </a:r>
          <a:r>
            <a:rPr lang="en-US" sz="1200" kern="1200" baseline="-25000" dirty="0"/>
            <a:t>3</a:t>
          </a:r>
          <a:r>
            <a:rPr lang="en-US" sz="1200" kern="1200" dirty="0"/>
            <a:t>OH, CH</a:t>
          </a:r>
          <a:r>
            <a:rPr lang="en-US" sz="1200" kern="1200" baseline="-25000" dirty="0"/>
            <a:t>4</a:t>
          </a:r>
          <a:r>
            <a:rPr lang="en-US" sz="1200" kern="1200" dirty="0"/>
            <a:t>, CO</a:t>
          </a:r>
          <a:r>
            <a:rPr lang="en-US" sz="1200" kern="1200" baseline="-25000" dirty="0"/>
            <a:t>2</a:t>
          </a:r>
          <a:r>
            <a:rPr lang="en-US" sz="1200" kern="1200" dirty="0"/>
            <a:t>) and particulate must be removed and conductivity reduced for PEM electrolysis</a:t>
          </a:r>
          <a:r>
            <a:rPr lang="en-US" sz="1200" kern="1200" baseline="-25000" dirty="0"/>
            <a:t> </a:t>
          </a:r>
          <a:endParaRPr lang="en-US" sz="1200" kern="1200" dirty="0"/>
        </a:p>
      </dsp:txBody>
      <dsp:txXfrm>
        <a:off x="5043472" y="506202"/>
        <a:ext cx="1497516" cy="2130270"/>
      </dsp:txXfrm>
    </dsp:sp>
    <dsp:sp modelId="{B407025A-F18C-4BFE-9FEA-7EECBD64989F}">
      <dsp:nvSpPr>
        <dsp:cNvPr id="0" name=""/>
        <dsp:cNvSpPr/>
      </dsp:nvSpPr>
      <dsp:spPr>
        <a:xfrm>
          <a:off x="5043472" y="0"/>
          <a:ext cx="1497516" cy="506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533400">
            <a:lnSpc>
              <a:spcPct val="90000"/>
            </a:lnSpc>
            <a:spcBef>
              <a:spcPct val="0"/>
            </a:spcBef>
            <a:spcAft>
              <a:spcPct val="35000"/>
            </a:spcAft>
            <a:buNone/>
          </a:pPr>
          <a:r>
            <a:rPr lang="en-US" sz="1200" b="1" kern="1200"/>
            <a:t>Purification</a:t>
          </a:r>
          <a:endParaRPr lang="en-US" sz="1200" kern="1200"/>
        </a:p>
      </dsp:txBody>
      <dsp:txXfrm>
        <a:off x="5043472" y="0"/>
        <a:ext cx="1497516" cy="506202"/>
      </dsp:txXfrm>
    </dsp:sp>
    <dsp:sp modelId="{CB4972EE-350D-443F-8950-49B336D04983}">
      <dsp:nvSpPr>
        <dsp:cNvPr id="0" name=""/>
        <dsp:cNvSpPr/>
      </dsp:nvSpPr>
      <dsp:spPr>
        <a:xfrm>
          <a:off x="6646448" y="0"/>
          <a:ext cx="506202" cy="50620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5E96D5-7385-47DC-8280-7AA4400C625F}">
      <dsp:nvSpPr>
        <dsp:cNvPr id="0" name=""/>
        <dsp:cNvSpPr/>
      </dsp:nvSpPr>
      <dsp:spPr>
        <a:xfrm>
          <a:off x="6697068" y="50620"/>
          <a:ext cx="404962" cy="404962"/>
        </a:xfrm>
        <a:prstGeom prst="chord">
          <a:avLst>
            <a:gd name="adj1" fmla="val 19267806"/>
            <a:gd name="adj2" fmla="val 13012194"/>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011238-8923-458E-8029-E32F9131B58B}">
      <dsp:nvSpPr>
        <dsp:cNvPr id="0" name=""/>
        <dsp:cNvSpPr/>
      </dsp:nvSpPr>
      <dsp:spPr>
        <a:xfrm>
          <a:off x="7258110" y="506202"/>
          <a:ext cx="1497516" cy="2130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200" kern="1200"/>
            <a:t>Different system can be used for electrolysis including PEM, SOE, or Alkaline stacks.</a:t>
          </a:r>
        </a:p>
      </dsp:txBody>
      <dsp:txXfrm>
        <a:off x="7258110" y="506202"/>
        <a:ext cx="1497516" cy="2130270"/>
      </dsp:txXfrm>
    </dsp:sp>
    <dsp:sp modelId="{9D43C627-C6E2-4AE3-B013-993913919613}">
      <dsp:nvSpPr>
        <dsp:cNvPr id="0" name=""/>
        <dsp:cNvSpPr/>
      </dsp:nvSpPr>
      <dsp:spPr>
        <a:xfrm>
          <a:off x="7258110" y="0"/>
          <a:ext cx="1497516" cy="506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533400">
            <a:lnSpc>
              <a:spcPct val="90000"/>
            </a:lnSpc>
            <a:spcBef>
              <a:spcPct val="0"/>
            </a:spcBef>
            <a:spcAft>
              <a:spcPct val="35000"/>
            </a:spcAft>
            <a:buNone/>
          </a:pPr>
          <a:r>
            <a:rPr lang="en-US" sz="1200" b="1" kern="1200"/>
            <a:t>Electrolysis</a:t>
          </a:r>
          <a:endParaRPr lang="en-US" sz="1200" kern="1200"/>
        </a:p>
      </dsp:txBody>
      <dsp:txXfrm>
        <a:off x="7258110" y="0"/>
        <a:ext cx="1497516" cy="506202"/>
      </dsp:txXfrm>
    </dsp:sp>
    <dsp:sp modelId="{265F5398-1026-4962-841E-74C6AFFBC45E}">
      <dsp:nvSpPr>
        <dsp:cNvPr id="0" name=""/>
        <dsp:cNvSpPr/>
      </dsp:nvSpPr>
      <dsp:spPr>
        <a:xfrm>
          <a:off x="8861086" y="0"/>
          <a:ext cx="506202" cy="50620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5DE4DE-F22D-47FF-9A68-62C44960ED0E}">
      <dsp:nvSpPr>
        <dsp:cNvPr id="0" name=""/>
        <dsp:cNvSpPr/>
      </dsp:nvSpPr>
      <dsp:spPr>
        <a:xfrm>
          <a:off x="8911706" y="50620"/>
          <a:ext cx="404962" cy="404962"/>
        </a:xfrm>
        <a:prstGeom prst="chord">
          <a:avLst>
            <a:gd name="adj1" fmla="val 162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8C40CC-9AD1-4A2C-BD2E-456E8542D124}">
      <dsp:nvSpPr>
        <dsp:cNvPr id="0" name=""/>
        <dsp:cNvSpPr/>
      </dsp:nvSpPr>
      <dsp:spPr>
        <a:xfrm>
          <a:off x="9472747" y="506202"/>
          <a:ext cx="1497516" cy="2130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533400">
            <a:lnSpc>
              <a:spcPct val="90000"/>
            </a:lnSpc>
            <a:spcBef>
              <a:spcPct val="0"/>
            </a:spcBef>
            <a:spcAft>
              <a:spcPct val="35000"/>
            </a:spcAft>
            <a:buNone/>
          </a:pPr>
          <a:r>
            <a:rPr lang="en-US" sz="1200" kern="1200"/>
            <a:t>Propellants need to be liquefied for storage and use.</a:t>
          </a:r>
        </a:p>
      </dsp:txBody>
      <dsp:txXfrm>
        <a:off x="9472747" y="506202"/>
        <a:ext cx="1497516" cy="2130270"/>
      </dsp:txXfrm>
    </dsp:sp>
    <dsp:sp modelId="{F220BEC9-0925-45AD-81A5-944DFC8D2AD8}">
      <dsp:nvSpPr>
        <dsp:cNvPr id="0" name=""/>
        <dsp:cNvSpPr/>
      </dsp:nvSpPr>
      <dsp:spPr>
        <a:xfrm>
          <a:off x="9472747" y="0"/>
          <a:ext cx="1497516" cy="506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533400">
            <a:lnSpc>
              <a:spcPct val="90000"/>
            </a:lnSpc>
            <a:spcBef>
              <a:spcPct val="0"/>
            </a:spcBef>
            <a:spcAft>
              <a:spcPct val="35000"/>
            </a:spcAft>
            <a:buNone/>
          </a:pPr>
          <a:r>
            <a:rPr lang="en-US" sz="1200" b="1" kern="1200"/>
            <a:t>Liquefaction/Storage</a:t>
          </a:r>
          <a:endParaRPr lang="en-US" sz="1200" kern="1200"/>
        </a:p>
      </dsp:txBody>
      <dsp:txXfrm>
        <a:off x="9472747" y="0"/>
        <a:ext cx="1497516" cy="506202"/>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AE5DF4-8A94-4BED-9568-A6346F442FF7}" type="datetimeFigureOut">
              <a:rPr lang="en-US" smtClean="0"/>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B7CDEC-E8C1-4851-9A88-701007BD54BE}" type="slidenum">
              <a:rPr lang="en-US" smtClean="0"/>
              <a:t>‹#›</a:t>
            </a:fld>
            <a:endParaRPr lang="en-US"/>
          </a:p>
        </p:txBody>
      </p:sp>
    </p:spTree>
    <p:extLst>
      <p:ext uri="{BB962C8B-B14F-4D97-AF65-F5344CB8AC3E}">
        <p14:creationId xmlns:p14="http://schemas.microsoft.com/office/powerpoint/2010/main" val="1145202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B7CDEC-E8C1-4851-9A88-701007BD54BE}" type="slidenum">
              <a:rPr lang="en-US" smtClean="0"/>
              <a:t>1</a:t>
            </a:fld>
            <a:endParaRPr lang="en-US"/>
          </a:p>
        </p:txBody>
      </p:sp>
    </p:spTree>
    <p:extLst>
      <p:ext uri="{BB962C8B-B14F-4D97-AF65-F5344CB8AC3E}">
        <p14:creationId xmlns:p14="http://schemas.microsoft.com/office/powerpoint/2010/main" val="1409928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B7CDEC-E8C1-4851-9A88-701007BD54BE}" type="slidenum">
              <a:rPr lang="en-US" smtClean="0"/>
              <a:t>2</a:t>
            </a:fld>
            <a:endParaRPr lang="en-US"/>
          </a:p>
        </p:txBody>
      </p:sp>
    </p:spTree>
    <p:extLst>
      <p:ext uri="{BB962C8B-B14F-4D97-AF65-F5344CB8AC3E}">
        <p14:creationId xmlns:p14="http://schemas.microsoft.com/office/powerpoint/2010/main" val="3976356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definition:</a:t>
            </a:r>
          </a:p>
          <a:p>
            <a:pPr lvl="1"/>
            <a:r>
              <a:rPr lang="en-US" dirty="0"/>
              <a:t>In-Situ: </a:t>
            </a:r>
          </a:p>
          <a:p>
            <a:pPr lvl="2"/>
            <a:r>
              <a:rPr lang="en-US" dirty="0"/>
              <a:t>Where you are</a:t>
            </a:r>
          </a:p>
          <a:p>
            <a:pPr lvl="1"/>
            <a:r>
              <a:rPr lang="en-US" dirty="0"/>
              <a:t>Resource:</a:t>
            </a:r>
          </a:p>
          <a:p>
            <a:pPr lvl="2"/>
            <a:r>
              <a:rPr lang="en-US" dirty="0"/>
              <a:t>A useful material</a:t>
            </a:r>
          </a:p>
          <a:p>
            <a:pPr lvl="1"/>
            <a:r>
              <a:rPr lang="en-US" dirty="0"/>
              <a:t>Utilization:</a:t>
            </a:r>
          </a:p>
          <a:p>
            <a:pPr lvl="2"/>
            <a:r>
              <a:rPr lang="en-US" dirty="0"/>
              <a:t>Making something out of said materials</a:t>
            </a:r>
          </a:p>
          <a:p>
            <a:r>
              <a:rPr lang="en-US" dirty="0"/>
              <a:t>Using what you have where you are to make what you need.</a:t>
            </a:r>
          </a:p>
          <a:p>
            <a:endParaRPr lang="en-US" dirty="0"/>
          </a:p>
        </p:txBody>
      </p:sp>
      <p:sp>
        <p:nvSpPr>
          <p:cNvPr id="4" name="Slide Number Placeholder 3"/>
          <p:cNvSpPr>
            <a:spLocks noGrp="1"/>
          </p:cNvSpPr>
          <p:nvPr>
            <p:ph type="sldNum" sz="quarter" idx="5"/>
          </p:nvPr>
        </p:nvSpPr>
        <p:spPr/>
        <p:txBody>
          <a:bodyPr/>
          <a:lstStyle/>
          <a:p>
            <a:fld id="{CDB7CDEC-E8C1-4851-9A88-701007BD54BE}" type="slidenum">
              <a:rPr lang="en-US" smtClean="0"/>
              <a:t>3</a:t>
            </a:fld>
            <a:endParaRPr lang="en-US"/>
          </a:p>
        </p:txBody>
      </p:sp>
    </p:spTree>
    <p:extLst>
      <p:ext uri="{BB962C8B-B14F-4D97-AF65-F5344CB8AC3E}">
        <p14:creationId xmlns:p14="http://schemas.microsoft.com/office/powerpoint/2010/main" val="3358868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Terrestrial propellant alone  (Lox and Methane</a:t>
            </a:r>
            <a:r>
              <a:rPr lang="en-US" baseline="0" dirty="0">
                <a:latin typeface="Arial" panose="020B0604020202020204" pitchFamily="34" charset="0"/>
                <a:cs typeface="Arial" panose="020B0604020202020204" pitchFamily="34" charset="0"/>
              </a:rPr>
              <a:t> propellant mass, not including additional tankage)</a:t>
            </a:r>
            <a:r>
              <a:rPr lang="en-US" dirty="0">
                <a:latin typeface="Arial" panose="020B0604020202020204" pitchFamily="34" charset="0"/>
                <a:cs typeface="Arial" panose="020B0604020202020204" pitchFamily="34" charset="0"/>
              </a:rPr>
              <a:t> is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18x the mass of a Lox/LCH</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ISRU landed mass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4x   the mass of a LOX ISRU landed mass</a:t>
            </a:r>
          </a:p>
          <a:p>
            <a:endParaRPr lang="en-US" dirty="0"/>
          </a:p>
          <a:p>
            <a:r>
              <a:rPr lang="en-US" dirty="0"/>
              <a:t>10-20 tons of propellant per ton landed on Mars</a:t>
            </a:r>
          </a:p>
        </p:txBody>
      </p:sp>
      <p:sp>
        <p:nvSpPr>
          <p:cNvPr id="4" name="Slide Number Placeholder 3"/>
          <p:cNvSpPr>
            <a:spLocks noGrp="1"/>
          </p:cNvSpPr>
          <p:nvPr>
            <p:ph type="sldNum" sz="quarter" idx="10"/>
          </p:nvPr>
        </p:nvSpPr>
        <p:spPr/>
        <p:txBody>
          <a:bodyPr/>
          <a:lstStyle/>
          <a:p>
            <a:fld id="{01A8E538-BEEB-064B-AF90-12DD4825C208}" type="slidenum">
              <a:rPr lang="en-US" smtClean="0"/>
              <a:t>5</a:t>
            </a:fld>
            <a:endParaRPr lang="en-US"/>
          </a:p>
        </p:txBody>
      </p:sp>
    </p:spTree>
    <p:extLst>
      <p:ext uri="{BB962C8B-B14F-4D97-AF65-F5344CB8AC3E}">
        <p14:creationId xmlns:p14="http://schemas.microsoft.com/office/powerpoint/2010/main" val="3774963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Analysis of Luna 24 samples showed the samples contained ~0.1% water by mass</a:t>
            </a:r>
          </a:p>
          <a:p>
            <a:pPr marL="171450" indent="-171450">
              <a:buFont typeface="Arial" panose="020B0604020202020204" pitchFamily="34" charset="0"/>
              <a:buChar char="•"/>
            </a:pPr>
            <a:r>
              <a:rPr lang="en-US" dirty="0"/>
              <a:t>Clementine indicated</a:t>
            </a:r>
            <a:r>
              <a:rPr lang="en-US" baseline="0" dirty="0"/>
              <a:t> the presence of water ice at the poles based on the response of radar interactions with the surface</a:t>
            </a:r>
            <a:endParaRPr lang="en-US" dirty="0"/>
          </a:p>
          <a:p>
            <a:pPr marL="171450" indent="-171450">
              <a:buFont typeface="Arial" panose="020B0604020202020204" pitchFamily="34" charset="0"/>
              <a:buChar char="•"/>
            </a:pPr>
            <a:r>
              <a:rPr lang="en-US" dirty="0"/>
              <a:t>Lunar Prospector detected</a:t>
            </a:r>
            <a:r>
              <a:rPr lang="en-US" baseline="0" dirty="0"/>
              <a:t> hydrogen using a neutron spectrometer and estimated the content of water ice to be 300 million metric tons </a:t>
            </a:r>
          </a:p>
          <a:p>
            <a:pPr marL="171450" indent="-171450">
              <a:buFont typeface="Arial" panose="020B0604020202020204" pitchFamily="34" charset="0"/>
              <a:buChar char="•"/>
            </a:pPr>
            <a:r>
              <a:rPr lang="en-US" baseline="0" dirty="0"/>
              <a:t>Chandrayaan-1 puts the estimate at 600 million metric tons</a:t>
            </a:r>
          </a:p>
          <a:p>
            <a:pPr marL="171450" indent="-171450">
              <a:buFont typeface="Arial" panose="020B0604020202020204" pitchFamily="34" charset="0"/>
              <a:buChar char="•"/>
            </a:pPr>
            <a:r>
              <a:rPr lang="en-US" baseline="0" dirty="0"/>
              <a:t>In 2008, an analysis of Apollo samples indicated the presence of water, with some debate over whether is was terrestrial contamination</a:t>
            </a:r>
          </a:p>
          <a:p>
            <a:pPr marL="171450" indent="-171450">
              <a:buFont typeface="Arial" panose="020B0604020202020204" pitchFamily="34" charset="0"/>
              <a:buChar char="•"/>
            </a:pPr>
            <a:r>
              <a:rPr lang="en-US" baseline="0" dirty="0"/>
              <a:t>LCROSS provided definitive proof of water in </a:t>
            </a:r>
            <a:r>
              <a:rPr lang="en-US" baseline="0" dirty="0" err="1"/>
              <a:t>cabeus</a:t>
            </a:r>
            <a:r>
              <a:rPr lang="en-US" baseline="0" dirty="0"/>
              <a:t> crater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7</a:t>
            </a:fld>
            <a:endParaRPr lang="en-US"/>
          </a:p>
        </p:txBody>
      </p:sp>
    </p:spTree>
    <p:extLst>
      <p:ext uri="{BB962C8B-B14F-4D97-AF65-F5344CB8AC3E}">
        <p14:creationId xmlns:p14="http://schemas.microsoft.com/office/powerpoint/2010/main" val="3196178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Analysis of Luna 24 samples showed the samples contained ~0.1% water by mass</a:t>
            </a:r>
          </a:p>
          <a:p>
            <a:pPr marL="171450" indent="-171450">
              <a:buFont typeface="Arial" panose="020B0604020202020204" pitchFamily="34" charset="0"/>
              <a:buChar char="•"/>
            </a:pPr>
            <a:r>
              <a:rPr lang="en-US" dirty="0"/>
              <a:t>Clementine indicated</a:t>
            </a:r>
            <a:r>
              <a:rPr lang="en-US" baseline="0" dirty="0"/>
              <a:t> the presence of water ice at the poles based on the response of radar interactions with the surface</a:t>
            </a:r>
            <a:endParaRPr lang="en-US" dirty="0"/>
          </a:p>
          <a:p>
            <a:pPr marL="171450" indent="-171450">
              <a:buFont typeface="Arial" panose="020B0604020202020204" pitchFamily="34" charset="0"/>
              <a:buChar char="•"/>
            </a:pPr>
            <a:r>
              <a:rPr lang="en-US" dirty="0"/>
              <a:t>Lunar Prospector detected</a:t>
            </a:r>
            <a:r>
              <a:rPr lang="en-US" baseline="0" dirty="0"/>
              <a:t> hydrogen using a neutron spectrometer and estimated the content of water ice to be 300 million metric tons </a:t>
            </a:r>
          </a:p>
          <a:p>
            <a:pPr marL="171450" indent="-171450">
              <a:buFont typeface="Arial" panose="020B0604020202020204" pitchFamily="34" charset="0"/>
              <a:buChar char="•"/>
            </a:pPr>
            <a:r>
              <a:rPr lang="en-US" baseline="0" dirty="0"/>
              <a:t>Chandrayaan-1 puts the estimate at 600 million metric tons</a:t>
            </a:r>
          </a:p>
          <a:p>
            <a:pPr marL="171450" indent="-171450">
              <a:buFont typeface="Arial" panose="020B0604020202020204" pitchFamily="34" charset="0"/>
              <a:buChar char="•"/>
            </a:pPr>
            <a:r>
              <a:rPr lang="en-US" baseline="0" dirty="0"/>
              <a:t>In 2008, an analysis of Apollo samples indicated the presence of water, with some debate over whether is was terrestrial contamination</a:t>
            </a:r>
          </a:p>
          <a:p>
            <a:pPr marL="171450" indent="-171450">
              <a:buFont typeface="Arial" panose="020B0604020202020204" pitchFamily="34" charset="0"/>
              <a:buChar char="•"/>
            </a:pPr>
            <a:r>
              <a:rPr lang="en-US" baseline="0" dirty="0"/>
              <a:t>LCROSS provided definitive proof of water in </a:t>
            </a:r>
            <a:r>
              <a:rPr lang="en-US" baseline="0" dirty="0" err="1"/>
              <a:t>cabeus</a:t>
            </a:r>
            <a:r>
              <a:rPr lang="en-US" baseline="0" dirty="0"/>
              <a:t> crater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8</a:t>
            </a:fld>
            <a:endParaRPr lang="en-US"/>
          </a:p>
        </p:txBody>
      </p:sp>
    </p:spTree>
    <p:extLst>
      <p:ext uri="{BB962C8B-B14F-4D97-AF65-F5344CB8AC3E}">
        <p14:creationId xmlns:p14="http://schemas.microsoft.com/office/powerpoint/2010/main" val="79366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Overlay of water equivalent hydrogen abundances and a shade relief map derived from MOLA topography. Mass </a:t>
            </a:r>
            <a:r>
              <a:rPr lang="en-US" sz="1200" b="0" i="0" kern="1200" dirty="0" err="1">
                <a:solidFill>
                  <a:schemeClr val="tx1"/>
                </a:solidFill>
                <a:effectLst/>
                <a:latin typeface="+mn-lt"/>
                <a:ea typeface="+mn-ea"/>
                <a:cs typeface="+mn-cs"/>
              </a:rPr>
              <a:t>percents</a:t>
            </a:r>
            <a:r>
              <a:rPr lang="en-US" sz="1200" b="0" i="0" kern="1200" dirty="0">
                <a:solidFill>
                  <a:schemeClr val="tx1"/>
                </a:solidFill>
                <a:effectLst/>
                <a:latin typeface="+mn-lt"/>
                <a:ea typeface="+mn-ea"/>
                <a:cs typeface="+mn-cs"/>
              </a:rPr>
              <a:t> of water were determined from epithermal neutron counting rates using the Neutron Spectrometer aboard Mars Odyssey between February 2002 and April 2003.</a:t>
            </a:r>
          </a:p>
          <a:p>
            <a:r>
              <a:rPr lang="en-US" sz="1200" b="0" i="0" kern="1200" dirty="0">
                <a:solidFill>
                  <a:schemeClr val="tx1"/>
                </a:solidFill>
                <a:effectLst/>
                <a:latin typeface="+mn-lt"/>
                <a:ea typeface="+mn-ea"/>
                <a:cs typeface="+mn-cs"/>
              </a:rPr>
              <a:t>Image Source: https://mars.jpl.nasa.gov/odyssey/gallery/latestimages/20030724a.html</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10</a:t>
            </a:fld>
            <a:endParaRPr lang="en-US"/>
          </a:p>
        </p:txBody>
      </p:sp>
    </p:spTree>
    <p:extLst>
      <p:ext uri="{BB962C8B-B14F-4D97-AF65-F5344CB8AC3E}">
        <p14:creationId xmlns:p14="http://schemas.microsoft.com/office/powerpoint/2010/main" val="2977157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11</a:t>
            </a:fld>
            <a:endParaRPr lang="en-US"/>
          </a:p>
        </p:txBody>
      </p:sp>
    </p:spTree>
    <p:extLst>
      <p:ext uri="{BB962C8B-B14F-4D97-AF65-F5344CB8AC3E}">
        <p14:creationId xmlns:p14="http://schemas.microsoft.com/office/powerpoint/2010/main" val="2984530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12</a:t>
            </a:fld>
            <a:endParaRPr lang="en-US"/>
          </a:p>
        </p:txBody>
      </p:sp>
    </p:spTree>
    <p:extLst>
      <p:ext uri="{BB962C8B-B14F-4D97-AF65-F5344CB8AC3E}">
        <p14:creationId xmlns:p14="http://schemas.microsoft.com/office/powerpoint/2010/main" val="608578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Excavation</a:t>
            </a:r>
          </a:p>
          <a:p>
            <a:pPr marL="285750" indent="-285750">
              <a:buFont typeface="Arial" panose="020B0604020202020204" pitchFamily="34" charset="0"/>
              <a:buChar char="•"/>
            </a:pPr>
            <a:r>
              <a:rPr lang="en-US" dirty="0"/>
              <a:t>10 </a:t>
            </a:r>
            <a:r>
              <a:rPr lang="en-US" dirty="0" err="1"/>
              <a:t>Tonnes</a:t>
            </a:r>
            <a:r>
              <a:rPr lang="en-US" dirty="0"/>
              <a:t> (10,000kg) of oxygen per year is considered a full-scale production rate until more information becomes available on lunar landers</a:t>
            </a:r>
          </a:p>
          <a:p>
            <a:pPr marL="285750" indent="-285750">
              <a:buFont typeface="Arial" panose="020B0604020202020204" pitchFamily="34" charset="0"/>
              <a:buChar char="•"/>
            </a:pPr>
            <a:r>
              <a:rPr lang="en-US" dirty="0"/>
              <a:t>10 </a:t>
            </a:r>
            <a:r>
              <a:rPr lang="en-US" dirty="0" err="1"/>
              <a:t>Tonnes</a:t>
            </a:r>
            <a:r>
              <a:rPr lang="en-US" dirty="0"/>
              <a:t> of oxygen per year requires 15 </a:t>
            </a:r>
            <a:r>
              <a:rPr lang="en-US" dirty="0" err="1"/>
              <a:t>Tonnes</a:t>
            </a:r>
            <a:r>
              <a:rPr lang="en-US" dirty="0"/>
              <a:t> of water</a:t>
            </a:r>
          </a:p>
          <a:p>
            <a:pPr marL="285750" indent="-285750">
              <a:buFont typeface="Arial" panose="020B0604020202020204" pitchFamily="34" charset="0"/>
              <a:buChar char="•"/>
            </a:pPr>
            <a:r>
              <a:rPr lang="en-US" dirty="0"/>
              <a:t>Assuming 5% water ice, with a density of 1.25 g/cc and an excavation depth of 5 cm, it would take ~67% of the area of a football pitch to produce 15 </a:t>
            </a:r>
            <a:r>
              <a:rPr lang="en-US" dirty="0" err="1"/>
              <a:t>Tonnes</a:t>
            </a:r>
            <a:r>
              <a:rPr lang="en-US" dirty="0"/>
              <a:t> of water</a:t>
            </a:r>
          </a:p>
          <a:p>
            <a:r>
              <a:rPr lang="en-US" dirty="0"/>
              <a:t>Extraction</a:t>
            </a:r>
          </a:p>
          <a:p>
            <a:pPr marL="285750" indent="-285750">
              <a:buFont typeface="Arial" panose="020B0604020202020204" pitchFamily="34" charset="0"/>
              <a:buChar char="•"/>
            </a:pPr>
            <a:r>
              <a:rPr lang="en-US" dirty="0"/>
              <a:t>Water will need to be extracted from the regolith for processing</a:t>
            </a:r>
          </a:p>
          <a:p>
            <a:pPr marL="285750" indent="-285750">
              <a:buFont typeface="Arial" panose="020B0604020202020204" pitchFamily="34" charset="0"/>
              <a:buChar char="•"/>
            </a:pPr>
            <a:r>
              <a:rPr lang="en-US" dirty="0"/>
              <a:t>Heating the regolith will cause water to sublimate, so it must be done in a controlled fashion</a:t>
            </a:r>
          </a:p>
          <a:p>
            <a:pPr marL="285750" indent="-285750">
              <a:buFont typeface="Arial" panose="020B0604020202020204" pitchFamily="34" charset="0"/>
              <a:buChar char="•"/>
            </a:pPr>
            <a:r>
              <a:rPr lang="en-US" dirty="0"/>
              <a:t>This is an auger-dryer system developed at JSC for continuous water extraction from regolith</a:t>
            </a:r>
          </a:p>
          <a:p>
            <a:pPr marL="285750" indent="-285750">
              <a:buFont typeface="Arial" panose="020B0604020202020204" pitchFamily="34" charset="0"/>
              <a:buChar char="•"/>
            </a:pPr>
            <a:r>
              <a:rPr lang="en-US" dirty="0"/>
              <a:t>The auger geometry uses regolith at the inlet and outlet to create a plug, preventing water vapor from escaping during processing</a:t>
            </a:r>
          </a:p>
          <a:p>
            <a:r>
              <a:rPr lang="en-US" dirty="0"/>
              <a:t>Purification</a:t>
            </a:r>
          </a:p>
          <a:p>
            <a:pPr marL="171450" indent="-171450">
              <a:buFont typeface="Arial" panose="020B0604020202020204" pitchFamily="34" charset="0"/>
              <a:buChar char="•"/>
            </a:pPr>
            <a:r>
              <a:rPr lang="en-US" dirty="0"/>
              <a:t>Tap water has conductivity of 100-200 </a:t>
            </a:r>
            <a:r>
              <a:rPr lang="en-US" sz="1200" b="0" i="0" u="none" strike="noStrike" dirty="0" err="1">
                <a:solidFill>
                  <a:srgbClr val="FFFFFF"/>
                </a:solidFill>
                <a:effectLst/>
                <a:latin typeface="Calibri" panose="020F0502020204030204" pitchFamily="34" charset="0"/>
              </a:rPr>
              <a:t>microsiemens</a:t>
            </a:r>
            <a:r>
              <a:rPr lang="en-US" sz="1200" b="0" i="0" u="none" strike="noStrike" dirty="0">
                <a:solidFill>
                  <a:srgbClr val="FFFFFF"/>
                </a:solidFill>
                <a:effectLst/>
                <a:latin typeface="Calibri" panose="020F0502020204030204" pitchFamily="34" charset="0"/>
              </a:rPr>
              <a:t>/cm^2, PEM </a:t>
            </a:r>
            <a:r>
              <a:rPr lang="en-US" sz="1200" b="0" i="0" u="none" strike="noStrike" dirty="0" err="1">
                <a:solidFill>
                  <a:srgbClr val="FFFFFF"/>
                </a:solidFill>
                <a:effectLst/>
                <a:latin typeface="Calibri" panose="020F0502020204030204" pitchFamily="34" charset="0"/>
              </a:rPr>
              <a:t>electrolyzers</a:t>
            </a:r>
            <a:r>
              <a:rPr lang="en-US" sz="1200" b="0" i="0" u="none" strike="noStrike" dirty="0">
                <a:solidFill>
                  <a:srgbClr val="FFFFFF"/>
                </a:solidFill>
                <a:effectLst/>
                <a:latin typeface="Calibri" panose="020F0502020204030204" pitchFamily="34" charset="0"/>
              </a:rPr>
              <a:t> require high grade DI water (&lt;0.1 </a:t>
            </a:r>
            <a:r>
              <a:rPr lang="en-US" sz="1200" b="0" i="0" u="none" strike="noStrike" dirty="0" err="1">
                <a:solidFill>
                  <a:srgbClr val="FFFFFF"/>
                </a:solidFill>
                <a:effectLst/>
                <a:latin typeface="Calibri" panose="020F0502020204030204" pitchFamily="34" charset="0"/>
              </a:rPr>
              <a:t>cond</a:t>
            </a:r>
            <a:r>
              <a:rPr lang="en-US" sz="1200" b="0" i="0" u="none" strike="noStrike" dirty="0">
                <a:solidFill>
                  <a:srgbClr val="FFFFFF"/>
                </a:solidFill>
                <a:effectLst/>
                <a:latin typeface="Calibri" panose="020F0502020204030204" pitchFamily="34" charset="0"/>
              </a:rPr>
              <a:t>)</a:t>
            </a:r>
          </a:p>
          <a:p>
            <a:pPr marL="171450" indent="-171450">
              <a:buFont typeface="Arial" panose="020B0604020202020204" pitchFamily="34" charset="0"/>
              <a:buChar char="•"/>
            </a:pPr>
            <a:r>
              <a:rPr lang="en-US" sz="1200" b="0" i="0" u="none" strike="noStrike" dirty="0">
                <a:solidFill>
                  <a:srgbClr val="FFFFFF"/>
                </a:solidFill>
                <a:effectLst/>
                <a:latin typeface="Calibri" panose="020F0502020204030204" pitchFamily="34" charset="0"/>
              </a:rPr>
              <a:t>Lunar water will also include volatiles and other contaminants (namely mercury and ammonia) that must be removed to prevent damage to </a:t>
            </a:r>
            <a:r>
              <a:rPr lang="en-US" sz="1200" b="0" i="0" u="none" strike="noStrike" dirty="0" err="1">
                <a:solidFill>
                  <a:srgbClr val="FFFFFF"/>
                </a:solidFill>
                <a:effectLst/>
                <a:latin typeface="Calibri" panose="020F0502020204030204" pitchFamily="34" charset="0"/>
              </a:rPr>
              <a:t>electrolyzer</a:t>
            </a:r>
            <a:r>
              <a:rPr lang="en-US" sz="1200" b="0" i="0" u="none" strike="noStrike" dirty="0">
                <a:solidFill>
                  <a:srgbClr val="FFFFFF"/>
                </a:solidFill>
                <a:effectLst/>
                <a:latin typeface="Calibri" panose="020F0502020204030204" pitchFamily="34" charset="0"/>
              </a:rPr>
              <a:t> stacks</a:t>
            </a:r>
          </a:p>
          <a:p>
            <a:pPr marL="628650" lvl="1" indent="-171450">
              <a:buFont typeface="Arial" panose="020B0604020202020204" pitchFamily="34" charset="0"/>
              <a:buChar char="•"/>
            </a:pPr>
            <a:r>
              <a:rPr lang="en-US" sz="1200" b="0" i="0" u="none" strike="noStrike" dirty="0">
                <a:solidFill>
                  <a:srgbClr val="FFFFFF"/>
                </a:solidFill>
                <a:effectLst/>
                <a:latin typeface="Calibri" panose="020F0502020204030204" pitchFamily="34" charset="0"/>
              </a:rPr>
              <a:t>Freeze distillation can be used to separate water from most volatiles</a:t>
            </a:r>
          </a:p>
          <a:p>
            <a:pPr marL="0" indent="0">
              <a:buFont typeface="Arial" panose="020B0604020202020204" pitchFamily="34" charset="0"/>
              <a:buNone/>
            </a:pPr>
            <a:r>
              <a:rPr lang="en-US" sz="1200" b="0" i="0" u="none" strike="noStrike" dirty="0">
                <a:solidFill>
                  <a:srgbClr val="FFFFFF"/>
                </a:solidFill>
                <a:effectLst/>
                <a:latin typeface="Calibri" panose="020F0502020204030204" pitchFamily="34" charset="0"/>
              </a:rPr>
              <a:t>Electrolysis</a:t>
            </a:r>
            <a:endParaRPr lang="en-US" dirty="0"/>
          </a:p>
          <a:p>
            <a:pPr marL="285750" indent="-285750">
              <a:buFont typeface="Arial" panose="020B0604020202020204" pitchFamily="34" charset="0"/>
              <a:buChar char="•"/>
            </a:pPr>
            <a:r>
              <a:rPr lang="en-US" dirty="0"/>
              <a:t>Water must be split into H2/O2 for  use a propellant or reactant</a:t>
            </a:r>
          </a:p>
          <a:p>
            <a:pPr marL="285750" indent="-285750">
              <a:buFont typeface="Arial" panose="020B0604020202020204" pitchFamily="34" charset="0"/>
              <a:buChar char="•"/>
            </a:pPr>
            <a:r>
              <a:rPr lang="en-US" dirty="0"/>
              <a:t>Most used technologies are Proton Exchange Membrane (PEM) or Solid Oxide Electrode (SOE)</a:t>
            </a:r>
          </a:p>
          <a:p>
            <a:pPr marL="285750" indent="-285750">
              <a:buFont typeface="Arial" panose="020B0604020202020204" pitchFamily="34" charset="0"/>
              <a:buChar char="•"/>
            </a:pPr>
            <a:r>
              <a:rPr lang="en-US" dirty="0"/>
              <a:t>Both have flight heritage </a:t>
            </a:r>
          </a:p>
          <a:p>
            <a:pPr marL="742950" lvl="1" indent="-285750">
              <a:buFont typeface="Arial" panose="020B0604020202020204" pitchFamily="34" charset="0"/>
              <a:buChar char="•"/>
            </a:pPr>
            <a:r>
              <a:rPr lang="en-US" dirty="0"/>
              <a:t>The O2 generator on ISS is PEM</a:t>
            </a:r>
          </a:p>
          <a:p>
            <a:pPr marL="742950" lvl="1" indent="-285750">
              <a:buFont typeface="Arial" panose="020B0604020202020204" pitchFamily="34" charset="0"/>
              <a:buChar char="•"/>
            </a:pPr>
            <a:r>
              <a:rPr lang="en-US" dirty="0"/>
              <a:t>MOXIE on the Perseverance rover</a:t>
            </a:r>
          </a:p>
          <a:p>
            <a:pPr marL="285750" indent="-285750">
              <a:buFont typeface="Arial" panose="020B0604020202020204" pitchFamily="34" charset="0"/>
              <a:buChar char="•"/>
            </a:pPr>
            <a:r>
              <a:rPr lang="en-US" dirty="0"/>
              <a:t>SOE operates at high temperatures, does not require deionized feed water, provides dry low pressure O2</a:t>
            </a:r>
          </a:p>
          <a:p>
            <a:pPr marL="285750" indent="-285750">
              <a:buFont typeface="Arial" panose="020B0604020202020204" pitchFamily="34" charset="0"/>
              <a:buChar char="•"/>
            </a:pPr>
            <a:r>
              <a:rPr lang="en-US" dirty="0"/>
              <a:t>PEM requires lower temperatures, needs very pure feed water, can provide high pressure O2</a:t>
            </a:r>
          </a:p>
          <a:p>
            <a:r>
              <a:rPr lang="en-US" dirty="0"/>
              <a:t>Liquefaction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One of the biggest challenges with using water to make propellant is hydrogen liquefaction. Using the current state-of-the-art liquefaction technology, it would take 2.34 </a:t>
            </a:r>
            <a:r>
              <a:rPr lang="en-US" dirty="0" err="1"/>
              <a:t>Tonnes</a:t>
            </a:r>
            <a:r>
              <a:rPr lang="en-US" dirty="0"/>
              <a:t> worth of liquefaction hardware to produce 1.67 </a:t>
            </a:r>
            <a:r>
              <a:rPr lang="en-US" dirty="0" err="1"/>
              <a:t>Tonnes</a:t>
            </a:r>
            <a:r>
              <a:rPr lang="en-US" dirty="0"/>
              <a:t> worth of liquid hydrogen per year.  </a:t>
            </a:r>
          </a:p>
          <a:p>
            <a:endParaRPr lang="en-US" dirty="0"/>
          </a:p>
        </p:txBody>
      </p:sp>
      <p:sp>
        <p:nvSpPr>
          <p:cNvPr id="4" name="Slide Number Placeholder 3"/>
          <p:cNvSpPr>
            <a:spLocks noGrp="1"/>
          </p:cNvSpPr>
          <p:nvPr>
            <p:ph type="sldNum" sz="quarter" idx="5"/>
          </p:nvPr>
        </p:nvSpPr>
        <p:spPr/>
        <p:txBody>
          <a:bodyPr/>
          <a:lstStyle/>
          <a:p>
            <a:fld id="{CDB7CDEC-E8C1-4851-9A88-701007BD54BE}" type="slidenum">
              <a:rPr lang="en-US" smtClean="0"/>
              <a:t>13</a:t>
            </a:fld>
            <a:endParaRPr lang="en-US"/>
          </a:p>
        </p:txBody>
      </p:sp>
    </p:spTree>
    <p:extLst>
      <p:ext uri="{BB962C8B-B14F-4D97-AF65-F5344CB8AC3E}">
        <p14:creationId xmlns:p14="http://schemas.microsoft.com/office/powerpoint/2010/main" val="1764463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14</a:t>
            </a:fld>
            <a:endParaRPr lang="en-US"/>
          </a:p>
        </p:txBody>
      </p:sp>
    </p:spTree>
    <p:extLst>
      <p:ext uri="{BB962C8B-B14F-4D97-AF65-F5344CB8AC3E}">
        <p14:creationId xmlns:p14="http://schemas.microsoft.com/office/powerpoint/2010/main" val="1515830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solidFill>
                  <a:srgbClr val="000000"/>
                </a:solidFill>
              </a:rPr>
              <a:t>Left: Image from NASA’s </a:t>
            </a:r>
            <a:r>
              <a:rPr lang="en-US" sz="1200" dirty="0"/>
              <a:t>Moon Mineralogy Mapper, an instrument on the Indian Space Research Organization's Chandrayaan-1 mission.</a:t>
            </a:r>
          </a:p>
          <a:p>
            <a:r>
              <a:rPr lang="en-US" sz="1200" dirty="0">
                <a:solidFill>
                  <a:srgbClr val="000000"/>
                </a:solidFill>
              </a:rPr>
              <a:t>Blue shows the signature of water, green shows the brightness of the surface as measured by reflected infrared radiation from the sun and red shows an iron-bearing mineral called pyroxene.</a:t>
            </a:r>
          </a:p>
          <a:p>
            <a:r>
              <a:rPr lang="en-US" sz="1200" dirty="0">
                <a:solidFill>
                  <a:srgbClr val="000000"/>
                </a:solidFill>
              </a:rPr>
              <a:t> </a:t>
            </a:r>
          </a:p>
          <a:p>
            <a:r>
              <a:rPr lang="en-US" sz="1200" dirty="0">
                <a:solidFill>
                  <a:srgbClr val="000000"/>
                </a:solidFill>
              </a:rPr>
              <a:t>Right: Video of reduced tephra (Soil</a:t>
            </a:r>
            <a:r>
              <a:rPr lang="en-US" sz="1200" baseline="0" dirty="0">
                <a:solidFill>
                  <a:srgbClr val="000000"/>
                </a:solidFill>
              </a:rPr>
              <a:t> found on Mauna Kea) being removed from </a:t>
            </a:r>
            <a:r>
              <a:rPr lang="en-US" sz="1200" baseline="0" dirty="0" err="1">
                <a:solidFill>
                  <a:srgbClr val="000000"/>
                </a:solidFill>
              </a:rPr>
              <a:t>ROxygen</a:t>
            </a:r>
            <a:r>
              <a:rPr lang="en-US" sz="1200" baseline="0" dirty="0">
                <a:solidFill>
                  <a:srgbClr val="000000"/>
                </a:solidFill>
              </a:rPr>
              <a:t> reactor during 2008 field demonstration</a:t>
            </a: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15</a:t>
            </a:fld>
            <a:endParaRPr lang="en-US"/>
          </a:p>
        </p:txBody>
      </p:sp>
    </p:spTree>
    <p:extLst>
      <p:ext uri="{BB962C8B-B14F-4D97-AF65-F5344CB8AC3E}">
        <p14:creationId xmlns:p14="http://schemas.microsoft.com/office/powerpoint/2010/main" val="1815999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Left: </a:t>
            </a:r>
            <a:r>
              <a:rPr lang="en-US" dirty="0" err="1"/>
              <a:t>ROxygen</a:t>
            </a:r>
            <a:r>
              <a:rPr lang="en-US" baseline="0" dirty="0"/>
              <a:t> </a:t>
            </a:r>
            <a:r>
              <a:rPr lang="en-US" baseline="0" dirty="0" err="1"/>
              <a:t>electrolyzer</a:t>
            </a:r>
            <a:r>
              <a:rPr lang="en-US" baseline="0" dirty="0"/>
              <a:t> and gaseous oxygen storage in the foreground. Solar Concentrator in the background</a:t>
            </a:r>
          </a:p>
          <a:p>
            <a:r>
              <a:rPr lang="en-US" baseline="0" dirty="0"/>
              <a:t>Upper Right: Melted tephra produced with solar concentrator</a:t>
            </a:r>
          </a:p>
          <a:p>
            <a:r>
              <a:rPr lang="en-US" baseline="0" dirty="0"/>
              <a:t>Lower Right: Sintered tephra using solar concentrator</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16</a:t>
            </a:fld>
            <a:endParaRPr lang="en-US"/>
          </a:p>
        </p:txBody>
      </p:sp>
    </p:spTree>
    <p:extLst>
      <p:ext uri="{BB962C8B-B14F-4D97-AF65-F5344CB8AC3E}">
        <p14:creationId xmlns:p14="http://schemas.microsoft.com/office/powerpoint/2010/main" val="2888123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image was produced for the Evolvable Mars Campaign and has already cleared the </a:t>
            </a:r>
            <a:r>
              <a:rPr lang="en-US"/>
              <a:t>DAA process</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19</a:t>
            </a:fld>
            <a:endParaRPr lang="en-US"/>
          </a:p>
        </p:txBody>
      </p:sp>
    </p:spTree>
    <p:extLst>
      <p:ext uri="{BB962C8B-B14F-4D97-AF65-F5344CB8AC3E}">
        <p14:creationId xmlns:p14="http://schemas.microsoft.com/office/powerpoint/2010/main" val="833573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HEOMD-Domestic-template-0427201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06618" y="239714"/>
            <a:ext cx="956733" cy="593725"/>
          </a:xfrm>
          <a:prstGeom prst="rect">
            <a:avLst/>
          </a:prstGeom>
          <a:noFill/>
          <a:ln w="9525">
            <a:noFill/>
            <a:miter lim="800000"/>
            <a:headEnd/>
            <a:tailEnd/>
          </a:ln>
        </p:spPr>
      </p:pic>
      <p:sp>
        <p:nvSpPr>
          <p:cNvPr id="6" name="Text Box 74"/>
          <p:cNvSpPr txBox="1">
            <a:spLocks noChangeArrowheads="1"/>
          </p:cNvSpPr>
          <p:nvPr userDrawn="1"/>
        </p:nvSpPr>
        <p:spPr bwMode="auto">
          <a:xfrm>
            <a:off x="622301" y="455613"/>
            <a:ext cx="2832100" cy="184150"/>
          </a:xfrm>
          <a:prstGeom prst="rect">
            <a:avLst/>
          </a:prstGeom>
          <a:noFill/>
          <a:ln w="9525">
            <a:noFill/>
            <a:miter lim="800000"/>
            <a:headEnd/>
            <a:tailEnd/>
          </a:ln>
        </p:spPr>
        <p:txBody>
          <a:bodyPr>
            <a:prstTxWarp prst="textNoShape">
              <a:avLst/>
            </a:prstTxWarp>
            <a:spAutoFit/>
          </a:bodyPr>
          <a:lstStyle/>
          <a:p>
            <a:pPr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611718" y="1139826"/>
            <a:ext cx="6489700"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611717" y="2479487"/>
            <a:ext cx="9751483" cy="1917285"/>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Tree>
    <p:extLst>
      <p:ext uri="{BB962C8B-B14F-4D97-AF65-F5344CB8AC3E}">
        <p14:creationId xmlns:p14="http://schemas.microsoft.com/office/powerpoint/2010/main" val="1813654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vl1pPr>
          </a:lstStyle>
          <a:p>
            <a:pPr>
              <a:defRPr/>
            </a:pPr>
            <a:fld id="{6D1B0E9A-C4F3-4D46-924E-FDCE9F0342D8}"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223213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D5DAE49E-2BF0-4544-8051-9D9952258CD4}"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2405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a:defRPr/>
            </a:lvl1pPr>
          </a:lstStyle>
          <a:p>
            <a:pPr>
              <a:defRPr/>
            </a:pPr>
            <a:fld id="{9C653B81-1CEE-CF4E-ACAF-6768DFB8F09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385473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12"/>
          </p:nvPr>
        </p:nvSpPr>
        <p:spPr/>
        <p:txBody>
          <a:bodyPr/>
          <a:lstStyle>
            <a:lvl1pPr>
              <a:defRPr/>
            </a:lvl1pPr>
          </a:lstStyle>
          <a:p>
            <a:pPr>
              <a:defRPr/>
            </a:pPr>
            <a:fld id="{C3F8FE31-FAF1-3745-BF48-BCE0F8B7E596}"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677896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vl1pPr>
          </a:lstStyle>
          <a:p>
            <a:pPr>
              <a:defRPr/>
            </a:pPr>
            <a:fld id="{C30E9D5D-D70B-DF4D-BE92-1E87454395AC}"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516014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vl1pPr>
          </a:lstStyle>
          <a:p>
            <a:pPr>
              <a:defRPr/>
            </a:pPr>
            <a:fld id="{6EB34E79-42DC-BB4B-87D9-B6C53289D050}"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84737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7C53C13-B2D1-4340-8123-90C6C1AEE48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621862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94734AB-A88B-0E46-AC11-9A152B8D5E1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64305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vl1pPr>
          </a:lstStyle>
          <a:p>
            <a:pPr>
              <a:defRPr/>
            </a:pPr>
            <a:fld id="{F4B113AE-55CD-D348-A50C-48FFA1F60AF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41211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vl1pPr>
          </a:lstStyle>
          <a:p>
            <a:pPr>
              <a:defRPr/>
            </a:pPr>
            <a:fld id="{404D6BA3-69F7-7743-B144-879968D93C6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685639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descr="HEOMD-Domestic-template-0427201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06618" y="239714"/>
            <a:ext cx="956733" cy="593725"/>
          </a:xfrm>
          <a:prstGeom prst="rect">
            <a:avLst/>
          </a:prstGeom>
          <a:noFill/>
          <a:ln w="9525">
            <a:noFill/>
            <a:miter lim="800000"/>
            <a:headEnd/>
            <a:tailEnd/>
          </a:ln>
        </p:spPr>
      </p:pic>
      <p:sp>
        <p:nvSpPr>
          <p:cNvPr id="6" name="Text Box 74"/>
          <p:cNvSpPr txBox="1">
            <a:spLocks noChangeArrowheads="1"/>
          </p:cNvSpPr>
          <p:nvPr userDrawn="1"/>
        </p:nvSpPr>
        <p:spPr bwMode="auto">
          <a:xfrm>
            <a:off x="622301" y="455613"/>
            <a:ext cx="2832100" cy="184150"/>
          </a:xfrm>
          <a:prstGeom prst="rect">
            <a:avLst/>
          </a:prstGeom>
          <a:noFill/>
          <a:ln w="9525">
            <a:noFill/>
            <a:miter lim="800000"/>
            <a:headEnd/>
            <a:tailEnd/>
          </a:ln>
        </p:spPr>
        <p:txBody>
          <a:bodyPr>
            <a:prstTxWarp prst="textNoShape">
              <a:avLst/>
            </a:prstTxWarp>
            <a:spAutoFit/>
          </a:bodyPr>
          <a:lstStyle/>
          <a:p>
            <a:pPr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611718" y="1139826"/>
            <a:ext cx="6489700"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611717" y="2479487"/>
            <a:ext cx="9751483" cy="1917285"/>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Tree>
    <p:extLst>
      <p:ext uri="{BB962C8B-B14F-4D97-AF65-F5344CB8AC3E}">
        <p14:creationId xmlns:p14="http://schemas.microsoft.com/office/powerpoint/2010/main" val="3050631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3" name="Picture 2" descr="HEOMD-Domestic-template-0427201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06618" y="239714"/>
            <a:ext cx="956733" cy="593725"/>
          </a:xfrm>
          <a:prstGeom prst="rect">
            <a:avLst/>
          </a:prstGeom>
          <a:noFill/>
          <a:ln w="9525">
            <a:noFill/>
            <a:miter lim="800000"/>
            <a:headEnd/>
            <a:tailEnd/>
          </a:ln>
        </p:spPr>
      </p:pic>
      <p:sp>
        <p:nvSpPr>
          <p:cNvPr id="6" name="Text Box 74"/>
          <p:cNvSpPr txBox="1">
            <a:spLocks noChangeArrowheads="1"/>
          </p:cNvSpPr>
          <p:nvPr userDrawn="1"/>
        </p:nvSpPr>
        <p:spPr bwMode="auto">
          <a:xfrm>
            <a:off x="622301" y="455613"/>
            <a:ext cx="2832100" cy="184150"/>
          </a:xfrm>
          <a:prstGeom prst="rect">
            <a:avLst/>
          </a:prstGeom>
          <a:noFill/>
          <a:ln w="9525">
            <a:noFill/>
            <a:miter lim="800000"/>
            <a:headEnd/>
            <a:tailEnd/>
          </a:ln>
        </p:spPr>
        <p:txBody>
          <a:bodyPr>
            <a:prstTxWarp prst="textNoShape">
              <a:avLst/>
            </a:prstTxWarp>
            <a:spAutoFit/>
          </a:bodyPr>
          <a:lstStyle/>
          <a:p>
            <a:pPr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611718" y="1139826"/>
            <a:ext cx="6489700"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611717" y="2479487"/>
            <a:ext cx="9751483" cy="1917285"/>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Tree>
    <p:extLst>
      <p:ext uri="{BB962C8B-B14F-4D97-AF65-F5344CB8AC3E}">
        <p14:creationId xmlns:p14="http://schemas.microsoft.com/office/powerpoint/2010/main" val="1650632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3" name="Picture 2" descr="HEOMD-Domestic-template-0427201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06618" y="239714"/>
            <a:ext cx="956733" cy="593725"/>
          </a:xfrm>
          <a:prstGeom prst="rect">
            <a:avLst/>
          </a:prstGeom>
          <a:noFill/>
          <a:ln w="9525">
            <a:noFill/>
            <a:miter lim="800000"/>
            <a:headEnd/>
            <a:tailEnd/>
          </a:ln>
        </p:spPr>
      </p:pic>
      <p:sp>
        <p:nvSpPr>
          <p:cNvPr id="6" name="Text Box 74"/>
          <p:cNvSpPr txBox="1">
            <a:spLocks noChangeArrowheads="1"/>
          </p:cNvSpPr>
          <p:nvPr userDrawn="1"/>
        </p:nvSpPr>
        <p:spPr bwMode="auto">
          <a:xfrm>
            <a:off x="622301" y="455613"/>
            <a:ext cx="2832100" cy="184150"/>
          </a:xfrm>
          <a:prstGeom prst="rect">
            <a:avLst/>
          </a:prstGeom>
          <a:noFill/>
          <a:ln w="9525">
            <a:noFill/>
            <a:miter lim="800000"/>
            <a:headEnd/>
            <a:tailEnd/>
          </a:ln>
        </p:spPr>
        <p:txBody>
          <a:bodyPr>
            <a:prstTxWarp prst="textNoShape">
              <a:avLst/>
            </a:prstTxWarp>
            <a:spAutoFit/>
          </a:bodyPr>
          <a:lstStyle/>
          <a:p>
            <a:pPr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611718" y="1139826"/>
            <a:ext cx="6489700"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611717" y="2479487"/>
            <a:ext cx="9751483" cy="1917285"/>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Tree>
    <p:extLst>
      <p:ext uri="{BB962C8B-B14F-4D97-AF65-F5344CB8AC3E}">
        <p14:creationId xmlns:p14="http://schemas.microsoft.com/office/powerpoint/2010/main" val="4034972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3" name="Picture 2" descr="HEOMD-Domestic-template-0427201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06618" y="239714"/>
            <a:ext cx="956733" cy="593725"/>
          </a:xfrm>
          <a:prstGeom prst="rect">
            <a:avLst/>
          </a:prstGeom>
          <a:noFill/>
          <a:ln w="9525">
            <a:noFill/>
            <a:miter lim="800000"/>
            <a:headEnd/>
            <a:tailEnd/>
          </a:ln>
        </p:spPr>
      </p:pic>
      <p:sp>
        <p:nvSpPr>
          <p:cNvPr id="6" name="Text Box 74"/>
          <p:cNvSpPr txBox="1">
            <a:spLocks noChangeArrowheads="1"/>
          </p:cNvSpPr>
          <p:nvPr userDrawn="1"/>
        </p:nvSpPr>
        <p:spPr bwMode="auto">
          <a:xfrm>
            <a:off x="622301" y="455613"/>
            <a:ext cx="2832100" cy="184150"/>
          </a:xfrm>
          <a:prstGeom prst="rect">
            <a:avLst/>
          </a:prstGeom>
          <a:noFill/>
          <a:ln w="9525">
            <a:noFill/>
            <a:miter lim="800000"/>
            <a:headEnd/>
            <a:tailEnd/>
          </a:ln>
        </p:spPr>
        <p:txBody>
          <a:bodyPr>
            <a:prstTxWarp prst="textNoShape">
              <a:avLst/>
            </a:prstTxWarp>
            <a:spAutoFit/>
          </a:bodyPr>
          <a:lstStyle/>
          <a:p>
            <a:pPr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611718" y="1139826"/>
            <a:ext cx="6489700"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611717" y="2479487"/>
            <a:ext cx="9751483" cy="1917285"/>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Tree>
    <p:extLst>
      <p:ext uri="{BB962C8B-B14F-4D97-AF65-F5344CB8AC3E}">
        <p14:creationId xmlns:p14="http://schemas.microsoft.com/office/powerpoint/2010/main" val="2976698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bwMode="auto">
          <a:xfrm>
            <a:off x="0" y="0"/>
            <a:ext cx="12192000" cy="846138"/>
          </a:xfrm>
          <a:prstGeom prst="rect">
            <a:avLst/>
          </a:prstGeom>
          <a:solidFill>
            <a:srgbClr val="000000"/>
          </a:solidFill>
          <a:ln w="9525" cap="flat" cmpd="sng" algn="ctr">
            <a:noFill/>
            <a:prstDash val="solid"/>
            <a:round/>
            <a:headEnd type="none" w="med" len="med"/>
            <a:tailEnd type="none" w="med" len="med"/>
          </a:ln>
          <a:effectLst/>
        </p:spPr>
        <p:txBody>
          <a:bodyPr/>
          <a:lstStyle/>
          <a:p>
            <a:pPr fontAlgn="base">
              <a:spcBef>
                <a:spcPct val="20000"/>
              </a:spcBef>
              <a:spcAft>
                <a:spcPct val="0"/>
              </a:spcAft>
              <a:defRPr/>
            </a:pPr>
            <a:endParaRPr lang="en-US" sz="1800" dirty="0">
              <a:solidFill>
                <a:prstClr val="black"/>
              </a:solidFill>
              <a:latin typeface="Arial" charset="0"/>
              <a:ea typeface="ＭＳ Ｐゴシック" pitchFamily="-80" charset="-128"/>
              <a:cs typeface="ＭＳ Ｐゴシック" pitchFamily="-80" charset="-128"/>
            </a:endParaRPr>
          </a:p>
        </p:txBody>
      </p:sp>
      <p:sp>
        <p:nvSpPr>
          <p:cNvPr id="1026" name="Title Placeholder 1"/>
          <p:cNvSpPr>
            <a:spLocks noGrp="1"/>
          </p:cNvSpPr>
          <p:nvPr>
            <p:ph type="title"/>
          </p:nvPr>
        </p:nvSpPr>
        <p:spPr bwMode="auto">
          <a:xfrm>
            <a:off x="316440" y="102496"/>
            <a:ext cx="10768544" cy="7436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003301"/>
            <a:ext cx="10972800" cy="5122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000">
                <a:solidFill>
                  <a:schemeClr val="tx1"/>
                </a:solidFill>
                <a:latin typeface="Arial"/>
                <a:ea typeface="+mn-ea"/>
                <a:cs typeface="Arial"/>
              </a:defRPr>
            </a:lvl1pPr>
          </a:lstStyle>
          <a:p>
            <a:pPr>
              <a:defRPr/>
            </a:pPr>
            <a:fld id="{A26BEA9D-585B-4D4D-9321-5B86E97EB13F}" type="slidenum">
              <a:rPr lang="en-US" smtClean="0">
                <a:solidFill>
                  <a:prstClr val="black"/>
                </a:solidFill>
              </a:rPr>
              <a:pPr>
                <a:defRPr/>
              </a:pPr>
              <a:t>‹#›</a:t>
            </a:fld>
            <a:endParaRPr lang="en-US" dirty="0">
              <a:solidFill>
                <a:prstClr val="black"/>
              </a:solidFill>
            </a:endParaRPr>
          </a:p>
        </p:txBody>
      </p:sp>
      <p:pic>
        <p:nvPicPr>
          <p:cNvPr id="1031" name="Picture 67" descr="NASA insignia RGB"/>
          <p:cNvPicPr>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11330249" y="108873"/>
            <a:ext cx="753033" cy="593725"/>
          </a:xfrm>
          <a:prstGeom prst="rect">
            <a:avLst/>
          </a:prstGeom>
          <a:noFill/>
          <a:ln w="9525">
            <a:noFill/>
            <a:miter lim="800000"/>
            <a:headEnd/>
            <a:tailEnd/>
          </a:ln>
        </p:spPr>
      </p:pic>
      <p:sp>
        <p:nvSpPr>
          <p:cNvPr id="2" name="Footer Placeholder 1"/>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rgbClr val="FF0000"/>
                </a:solidFill>
              </a:defRPr>
            </a:lvl1pPr>
          </a:lstStyle>
          <a:p>
            <a:endParaRPr lang="en-US" dirty="0"/>
          </a:p>
        </p:txBody>
      </p:sp>
    </p:spTree>
    <p:extLst>
      <p:ext uri="{BB962C8B-B14F-4D97-AF65-F5344CB8AC3E}">
        <p14:creationId xmlns:p14="http://schemas.microsoft.com/office/powerpoint/2010/main" val="361933268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749" r:id="rId12"/>
    <p:sldLayoutId id="2147483762" r:id="rId13"/>
    <p:sldLayoutId id="2147483775" r:id="rId14"/>
    <p:sldLayoutId id="2147483814" r:id="rId15"/>
  </p:sldLayoutIdLst>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2pPr>
      <a:lvl3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3pPr>
      <a:lvl4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4pPr>
      <a:lvl5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sz="1800"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arc.aiaa.org/doi/pdf/10.2514/6.2017-0423"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20.jpeg"/><Relationship Id="rId3" Type="http://schemas.openxmlformats.org/officeDocument/2006/relationships/slideLayout" Target="../slideLayouts/slideLayout2.xml"/><Relationship Id="rId7" Type="http://schemas.openxmlformats.org/officeDocument/2006/relationships/diagramLayout" Target="../diagrams/layout2.xml"/><Relationship Id="rId12"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diagramData" Target="../diagrams/data2.xml"/><Relationship Id="rId11" Type="http://schemas.openxmlformats.org/officeDocument/2006/relationships/image" Target="../media/image18.png"/><Relationship Id="rId5" Type="http://schemas.openxmlformats.org/officeDocument/2006/relationships/image" Target="../media/image17.png"/><Relationship Id="rId10" Type="http://schemas.microsoft.com/office/2007/relationships/diagramDrawing" Target="../diagrams/drawing2.xml"/><Relationship Id="rId4" Type="http://schemas.openxmlformats.org/officeDocument/2006/relationships/notesSlide" Target="../notesSlides/notesSlide10.xml"/><Relationship Id="rId9" Type="http://schemas.openxmlformats.org/officeDocument/2006/relationships/diagramColors" Target="../diagrams/colors2.xml"/><Relationship Id="rId1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hyperlink" Target="https://www.lpi.usra.edu/decadal/leag/DavidJLoftus.pdf"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nasa.gov/sbir_sttr/" TargetMode="External"/><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techport.nasa.gov/strategy" TargetMode="External"/><Relationship Id="rId1" Type="http://schemas.openxmlformats.org/officeDocument/2006/relationships/slideLayout" Target="../slideLayouts/slideLayout4.xml"/><Relationship Id="rId4" Type="http://schemas.openxmlformats.org/officeDocument/2006/relationships/hyperlink" Target="https://techport.nasa.gov/taxonomy"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nasa.gov/sbir_sttr/" TargetMode="External"/><Relationship Id="rId2" Type="http://schemas.openxmlformats.org/officeDocument/2006/relationships/image" Target="../media/image43.jpeg"/><Relationship Id="rId1" Type="http://schemas.openxmlformats.org/officeDocument/2006/relationships/slideLayout" Target="../slideLayouts/slideLayout9.xml"/><Relationship Id="rId5" Type="http://schemas.openxmlformats.org/officeDocument/2006/relationships/hyperlink" Target="https://www.nasa.gov/learning-resources/internship-programs/" TargetMode="External"/><Relationship Id="rId4" Type="http://schemas.openxmlformats.org/officeDocument/2006/relationships/hyperlink" Target="https://techport.nasa.gov/taxonom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C7010-601F-2943-8BED-9EE1C75A1D65}"/>
              </a:ext>
            </a:extLst>
          </p:cNvPr>
          <p:cNvSpPr>
            <a:spLocks noGrp="1"/>
          </p:cNvSpPr>
          <p:nvPr>
            <p:ph type="ctrTitle"/>
          </p:nvPr>
        </p:nvSpPr>
        <p:spPr>
          <a:xfrm>
            <a:off x="611717" y="1139826"/>
            <a:ext cx="6964739" cy="1090613"/>
          </a:xfrm>
        </p:spPr>
        <p:txBody>
          <a:bodyPr>
            <a:normAutofit/>
          </a:bodyPr>
          <a:lstStyle/>
          <a:p>
            <a:r>
              <a:rPr lang="en-US" dirty="0">
                <a:solidFill>
                  <a:schemeClr val="bg1"/>
                </a:solidFill>
              </a:rPr>
              <a:t>ISRU Overview for SPIE PW 2025</a:t>
            </a:r>
          </a:p>
        </p:txBody>
      </p:sp>
      <p:sp>
        <p:nvSpPr>
          <p:cNvPr id="3" name="Subtitle 2">
            <a:extLst>
              <a:ext uri="{FF2B5EF4-FFF2-40B4-BE49-F238E27FC236}">
                <a16:creationId xmlns:a16="http://schemas.microsoft.com/office/drawing/2014/main" id="{CEA4B84C-E791-FF8B-00AD-F1F8A3EA0A4A}"/>
              </a:ext>
            </a:extLst>
          </p:cNvPr>
          <p:cNvSpPr>
            <a:spLocks noGrp="1"/>
          </p:cNvSpPr>
          <p:nvPr>
            <p:ph type="subTitle" idx="1"/>
          </p:nvPr>
        </p:nvSpPr>
        <p:spPr/>
        <p:txBody>
          <a:bodyPr>
            <a:normAutofit/>
          </a:bodyPr>
          <a:lstStyle/>
          <a:p>
            <a:r>
              <a:rPr lang="en-US" dirty="0">
                <a:solidFill>
                  <a:schemeClr val="bg1"/>
                </a:solidFill>
              </a:rPr>
              <a:t>Desmond O’Connor</a:t>
            </a:r>
          </a:p>
          <a:p>
            <a:r>
              <a:rPr lang="en-US" dirty="0">
                <a:solidFill>
                  <a:schemeClr val="bg1"/>
                </a:solidFill>
              </a:rPr>
              <a:t>desmond.oconnor@nasa.gov</a:t>
            </a:r>
          </a:p>
          <a:p>
            <a:r>
              <a:rPr lang="en-US" dirty="0">
                <a:solidFill>
                  <a:schemeClr val="bg1"/>
                </a:solidFill>
              </a:rPr>
              <a:t>NASA Johnson Space Center</a:t>
            </a:r>
          </a:p>
          <a:p>
            <a:r>
              <a:rPr lang="en-US" dirty="0">
                <a:solidFill>
                  <a:schemeClr val="bg1"/>
                </a:solidFill>
              </a:rPr>
              <a:t>SPIE PW 2025</a:t>
            </a:r>
          </a:p>
        </p:txBody>
      </p:sp>
    </p:spTree>
    <p:extLst>
      <p:ext uri="{BB962C8B-B14F-4D97-AF65-F5344CB8AC3E}">
        <p14:creationId xmlns:p14="http://schemas.microsoft.com/office/powerpoint/2010/main" val="3479162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A49F-1A3C-C789-570A-DA62EC0297F3}"/>
              </a:ext>
            </a:extLst>
          </p:cNvPr>
          <p:cNvSpPr>
            <a:spLocks noGrp="1"/>
          </p:cNvSpPr>
          <p:nvPr>
            <p:ph type="title"/>
          </p:nvPr>
        </p:nvSpPr>
        <p:spPr/>
        <p:txBody>
          <a:bodyPr/>
          <a:lstStyle/>
          <a:p>
            <a:r>
              <a:rPr lang="en-US" dirty="0"/>
              <a:t>ISRU	</a:t>
            </a:r>
          </a:p>
        </p:txBody>
      </p:sp>
      <p:graphicFrame>
        <p:nvGraphicFramePr>
          <p:cNvPr id="4" name="Content Placeholder 3">
            <a:extLst>
              <a:ext uri="{FF2B5EF4-FFF2-40B4-BE49-F238E27FC236}">
                <a16:creationId xmlns:a16="http://schemas.microsoft.com/office/drawing/2014/main" id="{586503F4-CF04-6164-99E5-6EF349A9C7EB}"/>
              </a:ext>
            </a:extLst>
          </p:cNvPr>
          <p:cNvGraphicFramePr>
            <a:graphicFrameLocks noGrp="1"/>
          </p:cNvGraphicFramePr>
          <p:nvPr>
            <p:ph idx="1"/>
            <p:extLst>
              <p:ext uri="{D42A27DB-BD31-4B8C-83A1-F6EECF244321}">
                <p14:modId xmlns:p14="http://schemas.microsoft.com/office/powerpoint/2010/main" val="4045637750"/>
              </p:ext>
            </p:extLst>
          </p:nvPr>
        </p:nvGraphicFramePr>
        <p:xfrm>
          <a:off x="609600" y="1003300"/>
          <a:ext cx="10972800" cy="5122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F98CF146-BCF2-A946-4C89-364CD363ABD6}"/>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2</a:t>
            </a:fld>
            <a:endParaRPr lang="en-US" dirty="0">
              <a:solidFill>
                <a:prstClr val="black"/>
              </a:solidFill>
            </a:endParaRPr>
          </a:p>
        </p:txBody>
      </p:sp>
    </p:spTree>
    <p:extLst>
      <p:ext uri="{BB962C8B-B14F-4D97-AF65-F5344CB8AC3E}">
        <p14:creationId xmlns:p14="http://schemas.microsoft.com/office/powerpoint/2010/main" val="1401261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61FE-53CF-E2BA-889D-62DD91A81E4B}"/>
              </a:ext>
            </a:extLst>
          </p:cNvPr>
          <p:cNvSpPr>
            <a:spLocks noGrp="1"/>
          </p:cNvSpPr>
          <p:nvPr>
            <p:ph type="title"/>
          </p:nvPr>
        </p:nvSpPr>
        <p:spPr/>
        <p:txBody>
          <a:bodyPr/>
          <a:lstStyle/>
          <a:p>
            <a:r>
              <a:rPr lang="en-US" dirty="0"/>
              <a:t>What is ISRU?</a:t>
            </a:r>
          </a:p>
        </p:txBody>
      </p:sp>
      <p:sp>
        <p:nvSpPr>
          <p:cNvPr id="4" name="TextBox 3">
            <a:extLst>
              <a:ext uri="{FF2B5EF4-FFF2-40B4-BE49-F238E27FC236}">
                <a16:creationId xmlns:a16="http://schemas.microsoft.com/office/drawing/2014/main" id="{B267C7E6-B441-9565-3942-38C4E6655B4C}"/>
              </a:ext>
            </a:extLst>
          </p:cNvPr>
          <p:cNvSpPr txBox="1"/>
          <p:nvPr/>
        </p:nvSpPr>
        <p:spPr>
          <a:xfrm>
            <a:off x="2022824" y="1559107"/>
            <a:ext cx="7707431" cy="923330"/>
          </a:xfrm>
          <a:prstGeom prst="rect">
            <a:avLst/>
          </a:prstGeom>
          <a:noFill/>
        </p:spPr>
        <p:txBody>
          <a:bodyPr wrap="none" rtlCol="0">
            <a:spAutoFit/>
          </a:bodyPr>
          <a:lstStyle/>
          <a:p>
            <a:r>
              <a:rPr lang="en-US" sz="5400" u="sng" dirty="0"/>
              <a:t>In-Situ</a:t>
            </a:r>
            <a:r>
              <a:rPr lang="en-US" sz="5400" dirty="0"/>
              <a:t> </a:t>
            </a:r>
            <a:r>
              <a:rPr lang="en-US" sz="5400" u="sng" dirty="0"/>
              <a:t>Resource</a:t>
            </a:r>
            <a:r>
              <a:rPr lang="en-US" sz="5400" dirty="0"/>
              <a:t> </a:t>
            </a:r>
            <a:r>
              <a:rPr lang="en-US" sz="5400" u="sng" dirty="0"/>
              <a:t>Utilization</a:t>
            </a:r>
          </a:p>
        </p:txBody>
      </p:sp>
      <p:sp>
        <p:nvSpPr>
          <p:cNvPr id="5" name="TextBox 4">
            <a:extLst>
              <a:ext uri="{FF2B5EF4-FFF2-40B4-BE49-F238E27FC236}">
                <a16:creationId xmlns:a16="http://schemas.microsoft.com/office/drawing/2014/main" id="{300A7EAC-36D4-54C0-A172-D4E1585D51C7}"/>
              </a:ext>
            </a:extLst>
          </p:cNvPr>
          <p:cNvSpPr txBox="1"/>
          <p:nvPr/>
        </p:nvSpPr>
        <p:spPr>
          <a:xfrm>
            <a:off x="2319707" y="2574371"/>
            <a:ext cx="1573764" cy="369332"/>
          </a:xfrm>
          <a:prstGeom prst="rect">
            <a:avLst/>
          </a:prstGeom>
          <a:noFill/>
        </p:spPr>
        <p:txBody>
          <a:bodyPr wrap="none" rtlCol="0">
            <a:spAutoFit/>
          </a:bodyPr>
          <a:lstStyle/>
          <a:p>
            <a:r>
              <a:rPr lang="en-US" dirty="0"/>
              <a:t>Where you are</a:t>
            </a:r>
          </a:p>
        </p:txBody>
      </p:sp>
      <p:sp>
        <p:nvSpPr>
          <p:cNvPr id="6" name="TextBox 5">
            <a:extLst>
              <a:ext uri="{FF2B5EF4-FFF2-40B4-BE49-F238E27FC236}">
                <a16:creationId xmlns:a16="http://schemas.microsoft.com/office/drawing/2014/main" id="{12233944-6909-C5EF-FAD8-561803C32F92}"/>
              </a:ext>
            </a:extLst>
          </p:cNvPr>
          <p:cNvSpPr txBox="1"/>
          <p:nvPr/>
        </p:nvSpPr>
        <p:spPr>
          <a:xfrm>
            <a:off x="4487237" y="2574371"/>
            <a:ext cx="1772986" cy="369332"/>
          </a:xfrm>
          <a:prstGeom prst="rect">
            <a:avLst/>
          </a:prstGeom>
          <a:noFill/>
        </p:spPr>
        <p:txBody>
          <a:bodyPr wrap="none" rtlCol="0">
            <a:spAutoFit/>
          </a:bodyPr>
          <a:lstStyle/>
          <a:p>
            <a:r>
              <a:rPr lang="en-US" dirty="0"/>
              <a:t>A useful material</a:t>
            </a:r>
          </a:p>
        </p:txBody>
      </p:sp>
      <p:sp>
        <p:nvSpPr>
          <p:cNvPr id="7" name="TextBox 6">
            <a:extLst>
              <a:ext uri="{FF2B5EF4-FFF2-40B4-BE49-F238E27FC236}">
                <a16:creationId xmlns:a16="http://schemas.microsoft.com/office/drawing/2014/main" id="{A89A4365-5671-FEB6-CE8E-555B3CB085A4}"/>
              </a:ext>
            </a:extLst>
          </p:cNvPr>
          <p:cNvSpPr txBox="1"/>
          <p:nvPr/>
        </p:nvSpPr>
        <p:spPr>
          <a:xfrm>
            <a:off x="6759332" y="2419620"/>
            <a:ext cx="2646106" cy="646331"/>
          </a:xfrm>
          <a:prstGeom prst="rect">
            <a:avLst/>
          </a:prstGeom>
          <a:noFill/>
        </p:spPr>
        <p:txBody>
          <a:bodyPr wrap="square" rtlCol="0">
            <a:spAutoFit/>
          </a:bodyPr>
          <a:lstStyle/>
          <a:p>
            <a:pPr algn="ctr"/>
            <a:r>
              <a:rPr lang="en-US" dirty="0"/>
              <a:t>Making Something from said material</a:t>
            </a:r>
          </a:p>
        </p:txBody>
      </p:sp>
      <p:sp>
        <p:nvSpPr>
          <p:cNvPr id="8" name="TextBox 7">
            <a:extLst>
              <a:ext uri="{FF2B5EF4-FFF2-40B4-BE49-F238E27FC236}">
                <a16:creationId xmlns:a16="http://schemas.microsoft.com/office/drawing/2014/main" id="{ED09D2D1-3B73-5A41-126F-C8334A34264B}"/>
              </a:ext>
            </a:extLst>
          </p:cNvPr>
          <p:cNvSpPr txBox="1"/>
          <p:nvPr/>
        </p:nvSpPr>
        <p:spPr>
          <a:xfrm>
            <a:off x="2546147" y="4438380"/>
            <a:ext cx="6660786" cy="1323439"/>
          </a:xfrm>
          <a:prstGeom prst="rect">
            <a:avLst/>
          </a:prstGeom>
          <a:noFill/>
          <a:ln>
            <a:solidFill>
              <a:schemeClr val="tx1"/>
            </a:solidFill>
          </a:ln>
        </p:spPr>
        <p:txBody>
          <a:bodyPr wrap="square" rtlCol="0">
            <a:spAutoFit/>
          </a:bodyPr>
          <a:lstStyle/>
          <a:p>
            <a:pPr algn="ctr"/>
            <a:r>
              <a:rPr lang="en-US" sz="4000" dirty="0"/>
              <a:t>“Using what you have to make what you need”</a:t>
            </a:r>
          </a:p>
        </p:txBody>
      </p:sp>
      <p:sp>
        <p:nvSpPr>
          <p:cNvPr id="3" name="Slide Number Placeholder 2">
            <a:extLst>
              <a:ext uri="{FF2B5EF4-FFF2-40B4-BE49-F238E27FC236}">
                <a16:creationId xmlns:a16="http://schemas.microsoft.com/office/drawing/2014/main" id="{6C6A6576-AF01-A207-1B0E-5E27C90D6156}"/>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2961920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5BA67-5AA0-24B0-DF85-D632B85510D6}"/>
              </a:ext>
            </a:extLst>
          </p:cNvPr>
          <p:cNvSpPr>
            <a:spLocks noGrp="1"/>
          </p:cNvSpPr>
          <p:nvPr>
            <p:ph type="title"/>
          </p:nvPr>
        </p:nvSpPr>
        <p:spPr>
          <a:xfrm>
            <a:off x="428730" y="119777"/>
            <a:ext cx="8092271" cy="612060"/>
          </a:xfrm>
        </p:spPr>
        <p:txBody>
          <a:bodyPr anchor="ctr"/>
          <a:lstStyle/>
          <a:p>
            <a:r>
              <a:rPr lang="en-US" dirty="0"/>
              <a:t>Scope</a:t>
            </a:r>
          </a:p>
        </p:txBody>
      </p:sp>
      <p:pic>
        <p:nvPicPr>
          <p:cNvPr id="8" name="Picture 2" descr="ICON / NASA Project Olympus 3D-Printed Lunar Landing Pad SEArch+">
            <a:extLst>
              <a:ext uri="{FF2B5EF4-FFF2-40B4-BE49-F238E27FC236}">
                <a16:creationId xmlns:a16="http://schemas.microsoft.com/office/drawing/2014/main" id="{17C46ABA-757B-9A9F-8872-884E77A1BB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67263" y="1281827"/>
            <a:ext cx="6815137" cy="383555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724D62BA-1E40-3F3C-D712-7B7B05C9ECE3}"/>
              </a:ext>
            </a:extLst>
          </p:cNvPr>
          <p:cNvSpPr>
            <a:spLocks noGrp="1"/>
          </p:cNvSpPr>
          <p:nvPr>
            <p:ph type="body" sz="half" idx="2"/>
          </p:nvPr>
        </p:nvSpPr>
        <p:spPr/>
        <p:txBody>
          <a:bodyPr/>
          <a:lstStyle/>
          <a:p>
            <a:r>
              <a:rPr lang="en-US" sz="1800" dirty="0"/>
              <a:t>What does NASA want to do?</a:t>
            </a:r>
          </a:p>
          <a:p>
            <a:r>
              <a:rPr lang="en-US" sz="1800" dirty="0"/>
              <a:t>NASA’s Focus:</a:t>
            </a:r>
          </a:p>
          <a:p>
            <a:pPr lvl="1"/>
            <a:r>
              <a:rPr lang="en-US" sz="1600" dirty="0"/>
              <a:t>Short term: </a:t>
            </a:r>
          </a:p>
          <a:p>
            <a:pPr lvl="2"/>
            <a:r>
              <a:rPr lang="en-US" sz="1100" dirty="0"/>
              <a:t>Consumables (H2/O2/CH4/Water)</a:t>
            </a:r>
          </a:p>
          <a:p>
            <a:pPr lvl="2"/>
            <a:r>
              <a:rPr lang="en-US" sz="1100" dirty="0"/>
              <a:t>Using regolith directly (berms/shielding/roads)</a:t>
            </a:r>
          </a:p>
          <a:p>
            <a:pPr lvl="1"/>
            <a:r>
              <a:rPr lang="en-US" sz="1600" dirty="0"/>
              <a:t>Long term:</a:t>
            </a:r>
          </a:p>
          <a:p>
            <a:pPr lvl="2"/>
            <a:r>
              <a:rPr lang="en-US" sz="1100" dirty="0"/>
              <a:t>Refining metals</a:t>
            </a:r>
          </a:p>
          <a:p>
            <a:pPr lvl="2"/>
            <a:r>
              <a:rPr lang="en-US" sz="1100" dirty="0"/>
              <a:t>Manufacturing</a:t>
            </a:r>
          </a:p>
        </p:txBody>
      </p:sp>
      <p:sp>
        <p:nvSpPr>
          <p:cNvPr id="9" name="TextBox 8">
            <a:extLst>
              <a:ext uri="{FF2B5EF4-FFF2-40B4-BE49-F238E27FC236}">
                <a16:creationId xmlns:a16="http://schemas.microsoft.com/office/drawing/2014/main" id="{5D1DBC4B-8BD5-9FC1-90F9-E340D9CB87D7}"/>
              </a:ext>
            </a:extLst>
          </p:cNvPr>
          <p:cNvSpPr txBox="1"/>
          <p:nvPr/>
        </p:nvSpPr>
        <p:spPr>
          <a:xfrm>
            <a:off x="6300316" y="5117386"/>
            <a:ext cx="3596434" cy="276999"/>
          </a:xfrm>
          <a:prstGeom prst="rect">
            <a:avLst/>
          </a:prstGeom>
          <a:noFill/>
        </p:spPr>
        <p:txBody>
          <a:bodyPr wrap="none" rtlCol="0">
            <a:spAutoFit/>
          </a:bodyPr>
          <a:lstStyle/>
          <a:p>
            <a:r>
              <a:rPr lang="en-US" sz="1200" dirty="0"/>
              <a:t>https://www.melodieyashar.com/#/lunar-landing-pad/</a:t>
            </a:r>
          </a:p>
        </p:txBody>
      </p:sp>
      <p:sp>
        <p:nvSpPr>
          <p:cNvPr id="3" name="Slide Number Placeholder 2">
            <a:extLst>
              <a:ext uri="{FF2B5EF4-FFF2-40B4-BE49-F238E27FC236}">
                <a16:creationId xmlns:a16="http://schemas.microsoft.com/office/drawing/2014/main" id="{901A1269-F31A-7A03-AF42-27E66E40FA02}"/>
              </a:ext>
            </a:extLst>
          </p:cNvPr>
          <p:cNvSpPr>
            <a:spLocks noGrp="1"/>
          </p:cNvSpPr>
          <p:nvPr>
            <p:ph type="sldNum" sz="quarter" idx="12"/>
          </p:nvPr>
        </p:nvSpPr>
        <p:spPr/>
        <p:txBody>
          <a:bodyPr/>
          <a:lstStyle/>
          <a:p>
            <a:pPr>
              <a:defRPr/>
            </a:pPr>
            <a:fld id="{27C53C13-B2D1-4340-8123-90C6C1AEE488}"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24212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3A982F-2CE0-7EDC-6B92-4233D8FCE9C5}"/>
              </a:ext>
            </a:extLst>
          </p:cNvPr>
          <p:cNvPicPr>
            <a:picLocks noChangeAspect="1"/>
          </p:cNvPicPr>
          <p:nvPr/>
        </p:nvPicPr>
        <p:blipFill>
          <a:blip r:embed="rId3"/>
          <a:stretch>
            <a:fillRect/>
          </a:stretch>
        </p:blipFill>
        <p:spPr>
          <a:xfrm>
            <a:off x="1866025" y="953348"/>
            <a:ext cx="5885110" cy="3799509"/>
          </a:xfrm>
          <a:prstGeom prst="rect">
            <a:avLst/>
          </a:prstGeom>
        </p:spPr>
      </p:pic>
      <p:sp>
        <p:nvSpPr>
          <p:cNvPr id="2" name="Title 1"/>
          <p:cNvSpPr>
            <a:spLocks noGrp="1"/>
          </p:cNvSpPr>
          <p:nvPr>
            <p:ph type="title"/>
          </p:nvPr>
        </p:nvSpPr>
        <p:spPr/>
        <p:txBody>
          <a:bodyPr/>
          <a:lstStyle/>
          <a:p>
            <a:r>
              <a:rPr lang="en-US" dirty="0"/>
              <a:t>Why pursue ISRU?</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5</a:t>
            </a:fld>
            <a:endParaRPr lang="en-US" dirty="0">
              <a:solidFill>
                <a:prstClr val="black"/>
              </a:solidFill>
            </a:endParaRPr>
          </a:p>
        </p:txBody>
      </p:sp>
      <p:pic>
        <p:nvPicPr>
          <p:cNvPr id="11" name="Picture 10"/>
          <p:cNvPicPr>
            <a:picLocks noChangeAspect="1"/>
          </p:cNvPicPr>
          <p:nvPr/>
        </p:nvPicPr>
        <p:blipFill>
          <a:blip r:embed="rId4"/>
          <a:stretch>
            <a:fillRect/>
          </a:stretch>
        </p:blipFill>
        <p:spPr>
          <a:xfrm>
            <a:off x="8963247" y="1288871"/>
            <a:ext cx="2996655" cy="4703542"/>
          </a:xfrm>
          <a:prstGeom prst="rect">
            <a:avLst/>
          </a:prstGeom>
        </p:spPr>
      </p:pic>
      <p:sp>
        <p:nvSpPr>
          <p:cNvPr id="14" name="TextBox 13"/>
          <p:cNvSpPr txBox="1"/>
          <p:nvPr/>
        </p:nvSpPr>
        <p:spPr>
          <a:xfrm>
            <a:off x="8054622" y="2357016"/>
            <a:ext cx="1365955" cy="369332"/>
          </a:xfrm>
          <a:prstGeom prst="rect">
            <a:avLst/>
          </a:prstGeom>
          <a:noFill/>
        </p:spPr>
        <p:txBody>
          <a:bodyPr wrap="square" rtlCol="0">
            <a:spAutoFit/>
          </a:bodyPr>
          <a:lstStyle/>
          <a:p>
            <a:r>
              <a:rPr lang="en-US" dirty="0"/>
              <a:t>LOX</a:t>
            </a:r>
          </a:p>
        </p:txBody>
      </p:sp>
      <p:sp>
        <p:nvSpPr>
          <p:cNvPr id="15" name="TextBox 14"/>
          <p:cNvSpPr txBox="1"/>
          <p:nvPr/>
        </p:nvSpPr>
        <p:spPr>
          <a:xfrm>
            <a:off x="2561988" y="4393055"/>
            <a:ext cx="3657600" cy="369332"/>
          </a:xfrm>
          <a:prstGeom prst="rect">
            <a:avLst/>
          </a:prstGeom>
          <a:noFill/>
        </p:spPr>
        <p:txBody>
          <a:bodyPr wrap="square" rtlCol="0">
            <a:spAutoFit/>
          </a:bodyPr>
          <a:lstStyle/>
          <a:p>
            <a:pPr algn="ctr"/>
            <a:r>
              <a:rPr lang="en-US" dirty="0"/>
              <a:t>ISRU Propellant Production Plant</a:t>
            </a:r>
          </a:p>
        </p:txBody>
      </p:sp>
      <p:cxnSp>
        <p:nvCxnSpPr>
          <p:cNvPr id="16" name="Straight Arrow Connector 15"/>
          <p:cNvCxnSpPr>
            <a:cxnSpLocks/>
          </p:cNvCxnSpPr>
          <p:nvPr/>
        </p:nvCxnSpPr>
        <p:spPr>
          <a:xfrm>
            <a:off x="7252350" y="2541682"/>
            <a:ext cx="7944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cxnSpLocks/>
          </p:cNvCxnSpPr>
          <p:nvPr/>
        </p:nvCxnSpPr>
        <p:spPr>
          <a:xfrm flipV="1">
            <a:off x="828913" y="2623783"/>
            <a:ext cx="1001603" cy="137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32098" y="2464845"/>
            <a:ext cx="684610" cy="369332"/>
          </a:xfrm>
          <a:prstGeom prst="rect">
            <a:avLst/>
          </a:prstGeom>
          <a:noFill/>
        </p:spPr>
        <p:txBody>
          <a:bodyPr wrap="square" rtlCol="0">
            <a:spAutoFit/>
          </a:bodyPr>
          <a:lstStyle/>
          <a:p>
            <a:pPr algn="ctr"/>
            <a:r>
              <a:rPr lang="en-US" dirty="0"/>
              <a:t>CO</a:t>
            </a:r>
            <a:r>
              <a:rPr lang="en-US" baseline="-25000" dirty="0"/>
              <a:t>2</a:t>
            </a:r>
          </a:p>
        </p:txBody>
      </p:sp>
      <p:sp>
        <p:nvSpPr>
          <p:cNvPr id="19" name="TextBox 18"/>
          <p:cNvSpPr txBox="1"/>
          <p:nvPr/>
        </p:nvSpPr>
        <p:spPr>
          <a:xfrm>
            <a:off x="281421" y="3380210"/>
            <a:ext cx="585965" cy="369332"/>
          </a:xfrm>
          <a:prstGeom prst="rect">
            <a:avLst/>
          </a:prstGeom>
          <a:noFill/>
        </p:spPr>
        <p:txBody>
          <a:bodyPr wrap="square" rtlCol="0">
            <a:spAutoFit/>
          </a:bodyPr>
          <a:lstStyle/>
          <a:p>
            <a:r>
              <a:rPr lang="en-US" dirty="0"/>
              <a:t>H</a:t>
            </a:r>
            <a:r>
              <a:rPr lang="en-US" baseline="-25000" dirty="0"/>
              <a:t>2</a:t>
            </a:r>
            <a:r>
              <a:rPr lang="en-US" dirty="0"/>
              <a:t>O</a:t>
            </a:r>
            <a:endParaRPr lang="en-US" baseline="-25000" dirty="0"/>
          </a:p>
        </p:txBody>
      </p:sp>
      <p:cxnSp>
        <p:nvCxnSpPr>
          <p:cNvPr id="20" name="Straight Arrow Connector 19"/>
          <p:cNvCxnSpPr>
            <a:cxnSpLocks/>
          </p:cNvCxnSpPr>
          <p:nvPr/>
        </p:nvCxnSpPr>
        <p:spPr>
          <a:xfrm flipV="1">
            <a:off x="828914" y="3519098"/>
            <a:ext cx="952280" cy="155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cxnSpLocks/>
          </p:cNvCxnSpPr>
          <p:nvPr/>
        </p:nvCxnSpPr>
        <p:spPr>
          <a:xfrm>
            <a:off x="7252350" y="3364691"/>
            <a:ext cx="7944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8054622" y="3195544"/>
            <a:ext cx="1365955" cy="369332"/>
          </a:xfrm>
          <a:prstGeom prst="rect">
            <a:avLst/>
          </a:prstGeom>
          <a:noFill/>
        </p:spPr>
        <p:txBody>
          <a:bodyPr wrap="square" rtlCol="0">
            <a:spAutoFit/>
          </a:bodyPr>
          <a:lstStyle/>
          <a:p>
            <a:r>
              <a:rPr lang="en-US" dirty="0"/>
              <a:t>LCH</a:t>
            </a:r>
            <a:r>
              <a:rPr lang="en-US" baseline="-25000" dirty="0"/>
              <a:t>4</a:t>
            </a:r>
          </a:p>
        </p:txBody>
      </p:sp>
      <p:sp>
        <p:nvSpPr>
          <p:cNvPr id="6" name="TextBox 5">
            <a:extLst>
              <a:ext uri="{FF2B5EF4-FFF2-40B4-BE49-F238E27FC236}">
                <a16:creationId xmlns:a16="http://schemas.microsoft.com/office/drawing/2014/main" id="{5C010C02-9222-AAB0-87DC-8B681F36DFF9}"/>
              </a:ext>
            </a:extLst>
          </p:cNvPr>
          <p:cNvSpPr txBox="1"/>
          <p:nvPr/>
        </p:nvSpPr>
        <p:spPr>
          <a:xfrm>
            <a:off x="505838" y="6038063"/>
            <a:ext cx="11454064" cy="523220"/>
          </a:xfrm>
          <a:prstGeom prst="rect">
            <a:avLst/>
          </a:prstGeom>
          <a:noFill/>
        </p:spPr>
        <p:txBody>
          <a:bodyPr wrap="square">
            <a:spAutoFit/>
          </a:bodyPr>
          <a:lstStyle/>
          <a:p>
            <a:r>
              <a:rPr lang="en-US" sz="1400" b="0" i="0" dirty="0">
                <a:solidFill>
                  <a:srgbClr val="222222"/>
                </a:solidFill>
                <a:effectLst/>
                <a:latin typeface="Arial" panose="020B0604020202020204" pitchFamily="34" charset="0"/>
                <a:hlinkClick r:id="rId5"/>
              </a:rPr>
              <a:t>Kleinhenz, J. E., &amp; Paz, A. (2017). An ISRU propellant production system for a fully fueled Mars Ascent Vehicle. In </a:t>
            </a:r>
            <a:r>
              <a:rPr lang="en-US" sz="1400" b="0" i="1" dirty="0">
                <a:solidFill>
                  <a:srgbClr val="222222"/>
                </a:solidFill>
                <a:effectLst/>
                <a:latin typeface="Arial" panose="020B0604020202020204" pitchFamily="34" charset="0"/>
                <a:hlinkClick r:id="rId5"/>
              </a:rPr>
              <a:t>10th Symposium on Space Resource Utilization</a:t>
            </a:r>
            <a:r>
              <a:rPr lang="en-US" sz="1400" b="0" i="0" dirty="0">
                <a:solidFill>
                  <a:srgbClr val="222222"/>
                </a:solidFill>
                <a:effectLst/>
                <a:latin typeface="Arial" panose="020B0604020202020204" pitchFamily="34" charset="0"/>
                <a:hlinkClick r:id="rId5"/>
              </a:rPr>
              <a:t> (p. 0423).</a:t>
            </a:r>
            <a:endParaRPr lang="en-US" sz="1400" dirty="0"/>
          </a:p>
        </p:txBody>
      </p:sp>
      <p:sp>
        <p:nvSpPr>
          <p:cNvPr id="7" name="TextBox 6">
            <a:extLst>
              <a:ext uri="{FF2B5EF4-FFF2-40B4-BE49-F238E27FC236}">
                <a16:creationId xmlns:a16="http://schemas.microsoft.com/office/drawing/2014/main" id="{F91D1988-847E-7B1A-D64A-CF753150667F}"/>
              </a:ext>
            </a:extLst>
          </p:cNvPr>
          <p:cNvSpPr txBox="1"/>
          <p:nvPr/>
        </p:nvSpPr>
        <p:spPr>
          <a:xfrm>
            <a:off x="232098" y="4926254"/>
            <a:ext cx="8026685"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An Oxygen-only propellant production plant on Mars could make ~3 times its own mass in oxygen in 480 days</a:t>
            </a:r>
          </a:p>
          <a:p>
            <a:pPr marL="285750" indent="-285750">
              <a:buFont typeface="Arial" panose="020B0604020202020204" pitchFamily="34" charset="0"/>
              <a:buChar char="•"/>
            </a:pPr>
            <a:r>
              <a:rPr lang="en-US" sz="1600" dirty="0"/>
              <a:t>An LOX/LCH4 propellant production plant on Mars could make ~ 18 times its own mass in propellant in 480 days</a:t>
            </a:r>
          </a:p>
        </p:txBody>
      </p:sp>
    </p:spTree>
    <p:extLst>
      <p:ext uri="{BB962C8B-B14F-4D97-AF65-F5344CB8AC3E}">
        <p14:creationId xmlns:p14="http://schemas.microsoft.com/office/powerpoint/2010/main" val="685309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8BD0E9D-138A-25B1-5222-A22E4023B6AC}"/>
              </a:ext>
            </a:extLst>
          </p:cNvPr>
          <p:cNvPicPr>
            <a:picLocks noChangeAspect="1"/>
          </p:cNvPicPr>
          <p:nvPr/>
        </p:nvPicPr>
        <p:blipFill rotWithShape="1">
          <a:blip r:embed="rId2"/>
          <a:srcRect t="9063" b="3256"/>
          <a:stretch/>
        </p:blipFill>
        <p:spPr>
          <a:xfrm>
            <a:off x="0" y="846139"/>
            <a:ext cx="12192000" cy="6011861"/>
          </a:xfrm>
          <a:prstGeom prst="rect">
            <a:avLst/>
          </a:prstGeom>
        </p:spPr>
      </p:pic>
      <p:sp>
        <p:nvSpPr>
          <p:cNvPr id="2" name="Title 1">
            <a:extLst>
              <a:ext uri="{FF2B5EF4-FFF2-40B4-BE49-F238E27FC236}">
                <a16:creationId xmlns:a16="http://schemas.microsoft.com/office/drawing/2014/main" id="{8DC71F11-29A4-60D9-B722-D23EB02F8CFC}"/>
              </a:ext>
            </a:extLst>
          </p:cNvPr>
          <p:cNvSpPr>
            <a:spLocks noGrp="1"/>
          </p:cNvSpPr>
          <p:nvPr>
            <p:ph type="title"/>
          </p:nvPr>
        </p:nvSpPr>
        <p:spPr/>
        <p:txBody>
          <a:bodyPr/>
          <a:lstStyle/>
          <a:p>
            <a:r>
              <a:rPr lang="en-US" dirty="0"/>
              <a:t>ISRU Technology Impact on Earth</a:t>
            </a:r>
          </a:p>
        </p:txBody>
      </p:sp>
      <p:sp>
        <p:nvSpPr>
          <p:cNvPr id="4" name="Slide Number Placeholder 3">
            <a:extLst>
              <a:ext uri="{FF2B5EF4-FFF2-40B4-BE49-F238E27FC236}">
                <a16:creationId xmlns:a16="http://schemas.microsoft.com/office/drawing/2014/main" id="{1DA55BD4-00A9-884E-3C5B-A2D0C7B7821B}"/>
              </a:ext>
            </a:extLst>
          </p:cNvPr>
          <p:cNvSpPr>
            <a:spLocks noGrp="1"/>
          </p:cNvSpPr>
          <p:nvPr>
            <p:ph type="sldNum" sz="quarter" idx="12"/>
          </p:nvPr>
        </p:nvSpPr>
        <p:spPr/>
        <p:txBody>
          <a:bodyPr/>
          <a:lstStyle/>
          <a:p>
            <a:pPr>
              <a:defRPr/>
            </a:pPr>
            <a:fld id="{6D1B0E9A-C4F3-4D46-924E-FDCE9F0342D8}" type="slidenum">
              <a:rPr lang="en-US" smtClean="0">
                <a:solidFill>
                  <a:schemeClr val="bg1"/>
                </a:solidFill>
              </a:rPr>
              <a:pPr>
                <a:defRPr/>
              </a:pPr>
              <a:t>6</a:t>
            </a:fld>
            <a:endParaRPr lang="en-US" dirty="0">
              <a:solidFill>
                <a:schemeClr val="bg1"/>
              </a:solidFill>
            </a:endParaRPr>
          </a:p>
        </p:txBody>
      </p:sp>
      <p:sp>
        <p:nvSpPr>
          <p:cNvPr id="3" name="TextBox 2">
            <a:extLst>
              <a:ext uri="{FF2B5EF4-FFF2-40B4-BE49-F238E27FC236}">
                <a16:creationId xmlns:a16="http://schemas.microsoft.com/office/drawing/2014/main" id="{2C3F16D3-44F3-F4C0-A9CC-50E9D7A5FEA1}"/>
              </a:ext>
            </a:extLst>
          </p:cNvPr>
          <p:cNvSpPr txBox="1"/>
          <p:nvPr/>
        </p:nvSpPr>
        <p:spPr>
          <a:xfrm>
            <a:off x="4971329" y="6569947"/>
            <a:ext cx="2249342" cy="246221"/>
          </a:xfrm>
          <a:prstGeom prst="rect">
            <a:avLst/>
          </a:prstGeom>
          <a:noFill/>
        </p:spPr>
        <p:txBody>
          <a:bodyPr wrap="square" rtlCol="0">
            <a:spAutoFit/>
          </a:bodyPr>
          <a:lstStyle/>
          <a:p>
            <a:pPr algn="ctr"/>
            <a:r>
              <a:rPr lang="en-US" sz="1000" i="1" dirty="0">
                <a:solidFill>
                  <a:schemeClr val="bg1"/>
                </a:solidFill>
              </a:rPr>
              <a:t>Image Credit: NASA</a:t>
            </a:r>
          </a:p>
        </p:txBody>
      </p:sp>
      <p:sp>
        <p:nvSpPr>
          <p:cNvPr id="5" name="TextBox 4">
            <a:extLst>
              <a:ext uri="{FF2B5EF4-FFF2-40B4-BE49-F238E27FC236}">
                <a16:creationId xmlns:a16="http://schemas.microsoft.com/office/drawing/2014/main" id="{C90EBBD3-2C64-43F3-FCE7-1CE4E900D296}"/>
              </a:ext>
            </a:extLst>
          </p:cNvPr>
          <p:cNvSpPr txBox="1"/>
          <p:nvPr/>
        </p:nvSpPr>
        <p:spPr>
          <a:xfrm>
            <a:off x="418290" y="2005409"/>
            <a:ext cx="2994762" cy="369331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FFFF"/>
                </a:solidFill>
              </a:rPr>
              <a:t>Water electrolysis can be used to produce hydrogen at a large scale</a:t>
            </a:r>
          </a:p>
          <a:p>
            <a:pPr marL="285750" indent="-285750">
              <a:buFont typeface="Arial" panose="020B0604020202020204" pitchFamily="34" charset="0"/>
              <a:buChar char="•"/>
            </a:pPr>
            <a:r>
              <a:rPr lang="en-US" dirty="0">
                <a:solidFill>
                  <a:srgbClr val="FFFFFF"/>
                </a:solidFill>
              </a:rPr>
              <a:t>Hydrogen reduction of iron oxides is being used to make steel with no carbon emissions</a:t>
            </a:r>
          </a:p>
          <a:p>
            <a:pPr marL="285750" indent="-285750">
              <a:buFont typeface="Arial" panose="020B0604020202020204" pitchFamily="34" charset="0"/>
              <a:buChar char="•"/>
            </a:pPr>
            <a:r>
              <a:rPr lang="en-US" dirty="0">
                <a:solidFill>
                  <a:srgbClr val="FFFFFF"/>
                </a:solidFill>
              </a:rPr>
              <a:t>Solar-carbothermal reduction and molten regolith electrolysis can be used to produce silicon with no carbon emissions</a:t>
            </a:r>
          </a:p>
          <a:p>
            <a:pPr marL="285750" indent="-285750">
              <a:buFont typeface="Arial" panose="020B0604020202020204" pitchFamily="34" charset="0"/>
              <a:buChar char="•"/>
            </a:pPr>
            <a:endParaRPr lang="en-US" dirty="0">
              <a:solidFill>
                <a:srgbClr val="FFFFFF"/>
              </a:solidFill>
            </a:endParaRPr>
          </a:p>
        </p:txBody>
      </p:sp>
      <p:sp>
        <p:nvSpPr>
          <p:cNvPr id="6" name="TextBox 5">
            <a:extLst>
              <a:ext uri="{FF2B5EF4-FFF2-40B4-BE49-F238E27FC236}">
                <a16:creationId xmlns:a16="http://schemas.microsoft.com/office/drawing/2014/main" id="{35FA1EC5-48CE-FF0A-B02B-6E658CA0EF70}"/>
              </a:ext>
            </a:extLst>
          </p:cNvPr>
          <p:cNvSpPr txBox="1"/>
          <p:nvPr/>
        </p:nvSpPr>
        <p:spPr>
          <a:xfrm>
            <a:off x="8913704" y="2274838"/>
            <a:ext cx="2994762"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FFFF"/>
                </a:solidFill>
              </a:rPr>
              <a:t>Sabatier process can convert carbon dioxide and hydrogen into methane</a:t>
            </a:r>
          </a:p>
          <a:p>
            <a:pPr marL="285750" indent="-285750">
              <a:buFont typeface="Arial" panose="020B0604020202020204" pitchFamily="34" charset="0"/>
              <a:buChar char="•"/>
            </a:pPr>
            <a:r>
              <a:rPr lang="en-US" dirty="0">
                <a:solidFill>
                  <a:srgbClr val="FFFFFF"/>
                </a:solidFill>
              </a:rPr>
              <a:t>Carbon dioxide and water can be used to make plastics</a:t>
            </a:r>
          </a:p>
          <a:p>
            <a:pPr marL="285750" indent="-285750">
              <a:buFont typeface="Arial" panose="020B0604020202020204" pitchFamily="34" charset="0"/>
              <a:buChar char="•"/>
            </a:pPr>
            <a:endParaRPr lang="en-US" dirty="0">
              <a:solidFill>
                <a:srgbClr val="FFFFFF"/>
              </a:solidFill>
            </a:endParaRPr>
          </a:p>
        </p:txBody>
      </p:sp>
    </p:spTree>
    <p:extLst>
      <p:ext uri="{BB962C8B-B14F-4D97-AF65-F5344CB8AC3E}">
        <p14:creationId xmlns:p14="http://schemas.microsoft.com/office/powerpoint/2010/main" val="135179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EF2472-656C-04E3-2902-B08BAFD0D2B9}"/>
              </a:ext>
            </a:extLst>
          </p:cNvPr>
          <p:cNvSpPr/>
          <p:nvPr/>
        </p:nvSpPr>
        <p:spPr>
          <a:xfrm>
            <a:off x="0" y="846138"/>
            <a:ext cx="12192000" cy="601186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2EC3A2B-703C-C0FE-0F2F-5033538DCDCC}"/>
              </a:ext>
            </a:extLst>
          </p:cNvPr>
          <p:cNvPicPr>
            <a:picLocks noChangeAspect="1"/>
          </p:cNvPicPr>
          <p:nvPr/>
        </p:nvPicPr>
        <p:blipFill>
          <a:blip r:embed="rId3"/>
          <a:stretch>
            <a:fillRect/>
          </a:stretch>
        </p:blipFill>
        <p:spPr>
          <a:xfrm>
            <a:off x="6656439" y="932951"/>
            <a:ext cx="5322768" cy="5481532"/>
          </a:xfrm>
          <a:prstGeom prst="rect">
            <a:avLst/>
          </a:prstGeom>
        </p:spPr>
      </p:pic>
      <p:sp>
        <p:nvSpPr>
          <p:cNvPr id="6" name="Title 5"/>
          <p:cNvSpPr>
            <a:spLocks noGrp="1"/>
          </p:cNvSpPr>
          <p:nvPr>
            <p:ph type="title"/>
          </p:nvPr>
        </p:nvSpPr>
        <p:spPr>
          <a:xfrm>
            <a:off x="838200" y="-135210"/>
            <a:ext cx="10515600" cy="1325563"/>
          </a:xfrm>
        </p:spPr>
        <p:txBody>
          <a:bodyPr/>
          <a:lstStyle/>
          <a:p>
            <a:r>
              <a:rPr lang="en-US" dirty="0"/>
              <a:t>In-Situ Resource Utilization</a:t>
            </a:r>
          </a:p>
        </p:txBody>
      </p:sp>
      <p:pic>
        <p:nvPicPr>
          <p:cNvPr id="1026" name="Picture 2" descr="https://svs.gsfc.nasa.gov/vis/a010000/a011700/a011756/c-1280.jpg"/>
          <p:cNvPicPr>
            <a:picLocks noChangeAspect="1" noChangeArrowheads="1"/>
          </p:cNvPicPr>
          <p:nvPr/>
        </p:nvPicPr>
        <p:blipFill rotWithShape="1">
          <a:blip r:embed="rId4">
            <a:extLst>
              <a:ext uri="{28A0092B-C50C-407E-A947-70E740481C1C}">
                <a14:useLocalDpi xmlns:a14="http://schemas.microsoft.com/office/drawing/2010/main" val="0"/>
              </a:ext>
            </a:extLst>
          </a:blip>
          <a:srcRect l="29203" t="13701" r="28505" b="10735"/>
          <a:stretch/>
        </p:blipFill>
        <p:spPr bwMode="auto">
          <a:xfrm>
            <a:off x="442818" y="1302262"/>
            <a:ext cx="4834645" cy="4742909"/>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37098" y="2190677"/>
            <a:ext cx="4340365" cy="3139321"/>
          </a:xfrm>
          <a:prstGeom prst="rect">
            <a:avLst/>
          </a:prstGeom>
          <a:noFill/>
        </p:spPr>
        <p:txBody>
          <a:bodyPr wrap="square" rtlCol="0">
            <a:spAutoFit/>
          </a:bodyPr>
          <a:lstStyle/>
          <a:p>
            <a:r>
              <a:rPr lang="en-US" dirty="0">
                <a:solidFill>
                  <a:schemeClr val="bg1"/>
                </a:solidFill>
              </a:rPr>
              <a:t>The Moon </a:t>
            </a:r>
          </a:p>
          <a:p>
            <a:pPr marL="285750" indent="-285750">
              <a:buFont typeface="Arial" panose="020B0604020202020204" pitchFamily="34" charset="0"/>
              <a:buChar char="•"/>
            </a:pPr>
            <a:r>
              <a:rPr lang="en-US" dirty="0">
                <a:solidFill>
                  <a:schemeClr val="bg1"/>
                </a:solidFill>
              </a:rPr>
              <a:t>Oxygen – Lunar regolith is ~45% oxygen</a:t>
            </a:r>
          </a:p>
          <a:p>
            <a:pPr marL="285750" indent="-285750">
              <a:buFont typeface="Arial" panose="020B0604020202020204" pitchFamily="34" charset="0"/>
              <a:buChar char="•"/>
            </a:pPr>
            <a:r>
              <a:rPr lang="en-US" dirty="0">
                <a:solidFill>
                  <a:schemeClr val="bg1"/>
                </a:solidFill>
              </a:rPr>
              <a:t>Water Ice- Located at the poles</a:t>
            </a:r>
          </a:p>
          <a:p>
            <a:pPr marL="285750" indent="-285750">
              <a:buFont typeface="Arial" panose="020B0604020202020204" pitchFamily="34" charset="0"/>
              <a:buChar char="•"/>
            </a:pPr>
            <a:r>
              <a:rPr lang="en-US" dirty="0">
                <a:solidFill>
                  <a:schemeClr val="bg1"/>
                </a:solidFill>
              </a:rPr>
              <a:t>Metals – Iron, Aluminum, Titanium, Magnesium</a:t>
            </a:r>
          </a:p>
          <a:p>
            <a:pPr marL="285750" indent="-285750">
              <a:buFont typeface="Arial" panose="020B0604020202020204" pitchFamily="34" charset="0"/>
              <a:buChar char="•"/>
            </a:pPr>
            <a:r>
              <a:rPr lang="en-US" dirty="0">
                <a:solidFill>
                  <a:schemeClr val="bg1"/>
                </a:solidFill>
              </a:rPr>
              <a:t>Metalloids – Silicon</a:t>
            </a:r>
          </a:p>
          <a:p>
            <a:pPr marL="285750" indent="-285750">
              <a:buFont typeface="Arial" panose="020B0604020202020204" pitchFamily="34" charset="0"/>
              <a:buChar char="•"/>
            </a:pPr>
            <a:r>
              <a:rPr lang="en-US" dirty="0">
                <a:solidFill>
                  <a:schemeClr val="bg1"/>
                </a:solidFill>
              </a:rPr>
              <a:t>Regolith – Can be used as a construction material</a:t>
            </a:r>
          </a:p>
          <a:p>
            <a:pPr marL="285750" indent="-285750">
              <a:buFont typeface="Arial" panose="020B0604020202020204" pitchFamily="34" charset="0"/>
              <a:buChar char="•"/>
            </a:pPr>
            <a:r>
              <a:rPr lang="en-US" dirty="0">
                <a:solidFill>
                  <a:schemeClr val="bg1"/>
                </a:solidFill>
              </a:rPr>
              <a:t>Solar Wind Volatiles – Helium 3 can be used for nuclear fusion</a:t>
            </a:r>
          </a:p>
          <a:p>
            <a:pPr marL="285750" indent="-285750">
              <a:buFont typeface="Arial" panose="020B0604020202020204" pitchFamily="34" charset="0"/>
              <a:buChar char="•"/>
            </a:pPr>
            <a:r>
              <a:rPr lang="en-US" dirty="0">
                <a:solidFill>
                  <a:schemeClr val="bg1"/>
                </a:solidFill>
              </a:rPr>
              <a:t>Abundant solar energy</a:t>
            </a:r>
          </a:p>
        </p:txBody>
      </p:sp>
      <p:sp>
        <p:nvSpPr>
          <p:cNvPr id="2" name="TextBox 1"/>
          <p:cNvSpPr txBox="1"/>
          <p:nvPr/>
        </p:nvSpPr>
        <p:spPr>
          <a:xfrm>
            <a:off x="5106186" y="6570543"/>
            <a:ext cx="2249342" cy="246221"/>
          </a:xfrm>
          <a:prstGeom prst="rect">
            <a:avLst/>
          </a:prstGeom>
          <a:noFill/>
        </p:spPr>
        <p:txBody>
          <a:bodyPr wrap="square" rtlCol="0">
            <a:spAutoFit/>
          </a:bodyPr>
          <a:lstStyle/>
          <a:p>
            <a:pPr algn="ctr"/>
            <a:r>
              <a:rPr lang="en-US" sz="1000" i="1" dirty="0">
                <a:solidFill>
                  <a:schemeClr val="bg1"/>
                </a:solidFill>
              </a:rPr>
              <a:t>Image Credit: NASA</a:t>
            </a:r>
          </a:p>
        </p:txBody>
      </p:sp>
      <p:sp>
        <p:nvSpPr>
          <p:cNvPr id="4" name="TextBox 3">
            <a:extLst>
              <a:ext uri="{FF2B5EF4-FFF2-40B4-BE49-F238E27FC236}">
                <a16:creationId xmlns:a16="http://schemas.microsoft.com/office/drawing/2014/main" id="{BBA94503-F47C-8D45-D373-BAA97D687161}"/>
              </a:ext>
            </a:extLst>
          </p:cNvPr>
          <p:cNvSpPr txBox="1"/>
          <p:nvPr/>
        </p:nvSpPr>
        <p:spPr>
          <a:xfrm>
            <a:off x="7284602" y="2274838"/>
            <a:ext cx="4649300" cy="3139321"/>
          </a:xfrm>
          <a:prstGeom prst="rect">
            <a:avLst/>
          </a:prstGeom>
          <a:noFill/>
        </p:spPr>
        <p:txBody>
          <a:bodyPr wrap="square" rtlCol="0">
            <a:spAutoFit/>
          </a:bodyPr>
          <a:lstStyle/>
          <a:p>
            <a:r>
              <a:rPr lang="en-US" dirty="0">
                <a:solidFill>
                  <a:schemeClr val="bg1"/>
                </a:solidFill>
              </a:rPr>
              <a:t>Mars</a:t>
            </a:r>
          </a:p>
          <a:p>
            <a:pPr marL="285750" indent="-285750">
              <a:buFont typeface="Arial" panose="020B0604020202020204" pitchFamily="34" charset="0"/>
              <a:buChar char="•"/>
            </a:pPr>
            <a:r>
              <a:rPr lang="en-US" dirty="0">
                <a:solidFill>
                  <a:schemeClr val="bg1"/>
                </a:solidFill>
              </a:rPr>
              <a:t>Oxygen – Can be extracted from CO</a:t>
            </a:r>
            <a:r>
              <a:rPr lang="en-US" baseline="-25000" dirty="0">
                <a:solidFill>
                  <a:schemeClr val="bg1"/>
                </a:solidFill>
              </a:rPr>
              <a:t>2</a:t>
            </a:r>
            <a:r>
              <a:rPr lang="en-US" dirty="0">
                <a:solidFill>
                  <a:schemeClr val="bg1"/>
                </a:solidFill>
              </a:rPr>
              <a:t> atmosphere</a:t>
            </a:r>
          </a:p>
          <a:p>
            <a:pPr marL="285750" indent="-285750">
              <a:buFont typeface="Arial" panose="020B0604020202020204" pitchFamily="34" charset="0"/>
              <a:buChar char="•"/>
            </a:pPr>
            <a:r>
              <a:rPr lang="en-US" dirty="0">
                <a:solidFill>
                  <a:schemeClr val="bg1"/>
                </a:solidFill>
              </a:rPr>
              <a:t>Water in Regolith – Anywhere on the surface</a:t>
            </a:r>
          </a:p>
          <a:p>
            <a:pPr marL="285750" indent="-285750">
              <a:buFont typeface="Arial" panose="020B0604020202020204" pitchFamily="34" charset="0"/>
              <a:buChar char="•"/>
            </a:pPr>
            <a:r>
              <a:rPr lang="en-US" dirty="0">
                <a:solidFill>
                  <a:schemeClr val="bg1"/>
                </a:solidFill>
              </a:rPr>
              <a:t>Water Ice – Under the surface in some locations</a:t>
            </a:r>
          </a:p>
          <a:p>
            <a:pPr marL="285750" indent="-285750">
              <a:buFont typeface="Arial" panose="020B0604020202020204" pitchFamily="34" charset="0"/>
              <a:buChar char="•"/>
            </a:pPr>
            <a:r>
              <a:rPr lang="en-US" dirty="0">
                <a:solidFill>
                  <a:schemeClr val="bg1"/>
                </a:solidFill>
              </a:rPr>
              <a:t>Metals – Iron, Aluminum, Titanium, Magnesium</a:t>
            </a:r>
          </a:p>
          <a:p>
            <a:pPr marL="285750" indent="-285750">
              <a:buFont typeface="Arial" panose="020B0604020202020204" pitchFamily="34" charset="0"/>
              <a:buChar char="•"/>
            </a:pPr>
            <a:r>
              <a:rPr lang="en-US" dirty="0">
                <a:solidFill>
                  <a:schemeClr val="bg1"/>
                </a:solidFill>
              </a:rPr>
              <a:t>Metalloids - Silicon</a:t>
            </a:r>
          </a:p>
          <a:p>
            <a:pPr marL="285750" indent="-285750">
              <a:buFont typeface="Arial" panose="020B0604020202020204" pitchFamily="34" charset="0"/>
              <a:buChar char="•"/>
            </a:pPr>
            <a:r>
              <a:rPr lang="en-US" dirty="0">
                <a:solidFill>
                  <a:schemeClr val="bg1"/>
                </a:solidFill>
              </a:rPr>
              <a:t>Regolith – Can be used as a construction material</a:t>
            </a:r>
          </a:p>
        </p:txBody>
      </p:sp>
      <p:sp>
        <p:nvSpPr>
          <p:cNvPr id="5" name="Slide Number Placeholder 4">
            <a:extLst>
              <a:ext uri="{FF2B5EF4-FFF2-40B4-BE49-F238E27FC236}">
                <a16:creationId xmlns:a16="http://schemas.microsoft.com/office/drawing/2014/main" id="{6EA5B98E-DE4F-1D5C-C777-441D7B8F33A6}"/>
              </a:ext>
            </a:extLst>
          </p:cNvPr>
          <p:cNvSpPr>
            <a:spLocks noGrp="1"/>
          </p:cNvSpPr>
          <p:nvPr>
            <p:ph type="sldNum" sz="quarter" idx="12"/>
          </p:nvPr>
        </p:nvSpPr>
        <p:spPr/>
        <p:txBody>
          <a:bodyPr/>
          <a:lstStyle/>
          <a:p>
            <a:pPr>
              <a:defRPr/>
            </a:pPr>
            <a:fld id="{6D1B0E9A-C4F3-4D46-924E-FDCE9F0342D8}" type="slidenum">
              <a:rPr lang="en-US" smtClean="0">
                <a:solidFill>
                  <a:schemeClr val="bg1"/>
                </a:solidFill>
              </a:rPr>
              <a:pPr>
                <a:defRPr/>
              </a:pPr>
              <a:t>7</a:t>
            </a:fld>
            <a:endParaRPr lang="en-US" dirty="0">
              <a:solidFill>
                <a:schemeClr val="bg1"/>
              </a:solidFill>
            </a:endParaRPr>
          </a:p>
        </p:txBody>
      </p:sp>
    </p:spTree>
    <p:extLst>
      <p:ext uri="{BB962C8B-B14F-4D97-AF65-F5344CB8AC3E}">
        <p14:creationId xmlns:p14="http://schemas.microsoft.com/office/powerpoint/2010/main" val="3199514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EF2472-656C-04E3-2902-B08BAFD0D2B9}"/>
              </a:ext>
            </a:extLst>
          </p:cNvPr>
          <p:cNvSpPr/>
          <p:nvPr/>
        </p:nvSpPr>
        <p:spPr>
          <a:xfrm>
            <a:off x="0" y="846138"/>
            <a:ext cx="12192000" cy="601186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89872" y="-120297"/>
            <a:ext cx="10515600" cy="1325563"/>
          </a:xfrm>
        </p:spPr>
        <p:txBody>
          <a:bodyPr/>
          <a:lstStyle/>
          <a:p>
            <a:r>
              <a:rPr lang="en-US" dirty="0"/>
              <a:t>Water on the Moon</a:t>
            </a:r>
          </a:p>
        </p:txBody>
      </p:sp>
      <p:sp>
        <p:nvSpPr>
          <p:cNvPr id="9" name="TextBox 8"/>
          <p:cNvSpPr txBox="1"/>
          <p:nvPr/>
        </p:nvSpPr>
        <p:spPr>
          <a:xfrm>
            <a:off x="0" y="1043425"/>
            <a:ext cx="4357991" cy="3693319"/>
          </a:xfrm>
          <a:prstGeom prst="rect">
            <a:avLst/>
          </a:prstGeom>
          <a:noFill/>
        </p:spPr>
        <p:txBody>
          <a:bodyPr wrap="square" rtlCol="0">
            <a:spAutoFit/>
          </a:bodyPr>
          <a:lstStyle/>
          <a:p>
            <a:pPr marL="171450" indent="-171450">
              <a:buFont typeface="Arial" panose="020B0604020202020204" pitchFamily="34" charset="0"/>
              <a:buChar char="•"/>
            </a:pPr>
            <a:r>
              <a:rPr lang="en-US" dirty="0">
                <a:solidFill>
                  <a:schemeClr val="bg1"/>
                </a:solidFill>
              </a:rPr>
              <a:t>1994 : Clementine indicated</a:t>
            </a:r>
            <a:r>
              <a:rPr lang="en-US" baseline="0" dirty="0">
                <a:solidFill>
                  <a:schemeClr val="bg1"/>
                </a:solidFill>
              </a:rPr>
              <a:t> the presence of water ice at the poles based on the response of radar interactions with the surface</a:t>
            </a:r>
            <a:endParaRPr lang="en-US" dirty="0">
              <a:solidFill>
                <a:schemeClr val="bg1"/>
              </a:solidFill>
            </a:endParaRPr>
          </a:p>
          <a:p>
            <a:pPr marL="171450" indent="-171450">
              <a:buFont typeface="Arial" panose="020B0604020202020204" pitchFamily="34" charset="0"/>
              <a:buChar char="•"/>
            </a:pPr>
            <a:r>
              <a:rPr lang="en-US" dirty="0">
                <a:solidFill>
                  <a:schemeClr val="bg1"/>
                </a:solidFill>
              </a:rPr>
              <a:t>1998: Lunar Prospector detected</a:t>
            </a:r>
            <a:r>
              <a:rPr lang="en-US" baseline="0" dirty="0">
                <a:solidFill>
                  <a:schemeClr val="bg1"/>
                </a:solidFill>
              </a:rPr>
              <a:t> hydrogen using a neutron spectrometer and estimated the content of water ice to be 300 million metric tons </a:t>
            </a:r>
          </a:p>
          <a:p>
            <a:pPr marL="171450" indent="-171450">
              <a:buFont typeface="Arial" panose="020B0604020202020204" pitchFamily="34" charset="0"/>
              <a:buChar char="•"/>
            </a:pPr>
            <a:r>
              <a:rPr lang="en-US" baseline="0" dirty="0">
                <a:solidFill>
                  <a:schemeClr val="bg1"/>
                </a:solidFill>
              </a:rPr>
              <a:t>2008: Chandrayaan-1 puts the estimate at 600 million metric tons (240,000 Olympic swimming pools)</a:t>
            </a:r>
          </a:p>
          <a:p>
            <a:pPr marL="171450" indent="-171450">
              <a:buFont typeface="Arial" panose="020B0604020202020204" pitchFamily="34" charset="0"/>
              <a:buChar char="•"/>
            </a:pPr>
            <a:r>
              <a:rPr lang="en-US" baseline="0" dirty="0">
                <a:solidFill>
                  <a:schemeClr val="bg1"/>
                </a:solidFill>
              </a:rPr>
              <a:t>2009: LRO/LCROSS provided definitive proof of water </a:t>
            </a:r>
            <a:r>
              <a:rPr lang="en-US" dirty="0">
                <a:solidFill>
                  <a:schemeClr val="bg1"/>
                </a:solidFill>
              </a:rPr>
              <a:t>ice in Cabeus crater</a:t>
            </a:r>
            <a:endParaRPr lang="en-US" baseline="0" dirty="0"/>
          </a:p>
        </p:txBody>
      </p:sp>
      <p:sp>
        <p:nvSpPr>
          <p:cNvPr id="2" name="TextBox 1"/>
          <p:cNvSpPr txBox="1"/>
          <p:nvPr/>
        </p:nvSpPr>
        <p:spPr>
          <a:xfrm>
            <a:off x="4971329" y="6529308"/>
            <a:ext cx="2249342" cy="246221"/>
          </a:xfrm>
          <a:prstGeom prst="rect">
            <a:avLst/>
          </a:prstGeom>
          <a:noFill/>
        </p:spPr>
        <p:txBody>
          <a:bodyPr wrap="square" rtlCol="0">
            <a:spAutoFit/>
          </a:bodyPr>
          <a:lstStyle/>
          <a:p>
            <a:pPr algn="ctr"/>
            <a:r>
              <a:rPr lang="en-US" sz="1000" i="1" dirty="0">
                <a:solidFill>
                  <a:schemeClr val="bg1"/>
                </a:solidFill>
              </a:rPr>
              <a:t>Image Credit: NASA/GSFC</a:t>
            </a:r>
          </a:p>
        </p:txBody>
      </p:sp>
      <p:pic>
        <p:nvPicPr>
          <p:cNvPr id="2050" name="Picture 2" descr="Temperature map of the Moon’s south pole. The bottoms of some of the craters in this region are never exposed to sunlight, thus have extremely cold temperatures. Alternatively, some peaks and crater rims are exposed to sunlight over 80% of the time.…">
            <a:extLst>
              <a:ext uri="{FF2B5EF4-FFF2-40B4-BE49-F238E27FC236}">
                <a16:creationId xmlns:a16="http://schemas.microsoft.com/office/drawing/2014/main" id="{253045F8-40FF-2C7E-CCE9-8C8F94335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760" y="846139"/>
            <a:ext cx="7835368" cy="58755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4D4F824-E80C-0080-8EB4-EFA5D8F0C7E3}"/>
              </a:ext>
            </a:extLst>
          </p:cNvPr>
          <p:cNvSpPr txBox="1"/>
          <p:nvPr/>
        </p:nvSpPr>
        <p:spPr>
          <a:xfrm>
            <a:off x="6025653" y="6570543"/>
            <a:ext cx="2249342" cy="246221"/>
          </a:xfrm>
          <a:prstGeom prst="rect">
            <a:avLst/>
          </a:prstGeom>
          <a:noFill/>
        </p:spPr>
        <p:txBody>
          <a:bodyPr wrap="square" rtlCol="0">
            <a:spAutoFit/>
          </a:bodyPr>
          <a:lstStyle/>
          <a:p>
            <a:pPr algn="ctr"/>
            <a:r>
              <a:rPr lang="en-US" sz="1000" i="1" dirty="0">
                <a:solidFill>
                  <a:schemeClr val="bg1"/>
                </a:solidFill>
              </a:rPr>
              <a:t>Image Credit: UCLA/NASA/JPL/GSFC</a:t>
            </a:r>
          </a:p>
        </p:txBody>
      </p:sp>
      <p:sp>
        <p:nvSpPr>
          <p:cNvPr id="5" name="Slide Number Placeholder 4">
            <a:extLst>
              <a:ext uri="{FF2B5EF4-FFF2-40B4-BE49-F238E27FC236}">
                <a16:creationId xmlns:a16="http://schemas.microsoft.com/office/drawing/2014/main" id="{2809BA11-CA17-8E05-94CC-405FA0A92853}"/>
              </a:ext>
            </a:extLst>
          </p:cNvPr>
          <p:cNvSpPr>
            <a:spLocks noGrp="1"/>
          </p:cNvSpPr>
          <p:nvPr>
            <p:ph type="sldNum" sz="quarter" idx="12"/>
          </p:nvPr>
        </p:nvSpPr>
        <p:spPr/>
        <p:txBody>
          <a:bodyPr/>
          <a:lstStyle/>
          <a:p>
            <a:pPr>
              <a:defRPr/>
            </a:pPr>
            <a:fld id="{6D1B0E9A-C4F3-4D46-924E-FDCE9F0342D8}" type="slidenum">
              <a:rPr lang="en-US" smtClean="0">
                <a:solidFill>
                  <a:schemeClr val="bg1"/>
                </a:solidFill>
              </a:rPr>
              <a:pPr>
                <a:defRPr/>
              </a:pPr>
              <a:t>8</a:t>
            </a:fld>
            <a:endParaRPr lang="en-US" dirty="0">
              <a:solidFill>
                <a:schemeClr val="bg1"/>
              </a:solidFill>
            </a:endParaRPr>
          </a:p>
        </p:txBody>
      </p:sp>
    </p:spTree>
    <p:extLst>
      <p:ext uri="{BB962C8B-B14F-4D97-AF65-F5344CB8AC3E}">
        <p14:creationId xmlns:p14="http://schemas.microsoft.com/office/powerpoint/2010/main" val="3733579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F92DC-F415-40A4-3236-FEB4C7E84243}"/>
              </a:ext>
            </a:extLst>
          </p:cNvPr>
          <p:cNvSpPr>
            <a:spLocks noGrp="1"/>
          </p:cNvSpPr>
          <p:nvPr>
            <p:ph type="title"/>
          </p:nvPr>
        </p:nvSpPr>
        <p:spPr/>
        <p:txBody>
          <a:bodyPr/>
          <a:lstStyle/>
          <a:p>
            <a:r>
              <a:rPr lang="en-US" dirty="0"/>
              <a:t>LRO/LCROSS</a:t>
            </a:r>
          </a:p>
        </p:txBody>
      </p:sp>
      <p:sp>
        <p:nvSpPr>
          <p:cNvPr id="3" name="Content Placeholder 2">
            <a:extLst>
              <a:ext uri="{FF2B5EF4-FFF2-40B4-BE49-F238E27FC236}">
                <a16:creationId xmlns:a16="http://schemas.microsoft.com/office/drawing/2014/main" id="{4793E12B-9BDC-1117-672B-592AA3D4F62E}"/>
              </a:ext>
            </a:extLst>
          </p:cNvPr>
          <p:cNvSpPr>
            <a:spLocks noGrp="1"/>
          </p:cNvSpPr>
          <p:nvPr>
            <p:ph idx="1"/>
          </p:nvPr>
        </p:nvSpPr>
        <p:spPr/>
        <p:txBody>
          <a:bodyPr/>
          <a:lstStyle/>
          <a:p>
            <a:r>
              <a:rPr lang="en-US" dirty="0"/>
              <a:t>Lunar Reconnaissance Orbiter (LRO)</a:t>
            </a:r>
          </a:p>
          <a:p>
            <a:pPr lvl="1"/>
            <a:r>
              <a:rPr lang="en-US" dirty="0"/>
              <a:t>Launched June 18, 2009</a:t>
            </a:r>
          </a:p>
          <a:p>
            <a:pPr lvl="1"/>
            <a:r>
              <a:rPr lang="en-US" dirty="0"/>
              <a:t>Still active</a:t>
            </a:r>
          </a:p>
          <a:p>
            <a:r>
              <a:rPr lang="en-US" dirty="0"/>
              <a:t>Lunar Crater Observation and Sensing Satellite (LCROSS)</a:t>
            </a:r>
          </a:p>
          <a:p>
            <a:pPr lvl="1"/>
            <a:r>
              <a:rPr lang="en-US" dirty="0"/>
              <a:t>Launched June 18, 2009</a:t>
            </a:r>
          </a:p>
          <a:p>
            <a:pPr lvl="1"/>
            <a:r>
              <a:rPr lang="en-US" dirty="0"/>
              <a:t>Centaur crashed into the surface of Cabeus crater at 11:31 UT October 9</a:t>
            </a:r>
            <a:r>
              <a:rPr lang="en-US" baseline="30000" dirty="0"/>
              <a:t>th</a:t>
            </a:r>
            <a:r>
              <a:rPr lang="en-US" dirty="0"/>
              <a:t>, 2009</a:t>
            </a:r>
          </a:p>
          <a:p>
            <a:pPr lvl="1"/>
            <a:r>
              <a:rPr lang="en-US" dirty="0"/>
              <a:t>LCROSS crashed into the surface 4 minutes later after analyzing the impact plume</a:t>
            </a:r>
          </a:p>
          <a:p>
            <a:pPr lvl="1"/>
            <a:r>
              <a:rPr lang="en-US" dirty="0"/>
              <a:t>LRO analyzed plume from orbit</a:t>
            </a:r>
          </a:p>
        </p:txBody>
      </p:sp>
      <p:sp>
        <p:nvSpPr>
          <p:cNvPr id="4" name="Slide Number Placeholder 3">
            <a:extLst>
              <a:ext uri="{FF2B5EF4-FFF2-40B4-BE49-F238E27FC236}">
                <a16:creationId xmlns:a16="http://schemas.microsoft.com/office/drawing/2014/main" id="{964EFA9A-CF51-D509-3617-1B3AC8B6B2E5}"/>
              </a:ext>
            </a:extLst>
          </p:cNvPr>
          <p:cNvSpPr>
            <a:spLocks noGrp="1"/>
          </p:cNvSpPr>
          <p:nvPr>
            <p:ph type="sldNum" sz="quarter" idx="12"/>
          </p:nvPr>
        </p:nvSpPr>
        <p:spPr>
          <a:xfrm>
            <a:off x="8757690" y="6328013"/>
            <a:ext cx="2844800" cy="365125"/>
          </a:xfrm>
        </p:spPr>
        <p:txBody>
          <a:bodyPr/>
          <a:lstStyle/>
          <a:p>
            <a:pPr>
              <a:defRPr/>
            </a:pPr>
            <a:fld id="{6D1B0E9A-C4F3-4D46-924E-FDCE9F0342D8}" type="slidenum">
              <a:rPr lang="en-US" smtClean="0">
                <a:solidFill>
                  <a:prstClr val="black"/>
                </a:solidFill>
              </a:rPr>
              <a:pPr>
                <a:defRPr/>
              </a:pPr>
              <a:t>9</a:t>
            </a:fld>
            <a:endParaRPr lang="en-US" dirty="0">
              <a:solidFill>
                <a:prstClr val="black"/>
              </a:solidFill>
            </a:endParaRPr>
          </a:p>
        </p:txBody>
      </p:sp>
      <p:pic>
        <p:nvPicPr>
          <p:cNvPr id="6" name="Picture 5">
            <a:extLst>
              <a:ext uri="{FF2B5EF4-FFF2-40B4-BE49-F238E27FC236}">
                <a16:creationId xmlns:a16="http://schemas.microsoft.com/office/drawing/2014/main" id="{EA371E85-8D4D-EC40-A0C1-20AF250442B2}"/>
              </a:ext>
            </a:extLst>
          </p:cNvPr>
          <p:cNvPicPr>
            <a:picLocks noChangeAspect="1"/>
          </p:cNvPicPr>
          <p:nvPr/>
        </p:nvPicPr>
        <p:blipFill>
          <a:blip r:embed="rId2"/>
          <a:stretch>
            <a:fillRect/>
          </a:stretch>
        </p:blipFill>
        <p:spPr>
          <a:xfrm>
            <a:off x="2056869" y="3921003"/>
            <a:ext cx="7626485" cy="2205161"/>
          </a:xfrm>
          <a:prstGeom prst="rect">
            <a:avLst/>
          </a:prstGeom>
          <a:ln w="2286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A82E26DA-3725-1D2A-05EE-C81201268F8F}"/>
              </a:ext>
            </a:extLst>
          </p:cNvPr>
          <p:cNvSpPr txBox="1"/>
          <p:nvPr/>
        </p:nvSpPr>
        <p:spPr>
          <a:xfrm>
            <a:off x="1194902" y="6385197"/>
            <a:ext cx="9350421"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Colaprete, A., Schultz, P., Heldmann, J., Wooden, D., Shirley, M., </a:t>
            </a:r>
            <a:r>
              <a:rPr lang="en-US" sz="1200" b="0" i="0" dirty="0" err="1">
                <a:solidFill>
                  <a:srgbClr val="222222"/>
                </a:solidFill>
                <a:effectLst/>
                <a:latin typeface="Arial" panose="020B0604020202020204" pitchFamily="34" charset="0"/>
              </a:rPr>
              <a:t>Ennico</a:t>
            </a:r>
            <a:r>
              <a:rPr lang="en-US" sz="1200" b="0" i="0" dirty="0">
                <a:solidFill>
                  <a:srgbClr val="222222"/>
                </a:solidFill>
                <a:effectLst/>
                <a:latin typeface="Arial" panose="020B0604020202020204" pitchFamily="34" charset="0"/>
              </a:rPr>
              <a:t>, K., ... &amp; </a:t>
            </a:r>
            <a:r>
              <a:rPr lang="en-US" sz="1200" b="0" i="0" dirty="0" err="1">
                <a:solidFill>
                  <a:srgbClr val="222222"/>
                </a:solidFill>
                <a:effectLst/>
                <a:latin typeface="Arial" panose="020B0604020202020204" pitchFamily="34" charset="0"/>
              </a:rPr>
              <a:t>Sollitt</a:t>
            </a:r>
            <a:r>
              <a:rPr lang="en-US" sz="1200" b="0" i="0" dirty="0">
                <a:solidFill>
                  <a:srgbClr val="222222"/>
                </a:solidFill>
                <a:effectLst/>
                <a:latin typeface="Arial" panose="020B0604020202020204" pitchFamily="34" charset="0"/>
              </a:rPr>
              <a:t>, L. (2010). Detection of water in the LCROSS ejecta plume. </a:t>
            </a:r>
            <a:r>
              <a:rPr lang="en-US" sz="1200" b="0" i="1" dirty="0">
                <a:solidFill>
                  <a:srgbClr val="222222"/>
                </a:solidFill>
                <a:effectLst/>
                <a:latin typeface="Arial" panose="020B0604020202020204" pitchFamily="34" charset="0"/>
              </a:rPr>
              <a:t>science</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330</a:t>
            </a:r>
            <a:r>
              <a:rPr lang="en-US" sz="1200" b="0" i="0" dirty="0">
                <a:solidFill>
                  <a:srgbClr val="222222"/>
                </a:solidFill>
                <a:effectLst/>
                <a:latin typeface="Arial" panose="020B0604020202020204" pitchFamily="34" charset="0"/>
              </a:rPr>
              <a:t>(6003), 463-468.</a:t>
            </a:r>
            <a:endParaRPr lang="en-US" sz="1200" dirty="0"/>
          </a:p>
        </p:txBody>
      </p:sp>
    </p:spTree>
    <p:extLst>
      <p:ext uri="{BB962C8B-B14F-4D97-AF65-F5344CB8AC3E}">
        <p14:creationId xmlns:p14="http://schemas.microsoft.com/office/powerpoint/2010/main" val="1100246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on Mars</a:t>
            </a:r>
          </a:p>
        </p:txBody>
      </p:sp>
      <p:sp>
        <p:nvSpPr>
          <p:cNvPr id="4" name="Slide Number Placeholder 3"/>
          <p:cNvSpPr>
            <a:spLocks noGrp="1"/>
          </p:cNvSpPr>
          <p:nvPr>
            <p:ph type="sldNum" sz="quarter" idx="12"/>
          </p:nvPr>
        </p:nvSpPr>
        <p:spPr>
          <a:xfrm>
            <a:off x="10992168" y="6552326"/>
            <a:ext cx="373062" cy="305674"/>
          </a:xfrm>
        </p:spPr>
        <p:txBody>
          <a:bodyPr/>
          <a:lstStyle/>
          <a:p>
            <a:pPr>
              <a:defRPr/>
            </a:pPr>
            <a:fld id="{6D1B0E9A-C4F3-4D46-924E-FDCE9F0342D8}" type="slidenum">
              <a:rPr lang="en-US" smtClean="0">
                <a:solidFill>
                  <a:prstClr val="black"/>
                </a:solidFill>
              </a:rPr>
              <a:pPr>
                <a:defRPr/>
              </a:pPr>
              <a:t>10</a:t>
            </a:fld>
            <a:endParaRPr lang="en-US" dirty="0">
              <a:solidFill>
                <a:prstClr val="black"/>
              </a:solidFill>
            </a:endParaRPr>
          </a:p>
        </p:txBody>
      </p:sp>
      <p:pic>
        <p:nvPicPr>
          <p:cNvPr id="3076" name="Picture 4" descr="https://mars.jpl.nasa.gov/odyssey/gallery/latestimages/latest2003/jul/20030724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22226"/>
          <a:stretch/>
        </p:blipFill>
        <p:spPr bwMode="auto">
          <a:xfrm>
            <a:off x="582594" y="854037"/>
            <a:ext cx="11026812" cy="57182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876672" y="6548709"/>
            <a:ext cx="2438656" cy="246221"/>
          </a:xfrm>
          <a:prstGeom prst="rect">
            <a:avLst/>
          </a:prstGeom>
        </p:spPr>
        <p:txBody>
          <a:bodyPr wrap="square">
            <a:spAutoFit/>
          </a:bodyPr>
          <a:lstStyle/>
          <a:p>
            <a:pPr algn="ctr"/>
            <a:r>
              <a:rPr lang="en-US" sz="1000" i="1" dirty="0">
                <a:solidFill>
                  <a:srgbClr val="000000"/>
                </a:solidFill>
                <a:latin typeface="Helvetica Neue"/>
              </a:rPr>
              <a:t>Image Credit: </a:t>
            </a:r>
            <a:r>
              <a:rPr lang="en-US" sz="1000" i="1" dirty="0"/>
              <a:t>NASA/JPL-Caltech</a:t>
            </a:r>
          </a:p>
        </p:txBody>
      </p:sp>
    </p:spTree>
    <p:extLst>
      <p:ext uri="{BB962C8B-B14F-4D97-AF65-F5344CB8AC3E}">
        <p14:creationId xmlns:p14="http://schemas.microsoft.com/office/powerpoint/2010/main" val="4294755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on Mars</a:t>
            </a:r>
          </a:p>
        </p:txBody>
      </p:sp>
      <p:sp>
        <p:nvSpPr>
          <p:cNvPr id="4" name="Slide Number Placeholder 3"/>
          <p:cNvSpPr>
            <a:spLocks noGrp="1"/>
          </p:cNvSpPr>
          <p:nvPr>
            <p:ph type="sldNum" sz="quarter" idx="12"/>
          </p:nvPr>
        </p:nvSpPr>
        <p:spPr>
          <a:xfrm>
            <a:off x="11084984" y="6375205"/>
            <a:ext cx="373062" cy="365125"/>
          </a:xfrm>
        </p:spPr>
        <p:txBody>
          <a:bodyPr/>
          <a:lstStyle/>
          <a:p>
            <a:pPr>
              <a:defRPr/>
            </a:pPr>
            <a:fld id="{6D1B0E9A-C4F3-4D46-924E-FDCE9F0342D8}" type="slidenum">
              <a:rPr lang="en-US" smtClean="0">
                <a:solidFill>
                  <a:prstClr val="black"/>
                </a:solidFill>
              </a:rPr>
              <a:pPr>
                <a:defRPr/>
              </a:pPr>
              <a:t>11</a:t>
            </a:fld>
            <a:endParaRPr lang="en-US" dirty="0">
              <a:solidFill>
                <a:prstClr val="black"/>
              </a:solidFill>
            </a:endParaRPr>
          </a:p>
        </p:txBody>
      </p:sp>
      <p:pic>
        <p:nvPicPr>
          <p:cNvPr id="4098" name="Picture 2" descr="exposed ice layers"/>
          <p:cNvPicPr>
            <a:picLocks noChangeAspect="1" noChangeArrowheads="1"/>
          </p:cNvPicPr>
          <p:nvPr/>
        </p:nvPicPr>
        <p:blipFill rotWithShape="1">
          <a:blip r:embed="rId3">
            <a:extLst>
              <a:ext uri="{28A0092B-C50C-407E-A947-70E740481C1C}">
                <a14:useLocalDpi xmlns:a14="http://schemas.microsoft.com/office/drawing/2010/main" val="0"/>
              </a:ext>
            </a:extLst>
          </a:blip>
          <a:srcRect r="224"/>
          <a:stretch/>
        </p:blipFill>
        <p:spPr bwMode="auto">
          <a:xfrm>
            <a:off x="2878667" y="948667"/>
            <a:ext cx="6050844" cy="48515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20712" y="6093999"/>
            <a:ext cx="7817027" cy="646331"/>
          </a:xfrm>
          <a:prstGeom prst="rect">
            <a:avLst/>
          </a:prstGeom>
          <a:noFill/>
        </p:spPr>
        <p:txBody>
          <a:bodyPr wrap="square" rtlCol="0">
            <a:spAutoFit/>
          </a:bodyPr>
          <a:lstStyle/>
          <a:p>
            <a:r>
              <a:rPr lang="en-US" sz="1200" dirty="0"/>
              <a:t>A cross-section of underground ice is exposed at the steep slope that appears bright blue in this enhanced-color view from the HiRISE camera on NASA's Mars Reconnaissance Orbiter. The scene is about 550 yards wide. The scarp drops about 140 yards from the level ground in the upper third of the image. </a:t>
            </a:r>
          </a:p>
        </p:txBody>
      </p:sp>
      <p:sp>
        <p:nvSpPr>
          <p:cNvPr id="7" name="Rectangle 6"/>
          <p:cNvSpPr/>
          <p:nvPr/>
        </p:nvSpPr>
        <p:spPr>
          <a:xfrm>
            <a:off x="4453599" y="5724667"/>
            <a:ext cx="3284802" cy="369332"/>
          </a:xfrm>
          <a:prstGeom prst="rect">
            <a:avLst/>
          </a:prstGeom>
        </p:spPr>
        <p:txBody>
          <a:bodyPr wrap="square">
            <a:spAutoFit/>
          </a:bodyPr>
          <a:lstStyle/>
          <a:p>
            <a:pPr algn="ctr"/>
            <a:r>
              <a:rPr lang="en-US" sz="1000" i="1" dirty="0">
                <a:solidFill>
                  <a:srgbClr val="000000"/>
                </a:solidFill>
                <a:latin typeface="Helvetica Neue"/>
              </a:rPr>
              <a:t>Image Credit: </a:t>
            </a:r>
            <a:r>
              <a:rPr lang="en-US" dirty="0"/>
              <a:t> </a:t>
            </a:r>
            <a:r>
              <a:rPr lang="en-US" sz="1000" i="1" dirty="0"/>
              <a:t>NASA/JPL-Caltech/UA/USGS</a:t>
            </a:r>
          </a:p>
        </p:txBody>
      </p:sp>
    </p:spTree>
    <p:extLst>
      <p:ext uri="{BB962C8B-B14F-4D97-AF65-F5344CB8AC3E}">
        <p14:creationId xmlns:p14="http://schemas.microsoft.com/office/powerpoint/2010/main" val="2776773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1003AF-859C-E006-02F9-AA8D84FDE343}"/>
              </a:ext>
            </a:extLst>
          </p:cNvPr>
          <p:cNvSpPr>
            <a:spLocks noGrp="1"/>
          </p:cNvSpPr>
          <p:nvPr>
            <p:ph type="title"/>
          </p:nvPr>
        </p:nvSpPr>
        <p:spPr>
          <a:xfrm>
            <a:off x="499533" y="-30358"/>
            <a:ext cx="10515600" cy="1325563"/>
          </a:xfrm>
        </p:spPr>
        <p:txBody>
          <a:bodyPr/>
          <a:lstStyle/>
          <a:p>
            <a:r>
              <a:rPr lang="en-US" dirty="0"/>
              <a:t>Water on the Moon</a:t>
            </a:r>
          </a:p>
        </p:txBody>
      </p:sp>
      <p:sp>
        <p:nvSpPr>
          <p:cNvPr id="3" name="Slide Number Placeholder 2"/>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12</a:t>
            </a:fld>
            <a:endParaRPr lang="en-US" dirty="0">
              <a:solidFill>
                <a:prstClr val="black"/>
              </a:solidFill>
            </a:endParaRPr>
          </a:p>
        </p:txBody>
      </p:sp>
      <p:grpSp>
        <p:nvGrpSpPr>
          <p:cNvPr id="17" name="Group 16"/>
          <p:cNvGrpSpPr/>
          <p:nvPr/>
        </p:nvGrpSpPr>
        <p:grpSpPr>
          <a:xfrm>
            <a:off x="4768219" y="1581270"/>
            <a:ext cx="2813858" cy="461665"/>
            <a:chOff x="4202084" y="963107"/>
            <a:chExt cx="2813858" cy="461665"/>
          </a:xfrm>
        </p:grpSpPr>
        <p:sp>
          <p:nvSpPr>
            <p:cNvPr id="10" name="TextBox 9"/>
            <p:cNvSpPr txBox="1"/>
            <p:nvPr/>
          </p:nvSpPr>
          <p:spPr>
            <a:xfrm>
              <a:off x="4202084" y="963107"/>
              <a:ext cx="889462" cy="461665"/>
            </a:xfrm>
            <a:prstGeom prst="rect">
              <a:avLst/>
            </a:prstGeom>
            <a:noFill/>
          </p:spPr>
          <p:txBody>
            <a:bodyPr wrap="square" rtlCol="0">
              <a:spAutoFit/>
            </a:bodyPr>
            <a:lstStyle/>
            <a:p>
              <a:r>
                <a:rPr lang="en-US" sz="2400" i="1" dirty="0"/>
                <a:t>2H</a:t>
              </a:r>
              <a:r>
                <a:rPr lang="en-US" sz="2400" i="1" baseline="-25000" dirty="0"/>
                <a:t>2</a:t>
              </a:r>
              <a:r>
                <a:rPr lang="en-US" sz="2400" i="1" dirty="0"/>
                <a:t>0</a:t>
              </a:r>
              <a:r>
                <a:rPr lang="en-US" sz="2400" dirty="0"/>
                <a:t> </a:t>
              </a:r>
            </a:p>
          </p:txBody>
        </p:sp>
        <p:sp>
          <p:nvSpPr>
            <p:cNvPr id="12" name="TextBox 11"/>
            <p:cNvSpPr txBox="1"/>
            <p:nvPr/>
          </p:nvSpPr>
          <p:spPr>
            <a:xfrm>
              <a:off x="5665301" y="963107"/>
              <a:ext cx="1350641" cy="461665"/>
            </a:xfrm>
            <a:prstGeom prst="rect">
              <a:avLst/>
            </a:prstGeom>
            <a:noFill/>
          </p:spPr>
          <p:txBody>
            <a:bodyPr wrap="square" rtlCol="0">
              <a:spAutoFit/>
            </a:bodyPr>
            <a:lstStyle/>
            <a:p>
              <a:r>
                <a:rPr lang="en-US" sz="2400" i="1" dirty="0"/>
                <a:t>2H</a:t>
              </a:r>
              <a:r>
                <a:rPr lang="en-US" sz="2400" i="1" baseline="-25000" dirty="0"/>
                <a:t>2</a:t>
              </a:r>
              <a:r>
                <a:rPr lang="en-US" sz="2400" i="1" dirty="0"/>
                <a:t> + O</a:t>
              </a:r>
              <a:r>
                <a:rPr lang="en-US" sz="2400" i="1" baseline="-25000" dirty="0"/>
                <a:t>2</a:t>
              </a:r>
              <a:r>
                <a:rPr lang="en-US" sz="2400" dirty="0"/>
                <a:t> </a:t>
              </a:r>
            </a:p>
          </p:txBody>
        </p:sp>
        <p:cxnSp>
          <p:nvCxnSpPr>
            <p:cNvPr id="14" name="Straight Arrow Connector 13"/>
            <p:cNvCxnSpPr>
              <a:stCxn id="10" idx="3"/>
              <a:endCxn id="12" idx="1"/>
            </p:cNvCxnSpPr>
            <p:nvPr/>
          </p:nvCxnSpPr>
          <p:spPr>
            <a:xfrm>
              <a:off x="5091546" y="1193940"/>
              <a:ext cx="573755"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6" name="TextBox 15"/>
          <p:cNvSpPr txBox="1"/>
          <p:nvPr/>
        </p:nvSpPr>
        <p:spPr>
          <a:xfrm>
            <a:off x="1632244" y="934939"/>
            <a:ext cx="8919378" cy="646331"/>
          </a:xfrm>
          <a:prstGeom prst="rect">
            <a:avLst/>
          </a:prstGeom>
          <a:noFill/>
        </p:spPr>
        <p:txBody>
          <a:bodyPr wrap="square" rtlCol="0">
            <a:spAutoFit/>
          </a:bodyPr>
          <a:lstStyle/>
          <a:p>
            <a:pPr marL="285750" indent="-285750">
              <a:buFont typeface="Arial" panose="020B0604020202020204" pitchFamily="34" charset="0"/>
              <a:buChar char="•"/>
            </a:pPr>
            <a:r>
              <a:rPr lang="en-US" dirty="0"/>
              <a:t>Water electrolysis can be used to convert water into hydrogen and oxygen using an electric current from a solar panel or other source of power</a:t>
            </a:r>
          </a:p>
        </p:txBody>
      </p:sp>
      <p:sp>
        <p:nvSpPr>
          <p:cNvPr id="18" name="TextBox 17"/>
          <p:cNvSpPr txBox="1"/>
          <p:nvPr/>
        </p:nvSpPr>
        <p:spPr>
          <a:xfrm>
            <a:off x="1632244" y="2042934"/>
            <a:ext cx="8919378"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Oxygen gas can be used for breathing</a:t>
            </a:r>
          </a:p>
          <a:p>
            <a:pPr marL="285750" indent="-285750">
              <a:buFont typeface="Arial" panose="020B0604020202020204" pitchFamily="34" charset="0"/>
              <a:buChar char="•"/>
            </a:pPr>
            <a:r>
              <a:rPr lang="en-US" sz="1600" dirty="0"/>
              <a:t>Oxygen and hydrogen gas can be used to run a fuel cell</a:t>
            </a:r>
          </a:p>
          <a:p>
            <a:pPr marL="285750" indent="-285750">
              <a:buFont typeface="Arial" panose="020B0604020202020204" pitchFamily="34" charset="0"/>
              <a:buChar char="•"/>
            </a:pPr>
            <a:r>
              <a:rPr lang="en-US" sz="1600" dirty="0"/>
              <a:t>Liquid hydrogen and liquid oxygen can be used as rocket propellant</a:t>
            </a:r>
          </a:p>
          <a:p>
            <a:pPr marL="285750" indent="-285750">
              <a:buFont typeface="Arial" panose="020B0604020202020204" pitchFamily="34" charset="0"/>
              <a:buChar char="•"/>
            </a:pPr>
            <a:r>
              <a:rPr lang="en-US" sz="1600" dirty="0"/>
              <a:t>Saturn V ,  Space Shuttle , and SLS all use LOX/LH2 propellant</a:t>
            </a:r>
          </a:p>
        </p:txBody>
      </p:sp>
      <p:pic>
        <p:nvPicPr>
          <p:cNvPr id="2050" name="Picture 2" descr="Atlantis Lifts Off"/>
          <p:cNvPicPr>
            <a:picLocks noChangeAspect="1" noChangeArrowheads="1"/>
          </p:cNvPicPr>
          <p:nvPr/>
        </p:nvPicPr>
        <p:blipFill rotWithShape="1">
          <a:blip r:embed="rId3">
            <a:extLst>
              <a:ext uri="{28A0092B-C50C-407E-A947-70E740481C1C}">
                <a14:useLocalDpi xmlns:a14="http://schemas.microsoft.com/office/drawing/2010/main" val="0"/>
              </a:ext>
            </a:extLst>
          </a:blip>
          <a:srcRect l="2526" r="14411"/>
          <a:stretch/>
        </p:blipFill>
        <p:spPr bwMode="auto">
          <a:xfrm>
            <a:off x="4100674" y="3181881"/>
            <a:ext cx="4033184" cy="323707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on Bound - Apollo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14" y="3181881"/>
            <a:ext cx="4030860" cy="32370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264662" y="6598365"/>
            <a:ext cx="1247421" cy="246221"/>
          </a:xfrm>
          <a:prstGeom prst="rect">
            <a:avLst/>
          </a:prstGeom>
          <a:noFill/>
        </p:spPr>
        <p:txBody>
          <a:bodyPr wrap="square" rtlCol="0">
            <a:spAutoFit/>
          </a:bodyPr>
          <a:lstStyle/>
          <a:p>
            <a:r>
              <a:rPr lang="en-US" sz="1000" i="1" dirty="0"/>
              <a:t>Image Credit: NASA</a:t>
            </a:r>
          </a:p>
        </p:txBody>
      </p:sp>
      <p:pic>
        <p:nvPicPr>
          <p:cNvPr id="5" name="Picture 4">
            <a:extLst>
              <a:ext uri="{FF2B5EF4-FFF2-40B4-BE49-F238E27FC236}">
                <a16:creationId xmlns:a16="http://schemas.microsoft.com/office/drawing/2014/main" id="{CC1E3EF5-EA7D-38E8-A8C3-43AEB2E692D4}"/>
              </a:ext>
            </a:extLst>
          </p:cNvPr>
          <p:cNvPicPr>
            <a:picLocks noChangeAspect="1"/>
          </p:cNvPicPr>
          <p:nvPr/>
        </p:nvPicPr>
        <p:blipFill>
          <a:blip r:embed="rId5"/>
          <a:stretch>
            <a:fillRect/>
          </a:stretch>
        </p:blipFill>
        <p:spPr>
          <a:xfrm>
            <a:off x="8131534" y="3181881"/>
            <a:ext cx="3969357" cy="3237079"/>
          </a:xfrm>
          <a:prstGeom prst="rect">
            <a:avLst/>
          </a:prstGeom>
        </p:spPr>
      </p:pic>
    </p:spTree>
    <p:extLst>
      <p:ext uri="{BB962C8B-B14F-4D97-AF65-F5344CB8AC3E}">
        <p14:creationId xmlns:p14="http://schemas.microsoft.com/office/powerpoint/2010/main" val="3051405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A086407-224E-AEAB-D56B-3908AA2835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779496" y="4262661"/>
            <a:ext cx="3349809" cy="2404102"/>
          </a:xfrm>
          <a:prstGeom prst="rect">
            <a:avLst/>
          </a:prstGeom>
        </p:spPr>
      </p:pic>
      <p:sp>
        <p:nvSpPr>
          <p:cNvPr id="2" name="Title 1">
            <a:extLst>
              <a:ext uri="{FF2B5EF4-FFF2-40B4-BE49-F238E27FC236}">
                <a16:creationId xmlns:a16="http://schemas.microsoft.com/office/drawing/2014/main" id="{1BC0B604-D51D-87F4-50D1-45AB39502626}"/>
              </a:ext>
            </a:extLst>
          </p:cNvPr>
          <p:cNvSpPr>
            <a:spLocks noGrp="1"/>
          </p:cNvSpPr>
          <p:nvPr>
            <p:ph type="title"/>
          </p:nvPr>
        </p:nvSpPr>
        <p:spPr/>
        <p:txBody>
          <a:bodyPr/>
          <a:lstStyle/>
          <a:p>
            <a:r>
              <a:rPr lang="en-US" dirty="0"/>
              <a:t>Lunar Water Utilization</a:t>
            </a:r>
          </a:p>
        </p:txBody>
      </p:sp>
      <p:graphicFrame>
        <p:nvGraphicFramePr>
          <p:cNvPr id="5" name="Content Placeholder 4">
            <a:extLst>
              <a:ext uri="{FF2B5EF4-FFF2-40B4-BE49-F238E27FC236}">
                <a16:creationId xmlns:a16="http://schemas.microsoft.com/office/drawing/2014/main" id="{BEC8231A-8B7A-BA19-C51E-66D8DCDD2505}"/>
              </a:ext>
            </a:extLst>
          </p:cNvPr>
          <p:cNvGraphicFramePr>
            <a:graphicFrameLocks noGrp="1"/>
          </p:cNvGraphicFramePr>
          <p:nvPr>
            <p:ph idx="1"/>
            <p:extLst>
              <p:ext uri="{D42A27DB-BD31-4B8C-83A1-F6EECF244321}">
                <p14:modId xmlns:p14="http://schemas.microsoft.com/office/powerpoint/2010/main" val="2159911529"/>
              </p:ext>
            </p:extLst>
          </p:nvPr>
        </p:nvGraphicFramePr>
        <p:xfrm>
          <a:off x="609600" y="1003300"/>
          <a:ext cx="10972800" cy="51228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Slide Number Placeholder 3">
            <a:extLst>
              <a:ext uri="{FF2B5EF4-FFF2-40B4-BE49-F238E27FC236}">
                <a16:creationId xmlns:a16="http://schemas.microsoft.com/office/drawing/2014/main" id="{9D6CEDBB-7B8D-C653-0A94-913A23D9A05E}"/>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13</a:t>
            </a:fld>
            <a:endParaRPr lang="en-US" dirty="0">
              <a:solidFill>
                <a:prstClr val="black"/>
              </a:solidFill>
            </a:endParaRPr>
          </a:p>
        </p:txBody>
      </p:sp>
      <p:grpSp>
        <p:nvGrpSpPr>
          <p:cNvPr id="12" name="Group 11">
            <a:extLst>
              <a:ext uri="{FF2B5EF4-FFF2-40B4-BE49-F238E27FC236}">
                <a16:creationId xmlns:a16="http://schemas.microsoft.com/office/drawing/2014/main" id="{077456F8-2053-DDAA-8AF7-A49B4748E84D}"/>
              </a:ext>
            </a:extLst>
          </p:cNvPr>
          <p:cNvGrpSpPr/>
          <p:nvPr/>
        </p:nvGrpSpPr>
        <p:grpSpPr>
          <a:xfrm>
            <a:off x="83754" y="3034540"/>
            <a:ext cx="2777222" cy="2141917"/>
            <a:chOff x="316440" y="3106021"/>
            <a:chExt cx="2777222" cy="2141917"/>
          </a:xfrm>
        </p:grpSpPr>
        <p:pic>
          <p:nvPicPr>
            <p:cNvPr id="6" name="Picture 5">
              <a:extLst>
                <a:ext uri="{FF2B5EF4-FFF2-40B4-BE49-F238E27FC236}">
                  <a16:creationId xmlns:a16="http://schemas.microsoft.com/office/drawing/2014/main" id="{80183B8C-F0C5-B26E-EC65-3C1BC9F8F030}"/>
                </a:ext>
              </a:extLst>
            </p:cNvPr>
            <p:cNvPicPr>
              <a:picLocks noChangeAspect="1"/>
            </p:cNvPicPr>
            <p:nvPr/>
          </p:nvPicPr>
          <p:blipFill>
            <a:blip r:embed="rId11"/>
            <a:stretch>
              <a:fillRect/>
            </a:stretch>
          </p:blipFill>
          <p:spPr>
            <a:xfrm>
              <a:off x="316440" y="3632515"/>
              <a:ext cx="2777222" cy="1615423"/>
            </a:xfrm>
            <a:prstGeom prst="rect">
              <a:avLst/>
            </a:prstGeom>
          </p:spPr>
        </p:pic>
        <p:sp>
          <p:nvSpPr>
            <p:cNvPr id="7" name="Rectangle 6">
              <a:extLst>
                <a:ext uri="{FF2B5EF4-FFF2-40B4-BE49-F238E27FC236}">
                  <a16:creationId xmlns:a16="http://schemas.microsoft.com/office/drawing/2014/main" id="{C5739B59-BF83-D047-007B-4886D331E026}"/>
                </a:ext>
              </a:extLst>
            </p:cNvPr>
            <p:cNvSpPr/>
            <p:nvPr/>
          </p:nvSpPr>
          <p:spPr>
            <a:xfrm>
              <a:off x="774730" y="3641423"/>
              <a:ext cx="1806948" cy="1606515"/>
            </a:xfrm>
            <a:prstGeom prst="rect">
              <a:avLst/>
            </a:prstGeom>
            <a:solidFill>
              <a:srgbClr val="0066FF">
                <a:alpha val="50196"/>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Left Brace 7">
              <a:extLst>
                <a:ext uri="{FF2B5EF4-FFF2-40B4-BE49-F238E27FC236}">
                  <a16:creationId xmlns:a16="http://schemas.microsoft.com/office/drawing/2014/main" id="{0A0A8CD9-037E-1FD3-6C39-747679FCD6C3}"/>
                </a:ext>
              </a:extLst>
            </p:cNvPr>
            <p:cNvSpPr/>
            <p:nvPr/>
          </p:nvSpPr>
          <p:spPr>
            <a:xfrm rot="5400000">
              <a:off x="1556363" y="2602747"/>
              <a:ext cx="243679" cy="1806950"/>
            </a:xfrm>
            <a:prstGeom prst="leftBrace">
              <a:avLst>
                <a:gd name="adj1" fmla="val 8333"/>
                <a:gd name="adj2" fmla="val 496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C446A92C-E708-8FDB-A7FE-1FB1C955836B}"/>
                </a:ext>
              </a:extLst>
            </p:cNvPr>
            <p:cNvSpPr txBox="1"/>
            <p:nvPr/>
          </p:nvSpPr>
          <p:spPr>
            <a:xfrm>
              <a:off x="722606" y="3106021"/>
              <a:ext cx="1911191" cy="369332"/>
            </a:xfrm>
            <a:prstGeom prst="rect">
              <a:avLst/>
            </a:prstGeom>
            <a:noFill/>
          </p:spPr>
          <p:txBody>
            <a:bodyPr wrap="square" rtlCol="0">
              <a:spAutoFit/>
            </a:bodyPr>
            <a:lstStyle/>
            <a:p>
              <a:pPr algn="ctr"/>
              <a:r>
                <a:rPr lang="en-US" dirty="0"/>
                <a:t>5% and 5cm deep</a:t>
              </a:r>
            </a:p>
          </p:txBody>
        </p:sp>
      </p:grpSp>
      <p:pic>
        <p:nvPicPr>
          <p:cNvPr id="11" name="Mars Flow">
            <a:hlinkClick r:id="" action="ppaction://media"/>
            <a:extLst>
              <a:ext uri="{FF2B5EF4-FFF2-40B4-BE49-F238E27FC236}">
                <a16:creationId xmlns:a16="http://schemas.microsoft.com/office/drawing/2014/main" id="{00DA789A-CF4E-D2F6-AA8D-8DA774ADCF03}"/>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2919279" y="2791860"/>
            <a:ext cx="2714984" cy="1529441"/>
          </a:xfrm>
          <a:prstGeom prst="rect">
            <a:avLst/>
          </a:prstGeom>
          <a:ln w="19050">
            <a:solidFill>
              <a:srgbClr val="0070C0"/>
            </a:solidFill>
          </a:ln>
        </p:spPr>
      </p:pic>
      <p:graphicFrame>
        <p:nvGraphicFramePr>
          <p:cNvPr id="13" name="Table 12">
            <a:extLst>
              <a:ext uri="{FF2B5EF4-FFF2-40B4-BE49-F238E27FC236}">
                <a16:creationId xmlns:a16="http://schemas.microsoft.com/office/drawing/2014/main" id="{FF93B106-0398-161D-FF59-B9501C1A0BE2}"/>
              </a:ext>
            </a:extLst>
          </p:cNvPr>
          <p:cNvGraphicFramePr>
            <a:graphicFrameLocks noGrp="1"/>
          </p:cNvGraphicFramePr>
          <p:nvPr>
            <p:extLst>
              <p:ext uri="{D42A27DB-BD31-4B8C-83A1-F6EECF244321}">
                <p14:modId xmlns:p14="http://schemas.microsoft.com/office/powerpoint/2010/main" val="3385041543"/>
              </p:ext>
            </p:extLst>
          </p:nvPr>
        </p:nvGraphicFramePr>
        <p:xfrm>
          <a:off x="5699593" y="2791859"/>
          <a:ext cx="1555318" cy="3874913"/>
        </p:xfrm>
        <a:graphic>
          <a:graphicData uri="http://schemas.openxmlformats.org/drawingml/2006/table">
            <a:tbl>
              <a:tblPr/>
              <a:tblGrid>
                <a:gridCol w="791423">
                  <a:extLst>
                    <a:ext uri="{9D8B030D-6E8A-4147-A177-3AD203B41FA5}">
                      <a16:colId xmlns:a16="http://schemas.microsoft.com/office/drawing/2014/main" val="3106818648"/>
                    </a:ext>
                  </a:extLst>
                </a:gridCol>
                <a:gridCol w="763895">
                  <a:extLst>
                    <a:ext uri="{9D8B030D-6E8A-4147-A177-3AD203B41FA5}">
                      <a16:colId xmlns:a16="http://schemas.microsoft.com/office/drawing/2014/main" val="1775183711"/>
                    </a:ext>
                  </a:extLst>
                </a:gridCol>
              </a:tblGrid>
              <a:tr h="319295">
                <a:tc>
                  <a:txBody>
                    <a:bodyPr/>
                    <a:lstStyle/>
                    <a:p>
                      <a:pPr algn="ctr" fontAlgn="ctr"/>
                      <a:r>
                        <a:rPr lang="en-US" sz="1000" b="0" i="0" u="none" strike="noStrike" dirty="0">
                          <a:solidFill>
                            <a:srgbClr val="FFFFFF"/>
                          </a:solidFill>
                          <a:effectLst/>
                          <a:latin typeface="Calibri" panose="020F0502020204030204" pitchFamily="34" charset="0"/>
                        </a:rPr>
                        <a:t>Conductivity </a:t>
                      </a:r>
                      <a:br>
                        <a:rPr lang="en-US" sz="1000" b="0" i="0" u="none" strike="noStrike" dirty="0">
                          <a:solidFill>
                            <a:srgbClr val="FFFFFF"/>
                          </a:solidFill>
                          <a:effectLst/>
                          <a:latin typeface="Calibri" panose="020F0502020204030204" pitchFamily="34" charset="0"/>
                        </a:rPr>
                      </a:br>
                      <a:endParaRPr lang="en-US" sz="1000" b="0" i="0" u="none" strike="noStrike" dirty="0">
                        <a:solidFill>
                          <a:srgbClr val="FFFFFF"/>
                        </a:solidFill>
                        <a:effectLst/>
                        <a:latin typeface="Calibri" panose="020F0502020204030204" pitchFamily="34" charset="0"/>
                      </a:endParaRP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en-US" sz="1000" b="0" i="0" u="none" strike="noStrike" dirty="0">
                          <a:solidFill>
                            <a:srgbClr val="FFFFFF"/>
                          </a:solidFill>
                          <a:effectLst/>
                          <a:latin typeface="Calibri" panose="020F0502020204030204" pitchFamily="34" charset="0"/>
                        </a:rPr>
                        <a:t>Resistivity </a:t>
                      </a:r>
                      <a:br>
                        <a:rPr lang="en-US" sz="1000" b="0" i="0" u="none" strike="noStrike" dirty="0">
                          <a:solidFill>
                            <a:srgbClr val="FFFFFF"/>
                          </a:solidFill>
                          <a:effectLst/>
                          <a:latin typeface="Calibri" panose="020F0502020204030204" pitchFamily="34" charset="0"/>
                        </a:rPr>
                      </a:br>
                      <a:endParaRPr lang="en-US" sz="1000" b="0" i="0" u="none" strike="noStrike" dirty="0">
                        <a:solidFill>
                          <a:srgbClr val="FFFFFF"/>
                        </a:solidFill>
                        <a:effectLst/>
                        <a:latin typeface="Calibri" panose="020F0502020204030204" pitchFamily="34" charset="0"/>
                      </a:endParaRP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2967858783"/>
                  </a:ext>
                </a:extLst>
              </a:tr>
              <a:tr h="161619">
                <a:tc>
                  <a:txBody>
                    <a:bodyPr/>
                    <a:lstStyle/>
                    <a:p>
                      <a:pPr algn="ctr" fontAlgn="ctr"/>
                      <a:r>
                        <a:rPr lang="en-US" sz="1000" b="0" i="0" u="none" strike="noStrike">
                          <a:solidFill>
                            <a:srgbClr val="000000"/>
                          </a:solidFill>
                          <a:effectLst/>
                          <a:latin typeface="Calibri" panose="020F0502020204030204" pitchFamily="34" charset="0"/>
                        </a:rPr>
                        <a:t>0.056</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18</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5628749"/>
                  </a:ext>
                </a:extLst>
              </a:tr>
              <a:tr h="161619">
                <a:tc>
                  <a:txBody>
                    <a:bodyPr/>
                    <a:lstStyle/>
                    <a:p>
                      <a:pPr algn="ctr" fontAlgn="ctr"/>
                      <a:r>
                        <a:rPr lang="en-US" sz="1000" b="0" i="0" u="none" strike="noStrike">
                          <a:solidFill>
                            <a:srgbClr val="000000"/>
                          </a:solidFill>
                          <a:effectLst/>
                          <a:latin typeface="Calibri" panose="020F0502020204030204" pitchFamily="34" charset="0"/>
                        </a:rPr>
                        <a:t>0.063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16</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6498878"/>
                  </a:ext>
                </a:extLst>
              </a:tr>
              <a:tr h="161619">
                <a:tc>
                  <a:txBody>
                    <a:bodyPr/>
                    <a:lstStyle/>
                    <a:p>
                      <a:pPr algn="ctr" fontAlgn="ctr"/>
                      <a:r>
                        <a:rPr lang="en-US" sz="1000" b="0" i="0" u="none" strike="noStrike">
                          <a:solidFill>
                            <a:srgbClr val="000000"/>
                          </a:solidFill>
                          <a:effectLst/>
                          <a:latin typeface="Calibri" panose="020F0502020204030204" pitchFamily="34" charset="0"/>
                        </a:rPr>
                        <a:t>0.071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14</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0925415"/>
                  </a:ext>
                </a:extLst>
              </a:tr>
              <a:tr h="161619">
                <a:tc>
                  <a:txBody>
                    <a:bodyPr/>
                    <a:lstStyle/>
                    <a:p>
                      <a:pPr algn="ctr" fontAlgn="ctr"/>
                      <a:r>
                        <a:rPr lang="en-US" sz="1000" b="0" i="0" u="none" strike="noStrike" dirty="0">
                          <a:solidFill>
                            <a:srgbClr val="000000"/>
                          </a:solidFill>
                          <a:effectLst/>
                          <a:highlight>
                            <a:srgbClr val="FFFF00"/>
                          </a:highlight>
                          <a:latin typeface="Calibri" panose="020F0502020204030204" pitchFamily="34" charset="0"/>
                        </a:rPr>
                        <a:t>0.083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highlight>
                            <a:srgbClr val="FFFF00"/>
                          </a:highlight>
                          <a:latin typeface="Calibri" panose="020F0502020204030204" pitchFamily="34" charset="0"/>
                        </a:rPr>
                        <a:t>12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014037"/>
                  </a:ext>
                </a:extLst>
              </a:tr>
              <a:tr h="161619">
                <a:tc>
                  <a:txBody>
                    <a:bodyPr/>
                    <a:lstStyle/>
                    <a:p>
                      <a:pPr algn="ctr" fontAlgn="ctr"/>
                      <a:r>
                        <a:rPr lang="en-US" sz="1000" b="0" i="0" u="none" strike="noStrike">
                          <a:solidFill>
                            <a:srgbClr val="000000"/>
                          </a:solidFill>
                          <a:effectLst/>
                          <a:latin typeface="Calibri" panose="020F0502020204030204" pitchFamily="34" charset="0"/>
                        </a:rPr>
                        <a:t>0.100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586227"/>
                  </a:ext>
                </a:extLst>
              </a:tr>
              <a:tr h="161619">
                <a:tc>
                  <a:txBody>
                    <a:bodyPr/>
                    <a:lstStyle/>
                    <a:p>
                      <a:pPr algn="ctr" fontAlgn="ctr"/>
                      <a:r>
                        <a:rPr lang="en-US" sz="1000" b="0" i="0" u="none" strike="noStrike">
                          <a:solidFill>
                            <a:srgbClr val="000000"/>
                          </a:solidFill>
                          <a:effectLst/>
                          <a:latin typeface="Calibri" panose="020F0502020204030204" pitchFamily="34" charset="0"/>
                        </a:rPr>
                        <a:t>0.133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7.5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2049232"/>
                  </a:ext>
                </a:extLst>
              </a:tr>
              <a:tr h="161619">
                <a:tc>
                  <a:txBody>
                    <a:bodyPr/>
                    <a:lstStyle/>
                    <a:p>
                      <a:pPr algn="ctr" fontAlgn="ctr"/>
                      <a:r>
                        <a:rPr lang="en-US" sz="1000" b="0" i="0" u="none" strike="noStrike">
                          <a:solidFill>
                            <a:srgbClr val="000000"/>
                          </a:solidFill>
                          <a:effectLst/>
                          <a:latin typeface="Calibri" panose="020F0502020204030204" pitchFamily="34" charset="0"/>
                        </a:rPr>
                        <a:t>0.200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5131124"/>
                  </a:ext>
                </a:extLst>
              </a:tr>
              <a:tr h="161619">
                <a:tc>
                  <a:txBody>
                    <a:bodyPr/>
                    <a:lstStyle/>
                    <a:p>
                      <a:pPr algn="ctr" fontAlgn="ctr"/>
                      <a:r>
                        <a:rPr lang="en-US" sz="1000" b="0" i="0" u="none" strike="noStrike">
                          <a:solidFill>
                            <a:srgbClr val="000000"/>
                          </a:solidFill>
                          <a:effectLst/>
                          <a:latin typeface="Calibri" panose="020F0502020204030204" pitchFamily="34" charset="0"/>
                        </a:rPr>
                        <a:t>0.500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039837"/>
                  </a:ext>
                </a:extLst>
              </a:tr>
              <a:tr h="161619">
                <a:tc>
                  <a:txBody>
                    <a:bodyPr/>
                    <a:lstStyle/>
                    <a:p>
                      <a:pPr algn="ctr" fontAlgn="ctr"/>
                      <a:r>
                        <a:rPr lang="en-US" sz="1000" b="0" i="0" u="none" strike="noStrike">
                          <a:solidFill>
                            <a:srgbClr val="000000"/>
                          </a:solidFill>
                          <a:effectLst/>
                          <a:latin typeface="Calibri" panose="020F0502020204030204" pitchFamily="34" charset="0"/>
                        </a:rPr>
                        <a:t>1.000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0650740"/>
                  </a:ext>
                </a:extLst>
              </a:tr>
              <a:tr h="161619">
                <a:tc>
                  <a:txBody>
                    <a:bodyPr/>
                    <a:lstStyle/>
                    <a:p>
                      <a:pPr algn="ctr" fontAlgn="ctr"/>
                      <a:r>
                        <a:rPr lang="en-US" sz="1000" b="0" i="0" u="none" strike="noStrike">
                          <a:solidFill>
                            <a:srgbClr val="000000"/>
                          </a:solidFill>
                          <a:effectLst/>
                          <a:latin typeface="Calibri" panose="020F0502020204030204" pitchFamily="34" charset="0"/>
                        </a:rPr>
                        <a:t>1.333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0.75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6362276"/>
                  </a:ext>
                </a:extLst>
              </a:tr>
              <a:tr h="161619">
                <a:tc>
                  <a:txBody>
                    <a:bodyPr/>
                    <a:lstStyle/>
                    <a:p>
                      <a:pPr algn="ctr" fontAlgn="ctr"/>
                      <a:r>
                        <a:rPr lang="en-US" sz="1000" b="0" i="0" u="none" strike="noStrike">
                          <a:solidFill>
                            <a:srgbClr val="000000"/>
                          </a:solidFill>
                          <a:effectLst/>
                          <a:latin typeface="Calibri" panose="020F0502020204030204" pitchFamily="34" charset="0"/>
                        </a:rPr>
                        <a:t>2.000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346157"/>
                  </a:ext>
                </a:extLst>
              </a:tr>
              <a:tr h="161619">
                <a:tc>
                  <a:txBody>
                    <a:bodyPr/>
                    <a:lstStyle/>
                    <a:p>
                      <a:pPr algn="ctr" fontAlgn="ctr"/>
                      <a:r>
                        <a:rPr lang="en-US" sz="1000" b="0" i="0" u="none" strike="noStrike">
                          <a:solidFill>
                            <a:srgbClr val="000000"/>
                          </a:solidFill>
                          <a:effectLst/>
                          <a:latin typeface="Calibri" panose="020F0502020204030204" pitchFamily="34" charset="0"/>
                        </a:rPr>
                        <a:t>4.000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0.25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979"/>
                  </a:ext>
                </a:extLst>
              </a:tr>
              <a:tr h="161619">
                <a:tc>
                  <a:txBody>
                    <a:bodyPr/>
                    <a:lstStyle/>
                    <a:p>
                      <a:pPr algn="ctr" fontAlgn="ctr"/>
                      <a:r>
                        <a:rPr lang="en-US" sz="1000" b="0" i="0" u="none" strike="noStrike" dirty="0">
                          <a:solidFill>
                            <a:srgbClr val="000000"/>
                          </a:solidFill>
                          <a:effectLst/>
                          <a:highlight>
                            <a:srgbClr val="FFFF00"/>
                          </a:highlight>
                          <a:latin typeface="Calibri" panose="020F0502020204030204" pitchFamily="34" charset="0"/>
                        </a:rPr>
                        <a:t>10.000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highlight>
                            <a:srgbClr val="FFFF00"/>
                          </a:highlight>
                          <a:latin typeface="Calibri" panose="020F0502020204030204" pitchFamily="34" charset="0"/>
                        </a:rPr>
                        <a:t>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2930918"/>
                  </a:ext>
                </a:extLst>
              </a:tr>
              <a:tr h="161619">
                <a:tc>
                  <a:txBody>
                    <a:bodyPr/>
                    <a:lstStyle/>
                    <a:p>
                      <a:pPr algn="ctr" fontAlgn="ctr"/>
                      <a:r>
                        <a:rPr lang="en-US" sz="1000" b="0" i="0" u="none" strike="noStrike">
                          <a:solidFill>
                            <a:srgbClr val="000000"/>
                          </a:solidFill>
                          <a:effectLst/>
                          <a:latin typeface="Calibri" panose="020F0502020204030204" pitchFamily="34" charset="0"/>
                        </a:rPr>
                        <a:t>20.000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482437"/>
                  </a:ext>
                </a:extLst>
              </a:tr>
              <a:tr h="161619">
                <a:tc>
                  <a:txBody>
                    <a:bodyPr/>
                    <a:lstStyle/>
                    <a:p>
                      <a:pPr algn="ctr" fontAlgn="ctr"/>
                      <a:r>
                        <a:rPr lang="en-US" sz="1000" b="0" i="0" u="none" strike="noStrike" dirty="0">
                          <a:solidFill>
                            <a:srgbClr val="000000"/>
                          </a:solidFill>
                          <a:effectLst/>
                          <a:latin typeface="Calibri" panose="020F0502020204030204" pitchFamily="34" charset="0"/>
                        </a:rPr>
                        <a:t>40.000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0.25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0956190"/>
                  </a:ext>
                </a:extLst>
              </a:tr>
              <a:tr h="161619">
                <a:tc>
                  <a:txBody>
                    <a:bodyPr/>
                    <a:lstStyle/>
                    <a:p>
                      <a:pPr algn="ctr" fontAlgn="ctr"/>
                      <a:r>
                        <a:rPr lang="en-US" sz="1000" b="0" i="0" u="none" strike="noStrike">
                          <a:solidFill>
                            <a:srgbClr val="000000"/>
                          </a:solidFill>
                          <a:effectLst/>
                          <a:latin typeface="Calibri" panose="020F0502020204030204" pitchFamily="34" charset="0"/>
                        </a:rPr>
                        <a:t>100.000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8119825"/>
                  </a:ext>
                </a:extLst>
              </a:tr>
              <a:tr h="161619">
                <a:tc>
                  <a:txBody>
                    <a:bodyPr/>
                    <a:lstStyle/>
                    <a:p>
                      <a:pPr algn="ctr" fontAlgn="ctr"/>
                      <a:r>
                        <a:rPr lang="en-US" sz="1000" b="0" i="0" u="none" strike="noStrike">
                          <a:solidFill>
                            <a:srgbClr val="000000"/>
                          </a:solidFill>
                          <a:effectLst/>
                          <a:latin typeface="Calibri" panose="020F0502020204030204" pitchFamily="34" charset="0"/>
                        </a:rPr>
                        <a:t>200.000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0901048"/>
                  </a:ext>
                </a:extLst>
              </a:tr>
              <a:tr h="161619">
                <a:tc>
                  <a:txBody>
                    <a:bodyPr/>
                    <a:lstStyle/>
                    <a:p>
                      <a:pPr algn="ctr" fontAlgn="ctr"/>
                      <a:r>
                        <a:rPr lang="en-US" sz="1000" b="0" i="0" u="none" strike="noStrike">
                          <a:solidFill>
                            <a:srgbClr val="000000"/>
                          </a:solidFill>
                          <a:effectLst/>
                          <a:latin typeface="Calibri" panose="020F0502020204030204" pitchFamily="34" charset="0"/>
                        </a:rPr>
                        <a:t>500.000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705996"/>
                  </a:ext>
                </a:extLst>
              </a:tr>
              <a:tr h="161619">
                <a:tc>
                  <a:txBody>
                    <a:bodyPr/>
                    <a:lstStyle/>
                    <a:p>
                      <a:pPr algn="ctr" fontAlgn="ctr"/>
                      <a:r>
                        <a:rPr lang="en-US" sz="1000" b="0" i="0" u="none" strike="noStrike">
                          <a:solidFill>
                            <a:srgbClr val="000000"/>
                          </a:solidFill>
                          <a:effectLst/>
                          <a:latin typeface="Calibri" panose="020F0502020204030204" pitchFamily="34" charset="0"/>
                        </a:rPr>
                        <a:t>1000.000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8610837"/>
                  </a:ext>
                </a:extLst>
              </a:tr>
              <a:tr h="161619">
                <a:tc>
                  <a:txBody>
                    <a:bodyPr/>
                    <a:lstStyle/>
                    <a:p>
                      <a:pPr algn="ctr" fontAlgn="ctr"/>
                      <a:r>
                        <a:rPr lang="en-US" sz="1000" b="0" i="0" u="none" strike="noStrike">
                          <a:solidFill>
                            <a:srgbClr val="000000"/>
                          </a:solidFill>
                          <a:effectLst/>
                          <a:latin typeface="Calibri" panose="020F0502020204030204" pitchFamily="34" charset="0"/>
                        </a:rPr>
                        <a:t>2000.000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6394851"/>
                  </a:ext>
                </a:extLst>
              </a:tr>
              <a:tr h="161619">
                <a:tc>
                  <a:txBody>
                    <a:bodyPr/>
                    <a:lstStyle/>
                    <a:p>
                      <a:pPr algn="ctr" fontAlgn="ctr"/>
                      <a:r>
                        <a:rPr lang="en-US" sz="1000" b="0" i="0" u="none" strike="noStrike">
                          <a:solidFill>
                            <a:srgbClr val="000000"/>
                          </a:solidFill>
                          <a:effectLst/>
                          <a:latin typeface="Calibri" panose="020F0502020204030204" pitchFamily="34" charset="0"/>
                        </a:rPr>
                        <a:t>5000.000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0.0002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9490704"/>
                  </a:ext>
                </a:extLst>
              </a:tr>
              <a:tr h="161619">
                <a:tc>
                  <a:txBody>
                    <a:bodyPr/>
                    <a:lstStyle/>
                    <a:p>
                      <a:pPr algn="ctr" fontAlgn="ctr"/>
                      <a:r>
                        <a:rPr lang="en-US" sz="1000" b="0" i="0" u="none" strike="noStrike">
                          <a:solidFill>
                            <a:srgbClr val="000000"/>
                          </a:solidFill>
                          <a:effectLst/>
                          <a:latin typeface="Calibri" panose="020F0502020204030204" pitchFamily="34" charset="0"/>
                        </a:rPr>
                        <a:t>10000.000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0.0001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9641012"/>
                  </a:ext>
                </a:extLst>
              </a:tr>
            </a:tbl>
          </a:graphicData>
        </a:graphic>
      </p:graphicFrame>
      <p:cxnSp>
        <p:nvCxnSpPr>
          <p:cNvPr id="15" name="Straight Arrow Connector 14">
            <a:extLst>
              <a:ext uri="{FF2B5EF4-FFF2-40B4-BE49-F238E27FC236}">
                <a16:creationId xmlns:a16="http://schemas.microsoft.com/office/drawing/2014/main" id="{E3006743-4AE7-DEB3-EF3D-368E8B09151B}"/>
              </a:ext>
            </a:extLst>
          </p:cNvPr>
          <p:cNvCxnSpPr/>
          <p:nvPr/>
        </p:nvCxnSpPr>
        <p:spPr>
          <a:xfrm flipV="1">
            <a:off x="6492323" y="3569942"/>
            <a:ext cx="0" cy="161987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pic>
        <p:nvPicPr>
          <p:cNvPr id="16" name="Picture 15" descr="High Efficiency Proton Exchange Membrane Fuel Cell">
            <a:extLst>
              <a:ext uri="{FF2B5EF4-FFF2-40B4-BE49-F238E27FC236}">
                <a16:creationId xmlns:a16="http://schemas.microsoft.com/office/drawing/2014/main" id="{CD239E11-5CFA-B364-544C-113AEDC63BE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20241" y="2568231"/>
            <a:ext cx="2436657" cy="1108326"/>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8B5EEAED-F2CC-694E-991F-AEF85497955F}"/>
              </a:ext>
            </a:extLst>
          </p:cNvPr>
          <p:cNvGrpSpPr/>
          <p:nvPr/>
        </p:nvGrpSpPr>
        <p:grpSpPr>
          <a:xfrm>
            <a:off x="7184573" y="3833719"/>
            <a:ext cx="2862544" cy="1886650"/>
            <a:chOff x="6606865" y="4721470"/>
            <a:chExt cx="2595084" cy="1493478"/>
          </a:xfrm>
        </p:grpSpPr>
        <p:sp>
          <p:nvSpPr>
            <p:cNvPr id="18" name="Rectangle 17">
              <a:extLst>
                <a:ext uri="{FF2B5EF4-FFF2-40B4-BE49-F238E27FC236}">
                  <a16:creationId xmlns:a16="http://schemas.microsoft.com/office/drawing/2014/main" id="{85BEA93E-5D71-A5F6-A199-7A6B7610B28D}"/>
                </a:ext>
              </a:extLst>
            </p:cNvPr>
            <p:cNvSpPr/>
            <p:nvPr/>
          </p:nvSpPr>
          <p:spPr>
            <a:xfrm>
              <a:off x="7433741" y="5008718"/>
              <a:ext cx="233464" cy="120623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F9DA9D-DB70-22FF-9E2A-190140ADA093}"/>
                </a:ext>
              </a:extLst>
            </p:cNvPr>
            <p:cNvSpPr/>
            <p:nvPr/>
          </p:nvSpPr>
          <p:spPr>
            <a:xfrm>
              <a:off x="8082056" y="5008718"/>
              <a:ext cx="233464" cy="120623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187C4FF-D342-A7C9-CC29-2A155F99C482}"/>
                </a:ext>
              </a:extLst>
            </p:cNvPr>
            <p:cNvSpPr/>
            <p:nvPr/>
          </p:nvSpPr>
          <p:spPr>
            <a:xfrm>
              <a:off x="7667205" y="5008717"/>
              <a:ext cx="414851" cy="1206231"/>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3EB715E3-7D39-E31C-6F08-C9D000E533BF}"/>
                </a:ext>
              </a:extLst>
            </p:cNvPr>
            <p:cNvSpPr txBox="1"/>
            <p:nvPr/>
          </p:nvSpPr>
          <p:spPr>
            <a:xfrm rot="16200000">
              <a:off x="7153951" y="5496067"/>
              <a:ext cx="774775" cy="276999"/>
            </a:xfrm>
            <a:prstGeom prst="rect">
              <a:avLst/>
            </a:prstGeom>
            <a:noFill/>
          </p:spPr>
          <p:txBody>
            <a:bodyPr wrap="square" rtlCol="0">
              <a:spAutoFit/>
            </a:bodyPr>
            <a:lstStyle/>
            <a:p>
              <a:pPr algn="ctr"/>
              <a:r>
                <a:rPr lang="en-US" sz="1200" dirty="0"/>
                <a:t>Cathode</a:t>
              </a:r>
            </a:p>
          </p:txBody>
        </p:sp>
        <p:sp>
          <p:nvSpPr>
            <p:cNvPr id="22" name="TextBox 21">
              <a:extLst>
                <a:ext uri="{FF2B5EF4-FFF2-40B4-BE49-F238E27FC236}">
                  <a16:creationId xmlns:a16="http://schemas.microsoft.com/office/drawing/2014/main" id="{EE38A59B-5ABA-C033-1311-B584C42CA0DF}"/>
                </a:ext>
              </a:extLst>
            </p:cNvPr>
            <p:cNvSpPr txBox="1"/>
            <p:nvPr/>
          </p:nvSpPr>
          <p:spPr>
            <a:xfrm rot="16200000">
              <a:off x="7817866" y="5496067"/>
              <a:ext cx="774775" cy="276999"/>
            </a:xfrm>
            <a:prstGeom prst="rect">
              <a:avLst/>
            </a:prstGeom>
            <a:noFill/>
          </p:spPr>
          <p:txBody>
            <a:bodyPr wrap="square" rtlCol="0">
              <a:spAutoFit/>
            </a:bodyPr>
            <a:lstStyle/>
            <a:p>
              <a:pPr algn="ctr"/>
              <a:r>
                <a:rPr lang="en-US" sz="1200" dirty="0"/>
                <a:t>Anode</a:t>
              </a:r>
            </a:p>
          </p:txBody>
        </p:sp>
        <p:sp>
          <p:nvSpPr>
            <p:cNvPr id="23" name="TextBox 22">
              <a:extLst>
                <a:ext uri="{FF2B5EF4-FFF2-40B4-BE49-F238E27FC236}">
                  <a16:creationId xmlns:a16="http://schemas.microsoft.com/office/drawing/2014/main" id="{77CF2397-A20A-842A-47CD-E8AAE57A6962}"/>
                </a:ext>
              </a:extLst>
            </p:cNvPr>
            <p:cNvSpPr txBox="1"/>
            <p:nvPr/>
          </p:nvSpPr>
          <p:spPr>
            <a:xfrm rot="16200000">
              <a:off x="7325202" y="5486601"/>
              <a:ext cx="1098855" cy="276999"/>
            </a:xfrm>
            <a:prstGeom prst="rect">
              <a:avLst/>
            </a:prstGeom>
            <a:noFill/>
          </p:spPr>
          <p:txBody>
            <a:bodyPr wrap="square" rtlCol="0">
              <a:spAutoFit/>
            </a:bodyPr>
            <a:lstStyle/>
            <a:p>
              <a:pPr algn="ctr"/>
              <a:r>
                <a:rPr lang="en-US" sz="1200" dirty="0"/>
                <a:t>Solid Oxide</a:t>
              </a:r>
            </a:p>
          </p:txBody>
        </p:sp>
        <p:cxnSp>
          <p:nvCxnSpPr>
            <p:cNvPr id="24" name="Straight Arrow Connector 23">
              <a:extLst>
                <a:ext uri="{FF2B5EF4-FFF2-40B4-BE49-F238E27FC236}">
                  <a16:creationId xmlns:a16="http://schemas.microsoft.com/office/drawing/2014/main" id="{9F95A058-4A99-DD2E-0495-5C2FD9353053}"/>
                </a:ext>
              </a:extLst>
            </p:cNvPr>
            <p:cNvCxnSpPr>
              <a:cxnSpLocks/>
            </p:cNvCxnSpPr>
            <p:nvPr/>
          </p:nvCxnSpPr>
          <p:spPr>
            <a:xfrm>
              <a:off x="7149526" y="5869749"/>
              <a:ext cx="26612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5" name="TextBox 24">
              <a:extLst>
                <a:ext uri="{FF2B5EF4-FFF2-40B4-BE49-F238E27FC236}">
                  <a16:creationId xmlns:a16="http://schemas.microsoft.com/office/drawing/2014/main" id="{B60350A3-46F1-2FFF-5E46-9CA147BDA7B4}"/>
                </a:ext>
              </a:extLst>
            </p:cNvPr>
            <p:cNvSpPr txBox="1"/>
            <p:nvPr/>
          </p:nvSpPr>
          <p:spPr>
            <a:xfrm>
              <a:off x="6606865" y="5685083"/>
              <a:ext cx="701793" cy="369332"/>
            </a:xfrm>
            <a:prstGeom prst="rect">
              <a:avLst/>
            </a:prstGeom>
            <a:noFill/>
          </p:spPr>
          <p:txBody>
            <a:bodyPr wrap="square" rtlCol="0">
              <a:spAutoFit/>
            </a:bodyPr>
            <a:lstStyle/>
            <a:p>
              <a:r>
                <a:rPr lang="en-US" dirty="0"/>
                <a:t>H</a:t>
              </a:r>
              <a:r>
                <a:rPr lang="en-US" baseline="-25000" dirty="0"/>
                <a:t>2</a:t>
              </a:r>
              <a:r>
                <a:rPr lang="en-US" dirty="0"/>
                <a:t>O</a:t>
              </a:r>
            </a:p>
          </p:txBody>
        </p:sp>
        <p:cxnSp>
          <p:nvCxnSpPr>
            <p:cNvPr id="26" name="Straight Arrow Connector 25">
              <a:extLst>
                <a:ext uri="{FF2B5EF4-FFF2-40B4-BE49-F238E27FC236}">
                  <a16:creationId xmlns:a16="http://schemas.microsoft.com/office/drawing/2014/main" id="{47943F2C-C8B8-D5E7-8088-8F73806480FE}"/>
                </a:ext>
              </a:extLst>
            </p:cNvPr>
            <p:cNvCxnSpPr>
              <a:cxnSpLocks/>
            </p:cNvCxnSpPr>
            <p:nvPr/>
          </p:nvCxnSpPr>
          <p:spPr>
            <a:xfrm>
              <a:off x="8343754" y="5594350"/>
              <a:ext cx="26199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00EDB297-EFEA-17C0-D799-EA8A843D3822}"/>
                </a:ext>
              </a:extLst>
            </p:cNvPr>
            <p:cNvSpPr txBox="1"/>
            <p:nvPr/>
          </p:nvSpPr>
          <p:spPr>
            <a:xfrm>
              <a:off x="8500156" y="5390857"/>
              <a:ext cx="701793" cy="369332"/>
            </a:xfrm>
            <a:prstGeom prst="rect">
              <a:avLst/>
            </a:prstGeom>
            <a:noFill/>
          </p:spPr>
          <p:txBody>
            <a:bodyPr wrap="square" rtlCol="0">
              <a:spAutoFit/>
            </a:bodyPr>
            <a:lstStyle/>
            <a:p>
              <a:r>
                <a:rPr lang="en-US" dirty="0"/>
                <a:t> O</a:t>
              </a:r>
              <a:r>
                <a:rPr lang="en-US" baseline="-25000" dirty="0"/>
                <a:t>2</a:t>
              </a:r>
              <a:endParaRPr lang="en-US" dirty="0"/>
            </a:p>
          </p:txBody>
        </p:sp>
        <p:cxnSp>
          <p:nvCxnSpPr>
            <p:cNvPr id="28" name="Straight Arrow Connector 27">
              <a:extLst>
                <a:ext uri="{FF2B5EF4-FFF2-40B4-BE49-F238E27FC236}">
                  <a16:creationId xmlns:a16="http://schemas.microsoft.com/office/drawing/2014/main" id="{179BCF11-D360-694D-D7A8-9BF1A875CE34}"/>
                </a:ext>
              </a:extLst>
            </p:cNvPr>
            <p:cNvCxnSpPr>
              <a:cxnSpLocks/>
            </p:cNvCxnSpPr>
            <p:nvPr/>
          </p:nvCxnSpPr>
          <p:spPr>
            <a:xfrm flipH="1">
              <a:off x="7177800" y="5247179"/>
              <a:ext cx="23785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9" name="TextBox 28">
              <a:extLst>
                <a:ext uri="{FF2B5EF4-FFF2-40B4-BE49-F238E27FC236}">
                  <a16:creationId xmlns:a16="http://schemas.microsoft.com/office/drawing/2014/main" id="{9B550B25-6997-C599-F576-46995BD61765}"/>
                </a:ext>
              </a:extLst>
            </p:cNvPr>
            <p:cNvSpPr txBox="1"/>
            <p:nvPr/>
          </p:nvSpPr>
          <p:spPr>
            <a:xfrm>
              <a:off x="6812332" y="5056554"/>
              <a:ext cx="450076" cy="369332"/>
            </a:xfrm>
            <a:prstGeom prst="rect">
              <a:avLst/>
            </a:prstGeom>
            <a:noFill/>
          </p:spPr>
          <p:txBody>
            <a:bodyPr wrap="square" rtlCol="0">
              <a:spAutoFit/>
            </a:bodyPr>
            <a:lstStyle/>
            <a:p>
              <a:r>
                <a:rPr lang="en-US" dirty="0"/>
                <a:t>H</a:t>
              </a:r>
              <a:r>
                <a:rPr lang="en-US" baseline="-25000" dirty="0"/>
                <a:t>2</a:t>
              </a:r>
              <a:endParaRPr lang="en-US" dirty="0"/>
            </a:p>
          </p:txBody>
        </p:sp>
        <p:sp>
          <p:nvSpPr>
            <p:cNvPr id="30" name="TextBox 29">
              <a:extLst>
                <a:ext uri="{FF2B5EF4-FFF2-40B4-BE49-F238E27FC236}">
                  <a16:creationId xmlns:a16="http://schemas.microsoft.com/office/drawing/2014/main" id="{2CBC4BE5-30ED-B810-925F-13C10218FE28}"/>
                </a:ext>
              </a:extLst>
            </p:cNvPr>
            <p:cNvSpPr txBox="1"/>
            <p:nvPr/>
          </p:nvSpPr>
          <p:spPr>
            <a:xfrm>
              <a:off x="7352030" y="4721470"/>
              <a:ext cx="701793" cy="369332"/>
            </a:xfrm>
            <a:prstGeom prst="rect">
              <a:avLst/>
            </a:prstGeom>
            <a:noFill/>
          </p:spPr>
          <p:txBody>
            <a:bodyPr wrap="square" rtlCol="0">
              <a:spAutoFit/>
            </a:bodyPr>
            <a:lstStyle/>
            <a:p>
              <a:r>
                <a:rPr lang="en-US" dirty="0"/>
                <a:t> -</a:t>
              </a:r>
            </a:p>
          </p:txBody>
        </p:sp>
        <p:sp>
          <p:nvSpPr>
            <p:cNvPr id="31" name="TextBox 30">
              <a:extLst>
                <a:ext uri="{FF2B5EF4-FFF2-40B4-BE49-F238E27FC236}">
                  <a16:creationId xmlns:a16="http://schemas.microsoft.com/office/drawing/2014/main" id="{A7CCAC29-63BD-C9E7-3413-162524BFF855}"/>
                </a:ext>
              </a:extLst>
            </p:cNvPr>
            <p:cNvSpPr txBox="1"/>
            <p:nvPr/>
          </p:nvSpPr>
          <p:spPr>
            <a:xfrm>
              <a:off x="8011501" y="4733690"/>
              <a:ext cx="701793" cy="369332"/>
            </a:xfrm>
            <a:prstGeom prst="rect">
              <a:avLst/>
            </a:prstGeom>
            <a:noFill/>
          </p:spPr>
          <p:txBody>
            <a:bodyPr wrap="square" rtlCol="0">
              <a:spAutoFit/>
            </a:bodyPr>
            <a:lstStyle/>
            <a:p>
              <a:r>
                <a:rPr lang="en-US" dirty="0"/>
                <a:t> +</a:t>
              </a:r>
            </a:p>
          </p:txBody>
        </p:sp>
      </p:grpSp>
      <p:graphicFrame>
        <p:nvGraphicFramePr>
          <p:cNvPr id="32" name="Table 31">
            <a:extLst>
              <a:ext uri="{FF2B5EF4-FFF2-40B4-BE49-F238E27FC236}">
                <a16:creationId xmlns:a16="http://schemas.microsoft.com/office/drawing/2014/main" id="{D40B5648-BB51-5A2B-0531-2468030A9BCF}"/>
              </a:ext>
            </a:extLst>
          </p:cNvPr>
          <p:cNvGraphicFramePr>
            <a:graphicFrameLocks noGrp="1"/>
          </p:cNvGraphicFramePr>
          <p:nvPr>
            <p:extLst>
              <p:ext uri="{D42A27DB-BD31-4B8C-83A1-F6EECF244321}">
                <p14:modId xmlns:p14="http://schemas.microsoft.com/office/powerpoint/2010/main" val="3882062367"/>
              </p:ext>
            </p:extLst>
          </p:nvPr>
        </p:nvGraphicFramePr>
        <p:xfrm>
          <a:off x="9788040" y="2455382"/>
          <a:ext cx="2364649" cy="3573825"/>
        </p:xfrm>
        <a:graphic>
          <a:graphicData uri="http://schemas.openxmlformats.org/drawingml/2006/table">
            <a:tbl>
              <a:tblPr/>
              <a:tblGrid>
                <a:gridCol w="1395775">
                  <a:extLst>
                    <a:ext uri="{9D8B030D-6E8A-4147-A177-3AD203B41FA5}">
                      <a16:colId xmlns:a16="http://schemas.microsoft.com/office/drawing/2014/main" val="2529256220"/>
                    </a:ext>
                  </a:extLst>
                </a:gridCol>
                <a:gridCol w="411983">
                  <a:extLst>
                    <a:ext uri="{9D8B030D-6E8A-4147-A177-3AD203B41FA5}">
                      <a16:colId xmlns:a16="http://schemas.microsoft.com/office/drawing/2014/main" val="1124114977"/>
                    </a:ext>
                  </a:extLst>
                </a:gridCol>
                <a:gridCol w="556891">
                  <a:extLst>
                    <a:ext uri="{9D8B030D-6E8A-4147-A177-3AD203B41FA5}">
                      <a16:colId xmlns:a16="http://schemas.microsoft.com/office/drawing/2014/main" val="1067548657"/>
                    </a:ext>
                  </a:extLst>
                </a:gridCol>
              </a:tblGrid>
              <a:tr h="385905">
                <a:tc>
                  <a:txBody>
                    <a:bodyPr/>
                    <a:lstStyle/>
                    <a:p>
                      <a:pPr algn="l" fontAlgn="b"/>
                      <a:r>
                        <a:rPr lang="en-US" sz="1400" b="1" i="0" u="none" strike="noStrike" dirty="0">
                          <a:effectLst/>
                          <a:latin typeface="Arial" panose="020B0604020202020204" pitchFamily="34" charset="0"/>
                        </a:rPr>
                        <a:t>HYDROGEN LIQUEFACTION</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tcPr>
                </a:tc>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47848271"/>
                  </a:ext>
                </a:extLst>
              </a:tr>
              <a:tr h="385905">
                <a:tc>
                  <a:txBody>
                    <a:bodyPr/>
                    <a:lstStyle/>
                    <a:p>
                      <a:pPr algn="l" fontAlgn="b"/>
                      <a:r>
                        <a:rPr lang="en-US" sz="1100" b="0" i="0" u="none" strike="noStrike" dirty="0">
                          <a:effectLst/>
                          <a:latin typeface="Arial" panose="020B0604020202020204" pitchFamily="34" charset="0"/>
                        </a:rPr>
                        <a:t>Oxygen Mass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0" i="0" u="none" strike="noStrike">
                          <a:solidFill>
                            <a:srgbClr val="3F3F76"/>
                          </a:solidFill>
                          <a:effectLst/>
                          <a:latin typeface="Calibri" panose="020F0502020204030204" pitchFamily="34" charset="0"/>
                        </a:rPr>
                        <a:t>10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4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213885877"/>
                  </a:ext>
                </a:extLst>
              </a:tr>
              <a:tr h="385905">
                <a:tc>
                  <a:txBody>
                    <a:bodyPr/>
                    <a:lstStyle/>
                    <a:p>
                      <a:pPr algn="l" fontAlgn="b"/>
                      <a:r>
                        <a:rPr lang="en-US" sz="1100" b="0" i="0" u="none" strike="noStrike" dirty="0">
                          <a:effectLst/>
                          <a:latin typeface="Arial" panose="020B0604020202020204" pitchFamily="34" charset="0"/>
                        </a:rPr>
                        <a:t>LOX/Fuel Ratio</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0" i="0" u="none" strike="noStrike">
                          <a:solidFill>
                            <a:srgbClr val="3F3F76"/>
                          </a:solidFill>
                          <a:effectLst/>
                          <a:latin typeface="Calibri" panose="020F0502020204030204" pitchFamily="34" charset="0"/>
                        </a:rPr>
                        <a:t>6</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endParaRPr lang="en-US" sz="14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10478866"/>
                  </a:ext>
                </a:extLst>
              </a:tr>
              <a:tr h="385905">
                <a:tc>
                  <a:txBody>
                    <a:bodyPr/>
                    <a:lstStyle/>
                    <a:p>
                      <a:pPr algn="l" fontAlgn="b"/>
                      <a:r>
                        <a:rPr lang="en-US" sz="1100" b="0" i="0" u="none" strike="noStrike" dirty="0">
                          <a:effectLst/>
                          <a:latin typeface="Arial" panose="020B0604020202020204" pitchFamily="34" charset="0"/>
                        </a:rPr>
                        <a:t>H2 Mass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a:solidFill>
                            <a:srgbClr val="FA7D00"/>
                          </a:solidFill>
                          <a:effectLst/>
                          <a:latin typeface="Calibri" panose="020F0502020204030204" pitchFamily="34" charset="0"/>
                        </a:rPr>
                        <a:t>1.67</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4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2439780"/>
                  </a:ext>
                </a:extLst>
              </a:tr>
              <a:tr h="385905">
                <a:tc>
                  <a:txBody>
                    <a:bodyPr/>
                    <a:lstStyle/>
                    <a:p>
                      <a:pPr algn="l" fontAlgn="b"/>
                      <a:r>
                        <a:rPr lang="en-US" sz="1100" b="0" i="0" u="none" strike="noStrike" dirty="0">
                          <a:effectLst/>
                          <a:latin typeface="Arial" panose="020B0604020202020204" pitchFamily="34" charset="0"/>
                        </a:rPr>
                        <a:t>Mass of 20W/20K </a:t>
                      </a:r>
                      <a:r>
                        <a:rPr lang="en-US" sz="1100" b="0" i="0" u="none" strike="noStrike" dirty="0" err="1">
                          <a:effectLst/>
                          <a:latin typeface="Arial" panose="020B0604020202020204" pitchFamily="34" charset="0"/>
                        </a:rPr>
                        <a:t>crycooler</a:t>
                      </a:r>
                      <a:endParaRPr lang="en-US" sz="1100" b="0" i="0" u="none" strike="noStrike" dirty="0">
                        <a:effectLst/>
                        <a:latin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0" i="0" u="none" strike="noStrike" dirty="0">
                          <a:solidFill>
                            <a:srgbClr val="3F3F76"/>
                          </a:solidFill>
                          <a:effectLst/>
                          <a:latin typeface="Calibri" panose="020F0502020204030204" pitchFamily="34" charset="0"/>
                        </a:rPr>
                        <a:t>106.3</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400" b="0" i="0" u="none" strike="noStrike" dirty="0">
                          <a:effectLst/>
                          <a:latin typeface="Arial" panose="020B0604020202020204" pitchFamily="34" charset="0"/>
                        </a:rPr>
                        <a:t>kg</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95822043"/>
                  </a:ext>
                </a:extLst>
              </a:tr>
              <a:tr h="385905">
                <a:tc>
                  <a:txBody>
                    <a:bodyPr/>
                    <a:lstStyle/>
                    <a:p>
                      <a:pPr algn="l" fontAlgn="b"/>
                      <a:r>
                        <a:rPr lang="en-US" sz="1100" b="0" i="0" u="none" strike="noStrike" dirty="0">
                          <a:effectLst/>
                          <a:latin typeface="Arial" panose="020B0604020202020204" pitchFamily="34" charset="0"/>
                        </a:rPr>
                        <a:t>Fuel Liquefaction Thermal Lift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dirty="0">
                          <a:solidFill>
                            <a:srgbClr val="FA7D00"/>
                          </a:solidFill>
                          <a:effectLst/>
                          <a:latin typeface="Calibri" panose="020F0502020204030204" pitchFamily="34" charset="0"/>
                        </a:rPr>
                        <a:t>429</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400" b="0" i="0" u="none" strike="noStrike" dirty="0">
                          <a:effectLst/>
                          <a:latin typeface="Arial" panose="020B0604020202020204" pitchFamily="34" charset="0"/>
                        </a:rPr>
                        <a:t>W</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87662285"/>
                  </a:ext>
                </a:extLst>
              </a:tr>
              <a:tr h="385905">
                <a:tc>
                  <a:txBody>
                    <a:bodyPr/>
                    <a:lstStyle/>
                    <a:p>
                      <a:pPr algn="l" fontAlgn="b"/>
                      <a:r>
                        <a:rPr lang="en-US" sz="1100" b="0" i="0" u="none" strike="noStrike" dirty="0">
                          <a:effectLst/>
                          <a:latin typeface="Arial" panose="020B0604020202020204" pitchFamily="34" charset="0"/>
                        </a:rPr>
                        <a:t>Number of Cryocoolers Required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dirty="0">
                          <a:solidFill>
                            <a:srgbClr val="FA7D00"/>
                          </a:solidFill>
                          <a:effectLst/>
                          <a:latin typeface="Calibri" panose="020F0502020204030204" pitchFamily="34" charset="0"/>
                        </a:rPr>
                        <a:t>22</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endParaRPr lang="en-US" sz="14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58934486"/>
                  </a:ext>
                </a:extLst>
              </a:tr>
              <a:tr h="385905">
                <a:tc>
                  <a:txBody>
                    <a:bodyPr/>
                    <a:lstStyle/>
                    <a:p>
                      <a:pPr algn="l" fontAlgn="b"/>
                      <a:r>
                        <a:rPr lang="en-US" sz="1100" b="0" i="0" u="none" strike="noStrike" dirty="0">
                          <a:effectLst/>
                          <a:latin typeface="Arial" panose="020B0604020202020204" pitchFamily="34" charset="0"/>
                        </a:rPr>
                        <a:t>Mass of Cryocoolers &amp; Radiators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a:solidFill>
                            <a:srgbClr val="FA7D00"/>
                          </a:solidFill>
                          <a:effectLst/>
                          <a:latin typeface="Calibri" panose="020F0502020204030204" pitchFamily="34" charset="0"/>
                        </a:rPr>
                        <a:t>2.34</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2F2F2"/>
                    </a:solidFill>
                  </a:tcPr>
                </a:tc>
                <a:tc>
                  <a:txBody>
                    <a:bodyPr/>
                    <a:lstStyle/>
                    <a:p>
                      <a:pPr algn="l" fontAlgn="b"/>
                      <a:r>
                        <a:rPr lang="en-US" sz="1400" b="0" i="0" u="none" strike="noStrike" dirty="0" err="1">
                          <a:effectLst/>
                          <a:latin typeface="Arial" panose="020B0604020202020204" pitchFamily="34" charset="0"/>
                        </a:rPr>
                        <a:t>tonnes</a:t>
                      </a:r>
                      <a:endParaRPr lang="en-US" sz="1400" b="0" i="0" u="none" strike="noStrike" dirty="0">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253136991"/>
                  </a:ext>
                </a:extLst>
              </a:tr>
              <a:tr h="385905">
                <a:tc>
                  <a:txBody>
                    <a:bodyPr/>
                    <a:lstStyle/>
                    <a:p>
                      <a:pPr algn="l" fontAlgn="b"/>
                      <a:r>
                        <a:rPr lang="en-US" sz="1100" b="0" i="1" u="none" strike="noStrike" dirty="0">
                          <a:effectLst/>
                          <a:latin typeface="Calibri" panose="020F0502020204030204" pitchFamily="34" charset="0"/>
                        </a:rPr>
                        <a:t>Return on Landed Mass in 1 year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3F3F3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solidFill>
                            <a:srgbClr val="3F3F3F"/>
                          </a:solidFill>
                          <a:effectLst/>
                          <a:latin typeface="Calibri" panose="020F0502020204030204" pitchFamily="34" charset="0"/>
                        </a:rPr>
                        <a:t>0.71</a:t>
                      </a:r>
                    </a:p>
                  </a:txBody>
                  <a:tcPr marL="9525" marR="9525" marT="9525" marB="0" anchor="b">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l" fontAlgn="b"/>
                      <a:endParaRPr lang="en-US" sz="1400" b="0" i="0" u="none" strike="noStrike" dirty="0">
                        <a:effectLst/>
                        <a:latin typeface="Arial" panose="020B0604020202020204" pitchFamily="34" charset="0"/>
                      </a:endParaRPr>
                    </a:p>
                  </a:txBody>
                  <a:tcPr marL="9525" marR="9525" marT="9525" marB="0" anchor="b">
                    <a:lnL w="6350" cap="flat" cmpd="sng" algn="ctr">
                      <a:solidFill>
                        <a:srgbClr val="3F3F3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7443962"/>
                  </a:ext>
                </a:extLst>
              </a:tr>
            </a:tbl>
          </a:graphicData>
        </a:graphic>
      </p:graphicFrame>
      <p:pic>
        <p:nvPicPr>
          <p:cNvPr id="33" name="Picture 32">
            <a:extLst>
              <a:ext uri="{FF2B5EF4-FFF2-40B4-BE49-F238E27FC236}">
                <a16:creationId xmlns:a16="http://schemas.microsoft.com/office/drawing/2014/main" id="{C73AA39D-C83B-B305-FC3E-08A3141FD985}"/>
              </a:ext>
            </a:extLst>
          </p:cNvPr>
          <p:cNvPicPr>
            <a:picLocks noChangeAspect="1"/>
          </p:cNvPicPr>
          <p:nvPr/>
        </p:nvPicPr>
        <p:blipFill>
          <a:blip r:embed="rId14"/>
          <a:stretch>
            <a:fillRect/>
          </a:stretch>
        </p:blipFill>
        <p:spPr>
          <a:xfrm>
            <a:off x="39311" y="5222739"/>
            <a:ext cx="1810590" cy="1053645"/>
          </a:xfrm>
          <a:prstGeom prst="rect">
            <a:avLst/>
          </a:prstGeom>
        </p:spPr>
      </p:pic>
      <p:sp>
        <p:nvSpPr>
          <p:cNvPr id="3" name="TextBox 2">
            <a:extLst>
              <a:ext uri="{FF2B5EF4-FFF2-40B4-BE49-F238E27FC236}">
                <a16:creationId xmlns:a16="http://schemas.microsoft.com/office/drawing/2014/main" id="{F78D83FA-3418-CBB1-E3CC-91CCA056DD7A}"/>
              </a:ext>
            </a:extLst>
          </p:cNvPr>
          <p:cNvSpPr txBox="1"/>
          <p:nvPr/>
        </p:nvSpPr>
        <p:spPr>
          <a:xfrm>
            <a:off x="540700" y="6271476"/>
            <a:ext cx="931665" cy="369332"/>
          </a:xfrm>
          <a:prstGeom prst="rect">
            <a:avLst/>
          </a:prstGeom>
          <a:noFill/>
        </p:spPr>
        <p:txBody>
          <a:bodyPr wrap="none" rtlCol="0">
            <a:spAutoFit/>
          </a:bodyPr>
          <a:lstStyle/>
          <a:p>
            <a:r>
              <a:rPr lang="en-US" dirty="0"/>
              <a:t>RASSOR</a:t>
            </a:r>
          </a:p>
        </p:txBody>
      </p:sp>
      <p:sp>
        <p:nvSpPr>
          <p:cNvPr id="14" name="TextBox 13">
            <a:extLst>
              <a:ext uri="{FF2B5EF4-FFF2-40B4-BE49-F238E27FC236}">
                <a16:creationId xmlns:a16="http://schemas.microsoft.com/office/drawing/2014/main" id="{27024DEC-3CDC-10A3-ED37-8085B6A311FA}"/>
              </a:ext>
            </a:extLst>
          </p:cNvPr>
          <p:cNvSpPr txBox="1"/>
          <p:nvPr/>
        </p:nvSpPr>
        <p:spPr>
          <a:xfrm>
            <a:off x="3379266" y="4866346"/>
            <a:ext cx="615874" cy="369332"/>
          </a:xfrm>
          <a:prstGeom prst="rect">
            <a:avLst/>
          </a:prstGeom>
          <a:noFill/>
        </p:spPr>
        <p:txBody>
          <a:bodyPr wrap="none" rtlCol="0">
            <a:spAutoFit/>
          </a:bodyPr>
          <a:lstStyle/>
          <a:p>
            <a:r>
              <a:rPr lang="en-US" dirty="0"/>
              <a:t>LADI</a:t>
            </a:r>
          </a:p>
        </p:txBody>
      </p:sp>
    </p:spTree>
    <p:extLst>
      <p:ext uri="{BB962C8B-B14F-4D97-AF65-F5344CB8AC3E}">
        <p14:creationId xmlns:p14="http://schemas.microsoft.com/office/powerpoint/2010/main" val="349442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4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107" y="63545"/>
            <a:ext cx="10768544" cy="743643"/>
          </a:xfrm>
        </p:spPr>
        <p:txBody>
          <a:bodyPr/>
          <a:lstStyle/>
          <a:p>
            <a:r>
              <a:rPr lang="en-US" dirty="0"/>
              <a:t>Oxygen from Regolith – Chemical Composition</a:t>
            </a:r>
          </a:p>
        </p:txBody>
      </p:sp>
      <p:pic>
        <p:nvPicPr>
          <p:cNvPr id="4" name="Picture 3">
            <a:extLst>
              <a:ext uri="{FF2B5EF4-FFF2-40B4-BE49-F238E27FC236}">
                <a16:creationId xmlns:a16="http://schemas.microsoft.com/office/drawing/2014/main" id="{269EA2FC-81E1-4DE0-8CA4-7CA0898ACC62}"/>
              </a:ext>
            </a:extLst>
          </p:cNvPr>
          <p:cNvPicPr>
            <a:picLocks noChangeAspect="1"/>
          </p:cNvPicPr>
          <p:nvPr/>
        </p:nvPicPr>
        <p:blipFill>
          <a:blip r:embed="rId3"/>
          <a:stretch>
            <a:fillRect/>
          </a:stretch>
        </p:blipFill>
        <p:spPr>
          <a:xfrm>
            <a:off x="6004961" y="1014165"/>
            <a:ext cx="5381625" cy="1371600"/>
          </a:xfrm>
          <a:prstGeom prst="rect">
            <a:avLst/>
          </a:prstGeom>
        </p:spPr>
      </p:pic>
      <p:sp>
        <p:nvSpPr>
          <p:cNvPr id="6" name="TextBox 5">
            <a:extLst>
              <a:ext uri="{FF2B5EF4-FFF2-40B4-BE49-F238E27FC236}">
                <a16:creationId xmlns:a16="http://schemas.microsoft.com/office/drawing/2014/main" id="{A5CBF0F5-E2E5-8D08-BCC1-BF8750D1327B}"/>
              </a:ext>
            </a:extLst>
          </p:cNvPr>
          <p:cNvSpPr txBox="1"/>
          <p:nvPr/>
        </p:nvSpPr>
        <p:spPr>
          <a:xfrm>
            <a:off x="6004961" y="2725889"/>
            <a:ext cx="5295690"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hlinkClick r:id="rId4"/>
              </a:rPr>
              <a:t>Loftus, D. J., </a:t>
            </a:r>
            <a:r>
              <a:rPr lang="en-US" sz="1200" b="0" i="0" dirty="0" err="1">
                <a:solidFill>
                  <a:srgbClr val="222222"/>
                </a:solidFill>
                <a:effectLst/>
                <a:latin typeface="Arial" panose="020B0604020202020204" pitchFamily="34" charset="0"/>
                <a:hlinkClick r:id="rId4"/>
              </a:rPr>
              <a:t>Tranfield</a:t>
            </a:r>
            <a:r>
              <a:rPr lang="en-US" sz="1200" b="0" i="0" dirty="0">
                <a:solidFill>
                  <a:srgbClr val="222222"/>
                </a:solidFill>
                <a:effectLst/>
                <a:latin typeface="Arial" panose="020B0604020202020204" pitchFamily="34" charset="0"/>
                <a:hlinkClick r:id="rId4"/>
              </a:rPr>
              <a:t>, E. M., Rask, J. C., &amp; </a:t>
            </a:r>
            <a:r>
              <a:rPr lang="en-US" sz="1200" b="0" i="0" dirty="0" err="1">
                <a:solidFill>
                  <a:srgbClr val="222222"/>
                </a:solidFill>
                <a:effectLst/>
                <a:latin typeface="Arial" panose="020B0604020202020204" pitchFamily="34" charset="0"/>
                <a:hlinkClick r:id="rId4"/>
              </a:rPr>
              <a:t>McCrosssin</a:t>
            </a:r>
            <a:r>
              <a:rPr lang="en-US" sz="1200" b="0" i="0" dirty="0">
                <a:solidFill>
                  <a:srgbClr val="222222"/>
                </a:solidFill>
                <a:effectLst/>
                <a:latin typeface="Arial" panose="020B0604020202020204" pitchFamily="34" charset="0"/>
                <a:hlinkClick r:id="rId4"/>
              </a:rPr>
              <a:t>, C. (2008). The chemical reactivity of lunar dust relevant to human exploration of the Moon</a:t>
            </a:r>
            <a:r>
              <a:rPr lang="en-US" sz="1200" b="0" i="0" dirty="0">
                <a:solidFill>
                  <a:srgbClr val="222222"/>
                </a:solidFill>
                <a:effectLst/>
                <a:latin typeface="Arial" panose="020B0604020202020204" pitchFamily="34" charset="0"/>
              </a:rPr>
              <a:t>.</a:t>
            </a:r>
            <a:endParaRPr lang="en-US" sz="1200" dirty="0"/>
          </a:p>
        </p:txBody>
      </p:sp>
      <p:sp>
        <p:nvSpPr>
          <p:cNvPr id="8" name="TextBox 7">
            <a:extLst>
              <a:ext uri="{FF2B5EF4-FFF2-40B4-BE49-F238E27FC236}">
                <a16:creationId xmlns:a16="http://schemas.microsoft.com/office/drawing/2014/main" id="{9DC30118-81AE-74C1-4863-44D24B75B9A7}"/>
              </a:ext>
            </a:extLst>
          </p:cNvPr>
          <p:cNvSpPr txBox="1"/>
          <p:nvPr/>
        </p:nvSpPr>
        <p:spPr>
          <a:xfrm>
            <a:off x="6004961" y="2385765"/>
            <a:ext cx="5381625" cy="369332"/>
          </a:xfrm>
          <a:prstGeom prst="rect">
            <a:avLst/>
          </a:prstGeom>
          <a:noFill/>
        </p:spPr>
        <p:txBody>
          <a:bodyPr wrap="square" rtlCol="0">
            <a:spAutoFit/>
          </a:bodyPr>
          <a:lstStyle/>
          <a:p>
            <a:r>
              <a:rPr lang="en-US" dirty="0"/>
              <a:t>Examples of Lunar Regolith Chemical Composition</a:t>
            </a:r>
          </a:p>
        </p:txBody>
      </p:sp>
      <p:pic>
        <p:nvPicPr>
          <p:cNvPr id="1026" name="Picture 2">
            <a:extLst>
              <a:ext uri="{FF2B5EF4-FFF2-40B4-BE49-F238E27FC236}">
                <a16:creationId xmlns:a16="http://schemas.microsoft.com/office/drawing/2014/main" id="{B2961458-272D-ABB7-E993-7F64B07551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0662" y="3359537"/>
            <a:ext cx="3778101" cy="26212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ll About the Moon | NASA Space Place – NASA Science for Kids">
            <a:extLst>
              <a:ext uri="{FF2B5EF4-FFF2-40B4-BE49-F238E27FC236}">
                <a16:creationId xmlns:a16="http://schemas.microsoft.com/office/drawing/2014/main" id="{C50DFB47-7780-BD9F-5B73-5911D4F93E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611" y="1014165"/>
            <a:ext cx="4578679" cy="457867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758A71AA-A20F-C71A-DAB1-7F6F9A2B6DB8}"/>
              </a:ext>
            </a:extLst>
          </p:cNvPr>
          <p:cNvSpPr txBox="1"/>
          <p:nvPr/>
        </p:nvSpPr>
        <p:spPr>
          <a:xfrm>
            <a:off x="662611" y="5741581"/>
            <a:ext cx="4930115" cy="646331"/>
          </a:xfrm>
          <a:prstGeom prst="rect">
            <a:avLst/>
          </a:prstGeom>
          <a:noFill/>
        </p:spPr>
        <p:txBody>
          <a:bodyPr wrap="square" rtlCol="0">
            <a:spAutoFit/>
          </a:bodyPr>
          <a:lstStyle/>
          <a:p>
            <a:r>
              <a:rPr lang="en-US" dirty="0"/>
              <a:t>The darker areas of the Moon are called Mare</a:t>
            </a:r>
          </a:p>
          <a:p>
            <a:r>
              <a:rPr lang="en-US" dirty="0"/>
              <a:t>The lighter areas of the Moon are called Highlands</a:t>
            </a:r>
          </a:p>
        </p:txBody>
      </p:sp>
      <p:sp>
        <p:nvSpPr>
          <p:cNvPr id="22" name="TextBox 21">
            <a:extLst>
              <a:ext uri="{FF2B5EF4-FFF2-40B4-BE49-F238E27FC236}">
                <a16:creationId xmlns:a16="http://schemas.microsoft.com/office/drawing/2014/main" id="{F464247E-EA62-89AF-EDB3-89157D7E4FA3}"/>
              </a:ext>
            </a:extLst>
          </p:cNvPr>
          <p:cNvSpPr txBox="1"/>
          <p:nvPr/>
        </p:nvSpPr>
        <p:spPr>
          <a:xfrm>
            <a:off x="6004961" y="5986599"/>
            <a:ext cx="6097772" cy="461665"/>
          </a:xfrm>
          <a:prstGeom prst="rect">
            <a:avLst/>
          </a:prstGeom>
          <a:noFill/>
        </p:spPr>
        <p:txBody>
          <a:bodyPr wrap="square">
            <a:spAutoFit/>
          </a:bodyPr>
          <a:lstStyle/>
          <a:p>
            <a:r>
              <a:rPr lang="en-US" sz="1200" b="0" i="0" dirty="0" err="1">
                <a:solidFill>
                  <a:srgbClr val="222222"/>
                </a:solidFill>
                <a:effectLst/>
                <a:latin typeface="Arial" panose="020B0604020202020204" pitchFamily="34" charset="0"/>
              </a:rPr>
              <a:t>Ruess</a:t>
            </a:r>
            <a:r>
              <a:rPr lang="en-US" sz="1200" b="0" i="0" dirty="0">
                <a:solidFill>
                  <a:srgbClr val="222222"/>
                </a:solidFill>
                <a:effectLst/>
                <a:latin typeface="Arial" panose="020B0604020202020204" pitchFamily="34" charset="0"/>
              </a:rPr>
              <a:t>, F., </a:t>
            </a:r>
            <a:r>
              <a:rPr lang="en-US" sz="1200" b="0" i="0" dirty="0" err="1">
                <a:solidFill>
                  <a:srgbClr val="222222"/>
                </a:solidFill>
                <a:effectLst/>
                <a:latin typeface="Arial" panose="020B0604020202020204" pitchFamily="34" charset="0"/>
              </a:rPr>
              <a:t>Schaenzlin</a:t>
            </a:r>
            <a:r>
              <a:rPr lang="en-US" sz="1200" b="0" i="0" dirty="0">
                <a:solidFill>
                  <a:srgbClr val="222222"/>
                </a:solidFill>
                <a:effectLst/>
                <a:latin typeface="Arial" panose="020B0604020202020204" pitchFamily="34" charset="0"/>
              </a:rPr>
              <a:t>, J., &amp; Benaroya, H. (2006). Structural design of a lunar habitat. </a:t>
            </a:r>
            <a:r>
              <a:rPr lang="en-US" sz="1200" b="0" i="1" dirty="0">
                <a:solidFill>
                  <a:srgbClr val="222222"/>
                </a:solidFill>
                <a:effectLst/>
                <a:latin typeface="Arial" panose="020B0604020202020204" pitchFamily="34" charset="0"/>
              </a:rPr>
              <a:t>Journal of Aerospace Engineering</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19</a:t>
            </a:r>
            <a:r>
              <a:rPr lang="en-US" sz="1200" b="0" i="0" dirty="0">
                <a:solidFill>
                  <a:srgbClr val="222222"/>
                </a:solidFill>
                <a:effectLst/>
                <a:latin typeface="Arial" panose="020B0604020202020204" pitchFamily="34" charset="0"/>
              </a:rPr>
              <a:t>(3), 133-157.</a:t>
            </a:r>
            <a:endParaRPr lang="en-US" sz="1200" dirty="0"/>
          </a:p>
        </p:txBody>
      </p:sp>
      <p:sp>
        <p:nvSpPr>
          <p:cNvPr id="3" name="Rectangle 2">
            <a:extLst>
              <a:ext uri="{FF2B5EF4-FFF2-40B4-BE49-F238E27FC236}">
                <a16:creationId xmlns:a16="http://schemas.microsoft.com/office/drawing/2014/main" id="{7C9DA599-BDAF-0F3D-BDC8-35003D011EE7}"/>
              </a:ext>
            </a:extLst>
          </p:cNvPr>
          <p:cNvSpPr/>
          <p:nvPr/>
        </p:nvSpPr>
        <p:spPr>
          <a:xfrm>
            <a:off x="662611" y="5586110"/>
            <a:ext cx="4572000" cy="246221"/>
          </a:xfrm>
          <a:prstGeom prst="rect">
            <a:avLst/>
          </a:prstGeom>
        </p:spPr>
        <p:txBody>
          <a:bodyPr>
            <a:spAutoFit/>
          </a:bodyPr>
          <a:lstStyle/>
          <a:p>
            <a:r>
              <a:rPr lang="en-US" sz="1000" i="1" dirty="0">
                <a:solidFill>
                  <a:srgbClr val="000000"/>
                </a:solidFill>
                <a:latin typeface="Helvetica Neue"/>
              </a:rPr>
              <a:t>Image Credit: NASA</a:t>
            </a:r>
            <a:endParaRPr lang="en-US" sz="1000" dirty="0"/>
          </a:p>
        </p:txBody>
      </p:sp>
      <p:sp>
        <p:nvSpPr>
          <p:cNvPr id="5" name="Slide Number Placeholder 4">
            <a:extLst>
              <a:ext uri="{FF2B5EF4-FFF2-40B4-BE49-F238E27FC236}">
                <a16:creationId xmlns:a16="http://schemas.microsoft.com/office/drawing/2014/main" id="{3E722BAE-7BFD-FD87-3EA4-2F578A935350}"/>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val="1793185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Oxygen from Regolith – Hydrogen Reduction</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15</a:t>
            </a:fld>
            <a:endParaRPr lang="en-US" dirty="0">
              <a:solidFill>
                <a:prstClr val="black"/>
              </a:solidFill>
            </a:endParaRPr>
          </a:p>
        </p:txBody>
      </p:sp>
      <p:pic>
        <p:nvPicPr>
          <p:cNvPr id="4098" name="Picture 2" descr="https://www.nasa.gov/sites/default/files/images/389081main_PIA12237_fu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1330" y="1751037"/>
            <a:ext cx="4503812" cy="450381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2547930" y="1109533"/>
            <a:ext cx="3131999" cy="461665"/>
            <a:chOff x="4202082" y="963107"/>
            <a:chExt cx="2813860" cy="461665"/>
          </a:xfrm>
        </p:grpSpPr>
        <p:sp>
          <p:nvSpPr>
            <p:cNvPr id="8" name="TextBox 7"/>
            <p:cNvSpPr txBox="1"/>
            <p:nvPr/>
          </p:nvSpPr>
          <p:spPr>
            <a:xfrm>
              <a:off x="4202082" y="963107"/>
              <a:ext cx="1209873" cy="461665"/>
            </a:xfrm>
            <a:prstGeom prst="rect">
              <a:avLst/>
            </a:prstGeom>
            <a:noFill/>
          </p:spPr>
          <p:txBody>
            <a:bodyPr wrap="square" rtlCol="0">
              <a:spAutoFit/>
            </a:bodyPr>
            <a:lstStyle/>
            <a:p>
              <a:r>
                <a:rPr lang="en-US" sz="2400" i="1" dirty="0"/>
                <a:t>Fe0 + H</a:t>
              </a:r>
              <a:r>
                <a:rPr lang="en-US" sz="2400" i="1" baseline="-25000" dirty="0"/>
                <a:t>2</a:t>
              </a:r>
              <a:r>
                <a:rPr lang="en-US" sz="2400" dirty="0"/>
                <a:t> </a:t>
              </a:r>
            </a:p>
          </p:txBody>
        </p:sp>
        <p:sp>
          <p:nvSpPr>
            <p:cNvPr id="9" name="TextBox 8"/>
            <p:cNvSpPr txBox="1"/>
            <p:nvPr/>
          </p:nvSpPr>
          <p:spPr>
            <a:xfrm>
              <a:off x="5665301" y="963107"/>
              <a:ext cx="1350641" cy="461665"/>
            </a:xfrm>
            <a:prstGeom prst="rect">
              <a:avLst/>
            </a:prstGeom>
            <a:noFill/>
          </p:spPr>
          <p:txBody>
            <a:bodyPr wrap="square" rtlCol="0">
              <a:spAutoFit/>
            </a:bodyPr>
            <a:lstStyle/>
            <a:p>
              <a:r>
                <a:rPr lang="en-US" sz="2400" i="1" dirty="0"/>
                <a:t>Fe + H</a:t>
              </a:r>
              <a:r>
                <a:rPr lang="en-US" sz="2400" i="1" baseline="-25000" dirty="0"/>
                <a:t>2</a:t>
              </a:r>
              <a:r>
                <a:rPr lang="en-US" sz="2400" i="1" dirty="0"/>
                <a:t>O </a:t>
              </a:r>
              <a:r>
                <a:rPr lang="en-US" sz="2400" dirty="0"/>
                <a:t> </a:t>
              </a:r>
            </a:p>
          </p:txBody>
        </p:sp>
        <p:cxnSp>
          <p:nvCxnSpPr>
            <p:cNvPr id="10" name="Straight Arrow Connector 9"/>
            <p:cNvCxnSpPr>
              <a:endCxn id="9" idx="1"/>
            </p:cNvCxnSpPr>
            <p:nvPr/>
          </p:nvCxnSpPr>
          <p:spPr>
            <a:xfrm>
              <a:off x="5287020" y="1193940"/>
              <a:ext cx="378281"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11" name="Hot Tephra Movie_000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rot="16200000">
            <a:off x="5726672" y="1770720"/>
            <a:ext cx="5124719" cy="3843539"/>
          </a:xfrm>
          <a:prstGeom prst="rect">
            <a:avLst/>
          </a:prstGeom>
        </p:spPr>
      </p:pic>
      <p:sp>
        <p:nvSpPr>
          <p:cNvPr id="3" name="Rectangle 2"/>
          <p:cNvSpPr/>
          <p:nvPr/>
        </p:nvSpPr>
        <p:spPr>
          <a:xfrm>
            <a:off x="1659211" y="6254849"/>
            <a:ext cx="4572000" cy="246221"/>
          </a:xfrm>
          <a:prstGeom prst="rect">
            <a:avLst/>
          </a:prstGeom>
        </p:spPr>
        <p:txBody>
          <a:bodyPr>
            <a:spAutoFit/>
          </a:bodyPr>
          <a:lstStyle/>
          <a:p>
            <a:r>
              <a:rPr lang="en-US" sz="1000" i="1" dirty="0">
                <a:solidFill>
                  <a:srgbClr val="000000"/>
                </a:solidFill>
                <a:latin typeface="Helvetica Neue"/>
              </a:rPr>
              <a:t>Image Credit: ISRO/NASA/JPL-Caltech/Brown Univ./USGS</a:t>
            </a:r>
            <a:endParaRPr lang="en-US" sz="1000" dirty="0"/>
          </a:p>
        </p:txBody>
      </p:sp>
    </p:spTree>
    <p:extLst>
      <p:ext uri="{BB962C8B-B14F-4D97-AF65-F5344CB8AC3E}">
        <p14:creationId xmlns:p14="http://schemas.microsoft.com/office/powerpoint/2010/main" val="226261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2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588AF6CD-6835-7979-2A37-66B85ABBEA68}"/>
              </a:ext>
            </a:extLst>
          </p:cNvPr>
          <p:cNvPicPr>
            <a:picLocks noChangeAspect="1"/>
          </p:cNvPicPr>
          <p:nvPr/>
        </p:nvPicPr>
        <p:blipFill>
          <a:blip r:embed="rId3"/>
          <a:stretch>
            <a:fillRect/>
          </a:stretch>
        </p:blipFill>
        <p:spPr>
          <a:xfrm>
            <a:off x="9425895" y="1113140"/>
            <a:ext cx="2587692" cy="2529433"/>
          </a:xfrm>
          <a:prstGeom prst="rect">
            <a:avLst/>
          </a:prstGeom>
        </p:spPr>
      </p:pic>
      <p:sp>
        <p:nvSpPr>
          <p:cNvPr id="2" name="Title 1"/>
          <p:cNvSpPr>
            <a:spLocks noGrp="1"/>
          </p:cNvSpPr>
          <p:nvPr>
            <p:ph type="title"/>
          </p:nvPr>
        </p:nvSpPr>
        <p:spPr/>
        <p:txBody>
          <a:bodyPr/>
          <a:lstStyle/>
          <a:p>
            <a:r>
              <a:rPr lang="en-US" dirty="0"/>
              <a:t>Oxygen from Regolith : Solar-Carbothermal Reduction </a:t>
            </a:r>
          </a:p>
        </p:txBody>
      </p:sp>
      <p:sp>
        <p:nvSpPr>
          <p:cNvPr id="4" name="Slide Number Placeholder 3"/>
          <p:cNvSpPr>
            <a:spLocks noGrp="1"/>
          </p:cNvSpPr>
          <p:nvPr>
            <p:ph type="sldNum" sz="quarter" idx="12"/>
          </p:nvPr>
        </p:nvSpPr>
        <p:spPr>
          <a:xfrm>
            <a:off x="9347200" y="6492875"/>
            <a:ext cx="2844800" cy="365125"/>
          </a:xfrm>
        </p:spPr>
        <p:txBody>
          <a:bodyPr/>
          <a:lstStyle/>
          <a:p>
            <a:pPr>
              <a:defRPr/>
            </a:pPr>
            <a:fld id="{6D1B0E9A-C4F3-4D46-924E-FDCE9F0342D8}" type="slidenum">
              <a:rPr lang="en-US" smtClean="0">
                <a:solidFill>
                  <a:prstClr val="black"/>
                </a:solidFill>
              </a:rPr>
              <a:pPr>
                <a:defRPr/>
              </a:pPr>
              <a:t>16</a:t>
            </a:fld>
            <a:endParaRPr lang="en-US" dirty="0">
              <a:solidFill>
                <a:prstClr val="black"/>
              </a:solidFill>
            </a:endParaRPr>
          </a:p>
        </p:txBody>
      </p:sp>
      <p:grpSp>
        <p:nvGrpSpPr>
          <p:cNvPr id="15" name="Group 14">
            <a:extLst>
              <a:ext uri="{FF2B5EF4-FFF2-40B4-BE49-F238E27FC236}">
                <a16:creationId xmlns:a16="http://schemas.microsoft.com/office/drawing/2014/main" id="{B234AA84-A414-01BA-EE81-56CBAB832365}"/>
              </a:ext>
            </a:extLst>
          </p:cNvPr>
          <p:cNvGrpSpPr/>
          <p:nvPr/>
        </p:nvGrpSpPr>
        <p:grpSpPr>
          <a:xfrm>
            <a:off x="891945" y="1401468"/>
            <a:ext cx="1285580" cy="461665"/>
            <a:chOff x="4510306" y="951948"/>
            <a:chExt cx="1154995" cy="461665"/>
          </a:xfrm>
        </p:grpSpPr>
        <p:sp>
          <p:nvSpPr>
            <p:cNvPr id="16" name="TextBox 15">
              <a:extLst>
                <a:ext uri="{FF2B5EF4-FFF2-40B4-BE49-F238E27FC236}">
                  <a16:creationId xmlns:a16="http://schemas.microsoft.com/office/drawing/2014/main" id="{D642E592-7B1A-CA59-94A9-EDBEF0725A65}"/>
                </a:ext>
              </a:extLst>
            </p:cNvPr>
            <p:cNvSpPr txBox="1"/>
            <p:nvPr/>
          </p:nvSpPr>
          <p:spPr>
            <a:xfrm>
              <a:off x="4510306" y="951948"/>
              <a:ext cx="831592" cy="461665"/>
            </a:xfrm>
            <a:prstGeom prst="rect">
              <a:avLst/>
            </a:prstGeom>
            <a:noFill/>
          </p:spPr>
          <p:txBody>
            <a:bodyPr wrap="square" rtlCol="0">
              <a:spAutoFit/>
            </a:bodyPr>
            <a:lstStyle/>
            <a:p>
              <a:r>
                <a:rPr lang="en-US" sz="2400" i="1" dirty="0"/>
                <a:t>2H</a:t>
              </a:r>
              <a:r>
                <a:rPr lang="en-US" sz="2400" i="1" baseline="-25000" dirty="0"/>
                <a:t>2</a:t>
              </a:r>
              <a:r>
                <a:rPr lang="en-US" sz="2400" i="1" dirty="0"/>
                <a:t>O</a:t>
              </a:r>
              <a:r>
                <a:rPr lang="en-US" sz="2400" dirty="0"/>
                <a:t> </a:t>
              </a:r>
            </a:p>
          </p:txBody>
        </p:sp>
        <p:cxnSp>
          <p:nvCxnSpPr>
            <p:cNvPr id="18" name="Straight Arrow Connector 17">
              <a:extLst>
                <a:ext uri="{FF2B5EF4-FFF2-40B4-BE49-F238E27FC236}">
                  <a16:creationId xmlns:a16="http://schemas.microsoft.com/office/drawing/2014/main" id="{2B53B95F-998B-CC1B-F1A8-E18C8C34172D}"/>
                </a:ext>
              </a:extLst>
            </p:cNvPr>
            <p:cNvCxnSpPr>
              <a:cxnSpLocks/>
            </p:cNvCxnSpPr>
            <p:nvPr/>
          </p:nvCxnSpPr>
          <p:spPr>
            <a:xfrm>
              <a:off x="5287020" y="1193940"/>
              <a:ext cx="378281"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21" name="Picture 20">
            <a:extLst>
              <a:ext uri="{FF2B5EF4-FFF2-40B4-BE49-F238E27FC236}">
                <a16:creationId xmlns:a16="http://schemas.microsoft.com/office/drawing/2014/main" id="{80BDB4FF-CBE4-D42F-948D-AB534EE9BC7B}"/>
              </a:ext>
            </a:extLst>
          </p:cNvPr>
          <p:cNvPicPr>
            <a:picLocks noChangeAspect="1"/>
          </p:cNvPicPr>
          <p:nvPr/>
        </p:nvPicPr>
        <p:blipFill rotWithShape="1">
          <a:blip r:embed="rId4"/>
          <a:srcRect l="14142" r="17533"/>
          <a:stretch/>
        </p:blipFill>
        <p:spPr>
          <a:xfrm>
            <a:off x="6642088" y="1093885"/>
            <a:ext cx="2032510" cy="1600238"/>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sp>
        <p:nvSpPr>
          <p:cNvPr id="22" name="TextBox 21">
            <a:extLst>
              <a:ext uri="{FF2B5EF4-FFF2-40B4-BE49-F238E27FC236}">
                <a16:creationId xmlns:a16="http://schemas.microsoft.com/office/drawing/2014/main" id="{4494FB56-77BD-E9EF-E882-D45F2816674E}"/>
              </a:ext>
            </a:extLst>
          </p:cNvPr>
          <p:cNvSpPr txBox="1"/>
          <p:nvPr/>
        </p:nvSpPr>
        <p:spPr>
          <a:xfrm>
            <a:off x="6604241" y="2711070"/>
            <a:ext cx="2057228" cy="461665"/>
          </a:xfrm>
          <a:prstGeom prst="rect">
            <a:avLst/>
          </a:prstGeom>
          <a:noFill/>
        </p:spPr>
        <p:txBody>
          <a:bodyPr wrap="square" rtlCol="0">
            <a:spAutoFit/>
          </a:bodyPr>
          <a:lstStyle/>
          <a:p>
            <a:pPr algn="ctr"/>
            <a:r>
              <a:rPr lang="en-US" sz="1200" dirty="0"/>
              <a:t>Solar Concentrator  </a:t>
            </a:r>
          </a:p>
          <a:p>
            <a:pPr algn="ctr"/>
            <a:r>
              <a:rPr lang="en-US" sz="1200" i="1" dirty="0"/>
              <a:t>Physical Sciences Inc. </a:t>
            </a:r>
          </a:p>
        </p:txBody>
      </p:sp>
      <p:pic>
        <p:nvPicPr>
          <p:cNvPr id="23" name="Picture 22">
            <a:extLst>
              <a:ext uri="{FF2B5EF4-FFF2-40B4-BE49-F238E27FC236}">
                <a16:creationId xmlns:a16="http://schemas.microsoft.com/office/drawing/2014/main" id="{56216A9C-A1BD-BC05-DE0B-BAC46ED5F6D3}"/>
              </a:ext>
            </a:extLst>
          </p:cNvPr>
          <p:cNvPicPr>
            <a:picLocks noChangeAspect="1"/>
          </p:cNvPicPr>
          <p:nvPr/>
        </p:nvPicPr>
        <p:blipFill rotWithShape="1">
          <a:blip r:embed="rId5"/>
          <a:srcRect t="21448"/>
          <a:stretch/>
        </p:blipFill>
        <p:spPr>
          <a:xfrm>
            <a:off x="403029" y="1116019"/>
            <a:ext cx="2051276" cy="1578106"/>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pic>
        <p:nvPicPr>
          <p:cNvPr id="24" name="Picture 23">
            <a:extLst>
              <a:ext uri="{FF2B5EF4-FFF2-40B4-BE49-F238E27FC236}">
                <a16:creationId xmlns:a16="http://schemas.microsoft.com/office/drawing/2014/main" id="{E0D927E6-A968-41E5-02F4-39EFF625C139}"/>
              </a:ext>
            </a:extLst>
          </p:cNvPr>
          <p:cNvPicPr>
            <a:picLocks noChangeAspect="1"/>
          </p:cNvPicPr>
          <p:nvPr/>
        </p:nvPicPr>
        <p:blipFill rotWithShape="1">
          <a:blip r:embed="rId6"/>
          <a:srcRect t="33416" r="3064"/>
          <a:stretch/>
        </p:blipFill>
        <p:spPr>
          <a:xfrm>
            <a:off x="3564474" y="1124705"/>
            <a:ext cx="2027658" cy="1569419"/>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sp>
        <p:nvSpPr>
          <p:cNvPr id="25" name="TextBox 24">
            <a:extLst>
              <a:ext uri="{FF2B5EF4-FFF2-40B4-BE49-F238E27FC236}">
                <a16:creationId xmlns:a16="http://schemas.microsoft.com/office/drawing/2014/main" id="{656DB503-C885-89CD-63CE-B3C6A7F93F64}"/>
              </a:ext>
            </a:extLst>
          </p:cNvPr>
          <p:cNvSpPr txBox="1"/>
          <p:nvPr/>
        </p:nvSpPr>
        <p:spPr>
          <a:xfrm>
            <a:off x="3504262" y="2683429"/>
            <a:ext cx="2093009" cy="461665"/>
          </a:xfrm>
          <a:prstGeom prst="rect">
            <a:avLst/>
          </a:prstGeom>
          <a:noFill/>
        </p:spPr>
        <p:txBody>
          <a:bodyPr wrap="square" rtlCol="0">
            <a:spAutoFit/>
          </a:bodyPr>
          <a:lstStyle/>
          <a:p>
            <a:pPr algn="ctr"/>
            <a:r>
              <a:rPr lang="en-US" sz="1200" dirty="0"/>
              <a:t>Carbothermal Reactor </a:t>
            </a:r>
          </a:p>
          <a:p>
            <a:pPr algn="ctr"/>
            <a:r>
              <a:rPr lang="en-US" sz="1200" i="1" dirty="0"/>
              <a:t>Orbitec (Now Sierra Space)</a:t>
            </a:r>
            <a:r>
              <a:rPr lang="en-US" sz="1200" dirty="0"/>
              <a:t> </a:t>
            </a:r>
          </a:p>
        </p:txBody>
      </p:sp>
      <p:cxnSp>
        <p:nvCxnSpPr>
          <p:cNvPr id="26" name="Straight Arrow Connector 25">
            <a:extLst>
              <a:ext uri="{FF2B5EF4-FFF2-40B4-BE49-F238E27FC236}">
                <a16:creationId xmlns:a16="http://schemas.microsoft.com/office/drawing/2014/main" id="{EBFBA22E-49CE-9F90-645E-80BD245BDDAD}"/>
              </a:ext>
            </a:extLst>
          </p:cNvPr>
          <p:cNvCxnSpPr>
            <a:cxnSpLocks/>
            <a:stCxn id="23" idx="3"/>
            <a:endCxn id="24" idx="1"/>
          </p:cNvCxnSpPr>
          <p:nvPr/>
        </p:nvCxnSpPr>
        <p:spPr>
          <a:xfrm>
            <a:off x="2454306" y="1905072"/>
            <a:ext cx="1110169" cy="4342"/>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BFE1F094-E106-C44E-950F-EE535858751E}"/>
              </a:ext>
            </a:extLst>
          </p:cNvPr>
          <p:cNvSpPr txBox="1"/>
          <p:nvPr/>
        </p:nvSpPr>
        <p:spPr>
          <a:xfrm>
            <a:off x="5608055" y="1855106"/>
            <a:ext cx="1000373" cy="276999"/>
          </a:xfrm>
          <a:prstGeom prst="rect">
            <a:avLst/>
          </a:prstGeom>
          <a:noFill/>
        </p:spPr>
        <p:txBody>
          <a:bodyPr wrap="square" rtlCol="0">
            <a:spAutoFit/>
          </a:bodyPr>
          <a:lstStyle/>
          <a:p>
            <a:pPr algn="ctr"/>
            <a:r>
              <a:rPr lang="en-US" sz="1200" dirty="0">
                <a:solidFill>
                  <a:srgbClr val="C00000"/>
                </a:solidFill>
                <a:latin typeface="Arial" panose="020B0604020202020204" pitchFamily="34" charset="0"/>
                <a:cs typeface="Arial" panose="020B0604020202020204" pitchFamily="34" charset="0"/>
              </a:rPr>
              <a:t>Heat</a:t>
            </a:r>
          </a:p>
        </p:txBody>
      </p:sp>
      <p:sp>
        <p:nvSpPr>
          <p:cNvPr id="28" name="TextBox 27">
            <a:extLst>
              <a:ext uri="{FF2B5EF4-FFF2-40B4-BE49-F238E27FC236}">
                <a16:creationId xmlns:a16="http://schemas.microsoft.com/office/drawing/2014/main" id="{41BBC56F-9ABB-EB48-6591-C8B9AC62A040}"/>
              </a:ext>
            </a:extLst>
          </p:cNvPr>
          <p:cNvSpPr txBox="1"/>
          <p:nvPr/>
        </p:nvSpPr>
        <p:spPr>
          <a:xfrm>
            <a:off x="403028" y="2712913"/>
            <a:ext cx="2051276"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Excavator</a:t>
            </a:r>
          </a:p>
          <a:p>
            <a:pPr algn="ct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Canadian Space Agency</a:t>
            </a:r>
          </a:p>
        </p:txBody>
      </p:sp>
      <p:cxnSp>
        <p:nvCxnSpPr>
          <p:cNvPr id="29" name="Straight Arrow Connector 28">
            <a:extLst>
              <a:ext uri="{FF2B5EF4-FFF2-40B4-BE49-F238E27FC236}">
                <a16:creationId xmlns:a16="http://schemas.microsoft.com/office/drawing/2014/main" id="{4DB9F184-D77E-6854-79FE-4358CDD28AA4}"/>
              </a:ext>
            </a:extLst>
          </p:cNvPr>
          <p:cNvCxnSpPr>
            <a:cxnSpLocks/>
          </p:cNvCxnSpPr>
          <p:nvPr/>
        </p:nvCxnSpPr>
        <p:spPr>
          <a:xfrm>
            <a:off x="4462486" y="1893497"/>
            <a:ext cx="2872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6E2A324-3397-9E42-AB6D-204FFD590186}"/>
              </a:ext>
            </a:extLst>
          </p:cNvPr>
          <p:cNvSpPr txBox="1"/>
          <p:nvPr/>
        </p:nvSpPr>
        <p:spPr>
          <a:xfrm>
            <a:off x="2295010" y="1863009"/>
            <a:ext cx="1258456" cy="276999"/>
          </a:xfrm>
          <a:prstGeom prst="rect">
            <a:avLst/>
          </a:prstGeom>
          <a:noFill/>
        </p:spPr>
        <p:txBody>
          <a:bodyPr wrap="square" rtlCol="0">
            <a:spAutoFit/>
          </a:bodyPr>
          <a:lstStyle/>
          <a:p>
            <a:pPr algn="ctr"/>
            <a:r>
              <a:rPr lang="en-US" sz="1200" dirty="0">
                <a:solidFill>
                  <a:schemeClr val="bg1">
                    <a:lumMod val="50000"/>
                  </a:schemeClr>
                </a:solidFill>
                <a:latin typeface="Arial" panose="020B0604020202020204" pitchFamily="34" charset="0"/>
                <a:cs typeface="Arial" panose="020B0604020202020204" pitchFamily="34" charset="0"/>
              </a:rPr>
              <a:t>Tephra</a:t>
            </a:r>
          </a:p>
        </p:txBody>
      </p:sp>
      <p:pic>
        <p:nvPicPr>
          <p:cNvPr id="31" name="Picture 30">
            <a:extLst>
              <a:ext uri="{FF2B5EF4-FFF2-40B4-BE49-F238E27FC236}">
                <a16:creationId xmlns:a16="http://schemas.microsoft.com/office/drawing/2014/main" id="{91A2B539-C207-B0F9-7E8E-DEAD91C7F0E3}"/>
              </a:ext>
            </a:extLst>
          </p:cNvPr>
          <p:cNvPicPr>
            <a:picLocks noChangeAspect="1"/>
          </p:cNvPicPr>
          <p:nvPr/>
        </p:nvPicPr>
        <p:blipFill rotWithShape="1">
          <a:blip r:embed="rId7"/>
          <a:srcRect l="12291" r="15693"/>
          <a:stretch/>
        </p:blipFill>
        <p:spPr>
          <a:xfrm>
            <a:off x="482489" y="4631086"/>
            <a:ext cx="2066083" cy="1578106"/>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cxnSp>
        <p:nvCxnSpPr>
          <p:cNvPr id="32" name="Straight Arrow Connector 31">
            <a:extLst>
              <a:ext uri="{FF2B5EF4-FFF2-40B4-BE49-F238E27FC236}">
                <a16:creationId xmlns:a16="http://schemas.microsoft.com/office/drawing/2014/main" id="{8D5F8DE6-3A34-BE9E-31F5-13EF54EC8BB9}"/>
              </a:ext>
            </a:extLst>
          </p:cNvPr>
          <p:cNvCxnSpPr>
            <a:cxnSpLocks/>
            <a:stCxn id="21" idx="1"/>
            <a:endCxn id="24" idx="3"/>
          </p:cNvCxnSpPr>
          <p:nvPr/>
        </p:nvCxnSpPr>
        <p:spPr>
          <a:xfrm flipH="1">
            <a:off x="5592132" y="1894004"/>
            <a:ext cx="1049956" cy="15410"/>
          </a:xfrm>
          <a:prstGeom prst="straightConnector1">
            <a:avLst/>
          </a:prstGeom>
          <a:ln w="38100">
            <a:tailEnd type="triangle"/>
          </a:ln>
          <a:effectLst/>
        </p:spPr>
        <p:style>
          <a:lnRef idx="1">
            <a:schemeClr val="accent2"/>
          </a:lnRef>
          <a:fillRef idx="0">
            <a:schemeClr val="accent2"/>
          </a:fillRef>
          <a:effectRef idx="0">
            <a:schemeClr val="accent2"/>
          </a:effectRef>
          <a:fontRef idx="minor">
            <a:schemeClr val="tx1"/>
          </a:fontRef>
        </p:style>
      </p:cxnSp>
      <p:sp>
        <p:nvSpPr>
          <p:cNvPr id="33" name="TextBox 32">
            <a:extLst>
              <a:ext uri="{FF2B5EF4-FFF2-40B4-BE49-F238E27FC236}">
                <a16:creationId xmlns:a16="http://schemas.microsoft.com/office/drawing/2014/main" id="{9DCE9A79-5F54-7509-3D3B-CDA537A32682}"/>
              </a:ext>
            </a:extLst>
          </p:cNvPr>
          <p:cNvSpPr txBox="1"/>
          <p:nvPr/>
        </p:nvSpPr>
        <p:spPr>
          <a:xfrm>
            <a:off x="474168" y="6204696"/>
            <a:ext cx="2066171" cy="461665"/>
          </a:xfrm>
          <a:prstGeom prst="rect">
            <a:avLst/>
          </a:prstGeom>
          <a:noFill/>
        </p:spPr>
        <p:txBody>
          <a:bodyPr wrap="square" rtlCol="0">
            <a:spAutoFit/>
          </a:bodyPr>
          <a:lstStyle/>
          <a:p>
            <a:pPr algn="ctr"/>
            <a:r>
              <a:rPr lang="en-US" sz="1200" dirty="0"/>
              <a:t>Water Electrolysis </a:t>
            </a:r>
          </a:p>
          <a:p>
            <a:pPr algn="ctr"/>
            <a:r>
              <a:rPr lang="en-US" sz="1200" i="1" dirty="0"/>
              <a:t>Johnson Space Center</a:t>
            </a:r>
          </a:p>
        </p:txBody>
      </p:sp>
      <p:cxnSp>
        <p:nvCxnSpPr>
          <p:cNvPr id="34" name="Straight Arrow Connector 33">
            <a:extLst>
              <a:ext uri="{FF2B5EF4-FFF2-40B4-BE49-F238E27FC236}">
                <a16:creationId xmlns:a16="http://schemas.microsoft.com/office/drawing/2014/main" id="{0938E5D9-3A53-4DE3-5DEE-8DE28288F6CD}"/>
              </a:ext>
            </a:extLst>
          </p:cNvPr>
          <p:cNvCxnSpPr>
            <a:cxnSpLocks/>
            <a:stCxn id="31" idx="3"/>
            <a:endCxn id="36" idx="1"/>
          </p:cNvCxnSpPr>
          <p:nvPr/>
        </p:nvCxnSpPr>
        <p:spPr>
          <a:xfrm flipV="1">
            <a:off x="2548571" y="5414332"/>
            <a:ext cx="1123088" cy="5809"/>
          </a:xfrm>
          <a:prstGeom prst="straightConnector1">
            <a:avLst/>
          </a:prstGeom>
          <a:ln w="38100">
            <a:solidFill>
              <a:srgbClr val="00B050"/>
            </a:solidFill>
            <a:tailEnd type="triangle"/>
          </a:ln>
        </p:spPr>
        <p:style>
          <a:lnRef idx="1">
            <a:schemeClr val="accent3"/>
          </a:lnRef>
          <a:fillRef idx="0">
            <a:schemeClr val="accent3"/>
          </a:fillRef>
          <a:effectRef idx="0">
            <a:schemeClr val="accent3"/>
          </a:effectRef>
          <a:fontRef idx="minor">
            <a:schemeClr val="tx1"/>
          </a:fontRef>
        </p:style>
      </p:cxnSp>
      <p:sp>
        <p:nvSpPr>
          <p:cNvPr id="35" name="TextBox 34">
            <a:extLst>
              <a:ext uri="{FF2B5EF4-FFF2-40B4-BE49-F238E27FC236}">
                <a16:creationId xmlns:a16="http://schemas.microsoft.com/office/drawing/2014/main" id="{7472225E-24B7-9F65-9152-D35A2CFB5BC9}"/>
              </a:ext>
            </a:extLst>
          </p:cNvPr>
          <p:cNvSpPr txBox="1"/>
          <p:nvPr/>
        </p:nvSpPr>
        <p:spPr>
          <a:xfrm>
            <a:off x="2540338" y="5411931"/>
            <a:ext cx="982824" cy="276999"/>
          </a:xfrm>
          <a:prstGeom prst="rect">
            <a:avLst/>
          </a:prstGeom>
          <a:noFill/>
          <a:ln>
            <a:noFill/>
          </a:ln>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O</a:t>
            </a:r>
            <a:r>
              <a:rPr lang="en-US" sz="1200" baseline="-25000" dirty="0">
                <a:solidFill>
                  <a:srgbClr val="00B050"/>
                </a:solidFill>
                <a:latin typeface="Arial" panose="020B0604020202020204" pitchFamily="34" charset="0"/>
                <a:cs typeface="Arial" panose="020B0604020202020204" pitchFamily="34" charset="0"/>
              </a:rPr>
              <a:t>2</a:t>
            </a:r>
          </a:p>
        </p:txBody>
      </p:sp>
      <p:pic>
        <p:nvPicPr>
          <p:cNvPr id="36" name="Picture 35">
            <a:extLst>
              <a:ext uri="{FF2B5EF4-FFF2-40B4-BE49-F238E27FC236}">
                <a16:creationId xmlns:a16="http://schemas.microsoft.com/office/drawing/2014/main" id="{FDC7A4FF-33DB-DC06-6662-4F5B1BCF0EF5}"/>
              </a:ext>
            </a:extLst>
          </p:cNvPr>
          <p:cNvPicPr>
            <a:picLocks noChangeAspect="1"/>
          </p:cNvPicPr>
          <p:nvPr/>
        </p:nvPicPr>
        <p:blipFill rotWithShape="1">
          <a:blip r:embed="rId8"/>
          <a:srcRect r="6318"/>
          <a:stretch/>
        </p:blipFill>
        <p:spPr>
          <a:xfrm>
            <a:off x="3671659" y="4627651"/>
            <a:ext cx="2024519" cy="1573365"/>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sp>
        <p:nvSpPr>
          <p:cNvPr id="37" name="TextBox 36">
            <a:extLst>
              <a:ext uri="{FF2B5EF4-FFF2-40B4-BE49-F238E27FC236}">
                <a16:creationId xmlns:a16="http://schemas.microsoft.com/office/drawing/2014/main" id="{A8A3A83C-D8CB-9208-08C8-B7FA65E24288}"/>
              </a:ext>
            </a:extLst>
          </p:cNvPr>
          <p:cNvSpPr txBox="1"/>
          <p:nvPr/>
        </p:nvSpPr>
        <p:spPr>
          <a:xfrm>
            <a:off x="5622753" y="5436080"/>
            <a:ext cx="1042514" cy="276999"/>
          </a:xfrm>
          <a:prstGeom prst="rect">
            <a:avLst/>
          </a:prstGeom>
          <a:noFill/>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LOX</a:t>
            </a:r>
          </a:p>
        </p:txBody>
      </p:sp>
      <p:cxnSp>
        <p:nvCxnSpPr>
          <p:cNvPr id="38" name="Straight Arrow Connector 37">
            <a:extLst>
              <a:ext uri="{FF2B5EF4-FFF2-40B4-BE49-F238E27FC236}">
                <a16:creationId xmlns:a16="http://schemas.microsoft.com/office/drawing/2014/main" id="{D1C037FD-4575-DE46-81CE-EE1B65FE8E0F}"/>
              </a:ext>
            </a:extLst>
          </p:cNvPr>
          <p:cNvCxnSpPr>
            <a:cxnSpLocks/>
            <a:endCxn id="31" idx="0"/>
          </p:cNvCxnSpPr>
          <p:nvPr/>
        </p:nvCxnSpPr>
        <p:spPr>
          <a:xfrm flipH="1">
            <a:off x="1515531" y="2666036"/>
            <a:ext cx="2061861" cy="196505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E003BFA-8E3B-4365-FE1B-8575C692CEE6}"/>
              </a:ext>
            </a:extLst>
          </p:cNvPr>
          <p:cNvSpPr txBox="1"/>
          <p:nvPr/>
        </p:nvSpPr>
        <p:spPr>
          <a:xfrm>
            <a:off x="2513245" y="3703399"/>
            <a:ext cx="491412" cy="276999"/>
          </a:xfrm>
          <a:prstGeom prst="rect">
            <a:avLst/>
          </a:prstGeom>
          <a:noFill/>
          <a:ln>
            <a:noFill/>
          </a:ln>
        </p:spPr>
        <p:txBody>
          <a:bodyPr wrap="square" rtlCol="0">
            <a:spAutoFit/>
          </a:bodyPr>
          <a:lstStyle/>
          <a:p>
            <a:r>
              <a:rPr lang="en-US" sz="1200" dirty="0">
                <a:solidFill>
                  <a:srgbClr val="0070C0"/>
                </a:solidFill>
                <a:latin typeface="Arial" panose="020B0604020202020204" pitchFamily="34" charset="0"/>
                <a:cs typeface="Arial" panose="020B0604020202020204" pitchFamily="34" charset="0"/>
              </a:rPr>
              <a:t>H</a:t>
            </a:r>
            <a:r>
              <a:rPr lang="en-US" sz="1200" baseline="-25000" dirty="0">
                <a:solidFill>
                  <a:srgbClr val="0070C0"/>
                </a:solidFill>
                <a:latin typeface="Arial" panose="020B0604020202020204" pitchFamily="34" charset="0"/>
                <a:cs typeface="Arial" panose="020B0604020202020204" pitchFamily="34" charset="0"/>
              </a:rPr>
              <a:t>2</a:t>
            </a:r>
            <a:r>
              <a:rPr lang="en-US" sz="1200" dirty="0">
                <a:solidFill>
                  <a:srgbClr val="0070C0"/>
                </a:solidFill>
                <a:latin typeface="Arial" panose="020B0604020202020204" pitchFamily="34" charset="0"/>
                <a:cs typeface="Arial" panose="020B0604020202020204" pitchFamily="34" charset="0"/>
              </a:rPr>
              <a:t>O</a:t>
            </a:r>
          </a:p>
        </p:txBody>
      </p:sp>
      <p:sp>
        <p:nvSpPr>
          <p:cNvPr id="40" name="TextBox 39">
            <a:extLst>
              <a:ext uri="{FF2B5EF4-FFF2-40B4-BE49-F238E27FC236}">
                <a16:creationId xmlns:a16="http://schemas.microsoft.com/office/drawing/2014/main" id="{46FB7FE1-FCC7-CCDF-4EE7-D5750D14EB6B}"/>
              </a:ext>
            </a:extLst>
          </p:cNvPr>
          <p:cNvSpPr txBox="1"/>
          <p:nvPr/>
        </p:nvSpPr>
        <p:spPr>
          <a:xfrm>
            <a:off x="3669932" y="6180170"/>
            <a:ext cx="1992586" cy="461665"/>
          </a:xfrm>
          <a:prstGeom prst="rect">
            <a:avLst/>
          </a:prstGeom>
          <a:noFill/>
        </p:spPr>
        <p:txBody>
          <a:bodyPr wrap="square" rtlCol="0">
            <a:spAutoFit/>
          </a:bodyPr>
          <a:lstStyle/>
          <a:p>
            <a:pPr algn="ctr"/>
            <a:r>
              <a:rPr lang="en-US" sz="1200" dirty="0"/>
              <a:t>Liquefaction </a:t>
            </a:r>
          </a:p>
          <a:p>
            <a:pPr algn="ctr"/>
            <a:r>
              <a:rPr lang="en-US" sz="1200" i="1" dirty="0"/>
              <a:t>Johnson Space Center</a:t>
            </a:r>
          </a:p>
        </p:txBody>
      </p:sp>
      <p:sp>
        <p:nvSpPr>
          <p:cNvPr id="41" name="TextBox 40">
            <a:extLst>
              <a:ext uri="{FF2B5EF4-FFF2-40B4-BE49-F238E27FC236}">
                <a16:creationId xmlns:a16="http://schemas.microsoft.com/office/drawing/2014/main" id="{ED7BA180-01EB-AE2C-C121-75768B7EA8BE}"/>
              </a:ext>
            </a:extLst>
          </p:cNvPr>
          <p:cNvSpPr txBox="1"/>
          <p:nvPr/>
        </p:nvSpPr>
        <p:spPr>
          <a:xfrm>
            <a:off x="6713886" y="6201016"/>
            <a:ext cx="2066171" cy="461665"/>
          </a:xfrm>
          <a:prstGeom prst="rect">
            <a:avLst/>
          </a:prstGeom>
          <a:noFill/>
        </p:spPr>
        <p:txBody>
          <a:bodyPr wrap="square" rtlCol="0">
            <a:spAutoFit/>
          </a:bodyPr>
          <a:lstStyle/>
          <a:p>
            <a:pPr algn="ctr"/>
            <a:r>
              <a:rPr lang="en-US" sz="1200" dirty="0"/>
              <a:t>Propulsion</a:t>
            </a:r>
          </a:p>
          <a:p>
            <a:pPr algn="ctr"/>
            <a:r>
              <a:rPr lang="en-US" sz="1200" i="1" dirty="0"/>
              <a:t>Johnson Space Center</a:t>
            </a:r>
          </a:p>
        </p:txBody>
      </p:sp>
      <p:pic>
        <p:nvPicPr>
          <p:cNvPr id="42" name="Picture 41">
            <a:extLst>
              <a:ext uri="{FF2B5EF4-FFF2-40B4-BE49-F238E27FC236}">
                <a16:creationId xmlns:a16="http://schemas.microsoft.com/office/drawing/2014/main" id="{5923B91B-A5F0-E02B-4AB1-22452AF84619}"/>
              </a:ext>
            </a:extLst>
          </p:cNvPr>
          <p:cNvPicPr>
            <a:picLocks noChangeAspect="1"/>
          </p:cNvPicPr>
          <p:nvPr/>
        </p:nvPicPr>
        <p:blipFill rotWithShape="1">
          <a:blip r:embed="rId9"/>
          <a:srcRect l="27072" t="26509" r="-91" b="8692"/>
          <a:stretch/>
        </p:blipFill>
        <p:spPr>
          <a:xfrm>
            <a:off x="6747547" y="4627651"/>
            <a:ext cx="2024519" cy="1573365"/>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cxnSp>
        <p:nvCxnSpPr>
          <p:cNvPr id="43" name="Straight Arrow Connector 42">
            <a:extLst>
              <a:ext uri="{FF2B5EF4-FFF2-40B4-BE49-F238E27FC236}">
                <a16:creationId xmlns:a16="http://schemas.microsoft.com/office/drawing/2014/main" id="{D4446C53-C1DC-D38C-4335-2E22DE93416A}"/>
              </a:ext>
            </a:extLst>
          </p:cNvPr>
          <p:cNvCxnSpPr>
            <a:cxnSpLocks/>
            <a:stCxn id="36" idx="3"/>
            <a:endCxn id="42" idx="1"/>
          </p:cNvCxnSpPr>
          <p:nvPr/>
        </p:nvCxnSpPr>
        <p:spPr>
          <a:xfrm>
            <a:off x="5696180" y="5414331"/>
            <a:ext cx="1051367" cy="0"/>
          </a:xfrm>
          <a:prstGeom prst="straightConnector1">
            <a:avLst/>
          </a:prstGeom>
          <a:ln w="38100">
            <a:solidFill>
              <a:srgbClr val="00B050"/>
            </a:solidFill>
            <a:tailEnd type="triangle"/>
          </a:ln>
        </p:spPr>
        <p:style>
          <a:lnRef idx="1">
            <a:schemeClr val="accent3"/>
          </a:lnRef>
          <a:fillRef idx="0">
            <a:schemeClr val="accent3"/>
          </a:fillRef>
          <a:effectRef idx="0">
            <a:schemeClr val="accent3"/>
          </a:effectRef>
          <a:fontRef idx="minor">
            <a:schemeClr val="tx1"/>
          </a:fontRef>
        </p:style>
      </p:cxnSp>
      <p:pic>
        <p:nvPicPr>
          <p:cNvPr id="44" name="Picture 43">
            <a:extLst>
              <a:ext uri="{FF2B5EF4-FFF2-40B4-BE49-F238E27FC236}">
                <a16:creationId xmlns:a16="http://schemas.microsoft.com/office/drawing/2014/main" id="{848D3560-32F1-EDC7-C0BB-FF5E0B1607DC}"/>
              </a:ext>
            </a:extLst>
          </p:cNvPr>
          <p:cNvPicPr>
            <a:picLocks noChangeAspect="1"/>
          </p:cNvPicPr>
          <p:nvPr/>
        </p:nvPicPr>
        <p:blipFill rotWithShape="1">
          <a:blip r:embed="rId10"/>
          <a:srcRect r="3007"/>
          <a:stretch/>
        </p:blipFill>
        <p:spPr>
          <a:xfrm>
            <a:off x="9875173" y="4631101"/>
            <a:ext cx="2024519" cy="1578076"/>
          </a:xfrm>
          <a:prstGeom prst="roundRect">
            <a:avLst>
              <a:gd name="adj" fmla="val 16667"/>
            </a:avLst>
          </a:prstGeom>
          <a:ln>
            <a:noFill/>
          </a:ln>
          <a:effectLst>
            <a:outerShdw blurRad="76200" dist="38100" dir="7800000" algn="tl" rotWithShape="0">
              <a:srgbClr val="000000">
                <a:alpha val="40000"/>
              </a:srgbClr>
            </a:outerShdw>
          </a:effectLst>
        </p:spPr>
      </p:pic>
      <p:cxnSp>
        <p:nvCxnSpPr>
          <p:cNvPr id="45" name="Straight Arrow Connector 44">
            <a:extLst>
              <a:ext uri="{FF2B5EF4-FFF2-40B4-BE49-F238E27FC236}">
                <a16:creationId xmlns:a16="http://schemas.microsoft.com/office/drawing/2014/main" id="{53C8E3F4-7F74-0A04-2225-61F89B3BE880}"/>
              </a:ext>
            </a:extLst>
          </p:cNvPr>
          <p:cNvCxnSpPr>
            <a:cxnSpLocks/>
          </p:cNvCxnSpPr>
          <p:nvPr/>
        </p:nvCxnSpPr>
        <p:spPr>
          <a:xfrm>
            <a:off x="8666607" y="2694124"/>
            <a:ext cx="1841540" cy="1895334"/>
          </a:xfrm>
          <a:prstGeom prst="straightConnector1">
            <a:avLst/>
          </a:prstGeom>
          <a:ln w="38100">
            <a:tailEnd type="triangle"/>
          </a:ln>
          <a:effectLst/>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B690F334-221B-A366-BEE6-CBAB61013696}"/>
              </a:ext>
            </a:extLst>
          </p:cNvPr>
          <p:cNvSpPr txBox="1"/>
          <p:nvPr/>
        </p:nvSpPr>
        <p:spPr>
          <a:xfrm>
            <a:off x="8925708" y="3658238"/>
            <a:ext cx="1000373" cy="276999"/>
          </a:xfrm>
          <a:prstGeom prst="rect">
            <a:avLst/>
          </a:prstGeom>
          <a:noFill/>
        </p:spPr>
        <p:txBody>
          <a:bodyPr wrap="square" rtlCol="0">
            <a:spAutoFit/>
          </a:bodyPr>
          <a:lstStyle/>
          <a:p>
            <a:pPr algn="ctr"/>
            <a:r>
              <a:rPr lang="en-US" sz="1200" dirty="0">
                <a:solidFill>
                  <a:srgbClr val="C00000"/>
                </a:solidFill>
                <a:latin typeface="Arial" panose="020B0604020202020204" pitchFamily="34" charset="0"/>
                <a:cs typeface="Arial" panose="020B0604020202020204" pitchFamily="34" charset="0"/>
              </a:rPr>
              <a:t>Heat</a:t>
            </a:r>
          </a:p>
        </p:txBody>
      </p:sp>
      <p:cxnSp>
        <p:nvCxnSpPr>
          <p:cNvPr id="47" name="Straight Arrow Connector 46">
            <a:extLst>
              <a:ext uri="{FF2B5EF4-FFF2-40B4-BE49-F238E27FC236}">
                <a16:creationId xmlns:a16="http://schemas.microsoft.com/office/drawing/2014/main" id="{45C0F8FC-9B55-1E58-33AD-0B6A39C177F3}"/>
              </a:ext>
            </a:extLst>
          </p:cNvPr>
          <p:cNvCxnSpPr>
            <a:cxnSpLocks/>
            <a:stCxn id="42" idx="3"/>
            <a:endCxn id="44" idx="1"/>
          </p:cNvCxnSpPr>
          <p:nvPr/>
        </p:nvCxnSpPr>
        <p:spPr>
          <a:xfrm>
            <a:off x="8772066" y="5414334"/>
            <a:ext cx="1103107" cy="5805"/>
          </a:xfrm>
          <a:prstGeom prst="straightConnector1">
            <a:avLst/>
          </a:prstGeom>
          <a:ln w="38100">
            <a:solidFill>
              <a:srgbClr val="00B050"/>
            </a:solidFill>
            <a:tailEnd type="triangle"/>
          </a:ln>
        </p:spPr>
        <p:style>
          <a:lnRef idx="1">
            <a:schemeClr val="accent3"/>
          </a:lnRef>
          <a:fillRef idx="0">
            <a:schemeClr val="accent3"/>
          </a:fillRef>
          <a:effectRef idx="0">
            <a:schemeClr val="accent3"/>
          </a:effectRef>
          <a:fontRef idx="minor">
            <a:schemeClr val="tx1"/>
          </a:fontRef>
        </p:style>
      </p:cxnSp>
      <p:sp>
        <p:nvSpPr>
          <p:cNvPr id="48" name="TextBox 47">
            <a:extLst>
              <a:ext uri="{FF2B5EF4-FFF2-40B4-BE49-F238E27FC236}">
                <a16:creationId xmlns:a16="http://schemas.microsoft.com/office/drawing/2014/main" id="{33EF2D2B-4941-4BD0-19C2-FDC0D45C2BC6}"/>
              </a:ext>
            </a:extLst>
          </p:cNvPr>
          <p:cNvSpPr txBox="1"/>
          <p:nvPr/>
        </p:nvSpPr>
        <p:spPr>
          <a:xfrm>
            <a:off x="8716608" y="5418754"/>
            <a:ext cx="1042514" cy="276999"/>
          </a:xfrm>
          <a:prstGeom prst="rect">
            <a:avLst/>
          </a:prstGeom>
          <a:noFill/>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Plume</a:t>
            </a:r>
          </a:p>
        </p:txBody>
      </p:sp>
      <p:sp>
        <p:nvSpPr>
          <p:cNvPr id="49" name="TextBox 48">
            <a:extLst>
              <a:ext uri="{FF2B5EF4-FFF2-40B4-BE49-F238E27FC236}">
                <a16:creationId xmlns:a16="http://schemas.microsoft.com/office/drawing/2014/main" id="{D5055EA1-F34B-E3E8-D817-FC72DFDF5BB9}"/>
              </a:ext>
            </a:extLst>
          </p:cNvPr>
          <p:cNvSpPr txBox="1"/>
          <p:nvPr/>
        </p:nvSpPr>
        <p:spPr>
          <a:xfrm>
            <a:off x="9849505" y="6203276"/>
            <a:ext cx="2050187" cy="646331"/>
          </a:xfrm>
          <a:prstGeom prst="rect">
            <a:avLst/>
          </a:prstGeom>
          <a:noFill/>
        </p:spPr>
        <p:txBody>
          <a:bodyPr wrap="square" rtlCol="0">
            <a:spAutoFit/>
          </a:bodyPr>
          <a:lstStyle/>
          <a:p>
            <a:pPr algn="ctr"/>
            <a:r>
              <a:rPr lang="en-US" sz="1200" dirty="0"/>
              <a:t>Sintered Pad</a:t>
            </a:r>
          </a:p>
          <a:p>
            <a:pPr algn="ctr"/>
            <a:r>
              <a:rPr lang="en-US" sz="1200" i="1" dirty="0"/>
              <a:t>Physical Sciences Inc.</a:t>
            </a:r>
          </a:p>
          <a:p>
            <a:pPr algn="ctr"/>
            <a:r>
              <a:rPr lang="en-US" sz="1200" i="1" dirty="0"/>
              <a:t>NORCAT </a:t>
            </a:r>
          </a:p>
        </p:txBody>
      </p:sp>
      <p:sp>
        <p:nvSpPr>
          <p:cNvPr id="7" name="TextBox 6">
            <a:extLst>
              <a:ext uri="{FF2B5EF4-FFF2-40B4-BE49-F238E27FC236}">
                <a16:creationId xmlns:a16="http://schemas.microsoft.com/office/drawing/2014/main" id="{DB3F8914-655C-FAC5-9BA8-4C933D98BC57}"/>
              </a:ext>
            </a:extLst>
          </p:cNvPr>
          <p:cNvSpPr txBox="1"/>
          <p:nvPr/>
        </p:nvSpPr>
        <p:spPr>
          <a:xfrm>
            <a:off x="4209722" y="3181560"/>
            <a:ext cx="1636470" cy="461665"/>
          </a:xfrm>
          <a:prstGeom prst="rect">
            <a:avLst/>
          </a:prstGeom>
          <a:noFill/>
        </p:spPr>
        <p:txBody>
          <a:bodyPr wrap="square" rtlCol="0">
            <a:spAutoFit/>
          </a:bodyPr>
          <a:lstStyle/>
          <a:p>
            <a:r>
              <a:rPr lang="en-US" sz="2400" i="1" dirty="0"/>
              <a:t>Si0 + C H</a:t>
            </a:r>
            <a:r>
              <a:rPr lang="en-US" sz="2400" i="1" baseline="-25000" dirty="0"/>
              <a:t>4</a:t>
            </a:r>
            <a:r>
              <a:rPr lang="en-US" sz="2400" dirty="0"/>
              <a:t> </a:t>
            </a:r>
          </a:p>
        </p:txBody>
      </p:sp>
      <p:sp>
        <p:nvSpPr>
          <p:cNvPr id="8" name="TextBox 7">
            <a:extLst>
              <a:ext uri="{FF2B5EF4-FFF2-40B4-BE49-F238E27FC236}">
                <a16:creationId xmlns:a16="http://schemas.microsoft.com/office/drawing/2014/main" id="{255D0EF3-D395-C70B-7DC6-F88277625260}"/>
              </a:ext>
            </a:extLst>
          </p:cNvPr>
          <p:cNvSpPr txBox="1"/>
          <p:nvPr/>
        </p:nvSpPr>
        <p:spPr>
          <a:xfrm>
            <a:off x="6111966" y="3174732"/>
            <a:ext cx="2127506" cy="461665"/>
          </a:xfrm>
          <a:prstGeom prst="rect">
            <a:avLst/>
          </a:prstGeom>
          <a:noFill/>
        </p:spPr>
        <p:txBody>
          <a:bodyPr wrap="square" rtlCol="0">
            <a:spAutoFit/>
          </a:bodyPr>
          <a:lstStyle/>
          <a:p>
            <a:r>
              <a:rPr lang="en-US" sz="2400" i="1" dirty="0"/>
              <a:t>Si + CO+ 2H</a:t>
            </a:r>
            <a:r>
              <a:rPr lang="en-US" sz="2400" i="1" baseline="-25000" dirty="0"/>
              <a:t>2</a:t>
            </a:r>
            <a:r>
              <a:rPr lang="en-US" sz="2400" i="1" dirty="0"/>
              <a:t> </a:t>
            </a:r>
            <a:r>
              <a:rPr lang="en-US" sz="2400" dirty="0"/>
              <a:t> </a:t>
            </a:r>
          </a:p>
        </p:txBody>
      </p:sp>
      <p:cxnSp>
        <p:nvCxnSpPr>
          <p:cNvPr id="9" name="Straight Arrow Connector 8">
            <a:extLst>
              <a:ext uri="{FF2B5EF4-FFF2-40B4-BE49-F238E27FC236}">
                <a16:creationId xmlns:a16="http://schemas.microsoft.com/office/drawing/2014/main" id="{34B2975E-0EE8-F3AF-C7CA-C1E8612407D4}"/>
              </a:ext>
            </a:extLst>
          </p:cNvPr>
          <p:cNvCxnSpPr>
            <a:cxnSpLocks/>
            <a:endCxn id="8" idx="1"/>
          </p:cNvCxnSpPr>
          <p:nvPr/>
        </p:nvCxnSpPr>
        <p:spPr>
          <a:xfrm>
            <a:off x="5648022" y="3405565"/>
            <a:ext cx="463944"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DC2E1B4-D73D-A940-B8FB-8328B1819F03}"/>
              </a:ext>
            </a:extLst>
          </p:cNvPr>
          <p:cNvSpPr txBox="1"/>
          <p:nvPr/>
        </p:nvSpPr>
        <p:spPr>
          <a:xfrm>
            <a:off x="4303089" y="3595441"/>
            <a:ext cx="1346663" cy="461665"/>
          </a:xfrm>
          <a:prstGeom prst="rect">
            <a:avLst/>
          </a:prstGeom>
          <a:noFill/>
        </p:spPr>
        <p:txBody>
          <a:bodyPr wrap="square" rtlCol="0">
            <a:spAutoFit/>
          </a:bodyPr>
          <a:lstStyle/>
          <a:p>
            <a:r>
              <a:rPr lang="en-US" sz="2400" i="1" dirty="0"/>
              <a:t>CO + 4H</a:t>
            </a:r>
            <a:r>
              <a:rPr lang="en-US" sz="2400" i="1" baseline="-25000" dirty="0"/>
              <a:t>2</a:t>
            </a:r>
            <a:r>
              <a:rPr lang="en-US" sz="2400" dirty="0"/>
              <a:t> </a:t>
            </a:r>
          </a:p>
        </p:txBody>
      </p:sp>
      <p:sp>
        <p:nvSpPr>
          <p:cNvPr id="11" name="TextBox 10">
            <a:extLst>
              <a:ext uri="{FF2B5EF4-FFF2-40B4-BE49-F238E27FC236}">
                <a16:creationId xmlns:a16="http://schemas.microsoft.com/office/drawing/2014/main" id="{61790707-FA09-0C2A-F188-89A0B79E3336}"/>
              </a:ext>
            </a:extLst>
          </p:cNvPr>
          <p:cNvSpPr txBox="1"/>
          <p:nvPr/>
        </p:nvSpPr>
        <p:spPr>
          <a:xfrm>
            <a:off x="6111966" y="3634656"/>
            <a:ext cx="1503346" cy="461665"/>
          </a:xfrm>
          <a:prstGeom prst="rect">
            <a:avLst/>
          </a:prstGeom>
          <a:noFill/>
        </p:spPr>
        <p:txBody>
          <a:bodyPr wrap="square" rtlCol="0">
            <a:spAutoFit/>
          </a:bodyPr>
          <a:lstStyle/>
          <a:p>
            <a:r>
              <a:rPr lang="en-US" sz="2400" i="1" dirty="0"/>
              <a:t>CH</a:t>
            </a:r>
            <a:r>
              <a:rPr lang="en-US" sz="2400" i="1" baseline="-25000" dirty="0"/>
              <a:t>4</a:t>
            </a:r>
            <a:r>
              <a:rPr lang="en-US" sz="2400" i="1" dirty="0"/>
              <a:t>+H</a:t>
            </a:r>
            <a:r>
              <a:rPr lang="en-US" sz="2400" i="1" baseline="-25000" dirty="0"/>
              <a:t>2</a:t>
            </a:r>
            <a:r>
              <a:rPr lang="en-US" sz="2400" i="1" dirty="0"/>
              <a:t>O</a:t>
            </a:r>
            <a:endParaRPr lang="en-US" sz="2400" dirty="0"/>
          </a:p>
        </p:txBody>
      </p:sp>
      <p:cxnSp>
        <p:nvCxnSpPr>
          <p:cNvPr id="12" name="Straight Arrow Connector 11">
            <a:extLst>
              <a:ext uri="{FF2B5EF4-FFF2-40B4-BE49-F238E27FC236}">
                <a16:creationId xmlns:a16="http://schemas.microsoft.com/office/drawing/2014/main" id="{B4C21510-548A-28E7-D9E0-AF14DBED6F8B}"/>
              </a:ext>
            </a:extLst>
          </p:cNvPr>
          <p:cNvCxnSpPr>
            <a:endCxn id="11" idx="1"/>
          </p:cNvCxnSpPr>
          <p:nvPr/>
        </p:nvCxnSpPr>
        <p:spPr>
          <a:xfrm>
            <a:off x="5690916" y="3865488"/>
            <a:ext cx="421050"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C1528A5C-BA60-AFE1-2B84-B99B8191EB86}"/>
              </a:ext>
            </a:extLst>
          </p:cNvPr>
          <p:cNvGrpSpPr/>
          <p:nvPr/>
        </p:nvGrpSpPr>
        <p:grpSpPr>
          <a:xfrm>
            <a:off x="4823711" y="4006728"/>
            <a:ext cx="2788927" cy="472824"/>
            <a:chOff x="4510306" y="951948"/>
            <a:chExt cx="2505636" cy="472824"/>
          </a:xfrm>
        </p:grpSpPr>
        <p:sp>
          <p:nvSpPr>
            <p:cNvPr id="14" name="TextBox 13">
              <a:extLst>
                <a:ext uri="{FF2B5EF4-FFF2-40B4-BE49-F238E27FC236}">
                  <a16:creationId xmlns:a16="http://schemas.microsoft.com/office/drawing/2014/main" id="{BE2D239D-2A1F-F168-2C15-E0CC6B52AECF}"/>
                </a:ext>
              </a:extLst>
            </p:cNvPr>
            <p:cNvSpPr txBox="1"/>
            <p:nvPr/>
          </p:nvSpPr>
          <p:spPr>
            <a:xfrm>
              <a:off x="4510306" y="951948"/>
              <a:ext cx="831592" cy="461665"/>
            </a:xfrm>
            <a:prstGeom prst="rect">
              <a:avLst/>
            </a:prstGeom>
            <a:noFill/>
          </p:spPr>
          <p:txBody>
            <a:bodyPr wrap="square" rtlCol="0">
              <a:spAutoFit/>
            </a:bodyPr>
            <a:lstStyle/>
            <a:p>
              <a:r>
                <a:rPr lang="en-US" sz="2400" i="1" dirty="0"/>
                <a:t>2H</a:t>
              </a:r>
              <a:r>
                <a:rPr lang="en-US" sz="2400" i="1" baseline="-25000" dirty="0"/>
                <a:t>2</a:t>
              </a:r>
              <a:r>
                <a:rPr lang="en-US" sz="2400" i="1" dirty="0"/>
                <a:t>O</a:t>
              </a:r>
              <a:r>
                <a:rPr lang="en-US" sz="2400" dirty="0"/>
                <a:t> </a:t>
              </a:r>
            </a:p>
          </p:txBody>
        </p:sp>
        <p:sp>
          <p:nvSpPr>
            <p:cNvPr id="17" name="TextBox 16">
              <a:extLst>
                <a:ext uri="{FF2B5EF4-FFF2-40B4-BE49-F238E27FC236}">
                  <a16:creationId xmlns:a16="http://schemas.microsoft.com/office/drawing/2014/main" id="{17E7263A-5BBA-BCD3-B2F7-69FDFABFEEC4}"/>
                </a:ext>
              </a:extLst>
            </p:cNvPr>
            <p:cNvSpPr txBox="1"/>
            <p:nvPr/>
          </p:nvSpPr>
          <p:spPr>
            <a:xfrm>
              <a:off x="5665301" y="963107"/>
              <a:ext cx="1350641" cy="461665"/>
            </a:xfrm>
            <a:prstGeom prst="rect">
              <a:avLst/>
            </a:prstGeom>
            <a:noFill/>
          </p:spPr>
          <p:txBody>
            <a:bodyPr wrap="square" rtlCol="0">
              <a:spAutoFit/>
            </a:bodyPr>
            <a:lstStyle/>
            <a:p>
              <a:r>
                <a:rPr lang="en-US" sz="2400" i="1" dirty="0"/>
                <a:t>2H</a:t>
              </a:r>
              <a:r>
                <a:rPr lang="en-US" sz="2400" i="1" baseline="-25000" dirty="0"/>
                <a:t>2 </a:t>
              </a:r>
              <a:r>
                <a:rPr lang="en-US" sz="2400" i="1" dirty="0"/>
                <a:t>+ O</a:t>
              </a:r>
              <a:r>
                <a:rPr lang="en-US" sz="2400" i="1" baseline="-25000" dirty="0"/>
                <a:t>2</a:t>
              </a:r>
              <a:endParaRPr lang="en-US" sz="2400" dirty="0"/>
            </a:p>
          </p:txBody>
        </p:sp>
        <p:cxnSp>
          <p:nvCxnSpPr>
            <p:cNvPr id="19" name="Straight Arrow Connector 18">
              <a:extLst>
                <a:ext uri="{FF2B5EF4-FFF2-40B4-BE49-F238E27FC236}">
                  <a16:creationId xmlns:a16="http://schemas.microsoft.com/office/drawing/2014/main" id="{F25484A2-7DE5-0CF1-C3CA-FAC1E9EDA123}"/>
                </a:ext>
              </a:extLst>
            </p:cNvPr>
            <p:cNvCxnSpPr>
              <a:endCxn id="17" idx="1"/>
            </p:cNvCxnSpPr>
            <p:nvPr/>
          </p:nvCxnSpPr>
          <p:spPr>
            <a:xfrm>
              <a:off x="5287020" y="1193940"/>
              <a:ext cx="378281"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82147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3CD6E-8050-3FC8-E377-50E9E0F09038}"/>
              </a:ext>
            </a:extLst>
          </p:cNvPr>
          <p:cNvSpPr>
            <a:spLocks noGrp="1"/>
          </p:cNvSpPr>
          <p:nvPr>
            <p:ph type="title"/>
          </p:nvPr>
        </p:nvSpPr>
        <p:spPr/>
        <p:txBody>
          <a:bodyPr/>
          <a:lstStyle/>
          <a:p>
            <a:r>
              <a:rPr lang="en-US" dirty="0"/>
              <a:t>Carbothermal Reduction Demonstration (</a:t>
            </a:r>
            <a:r>
              <a:rPr lang="en-US" dirty="0" err="1"/>
              <a:t>CaRD</a:t>
            </a:r>
            <a:r>
              <a:rPr lang="en-US" dirty="0"/>
              <a:t>) Prototype</a:t>
            </a:r>
          </a:p>
        </p:txBody>
      </p:sp>
      <p:pic>
        <p:nvPicPr>
          <p:cNvPr id="10" name="Content Placeholder 9">
            <a:extLst>
              <a:ext uri="{FF2B5EF4-FFF2-40B4-BE49-F238E27FC236}">
                <a16:creationId xmlns:a16="http://schemas.microsoft.com/office/drawing/2014/main" id="{814BC08E-5F91-7D06-CF27-3B327DC631C1}"/>
              </a:ext>
            </a:extLst>
          </p:cNvPr>
          <p:cNvPicPr>
            <a:picLocks noGrp="1" noChangeAspect="1"/>
          </p:cNvPicPr>
          <p:nvPr>
            <p:ph sz="half" idx="2"/>
          </p:nvPr>
        </p:nvPicPr>
        <p:blipFill>
          <a:blip r:embed="rId2"/>
          <a:stretch>
            <a:fillRect/>
          </a:stretch>
        </p:blipFill>
        <p:spPr>
          <a:xfrm>
            <a:off x="7178898" y="1014632"/>
            <a:ext cx="3864968" cy="5111531"/>
          </a:xfrm>
        </p:spPr>
      </p:pic>
      <p:sp>
        <p:nvSpPr>
          <p:cNvPr id="4" name="Slide Number Placeholder 3">
            <a:extLst>
              <a:ext uri="{FF2B5EF4-FFF2-40B4-BE49-F238E27FC236}">
                <a16:creationId xmlns:a16="http://schemas.microsoft.com/office/drawing/2014/main" id="{6F0A489C-5518-65EE-327D-D081B908FCDC}"/>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17</a:t>
            </a:fld>
            <a:endParaRPr lang="en-US" dirty="0">
              <a:solidFill>
                <a:prstClr val="black"/>
              </a:solidFill>
            </a:endParaRPr>
          </a:p>
        </p:txBody>
      </p:sp>
      <p:sp>
        <p:nvSpPr>
          <p:cNvPr id="11" name="TextBox 10">
            <a:extLst>
              <a:ext uri="{FF2B5EF4-FFF2-40B4-BE49-F238E27FC236}">
                <a16:creationId xmlns:a16="http://schemas.microsoft.com/office/drawing/2014/main" id="{5FDD926D-621A-BF05-AA9D-C83E9FA6C4CB}"/>
              </a:ext>
            </a:extLst>
          </p:cNvPr>
          <p:cNvSpPr txBox="1"/>
          <p:nvPr/>
        </p:nvSpPr>
        <p:spPr>
          <a:xfrm>
            <a:off x="316439" y="5825446"/>
            <a:ext cx="6436051" cy="369332"/>
          </a:xfrm>
          <a:prstGeom prst="rect">
            <a:avLst/>
          </a:prstGeom>
          <a:noFill/>
        </p:spPr>
        <p:txBody>
          <a:bodyPr wrap="square" rtlCol="0">
            <a:spAutoFit/>
          </a:bodyPr>
          <a:lstStyle/>
          <a:p>
            <a:pPr algn="ctr"/>
            <a:r>
              <a:rPr lang="en-US" dirty="0"/>
              <a:t>Prototype Reactor tested in Thermal-Vacuum</a:t>
            </a:r>
          </a:p>
        </p:txBody>
      </p:sp>
      <p:sp>
        <p:nvSpPr>
          <p:cNvPr id="12" name="TextBox 11">
            <a:extLst>
              <a:ext uri="{FF2B5EF4-FFF2-40B4-BE49-F238E27FC236}">
                <a16:creationId xmlns:a16="http://schemas.microsoft.com/office/drawing/2014/main" id="{20F4A2FF-13A5-BDEB-A65C-134F6C89903E}"/>
              </a:ext>
            </a:extLst>
          </p:cNvPr>
          <p:cNvSpPr txBox="1"/>
          <p:nvPr/>
        </p:nvSpPr>
        <p:spPr>
          <a:xfrm>
            <a:off x="7178898" y="6126163"/>
            <a:ext cx="3864969" cy="369332"/>
          </a:xfrm>
          <a:prstGeom prst="rect">
            <a:avLst/>
          </a:prstGeom>
          <a:noFill/>
        </p:spPr>
        <p:txBody>
          <a:bodyPr wrap="none" rtlCol="0">
            <a:spAutoFit/>
          </a:bodyPr>
          <a:lstStyle/>
          <a:p>
            <a:r>
              <a:rPr lang="en-US" dirty="0"/>
              <a:t>Integrated Test with Solar Concentrator</a:t>
            </a:r>
          </a:p>
        </p:txBody>
      </p:sp>
      <p:pic>
        <p:nvPicPr>
          <p:cNvPr id="15" name="Content Placeholder 14">
            <a:extLst>
              <a:ext uri="{FF2B5EF4-FFF2-40B4-BE49-F238E27FC236}">
                <a16:creationId xmlns:a16="http://schemas.microsoft.com/office/drawing/2014/main" id="{30CE86BE-66DB-6174-0964-342F4D19ABFE}"/>
              </a:ext>
            </a:extLst>
          </p:cNvPr>
          <p:cNvPicPr>
            <a:picLocks noGrp="1" noChangeAspect="1"/>
          </p:cNvPicPr>
          <p:nvPr>
            <p:ph sz="half" idx="1"/>
          </p:nvPr>
        </p:nvPicPr>
        <p:blipFill rotWithShape="1">
          <a:blip r:embed="rId3"/>
          <a:srcRect l="22820"/>
          <a:stretch/>
        </p:blipFill>
        <p:spPr>
          <a:xfrm>
            <a:off x="316440" y="1134750"/>
            <a:ext cx="6436052" cy="4690696"/>
          </a:xfrm>
          <a:prstGeom prst="rect">
            <a:avLst/>
          </a:prstGeom>
        </p:spPr>
      </p:pic>
    </p:spTree>
    <p:extLst>
      <p:ext uri="{BB962C8B-B14F-4D97-AF65-F5344CB8AC3E}">
        <p14:creationId xmlns:p14="http://schemas.microsoft.com/office/powerpoint/2010/main" val="2005484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37C40-FEDB-422E-6BBC-1204ECB9F170}"/>
              </a:ext>
            </a:extLst>
          </p:cNvPr>
          <p:cNvSpPr>
            <a:spLocks noGrp="1"/>
          </p:cNvSpPr>
          <p:nvPr>
            <p:ph type="title"/>
          </p:nvPr>
        </p:nvSpPr>
        <p:spPr/>
        <p:txBody>
          <a:bodyPr/>
          <a:lstStyle/>
          <a:p>
            <a:r>
              <a:rPr lang="en-US" dirty="0"/>
              <a:t>Molten Regolith Electrolysis (MRE)</a:t>
            </a:r>
          </a:p>
        </p:txBody>
      </p:sp>
      <p:sp>
        <p:nvSpPr>
          <p:cNvPr id="3" name="Content Placeholder 2">
            <a:extLst>
              <a:ext uri="{FF2B5EF4-FFF2-40B4-BE49-F238E27FC236}">
                <a16:creationId xmlns:a16="http://schemas.microsoft.com/office/drawing/2014/main" id="{6F483A1D-A54F-C664-505C-1F67563EE62A}"/>
              </a:ext>
            </a:extLst>
          </p:cNvPr>
          <p:cNvSpPr>
            <a:spLocks noGrp="1"/>
          </p:cNvSpPr>
          <p:nvPr>
            <p:ph sz="half" idx="1"/>
          </p:nvPr>
        </p:nvSpPr>
        <p:spPr/>
        <p:txBody>
          <a:bodyPr/>
          <a:lstStyle/>
          <a:p>
            <a:r>
              <a:rPr lang="en-US" dirty="0"/>
              <a:t>MRE uses high voltage current to reduce Fe, Si, and Al </a:t>
            </a:r>
          </a:p>
          <a:p>
            <a:r>
              <a:rPr lang="en-US" dirty="0"/>
              <a:t>Generates oxygen as well as pure metals</a:t>
            </a:r>
          </a:p>
          <a:p>
            <a:r>
              <a:rPr lang="en-US" dirty="0"/>
              <a:t>No chemicals required, just power</a:t>
            </a:r>
          </a:p>
          <a:p>
            <a:endParaRPr lang="en-US" dirty="0"/>
          </a:p>
        </p:txBody>
      </p:sp>
      <p:pic>
        <p:nvPicPr>
          <p:cNvPr id="6" name="Content Placeholder 5">
            <a:extLst>
              <a:ext uri="{FF2B5EF4-FFF2-40B4-BE49-F238E27FC236}">
                <a16:creationId xmlns:a16="http://schemas.microsoft.com/office/drawing/2014/main" id="{ED0155E5-28B0-B2A9-88EA-A538B550D178}"/>
              </a:ext>
            </a:extLst>
          </p:cNvPr>
          <p:cNvPicPr>
            <a:picLocks noGrp="1" noChangeAspect="1"/>
          </p:cNvPicPr>
          <p:nvPr>
            <p:ph sz="half" idx="2"/>
          </p:nvPr>
        </p:nvPicPr>
        <p:blipFill>
          <a:blip r:embed="rId2"/>
          <a:stretch>
            <a:fillRect/>
          </a:stretch>
        </p:blipFill>
        <p:spPr>
          <a:xfrm>
            <a:off x="6297079" y="1739420"/>
            <a:ext cx="5389546" cy="3379160"/>
          </a:xfrm>
          <a:prstGeom prst="rect">
            <a:avLst/>
          </a:prstGeom>
        </p:spPr>
      </p:pic>
      <p:sp>
        <p:nvSpPr>
          <p:cNvPr id="5" name="Slide Number Placeholder 4">
            <a:extLst>
              <a:ext uri="{FF2B5EF4-FFF2-40B4-BE49-F238E27FC236}">
                <a16:creationId xmlns:a16="http://schemas.microsoft.com/office/drawing/2014/main" id="{8F6C0AFE-08FD-1268-14F4-82DE50E78476}"/>
              </a:ext>
            </a:extLst>
          </p:cNvPr>
          <p:cNvSpPr>
            <a:spLocks noGrp="1"/>
          </p:cNvSpPr>
          <p:nvPr>
            <p:ph type="sldNum" sz="quarter" idx="12"/>
          </p:nvPr>
        </p:nvSpPr>
        <p:spPr/>
        <p:txBody>
          <a:bodyPr/>
          <a:lstStyle/>
          <a:p>
            <a:pPr>
              <a:defRPr/>
            </a:pPr>
            <a:fld id="{9C653B81-1CEE-CF4E-ACAF-6768DFB8F098}" type="slidenum">
              <a:rPr lang="en-US" smtClean="0">
                <a:solidFill>
                  <a:prstClr val="black"/>
                </a:solidFill>
              </a:rPr>
              <a:pPr>
                <a:defRPr/>
              </a:pPr>
              <a:t>18</a:t>
            </a:fld>
            <a:endParaRPr lang="en-US">
              <a:solidFill>
                <a:prstClr val="black"/>
              </a:solidFill>
            </a:endParaRPr>
          </a:p>
        </p:txBody>
      </p:sp>
      <p:sp>
        <p:nvSpPr>
          <p:cNvPr id="7" name="TextBox 6">
            <a:extLst>
              <a:ext uri="{FF2B5EF4-FFF2-40B4-BE49-F238E27FC236}">
                <a16:creationId xmlns:a16="http://schemas.microsoft.com/office/drawing/2014/main" id="{8C68818C-CEBE-0B23-3A23-543887321C57}"/>
              </a:ext>
            </a:extLst>
          </p:cNvPr>
          <p:cNvSpPr txBox="1"/>
          <p:nvPr/>
        </p:nvSpPr>
        <p:spPr>
          <a:xfrm>
            <a:off x="7645361" y="5103632"/>
            <a:ext cx="2692981" cy="369332"/>
          </a:xfrm>
          <a:prstGeom prst="rect">
            <a:avLst/>
          </a:prstGeom>
          <a:noFill/>
        </p:spPr>
        <p:txBody>
          <a:bodyPr wrap="none" rtlCol="0">
            <a:spAutoFit/>
          </a:bodyPr>
          <a:lstStyle/>
          <a:p>
            <a:r>
              <a:rPr lang="en-US" dirty="0"/>
              <a:t>MRE Reactor Cross Section</a:t>
            </a:r>
          </a:p>
        </p:txBody>
      </p:sp>
    </p:spTree>
    <p:extLst>
      <p:ext uri="{BB962C8B-B14F-4D97-AF65-F5344CB8AC3E}">
        <p14:creationId xmlns:p14="http://schemas.microsoft.com/office/powerpoint/2010/main" val="3770000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Moon to Mars</a:t>
            </a:r>
          </a:p>
        </p:txBody>
      </p:sp>
      <p:sp>
        <p:nvSpPr>
          <p:cNvPr id="4" name="Slide Number Placeholder 3"/>
          <p:cNvSpPr>
            <a:spLocks noGrp="1"/>
          </p:cNvSpPr>
          <p:nvPr>
            <p:ph type="sldNum" sz="quarter" idx="12"/>
          </p:nvPr>
        </p:nvSpPr>
        <p:spPr>
          <a:xfrm>
            <a:off x="9463715" y="6356060"/>
            <a:ext cx="2133600" cy="365125"/>
          </a:xfrm>
        </p:spPr>
        <p:txBody>
          <a:bodyPr/>
          <a:lstStyle/>
          <a:p>
            <a:pPr>
              <a:defRPr/>
            </a:pPr>
            <a:fld id="{6D1B0E9A-C4F3-4D46-924E-FDCE9F0342D8}" type="slidenum">
              <a:rPr lang="en-US" smtClean="0">
                <a:solidFill>
                  <a:prstClr val="black"/>
                </a:solidFill>
              </a:rPr>
              <a:pPr>
                <a:defRPr/>
              </a:pPr>
              <a:t>19</a:t>
            </a:fld>
            <a:endParaRPr lang="en-US" dirty="0">
              <a:solidFill>
                <a:prstClr val="black"/>
              </a:solidFill>
            </a:endParaRPr>
          </a:p>
        </p:txBody>
      </p:sp>
      <p:sp>
        <p:nvSpPr>
          <p:cNvPr id="3" name="Rectangle 2">
            <a:extLst>
              <a:ext uri="{FF2B5EF4-FFF2-40B4-BE49-F238E27FC236}">
                <a16:creationId xmlns:a16="http://schemas.microsoft.com/office/drawing/2014/main" id="{18F41D88-FE7C-0649-D0B8-6395A654A4D5}"/>
              </a:ext>
            </a:extLst>
          </p:cNvPr>
          <p:cNvSpPr/>
          <p:nvPr/>
        </p:nvSpPr>
        <p:spPr bwMode="auto">
          <a:xfrm>
            <a:off x="3354129" y="1915174"/>
            <a:ext cx="931718" cy="481445"/>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5" name="Title 1">
            <a:extLst>
              <a:ext uri="{FF2B5EF4-FFF2-40B4-BE49-F238E27FC236}">
                <a16:creationId xmlns:a16="http://schemas.microsoft.com/office/drawing/2014/main" id="{B66A7E61-D430-9D5D-BB45-52E4C8F07119}"/>
              </a:ext>
            </a:extLst>
          </p:cNvPr>
          <p:cNvSpPr txBox="1">
            <a:spLocks/>
          </p:cNvSpPr>
          <p:nvPr/>
        </p:nvSpPr>
        <p:spPr>
          <a:xfrm>
            <a:off x="4505078" y="1019066"/>
            <a:ext cx="3473210" cy="578460"/>
          </a:xfrm>
          <a:prstGeom prst="rect">
            <a:avLst/>
          </a:prstGeom>
        </p:spPr>
        <p:txBody>
          <a:bodyPr anchor="ctr">
            <a:noAutofit/>
          </a:bodyP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Bold" charset="0"/>
                <a:ea typeface="ＭＳ Ｐゴシック" charset="-128"/>
              </a:rPr>
              <a:t>Modified Lunar Carbothermal Concept</a:t>
            </a:r>
          </a:p>
        </p:txBody>
      </p:sp>
      <p:grpSp>
        <p:nvGrpSpPr>
          <p:cNvPr id="6" name="Group 5">
            <a:extLst>
              <a:ext uri="{FF2B5EF4-FFF2-40B4-BE49-F238E27FC236}">
                <a16:creationId xmlns:a16="http://schemas.microsoft.com/office/drawing/2014/main" id="{41C25B33-7D04-FA57-209F-A7BEC7885848}"/>
              </a:ext>
            </a:extLst>
          </p:cNvPr>
          <p:cNvGrpSpPr/>
          <p:nvPr/>
        </p:nvGrpSpPr>
        <p:grpSpPr>
          <a:xfrm>
            <a:off x="9188600" y="2720306"/>
            <a:ext cx="1009650" cy="481445"/>
            <a:chOff x="3499579" y="4312605"/>
            <a:chExt cx="1346200" cy="641927"/>
          </a:xfrm>
        </p:grpSpPr>
        <p:sp>
          <p:nvSpPr>
            <p:cNvPr id="7" name="Rectangle 6">
              <a:extLst>
                <a:ext uri="{FF2B5EF4-FFF2-40B4-BE49-F238E27FC236}">
                  <a16:creationId xmlns:a16="http://schemas.microsoft.com/office/drawing/2014/main" id="{E215E2A7-B2FE-5488-9C60-97F71824E9A6}"/>
                </a:ext>
              </a:extLst>
            </p:cNvPr>
            <p:cNvSpPr/>
            <p:nvPr/>
          </p:nvSpPr>
          <p:spPr bwMode="auto">
            <a:xfrm>
              <a:off x="3551534" y="4312605"/>
              <a:ext cx="1242290" cy="641927"/>
            </a:xfrm>
            <a:prstGeom prst="rect">
              <a:avLst/>
            </a:prstGeom>
            <a:solidFill>
              <a:schemeClr val="accent3">
                <a:lumMod val="40000"/>
                <a:lumOff val="6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8" name="TextBox 7">
              <a:extLst>
                <a:ext uri="{FF2B5EF4-FFF2-40B4-BE49-F238E27FC236}">
                  <a16:creationId xmlns:a16="http://schemas.microsoft.com/office/drawing/2014/main" id="{DE149976-B217-6D33-862A-3F117151D9C1}"/>
                </a:ext>
              </a:extLst>
            </p:cNvPr>
            <p:cNvSpPr txBox="1"/>
            <p:nvPr/>
          </p:nvSpPr>
          <p:spPr>
            <a:xfrm>
              <a:off x="3499579" y="4402736"/>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O2 Liquefaction &amp; Maintenance</a:t>
              </a:r>
            </a:p>
          </p:txBody>
        </p:sp>
      </p:grpSp>
      <p:grpSp>
        <p:nvGrpSpPr>
          <p:cNvPr id="9" name="Group 8">
            <a:extLst>
              <a:ext uri="{FF2B5EF4-FFF2-40B4-BE49-F238E27FC236}">
                <a16:creationId xmlns:a16="http://schemas.microsoft.com/office/drawing/2014/main" id="{5CD56064-6E4C-EFC3-77E9-590A32C7704F}"/>
              </a:ext>
            </a:extLst>
          </p:cNvPr>
          <p:cNvGrpSpPr/>
          <p:nvPr/>
        </p:nvGrpSpPr>
        <p:grpSpPr>
          <a:xfrm>
            <a:off x="7978288" y="2724175"/>
            <a:ext cx="1009650" cy="481445"/>
            <a:chOff x="1570400" y="5066933"/>
            <a:chExt cx="1346200" cy="641927"/>
          </a:xfrm>
          <a:solidFill>
            <a:schemeClr val="accent3">
              <a:lumMod val="40000"/>
              <a:lumOff val="60000"/>
            </a:schemeClr>
          </a:solidFill>
        </p:grpSpPr>
        <p:sp>
          <p:nvSpPr>
            <p:cNvPr id="10" name="Rectangle 9">
              <a:extLst>
                <a:ext uri="{FF2B5EF4-FFF2-40B4-BE49-F238E27FC236}">
                  <a16:creationId xmlns:a16="http://schemas.microsoft.com/office/drawing/2014/main" id="{26311077-F34E-80DE-8DB3-7FFE7E5C1841}"/>
                </a:ext>
              </a:extLst>
            </p:cNvPr>
            <p:cNvSpPr/>
            <p:nvPr/>
          </p:nvSpPr>
          <p:spPr bwMode="auto">
            <a:xfrm>
              <a:off x="1622355" y="5066933"/>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11" name="TextBox 10">
              <a:extLst>
                <a:ext uri="{FF2B5EF4-FFF2-40B4-BE49-F238E27FC236}">
                  <a16:creationId xmlns:a16="http://schemas.microsoft.com/office/drawing/2014/main" id="{86A0A0E3-189E-396A-DE11-25C342BF4552}"/>
                </a:ext>
              </a:extLst>
            </p:cNvPr>
            <p:cNvSpPr txBox="1"/>
            <p:nvPr/>
          </p:nvSpPr>
          <p:spPr>
            <a:xfrm>
              <a:off x="1570400" y="524939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O2 Dryer</a:t>
              </a:r>
            </a:p>
          </p:txBody>
        </p:sp>
      </p:grpSp>
      <p:grpSp>
        <p:nvGrpSpPr>
          <p:cNvPr id="12" name="Group 11">
            <a:extLst>
              <a:ext uri="{FF2B5EF4-FFF2-40B4-BE49-F238E27FC236}">
                <a16:creationId xmlns:a16="http://schemas.microsoft.com/office/drawing/2014/main" id="{A7B31137-EE0D-7413-19FD-2436FE92C207}"/>
              </a:ext>
            </a:extLst>
          </p:cNvPr>
          <p:cNvGrpSpPr/>
          <p:nvPr/>
        </p:nvGrpSpPr>
        <p:grpSpPr>
          <a:xfrm>
            <a:off x="2030053" y="1911946"/>
            <a:ext cx="1009650" cy="481445"/>
            <a:chOff x="1958900" y="3917373"/>
            <a:chExt cx="1346200" cy="641927"/>
          </a:xfrm>
          <a:solidFill>
            <a:schemeClr val="accent3">
              <a:lumMod val="40000"/>
              <a:lumOff val="60000"/>
            </a:schemeClr>
          </a:solidFill>
        </p:grpSpPr>
        <p:sp>
          <p:nvSpPr>
            <p:cNvPr id="13" name="Rectangle 12">
              <a:extLst>
                <a:ext uri="{FF2B5EF4-FFF2-40B4-BE49-F238E27FC236}">
                  <a16:creationId xmlns:a16="http://schemas.microsoft.com/office/drawing/2014/main" id="{7A1C6648-A016-6116-6B1B-C145D79C50E8}"/>
                </a:ext>
              </a:extLst>
            </p:cNvPr>
            <p:cNvSpPr/>
            <p:nvPr/>
          </p:nvSpPr>
          <p:spPr bwMode="auto">
            <a:xfrm>
              <a:off x="2023918" y="3917373"/>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14" name="TextBox 13">
              <a:extLst>
                <a:ext uri="{FF2B5EF4-FFF2-40B4-BE49-F238E27FC236}">
                  <a16:creationId xmlns:a16="http://schemas.microsoft.com/office/drawing/2014/main" id="{9EB57000-C452-70D7-2819-38157A0195F1}"/>
                </a:ext>
              </a:extLst>
            </p:cNvPr>
            <p:cNvSpPr txBox="1"/>
            <p:nvPr/>
          </p:nvSpPr>
          <p:spPr>
            <a:xfrm>
              <a:off x="1958900" y="409983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Inlet Hopper</a:t>
              </a:r>
            </a:p>
          </p:txBody>
        </p:sp>
      </p:grpSp>
      <p:grpSp>
        <p:nvGrpSpPr>
          <p:cNvPr id="15" name="Group 14">
            <a:extLst>
              <a:ext uri="{FF2B5EF4-FFF2-40B4-BE49-F238E27FC236}">
                <a16:creationId xmlns:a16="http://schemas.microsoft.com/office/drawing/2014/main" id="{2140BAFE-9A61-88CF-3516-77F26FABAD69}"/>
              </a:ext>
            </a:extLst>
          </p:cNvPr>
          <p:cNvGrpSpPr/>
          <p:nvPr/>
        </p:nvGrpSpPr>
        <p:grpSpPr>
          <a:xfrm>
            <a:off x="751222" y="1908435"/>
            <a:ext cx="1009650" cy="481445"/>
            <a:chOff x="1958900" y="3917373"/>
            <a:chExt cx="1346200" cy="641927"/>
          </a:xfrm>
          <a:solidFill>
            <a:schemeClr val="accent3">
              <a:lumMod val="40000"/>
              <a:lumOff val="60000"/>
            </a:schemeClr>
          </a:solidFill>
        </p:grpSpPr>
        <p:sp>
          <p:nvSpPr>
            <p:cNvPr id="16" name="Rectangle 15">
              <a:extLst>
                <a:ext uri="{FF2B5EF4-FFF2-40B4-BE49-F238E27FC236}">
                  <a16:creationId xmlns:a16="http://schemas.microsoft.com/office/drawing/2014/main" id="{F144CC0D-63B0-E7DE-7F44-90A1C0C095D2}"/>
                </a:ext>
              </a:extLst>
            </p:cNvPr>
            <p:cNvSpPr/>
            <p:nvPr/>
          </p:nvSpPr>
          <p:spPr bwMode="auto">
            <a:xfrm>
              <a:off x="2023918" y="3917373"/>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17" name="TextBox 16">
              <a:extLst>
                <a:ext uri="{FF2B5EF4-FFF2-40B4-BE49-F238E27FC236}">
                  <a16:creationId xmlns:a16="http://schemas.microsoft.com/office/drawing/2014/main" id="{5832A6FA-B576-DF3C-BCB4-D383BF347FCC}"/>
                </a:ext>
              </a:extLst>
            </p:cNvPr>
            <p:cNvSpPr txBox="1"/>
            <p:nvPr/>
          </p:nvSpPr>
          <p:spPr>
            <a:xfrm>
              <a:off x="1958900" y="4125070"/>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Soil Excavation</a:t>
              </a:r>
            </a:p>
          </p:txBody>
        </p:sp>
      </p:grpSp>
      <p:cxnSp>
        <p:nvCxnSpPr>
          <p:cNvPr id="18" name="Straight Arrow Connector 17">
            <a:extLst>
              <a:ext uri="{FF2B5EF4-FFF2-40B4-BE49-F238E27FC236}">
                <a16:creationId xmlns:a16="http://schemas.microsoft.com/office/drawing/2014/main" id="{866B8486-CAD3-DBDE-D2BC-2FA290A1C260}"/>
              </a:ext>
            </a:extLst>
          </p:cNvPr>
          <p:cNvCxnSpPr>
            <a:cxnSpLocks/>
            <a:stCxn id="16" idx="3"/>
            <a:endCxn id="13" idx="1"/>
          </p:cNvCxnSpPr>
          <p:nvPr/>
        </p:nvCxnSpPr>
        <p:spPr bwMode="auto">
          <a:xfrm>
            <a:off x="1731705" y="2149158"/>
            <a:ext cx="347113" cy="3511"/>
          </a:xfrm>
          <a:prstGeom prst="straightConnector1">
            <a:avLst/>
          </a:prstGeom>
          <a:noFill/>
          <a:ln w="28575" cap="flat" cmpd="sng" algn="ctr">
            <a:solidFill>
              <a:sysClr val="windowText" lastClr="000000"/>
            </a:solidFill>
            <a:prstDash val="solid"/>
            <a:round/>
            <a:headEnd type="none" w="med" len="med"/>
            <a:tailEnd type="triangle"/>
          </a:ln>
          <a:effectLst>
            <a:outerShdw blurRad="63500" dist="17961" dir="2700000" algn="ctr" rotWithShape="0">
              <a:sysClr val="windowText" lastClr="000000">
                <a:alpha val="74998"/>
              </a:sysClr>
            </a:outerShdw>
          </a:effectLst>
        </p:spPr>
      </p:cxnSp>
      <p:grpSp>
        <p:nvGrpSpPr>
          <p:cNvPr id="19" name="Group 18">
            <a:extLst>
              <a:ext uri="{FF2B5EF4-FFF2-40B4-BE49-F238E27FC236}">
                <a16:creationId xmlns:a16="http://schemas.microsoft.com/office/drawing/2014/main" id="{AB482D6A-A5E0-D1D9-3B82-78340C0D1E4B}"/>
              </a:ext>
            </a:extLst>
          </p:cNvPr>
          <p:cNvGrpSpPr/>
          <p:nvPr/>
        </p:nvGrpSpPr>
        <p:grpSpPr>
          <a:xfrm>
            <a:off x="6440394" y="2723029"/>
            <a:ext cx="973910" cy="481445"/>
            <a:chOff x="1570400" y="5066933"/>
            <a:chExt cx="1346200" cy="641927"/>
          </a:xfrm>
        </p:grpSpPr>
        <p:sp>
          <p:nvSpPr>
            <p:cNvPr id="20" name="Rectangle 19">
              <a:extLst>
                <a:ext uri="{FF2B5EF4-FFF2-40B4-BE49-F238E27FC236}">
                  <a16:creationId xmlns:a16="http://schemas.microsoft.com/office/drawing/2014/main" id="{298E532A-33E8-69D2-FB92-012D4F508F05}"/>
                </a:ext>
              </a:extLst>
            </p:cNvPr>
            <p:cNvSpPr/>
            <p:nvPr/>
          </p:nvSpPr>
          <p:spPr bwMode="auto">
            <a:xfrm>
              <a:off x="1622355" y="5066933"/>
              <a:ext cx="1242290" cy="641927"/>
            </a:xfrm>
            <a:prstGeom prst="rect">
              <a:avLst/>
            </a:prstGeom>
            <a:solidFill>
              <a:schemeClr val="accent1">
                <a:lumMod val="20000"/>
                <a:lumOff val="8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21" name="TextBox 20">
              <a:extLst>
                <a:ext uri="{FF2B5EF4-FFF2-40B4-BE49-F238E27FC236}">
                  <a16:creationId xmlns:a16="http://schemas.microsoft.com/office/drawing/2014/main" id="{0FD0D134-6B36-6606-CF66-9639649600C6}"/>
                </a:ext>
              </a:extLst>
            </p:cNvPr>
            <p:cNvSpPr txBox="1"/>
            <p:nvPr/>
          </p:nvSpPr>
          <p:spPr>
            <a:xfrm>
              <a:off x="1570400" y="5185229"/>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Water Electrolysis</a:t>
              </a:r>
            </a:p>
          </p:txBody>
        </p:sp>
      </p:grpSp>
      <p:cxnSp>
        <p:nvCxnSpPr>
          <p:cNvPr id="22" name="Elbow Connector 25">
            <a:extLst>
              <a:ext uri="{FF2B5EF4-FFF2-40B4-BE49-F238E27FC236}">
                <a16:creationId xmlns:a16="http://schemas.microsoft.com/office/drawing/2014/main" id="{5CB2B2C2-274E-7549-91B0-67A007B58C1B}"/>
              </a:ext>
            </a:extLst>
          </p:cNvPr>
          <p:cNvCxnSpPr>
            <a:stCxn id="20" idx="3"/>
            <a:endCxn id="10" idx="1"/>
          </p:cNvCxnSpPr>
          <p:nvPr/>
        </p:nvCxnSpPr>
        <p:spPr bwMode="auto">
          <a:xfrm>
            <a:off x="7376717" y="2963752"/>
            <a:ext cx="640537" cy="1146"/>
          </a:xfrm>
          <a:prstGeom prst="bentConnector3">
            <a:avLst>
              <a:gd name="adj1" fmla="val 50000"/>
            </a:avLst>
          </a:prstGeom>
          <a:solidFill>
            <a:srgbClr val="4F81BD"/>
          </a:solidFill>
          <a:ln w="28575" cap="flat" cmpd="sng" algn="ctr">
            <a:solidFill>
              <a:sysClr val="windowText" lastClr="000000"/>
            </a:solidFill>
            <a:prstDash val="solid"/>
            <a:round/>
            <a:headEnd type="none" w="med" len="med"/>
            <a:tailEnd type="triangle"/>
          </a:ln>
          <a:effectLst/>
        </p:spPr>
      </p:cxnSp>
      <p:grpSp>
        <p:nvGrpSpPr>
          <p:cNvPr id="23" name="Group 22">
            <a:extLst>
              <a:ext uri="{FF2B5EF4-FFF2-40B4-BE49-F238E27FC236}">
                <a16:creationId xmlns:a16="http://schemas.microsoft.com/office/drawing/2014/main" id="{667EFE0E-5EC0-D01B-D22E-E0D9DCB148C6}"/>
              </a:ext>
            </a:extLst>
          </p:cNvPr>
          <p:cNvGrpSpPr/>
          <p:nvPr/>
        </p:nvGrpSpPr>
        <p:grpSpPr>
          <a:xfrm>
            <a:off x="6449071" y="1880257"/>
            <a:ext cx="1009650" cy="481445"/>
            <a:chOff x="4755539" y="1388465"/>
            <a:chExt cx="1346200" cy="641927"/>
          </a:xfrm>
        </p:grpSpPr>
        <p:sp>
          <p:nvSpPr>
            <p:cNvPr id="24" name="Rectangle 23">
              <a:extLst>
                <a:ext uri="{FF2B5EF4-FFF2-40B4-BE49-F238E27FC236}">
                  <a16:creationId xmlns:a16="http://schemas.microsoft.com/office/drawing/2014/main" id="{28D6D406-B80D-EDA9-5A97-653D3D5E171F}"/>
                </a:ext>
              </a:extLst>
            </p:cNvPr>
            <p:cNvSpPr/>
            <p:nvPr/>
          </p:nvSpPr>
          <p:spPr bwMode="auto">
            <a:xfrm>
              <a:off x="4773889" y="1388465"/>
              <a:ext cx="1242290" cy="641927"/>
            </a:xfrm>
            <a:prstGeom prst="rect">
              <a:avLst/>
            </a:prstGeom>
            <a:solidFill>
              <a:schemeClr val="accent1">
                <a:lumMod val="20000"/>
                <a:lumOff val="8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25" name="TextBox 24">
              <a:extLst>
                <a:ext uri="{FF2B5EF4-FFF2-40B4-BE49-F238E27FC236}">
                  <a16:creationId xmlns:a16="http://schemas.microsoft.com/office/drawing/2014/main" id="{ADBB0B2A-D952-7C28-4A23-17F87C820CD3}"/>
                </a:ext>
              </a:extLst>
            </p:cNvPr>
            <p:cNvSpPr txBox="1"/>
            <p:nvPr/>
          </p:nvSpPr>
          <p:spPr>
            <a:xfrm>
              <a:off x="4755539" y="1544758"/>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Condenser</a:t>
              </a:r>
            </a:p>
          </p:txBody>
        </p:sp>
      </p:grpSp>
      <p:cxnSp>
        <p:nvCxnSpPr>
          <p:cNvPr id="26" name="Straight Arrow Connector 25">
            <a:extLst>
              <a:ext uri="{FF2B5EF4-FFF2-40B4-BE49-F238E27FC236}">
                <a16:creationId xmlns:a16="http://schemas.microsoft.com/office/drawing/2014/main" id="{5A13156A-73F0-E0F2-7E8C-F5E932CDFA57}"/>
              </a:ext>
            </a:extLst>
          </p:cNvPr>
          <p:cNvCxnSpPr>
            <a:cxnSpLocks/>
            <a:endCxn id="20" idx="1"/>
          </p:cNvCxnSpPr>
          <p:nvPr/>
        </p:nvCxnSpPr>
        <p:spPr bwMode="auto">
          <a:xfrm flipV="1">
            <a:off x="6043322" y="2963752"/>
            <a:ext cx="436039" cy="4469"/>
          </a:xfrm>
          <a:prstGeom prst="straightConnector1">
            <a:avLst/>
          </a:prstGeom>
          <a:noFill/>
          <a:ln w="28575" cap="flat" cmpd="sng" algn="ctr">
            <a:solidFill>
              <a:sysClr val="windowText" lastClr="000000"/>
            </a:solidFill>
            <a:prstDash val="solid"/>
            <a:round/>
            <a:headEnd type="none" w="med" len="med"/>
            <a:tailEnd type="triangle"/>
          </a:ln>
          <a:effectLst>
            <a:outerShdw blurRad="63500" dist="17961" dir="2700000" algn="ctr" rotWithShape="0">
              <a:sysClr val="windowText" lastClr="000000">
                <a:alpha val="74998"/>
              </a:sysClr>
            </a:outerShdw>
          </a:effectLst>
        </p:spPr>
      </p:cxnSp>
      <p:cxnSp>
        <p:nvCxnSpPr>
          <p:cNvPr id="27" name="Straight Connector 26">
            <a:extLst>
              <a:ext uri="{FF2B5EF4-FFF2-40B4-BE49-F238E27FC236}">
                <a16:creationId xmlns:a16="http://schemas.microsoft.com/office/drawing/2014/main" id="{AA21C204-7DBC-339D-573E-155C2C6BD3FD}"/>
              </a:ext>
            </a:extLst>
          </p:cNvPr>
          <p:cNvCxnSpPr/>
          <p:nvPr/>
        </p:nvCxnSpPr>
        <p:spPr bwMode="auto">
          <a:xfrm>
            <a:off x="5451018" y="2388416"/>
            <a:ext cx="209690" cy="14204"/>
          </a:xfrm>
          <a:prstGeom prst="line">
            <a:avLst/>
          </a:prstGeom>
          <a:solidFill>
            <a:srgbClr val="4F81BD"/>
          </a:solidFill>
          <a:ln w="57150" cap="flat" cmpd="sng" algn="ctr">
            <a:solidFill>
              <a:sysClr val="window" lastClr="FFFFFF"/>
            </a:solidFill>
            <a:prstDash val="solid"/>
            <a:round/>
            <a:headEnd type="none" w="med" len="med"/>
            <a:tailEnd type="none" w="med" len="med"/>
          </a:ln>
          <a:effectLst/>
        </p:spPr>
      </p:cxnSp>
      <p:cxnSp>
        <p:nvCxnSpPr>
          <p:cNvPr id="28" name="Straight Arrow Connector 27">
            <a:extLst>
              <a:ext uri="{FF2B5EF4-FFF2-40B4-BE49-F238E27FC236}">
                <a16:creationId xmlns:a16="http://schemas.microsoft.com/office/drawing/2014/main" id="{098CBF90-0FCC-189D-C0E0-06267C244AF1}"/>
              </a:ext>
            </a:extLst>
          </p:cNvPr>
          <p:cNvCxnSpPr>
            <a:stCxn id="10" idx="3"/>
            <a:endCxn id="7" idx="1"/>
          </p:cNvCxnSpPr>
          <p:nvPr/>
        </p:nvCxnSpPr>
        <p:spPr>
          <a:xfrm flipV="1">
            <a:off x="8948972" y="2961029"/>
            <a:ext cx="278594" cy="3869"/>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nvGrpSpPr>
          <p:cNvPr id="29" name="Group 28">
            <a:extLst>
              <a:ext uri="{FF2B5EF4-FFF2-40B4-BE49-F238E27FC236}">
                <a16:creationId xmlns:a16="http://schemas.microsoft.com/office/drawing/2014/main" id="{C9FE3887-8737-E47A-3D6F-3759418996B5}"/>
              </a:ext>
            </a:extLst>
          </p:cNvPr>
          <p:cNvGrpSpPr/>
          <p:nvPr/>
        </p:nvGrpSpPr>
        <p:grpSpPr>
          <a:xfrm>
            <a:off x="3305365" y="2706694"/>
            <a:ext cx="1009650" cy="481445"/>
            <a:chOff x="1958900" y="3917373"/>
            <a:chExt cx="1346200" cy="641927"/>
          </a:xfrm>
        </p:grpSpPr>
        <p:sp>
          <p:nvSpPr>
            <p:cNvPr id="30" name="TextBox 29">
              <a:extLst>
                <a:ext uri="{FF2B5EF4-FFF2-40B4-BE49-F238E27FC236}">
                  <a16:creationId xmlns:a16="http://schemas.microsoft.com/office/drawing/2014/main" id="{DF71D3BD-0BC4-14FA-A49E-643807FB8F7A}"/>
                </a:ext>
              </a:extLst>
            </p:cNvPr>
            <p:cNvSpPr txBox="1"/>
            <p:nvPr/>
          </p:nvSpPr>
          <p:spPr>
            <a:xfrm>
              <a:off x="1958900" y="409983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prstClr val="black"/>
                  </a:solidFill>
                  <a:effectLst/>
                  <a:uLnTx/>
                  <a:uFillTx/>
                </a:rPr>
                <a:t>Outlet Hopper</a:t>
              </a:r>
            </a:p>
          </p:txBody>
        </p:sp>
        <p:sp>
          <p:nvSpPr>
            <p:cNvPr id="31" name="Rectangle 30">
              <a:extLst>
                <a:ext uri="{FF2B5EF4-FFF2-40B4-BE49-F238E27FC236}">
                  <a16:creationId xmlns:a16="http://schemas.microsoft.com/office/drawing/2014/main" id="{7CE7B7EE-BF1A-98B2-AB1A-6C3A08803204}"/>
                </a:ext>
              </a:extLst>
            </p:cNvPr>
            <p:cNvSpPr/>
            <p:nvPr/>
          </p:nvSpPr>
          <p:spPr bwMode="auto">
            <a:xfrm>
              <a:off x="2023918" y="3917373"/>
              <a:ext cx="1242290" cy="641927"/>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grpSp>
      <p:grpSp>
        <p:nvGrpSpPr>
          <p:cNvPr id="32" name="Group 31">
            <a:extLst>
              <a:ext uri="{FF2B5EF4-FFF2-40B4-BE49-F238E27FC236}">
                <a16:creationId xmlns:a16="http://schemas.microsoft.com/office/drawing/2014/main" id="{F377F7EA-91A1-2D2C-BD44-5B2483EF0DE2}"/>
              </a:ext>
            </a:extLst>
          </p:cNvPr>
          <p:cNvGrpSpPr/>
          <p:nvPr/>
        </p:nvGrpSpPr>
        <p:grpSpPr>
          <a:xfrm>
            <a:off x="2032540" y="2706888"/>
            <a:ext cx="1016565" cy="481445"/>
            <a:chOff x="1955125" y="3917373"/>
            <a:chExt cx="1346200" cy="641927"/>
          </a:xfrm>
        </p:grpSpPr>
        <p:sp>
          <p:nvSpPr>
            <p:cNvPr id="33" name="TextBox 32">
              <a:extLst>
                <a:ext uri="{FF2B5EF4-FFF2-40B4-BE49-F238E27FC236}">
                  <a16:creationId xmlns:a16="http://schemas.microsoft.com/office/drawing/2014/main" id="{1B8D3448-D093-DA13-255F-D00CF7BE1822}"/>
                </a:ext>
              </a:extLst>
            </p:cNvPr>
            <p:cNvSpPr txBox="1"/>
            <p:nvPr/>
          </p:nvSpPr>
          <p:spPr>
            <a:xfrm>
              <a:off x="1955125" y="3974616"/>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prstClr val="black"/>
                  </a:solidFill>
                  <a:effectLst/>
                  <a:uLnTx/>
                  <a:uFillTx/>
                </a:rPr>
                <a:t>Spent Soil Disposal</a:t>
              </a:r>
            </a:p>
          </p:txBody>
        </p:sp>
        <p:sp>
          <p:nvSpPr>
            <p:cNvPr id="34" name="Rectangle 33">
              <a:extLst>
                <a:ext uri="{FF2B5EF4-FFF2-40B4-BE49-F238E27FC236}">
                  <a16:creationId xmlns:a16="http://schemas.microsoft.com/office/drawing/2014/main" id="{E46CA940-720D-FAEB-F823-AEE1E6B160FE}"/>
                </a:ext>
              </a:extLst>
            </p:cNvPr>
            <p:cNvSpPr/>
            <p:nvPr/>
          </p:nvSpPr>
          <p:spPr bwMode="auto">
            <a:xfrm>
              <a:off x="2023918" y="3917373"/>
              <a:ext cx="1242290" cy="641927"/>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grpSp>
      <p:cxnSp>
        <p:nvCxnSpPr>
          <p:cNvPr id="35" name="Straight Arrow Connector 34">
            <a:extLst>
              <a:ext uri="{FF2B5EF4-FFF2-40B4-BE49-F238E27FC236}">
                <a16:creationId xmlns:a16="http://schemas.microsoft.com/office/drawing/2014/main" id="{89282299-037F-0EA1-030A-4DFDDBDD5B2A}"/>
              </a:ext>
            </a:extLst>
          </p:cNvPr>
          <p:cNvCxnSpPr>
            <a:stCxn id="31" idx="1"/>
            <a:endCxn id="34" idx="3"/>
          </p:cNvCxnSpPr>
          <p:nvPr/>
        </p:nvCxnSpPr>
        <p:spPr>
          <a:xfrm flipH="1">
            <a:off x="3022587" y="2947417"/>
            <a:ext cx="331542" cy="194"/>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nvGrpSpPr>
          <p:cNvPr id="36" name="Group 35">
            <a:extLst>
              <a:ext uri="{FF2B5EF4-FFF2-40B4-BE49-F238E27FC236}">
                <a16:creationId xmlns:a16="http://schemas.microsoft.com/office/drawing/2014/main" id="{9F45B5A9-8838-3E27-7F69-5818A42C14EC}"/>
              </a:ext>
            </a:extLst>
          </p:cNvPr>
          <p:cNvGrpSpPr/>
          <p:nvPr/>
        </p:nvGrpSpPr>
        <p:grpSpPr>
          <a:xfrm>
            <a:off x="5074985" y="2728069"/>
            <a:ext cx="1009650" cy="481445"/>
            <a:chOff x="1958900" y="3917373"/>
            <a:chExt cx="1346200" cy="641927"/>
          </a:xfrm>
        </p:grpSpPr>
        <p:sp>
          <p:nvSpPr>
            <p:cNvPr id="37" name="Rectangle 36">
              <a:extLst>
                <a:ext uri="{FF2B5EF4-FFF2-40B4-BE49-F238E27FC236}">
                  <a16:creationId xmlns:a16="http://schemas.microsoft.com/office/drawing/2014/main" id="{D162BC36-5AE0-DAC2-9F29-466AF3A73406}"/>
                </a:ext>
              </a:extLst>
            </p:cNvPr>
            <p:cNvSpPr/>
            <p:nvPr/>
          </p:nvSpPr>
          <p:spPr bwMode="auto">
            <a:xfrm>
              <a:off x="2023918" y="3917373"/>
              <a:ext cx="1242290" cy="641927"/>
            </a:xfrm>
            <a:prstGeom prst="rect">
              <a:avLst/>
            </a:prstGeom>
            <a:solidFill>
              <a:schemeClr val="accent1">
                <a:lumMod val="20000"/>
                <a:lumOff val="8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38" name="TextBox 37">
              <a:extLst>
                <a:ext uri="{FF2B5EF4-FFF2-40B4-BE49-F238E27FC236}">
                  <a16:creationId xmlns:a16="http://schemas.microsoft.com/office/drawing/2014/main" id="{7DC6F1D9-F4CD-725E-D388-5C142B269FE4}"/>
                </a:ext>
              </a:extLst>
            </p:cNvPr>
            <p:cNvSpPr txBox="1"/>
            <p:nvPr/>
          </p:nvSpPr>
          <p:spPr>
            <a:xfrm>
              <a:off x="1958900" y="409983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Water Cleanup</a:t>
              </a:r>
            </a:p>
          </p:txBody>
        </p:sp>
      </p:grpSp>
      <p:cxnSp>
        <p:nvCxnSpPr>
          <p:cNvPr id="39" name="Straight Arrow Connector 38">
            <a:extLst>
              <a:ext uri="{FF2B5EF4-FFF2-40B4-BE49-F238E27FC236}">
                <a16:creationId xmlns:a16="http://schemas.microsoft.com/office/drawing/2014/main" id="{D0A47E4F-C509-C625-9B8E-D1E4A036E096}"/>
              </a:ext>
            </a:extLst>
          </p:cNvPr>
          <p:cNvCxnSpPr>
            <a:stCxn id="20" idx="0"/>
            <a:endCxn id="54" idx="2"/>
          </p:cNvCxnSpPr>
          <p:nvPr/>
        </p:nvCxnSpPr>
        <p:spPr>
          <a:xfrm flipH="1" flipV="1">
            <a:off x="5607436" y="2361701"/>
            <a:ext cx="1319913" cy="361328"/>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40" name="TextBox 39">
            <a:extLst>
              <a:ext uri="{FF2B5EF4-FFF2-40B4-BE49-F238E27FC236}">
                <a16:creationId xmlns:a16="http://schemas.microsoft.com/office/drawing/2014/main" id="{67856F96-B6D7-EB98-52EF-4E594BE97479}"/>
              </a:ext>
            </a:extLst>
          </p:cNvPr>
          <p:cNvSpPr txBox="1"/>
          <p:nvPr/>
        </p:nvSpPr>
        <p:spPr>
          <a:xfrm>
            <a:off x="3328480" y="1983413"/>
            <a:ext cx="1009650" cy="369332"/>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Carbothermal Reactor</a:t>
            </a:r>
          </a:p>
        </p:txBody>
      </p:sp>
      <p:cxnSp>
        <p:nvCxnSpPr>
          <p:cNvPr id="41" name="Straight Arrow Connector 40">
            <a:extLst>
              <a:ext uri="{FF2B5EF4-FFF2-40B4-BE49-F238E27FC236}">
                <a16:creationId xmlns:a16="http://schemas.microsoft.com/office/drawing/2014/main" id="{AC32D844-CBFA-E4A3-44D0-7F6A5BB5D864}"/>
              </a:ext>
            </a:extLst>
          </p:cNvPr>
          <p:cNvCxnSpPr>
            <a:cxnSpLocks/>
          </p:cNvCxnSpPr>
          <p:nvPr/>
        </p:nvCxnSpPr>
        <p:spPr bwMode="auto">
          <a:xfrm>
            <a:off x="3010535" y="2152601"/>
            <a:ext cx="343594" cy="3228"/>
          </a:xfrm>
          <a:prstGeom prst="straightConnector1">
            <a:avLst/>
          </a:prstGeom>
          <a:noFill/>
          <a:ln w="28575" cap="flat" cmpd="sng" algn="ctr">
            <a:solidFill>
              <a:sysClr val="windowText" lastClr="000000"/>
            </a:solidFill>
            <a:prstDash val="solid"/>
            <a:round/>
            <a:headEnd type="none" w="med" len="med"/>
            <a:tailEnd type="triangle"/>
          </a:ln>
          <a:effectLst>
            <a:outerShdw blurRad="63500" dist="17961" dir="2700000" algn="ctr" rotWithShape="0">
              <a:sysClr val="windowText" lastClr="000000">
                <a:alpha val="74998"/>
              </a:sysClr>
            </a:outerShdw>
          </a:effectLst>
        </p:spPr>
      </p:cxnSp>
      <p:cxnSp>
        <p:nvCxnSpPr>
          <p:cNvPr id="42" name="Straight Arrow Connector 41">
            <a:extLst>
              <a:ext uri="{FF2B5EF4-FFF2-40B4-BE49-F238E27FC236}">
                <a16:creationId xmlns:a16="http://schemas.microsoft.com/office/drawing/2014/main" id="{9ACDA6F2-F5C1-4E04-47D8-F117601E6DB3}"/>
              </a:ext>
            </a:extLst>
          </p:cNvPr>
          <p:cNvCxnSpPr>
            <a:stCxn id="3" idx="2"/>
            <a:endCxn id="31" idx="0"/>
          </p:cNvCxnSpPr>
          <p:nvPr/>
        </p:nvCxnSpPr>
        <p:spPr>
          <a:xfrm>
            <a:off x="3819988" y="2396619"/>
            <a:ext cx="0" cy="310075"/>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43" name="Straight Connector 42">
            <a:extLst>
              <a:ext uri="{FF2B5EF4-FFF2-40B4-BE49-F238E27FC236}">
                <a16:creationId xmlns:a16="http://schemas.microsoft.com/office/drawing/2014/main" id="{96D9980E-9C94-5CDA-20ED-B3960D763087}"/>
              </a:ext>
            </a:extLst>
          </p:cNvPr>
          <p:cNvCxnSpPr/>
          <p:nvPr/>
        </p:nvCxnSpPr>
        <p:spPr>
          <a:xfrm flipH="1">
            <a:off x="6362475" y="2368204"/>
            <a:ext cx="573818" cy="149585"/>
          </a:xfrm>
          <a:prstGeom prst="line">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44" name="Straight Arrow Connector 43">
            <a:extLst>
              <a:ext uri="{FF2B5EF4-FFF2-40B4-BE49-F238E27FC236}">
                <a16:creationId xmlns:a16="http://schemas.microsoft.com/office/drawing/2014/main" id="{79CA56C3-37F4-31CA-6438-94026557AC76}"/>
              </a:ext>
            </a:extLst>
          </p:cNvPr>
          <p:cNvCxnSpPr/>
          <p:nvPr/>
        </p:nvCxnSpPr>
        <p:spPr>
          <a:xfrm flipH="1">
            <a:off x="5619912" y="2575341"/>
            <a:ext cx="556800" cy="14288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45" name="Straight Arrow Connector 44">
            <a:extLst>
              <a:ext uri="{FF2B5EF4-FFF2-40B4-BE49-F238E27FC236}">
                <a16:creationId xmlns:a16="http://schemas.microsoft.com/office/drawing/2014/main" id="{5B51F62B-2F1C-923A-B445-99CFB633C40B}"/>
              </a:ext>
            </a:extLst>
          </p:cNvPr>
          <p:cNvCxnSpPr/>
          <p:nvPr/>
        </p:nvCxnSpPr>
        <p:spPr>
          <a:xfrm>
            <a:off x="6089570" y="2120978"/>
            <a:ext cx="373264" cy="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46" name="TextBox 45">
            <a:extLst>
              <a:ext uri="{FF2B5EF4-FFF2-40B4-BE49-F238E27FC236}">
                <a16:creationId xmlns:a16="http://schemas.microsoft.com/office/drawing/2014/main" id="{5088A2C6-BAC8-1305-9D63-B409BE9DE968}"/>
              </a:ext>
            </a:extLst>
          </p:cNvPr>
          <p:cNvSpPr txBox="1"/>
          <p:nvPr/>
        </p:nvSpPr>
        <p:spPr>
          <a:xfrm>
            <a:off x="6061735" y="2104525"/>
            <a:ext cx="427684" cy="265457"/>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H</a:t>
            </a:r>
            <a:r>
              <a:rPr lang="en-US" sz="750" baseline="-25000">
                <a:solidFill>
                  <a:prstClr val="black"/>
                </a:solidFill>
                <a:ea typeface="Verdana" panose="020B0604030504040204" pitchFamily="34" charset="0"/>
                <a:cs typeface="Arial" panose="020B0604020202020204" pitchFamily="34" charset="0"/>
              </a:rPr>
              <a:t>2</a:t>
            </a:r>
            <a:r>
              <a:rPr lang="en-US" sz="750">
                <a:solidFill>
                  <a:prstClr val="black"/>
                </a:solidFill>
                <a:ea typeface="Verdana" panose="020B060403050404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89BE0474-885A-906B-D72E-1DCB9D1A0362}"/>
              </a:ext>
            </a:extLst>
          </p:cNvPr>
          <p:cNvSpPr txBox="1"/>
          <p:nvPr/>
        </p:nvSpPr>
        <p:spPr>
          <a:xfrm>
            <a:off x="6050287" y="1866976"/>
            <a:ext cx="401650"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CH</a:t>
            </a:r>
            <a:r>
              <a:rPr lang="en-US" sz="750" baseline="-25000">
                <a:solidFill>
                  <a:prstClr val="black"/>
                </a:solidFill>
                <a:ea typeface="Verdana" panose="020B0604030504040204" pitchFamily="34" charset="0"/>
                <a:cs typeface="Arial" panose="020B0604020202020204" pitchFamily="34" charset="0"/>
              </a:rPr>
              <a:t>4</a:t>
            </a:r>
          </a:p>
        </p:txBody>
      </p:sp>
      <p:sp>
        <p:nvSpPr>
          <p:cNvPr id="48" name="TextBox 47">
            <a:extLst>
              <a:ext uri="{FF2B5EF4-FFF2-40B4-BE49-F238E27FC236}">
                <a16:creationId xmlns:a16="http://schemas.microsoft.com/office/drawing/2014/main" id="{BB1384A1-CB9A-0D36-E134-5DCC7B844E52}"/>
              </a:ext>
            </a:extLst>
          </p:cNvPr>
          <p:cNvSpPr txBox="1"/>
          <p:nvPr/>
        </p:nvSpPr>
        <p:spPr>
          <a:xfrm>
            <a:off x="6691293" y="2488686"/>
            <a:ext cx="345815"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H</a:t>
            </a:r>
            <a:r>
              <a:rPr lang="en-US" sz="750" baseline="-25000">
                <a:solidFill>
                  <a:prstClr val="black"/>
                </a:solidFill>
                <a:ea typeface="Verdana" panose="020B0604030504040204" pitchFamily="34" charset="0"/>
                <a:cs typeface="Arial" panose="020B0604020202020204" pitchFamily="34" charset="0"/>
              </a:rPr>
              <a:t>2</a:t>
            </a:r>
          </a:p>
        </p:txBody>
      </p:sp>
      <p:sp>
        <p:nvSpPr>
          <p:cNvPr id="49" name="TextBox 48">
            <a:extLst>
              <a:ext uri="{FF2B5EF4-FFF2-40B4-BE49-F238E27FC236}">
                <a16:creationId xmlns:a16="http://schemas.microsoft.com/office/drawing/2014/main" id="{26F1B419-6951-9D50-6F62-D478276EAE14}"/>
              </a:ext>
            </a:extLst>
          </p:cNvPr>
          <p:cNvSpPr txBox="1"/>
          <p:nvPr/>
        </p:nvSpPr>
        <p:spPr>
          <a:xfrm>
            <a:off x="5379358" y="2460419"/>
            <a:ext cx="496559" cy="265457"/>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H</a:t>
            </a:r>
            <a:r>
              <a:rPr lang="en-US" sz="750" baseline="-25000">
                <a:solidFill>
                  <a:prstClr val="black"/>
                </a:solidFill>
                <a:ea typeface="Verdana" panose="020B0604030504040204" pitchFamily="34" charset="0"/>
                <a:cs typeface="Arial" panose="020B0604020202020204" pitchFamily="34" charset="0"/>
              </a:rPr>
              <a:t>2</a:t>
            </a:r>
            <a:r>
              <a:rPr lang="en-US" sz="750">
                <a:solidFill>
                  <a:prstClr val="black"/>
                </a:solidFill>
                <a:ea typeface="Verdana" panose="020B0604030504040204" pitchFamily="34" charset="0"/>
                <a:cs typeface="Arial" panose="020B0604020202020204" pitchFamily="34" charset="0"/>
              </a:rPr>
              <a:t>O</a:t>
            </a:r>
          </a:p>
        </p:txBody>
      </p:sp>
      <p:sp>
        <p:nvSpPr>
          <p:cNvPr id="50" name="TextBox 49">
            <a:extLst>
              <a:ext uri="{FF2B5EF4-FFF2-40B4-BE49-F238E27FC236}">
                <a16:creationId xmlns:a16="http://schemas.microsoft.com/office/drawing/2014/main" id="{05F7862C-58E4-19B0-30F5-2F5FB7C73F10}"/>
              </a:ext>
            </a:extLst>
          </p:cNvPr>
          <p:cNvSpPr txBox="1"/>
          <p:nvPr/>
        </p:nvSpPr>
        <p:spPr>
          <a:xfrm>
            <a:off x="7353497" y="2943177"/>
            <a:ext cx="354793"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O</a:t>
            </a:r>
            <a:r>
              <a:rPr lang="en-US" sz="750" baseline="-25000">
                <a:solidFill>
                  <a:prstClr val="black"/>
                </a:solidFill>
                <a:ea typeface="Verdana" panose="020B0604030504040204" pitchFamily="34" charset="0"/>
                <a:cs typeface="Arial" panose="020B0604020202020204" pitchFamily="34" charset="0"/>
              </a:rPr>
              <a:t>2</a:t>
            </a:r>
          </a:p>
        </p:txBody>
      </p:sp>
      <p:sp>
        <p:nvSpPr>
          <p:cNvPr id="51" name="TextBox 50">
            <a:extLst>
              <a:ext uri="{FF2B5EF4-FFF2-40B4-BE49-F238E27FC236}">
                <a16:creationId xmlns:a16="http://schemas.microsoft.com/office/drawing/2014/main" id="{A0C5BA46-175F-AD6A-12DD-1537F86C802E}"/>
              </a:ext>
            </a:extLst>
          </p:cNvPr>
          <p:cNvSpPr txBox="1"/>
          <p:nvPr/>
        </p:nvSpPr>
        <p:spPr>
          <a:xfrm>
            <a:off x="4232935" y="1852411"/>
            <a:ext cx="1019292"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CH</a:t>
            </a:r>
            <a:r>
              <a:rPr lang="en-US" sz="750" baseline="-25000">
                <a:solidFill>
                  <a:prstClr val="black"/>
                </a:solidFill>
                <a:ea typeface="Verdana" panose="020B0604030504040204" pitchFamily="34" charset="0"/>
                <a:cs typeface="Arial" panose="020B0604020202020204" pitchFamily="34" charset="0"/>
              </a:rPr>
              <a:t>4, </a:t>
            </a:r>
            <a:r>
              <a:rPr lang="en-US" sz="750">
                <a:solidFill>
                  <a:prstClr val="black"/>
                </a:solidFill>
                <a:ea typeface="Verdana" panose="020B0604030504040204" pitchFamily="34" charset="0"/>
                <a:cs typeface="Arial" panose="020B0604020202020204" pitchFamily="34" charset="0"/>
              </a:rPr>
              <a:t>CO, H</a:t>
            </a:r>
            <a:r>
              <a:rPr lang="en-US" sz="750" baseline="-25000">
                <a:solidFill>
                  <a:prstClr val="black"/>
                </a:solidFill>
                <a:ea typeface="Verdana" panose="020B0604030504040204" pitchFamily="34" charset="0"/>
                <a:cs typeface="Arial" panose="020B0604020202020204" pitchFamily="34" charset="0"/>
              </a:rPr>
              <a:t>2,</a:t>
            </a:r>
            <a:r>
              <a:rPr lang="en-US" sz="750">
                <a:solidFill>
                  <a:prstClr val="black"/>
                </a:solidFill>
                <a:ea typeface="Verdana" panose="020B0604030504040204" pitchFamily="34" charset="0"/>
                <a:cs typeface="Arial" panose="020B0604020202020204" pitchFamily="34" charset="0"/>
              </a:rPr>
              <a:t> CO</a:t>
            </a:r>
            <a:r>
              <a:rPr lang="en-US" sz="750" baseline="-25000">
                <a:solidFill>
                  <a:prstClr val="black"/>
                </a:solidFill>
                <a:ea typeface="Verdana" panose="020B0604030504040204" pitchFamily="34" charset="0"/>
                <a:cs typeface="Arial" panose="020B0604020202020204" pitchFamily="34" charset="0"/>
              </a:rPr>
              <a:t>2</a:t>
            </a:r>
          </a:p>
        </p:txBody>
      </p:sp>
      <p:sp>
        <p:nvSpPr>
          <p:cNvPr id="52" name="TextBox 51">
            <a:extLst>
              <a:ext uri="{FF2B5EF4-FFF2-40B4-BE49-F238E27FC236}">
                <a16:creationId xmlns:a16="http://schemas.microsoft.com/office/drawing/2014/main" id="{77D5805C-FC0F-6157-03E3-84C0DE18CA48}"/>
              </a:ext>
            </a:extLst>
          </p:cNvPr>
          <p:cNvSpPr txBox="1"/>
          <p:nvPr/>
        </p:nvSpPr>
        <p:spPr>
          <a:xfrm>
            <a:off x="5252227" y="1479045"/>
            <a:ext cx="401650" cy="244106"/>
          </a:xfrm>
          <a:prstGeom prst="rect">
            <a:avLst/>
          </a:prstGeom>
          <a:noFill/>
        </p:spPr>
        <p:txBody>
          <a:bodyPr wrap="square" rtlCol="0">
            <a:spAutoFit/>
          </a:bodyPr>
          <a:lstStyle/>
          <a:p>
            <a:pPr algn="ctr">
              <a:lnSpc>
                <a:spcPct val="150000"/>
              </a:lnSpc>
            </a:pPr>
            <a:r>
              <a:rPr lang="en-US" sz="750" dirty="0">
                <a:solidFill>
                  <a:prstClr val="black"/>
                </a:solidFill>
                <a:ea typeface="Verdana" panose="020B0604030504040204" pitchFamily="34" charset="0"/>
                <a:cs typeface="Arial" panose="020B0604020202020204" pitchFamily="34" charset="0"/>
              </a:rPr>
              <a:t>CH</a:t>
            </a:r>
            <a:r>
              <a:rPr lang="en-US" sz="750" baseline="-25000" dirty="0">
                <a:solidFill>
                  <a:prstClr val="black"/>
                </a:solidFill>
                <a:ea typeface="Verdana" panose="020B0604030504040204" pitchFamily="34" charset="0"/>
                <a:cs typeface="Arial" panose="020B0604020202020204" pitchFamily="34" charset="0"/>
              </a:rPr>
              <a:t>4</a:t>
            </a:r>
          </a:p>
        </p:txBody>
      </p:sp>
      <p:grpSp>
        <p:nvGrpSpPr>
          <p:cNvPr id="53" name="Group 52">
            <a:extLst>
              <a:ext uri="{FF2B5EF4-FFF2-40B4-BE49-F238E27FC236}">
                <a16:creationId xmlns:a16="http://schemas.microsoft.com/office/drawing/2014/main" id="{4FA17F04-99D3-D2D5-24FC-BB923C5345C1}"/>
              </a:ext>
            </a:extLst>
          </p:cNvPr>
          <p:cNvGrpSpPr/>
          <p:nvPr/>
        </p:nvGrpSpPr>
        <p:grpSpPr>
          <a:xfrm>
            <a:off x="5134307" y="1880256"/>
            <a:ext cx="970804" cy="481445"/>
            <a:chOff x="3059640" y="1352600"/>
            <a:chExt cx="1346200" cy="641927"/>
          </a:xfrm>
          <a:solidFill>
            <a:schemeClr val="accent1">
              <a:lumMod val="20000"/>
              <a:lumOff val="80000"/>
            </a:schemeClr>
          </a:solidFill>
        </p:grpSpPr>
        <p:sp>
          <p:nvSpPr>
            <p:cNvPr id="54" name="Rectangle 53">
              <a:extLst>
                <a:ext uri="{FF2B5EF4-FFF2-40B4-BE49-F238E27FC236}">
                  <a16:creationId xmlns:a16="http://schemas.microsoft.com/office/drawing/2014/main" id="{045F01CB-8B0F-EF76-8A93-C08B948CF353}"/>
                </a:ext>
              </a:extLst>
            </p:cNvPr>
            <p:cNvSpPr/>
            <p:nvPr/>
          </p:nvSpPr>
          <p:spPr bwMode="auto">
            <a:xfrm>
              <a:off x="3094576" y="1352600"/>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55" name="TextBox 54">
              <a:extLst>
                <a:ext uri="{FF2B5EF4-FFF2-40B4-BE49-F238E27FC236}">
                  <a16:creationId xmlns:a16="http://schemas.microsoft.com/office/drawing/2014/main" id="{2EFAA6A5-204B-6AAA-5347-A279AE19FB01}"/>
                </a:ext>
              </a:extLst>
            </p:cNvPr>
            <p:cNvSpPr txBox="1"/>
            <p:nvPr/>
          </p:nvSpPr>
          <p:spPr>
            <a:xfrm>
              <a:off x="3059640" y="1467160"/>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dirty="0">
                  <a:solidFill>
                    <a:prstClr val="black"/>
                  </a:solidFill>
                </a:rPr>
                <a:t>Sabatier</a:t>
              </a:r>
              <a:r>
                <a:rPr kumimoji="0" lang="en-US" sz="900" b="0" i="0" u="none" strike="noStrike" kern="0" cap="none" spc="0" normalizeH="0" baseline="0" noProof="0" dirty="0">
                  <a:ln>
                    <a:noFill/>
                  </a:ln>
                  <a:solidFill>
                    <a:prstClr val="black"/>
                  </a:solidFill>
                  <a:effectLst/>
                  <a:uLnTx/>
                  <a:uFillTx/>
                </a:rPr>
                <a:t> Reactor</a:t>
              </a:r>
            </a:p>
          </p:txBody>
        </p:sp>
      </p:grpSp>
      <p:pic>
        <p:nvPicPr>
          <p:cNvPr id="56" name="Picture 55">
            <a:extLst>
              <a:ext uri="{FF2B5EF4-FFF2-40B4-BE49-F238E27FC236}">
                <a16:creationId xmlns:a16="http://schemas.microsoft.com/office/drawing/2014/main" id="{EF5D7F1E-6268-3619-E03A-CC6C9B059381}"/>
              </a:ext>
            </a:extLst>
          </p:cNvPr>
          <p:cNvPicPr>
            <a:picLocks noChangeAspect="1"/>
          </p:cNvPicPr>
          <p:nvPr/>
        </p:nvPicPr>
        <p:blipFill rotWithShape="1">
          <a:blip r:embed="rId3"/>
          <a:srcRect l="5445" r="6991"/>
          <a:stretch/>
        </p:blipFill>
        <p:spPr>
          <a:xfrm>
            <a:off x="813137" y="2466641"/>
            <a:ext cx="935236" cy="635436"/>
          </a:xfrm>
          <a:prstGeom prst="rect">
            <a:avLst/>
          </a:prstGeom>
        </p:spPr>
      </p:pic>
      <p:pic>
        <p:nvPicPr>
          <p:cNvPr id="57" name="Picture 56">
            <a:extLst>
              <a:ext uri="{FF2B5EF4-FFF2-40B4-BE49-F238E27FC236}">
                <a16:creationId xmlns:a16="http://schemas.microsoft.com/office/drawing/2014/main" id="{4BCB1717-BD6C-8660-F0BE-F3B66FBBBC07}"/>
              </a:ext>
            </a:extLst>
          </p:cNvPr>
          <p:cNvPicPr>
            <a:picLocks noChangeAspect="1"/>
          </p:cNvPicPr>
          <p:nvPr/>
        </p:nvPicPr>
        <p:blipFill>
          <a:blip r:embed="rId4"/>
          <a:stretch>
            <a:fillRect/>
          </a:stretch>
        </p:blipFill>
        <p:spPr>
          <a:xfrm>
            <a:off x="10271155" y="2698758"/>
            <a:ext cx="396168" cy="494812"/>
          </a:xfrm>
          <a:prstGeom prst="rect">
            <a:avLst/>
          </a:prstGeom>
        </p:spPr>
      </p:pic>
      <p:grpSp>
        <p:nvGrpSpPr>
          <p:cNvPr id="58" name="Group 57">
            <a:extLst>
              <a:ext uri="{FF2B5EF4-FFF2-40B4-BE49-F238E27FC236}">
                <a16:creationId xmlns:a16="http://schemas.microsoft.com/office/drawing/2014/main" id="{D1963DBE-8344-2CD1-B691-7B9F6F3C1294}"/>
              </a:ext>
            </a:extLst>
          </p:cNvPr>
          <p:cNvGrpSpPr/>
          <p:nvPr/>
        </p:nvGrpSpPr>
        <p:grpSpPr>
          <a:xfrm>
            <a:off x="2030053" y="1232570"/>
            <a:ext cx="1009650" cy="481445"/>
            <a:chOff x="1989720" y="3917373"/>
            <a:chExt cx="1346200" cy="641927"/>
          </a:xfrm>
        </p:grpSpPr>
        <p:sp>
          <p:nvSpPr>
            <p:cNvPr id="59" name="TextBox 58">
              <a:extLst>
                <a:ext uri="{FF2B5EF4-FFF2-40B4-BE49-F238E27FC236}">
                  <a16:creationId xmlns:a16="http://schemas.microsoft.com/office/drawing/2014/main" id="{1C64123A-B7C6-F637-D5E6-F6FCED66E0F3}"/>
                </a:ext>
              </a:extLst>
            </p:cNvPr>
            <p:cNvSpPr txBox="1"/>
            <p:nvPr/>
          </p:nvSpPr>
          <p:spPr>
            <a:xfrm>
              <a:off x="1989720" y="4008358"/>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Carbon</a:t>
              </a:r>
            </a:p>
          </p:txBody>
        </p:sp>
        <p:sp>
          <p:nvSpPr>
            <p:cNvPr id="60" name="Rectangle 59">
              <a:extLst>
                <a:ext uri="{FF2B5EF4-FFF2-40B4-BE49-F238E27FC236}">
                  <a16:creationId xmlns:a16="http://schemas.microsoft.com/office/drawing/2014/main" id="{30ADD936-65C3-6CDB-2306-299A168D5710}"/>
                </a:ext>
              </a:extLst>
            </p:cNvPr>
            <p:cNvSpPr/>
            <p:nvPr/>
          </p:nvSpPr>
          <p:spPr bwMode="auto">
            <a:xfrm>
              <a:off x="2023918" y="3917373"/>
              <a:ext cx="1242290" cy="641927"/>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grpSp>
      <p:cxnSp>
        <p:nvCxnSpPr>
          <p:cNvPr id="61" name="Straight Arrow Connector 60">
            <a:extLst>
              <a:ext uri="{FF2B5EF4-FFF2-40B4-BE49-F238E27FC236}">
                <a16:creationId xmlns:a16="http://schemas.microsoft.com/office/drawing/2014/main" id="{D6464A9D-C3CF-7CA1-7A40-E88D90340819}"/>
              </a:ext>
            </a:extLst>
          </p:cNvPr>
          <p:cNvCxnSpPr/>
          <p:nvPr/>
        </p:nvCxnSpPr>
        <p:spPr>
          <a:xfrm>
            <a:off x="3010535" y="1723071"/>
            <a:ext cx="345306" cy="219392"/>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62" name="Straight Arrow Connector 61">
            <a:extLst>
              <a:ext uri="{FF2B5EF4-FFF2-40B4-BE49-F238E27FC236}">
                <a16:creationId xmlns:a16="http://schemas.microsoft.com/office/drawing/2014/main" id="{F90576E6-F704-F3B0-09E4-8FFB137BAAD5}"/>
              </a:ext>
            </a:extLst>
          </p:cNvPr>
          <p:cNvCxnSpPr>
            <a:stCxn id="3" idx="3"/>
            <a:endCxn id="55" idx="1"/>
          </p:cNvCxnSpPr>
          <p:nvPr/>
        </p:nvCxnSpPr>
        <p:spPr>
          <a:xfrm flipV="1">
            <a:off x="4285847" y="2150842"/>
            <a:ext cx="848460" cy="5055"/>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63" name="Arc 62">
            <a:extLst>
              <a:ext uri="{FF2B5EF4-FFF2-40B4-BE49-F238E27FC236}">
                <a16:creationId xmlns:a16="http://schemas.microsoft.com/office/drawing/2014/main" id="{35B3CB43-5FF3-681C-7567-D6F4C2D0D19D}"/>
              </a:ext>
            </a:extLst>
          </p:cNvPr>
          <p:cNvSpPr/>
          <p:nvPr/>
        </p:nvSpPr>
        <p:spPr>
          <a:xfrm rot="20417762">
            <a:off x="6180562" y="2452905"/>
            <a:ext cx="194428" cy="199971"/>
          </a:xfrm>
          <a:prstGeom prst="arc">
            <a:avLst>
              <a:gd name="adj1" fmla="val 11197809"/>
              <a:gd name="adj2" fmla="val 0"/>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grpSp>
        <p:nvGrpSpPr>
          <p:cNvPr id="64" name="Group 63">
            <a:extLst>
              <a:ext uri="{FF2B5EF4-FFF2-40B4-BE49-F238E27FC236}">
                <a16:creationId xmlns:a16="http://schemas.microsoft.com/office/drawing/2014/main" id="{BD4AA7EB-9A81-4974-B7C6-ADF5C4667017}"/>
              </a:ext>
            </a:extLst>
          </p:cNvPr>
          <p:cNvGrpSpPr/>
          <p:nvPr/>
        </p:nvGrpSpPr>
        <p:grpSpPr>
          <a:xfrm>
            <a:off x="5100478" y="3502072"/>
            <a:ext cx="1009650" cy="481445"/>
            <a:chOff x="1991780" y="3917373"/>
            <a:chExt cx="1346200" cy="641927"/>
          </a:xfrm>
        </p:grpSpPr>
        <p:sp>
          <p:nvSpPr>
            <p:cNvPr id="65" name="Rectangle 64">
              <a:extLst>
                <a:ext uri="{FF2B5EF4-FFF2-40B4-BE49-F238E27FC236}">
                  <a16:creationId xmlns:a16="http://schemas.microsoft.com/office/drawing/2014/main" id="{925E058A-776B-3A6F-8576-74C8AA890672}"/>
                </a:ext>
              </a:extLst>
            </p:cNvPr>
            <p:cNvSpPr/>
            <p:nvPr/>
          </p:nvSpPr>
          <p:spPr bwMode="auto">
            <a:xfrm>
              <a:off x="2023918" y="3917373"/>
              <a:ext cx="1242290" cy="641927"/>
            </a:xfrm>
            <a:prstGeom prst="rect">
              <a:avLst/>
            </a:prstGeom>
            <a:solidFill>
              <a:schemeClr val="accent3">
                <a:lumMod val="40000"/>
                <a:lumOff val="6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66" name="TextBox 65">
              <a:extLst>
                <a:ext uri="{FF2B5EF4-FFF2-40B4-BE49-F238E27FC236}">
                  <a16:creationId xmlns:a16="http://schemas.microsoft.com/office/drawing/2014/main" id="{AD674692-1F12-B370-52CD-FA4D06680359}"/>
                </a:ext>
              </a:extLst>
            </p:cNvPr>
            <p:cNvSpPr txBox="1"/>
            <p:nvPr/>
          </p:nvSpPr>
          <p:spPr>
            <a:xfrm>
              <a:off x="1991780" y="3980213"/>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Water from Icy Regolith</a:t>
              </a:r>
            </a:p>
          </p:txBody>
        </p:sp>
      </p:grpSp>
      <p:cxnSp>
        <p:nvCxnSpPr>
          <p:cNvPr id="67" name="Connector: Elbow 66">
            <a:extLst>
              <a:ext uri="{FF2B5EF4-FFF2-40B4-BE49-F238E27FC236}">
                <a16:creationId xmlns:a16="http://schemas.microsoft.com/office/drawing/2014/main" id="{B1AA23EF-BE9C-F186-CC07-35A76CC5A91F}"/>
              </a:ext>
            </a:extLst>
          </p:cNvPr>
          <p:cNvCxnSpPr>
            <a:cxnSpLocks/>
            <a:stCxn id="65" idx="0"/>
            <a:endCxn id="37" idx="2"/>
          </p:cNvCxnSpPr>
          <p:nvPr/>
        </p:nvCxnSpPr>
        <p:spPr>
          <a:xfrm rot="16200000" flipV="1">
            <a:off x="5443746" y="3355376"/>
            <a:ext cx="292558" cy="833"/>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grpSp>
        <p:nvGrpSpPr>
          <p:cNvPr id="68" name="Group 67">
            <a:extLst>
              <a:ext uri="{FF2B5EF4-FFF2-40B4-BE49-F238E27FC236}">
                <a16:creationId xmlns:a16="http://schemas.microsoft.com/office/drawing/2014/main" id="{A60674CC-DA5B-60FD-D928-B09693D7DAB6}"/>
              </a:ext>
            </a:extLst>
          </p:cNvPr>
          <p:cNvGrpSpPr/>
          <p:nvPr/>
        </p:nvGrpSpPr>
        <p:grpSpPr>
          <a:xfrm>
            <a:off x="9193785" y="1865918"/>
            <a:ext cx="1009650" cy="498500"/>
            <a:chOff x="3499579" y="4289865"/>
            <a:chExt cx="1346200" cy="664667"/>
          </a:xfrm>
          <a:solidFill>
            <a:schemeClr val="accent3">
              <a:lumMod val="40000"/>
              <a:lumOff val="60000"/>
            </a:schemeClr>
          </a:solidFill>
        </p:grpSpPr>
        <p:sp>
          <p:nvSpPr>
            <p:cNvPr id="69" name="Rectangle 68">
              <a:extLst>
                <a:ext uri="{FF2B5EF4-FFF2-40B4-BE49-F238E27FC236}">
                  <a16:creationId xmlns:a16="http://schemas.microsoft.com/office/drawing/2014/main" id="{1206FC9B-B709-DAB7-2E51-CBBF394D8EA4}"/>
                </a:ext>
              </a:extLst>
            </p:cNvPr>
            <p:cNvSpPr/>
            <p:nvPr/>
          </p:nvSpPr>
          <p:spPr bwMode="auto">
            <a:xfrm>
              <a:off x="3551534" y="4312605"/>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70" name="TextBox 69">
              <a:extLst>
                <a:ext uri="{FF2B5EF4-FFF2-40B4-BE49-F238E27FC236}">
                  <a16:creationId xmlns:a16="http://schemas.microsoft.com/office/drawing/2014/main" id="{B713376C-1147-5CED-A211-84DFE249FC24}"/>
                </a:ext>
              </a:extLst>
            </p:cNvPr>
            <p:cNvSpPr txBox="1"/>
            <p:nvPr/>
          </p:nvSpPr>
          <p:spPr>
            <a:xfrm>
              <a:off x="3499579" y="4289865"/>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CH</a:t>
              </a:r>
              <a:r>
                <a:rPr kumimoji="0" lang="en-US" sz="900" b="0" i="0" u="none" strike="noStrike" kern="0" cap="none" spc="0" normalizeH="0" baseline="-25000" noProof="0" dirty="0">
                  <a:ln>
                    <a:noFill/>
                  </a:ln>
                  <a:solidFill>
                    <a:prstClr val="black"/>
                  </a:solidFill>
                  <a:effectLst/>
                  <a:uLnTx/>
                  <a:uFillTx/>
                </a:rPr>
                <a:t>4</a:t>
              </a:r>
              <a:r>
                <a:rPr kumimoji="0" lang="en-US" sz="900" b="0" i="0" u="none" strike="noStrike" kern="0" cap="none" spc="0" normalizeH="0" baseline="0" noProof="0" dirty="0">
                  <a:ln>
                    <a:noFill/>
                  </a:ln>
                  <a:solidFill>
                    <a:prstClr val="black"/>
                  </a:solidFill>
                  <a:effectLst/>
                  <a:uLnTx/>
                  <a:uFillTx/>
                </a:rPr>
                <a:t> Liquefaction &amp; Maintenance</a:t>
              </a:r>
            </a:p>
          </p:txBody>
        </p:sp>
      </p:grpSp>
      <p:grpSp>
        <p:nvGrpSpPr>
          <p:cNvPr id="71" name="Group 70">
            <a:extLst>
              <a:ext uri="{FF2B5EF4-FFF2-40B4-BE49-F238E27FC236}">
                <a16:creationId xmlns:a16="http://schemas.microsoft.com/office/drawing/2014/main" id="{27124EC0-F0CA-5487-27C7-087F3ADD0762}"/>
              </a:ext>
            </a:extLst>
          </p:cNvPr>
          <p:cNvGrpSpPr/>
          <p:nvPr/>
        </p:nvGrpSpPr>
        <p:grpSpPr>
          <a:xfrm>
            <a:off x="7983473" y="1886842"/>
            <a:ext cx="1009650" cy="481445"/>
            <a:chOff x="1570400" y="5066933"/>
            <a:chExt cx="1346200" cy="641927"/>
          </a:xfrm>
        </p:grpSpPr>
        <p:sp>
          <p:nvSpPr>
            <p:cNvPr id="72" name="Rectangle 71">
              <a:extLst>
                <a:ext uri="{FF2B5EF4-FFF2-40B4-BE49-F238E27FC236}">
                  <a16:creationId xmlns:a16="http://schemas.microsoft.com/office/drawing/2014/main" id="{E05ACEFC-BC96-01AF-0767-61ECF08F315B}"/>
                </a:ext>
              </a:extLst>
            </p:cNvPr>
            <p:cNvSpPr/>
            <p:nvPr/>
          </p:nvSpPr>
          <p:spPr bwMode="auto">
            <a:xfrm>
              <a:off x="1622355" y="5066933"/>
              <a:ext cx="1242290" cy="641927"/>
            </a:xfrm>
            <a:prstGeom prst="rect">
              <a:avLst/>
            </a:prstGeom>
            <a:solidFill>
              <a:schemeClr val="accent3">
                <a:lumMod val="40000"/>
                <a:lumOff val="6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73" name="TextBox 72">
              <a:extLst>
                <a:ext uri="{FF2B5EF4-FFF2-40B4-BE49-F238E27FC236}">
                  <a16:creationId xmlns:a16="http://schemas.microsoft.com/office/drawing/2014/main" id="{C2CCE8E8-B610-BBD9-BE98-D94FE1FF087E}"/>
                </a:ext>
              </a:extLst>
            </p:cNvPr>
            <p:cNvSpPr txBox="1"/>
            <p:nvPr/>
          </p:nvSpPr>
          <p:spPr>
            <a:xfrm>
              <a:off x="1570400" y="524939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CH</a:t>
              </a:r>
              <a:r>
                <a:rPr kumimoji="0" lang="en-US" sz="900" b="0" i="0" u="none" strike="noStrike" kern="0" cap="none" spc="0" normalizeH="0" baseline="-25000" noProof="0" dirty="0">
                  <a:ln>
                    <a:noFill/>
                  </a:ln>
                  <a:solidFill>
                    <a:prstClr val="black"/>
                  </a:solidFill>
                  <a:effectLst/>
                  <a:uLnTx/>
                  <a:uFillTx/>
                </a:rPr>
                <a:t>4</a:t>
              </a:r>
              <a:r>
                <a:rPr kumimoji="0" lang="en-US" sz="900" b="0" i="0" u="none" strike="noStrike" kern="0" cap="none" spc="0" normalizeH="0" baseline="0" noProof="0" dirty="0">
                  <a:ln>
                    <a:noFill/>
                  </a:ln>
                  <a:solidFill>
                    <a:prstClr val="black"/>
                  </a:solidFill>
                  <a:effectLst/>
                  <a:uLnTx/>
                  <a:uFillTx/>
                </a:rPr>
                <a:t> Dryer</a:t>
              </a:r>
            </a:p>
          </p:txBody>
        </p:sp>
      </p:grpSp>
      <p:cxnSp>
        <p:nvCxnSpPr>
          <p:cNvPr id="74" name="Straight Arrow Connector 73">
            <a:extLst>
              <a:ext uri="{FF2B5EF4-FFF2-40B4-BE49-F238E27FC236}">
                <a16:creationId xmlns:a16="http://schemas.microsoft.com/office/drawing/2014/main" id="{000F037B-6387-6379-D8FC-2F8EEB1B8AC0}"/>
              </a:ext>
            </a:extLst>
          </p:cNvPr>
          <p:cNvCxnSpPr>
            <a:stCxn id="72" idx="3"/>
            <a:endCxn id="69" idx="1"/>
          </p:cNvCxnSpPr>
          <p:nvPr/>
        </p:nvCxnSpPr>
        <p:spPr>
          <a:xfrm flipV="1">
            <a:off x="8954157" y="2123696"/>
            <a:ext cx="278594" cy="3869"/>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75" name="Straight Arrow Connector 74">
            <a:extLst>
              <a:ext uri="{FF2B5EF4-FFF2-40B4-BE49-F238E27FC236}">
                <a16:creationId xmlns:a16="http://schemas.microsoft.com/office/drawing/2014/main" id="{A5A55C45-F55C-5A17-45F1-328A794E6008}"/>
              </a:ext>
            </a:extLst>
          </p:cNvPr>
          <p:cNvCxnSpPr>
            <a:endCxn id="72" idx="1"/>
          </p:cNvCxnSpPr>
          <p:nvPr/>
        </p:nvCxnSpPr>
        <p:spPr>
          <a:xfrm flipV="1">
            <a:off x="7407078" y="2127565"/>
            <a:ext cx="615361" cy="5911"/>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76" name="TextBox 75">
            <a:extLst>
              <a:ext uri="{FF2B5EF4-FFF2-40B4-BE49-F238E27FC236}">
                <a16:creationId xmlns:a16="http://schemas.microsoft.com/office/drawing/2014/main" id="{290530A4-EAB7-0BF9-4DBC-01FDC5AF512A}"/>
              </a:ext>
            </a:extLst>
          </p:cNvPr>
          <p:cNvSpPr txBox="1"/>
          <p:nvPr/>
        </p:nvSpPr>
        <p:spPr>
          <a:xfrm>
            <a:off x="7374858" y="2120800"/>
            <a:ext cx="401650" cy="265457"/>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CH</a:t>
            </a:r>
            <a:r>
              <a:rPr lang="en-US" sz="750" baseline="-25000">
                <a:solidFill>
                  <a:prstClr val="black"/>
                </a:solidFill>
                <a:ea typeface="Verdana" panose="020B0604030504040204" pitchFamily="34" charset="0"/>
                <a:cs typeface="Arial" panose="020B0604020202020204" pitchFamily="34" charset="0"/>
              </a:rPr>
              <a:t>4</a:t>
            </a:r>
          </a:p>
        </p:txBody>
      </p:sp>
      <p:pic>
        <p:nvPicPr>
          <p:cNvPr id="77" name="Picture 76">
            <a:extLst>
              <a:ext uri="{FF2B5EF4-FFF2-40B4-BE49-F238E27FC236}">
                <a16:creationId xmlns:a16="http://schemas.microsoft.com/office/drawing/2014/main" id="{16E3AAD8-D2D8-C95E-4CCD-9484E3A2E16B}"/>
              </a:ext>
            </a:extLst>
          </p:cNvPr>
          <p:cNvPicPr>
            <a:picLocks noChangeAspect="1"/>
          </p:cNvPicPr>
          <p:nvPr/>
        </p:nvPicPr>
        <p:blipFill>
          <a:blip r:embed="rId5"/>
          <a:stretch>
            <a:fillRect/>
          </a:stretch>
        </p:blipFill>
        <p:spPr>
          <a:xfrm>
            <a:off x="10271155" y="1887933"/>
            <a:ext cx="432956" cy="497496"/>
          </a:xfrm>
          <a:prstGeom prst="rect">
            <a:avLst/>
          </a:prstGeom>
        </p:spPr>
      </p:pic>
      <p:sp>
        <p:nvSpPr>
          <p:cNvPr id="78" name="Rectangle 77">
            <a:extLst>
              <a:ext uri="{FF2B5EF4-FFF2-40B4-BE49-F238E27FC236}">
                <a16:creationId xmlns:a16="http://schemas.microsoft.com/office/drawing/2014/main" id="{1285DEF7-3D67-0389-852C-0EC6A69EDB3F}"/>
              </a:ext>
            </a:extLst>
          </p:cNvPr>
          <p:cNvSpPr/>
          <p:nvPr/>
        </p:nvSpPr>
        <p:spPr bwMode="auto">
          <a:xfrm>
            <a:off x="3350195" y="1243512"/>
            <a:ext cx="931718" cy="481445"/>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79" name="TextBox 78">
            <a:extLst>
              <a:ext uri="{FF2B5EF4-FFF2-40B4-BE49-F238E27FC236}">
                <a16:creationId xmlns:a16="http://schemas.microsoft.com/office/drawing/2014/main" id="{81F58B88-D9B9-000D-B4DF-1A7A4DE404C6}"/>
              </a:ext>
            </a:extLst>
          </p:cNvPr>
          <p:cNvSpPr txBox="1"/>
          <p:nvPr/>
        </p:nvSpPr>
        <p:spPr>
          <a:xfrm>
            <a:off x="3350195" y="1294381"/>
            <a:ext cx="931718" cy="369332"/>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Methane Pyrolysis</a:t>
            </a:r>
          </a:p>
        </p:txBody>
      </p:sp>
      <p:cxnSp>
        <p:nvCxnSpPr>
          <p:cNvPr id="80" name="Straight Arrow Connector 79">
            <a:extLst>
              <a:ext uri="{FF2B5EF4-FFF2-40B4-BE49-F238E27FC236}">
                <a16:creationId xmlns:a16="http://schemas.microsoft.com/office/drawing/2014/main" id="{6169EA05-2F75-B5CD-ED54-7624972CAC81}"/>
              </a:ext>
            </a:extLst>
          </p:cNvPr>
          <p:cNvCxnSpPr>
            <a:cxnSpLocks/>
            <a:stCxn id="78" idx="2"/>
            <a:endCxn id="3" idx="0"/>
          </p:cNvCxnSpPr>
          <p:nvPr/>
        </p:nvCxnSpPr>
        <p:spPr>
          <a:xfrm>
            <a:off x="3816054" y="1724957"/>
            <a:ext cx="3934" cy="190217"/>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81" name="Connector: Elbow 80">
            <a:extLst>
              <a:ext uri="{FF2B5EF4-FFF2-40B4-BE49-F238E27FC236}">
                <a16:creationId xmlns:a16="http://schemas.microsoft.com/office/drawing/2014/main" id="{327A6627-6CDF-3CDA-7E1B-A9A515EE7BD8}"/>
              </a:ext>
            </a:extLst>
          </p:cNvPr>
          <p:cNvCxnSpPr>
            <a:cxnSpLocks/>
            <a:stCxn id="24" idx="0"/>
            <a:endCxn id="79" idx="3"/>
          </p:cNvCxnSpPr>
          <p:nvPr/>
        </p:nvCxnSpPr>
        <p:spPr>
          <a:xfrm rot="16200000" flipV="1">
            <a:off x="5404698" y="356262"/>
            <a:ext cx="401210" cy="2646780"/>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82" name="Rectangle 81">
            <a:extLst>
              <a:ext uri="{FF2B5EF4-FFF2-40B4-BE49-F238E27FC236}">
                <a16:creationId xmlns:a16="http://schemas.microsoft.com/office/drawing/2014/main" id="{FA22BDE9-1CA1-EFBA-EFEF-1270AC64E124}"/>
              </a:ext>
            </a:extLst>
          </p:cNvPr>
          <p:cNvSpPr/>
          <p:nvPr/>
        </p:nvSpPr>
        <p:spPr>
          <a:xfrm>
            <a:off x="8017254" y="1546016"/>
            <a:ext cx="3331902" cy="238707"/>
          </a:xfrm>
          <a:prstGeom prst="rect">
            <a:avLst/>
          </a:prstGeom>
          <a:solidFill>
            <a:schemeClr val="accent3">
              <a:lumMod val="40000"/>
              <a:lumOff val="60000"/>
            </a:schemeClr>
          </a:solidFill>
          <a:ln w="19050" cap="flat" cmpd="sng" algn="ctr">
            <a:noFill/>
            <a:prstDash val="dash"/>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83" name="TextBox 82">
            <a:extLst>
              <a:ext uri="{FF2B5EF4-FFF2-40B4-BE49-F238E27FC236}">
                <a16:creationId xmlns:a16="http://schemas.microsoft.com/office/drawing/2014/main" id="{71BC3CAB-1497-A599-D1DE-75A1B29900E9}"/>
              </a:ext>
            </a:extLst>
          </p:cNvPr>
          <p:cNvSpPr txBox="1"/>
          <p:nvPr/>
        </p:nvSpPr>
        <p:spPr>
          <a:xfrm>
            <a:off x="7989145" y="1442279"/>
            <a:ext cx="300283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Arial"/>
                <a:cs typeface="Arial"/>
              </a:rPr>
              <a:t>Common to Mars ISRU </a:t>
            </a:r>
            <a:r>
              <a:rPr kumimoji="0" lang="en-US" sz="1800" b="0" i="0" u="none" strike="noStrike" kern="0" cap="none" spc="0" normalizeH="0" baseline="0" noProof="0" dirty="0">
                <a:ln>
                  <a:noFill/>
                </a:ln>
                <a:solidFill>
                  <a:prstClr val="black"/>
                </a:solidFill>
                <a:effectLst/>
                <a:uLnTx/>
                <a:uFillTx/>
                <a:latin typeface="Arial"/>
                <a:cs typeface="Arial"/>
              </a:rPr>
              <a:t>	</a:t>
            </a:r>
            <a:endParaRPr kumimoji="0" lang="en-US" sz="1800" b="0" i="0" u="none" strike="noStrike" kern="0" cap="none" spc="0" normalizeH="0" baseline="0" noProof="0" dirty="0">
              <a:ln>
                <a:noFill/>
              </a:ln>
              <a:solidFill>
                <a:prstClr val="black"/>
              </a:solidFill>
              <a:effectLst/>
              <a:uLnTx/>
              <a:uFillTx/>
            </a:endParaRPr>
          </a:p>
        </p:txBody>
      </p:sp>
      <p:sp>
        <p:nvSpPr>
          <p:cNvPr id="84" name="TextBox 83">
            <a:extLst>
              <a:ext uri="{FF2B5EF4-FFF2-40B4-BE49-F238E27FC236}">
                <a16:creationId xmlns:a16="http://schemas.microsoft.com/office/drawing/2014/main" id="{AEB0E787-791F-9250-4239-823CC2DAC452}"/>
              </a:ext>
            </a:extLst>
          </p:cNvPr>
          <p:cNvSpPr txBox="1"/>
          <p:nvPr/>
        </p:nvSpPr>
        <p:spPr>
          <a:xfrm>
            <a:off x="440892" y="5461405"/>
            <a:ext cx="11241685" cy="1077218"/>
          </a:xfrm>
          <a:prstGeom prst="rect">
            <a:avLst/>
          </a:prstGeom>
          <a:noFill/>
        </p:spPr>
        <p:txBody>
          <a:bodyPr wrap="square" rtlCol="0">
            <a:spAutoFit/>
          </a:bodyPr>
          <a:lstStyle/>
          <a:p>
            <a:r>
              <a:rPr lang="en-US" sz="1600" b="1" dirty="0"/>
              <a:t>If we bring carbon to the Moon </a:t>
            </a:r>
          </a:p>
          <a:p>
            <a:r>
              <a:rPr lang="en-US" sz="1600" b="1" dirty="0"/>
              <a:t>1) We can test all of the technologies required to produce propellant on Mars</a:t>
            </a:r>
          </a:p>
          <a:p>
            <a:r>
              <a:rPr lang="en-US" sz="1600" b="1" dirty="0"/>
              <a:t>2) We can utilize hydrogen from water by feeding water into a system that is already in place to extract oxygen from regolith</a:t>
            </a:r>
          </a:p>
          <a:p>
            <a:r>
              <a:rPr lang="en-US" sz="1600" b="1" dirty="0"/>
              <a:t>3) It will much easier to liquefy and store methane than hydrogen.</a:t>
            </a:r>
          </a:p>
        </p:txBody>
      </p:sp>
      <p:sp>
        <p:nvSpPr>
          <p:cNvPr id="85" name="Rectangle 84">
            <a:extLst>
              <a:ext uri="{FF2B5EF4-FFF2-40B4-BE49-F238E27FC236}">
                <a16:creationId xmlns:a16="http://schemas.microsoft.com/office/drawing/2014/main" id="{66D2B0D8-0748-0C85-AA27-E1A5C669B51B}"/>
              </a:ext>
            </a:extLst>
          </p:cNvPr>
          <p:cNvSpPr/>
          <p:nvPr/>
        </p:nvSpPr>
        <p:spPr>
          <a:xfrm>
            <a:off x="8009955" y="1174104"/>
            <a:ext cx="3331475" cy="247832"/>
          </a:xfrm>
          <a:prstGeom prst="rect">
            <a:avLst/>
          </a:prstGeom>
          <a:solidFill>
            <a:schemeClr val="accent1">
              <a:lumMod val="20000"/>
              <a:lumOff val="80000"/>
            </a:schemeClr>
          </a:solidFill>
          <a:ln w="19050" cap="flat" cmpd="sng" algn="ctr">
            <a:noFill/>
            <a:prstDash val="dash"/>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86" name="TextBox 85">
            <a:extLst>
              <a:ext uri="{FF2B5EF4-FFF2-40B4-BE49-F238E27FC236}">
                <a16:creationId xmlns:a16="http://schemas.microsoft.com/office/drawing/2014/main" id="{6FFF8D27-4B87-614D-4100-992B954D0D3D}"/>
              </a:ext>
            </a:extLst>
          </p:cNvPr>
          <p:cNvSpPr txBox="1"/>
          <p:nvPr/>
        </p:nvSpPr>
        <p:spPr>
          <a:xfrm>
            <a:off x="7995837" y="1169394"/>
            <a:ext cx="3111174" cy="230832"/>
          </a:xfrm>
          <a:prstGeom prst="rect">
            <a:avLst/>
          </a:prstGeom>
          <a:noFill/>
        </p:spPr>
        <p:txBody>
          <a:bodyPr wrap="square" rtlCol="0">
            <a:spAutoFit/>
          </a:bodyPr>
          <a:lstStyle/>
          <a:p>
            <a:r>
              <a:rPr lang="en-US" sz="900" dirty="0">
                <a:solidFill>
                  <a:prstClr val="black"/>
                </a:solidFill>
                <a:latin typeface="Arial"/>
                <a:cs typeface="Arial"/>
              </a:rPr>
              <a:t>Common to Mars ISRU and Life Support Systems</a:t>
            </a:r>
          </a:p>
        </p:txBody>
      </p:sp>
      <p:graphicFrame>
        <p:nvGraphicFramePr>
          <p:cNvPr id="87" name="Table 86">
            <a:extLst>
              <a:ext uri="{FF2B5EF4-FFF2-40B4-BE49-F238E27FC236}">
                <a16:creationId xmlns:a16="http://schemas.microsoft.com/office/drawing/2014/main" id="{741508F1-363A-558C-8D9F-9DAB091E08CA}"/>
              </a:ext>
            </a:extLst>
          </p:cNvPr>
          <p:cNvGraphicFramePr>
            <a:graphicFrameLocks noGrp="1"/>
          </p:cNvGraphicFramePr>
          <p:nvPr/>
        </p:nvGraphicFramePr>
        <p:xfrm>
          <a:off x="811126" y="3375387"/>
          <a:ext cx="3467100" cy="1905000"/>
        </p:xfrm>
        <a:graphic>
          <a:graphicData uri="http://schemas.openxmlformats.org/drawingml/2006/table">
            <a:tbl>
              <a:tblPr/>
              <a:tblGrid>
                <a:gridCol w="2298700">
                  <a:extLst>
                    <a:ext uri="{9D8B030D-6E8A-4147-A177-3AD203B41FA5}">
                      <a16:colId xmlns:a16="http://schemas.microsoft.com/office/drawing/2014/main" val="2529256220"/>
                    </a:ext>
                  </a:extLst>
                </a:gridCol>
                <a:gridCol w="584200">
                  <a:extLst>
                    <a:ext uri="{9D8B030D-6E8A-4147-A177-3AD203B41FA5}">
                      <a16:colId xmlns:a16="http://schemas.microsoft.com/office/drawing/2014/main" val="1124114977"/>
                    </a:ext>
                  </a:extLst>
                </a:gridCol>
                <a:gridCol w="584200">
                  <a:extLst>
                    <a:ext uri="{9D8B030D-6E8A-4147-A177-3AD203B41FA5}">
                      <a16:colId xmlns:a16="http://schemas.microsoft.com/office/drawing/2014/main" val="1067548657"/>
                    </a:ext>
                  </a:extLst>
                </a:gridCol>
              </a:tblGrid>
              <a:tr h="190500">
                <a:tc>
                  <a:txBody>
                    <a:bodyPr/>
                    <a:lstStyle/>
                    <a:p>
                      <a:pPr algn="l" fontAlgn="b"/>
                      <a:r>
                        <a:rPr lang="en-US" sz="1000" b="1" i="0" u="none" strike="noStrike" dirty="0">
                          <a:effectLst/>
                          <a:latin typeface="Arial" panose="020B0604020202020204" pitchFamily="34" charset="0"/>
                        </a:rPr>
                        <a:t>HYDROGEN LIQUEFACTION</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47848271"/>
                  </a:ext>
                </a:extLst>
              </a:tr>
              <a:tr h="190500">
                <a:tc>
                  <a:txBody>
                    <a:bodyPr/>
                    <a:lstStyle/>
                    <a:p>
                      <a:pPr algn="l" fontAlgn="b"/>
                      <a:r>
                        <a:rPr lang="en-US" sz="1000" b="0" i="0" u="none" strike="noStrike" dirty="0">
                          <a:effectLst/>
                          <a:latin typeface="Arial" panose="020B0604020202020204" pitchFamily="34" charset="0"/>
                        </a:rPr>
                        <a:t>Oxygen Mass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a:solidFill>
                            <a:srgbClr val="3F3F76"/>
                          </a:solidFill>
                          <a:effectLst/>
                          <a:latin typeface="Calibri" panose="020F0502020204030204" pitchFamily="34" charset="0"/>
                        </a:rPr>
                        <a:t>10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213885877"/>
                  </a:ext>
                </a:extLst>
              </a:tr>
              <a:tr h="190500">
                <a:tc>
                  <a:txBody>
                    <a:bodyPr/>
                    <a:lstStyle/>
                    <a:p>
                      <a:pPr algn="l" fontAlgn="b"/>
                      <a:r>
                        <a:rPr lang="en-US" sz="1000" b="0" i="0" u="none" strike="noStrike" dirty="0">
                          <a:effectLst/>
                          <a:latin typeface="Arial" panose="020B0604020202020204" pitchFamily="34" charset="0"/>
                        </a:rPr>
                        <a:t>LOX/Fuel Ratio</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a:solidFill>
                            <a:srgbClr val="3F3F76"/>
                          </a:solidFill>
                          <a:effectLst/>
                          <a:latin typeface="Calibri" panose="020F0502020204030204" pitchFamily="34" charset="0"/>
                        </a:rPr>
                        <a:t>6</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10478866"/>
                  </a:ext>
                </a:extLst>
              </a:tr>
              <a:tr h="190500">
                <a:tc>
                  <a:txBody>
                    <a:bodyPr/>
                    <a:lstStyle/>
                    <a:p>
                      <a:pPr algn="l" fontAlgn="b"/>
                      <a:r>
                        <a:rPr lang="en-US" sz="1000" b="0" i="0" u="none" strike="noStrike" dirty="0">
                          <a:effectLst/>
                          <a:latin typeface="Arial" panose="020B0604020202020204" pitchFamily="34" charset="0"/>
                        </a:rPr>
                        <a:t>H2 Mass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a:solidFill>
                            <a:srgbClr val="FA7D00"/>
                          </a:solidFill>
                          <a:effectLst/>
                          <a:latin typeface="Calibri" panose="020F0502020204030204" pitchFamily="34" charset="0"/>
                        </a:rPr>
                        <a:t>1.67</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2439780"/>
                  </a:ext>
                </a:extLst>
              </a:tr>
              <a:tr h="190500">
                <a:tc>
                  <a:txBody>
                    <a:bodyPr/>
                    <a:lstStyle/>
                    <a:p>
                      <a:pPr algn="l" fontAlgn="b"/>
                      <a:r>
                        <a:rPr lang="en-US" sz="1000" b="0" i="0" u="none" strike="noStrike">
                          <a:effectLst/>
                          <a:latin typeface="Arial" panose="020B0604020202020204" pitchFamily="34" charset="0"/>
                        </a:rPr>
                        <a:t>Carbon Mass Required (tonnes)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dirty="0">
                          <a:solidFill>
                            <a:srgbClr val="3F3F76"/>
                          </a:solidFill>
                          <a:effectLst/>
                          <a:latin typeface="Calibri" panose="020F0502020204030204" pitchFamily="34" charset="0"/>
                        </a:rPr>
                        <a:t>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84998031"/>
                  </a:ext>
                </a:extLst>
              </a:tr>
              <a:tr h="190500">
                <a:tc>
                  <a:txBody>
                    <a:bodyPr/>
                    <a:lstStyle/>
                    <a:p>
                      <a:pPr algn="l" fontAlgn="b"/>
                      <a:r>
                        <a:rPr lang="en-US" sz="1000" b="0" i="0" u="none" strike="noStrike">
                          <a:effectLst/>
                          <a:latin typeface="Arial" panose="020B0604020202020204" pitchFamily="34" charset="0"/>
                        </a:rPr>
                        <a:t>Mass of 20W/20K crycooler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dirty="0">
                          <a:solidFill>
                            <a:srgbClr val="3F3F76"/>
                          </a:solidFill>
                          <a:effectLst/>
                          <a:latin typeface="Calibri" panose="020F0502020204030204" pitchFamily="34" charset="0"/>
                        </a:rPr>
                        <a:t>106.3</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kg</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95822043"/>
                  </a:ext>
                </a:extLst>
              </a:tr>
              <a:tr h="190500">
                <a:tc>
                  <a:txBody>
                    <a:bodyPr/>
                    <a:lstStyle/>
                    <a:p>
                      <a:pPr algn="l" fontAlgn="b"/>
                      <a:r>
                        <a:rPr lang="en-US" sz="1000" b="0" i="0" u="none" strike="noStrike">
                          <a:effectLst/>
                          <a:latin typeface="Arial" panose="020B0604020202020204" pitchFamily="34" charset="0"/>
                        </a:rPr>
                        <a:t>Fuel Liquefaction Thermal Lift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dirty="0">
                          <a:solidFill>
                            <a:srgbClr val="FA7D00"/>
                          </a:solidFill>
                          <a:effectLst/>
                          <a:latin typeface="Calibri" panose="020F0502020204030204" pitchFamily="34" charset="0"/>
                        </a:rPr>
                        <a:t>429</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dirty="0">
                          <a:effectLst/>
                          <a:latin typeface="Arial" panose="020B0604020202020204" pitchFamily="34" charset="0"/>
                        </a:rPr>
                        <a:t>W</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87662285"/>
                  </a:ext>
                </a:extLst>
              </a:tr>
              <a:tr h="190500">
                <a:tc>
                  <a:txBody>
                    <a:bodyPr/>
                    <a:lstStyle/>
                    <a:p>
                      <a:pPr algn="l" fontAlgn="b"/>
                      <a:r>
                        <a:rPr lang="en-US" sz="1000" b="0" i="0" u="none" strike="noStrike">
                          <a:effectLst/>
                          <a:latin typeface="Arial" panose="020B0604020202020204" pitchFamily="34" charset="0"/>
                        </a:rPr>
                        <a:t>Number of Cryocoolers Required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dirty="0">
                          <a:solidFill>
                            <a:srgbClr val="FA7D00"/>
                          </a:solidFill>
                          <a:effectLst/>
                          <a:latin typeface="Calibri" panose="020F0502020204030204" pitchFamily="34" charset="0"/>
                        </a:rPr>
                        <a:t>22</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58934486"/>
                  </a:ext>
                </a:extLst>
              </a:tr>
              <a:tr h="190500">
                <a:tc>
                  <a:txBody>
                    <a:bodyPr/>
                    <a:lstStyle/>
                    <a:p>
                      <a:pPr algn="l" fontAlgn="b"/>
                      <a:r>
                        <a:rPr lang="en-US" sz="1000" b="0" i="0" u="none" strike="noStrike" dirty="0">
                          <a:effectLst/>
                          <a:latin typeface="Arial" panose="020B0604020202020204" pitchFamily="34" charset="0"/>
                        </a:rPr>
                        <a:t>Mass of Cryocoolers &amp; Radiators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a:solidFill>
                            <a:srgbClr val="FA7D00"/>
                          </a:solidFill>
                          <a:effectLst/>
                          <a:latin typeface="Calibri" panose="020F0502020204030204" pitchFamily="34" charset="0"/>
                        </a:rPr>
                        <a:t>2.34</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2F2F2"/>
                    </a:solidFill>
                  </a:tcPr>
                </a:tc>
                <a:tc>
                  <a:txBody>
                    <a:bodyPr/>
                    <a:lstStyle/>
                    <a:p>
                      <a:pPr algn="l" fontAlgn="b"/>
                      <a:r>
                        <a:rPr lang="en-US" sz="1000" b="0" i="0" u="none" strike="noStrike" dirty="0" err="1">
                          <a:effectLst/>
                          <a:latin typeface="Arial" panose="020B0604020202020204" pitchFamily="34" charset="0"/>
                        </a:rPr>
                        <a:t>tonnes</a:t>
                      </a:r>
                      <a:endParaRPr lang="en-US" sz="1000" b="0" i="0" u="none" strike="noStrike" dirty="0">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253136991"/>
                  </a:ext>
                </a:extLst>
              </a:tr>
              <a:tr h="190500">
                <a:tc>
                  <a:txBody>
                    <a:bodyPr/>
                    <a:lstStyle/>
                    <a:p>
                      <a:pPr algn="l" fontAlgn="b"/>
                      <a:r>
                        <a:rPr lang="en-US" sz="1000" b="0" i="1" u="none" strike="noStrike">
                          <a:effectLst/>
                          <a:latin typeface="Calibri" panose="020F0502020204030204" pitchFamily="34" charset="0"/>
                        </a:rPr>
                        <a:t>Return on Landed Mass in 1 year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3F3F3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000" b="1" i="0" u="none" strike="noStrike">
                          <a:solidFill>
                            <a:srgbClr val="3F3F3F"/>
                          </a:solidFill>
                          <a:effectLst/>
                          <a:latin typeface="Calibri" panose="020F0502020204030204" pitchFamily="34" charset="0"/>
                        </a:rPr>
                        <a:t>0.71</a:t>
                      </a:r>
                    </a:p>
                  </a:txBody>
                  <a:tcPr marL="9525" marR="9525" marT="9525" marB="0" anchor="b">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l" fontAlgn="b"/>
                      <a:endParaRPr lang="en-US" sz="1000" b="0" i="0" u="none" strike="noStrike" dirty="0">
                        <a:effectLst/>
                        <a:latin typeface="Arial" panose="020B0604020202020204" pitchFamily="34" charset="0"/>
                      </a:endParaRPr>
                    </a:p>
                  </a:txBody>
                  <a:tcPr marL="9525" marR="9525" marT="9525" marB="0" anchor="b">
                    <a:lnL w="6350" cap="flat" cmpd="sng" algn="ctr">
                      <a:solidFill>
                        <a:srgbClr val="3F3F3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7443962"/>
                  </a:ext>
                </a:extLst>
              </a:tr>
            </a:tbl>
          </a:graphicData>
        </a:graphic>
      </p:graphicFrame>
      <p:graphicFrame>
        <p:nvGraphicFramePr>
          <p:cNvPr id="88" name="Table 87">
            <a:extLst>
              <a:ext uri="{FF2B5EF4-FFF2-40B4-BE49-F238E27FC236}">
                <a16:creationId xmlns:a16="http://schemas.microsoft.com/office/drawing/2014/main" id="{009592B2-8574-40B2-9CE1-3D669E23E3BB}"/>
              </a:ext>
            </a:extLst>
          </p:cNvPr>
          <p:cNvGraphicFramePr>
            <a:graphicFrameLocks noGrp="1"/>
          </p:cNvGraphicFramePr>
          <p:nvPr/>
        </p:nvGraphicFramePr>
        <p:xfrm>
          <a:off x="6477981" y="3394989"/>
          <a:ext cx="3505200" cy="1905000"/>
        </p:xfrm>
        <a:graphic>
          <a:graphicData uri="http://schemas.openxmlformats.org/drawingml/2006/table">
            <a:tbl>
              <a:tblPr/>
              <a:tblGrid>
                <a:gridCol w="2336800">
                  <a:extLst>
                    <a:ext uri="{9D8B030D-6E8A-4147-A177-3AD203B41FA5}">
                      <a16:colId xmlns:a16="http://schemas.microsoft.com/office/drawing/2014/main" val="173516656"/>
                    </a:ext>
                  </a:extLst>
                </a:gridCol>
                <a:gridCol w="584200">
                  <a:extLst>
                    <a:ext uri="{9D8B030D-6E8A-4147-A177-3AD203B41FA5}">
                      <a16:colId xmlns:a16="http://schemas.microsoft.com/office/drawing/2014/main" val="2313545119"/>
                    </a:ext>
                  </a:extLst>
                </a:gridCol>
                <a:gridCol w="584200">
                  <a:extLst>
                    <a:ext uri="{9D8B030D-6E8A-4147-A177-3AD203B41FA5}">
                      <a16:colId xmlns:a16="http://schemas.microsoft.com/office/drawing/2014/main" val="3890991585"/>
                    </a:ext>
                  </a:extLst>
                </a:gridCol>
              </a:tblGrid>
              <a:tr h="190500">
                <a:tc>
                  <a:txBody>
                    <a:bodyPr/>
                    <a:lstStyle/>
                    <a:p>
                      <a:pPr algn="l" fontAlgn="b"/>
                      <a:r>
                        <a:rPr lang="en-US" sz="1000" b="1" i="0" u="none" strike="noStrike">
                          <a:effectLst/>
                          <a:latin typeface="Arial" panose="020B0604020202020204" pitchFamily="34" charset="0"/>
                        </a:rPr>
                        <a:t>METHANE LIQUEFACTION</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85080019"/>
                  </a:ext>
                </a:extLst>
              </a:tr>
              <a:tr h="190500">
                <a:tc>
                  <a:txBody>
                    <a:bodyPr/>
                    <a:lstStyle/>
                    <a:p>
                      <a:pPr algn="l" fontAlgn="b"/>
                      <a:r>
                        <a:rPr lang="en-US" sz="1000" b="0" i="0" u="none" strike="noStrike">
                          <a:effectLst/>
                          <a:latin typeface="Arial" panose="020B0604020202020204" pitchFamily="34" charset="0"/>
                        </a:rPr>
                        <a:t>Oxygen Mass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10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545960392"/>
                  </a:ext>
                </a:extLst>
              </a:tr>
              <a:tr h="190500">
                <a:tc>
                  <a:txBody>
                    <a:bodyPr/>
                    <a:lstStyle/>
                    <a:p>
                      <a:pPr algn="l" fontAlgn="b"/>
                      <a:r>
                        <a:rPr lang="en-US" sz="1000" b="0" i="0" u="none" strike="noStrike">
                          <a:effectLst/>
                          <a:latin typeface="Arial" panose="020B0604020202020204" pitchFamily="34" charset="0"/>
                        </a:rPr>
                        <a:t>LOX/Fuel Ratio</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3.6</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075515442"/>
                  </a:ext>
                </a:extLst>
              </a:tr>
              <a:tr h="190500">
                <a:tc>
                  <a:txBody>
                    <a:bodyPr/>
                    <a:lstStyle/>
                    <a:p>
                      <a:pPr algn="l" fontAlgn="b"/>
                      <a:r>
                        <a:rPr lang="en-US" sz="1000" b="0" i="0" u="none" strike="noStrike">
                          <a:effectLst/>
                          <a:latin typeface="Arial" panose="020B0604020202020204" pitchFamily="34" charset="0"/>
                        </a:rPr>
                        <a:t>CH4 Mass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2.78</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399823573"/>
                  </a:ext>
                </a:extLst>
              </a:tr>
              <a:tr h="190500">
                <a:tc>
                  <a:txBody>
                    <a:bodyPr/>
                    <a:lstStyle/>
                    <a:p>
                      <a:pPr algn="l" fontAlgn="b"/>
                      <a:r>
                        <a:rPr lang="en-US" sz="1000" b="0" i="0" u="none" strike="noStrike">
                          <a:effectLst/>
                          <a:latin typeface="Arial" panose="020B0604020202020204" pitchFamily="34" charset="0"/>
                        </a:rPr>
                        <a:t>Carbon Mass Required (tonnes)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2.08</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089843417"/>
                  </a:ext>
                </a:extLst>
              </a:tr>
              <a:tr h="190500">
                <a:tc>
                  <a:txBody>
                    <a:bodyPr/>
                    <a:lstStyle/>
                    <a:p>
                      <a:pPr algn="l" fontAlgn="b"/>
                      <a:r>
                        <a:rPr lang="en-US" sz="1000" b="0" i="0" u="none" strike="noStrike">
                          <a:effectLst/>
                          <a:latin typeface="Arial" panose="020B0604020202020204" pitchFamily="34" charset="0"/>
                        </a:rPr>
                        <a:t>Mass of Cryotel GT</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3.1</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kg</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68426986"/>
                  </a:ext>
                </a:extLst>
              </a:tr>
              <a:tr h="190500">
                <a:tc>
                  <a:txBody>
                    <a:bodyPr/>
                    <a:lstStyle/>
                    <a:p>
                      <a:pPr algn="l" fontAlgn="b"/>
                      <a:r>
                        <a:rPr lang="en-US" sz="1000" b="0" i="0" u="none" strike="noStrike" dirty="0">
                          <a:effectLst/>
                          <a:latin typeface="Arial" panose="020B0604020202020204" pitchFamily="34" charset="0"/>
                        </a:rPr>
                        <a:t>Fuel Liquefaction Thermal Lift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169</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W</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530321785"/>
                  </a:ext>
                </a:extLst>
              </a:tr>
              <a:tr h="190500">
                <a:tc>
                  <a:txBody>
                    <a:bodyPr/>
                    <a:lstStyle/>
                    <a:p>
                      <a:pPr algn="l" fontAlgn="b"/>
                      <a:r>
                        <a:rPr lang="en-US" sz="1000" b="0" i="0" u="none" strike="noStrike">
                          <a:effectLst/>
                          <a:latin typeface="Arial" panose="020B0604020202020204" pitchFamily="34" charset="0"/>
                        </a:rPr>
                        <a:t>Number of Cryocoolers Required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8</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47817397"/>
                  </a:ext>
                </a:extLst>
              </a:tr>
              <a:tr h="190500">
                <a:tc>
                  <a:txBody>
                    <a:bodyPr/>
                    <a:lstStyle/>
                    <a:p>
                      <a:pPr algn="l" fontAlgn="b"/>
                      <a:r>
                        <a:rPr lang="en-US" sz="1000" b="0" i="0" u="none" strike="noStrike" dirty="0">
                          <a:effectLst/>
                          <a:latin typeface="Arial" panose="020B0604020202020204" pitchFamily="34" charset="0"/>
                        </a:rPr>
                        <a:t>Mass of Cryocoolers &amp; Radiators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0.065</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46713613"/>
                  </a:ext>
                </a:extLst>
              </a:tr>
              <a:tr h="190500">
                <a:tc>
                  <a:txBody>
                    <a:bodyPr/>
                    <a:lstStyle/>
                    <a:p>
                      <a:pPr algn="l" fontAlgn="b"/>
                      <a:r>
                        <a:rPr lang="en-US" sz="1100" b="0" i="1" u="none" strike="noStrike">
                          <a:effectLst/>
                          <a:latin typeface="Calibri" panose="020F0502020204030204" pitchFamily="34" charset="0"/>
                        </a:rPr>
                        <a:t>Return on Landed Mass in 1 year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3F3F3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1" i="0" u="none" strike="noStrike">
                          <a:solidFill>
                            <a:srgbClr val="3F3F3F"/>
                          </a:solidFill>
                          <a:effectLst/>
                          <a:latin typeface="Calibri" panose="020F0502020204030204" pitchFamily="34" charset="0"/>
                        </a:rPr>
                        <a:t>1.30</a:t>
                      </a:r>
                    </a:p>
                  </a:txBody>
                  <a:tcPr marL="9525" marR="9525" marT="9525" marB="0" anchor="b">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l" fontAlgn="b"/>
                      <a:endParaRPr lang="en-US" sz="1000" b="0" i="0" u="none" strike="noStrike" dirty="0">
                        <a:effectLst/>
                        <a:latin typeface="Arial" panose="020B0604020202020204" pitchFamily="34" charset="0"/>
                      </a:endParaRPr>
                    </a:p>
                  </a:txBody>
                  <a:tcPr marL="9525" marR="9525" marT="9525" marB="0" anchor="b">
                    <a:lnL w="6350" cap="flat" cmpd="sng" algn="ctr">
                      <a:solidFill>
                        <a:srgbClr val="3F3F3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7244553"/>
                  </a:ext>
                </a:extLst>
              </a:tr>
            </a:tbl>
          </a:graphicData>
        </a:graphic>
      </p:graphicFrame>
    </p:spTree>
    <p:extLst>
      <p:ext uri="{BB962C8B-B14F-4D97-AF65-F5344CB8AC3E}">
        <p14:creationId xmlns:p14="http://schemas.microsoft.com/office/powerpoint/2010/main" val="2201547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D2DDF-D35C-5BC6-DA65-7DB6F4213919}"/>
              </a:ext>
            </a:extLst>
          </p:cNvPr>
          <p:cNvSpPr>
            <a:spLocks noGrp="1"/>
          </p:cNvSpPr>
          <p:nvPr>
            <p:ph type="title"/>
          </p:nvPr>
        </p:nvSpPr>
        <p:spPr/>
        <p:txBody>
          <a:bodyPr/>
          <a:lstStyle/>
          <a:p>
            <a:r>
              <a:rPr lang="en-US" dirty="0"/>
              <a:t>Instrumentation Challenges in ISRU</a:t>
            </a:r>
          </a:p>
        </p:txBody>
      </p:sp>
      <p:sp>
        <p:nvSpPr>
          <p:cNvPr id="3" name="Content Placeholder 2">
            <a:extLst>
              <a:ext uri="{FF2B5EF4-FFF2-40B4-BE49-F238E27FC236}">
                <a16:creationId xmlns:a16="http://schemas.microsoft.com/office/drawing/2014/main" id="{0EA56FDA-FDD9-E18A-912C-A64C6DEEA129}"/>
              </a:ext>
            </a:extLst>
          </p:cNvPr>
          <p:cNvSpPr>
            <a:spLocks noGrp="1"/>
          </p:cNvSpPr>
          <p:nvPr>
            <p:ph idx="1"/>
          </p:nvPr>
        </p:nvSpPr>
        <p:spPr/>
        <p:txBody>
          <a:bodyPr>
            <a:normAutofit fontScale="85000" lnSpcReduction="10000"/>
          </a:bodyPr>
          <a:lstStyle/>
          <a:p>
            <a:r>
              <a:rPr lang="en-US" dirty="0"/>
              <a:t>Common Instrumentation and Analysis</a:t>
            </a:r>
          </a:p>
          <a:p>
            <a:pPr lvl="1"/>
            <a:r>
              <a:rPr lang="en-US" dirty="0"/>
              <a:t>Measurement of regolith composition before and after processing</a:t>
            </a:r>
          </a:p>
          <a:p>
            <a:pPr lvl="2"/>
            <a:r>
              <a:rPr lang="en-US" dirty="0"/>
              <a:t>Monitoring input/output composition to evaluate system efficiency and efficacy</a:t>
            </a:r>
          </a:p>
          <a:p>
            <a:pPr lvl="1"/>
            <a:r>
              <a:rPr lang="en-US" dirty="0"/>
              <a:t>Water quality monitoring</a:t>
            </a:r>
          </a:p>
          <a:p>
            <a:pPr lvl="2"/>
            <a:r>
              <a:rPr lang="en-US" dirty="0"/>
              <a:t>Conductivity/resistivity</a:t>
            </a:r>
          </a:p>
          <a:p>
            <a:pPr lvl="2"/>
            <a:r>
              <a:rPr lang="en-US" dirty="0"/>
              <a:t>Contamination</a:t>
            </a:r>
          </a:p>
          <a:p>
            <a:pPr lvl="3"/>
            <a:r>
              <a:rPr lang="en-US" dirty="0"/>
              <a:t>Particulate</a:t>
            </a:r>
          </a:p>
          <a:p>
            <a:pPr lvl="3"/>
            <a:r>
              <a:rPr lang="en-US" dirty="0"/>
              <a:t>Specific elements (Hg, NH3, Acids)</a:t>
            </a:r>
          </a:p>
          <a:p>
            <a:pPr lvl="1"/>
            <a:r>
              <a:rPr lang="en-US" dirty="0"/>
              <a:t>Water Flow and Level</a:t>
            </a:r>
          </a:p>
          <a:p>
            <a:pPr lvl="2"/>
            <a:r>
              <a:rPr lang="en-US" dirty="0"/>
              <a:t>Water separation</a:t>
            </a:r>
          </a:p>
          <a:p>
            <a:pPr lvl="1"/>
            <a:r>
              <a:rPr lang="en-US" dirty="0"/>
              <a:t>Moisture Content Monitoring in Product Streams</a:t>
            </a:r>
          </a:p>
          <a:p>
            <a:pPr lvl="2"/>
            <a:r>
              <a:rPr lang="en-US" dirty="0"/>
              <a:t>O2/H2/CH4</a:t>
            </a:r>
          </a:p>
          <a:p>
            <a:r>
              <a:rPr lang="en-US" dirty="0"/>
              <a:t>Instruments that can survive hostile environments</a:t>
            </a:r>
          </a:p>
          <a:p>
            <a:pPr lvl="1"/>
            <a:r>
              <a:rPr lang="en-US" dirty="0"/>
              <a:t>High-Radiation</a:t>
            </a:r>
          </a:p>
          <a:p>
            <a:pPr lvl="1"/>
            <a:r>
              <a:rPr lang="en-US" dirty="0"/>
              <a:t>Single Event Upsets</a:t>
            </a:r>
          </a:p>
          <a:p>
            <a:pPr lvl="1"/>
            <a:r>
              <a:rPr lang="en-US" dirty="0"/>
              <a:t>Vacuum</a:t>
            </a:r>
          </a:p>
          <a:p>
            <a:pPr lvl="1"/>
            <a:r>
              <a:rPr lang="en-US" dirty="0"/>
              <a:t>Large temperature swings from processes and environments</a:t>
            </a:r>
          </a:p>
          <a:p>
            <a:pPr lvl="1"/>
            <a:r>
              <a:rPr lang="en-US" dirty="0"/>
              <a:t>Dust tolerance within the process and in the environment</a:t>
            </a:r>
          </a:p>
          <a:p>
            <a:pPr lvl="1"/>
            <a:r>
              <a:rPr lang="en-US" dirty="0"/>
              <a:t>O2 Rich, corrosive, high current processes</a:t>
            </a:r>
          </a:p>
          <a:p>
            <a:r>
              <a:rPr lang="en-US" dirty="0"/>
              <a:t>Instrumentation that can maintain calibration or be recalibrated remotely</a:t>
            </a:r>
          </a:p>
        </p:txBody>
      </p:sp>
      <p:sp>
        <p:nvSpPr>
          <p:cNvPr id="4" name="Slide Number Placeholder 3">
            <a:extLst>
              <a:ext uri="{FF2B5EF4-FFF2-40B4-BE49-F238E27FC236}">
                <a16:creationId xmlns:a16="http://schemas.microsoft.com/office/drawing/2014/main" id="{7C0E5E48-C831-01E4-F3A9-846873F9780D}"/>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20</a:t>
            </a:fld>
            <a:endParaRPr lang="en-US" dirty="0">
              <a:solidFill>
                <a:prstClr val="black"/>
              </a:solidFill>
            </a:endParaRPr>
          </a:p>
        </p:txBody>
      </p:sp>
    </p:spTree>
    <p:extLst>
      <p:ext uri="{BB962C8B-B14F-4D97-AF65-F5344CB8AC3E}">
        <p14:creationId xmlns:p14="http://schemas.microsoft.com/office/powerpoint/2010/main" val="4103203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A8553-06A7-A177-A82B-41B580276FEF}"/>
              </a:ext>
            </a:extLst>
          </p:cNvPr>
          <p:cNvSpPr>
            <a:spLocks noGrp="1"/>
          </p:cNvSpPr>
          <p:nvPr>
            <p:ph type="title"/>
          </p:nvPr>
        </p:nvSpPr>
        <p:spPr/>
        <p:txBody>
          <a:bodyPr/>
          <a:lstStyle/>
          <a:p>
            <a:r>
              <a:rPr lang="en-US" dirty="0"/>
              <a:t>How to get involved</a:t>
            </a:r>
          </a:p>
        </p:txBody>
      </p:sp>
      <p:sp>
        <p:nvSpPr>
          <p:cNvPr id="3" name="Content Placeholder 2">
            <a:extLst>
              <a:ext uri="{FF2B5EF4-FFF2-40B4-BE49-F238E27FC236}">
                <a16:creationId xmlns:a16="http://schemas.microsoft.com/office/drawing/2014/main" id="{3DB7F3B0-3EBA-5BE9-DE1A-33CE004AD597}"/>
              </a:ext>
            </a:extLst>
          </p:cNvPr>
          <p:cNvSpPr>
            <a:spLocks noGrp="1"/>
          </p:cNvSpPr>
          <p:nvPr>
            <p:ph sz="half" idx="1"/>
          </p:nvPr>
        </p:nvSpPr>
        <p:spPr/>
        <p:txBody>
          <a:bodyPr/>
          <a:lstStyle/>
          <a:p>
            <a:r>
              <a:rPr lang="en-US" dirty="0"/>
              <a:t>Small Business Innovation Research / Small Business Technology Transfer (SBIR/STTR)</a:t>
            </a:r>
          </a:p>
          <a:p>
            <a:r>
              <a:rPr lang="en-US" dirty="0"/>
              <a:t>Provides funding for ideation and prototype development</a:t>
            </a:r>
          </a:p>
          <a:p>
            <a:r>
              <a:rPr lang="en-US" dirty="0"/>
              <a:t>Limited matching funds available</a:t>
            </a:r>
          </a:p>
          <a:p>
            <a:r>
              <a:rPr lang="en-US" dirty="0"/>
              <a:t>Phase I submissions are currently open and will close “early March 2025”!</a:t>
            </a:r>
          </a:p>
          <a:p>
            <a:endParaRPr lang="en-US" dirty="0"/>
          </a:p>
        </p:txBody>
      </p:sp>
      <p:pic>
        <p:nvPicPr>
          <p:cNvPr id="5" name="Picture 2" descr="Phases graphic for the SBIR/STTR program. with 3 dark blue circles representing Phases I, II, and III, with light blue rectangles underneath representing the Post Phase II opportunities">
            <a:extLst>
              <a:ext uri="{FF2B5EF4-FFF2-40B4-BE49-F238E27FC236}">
                <a16:creationId xmlns:a16="http://schemas.microsoft.com/office/drawing/2014/main" id="{EB8BC510-1D3F-2138-FF0A-1A91A35AF30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197600" y="2264078"/>
            <a:ext cx="5384800" cy="31982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B03F1E1-D69D-76FB-377C-4AE9200828F3}"/>
              </a:ext>
            </a:extLst>
          </p:cNvPr>
          <p:cNvSpPr txBox="1"/>
          <p:nvPr/>
        </p:nvSpPr>
        <p:spPr>
          <a:xfrm>
            <a:off x="7184572" y="5942567"/>
            <a:ext cx="3226140" cy="369332"/>
          </a:xfrm>
          <a:prstGeom prst="rect">
            <a:avLst/>
          </a:prstGeom>
          <a:noFill/>
        </p:spPr>
        <p:txBody>
          <a:bodyPr wrap="none" rtlCol="0">
            <a:spAutoFit/>
          </a:bodyPr>
          <a:lstStyle/>
          <a:p>
            <a:r>
              <a:rPr lang="en-US" dirty="0">
                <a:hlinkClick r:id="rId3"/>
              </a:rPr>
              <a:t>https://www.nasa.gov/sbir_sttr/</a:t>
            </a:r>
            <a:endParaRPr lang="en-US" dirty="0"/>
          </a:p>
        </p:txBody>
      </p:sp>
      <p:sp>
        <p:nvSpPr>
          <p:cNvPr id="4" name="Slide Number Placeholder 3">
            <a:extLst>
              <a:ext uri="{FF2B5EF4-FFF2-40B4-BE49-F238E27FC236}">
                <a16:creationId xmlns:a16="http://schemas.microsoft.com/office/drawing/2014/main" id="{999345DA-6343-1CC1-F8DB-0553FD9F9DEE}"/>
              </a:ext>
            </a:extLst>
          </p:cNvPr>
          <p:cNvSpPr>
            <a:spLocks noGrp="1"/>
          </p:cNvSpPr>
          <p:nvPr>
            <p:ph type="sldNum" sz="quarter" idx="12"/>
          </p:nvPr>
        </p:nvSpPr>
        <p:spPr/>
        <p:txBody>
          <a:bodyPr/>
          <a:lstStyle/>
          <a:p>
            <a:pPr>
              <a:defRPr/>
            </a:pPr>
            <a:fld id="{9C653B81-1CEE-CF4E-ACAF-6768DFB8F098}"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495672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15A91-D8C3-F16D-782D-CAE525755A0F}"/>
              </a:ext>
            </a:extLst>
          </p:cNvPr>
          <p:cNvSpPr>
            <a:spLocks noGrp="1"/>
          </p:cNvSpPr>
          <p:nvPr>
            <p:ph type="title"/>
          </p:nvPr>
        </p:nvSpPr>
        <p:spPr/>
        <p:txBody>
          <a:bodyPr/>
          <a:lstStyle/>
          <a:p>
            <a:r>
              <a:rPr lang="en-US" dirty="0"/>
              <a:t>NASA Technology Taxonomy</a:t>
            </a:r>
          </a:p>
        </p:txBody>
      </p:sp>
      <p:sp>
        <p:nvSpPr>
          <p:cNvPr id="3" name="Content Placeholder 2">
            <a:extLst>
              <a:ext uri="{FF2B5EF4-FFF2-40B4-BE49-F238E27FC236}">
                <a16:creationId xmlns:a16="http://schemas.microsoft.com/office/drawing/2014/main" id="{4CA40BA7-FA6D-588C-2B1E-6282C27A4F56}"/>
              </a:ext>
            </a:extLst>
          </p:cNvPr>
          <p:cNvSpPr>
            <a:spLocks noGrp="1"/>
          </p:cNvSpPr>
          <p:nvPr>
            <p:ph sz="half" idx="1"/>
          </p:nvPr>
        </p:nvSpPr>
        <p:spPr>
          <a:xfrm>
            <a:off x="558140" y="1825625"/>
            <a:ext cx="5461660" cy="4351338"/>
          </a:xfrm>
        </p:spPr>
        <p:txBody>
          <a:bodyPr/>
          <a:lstStyle/>
          <a:p>
            <a:r>
              <a:rPr lang="en-US" dirty="0"/>
              <a:t>Identifies and organizes technology gaps relevant to NASA</a:t>
            </a:r>
          </a:p>
          <a:p>
            <a:r>
              <a:rPr lang="en-US" dirty="0"/>
              <a:t>Also contains information on NASA funded projects in each technology</a:t>
            </a:r>
          </a:p>
          <a:p>
            <a:r>
              <a:rPr lang="en-US" dirty="0"/>
              <a:t>Prioritized shortfalls can be found at </a:t>
            </a:r>
            <a:r>
              <a:rPr lang="en-US" dirty="0">
                <a:hlinkClick r:id="rId2"/>
              </a:rPr>
              <a:t>https://techport.nasa.gov/strategy</a:t>
            </a:r>
            <a:endParaRPr lang="en-US" dirty="0"/>
          </a:p>
          <a:p>
            <a:endParaRPr lang="en-US" dirty="0"/>
          </a:p>
        </p:txBody>
      </p:sp>
      <p:pic>
        <p:nvPicPr>
          <p:cNvPr id="11" name="Content Placeholder 10">
            <a:extLst>
              <a:ext uri="{FF2B5EF4-FFF2-40B4-BE49-F238E27FC236}">
                <a16:creationId xmlns:a16="http://schemas.microsoft.com/office/drawing/2014/main" id="{99FE1AF1-E685-346D-0F97-5DCF8D80FC97}"/>
              </a:ext>
            </a:extLst>
          </p:cNvPr>
          <p:cNvPicPr>
            <a:picLocks noGrp="1" noChangeAspect="1"/>
          </p:cNvPicPr>
          <p:nvPr>
            <p:ph sz="half" idx="2"/>
          </p:nvPr>
        </p:nvPicPr>
        <p:blipFill>
          <a:blip r:embed="rId3"/>
          <a:stretch>
            <a:fillRect/>
          </a:stretch>
        </p:blipFill>
        <p:spPr>
          <a:xfrm>
            <a:off x="5896149" y="1825625"/>
            <a:ext cx="6201775" cy="3618531"/>
          </a:xfrm>
        </p:spPr>
      </p:pic>
      <p:sp>
        <p:nvSpPr>
          <p:cNvPr id="7" name="TextBox 6">
            <a:extLst>
              <a:ext uri="{FF2B5EF4-FFF2-40B4-BE49-F238E27FC236}">
                <a16:creationId xmlns:a16="http://schemas.microsoft.com/office/drawing/2014/main" id="{E58FB964-DEE4-AD64-A7B4-13DDEB7CC25A}"/>
              </a:ext>
            </a:extLst>
          </p:cNvPr>
          <p:cNvSpPr txBox="1"/>
          <p:nvPr/>
        </p:nvSpPr>
        <p:spPr>
          <a:xfrm>
            <a:off x="7370051" y="5583242"/>
            <a:ext cx="3616118" cy="369332"/>
          </a:xfrm>
          <a:prstGeom prst="rect">
            <a:avLst/>
          </a:prstGeom>
          <a:noFill/>
        </p:spPr>
        <p:txBody>
          <a:bodyPr wrap="none" rtlCol="0">
            <a:spAutoFit/>
          </a:bodyPr>
          <a:lstStyle/>
          <a:p>
            <a:r>
              <a:rPr lang="en-US" dirty="0">
                <a:hlinkClick r:id="rId4"/>
              </a:rPr>
              <a:t>https://techport.nasa.gov/taxonomy</a:t>
            </a:r>
            <a:endParaRPr lang="en-US" dirty="0"/>
          </a:p>
        </p:txBody>
      </p:sp>
      <p:sp>
        <p:nvSpPr>
          <p:cNvPr id="4" name="Slide Number Placeholder 3">
            <a:extLst>
              <a:ext uri="{FF2B5EF4-FFF2-40B4-BE49-F238E27FC236}">
                <a16:creationId xmlns:a16="http://schemas.microsoft.com/office/drawing/2014/main" id="{CA976278-6866-C325-859B-71B36A42FDC9}"/>
              </a:ext>
            </a:extLst>
          </p:cNvPr>
          <p:cNvSpPr>
            <a:spLocks noGrp="1"/>
          </p:cNvSpPr>
          <p:nvPr>
            <p:ph type="sldNum" sz="quarter" idx="12"/>
          </p:nvPr>
        </p:nvSpPr>
        <p:spPr/>
        <p:txBody>
          <a:bodyPr/>
          <a:lstStyle/>
          <a:p>
            <a:pPr>
              <a:defRPr/>
            </a:pPr>
            <a:fld id="{9C653B81-1CEE-CF4E-ACAF-6768DFB8F098}"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2316624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pollo 17 handheld image of astronaut Jack Schmitt standing to the left of the U.S. flag, with the LM, LRV and the MESA in the background.">
            <a:extLst>
              <a:ext uri="{FF2B5EF4-FFF2-40B4-BE49-F238E27FC236}">
                <a16:creationId xmlns:a16="http://schemas.microsoft.com/office/drawing/2014/main" id="{09144EAB-1659-F2E6-26FC-10AFB9740189}"/>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t="10520" b="10520"/>
          <a:stretch/>
        </p:blipFill>
        <p:spPr bwMode="auto">
          <a:xfrm>
            <a:off x="6096000" y="814638"/>
            <a:ext cx="6096000" cy="4813457"/>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FE6342C7-572A-D435-D068-5D27E234B83C}"/>
              </a:ext>
            </a:extLst>
          </p:cNvPr>
          <p:cNvSpPr>
            <a:spLocks noGrp="1"/>
          </p:cNvSpPr>
          <p:nvPr>
            <p:ph type="body" sz="half" idx="2"/>
          </p:nvPr>
        </p:nvSpPr>
        <p:spPr>
          <a:xfrm>
            <a:off x="789546" y="1030616"/>
            <a:ext cx="3932237" cy="3811588"/>
          </a:xfrm>
        </p:spPr>
        <p:txBody>
          <a:bodyPr/>
          <a:lstStyle/>
          <a:p>
            <a:r>
              <a:rPr lang="en-US" b="1" dirty="0"/>
              <a:t>Thanks for listening!</a:t>
            </a:r>
            <a:br>
              <a:rPr lang="en-US" b="1" dirty="0"/>
            </a:br>
            <a:br>
              <a:rPr lang="en-US" b="1" dirty="0"/>
            </a:br>
            <a:r>
              <a:rPr lang="en-US" b="1" dirty="0"/>
              <a:t>Questions? Comments?</a:t>
            </a:r>
          </a:p>
          <a:p>
            <a:endParaRPr lang="en-US" b="1" dirty="0"/>
          </a:p>
          <a:p>
            <a:r>
              <a:rPr lang="en-US" b="1" dirty="0"/>
              <a:t>desmond.oconnor@nasa.gov</a:t>
            </a:r>
          </a:p>
        </p:txBody>
      </p:sp>
      <p:sp>
        <p:nvSpPr>
          <p:cNvPr id="5" name="Slide Number Placeholder 4">
            <a:extLst>
              <a:ext uri="{FF2B5EF4-FFF2-40B4-BE49-F238E27FC236}">
                <a16:creationId xmlns:a16="http://schemas.microsoft.com/office/drawing/2014/main" id="{C0C1BE1F-92BA-9FB4-1748-4A1CBE7F135B}"/>
              </a:ext>
            </a:extLst>
          </p:cNvPr>
          <p:cNvSpPr>
            <a:spLocks noGrp="1"/>
          </p:cNvSpPr>
          <p:nvPr>
            <p:ph type="sldNum" sz="quarter" idx="12"/>
          </p:nvPr>
        </p:nvSpPr>
        <p:spPr/>
        <p:txBody>
          <a:bodyPr/>
          <a:lstStyle/>
          <a:p>
            <a:pPr>
              <a:defRPr/>
            </a:pPr>
            <a:fld id="{9C653B81-1CEE-CF4E-ACAF-6768DFB8F098}" type="slidenum">
              <a:rPr lang="en-US" smtClean="0">
                <a:solidFill>
                  <a:prstClr val="black"/>
                </a:solidFill>
              </a:rPr>
              <a:pPr>
                <a:defRPr/>
              </a:pPr>
              <a:t>23</a:t>
            </a:fld>
            <a:endParaRPr lang="en-US" dirty="0">
              <a:solidFill>
                <a:prstClr val="black"/>
              </a:solidFill>
            </a:endParaRPr>
          </a:p>
        </p:txBody>
      </p:sp>
      <p:sp>
        <p:nvSpPr>
          <p:cNvPr id="2" name="TextBox 1">
            <a:extLst>
              <a:ext uri="{FF2B5EF4-FFF2-40B4-BE49-F238E27FC236}">
                <a16:creationId xmlns:a16="http://schemas.microsoft.com/office/drawing/2014/main" id="{F3B96FCD-6E9B-F561-8444-0E42DC407115}"/>
              </a:ext>
            </a:extLst>
          </p:cNvPr>
          <p:cNvSpPr txBox="1"/>
          <p:nvPr/>
        </p:nvSpPr>
        <p:spPr>
          <a:xfrm>
            <a:off x="0" y="2936410"/>
            <a:ext cx="6172200" cy="2308324"/>
          </a:xfrm>
          <a:prstGeom prst="rect">
            <a:avLst/>
          </a:prstGeom>
          <a:noFill/>
        </p:spPr>
        <p:txBody>
          <a:bodyPr wrap="square" rtlCol="0">
            <a:spAutoFit/>
          </a:bodyPr>
          <a:lstStyle/>
          <a:p>
            <a:r>
              <a:rPr lang="en-US" dirty="0"/>
              <a:t>SBIR/STTR:</a:t>
            </a:r>
          </a:p>
          <a:p>
            <a:r>
              <a:rPr lang="en-US" dirty="0">
                <a:hlinkClick r:id="rId3"/>
              </a:rPr>
              <a:t>https://www.nasa.gov/sbir_sttr/</a:t>
            </a:r>
            <a:endParaRPr lang="en-US" dirty="0"/>
          </a:p>
          <a:p>
            <a:r>
              <a:rPr lang="en-US" dirty="0"/>
              <a:t>Tech Taxonomy:</a:t>
            </a:r>
          </a:p>
          <a:p>
            <a:r>
              <a:rPr lang="en-US" dirty="0">
                <a:hlinkClick r:id="rId4"/>
              </a:rPr>
              <a:t>https://techport.nasa.gov/taxonomy</a:t>
            </a:r>
            <a:endParaRPr lang="en-US" dirty="0"/>
          </a:p>
          <a:p>
            <a:r>
              <a:rPr lang="en-US" dirty="0"/>
              <a:t>Internships:</a:t>
            </a:r>
          </a:p>
          <a:p>
            <a:r>
              <a:rPr lang="en-US" dirty="0">
                <a:hlinkClick r:id="rId5"/>
              </a:rPr>
              <a:t>https://www.nasa.gov/learning-resources/internship-programs/</a:t>
            </a:r>
            <a:endParaRPr lang="en-US" dirty="0"/>
          </a:p>
          <a:p>
            <a:endParaRPr lang="en-US" dirty="0"/>
          </a:p>
          <a:p>
            <a:endParaRPr lang="en-US" dirty="0"/>
          </a:p>
        </p:txBody>
      </p:sp>
    </p:spTree>
    <p:extLst>
      <p:ext uri="{BB962C8B-B14F-4D97-AF65-F5344CB8AC3E}">
        <p14:creationId xmlns:p14="http://schemas.microsoft.com/office/powerpoint/2010/main" val="4195125675"/>
      </p:ext>
    </p:extLst>
  </p:cSld>
  <p:clrMapOvr>
    <a:masterClrMapping/>
  </p:clrMapOvr>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6531</TotalTime>
  <Words>2607</Words>
  <Application>Microsoft Office PowerPoint</Application>
  <PresentationFormat>Widescreen</PresentationFormat>
  <Paragraphs>462</Paragraphs>
  <Slides>23</Slides>
  <Notes>14</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Arial Bold</vt:lpstr>
      <vt:lpstr>Calibri</vt:lpstr>
      <vt:lpstr>Helvetica Neue</vt:lpstr>
      <vt:lpstr>Helvetica Neue Black Condensed</vt:lpstr>
      <vt:lpstr>5_ExplorationScenario-Updated</vt:lpstr>
      <vt:lpstr>ISRU Overview for SPIE PW 2025</vt:lpstr>
      <vt:lpstr>ISRU </vt:lpstr>
      <vt:lpstr>What is ISRU?</vt:lpstr>
      <vt:lpstr>Scope</vt:lpstr>
      <vt:lpstr>Why pursue ISRU?</vt:lpstr>
      <vt:lpstr>ISRU Technology Impact on Earth</vt:lpstr>
      <vt:lpstr>In-Situ Resource Utilization</vt:lpstr>
      <vt:lpstr>Water on the Moon</vt:lpstr>
      <vt:lpstr>LRO/LCROSS</vt:lpstr>
      <vt:lpstr>Water on Mars</vt:lpstr>
      <vt:lpstr>Water on Mars</vt:lpstr>
      <vt:lpstr>Water on the Moon</vt:lpstr>
      <vt:lpstr>Lunar Water Utilization</vt:lpstr>
      <vt:lpstr>Oxygen from Regolith – Chemical Composition</vt:lpstr>
      <vt:lpstr>Oxygen from Regolith – Hydrogen Reduction</vt:lpstr>
      <vt:lpstr>Oxygen from Regolith : Solar-Carbothermal Reduction </vt:lpstr>
      <vt:lpstr>Carbothermal Reduction Demonstration (CaRD) Prototype</vt:lpstr>
      <vt:lpstr>Molten Regolith Electrolysis (MRE)</vt:lpstr>
      <vt:lpstr>Moon to Mars</vt:lpstr>
      <vt:lpstr>Instrumentation Challenges in ISRU</vt:lpstr>
      <vt:lpstr>How to get involved</vt:lpstr>
      <vt:lpstr>NASA Technology Taxonomy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Desmond O'connor</dc:creator>
  <cp:lastModifiedBy>O'Connor, Desmond K (JSC-EP311)</cp:lastModifiedBy>
  <cp:revision>2</cp:revision>
  <dcterms:created xsi:type="dcterms:W3CDTF">2024-12-27T16:05:14Z</dcterms:created>
  <dcterms:modified xsi:type="dcterms:W3CDTF">2025-01-14T21:08:28Z</dcterms:modified>
</cp:coreProperties>
</file>