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2" r:id="rId3"/>
    <p:sldId id="288" r:id="rId4"/>
    <p:sldId id="416" r:id="rId5"/>
    <p:sldId id="257" r:id="rId6"/>
    <p:sldId id="411" r:id="rId7"/>
    <p:sldId id="412" r:id="rId8"/>
    <p:sldId id="413" r:id="rId9"/>
    <p:sldId id="414" r:id="rId10"/>
    <p:sldId id="281" r:id="rId11"/>
    <p:sldId id="415" r:id="rId12"/>
    <p:sldId id="418" r:id="rId13"/>
    <p:sldId id="41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7EC6-D264-421C-A68F-7E4BB3D0A99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4CEFD-BBC2-47D3-B695-06400A40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37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D870-87BB-4383-9DFB-EA80144A55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4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f56ad781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df56ad781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f56ad781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df56ad781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56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df308d4427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df308d4427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https://hmv-marn.servirglobal.net/#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df308d4427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df308d4427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https://hmv-marn.servirglobal.net/#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393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d7a86e9b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d7a86e9b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4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29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3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41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4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1;p13">
            <a:extLst>
              <a:ext uri="{FF2B5EF4-FFF2-40B4-BE49-F238E27FC236}">
                <a16:creationId xmlns:a16="http://schemas.microsoft.com/office/drawing/2014/main" id="{30B2F680-D38D-5957-4848-C59167ECB04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231" r="1" b="87105"/>
          <a:stretch/>
        </p:blipFill>
        <p:spPr>
          <a:xfrm>
            <a:off x="191386" y="-3796"/>
            <a:ext cx="12000614" cy="9810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8091528" cy="981075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9601" y="1582738"/>
            <a:ext cx="10951633" cy="439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4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606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72529" y="76199"/>
            <a:ext cx="9923200" cy="8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89625" y="1157765"/>
            <a:ext cx="11394000" cy="4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441949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267FB0"/>
              </a:buClr>
              <a:buSzPts val="1620"/>
              <a:buFont typeface="Noto Sans Symbols"/>
              <a:buChar char="▪"/>
              <a:defRPr sz="24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marR="0" lvl="1" indent="-40639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67FB0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marR="0" lvl="2" indent="-39623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67FB0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marR="0" lvl="3" indent="-38607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67FB0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marR="0" lvl="4" indent="-38607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67FB0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23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 - Blank">
  <p:cSld name="00 - 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733"/>
            </a:lvl1pPr>
            <a:lvl2pPr lvl="1">
              <a:buNone/>
              <a:defRPr sz="1733"/>
            </a:lvl2pPr>
            <a:lvl3pPr lvl="2">
              <a:buNone/>
              <a:defRPr sz="1733"/>
            </a:lvl3pPr>
            <a:lvl4pPr lvl="3">
              <a:buNone/>
              <a:defRPr sz="1733"/>
            </a:lvl4pPr>
            <a:lvl5pPr lvl="4">
              <a:buNone/>
              <a:defRPr sz="1733"/>
            </a:lvl5pPr>
            <a:lvl6pPr lvl="5">
              <a:buNone/>
              <a:defRPr sz="1733"/>
            </a:lvl6pPr>
            <a:lvl7pPr lvl="6">
              <a:buNone/>
              <a:defRPr sz="1733"/>
            </a:lvl7pPr>
            <a:lvl8pPr lvl="7">
              <a:buNone/>
              <a:defRPr sz="1733"/>
            </a:lvl8pPr>
            <a:lvl9pPr lvl="8">
              <a:buNone/>
              <a:defRPr sz="1733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097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0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2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2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CE2B-9C26-4367-98BD-5983BC3026B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E7F9DC-EA37-4878-9886-B1E10B8A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16/j.atmosres.2015.08.00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067/MODEL/HIWAT/DATA101" TargetMode="External"/><Relationship Id="rId2" Type="http://schemas.openxmlformats.org/officeDocument/2006/relationships/hyperlink" Target="https://doi.org/10.1175/BAMS-D-21-0260.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gi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09C7-1162-452D-8680-68537E3AE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181" y="204395"/>
            <a:ext cx="11341271" cy="3313356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Co-Development of Ensemble Modeling Applications to Advance Stakeholder Capabilities at NASA SERVIR Regional Hubs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82391-AA05-8E45-9A5D-1563B09A2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672" y="3703837"/>
            <a:ext cx="11341270" cy="2019233"/>
          </a:xfrm>
        </p:spPr>
        <p:txBody>
          <a:bodyPr/>
          <a:lstStyle/>
          <a:p>
            <a:pPr algn="ctr"/>
            <a:r>
              <a:rPr lang="en-US" b="1" dirty="0"/>
              <a:t>Jonathan L. Case</a:t>
            </a:r>
            <a:r>
              <a:rPr lang="en-US" b="1" baseline="30000" dirty="0"/>
              <a:t>1</a:t>
            </a:r>
            <a:r>
              <a:rPr lang="en-US" b="1" dirty="0"/>
              <a:t>; Jayanthi Srikishen</a:t>
            </a:r>
            <a:r>
              <a:rPr lang="en-US" b="1" baseline="30000" dirty="0"/>
              <a:t>2</a:t>
            </a:r>
            <a:r>
              <a:rPr lang="en-US" b="1" dirty="0"/>
              <a:t>; Amides Figueroa</a:t>
            </a:r>
            <a:r>
              <a:rPr lang="en-US" b="1" baseline="30000" dirty="0"/>
              <a:t>3</a:t>
            </a:r>
            <a:r>
              <a:rPr lang="en-US" b="1" dirty="0"/>
              <a:t>; William Abarca</a:t>
            </a:r>
            <a:r>
              <a:rPr lang="en-US" b="1" baseline="30000" dirty="0"/>
              <a:t>3</a:t>
            </a:r>
            <a:r>
              <a:rPr lang="en-US" b="1" dirty="0"/>
              <a:t>; Kiran Shakya</a:t>
            </a:r>
            <a:r>
              <a:rPr lang="en-US" b="1" baseline="30000" dirty="0"/>
              <a:t>4</a:t>
            </a:r>
            <a:r>
              <a:rPr lang="en-US" b="1" dirty="0"/>
              <a:t>; </a:t>
            </a:r>
            <a:br>
              <a:rPr lang="en-US" b="1" dirty="0"/>
            </a:br>
            <a:r>
              <a:rPr lang="en-US" b="1" dirty="0"/>
              <a:t>Timothy J. Mayer</a:t>
            </a:r>
            <a:r>
              <a:rPr lang="en-US" b="1" baseline="30000" dirty="0"/>
              <a:t>5</a:t>
            </a:r>
            <a:r>
              <a:rPr lang="en-US" b="1" dirty="0"/>
              <a:t>; Lauren E. Carey</a:t>
            </a:r>
            <a:r>
              <a:rPr lang="en-US" b="1" baseline="30000" dirty="0"/>
              <a:t>5</a:t>
            </a:r>
            <a:r>
              <a:rPr lang="en-US" b="1" dirty="0"/>
              <a:t>; and </a:t>
            </a:r>
            <a:r>
              <a:rPr lang="en-US" b="1" dirty="0" err="1"/>
              <a:t>Betzy</a:t>
            </a:r>
            <a:r>
              <a:rPr lang="en-US" b="1" dirty="0"/>
              <a:t> E. Hernandez</a:t>
            </a:r>
            <a:r>
              <a:rPr lang="en-US" b="1" baseline="30000" dirty="0"/>
              <a:t>5</a:t>
            </a:r>
          </a:p>
          <a:p>
            <a:pPr algn="ctr"/>
            <a:r>
              <a:rPr lang="en-US" baseline="30000" dirty="0"/>
              <a:t>1</a:t>
            </a:r>
            <a:r>
              <a:rPr lang="en-US" dirty="0"/>
              <a:t>ENSCO, Inc.    </a:t>
            </a:r>
            <a:r>
              <a:rPr lang="en-US" baseline="30000" dirty="0"/>
              <a:t>2</a:t>
            </a:r>
            <a:r>
              <a:rPr lang="en-US" dirty="0"/>
              <a:t>Universities Space Research Association</a:t>
            </a:r>
            <a:br>
              <a:rPr lang="en-US" dirty="0"/>
            </a:br>
            <a:r>
              <a:rPr lang="en-US" baseline="30000" dirty="0"/>
              <a:t>3</a:t>
            </a:r>
            <a:r>
              <a:rPr lang="es-ES" dirty="0"/>
              <a:t>Ministerio de Medio Ambiente y Recursos Naturales</a:t>
            </a:r>
            <a:br>
              <a:rPr lang="es-ES" dirty="0"/>
            </a:br>
            <a:r>
              <a:rPr lang="es-ES" baseline="30000" dirty="0"/>
              <a:t>4</a:t>
            </a:r>
            <a:r>
              <a:rPr lang="en-US" dirty="0"/>
              <a:t>International Centre for Integrated Mountain Development</a:t>
            </a:r>
            <a:br>
              <a:rPr lang="en-US" dirty="0"/>
            </a:br>
            <a:r>
              <a:rPr lang="en-US" baseline="30000" dirty="0"/>
              <a:t>5</a:t>
            </a:r>
            <a:r>
              <a:rPr lang="en-US" dirty="0"/>
              <a:t>University of Alabama - Huntsville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4D844-FDC4-A59E-4708-C2FF62A2CF5A}"/>
              </a:ext>
            </a:extLst>
          </p:cNvPr>
          <p:cNvSpPr txBox="1"/>
          <p:nvPr/>
        </p:nvSpPr>
        <p:spPr>
          <a:xfrm>
            <a:off x="1011219" y="6052853"/>
            <a:ext cx="1111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Talk 8C.5; 14 Jan 2025; </a:t>
            </a:r>
            <a:r>
              <a:rPr lang="en-US" sz="2000" i="1" dirty="0"/>
              <a:t>15</a:t>
            </a:r>
            <a:r>
              <a:rPr lang="en-US" sz="2000" i="1" baseline="30000" dirty="0"/>
              <a:t>th</a:t>
            </a:r>
            <a:r>
              <a:rPr lang="en-US" sz="2000" i="1" dirty="0"/>
              <a:t> Conf. Transition Research To Operations (15R2O)</a:t>
            </a:r>
            <a:br>
              <a:rPr lang="en-US" sz="2000" dirty="0"/>
            </a:br>
            <a:r>
              <a:rPr lang="en-US" sz="2000" dirty="0"/>
              <a:t>105</a:t>
            </a:r>
            <a:r>
              <a:rPr lang="en-US" sz="2000" baseline="30000" dirty="0"/>
              <a:t>th</a:t>
            </a:r>
            <a:r>
              <a:rPr lang="en-US" sz="2000" dirty="0"/>
              <a:t> AMS Annual Meeting, New Orleans, LA</a:t>
            </a:r>
          </a:p>
        </p:txBody>
      </p:sp>
    </p:spTree>
    <p:extLst>
      <p:ext uri="{BB962C8B-B14F-4D97-AF65-F5344CB8AC3E}">
        <p14:creationId xmlns:p14="http://schemas.microsoft.com/office/powerpoint/2010/main" val="258513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3"/>
          <p:cNvSpPr txBox="1">
            <a:spLocks noGrp="1"/>
          </p:cNvSpPr>
          <p:nvPr>
            <p:ph type="title"/>
          </p:nvPr>
        </p:nvSpPr>
        <p:spPr>
          <a:xfrm>
            <a:off x="1676014" y="247662"/>
            <a:ext cx="10076715" cy="898877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sz="3200" dirty="0">
                <a:solidFill>
                  <a:schemeClr val="tx1"/>
                </a:solidFill>
              </a:rPr>
              <a:t>Prototype HIWAT in Central America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9F696-B923-AA66-5CAD-335E94F4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228165"/>
            <a:ext cx="6540500" cy="5531266"/>
          </a:xfrm>
        </p:spPr>
        <p:txBody>
          <a:bodyPr>
            <a:normAutofit/>
          </a:bodyPr>
          <a:lstStyle/>
          <a:p>
            <a:r>
              <a:rPr lang="en-US" sz="2400" dirty="0"/>
              <a:t>HIWAT prototype over Central America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6-member mini-ensemble, Feb-Dec 2024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Once-daily 54-h forecasts, 00z initialization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Real-time product delivery demo (at right)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Focus on convective and flooding hazards</a:t>
            </a:r>
          </a:p>
          <a:p>
            <a:pPr lvl="2">
              <a:spcBef>
                <a:spcPts val="300"/>
              </a:spcBef>
            </a:pPr>
            <a:r>
              <a:rPr lang="en-US" sz="1800" dirty="0"/>
              <a:t>Lightning</a:t>
            </a:r>
          </a:p>
          <a:p>
            <a:pPr lvl="2">
              <a:spcBef>
                <a:spcPts val="300"/>
              </a:spcBef>
            </a:pPr>
            <a:r>
              <a:rPr lang="en-US" sz="1800" dirty="0"/>
              <a:t>High wind speeds</a:t>
            </a:r>
          </a:p>
          <a:p>
            <a:pPr lvl="2">
              <a:spcBef>
                <a:spcPts val="300"/>
              </a:spcBef>
            </a:pPr>
            <a:r>
              <a:rPr lang="en-US" sz="1800" dirty="0"/>
              <a:t>Heavy rainfall and tropical systems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Once-daily ensemble run on 6 nodes</a:t>
            </a:r>
          </a:p>
          <a:p>
            <a:pPr lvl="1">
              <a:spcBef>
                <a:spcPts val="300"/>
              </a:spcBef>
            </a:pPr>
            <a:r>
              <a:rPr lang="en-US" sz="2000" u="sng" dirty="0"/>
              <a:t>S</a:t>
            </a:r>
            <a:r>
              <a:rPr lang="en-US" sz="2000" dirty="0"/>
              <a:t>ERVIR </a:t>
            </a:r>
            <a:r>
              <a:rPr lang="en-US" sz="2000" u="sng" dirty="0"/>
              <a:t>O</a:t>
            </a:r>
            <a:r>
              <a:rPr lang="en-US" sz="2000" dirty="0"/>
              <a:t>perational </a:t>
            </a:r>
            <a:r>
              <a:rPr lang="en-US" sz="2000" u="sng" dirty="0"/>
              <a:t>C</a:t>
            </a:r>
            <a:r>
              <a:rPr lang="en-US" sz="2000" dirty="0"/>
              <a:t>luster </a:t>
            </a:r>
            <a:r>
              <a:rPr lang="en-US" sz="2000" u="sng" dirty="0"/>
              <a:t>R</a:t>
            </a:r>
            <a:r>
              <a:rPr lang="en-US" sz="2000" dirty="0"/>
              <a:t>esource for </a:t>
            </a:r>
            <a:r>
              <a:rPr lang="en-US" sz="2000" u="sng" dirty="0"/>
              <a:t>A</a:t>
            </a:r>
            <a:r>
              <a:rPr lang="en-US" sz="2000" dirty="0"/>
              <a:t>pplications - </a:t>
            </a:r>
            <a:r>
              <a:rPr lang="en-US" sz="2000" u="sng" dirty="0"/>
              <a:t>T</a:t>
            </a:r>
            <a:r>
              <a:rPr lang="en-US" sz="2000" dirty="0"/>
              <a:t>erabytes for </a:t>
            </a:r>
            <a:r>
              <a:rPr lang="en-US" sz="2000" u="sng" dirty="0"/>
              <a:t>E</a:t>
            </a:r>
            <a:r>
              <a:rPr lang="en-US" sz="2000" dirty="0"/>
              <a:t>arth </a:t>
            </a:r>
            <a:r>
              <a:rPr lang="en-US" sz="2000" u="sng" dirty="0"/>
              <a:t>S</a:t>
            </a:r>
            <a:r>
              <a:rPr lang="en-US" sz="2000" dirty="0"/>
              <a:t>cience [SOCRATES]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One compute node per ensemble member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Each node: 18 processors and 128 GB RAM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10+ TB mounted drive</a:t>
            </a:r>
          </a:p>
          <a:p>
            <a:pPr lvl="1">
              <a:spcBef>
                <a:spcPts val="300"/>
              </a:spcBef>
            </a:pPr>
            <a:endParaRPr lang="en-US" sz="2000" dirty="0"/>
          </a:p>
          <a:p>
            <a:pPr lvl="1">
              <a:spcBef>
                <a:spcPts val="300"/>
              </a:spcBef>
            </a:pPr>
            <a:endParaRPr lang="en-US" sz="2200" dirty="0"/>
          </a:p>
          <a:p>
            <a:pPr lvl="1">
              <a:spcBef>
                <a:spcPts val="300"/>
              </a:spcBef>
            </a:pPr>
            <a:endParaRPr lang="en-US" sz="2000" dirty="0"/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lvl="1"/>
            <a:endParaRPr lang="en-US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BCE517-93B6-1281-B9B6-2C4C9EA10A4F}"/>
              </a:ext>
            </a:extLst>
          </p:cNvPr>
          <p:cNvGrpSpPr/>
          <p:nvPr/>
        </p:nvGrpSpPr>
        <p:grpSpPr>
          <a:xfrm>
            <a:off x="7793677" y="1022467"/>
            <a:ext cx="4149339" cy="3289300"/>
            <a:chOff x="7730177" y="1168124"/>
            <a:chExt cx="4149339" cy="3289300"/>
          </a:xfrm>
        </p:grpSpPr>
        <p:pic>
          <p:nvPicPr>
            <p:cNvPr id="1026" name="Picture 2" descr="ensprob-spd10m-max-thresh30-20km">
              <a:extLst>
                <a:ext uri="{FF2B5EF4-FFF2-40B4-BE49-F238E27FC236}">
                  <a16:creationId xmlns:a16="http://schemas.microsoft.com/office/drawing/2014/main" id="{05052C77-A16E-8A29-14E7-E44554D41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891" y="1168124"/>
              <a:ext cx="4111625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5" name="Google Shape;555;p53"/>
            <p:cNvSpPr txBox="1"/>
            <p:nvPr/>
          </p:nvSpPr>
          <p:spPr>
            <a:xfrm>
              <a:off x="7730177" y="3187145"/>
              <a:ext cx="3025200" cy="483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067" b="1" i="1" dirty="0">
                  <a:solidFill>
                    <a:srgbClr val="595959"/>
                  </a:solidFill>
                </a:rPr>
                <a:t>Probability of Wind Speed &gt; 30 kt</a:t>
              </a:r>
              <a:br>
                <a:rPr lang="en-US" sz="1067" b="1" i="1" dirty="0">
                  <a:solidFill>
                    <a:srgbClr val="595959"/>
                  </a:solidFill>
                </a:rPr>
              </a:br>
              <a:r>
                <a:rPr lang="en-US" sz="1067" b="1" i="1" dirty="0">
                  <a:solidFill>
                    <a:srgbClr val="595959"/>
                  </a:solidFill>
                </a:rPr>
                <a:t>Associated with Tehuantepecer Event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702A4C-EA63-D580-BBC0-DA47A8D9C87B}"/>
              </a:ext>
            </a:extLst>
          </p:cNvPr>
          <p:cNvGrpSpPr/>
          <p:nvPr/>
        </p:nvGrpSpPr>
        <p:grpSpPr>
          <a:xfrm>
            <a:off x="8206680" y="3833351"/>
            <a:ext cx="3657600" cy="2926080"/>
            <a:chOff x="8481000" y="3833351"/>
            <a:chExt cx="3657600" cy="2926080"/>
          </a:xfrm>
        </p:grpSpPr>
        <p:pic>
          <p:nvPicPr>
            <p:cNvPr id="1028" name="Picture 4" descr="ensprob-lfa-max-thresh0.07-20km">
              <a:extLst>
                <a:ext uri="{FF2B5EF4-FFF2-40B4-BE49-F238E27FC236}">
                  <a16:creationId xmlns:a16="http://schemas.microsoft.com/office/drawing/2014/main" id="{8AADF82A-1EAA-2D78-5DDD-4736A6FEC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000" y="3833351"/>
              <a:ext cx="3657600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Google Shape;555;p53">
              <a:extLst>
                <a:ext uri="{FF2B5EF4-FFF2-40B4-BE49-F238E27FC236}">
                  <a16:creationId xmlns:a16="http://schemas.microsoft.com/office/drawing/2014/main" id="{C260AF43-A5DF-0E64-E114-F79510666E42}"/>
                </a:ext>
              </a:extLst>
            </p:cNvPr>
            <p:cNvSpPr txBox="1"/>
            <p:nvPr/>
          </p:nvSpPr>
          <p:spPr>
            <a:xfrm>
              <a:off x="8661400" y="5351824"/>
              <a:ext cx="1610300" cy="483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067" b="1" i="1" dirty="0">
                  <a:solidFill>
                    <a:srgbClr val="595959"/>
                  </a:solidFill>
                </a:rPr>
                <a:t>Probability of Day-2 </a:t>
              </a:r>
              <a:br>
                <a:rPr lang="en-US" sz="1067" b="1" i="1" dirty="0">
                  <a:solidFill>
                    <a:srgbClr val="595959"/>
                  </a:solidFill>
                </a:rPr>
              </a:br>
              <a:r>
                <a:rPr lang="en-US" sz="1067" b="1" i="1" dirty="0">
                  <a:solidFill>
                    <a:srgbClr val="595959"/>
                  </a:solidFill>
                </a:rPr>
                <a:t>Lightning Activity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3"/>
          <p:cNvSpPr txBox="1">
            <a:spLocks noGrp="1"/>
          </p:cNvSpPr>
          <p:nvPr>
            <p:ph type="title"/>
          </p:nvPr>
        </p:nvSpPr>
        <p:spPr>
          <a:xfrm>
            <a:off x="1676014" y="247662"/>
            <a:ext cx="10076715" cy="898877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sz="3200" dirty="0">
                <a:solidFill>
                  <a:schemeClr val="tx1"/>
                </a:solidFill>
              </a:rPr>
              <a:t>El Salvador In-Person Training Workshop: Feb 2024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9F696-B923-AA66-5CAD-335E94F4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0" y="1228165"/>
            <a:ext cx="6705600" cy="5531266"/>
          </a:xfrm>
        </p:spPr>
        <p:txBody>
          <a:bodyPr>
            <a:normAutofit/>
          </a:bodyPr>
          <a:lstStyle/>
          <a:p>
            <a:r>
              <a:rPr lang="en-US" sz="2400" dirty="0"/>
              <a:t>Capacity-building with El Salvador</a:t>
            </a:r>
          </a:p>
          <a:p>
            <a:pPr lvl="1">
              <a:spcBef>
                <a:spcPts val="1200"/>
              </a:spcBef>
            </a:pPr>
            <a:r>
              <a:rPr lang="es-ES" sz="2000" dirty="0"/>
              <a:t>Ministerio de Medio Ambiente y Recursos Naturales [MARN; </a:t>
            </a:r>
            <a:r>
              <a:rPr lang="es-ES" sz="2000" dirty="0" err="1"/>
              <a:t>Ministry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Environment</a:t>
            </a:r>
            <a:r>
              <a:rPr lang="es-ES" sz="2000" dirty="0"/>
              <a:t> </a:t>
            </a:r>
            <a:br>
              <a:rPr lang="es-ES" sz="2000" dirty="0"/>
            </a:br>
            <a:r>
              <a:rPr lang="es-ES" sz="2000" dirty="0"/>
              <a:t>and Natural </a:t>
            </a:r>
            <a:r>
              <a:rPr lang="es-ES" sz="2000" dirty="0" err="1"/>
              <a:t>Resources</a:t>
            </a:r>
            <a:r>
              <a:rPr lang="es-ES" sz="2000" dirty="0"/>
              <a:t>]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4-day in-person workshop in San Salvador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Recurring virtual technical exchanges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Trained MARN personnel on: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Theoretical ensemble modeling components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Maintenance of product generation scripts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MARN applying ensemble tools to in-house </a:t>
            </a:r>
            <a:br>
              <a:rPr lang="en-US" sz="2000" dirty="0"/>
            </a:br>
            <a:r>
              <a:rPr lang="en-US" sz="2000" dirty="0"/>
              <a:t>model runs (lower-right)</a:t>
            </a:r>
          </a:p>
          <a:p>
            <a:pPr>
              <a:spcBef>
                <a:spcPts val="600"/>
              </a:spcBef>
            </a:pPr>
            <a:r>
              <a:rPr lang="en-US" sz="2200" b="1" u="sng" dirty="0"/>
              <a:t>Goal</a:t>
            </a:r>
            <a:r>
              <a:rPr lang="en-US" sz="2200" b="1" dirty="0"/>
              <a:t>: Full HIWAT implementation in 2025</a:t>
            </a:r>
            <a:br>
              <a:rPr lang="en-US" sz="2200" b="1" dirty="0"/>
            </a:br>
            <a:r>
              <a:rPr lang="en-US" sz="2200" b="1" dirty="0"/>
              <a:t>on MARN HPC cluster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lvl="1"/>
            <a:endParaRPr lang="en-US" sz="2200" dirty="0"/>
          </a:p>
        </p:txBody>
      </p:sp>
      <p:pic>
        <p:nvPicPr>
          <p:cNvPr id="556" name="Google Shape;556;p53"/>
          <p:cNvPicPr preferRelativeResize="0"/>
          <p:nvPr/>
        </p:nvPicPr>
        <p:blipFill rotWithShape="1">
          <a:blip r:embed="rId3">
            <a:alphaModFix/>
          </a:blip>
          <a:srcRect l="7308" t="19069" r="7809" b="11509"/>
          <a:stretch/>
        </p:blipFill>
        <p:spPr>
          <a:xfrm>
            <a:off x="7785101" y="1163661"/>
            <a:ext cx="4312910" cy="276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01C192B-2CDB-F512-6486-22F6A8076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8" y="3828821"/>
            <a:ext cx="4704658" cy="29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411" y="1271022"/>
            <a:ext cx="9820589" cy="5560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0"/>
          <p:cNvSpPr txBox="1"/>
          <p:nvPr/>
        </p:nvSpPr>
        <p:spPr>
          <a:xfrm>
            <a:off x="4055600" y="6346196"/>
            <a:ext cx="408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067" b="1" i="1" dirty="0">
                <a:latin typeface="Open Sans Light"/>
                <a:ea typeface="Open Sans Light"/>
                <a:cs typeface="Open Sans Light"/>
                <a:sym typeface="Open Sans Light"/>
              </a:rPr>
              <a:t>source: SERVIR CA / CATIE</a:t>
            </a:r>
            <a:endParaRPr sz="1067" b="1" i="1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C849E-05D2-5BFB-B41B-28B7BAEE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80" y="443235"/>
            <a:ext cx="9820590" cy="752516"/>
          </a:xfrm>
        </p:spPr>
        <p:txBody>
          <a:bodyPr>
            <a:normAutofit/>
          </a:bodyPr>
          <a:lstStyle/>
          <a:p>
            <a:r>
              <a:rPr lang="en-US" sz="3200" dirty="0"/>
              <a:t>New Central America SERVIR Hub in Costa 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078C0-219D-ABC0-9F74-3AF02607B95D}"/>
              </a:ext>
            </a:extLst>
          </p:cNvPr>
          <p:cNvSpPr txBox="1"/>
          <p:nvPr/>
        </p:nvSpPr>
        <p:spPr>
          <a:xfrm>
            <a:off x="2713055" y="2562114"/>
            <a:ext cx="4923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0" dirty="0">
                <a:solidFill>
                  <a:srgbClr val="EE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Centro Agronómico Tropical de Investigación y Enseñanza (CATIE)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81AA0-0E76-2B3A-B19D-4630630C7A86}"/>
              </a:ext>
            </a:extLst>
          </p:cNvPr>
          <p:cNvSpPr txBox="1"/>
          <p:nvPr/>
        </p:nvSpPr>
        <p:spPr>
          <a:xfrm>
            <a:off x="2497746" y="5194997"/>
            <a:ext cx="5189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HIWAT prototype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Multi-nation capability</a:t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demonstrating hub responsive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4F7E-B002-834F-1D74-EF6BD0DE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325" y="547910"/>
            <a:ext cx="8911687" cy="1280890"/>
          </a:xfrm>
        </p:spPr>
        <p:txBody>
          <a:bodyPr/>
          <a:lstStyle/>
          <a:p>
            <a:r>
              <a:rPr lang="en-US" dirty="0"/>
              <a:t>Presentation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18ACA-1694-ED1F-C15A-4EE3B165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700" y="1587500"/>
            <a:ext cx="101854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HIWAT: Successful R2O exemplifying responsive science</a:t>
            </a:r>
          </a:p>
          <a:p>
            <a:pPr lvl="1"/>
            <a:r>
              <a:rPr lang="en-US" sz="2000" dirty="0"/>
              <a:t>Simple and practical implementation of convection-allowing ensemble</a:t>
            </a:r>
          </a:p>
          <a:p>
            <a:pPr lvl="1"/>
            <a:r>
              <a:rPr lang="en-US" sz="2000" dirty="0"/>
              <a:t>Focus on underserved countries and communities</a:t>
            </a:r>
          </a:p>
          <a:p>
            <a:pPr lvl="1"/>
            <a:r>
              <a:rPr lang="en-US" sz="2000" dirty="0"/>
              <a:t>Technology to village impacts with co-developed tools and capabilities</a:t>
            </a:r>
          </a:p>
          <a:p>
            <a:r>
              <a:rPr lang="en-US" sz="2400" dirty="0"/>
              <a:t>R2O highlights</a:t>
            </a:r>
          </a:p>
          <a:p>
            <a:pPr lvl="1"/>
            <a:r>
              <a:rPr lang="en-US" sz="2000" dirty="0"/>
              <a:t>Fully transitioned HIWAT to ICIMOD computing cluster in Kathmandu, Nepal</a:t>
            </a:r>
          </a:p>
          <a:p>
            <a:pPr lvl="1"/>
            <a:r>
              <a:rPr lang="en-US" sz="2000" dirty="0"/>
              <a:t>Trained ICIMOD, Bangladesh and El Salvador operational agencies </a:t>
            </a:r>
            <a:br>
              <a:rPr lang="en-US" sz="2000" dirty="0"/>
            </a:br>
            <a:r>
              <a:rPr lang="en-US" sz="2000" dirty="0"/>
              <a:t>on managing HIWAT model runs and/or ensemble product generation</a:t>
            </a:r>
          </a:p>
          <a:p>
            <a:r>
              <a:rPr lang="en-US" sz="2400" dirty="0"/>
              <a:t>Expanding capability footprint</a:t>
            </a:r>
          </a:p>
          <a:p>
            <a:pPr lvl="1"/>
            <a:r>
              <a:rPr lang="en-US" sz="2200" dirty="0"/>
              <a:t>Ministry of Environment and Natural Resources in El Salvador</a:t>
            </a:r>
          </a:p>
          <a:p>
            <a:pPr lvl="1"/>
            <a:r>
              <a:rPr lang="en-US" sz="2200" dirty="0"/>
              <a:t>Pakistan Meteorological Department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79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0706" t="22517" r="4454" b="6312"/>
          <a:stretch/>
        </p:blipFill>
        <p:spPr>
          <a:xfrm>
            <a:off x="712862" y="1297331"/>
            <a:ext cx="1144838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EE5EE-0DE1-D847-4F73-01D5F145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153" y="73391"/>
            <a:ext cx="10406943" cy="1203158"/>
          </a:xfrm>
        </p:spPr>
        <p:txBody>
          <a:bodyPr>
            <a:normAutofit/>
          </a:bodyPr>
          <a:lstStyle/>
          <a:p>
            <a:r>
              <a:rPr lang="en-US" dirty="0"/>
              <a:t>SERVIR Focuses on Countries in Asia, Africa, and the Americas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4"/>
          <p:cNvSpPr txBox="1">
            <a:spLocks noGrp="1"/>
          </p:cNvSpPr>
          <p:nvPr>
            <p:ph type="title"/>
          </p:nvPr>
        </p:nvSpPr>
        <p:spPr>
          <a:xfrm>
            <a:off x="1754725" y="245221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dirty="0"/>
              <a:t>What Makes SERVIR Unique?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B0FCA9-B1A5-5182-8E34-DF9A6A051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75" y="1709176"/>
            <a:ext cx="5554525" cy="4920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SERVIR services are…</a:t>
            </a:r>
          </a:p>
          <a:p>
            <a:r>
              <a:rPr lang="en-US" sz="2000" b="1" dirty="0"/>
              <a:t>Demand-driven</a:t>
            </a:r>
            <a:r>
              <a:rPr lang="en-US" sz="2000" dirty="0"/>
              <a:t> to ensure each community’s needs and values are prioritized throughout the process</a:t>
            </a:r>
          </a:p>
          <a:p>
            <a:r>
              <a:rPr lang="en-US" sz="2000" b="1" dirty="0"/>
              <a:t>Co-developed</a:t>
            </a:r>
            <a:r>
              <a:rPr lang="en-US" sz="2000" dirty="0"/>
              <a:t> with regional experts to bring together NASA science and </a:t>
            </a:r>
            <a:br>
              <a:rPr lang="en-US" sz="2000" dirty="0"/>
            </a:br>
            <a:r>
              <a:rPr lang="en-US" sz="2000" dirty="0"/>
              <a:t>in-depth local knowledge</a:t>
            </a:r>
          </a:p>
          <a:p>
            <a:r>
              <a:rPr lang="en-US" sz="2000" b="1" dirty="0"/>
              <a:t>Inclusive;</a:t>
            </a:r>
            <a:r>
              <a:rPr lang="en-US" sz="2000" dirty="0"/>
              <a:t> emphasize that services must be accessible and represent the needs of women and indigenous communities</a:t>
            </a:r>
          </a:p>
          <a:p>
            <a:r>
              <a:rPr lang="en-US" sz="2000" b="1" dirty="0"/>
              <a:t>Built to last;</a:t>
            </a:r>
            <a:r>
              <a:rPr lang="en-US" sz="2000" dirty="0"/>
              <a:t> prioritize trainings and resources that strengthen capacity and foster sustained capabilities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630" name="Google Shape;630;p64"/>
          <p:cNvGrpSpPr/>
          <p:nvPr/>
        </p:nvGrpSpPr>
        <p:grpSpPr>
          <a:xfrm>
            <a:off x="7039365" y="1670480"/>
            <a:ext cx="4484540" cy="4429851"/>
            <a:chOff x="5279523" y="1252860"/>
            <a:chExt cx="3363405" cy="3322388"/>
          </a:xfrm>
        </p:grpSpPr>
        <p:pic>
          <p:nvPicPr>
            <p:cNvPr id="631" name="Google Shape;631;p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79523" y="1252860"/>
              <a:ext cx="3363405" cy="33223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2" name="Google Shape;632;p64"/>
            <p:cNvGrpSpPr/>
            <p:nvPr/>
          </p:nvGrpSpPr>
          <p:grpSpPr>
            <a:xfrm>
              <a:off x="6945696" y="3352799"/>
              <a:ext cx="1451053" cy="863138"/>
              <a:chOff x="9326015" y="2317681"/>
              <a:chExt cx="2375023" cy="1412748"/>
            </a:xfrm>
          </p:grpSpPr>
          <p:pic>
            <p:nvPicPr>
              <p:cNvPr id="633" name="Google Shape;633;p6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334063" y="2317681"/>
                <a:ext cx="2366975" cy="14127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4" name="Google Shape;634;p64"/>
              <p:cNvSpPr/>
              <p:nvPr/>
            </p:nvSpPr>
            <p:spPr>
              <a:xfrm>
                <a:off x="9326015" y="2488505"/>
                <a:ext cx="672230" cy="124192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35" name="Google Shape;635;p6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346034" y="2518303"/>
                <a:ext cx="632191" cy="6321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6" name="Google Shape;636;p6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95754" y="3189608"/>
                <a:ext cx="562452" cy="1856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4"/>
          <p:cNvSpPr txBox="1">
            <a:spLocks noGrp="1"/>
          </p:cNvSpPr>
          <p:nvPr>
            <p:ph type="title"/>
          </p:nvPr>
        </p:nvSpPr>
        <p:spPr>
          <a:xfrm>
            <a:off x="1544320" y="245221"/>
            <a:ext cx="10451677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sz="3200" dirty="0"/>
              <a:t>Challenge: Need to Connect Advanced [NASA] Technologies to Village in Vulnerable Regions</a:t>
            </a:r>
            <a:endParaRPr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B0FCA9-B1A5-5182-8E34-DF9A6A051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438" y="1638837"/>
            <a:ext cx="7244861" cy="2174274"/>
          </a:xfrm>
        </p:spPr>
        <p:txBody>
          <a:bodyPr>
            <a:normAutofit/>
          </a:bodyPr>
          <a:lstStyle/>
          <a:p>
            <a:r>
              <a:rPr lang="en-US" sz="2000" dirty="0"/>
              <a:t>Developing countries need resources to better alert general populace about severe thunderstorm hazards</a:t>
            </a:r>
          </a:p>
          <a:p>
            <a:r>
              <a:rPr lang="en-US" sz="2000" dirty="0"/>
              <a:t>High vulnerability to intense convection in </a:t>
            </a:r>
            <a:br>
              <a:rPr lang="en-US" sz="2000" dirty="0"/>
            </a:br>
            <a:r>
              <a:rPr lang="en-US" sz="2000" dirty="0"/>
              <a:t>Hindu Kush Himalaya (HKH) region of South Asia</a:t>
            </a:r>
          </a:p>
        </p:txBody>
      </p:sp>
      <p:pic>
        <p:nvPicPr>
          <p:cNvPr id="3" name="Google Shape;531;p50">
            <a:extLst>
              <a:ext uri="{FF2B5EF4-FFF2-40B4-BE49-F238E27FC236}">
                <a16:creationId xmlns:a16="http://schemas.microsoft.com/office/drawing/2014/main" id="{76D04D8B-5036-DEB5-67EF-99F3E94D0D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5299" y="1526111"/>
            <a:ext cx="3880698" cy="490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8667BF-96BD-FBD7-1C7E-3D4F23A78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752" y="3646538"/>
            <a:ext cx="3880698" cy="31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4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E015-0E16-C7B1-950B-325F2F27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527" y="301214"/>
            <a:ext cx="9864761" cy="1258645"/>
          </a:xfrm>
        </p:spPr>
        <p:txBody>
          <a:bodyPr/>
          <a:lstStyle/>
          <a:p>
            <a:r>
              <a:rPr lang="en-US" dirty="0"/>
              <a:t>Motivation and Background: High Impact Weather Assessment Toolkit (HIWAT)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3FCE-46DE-1714-B332-4922C97A4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247" y="1764253"/>
            <a:ext cx="11380010" cy="4883973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Motivation</a:t>
            </a:r>
            <a:r>
              <a:rPr lang="en-US" sz="2000" b="1" dirty="0"/>
              <a:t>: South-central Asia experiences extreme weather in pre- and wet-monsoon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Lightning, </a:t>
            </a:r>
            <a:r>
              <a:rPr lang="en-US" sz="1800" dirty="0" err="1"/>
              <a:t>Nor’westers</a:t>
            </a:r>
            <a:r>
              <a:rPr lang="en-US" sz="1800" dirty="0"/>
              <a:t>, tornadoes, large hail, flash flooding, cyclones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Need for enhanced modeling capabilities in under-served regions</a:t>
            </a:r>
          </a:p>
          <a:p>
            <a:r>
              <a:rPr lang="en-US" sz="2000" b="1" u="sng" dirty="0"/>
              <a:t>Background</a:t>
            </a:r>
            <a:r>
              <a:rPr lang="en-US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Manuscript on near-storm environment of </a:t>
            </a:r>
            <a:br>
              <a:rPr lang="en-US" sz="1800" dirty="0"/>
            </a:br>
            <a:r>
              <a:rPr lang="en-US" sz="1800" dirty="0"/>
              <a:t>Bangladesh significant tornadoes: </a:t>
            </a:r>
            <a:r>
              <a:rPr lang="en-US" sz="1800" dirty="0" err="1"/>
              <a:t>Bikos</a:t>
            </a:r>
            <a:r>
              <a:rPr lang="en-US" sz="1800" dirty="0"/>
              <a:t> et al. (2016); </a:t>
            </a:r>
            <a:r>
              <a:rPr lang="en-US" sz="18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https://doi.org/10.1016/j.atmosres.2015.08.002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NASA SERVIR Applied Sciences Team project: </a:t>
            </a:r>
            <a:br>
              <a:rPr lang="en-US" sz="1800" dirty="0"/>
            </a:br>
            <a:r>
              <a:rPr lang="en-US" sz="1800" b="1" dirty="0"/>
              <a:t>Under-served Hindu Kush Himalaya region with</a:t>
            </a:r>
            <a:br>
              <a:rPr lang="en-US" sz="1800" b="1" dirty="0"/>
            </a:br>
            <a:r>
              <a:rPr lang="en-US" sz="1800" b="1" dirty="0"/>
              <a:t>disproportionately high number of casualties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Development of ensemble modeling suite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Training at SERVIR Nepal hub with stakeholders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Theoretical concepts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Ownership transfer of model production suite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5C7A8-3138-7EE2-FF25-BA4F21DDDF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261" y="3700629"/>
            <a:ext cx="4677996" cy="3023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827C73-6484-74AE-6B1D-CA6FEFC51988}"/>
              </a:ext>
            </a:extLst>
          </p:cNvPr>
          <p:cNvSpPr txBox="1"/>
          <p:nvPr/>
        </p:nvSpPr>
        <p:spPr>
          <a:xfrm>
            <a:off x="9265709" y="2777299"/>
            <a:ext cx="2741830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Satellite-based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Climatology of Intense Thunderstorms </a:t>
            </a:r>
          </a:p>
        </p:txBody>
      </p:sp>
    </p:spTree>
    <p:extLst>
      <p:ext uri="{BB962C8B-B14F-4D97-AF65-F5344CB8AC3E}">
        <p14:creationId xmlns:p14="http://schemas.microsoft.com/office/powerpoint/2010/main" val="36033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114050"/>
            <a:ext cx="8894618" cy="704600"/>
          </a:xfrm>
        </p:spPr>
        <p:txBody>
          <a:bodyPr>
            <a:noAutofit/>
          </a:bodyPr>
          <a:lstStyle/>
          <a:p>
            <a:r>
              <a:rPr lang="en-US" dirty="0"/>
              <a:t>What is HIWAT? (Ensemble model tool)</a:t>
            </a:r>
          </a:p>
        </p:txBody>
      </p:sp>
      <p:sp>
        <p:nvSpPr>
          <p:cNvPr id="15" name="Google Shape;139;p28">
            <a:extLst>
              <a:ext uri="{FF2B5EF4-FFF2-40B4-BE49-F238E27FC236}">
                <a16:creationId xmlns:a16="http://schemas.microsoft.com/office/drawing/2014/main" id="{BFB8A117-3875-2AAA-3577-C8596642CADE}"/>
              </a:ext>
            </a:extLst>
          </p:cNvPr>
          <p:cNvSpPr txBox="1"/>
          <p:nvPr/>
        </p:nvSpPr>
        <p:spPr>
          <a:xfrm>
            <a:off x="374073" y="993940"/>
            <a:ext cx="7086600" cy="20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09549B"/>
                </a:solidFill>
                <a:ea typeface="Open Sans"/>
                <a:cs typeface="Open Sans"/>
                <a:sym typeface="Open Sans"/>
              </a:rPr>
              <a:t>HIWAT</a:t>
            </a:r>
            <a:r>
              <a:rPr lang="en" sz="24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:</a:t>
            </a:r>
            <a:r>
              <a:rPr lang="en" sz="2400" b="1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en" sz="24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Addresses hazardous weather through </a:t>
            </a:r>
            <a:r>
              <a:rPr lang="en" sz="2400" b="1" dirty="0">
                <a:solidFill>
                  <a:srgbClr val="09549B"/>
                </a:solidFill>
                <a:ea typeface="Open Sans"/>
                <a:cs typeface="Open Sans"/>
                <a:sym typeface="Open Sans"/>
              </a:rPr>
              <a:t>ensemble</a:t>
            </a:r>
            <a:r>
              <a:rPr lang="en" sz="2400" b="1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en" sz="2400" b="1" dirty="0">
                <a:solidFill>
                  <a:srgbClr val="09549B"/>
                </a:solidFill>
                <a:ea typeface="Open Sans"/>
                <a:cs typeface="Open Sans"/>
                <a:sym typeface="Open Sans"/>
              </a:rPr>
              <a:t>NWP</a:t>
            </a:r>
            <a:r>
              <a:rPr lang="en" sz="24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 approach, using Weather Research and Forecasting </a:t>
            </a:r>
            <a:r>
              <a:rPr lang="en" sz="2400" dirty="0">
                <a:ea typeface="Open Sans"/>
                <a:cs typeface="Open Sans"/>
                <a:sym typeface="Open Sans"/>
              </a:rPr>
              <a:t>(WRF)</a:t>
            </a:r>
            <a:r>
              <a:rPr lang="en" sz="24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 model</a:t>
            </a:r>
          </a:p>
          <a:p>
            <a:pPr marL="685800" marR="0" lvl="0" indent="-3429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Generate spread through physics and initial condition variability</a:t>
            </a:r>
          </a:p>
          <a:p>
            <a:pPr marL="685800" marR="0" lvl="0" indent="-3429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Suite of ensemble products for efficient assessment</a:t>
            </a:r>
            <a:endParaRPr sz="2000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154E28-DB9E-1149-5493-2F0859133806}"/>
              </a:ext>
            </a:extLst>
          </p:cNvPr>
          <p:cNvGrpSpPr/>
          <p:nvPr/>
        </p:nvGrpSpPr>
        <p:grpSpPr>
          <a:xfrm>
            <a:off x="6915135" y="3858755"/>
            <a:ext cx="5211549" cy="2989531"/>
            <a:chOff x="4217675" y="2497425"/>
            <a:chExt cx="4936200" cy="2650450"/>
          </a:xfrm>
        </p:grpSpPr>
        <p:pic>
          <p:nvPicPr>
            <p:cNvPr id="17" name="Google Shape;140;p28">
              <a:extLst>
                <a:ext uri="{FF2B5EF4-FFF2-40B4-BE49-F238E27FC236}">
                  <a16:creationId xmlns:a16="http://schemas.microsoft.com/office/drawing/2014/main" id="{FEC6A20A-78BC-6510-0274-F82B4C48C8F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5383"/>
            <a:stretch/>
          </p:blipFill>
          <p:spPr>
            <a:xfrm>
              <a:off x="7025825" y="3728951"/>
              <a:ext cx="2118175" cy="119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41;p28">
              <a:extLst>
                <a:ext uri="{FF2B5EF4-FFF2-40B4-BE49-F238E27FC236}">
                  <a16:creationId xmlns:a16="http://schemas.microsoft.com/office/drawing/2014/main" id="{270058C8-31F0-7087-6DB7-6738AF3FB013}"/>
                </a:ext>
              </a:extLst>
            </p:cNvPr>
            <p:cNvSpPr txBox="1"/>
            <p:nvPr/>
          </p:nvSpPr>
          <p:spPr>
            <a:xfrm>
              <a:off x="7010750" y="4926175"/>
              <a:ext cx="2133300" cy="21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Straight-line wind damage</a:t>
              </a:r>
              <a:endParaRPr sz="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142;p28">
              <a:extLst>
                <a:ext uri="{FF2B5EF4-FFF2-40B4-BE49-F238E27FC236}">
                  <a16:creationId xmlns:a16="http://schemas.microsoft.com/office/drawing/2014/main" id="{BFD8E746-2B6A-92E1-D2BC-83CDB62C7726}"/>
                </a:ext>
              </a:extLst>
            </p:cNvPr>
            <p:cNvSpPr txBox="1"/>
            <p:nvPr/>
          </p:nvSpPr>
          <p:spPr>
            <a:xfrm>
              <a:off x="7030425" y="3557975"/>
              <a:ext cx="2118300" cy="1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Temperature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0" name="Google Shape;143;p28">
              <a:extLst>
                <a:ext uri="{FF2B5EF4-FFF2-40B4-BE49-F238E27FC236}">
                  <a16:creationId xmlns:a16="http://schemas.microsoft.com/office/drawing/2014/main" id="{F5156A26-364C-8C22-CF3B-7C074F95C81C}"/>
                </a:ext>
              </a:extLst>
            </p:cNvPr>
            <p:cNvGrpSpPr/>
            <p:nvPr/>
          </p:nvGrpSpPr>
          <p:grpSpPr>
            <a:xfrm>
              <a:off x="5274100" y="2497425"/>
              <a:ext cx="1692175" cy="1227133"/>
              <a:chOff x="6493262" y="5114227"/>
              <a:chExt cx="2981281" cy="1819592"/>
            </a:xfrm>
          </p:grpSpPr>
          <p:pic>
            <p:nvPicPr>
              <p:cNvPr id="29" name="Google Shape;144;p28">
                <a:extLst>
                  <a:ext uri="{FF2B5EF4-FFF2-40B4-BE49-F238E27FC236}">
                    <a16:creationId xmlns:a16="http://schemas.microsoft.com/office/drawing/2014/main" id="{DD1E7165-6AD3-4A23-DE3B-5899EA66288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t="12495" b="12905"/>
              <a:stretch/>
            </p:blipFill>
            <p:spPr>
              <a:xfrm>
                <a:off x="6493306" y="5114227"/>
                <a:ext cx="2981237" cy="15789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Google Shape;145;p28">
                <a:extLst>
                  <a:ext uri="{FF2B5EF4-FFF2-40B4-BE49-F238E27FC236}">
                    <a16:creationId xmlns:a16="http://schemas.microsoft.com/office/drawing/2014/main" id="{B947F415-3C9A-9C8F-2D8E-C7C35F19637E}"/>
                  </a:ext>
                </a:extLst>
              </p:cNvPr>
              <p:cNvSpPr txBox="1"/>
              <p:nvPr/>
            </p:nvSpPr>
            <p:spPr>
              <a:xfrm>
                <a:off x="6493262" y="6693220"/>
                <a:ext cx="2981100" cy="2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Flash Flooding</a:t>
                </a:r>
                <a:endParaRPr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21" name="Google Shape;146;p28">
              <a:extLst>
                <a:ext uri="{FF2B5EF4-FFF2-40B4-BE49-F238E27FC236}">
                  <a16:creationId xmlns:a16="http://schemas.microsoft.com/office/drawing/2014/main" id="{4D489CB5-2E68-D498-A23E-C58942E729B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65914" y="3728986"/>
              <a:ext cx="1683575" cy="1197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147;p28">
              <a:extLst>
                <a:ext uri="{FF2B5EF4-FFF2-40B4-BE49-F238E27FC236}">
                  <a16:creationId xmlns:a16="http://schemas.microsoft.com/office/drawing/2014/main" id="{22110D35-131A-C16A-5315-3724E43D1B4E}"/>
                </a:ext>
              </a:extLst>
            </p:cNvPr>
            <p:cNvSpPr txBox="1"/>
            <p:nvPr/>
          </p:nvSpPr>
          <p:spPr>
            <a:xfrm>
              <a:off x="5274375" y="4926175"/>
              <a:ext cx="1683600" cy="22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Lightning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3" name="Google Shape;148;p28">
              <a:extLst>
                <a:ext uri="{FF2B5EF4-FFF2-40B4-BE49-F238E27FC236}">
                  <a16:creationId xmlns:a16="http://schemas.microsoft.com/office/drawing/2014/main" id="{A7321A68-0718-16BA-ADDE-70090E184625}"/>
                </a:ext>
              </a:extLst>
            </p:cNvPr>
            <p:cNvGrpSpPr/>
            <p:nvPr/>
          </p:nvGrpSpPr>
          <p:grpSpPr>
            <a:xfrm>
              <a:off x="4217675" y="2497425"/>
              <a:ext cx="992276" cy="1291091"/>
              <a:chOff x="5261116" y="6068185"/>
              <a:chExt cx="1136108" cy="1346570"/>
            </a:xfrm>
          </p:grpSpPr>
          <p:pic>
            <p:nvPicPr>
              <p:cNvPr id="27" name="Google Shape;149;p28" descr="Nepal hailstorm March 30, 2018">
                <a:extLst>
                  <a:ext uri="{FF2B5EF4-FFF2-40B4-BE49-F238E27FC236}">
                    <a16:creationId xmlns:a16="http://schemas.microsoft.com/office/drawing/2014/main" id="{A838EC82-97C5-F33F-D2F1-891D59A8174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32921"/>
              <a:stretch/>
            </p:blipFill>
            <p:spPr>
              <a:xfrm>
                <a:off x="5261117" y="6068185"/>
                <a:ext cx="1136106" cy="11284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150;p28">
                <a:extLst>
                  <a:ext uri="{FF2B5EF4-FFF2-40B4-BE49-F238E27FC236}">
                    <a16:creationId xmlns:a16="http://schemas.microsoft.com/office/drawing/2014/main" id="{F898AC71-F03B-3E1C-59A5-A599479D5BE7}"/>
                  </a:ext>
                </a:extLst>
              </p:cNvPr>
              <p:cNvSpPr txBox="1"/>
              <p:nvPr/>
            </p:nvSpPr>
            <p:spPr>
              <a:xfrm>
                <a:off x="5261116" y="7165155"/>
                <a:ext cx="11361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Large Hail</a:t>
                </a:r>
                <a:endParaRPr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24" name="Google Shape;151;p28" descr="Tornado over open field, photo by Brad Goddard">
              <a:extLst>
                <a:ext uri="{FF2B5EF4-FFF2-40B4-BE49-F238E27FC236}">
                  <a16:creationId xmlns:a16="http://schemas.microsoft.com/office/drawing/2014/main" id="{4B3054FE-451F-BBC2-DCFB-19D9E1F3625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8699" t="1418" r="34330" b="1418"/>
            <a:stretch/>
          </p:blipFill>
          <p:spPr>
            <a:xfrm>
              <a:off x="4232750" y="3728950"/>
              <a:ext cx="977200" cy="119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152;p28">
              <a:extLst>
                <a:ext uri="{FF2B5EF4-FFF2-40B4-BE49-F238E27FC236}">
                  <a16:creationId xmlns:a16="http://schemas.microsoft.com/office/drawing/2014/main" id="{4DAF4AA1-00E1-B855-BDDB-DDEE2D56681B}"/>
                </a:ext>
              </a:extLst>
            </p:cNvPr>
            <p:cNvSpPr txBox="1"/>
            <p:nvPr/>
          </p:nvSpPr>
          <p:spPr>
            <a:xfrm>
              <a:off x="4227478" y="4924225"/>
              <a:ext cx="977100" cy="2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Tornado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6" name="Google Shape;153;p28">
              <a:extLst>
                <a:ext uri="{FF2B5EF4-FFF2-40B4-BE49-F238E27FC236}">
                  <a16:creationId xmlns:a16="http://schemas.microsoft.com/office/drawing/2014/main" id="{5C946AD7-D8E6-A571-1F59-328C9A0B2DA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7052" t="30009" r="11514" b="17543"/>
            <a:stretch/>
          </p:blipFill>
          <p:spPr>
            <a:xfrm>
              <a:off x="7035700" y="2497425"/>
              <a:ext cx="2118175" cy="1081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050FDA-E08E-E6B0-C903-350DB2552AF1}"/>
              </a:ext>
            </a:extLst>
          </p:cNvPr>
          <p:cNvGrpSpPr/>
          <p:nvPr/>
        </p:nvGrpSpPr>
        <p:grpSpPr>
          <a:xfrm>
            <a:off x="3477586" y="3937591"/>
            <a:ext cx="3278216" cy="2624574"/>
            <a:chOff x="6688573" y="1626909"/>
            <a:chExt cx="4572000" cy="3657600"/>
          </a:xfrm>
        </p:grpSpPr>
        <p:pic>
          <p:nvPicPr>
            <p:cNvPr id="32" name="Picture 4" descr="https://weather.msfc.nasa.gov/sport/dynamic/hinduKushEnsemble/20180329/hkhEnsemble_20180329-1800_f02400_ensprob-lfa-max-thresh0.07-20km.gif">
              <a:extLst>
                <a:ext uri="{FF2B5EF4-FFF2-40B4-BE49-F238E27FC236}">
                  <a16:creationId xmlns:a16="http://schemas.microsoft.com/office/drawing/2014/main" id="{BDFA85D7-3681-69FE-7769-952BF49E6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573" y="1626909"/>
              <a:ext cx="45720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F61C2B-DB8C-73FC-7B28-ADA8054E9997}"/>
                </a:ext>
              </a:extLst>
            </p:cNvPr>
            <p:cNvSpPr txBox="1"/>
            <p:nvPr/>
          </p:nvSpPr>
          <p:spPr>
            <a:xfrm>
              <a:off x="9371199" y="4712089"/>
              <a:ext cx="1209881" cy="402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i="1" dirty="0"/>
                <a:t>Bangl.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7CEA76-FFAA-99CF-7EAA-58D39463D173}"/>
                </a:ext>
              </a:extLst>
            </p:cNvPr>
            <p:cNvSpPr txBox="1"/>
            <p:nvPr/>
          </p:nvSpPr>
          <p:spPr>
            <a:xfrm>
              <a:off x="7371085" y="4083319"/>
              <a:ext cx="81607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i="1" dirty="0"/>
                <a:t>India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74B14F-5327-559B-7D99-E828F6719174}"/>
                </a:ext>
              </a:extLst>
            </p:cNvPr>
            <p:cNvSpPr txBox="1"/>
            <p:nvPr/>
          </p:nvSpPr>
          <p:spPr>
            <a:xfrm>
              <a:off x="7897626" y="2299618"/>
              <a:ext cx="1209882" cy="402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i="1" dirty="0"/>
                <a:t>Nepal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F1E0B9-E8CA-DD3C-659D-A334BD2B1A96}"/>
                </a:ext>
              </a:extLst>
            </p:cNvPr>
            <p:cNvSpPr txBox="1"/>
            <p:nvPr/>
          </p:nvSpPr>
          <p:spPr>
            <a:xfrm>
              <a:off x="9303452" y="2990600"/>
              <a:ext cx="1209881" cy="3577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/>
                <a:t>Bhutan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9CD72D3-5B37-8E45-B5BE-294C6ABED26D}"/>
                </a:ext>
              </a:extLst>
            </p:cNvPr>
            <p:cNvCxnSpPr/>
            <p:nvPr/>
          </p:nvCxnSpPr>
          <p:spPr>
            <a:xfrm flipH="1" flipV="1">
              <a:off x="9659574" y="4422940"/>
              <a:ext cx="140677" cy="4521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Right Arrow 17">
            <a:extLst>
              <a:ext uri="{FF2B5EF4-FFF2-40B4-BE49-F238E27FC236}">
                <a16:creationId xmlns:a16="http://schemas.microsoft.com/office/drawing/2014/main" id="{39A1B2AF-3D0C-9CE8-AE9B-B0D7C036AEE6}"/>
              </a:ext>
            </a:extLst>
          </p:cNvPr>
          <p:cNvSpPr/>
          <p:nvPr/>
        </p:nvSpPr>
        <p:spPr>
          <a:xfrm>
            <a:off x="708159" y="5827226"/>
            <a:ext cx="2793572" cy="8642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Probability Products</a:t>
            </a:r>
          </a:p>
        </p:txBody>
      </p:sp>
      <p:pic>
        <p:nvPicPr>
          <p:cNvPr id="39" name="Picture 2" descr="https://weather.msfc.nasa.gov/sport/dynamic/hinduKushEnsemble/20180329/hkhEnsemble_20180329-1800_f02400_enspostage-lfa-max.gif">
            <a:extLst>
              <a:ext uri="{FF2B5EF4-FFF2-40B4-BE49-F238E27FC236}">
                <a16:creationId xmlns:a16="http://schemas.microsoft.com/office/drawing/2014/main" id="{CA3760A1-97FF-09E9-FBA0-1ED4FB60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2" y="3198654"/>
            <a:ext cx="3280717" cy="26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33756EF-3086-C67C-BD23-49E923F294E9}"/>
              </a:ext>
            </a:extLst>
          </p:cNvPr>
          <p:cNvSpPr txBox="1">
            <a:spLocks/>
          </p:cNvSpPr>
          <p:nvPr/>
        </p:nvSpPr>
        <p:spPr>
          <a:xfrm>
            <a:off x="7419569" y="1117883"/>
            <a:ext cx="4696690" cy="26245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Focus on high-impact hazards: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Large hail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Flash flooding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High temperatures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Tornadoes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Lightning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Damaging straight-line winds</a:t>
            </a:r>
          </a:p>
          <a:p>
            <a:pPr lvl="1">
              <a:spcBef>
                <a:spcPts val="0"/>
              </a:spcBef>
            </a:pPr>
            <a:r>
              <a:rPr lang="en-US" sz="1800" i="1" dirty="0"/>
              <a:t>Inputs to RAPID Streamflow and Nepal Fire Weather Index</a:t>
            </a:r>
          </a:p>
        </p:txBody>
      </p:sp>
    </p:spTree>
    <p:extLst>
      <p:ext uri="{BB962C8B-B14F-4D97-AF65-F5344CB8AC3E}">
        <p14:creationId xmlns:p14="http://schemas.microsoft.com/office/powerpoint/2010/main" val="65807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1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E015-0E16-C7B1-950B-325F2F27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7" y="376517"/>
            <a:ext cx="6463555" cy="984585"/>
          </a:xfrm>
        </p:spPr>
        <p:txBody>
          <a:bodyPr anchor="ctr"/>
          <a:lstStyle/>
          <a:p>
            <a:r>
              <a:rPr lang="en-US" dirty="0"/>
              <a:t>HIWAT Major R2O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3FCE-46DE-1714-B332-4922C97A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49" y="1307515"/>
            <a:ext cx="6390042" cy="5426772"/>
          </a:xfrm>
        </p:spPr>
        <p:txBody>
          <a:bodyPr>
            <a:noAutofit/>
          </a:bodyPr>
          <a:lstStyle/>
          <a:p>
            <a:r>
              <a:rPr lang="en-US" sz="2000" dirty="0"/>
              <a:t>Real-time prototype system (2018 – 2022)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Convection-allowing ensemble solution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BAMS: </a:t>
            </a:r>
            <a:r>
              <a:rPr lang="en-US" sz="18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https://doi.org/10.1175/BAMS-D-21-0260.1</a:t>
            </a:r>
            <a:r>
              <a:rPr lang="en-US" sz="1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NASA DAAC archive of prototype (2023)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“</a:t>
            </a:r>
            <a:r>
              <a:rPr lang="en-US" sz="1800" dirty="0" err="1"/>
              <a:t>wrfout</a:t>
            </a:r>
            <a:r>
              <a:rPr lang="en-US" sz="1800" dirty="0"/>
              <a:t>” native </a:t>
            </a:r>
            <a:r>
              <a:rPr lang="en-US" sz="1800" dirty="0" err="1"/>
              <a:t>netcdf</a:t>
            </a:r>
            <a:r>
              <a:rPr lang="en-US" sz="1800" dirty="0"/>
              <a:t> and GRIB2 derived fields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https://doi.org/10.5067/MODEL/HIWAT/DATA101</a:t>
            </a:r>
            <a:r>
              <a:rPr lang="en-US" sz="1800" b="1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Transition to real-time (2022 - present)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Bangladesh Meteorological Dept. (2022)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International Centre for Integrated Mountain Development (ICIMOD; 2023)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Trained personnel on maintaining model and output production suite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Co-developed new applications (e.g., fire index)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Transitioning to other stakeholders (ongoing)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6B5F97-9D05-F09E-090B-E0E47D251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4" t="16000" r="8665"/>
          <a:stretch/>
        </p:blipFill>
        <p:spPr>
          <a:xfrm>
            <a:off x="7465804" y="3365591"/>
            <a:ext cx="3841110" cy="3422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7332A6-9E9A-0F16-F6C1-49260ADD39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8" t="22431" r="5686" b="1803"/>
          <a:stretch/>
        </p:blipFill>
        <p:spPr>
          <a:xfrm>
            <a:off x="8071052" y="253018"/>
            <a:ext cx="4027715" cy="30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8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/>
        </p:nvSpPr>
        <p:spPr>
          <a:xfrm>
            <a:off x="232567" y="-61300"/>
            <a:ext cx="108696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endParaRPr sz="2800" b="1" dirty="0">
              <a:solidFill>
                <a:srgbClr val="8E7CC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C4971-7847-15D1-F17B-BC98ECE8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363200" cy="98107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Examples of Co-Developed Geospatial Tools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A8E9C3C-CA59-AEB8-8216-8B30FBF9C52A}"/>
              </a:ext>
            </a:extLst>
          </p:cNvPr>
          <p:cNvSpPr txBox="1">
            <a:spLocks/>
          </p:cNvSpPr>
          <p:nvPr/>
        </p:nvSpPr>
        <p:spPr>
          <a:xfrm>
            <a:off x="851954" y="1298326"/>
            <a:ext cx="4963478" cy="42613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HIWAT Model Web Viewers</a:t>
            </a:r>
          </a:p>
          <a:p>
            <a:r>
              <a:rPr lang="en-US" sz="2400" dirty="0"/>
              <a:t>Rainfall input to Nepal Flash Flood Tool</a:t>
            </a:r>
          </a:p>
          <a:p>
            <a:r>
              <a:rPr lang="en-US" sz="2400" dirty="0"/>
              <a:t>Nepal Forest Fire Detection and Outlook</a:t>
            </a:r>
          </a:p>
          <a:p>
            <a:r>
              <a:rPr lang="en-US" sz="2400" dirty="0"/>
              <a:t>HIWAT Mobile App “</a:t>
            </a:r>
            <a:r>
              <a:rPr lang="en-US" sz="2400" dirty="0" err="1"/>
              <a:t>PrakopAlert</a:t>
            </a:r>
            <a:r>
              <a:rPr lang="en-US" sz="2400" dirty="0"/>
              <a:t>”</a:t>
            </a:r>
          </a:p>
          <a:p>
            <a:r>
              <a:rPr lang="en-US" sz="2400" dirty="0"/>
              <a:t>Bangladesh-Extreme-Weather-Alert (BEWA)</a:t>
            </a:r>
            <a:endParaRPr lang="en-US" sz="2200" dirty="0"/>
          </a:p>
        </p:txBody>
      </p:sp>
      <p:pic>
        <p:nvPicPr>
          <p:cNvPr id="2050" name="Picture 2" descr="enspmm-d02-refc">
            <a:extLst>
              <a:ext uri="{FF2B5EF4-FFF2-40B4-BE49-F238E27FC236}">
                <a16:creationId xmlns:a16="http://schemas.microsoft.com/office/drawing/2014/main" id="{4102F11E-1541-1A30-33B6-04061F4E7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1059830"/>
            <a:ext cx="32004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spmm-d03-refc">
            <a:extLst>
              <a:ext uri="{FF2B5EF4-FFF2-40B4-BE49-F238E27FC236}">
                <a16:creationId xmlns:a16="http://schemas.microsoft.com/office/drawing/2014/main" id="{5FB0FE52-3160-3D6E-1C34-0665EAA8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81474"/>
            <a:ext cx="3200400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B953-F7ED-40C7-7FE2-1C7FB48B9AF0}"/>
              </a:ext>
            </a:extLst>
          </p:cNvPr>
          <p:cNvGrpSpPr/>
          <p:nvPr/>
        </p:nvGrpSpPr>
        <p:grpSpPr>
          <a:xfrm>
            <a:off x="5497137" y="2101614"/>
            <a:ext cx="6451601" cy="2573558"/>
            <a:chOff x="5497137" y="2101614"/>
            <a:chExt cx="6451601" cy="2573558"/>
          </a:xfrm>
        </p:grpSpPr>
        <p:pic>
          <p:nvPicPr>
            <p:cNvPr id="6" name="Google Shape;401;p39">
              <a:extLst>
                <a:ext uri="{FF2B5EF4-FFF2-40B4-BE49-F238E27FC236}">
                  <a16:creationId xmlns:a16="http://schemas.microsoft.com/office/drawing/2014/main" id="{59ED9CD6-585B-A07D-D23C-D387D9CE87F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9777" r="269"/>
            <a:stretch/>
          </p:blipFill>
          <p:spPr>
            <a:xfrm>
              <a:off x="8722938" y="2463647"/>
              <a:ext cx="3225800" cy="221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06;p39">
              <a:extLst>
                <a:ext uri="{FF2B5EF4-FFF2-40B4-BE49-F238E27FC236}">
                  <a16:creationId xmlns:a16="http://schemas.microsoft.com/office/drawing/2014/main" id="{FC587E20-B950-36B8-D3A5-FF34FDE51D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15419"/>
            <a:stretch/>
          </p:blipFill>
          <p:spPr>
            <a:xfrm>
              <a:off x="5497137" y="2101614"/>
              <a:ext cx="3225801" cy="2211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40820A5-0698-48A2-26EF-1F67521D98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957"/>
          <a:stretch/>
        </p:blipFill>
        <p:spPr>
          <a:xfrm>
            <a:off x="5497137" y="2489328"/>
            <a:ext cx="6581594" cy="310515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1807216-6F93-87A5-EF25-29A2B2A5774F}"/>
              </a:ext>
            </a:extLst>
          </p:cNvPr>
          <p:cNvGrpSpPr>
            <a:grpSpLocks noChangeAspect="1"/>
          </p:cNvGrpSpPr>
          <p:nvPr/>
        </p:nvGrpSpPr>
        <p:grpSpPr>
          <a:xfrm>
            <a:off x="5093848" y="3281689"/>
            <a:ext cx="6854890" cy="2982213"/>
            <a:chOff x="6015266" y="4003368"/>
            <a:chExt cx="5721769" cy="2489250"/>
          </a:xfrm>
        </p:grpSpPr>
        <p:pic>
          <p:nvPicPr>
            <p:cNvPr id="13" name="Google Shape;325;p36">
              <a:extLst>
                <a:ext uri="{FF2B5EF4-FFF2-40B4-BE49-F238E27FC236}">
                  <a16:creationId xmlns:a16="http://schemas.microsoft.com/office/drawing/2014/main" id="{9FE39215-7073-228F-D6B1-DA563BE958F7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015266" y="4420243"/>
              <a:ext cx="1899165" cy="1870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6;p36">
              <a:extLst>
                <a:ext uri="{FF2B5EF4-FFF2-40B4-BE49-F238E27FC236}">
                  <a16:creationId xmlns:a16="http://schemas.microsoft.com/office/drawing/2014/main" id="{1E130277-598C-4CCF-0E43-6A5B40A2E040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957376" y="4003368"/>
              <a:ext cx="1244625" cy="248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27;p36">
              <a:extLst>
                <a:ext uri="{FF2B5EF4-FFF2-40B4-BE49-F238E27FC236}">
                  <a16:creationId xmlns:a16="http://schemas.microsoft.com/office/drawing/2014/main" id="{5B1A251D-6024-34C8-DDFD-79B59A6E236A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215990" y="4003368"/>
              <a:ext cx="1244625" cy="248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28;p36">
              <a:extLst>
                <a:ext uri="{FF2B5EF4-FFF2-40B4-BE49-F238E27FC236}">
                  <a16:creationId xmlns:a16="http://schemas.microsoft.com/office/drawing/2014/main" id="{2E39F387-839D-682E-3168-55C58CB4B49F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0492410" y="4003368"/>
              <a:ext cx="1244625" cy="2489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2E4F74-E9F7-BC3F-315E-4EFD809DDA41}"/>
              </a:ext>
            </a:extLst>
          </p:cNvPr>
          <p:cNvGrpSpPr/>
          <p:nvPr/>
        </p:nvGrpSpPr>
        <p:grpSpPr>
          <a:xfrm>
            <a:off x="5145086" y="2553953"/>
            <a:ext cx="6873988" cy="4193319"/>
            <a:chOff x="5180324" y="2599400"/>
            <a:chExt cx="6873988" cy="4193319"/>
          </a:xfrm>
        </p:grpSpPr>
        <p:pic>
          <p:nvPicPr>
            <p:cNvPr id="18" name="Google Shape;531;p50">
              <a:extLst>
                <a:ext uri="{FF2B5EF4-FFF2-40B4-BE49-F238E27FC236}">
                  <a16:creationId xmlns:a16="http://schemas.microsoft.com/office/drawing/2014/main" id="{80E835C7-09E0-D8AA-C8AD-075623E8AE12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105937" y="2599400"/>
              <a:ext cx="2948375" cy="4149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532;p50">
              <a:extLst>
                <a:ext uri="{FF2B5EF4-FFF2-40B4-BE49-F238E27FC236}">
                  <a16:creationId xmlns:a16="http://schemas.microsoft.com/office/drawing/2014/main" id="{CE407314-7556-4D4A-3E3F-E5436F8A5E80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l="2101" r="33967"/>
            <a:stretch/>
          </p:blipFill>
          <p:spPr>
            <a:xfrm>
              <a:off x="5180324" y="4009944"/>
              <a:ext cx="3925613" cy="278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FF7F1A-73BE-9467-F172-6574F7211FDA}"/>
              </a:ext>
            </a:extLst>
          </p:cNvPr>
          <p:cNvGrpSpPr/>
          <p:nvPr/>
        </p:nvGrpSpPr>
        <p:grpSpPr>
          <a:xfrm>
            <a:off x="6170128" y="4194192"/>
            <a:ext cx="5550421" cy="1435010"/>
            <a:chOff x="1888354" y="5675400"/>
            <a:chExt cx="5362446" cy="1329958"/>
          </a:xfrm>
        </p:grpSpPr>
        <p:pic>
          <p:nvPicPr>
            <p:cNvPr id="162" name="Google Shape;162;p29"/>
            <p:cNvPicPr preferRelativeResize="0"/>
            <p:nvPr/>
          </p:nvPicPr>
          <p:blipFill rotWithShape="1">
            <a:blip r:embed="rId3">
              <a:alphaModFix/>
            </a:blip>
            <a:srcRect l="21567" t="3191" r="20001" b="45328"/>
            <a:stretch/>
          </p:blipFill>
          <p:spPr>
            <a:xfrm>
              <a:off x="1888354" y="5903567"/>
              <a:ext cx="941209" cy="8652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7" name="Google Shape;187;p29"/>
            <p:cNvSpPr/>
            <p:nvPr/>
          </p:nvSpPr>
          <p:spPr>
            <a:xfrm>
              <a:off x="3063200" y="5675400"/>
              <a:ext cx="4187600" cy="1079200"/>
            </a:xfrm>
            <a:prstGeom prst="cube">
              <a:avLst>
                <a:gd name="adj" fmla="val 25000"/>
              </a:avLst>
            </a:prstGeom>
            <a:solidFill>
              <a:srgbClr val="F4CCCC">
                <a:alpha val="72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sz="3200"/>
            </a:p>
          </p:txBody>
        </p:sp>
        <p:cxnSp>
          <p:nvCxnSpPr>
            <p:cNvPr id="188" name="Google Shape;188;p29"/>
            <p:cNvCxnSpPr/>
            <p:nvPr/>
          </p:nvCxnSpPr>
          <p:spPr>
            <a:xfrm>
              <a:off x="6282232" y="6762067"/>
              <a:ext cx="733200" cy="2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triangle" w="med" len="med"/>
            </a:ln>
          </p:spPr>
        </p:cxnSp>
        <p:sp>
          <p:nvSpPr>
            <p:cNvPr id="189" name="Google Shape;189;p29"/>
            <p:cNvSpPr/>
            <p:nvPr/>
          </p:nvSpPr>
          <p:spPr>
            <a:xfrm>
              <a:off x="2806947" y="5675400"/>
              <a:ext cx="2566687" cy="1079200"/>
            </a:xfrm>
            <a:prstGeom prst="cube">
              <a:avLst>
                <a:gd name="adj" fmla="val 25000"/>
              </a:avLst>
            </a:prstGeom>
            <a:solidFill>
              <a:srgbClr val="EA9999">
                <a:alpha val="88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/>
                <a:t>Pilot HIWAT Ministry of Env. &amp; Natural Resources (MARN)</a:t>
              </a:r>
              <a:endParaRPr sz="1600" b="1" dirty="0"/>
            </a:p>
          </p:txBody>
        </p:sp>
        <p:sp>
          <p:nvSpPr>
            <p:cNvPr id="190" name="Google Shape;190;p29"/>
            <p:cNvSpPr txBox="1"/>
            <p:nvPr/>
          </p:nvSpPr>
          <p:spPr>
            <a:xfrm>
              <a:off x="6206520" y="6677307"/>
              <a:ext cx="954161" cy="328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Ongoing</a:t>
              </a:r>
              <a:endParaRPr sz="1200" b="1" dirty="0"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5058567" y="5675400"/>
              <a:ext cx="1774800" cy="1079200"/>
            </a:xfrm>
            <a:prstGeom prst="cube">
              <a:avLst>
                <a:gd name="adj" fmla="val 25000"/>
              </a:avLst>
            </a:prstGeom>
            <a:solidFill>
              <a:srgbClr val="E06666">
                <a:alpha val="71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/>
                <a:t>HIWAT (MARN)</a:t>
              </a:r>
              <a:endParaRPr b="1" dirty="0"/>
            </a:p>
            <a:p>
              <a:pPr algn="ctr"/>
              <a:r>
                <a:rPr lang="en" b="1" dirty="0"/>
                <a:t>Large HPC</a:t>
              </a:r>
              <a:endParaRPr b="1" dirty="0"/>
            </a:p>
          </p:txBody>
        </p:sp>
        <p:cxnSp>
          <p:nvCxnSpPr>
            <p:cNvPr id="192" name="Google Shape;192;p29"/>
            <p:cNvCxnSpPr>
              <a:cxnSpLocks/>
            </p:cNvCxnSpPr>
            <p:nvPr/>
          </p:nvCxnSpPr>
          <p:spPr>
            <a:xfrm>
              <a:off x="3151599" y="6762417"/>
              <a:ext cx="3395263" cy="635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3" name="Google Shape;193;p29"/>
            <p:cNvSpPr txBox="1"/>
            <p:nvPr/>
          </p:nvSpPr>
          <p:spPr>
            <a:xfrm>
              <a:off x="2652889" y="6638747"/>
              <a:ext cx="878400" cy="2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2024</a:t>
              </a:r>
              <a:endParaRPr sz="12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FA5A63-8151-1DC2-F072-0E3D9D00FF23}"/>
              </a:ext>
            </a:extLst>
          </p:cNvPr>
          <p:cNvGrpSpPr/>
          <p:nvPr/>
        </p:nvGrpSpPr>
        <p:grpSpPr>
          <a:xfrm>
            <a:off x="3265603" y="2854098"/>
            <a:ext cx="5325609" cy="1487826"/>
            <a:chOff x="2134967" y="4564509"/>
            <a:chExt cx="5061868" cy="1272334"/>
          </a:xfrm>
        </p:grpSpPr>
        <p:sp>
          <p:nvSpPr>
            <p:cNvPr id="210" name="Google Shape;210;p29"/>
            <p:cNvSpPr/>
            <p:nvPr/>
          </p:nvSpPr>
          <p:spPr>
            <a:xfrm>
              <a:off x="2207635" y="4577400"/>
              <a:ext cx="4989200" cy="1043600"/>
            </a:xfrm>
            <a:prstGeom prst="cube">
              <a:avLst>
                <a:gd name="adj" fmla="val 25000"/>
              </a:avLst>
            </a:prstGeom>
            <a:solidFill>
              <a:srgbClr val="C9DAF8">
                <a:alpha val="721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sz="3200"/>
            </a:p>
          </p:txBody>
        </p:sp>
        <p:cxnSp>
          <p:nvCxnSpPr>
            <p:cNvPr id="211" name="Google Shape;211;p29"/>
            <p:cNvCxnSpPr/>
            <p:nvPr/>
          </p:nvCxnSpPr>
          <p:spPr>
            <a:xfrm rot="10800000" flipH="1">
              <a:off x="4124467" y="5616067"/>
              <a:ext cx="2867200" cy="1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triangle" w="med" len="med"/>
            </a:ln>
          </p:spPr>
        </p:cxnSp>
        <p:sp>
          <p:nvSpPr>
            <p:cNvPr id="212" name="Google Shape;212;p29"/>
            <p:cNvSpPr/>
            <p:nvPr/>
          </p:nvSpPr>
          <p:spPr>
            <a:xfrm>
              <a:off x="2218784" y="4564509"/>
              <a:ext cx="2130400" cy="1043600"/>
            </a:xfrm>
            <a:prstGeom prst="cube">
              <a:avLst>
                <a:gd name="adj" fmla="val 25000"/>
              </a:avLst>
            </a:prstGeom>
            <a:solidFill>
              <a:srgbClr val="A4C2F4">
                <a:alpha val="64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 dirty="0"/>
                <a:t>HIWAT Enhanced</a:t>
              </a:r>
              <a:endParaRPr sz="2000" b="1" dirty="0"/>
            </a:p>
            <a:p>
              <a:pPr algn="ctr"/>
              <a:r>
                <a:rPr lang="en" sz="2000" b="1" dirty="0"/>
                <a:t>Large HPC</a:t>
              </a:r>
              <a:endParaRPr sz="2000" b="1" dirty="0"/>
            </a:p>
          </p:txBody>
        </p:sp>
        <p:sp>
          <p:nvSpPr>
            <p:cNvPr id="213" name="Google Shape;213;p29"/>
            <p:cNvSpPr txBox="1"/>
            <p:nvPr/>
          </p:nvSpPr>
          <p:spPr>
            <a:xfrm>
              <a:off x="2134967" y="5509351"/>
              <a:ext cx="637200" cy="327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2023</a:t>
              </a:r>
              <a:endParaRPr sz="1200" b="1" dirty="0"/>
            </a:p>
          </p:txBody>
        </p:sp>
        <p:pic>
          <p:nvPicPr>
            <p:cNvPr id="214" name="Google Shape;214;p29"/>
            <p:cNvPicPr preferRelativeResize="0"/>
            <p:nvPr/>
          </p:nvPicPr>
          <p:blipFill rotWithShape="1">
            <a:blip r:embed="rId4">
              <a:alphaModFix/>
            </a:blip>
            <a:srcRect r="9698"/>
            <a:stretch/>
          </p:blipFill>
          <p:spPr>
            <a:xfrm>
              <a:off x="4456720" y="4828543"/>
              <a:ext cx="1609632" cy="666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5" name="Google Shape;215;p29"/>
            <p:cNvCxnSpPr/>
            <p:nvPr/>
          </p:nvCxnSpPr>
          <p:spPr>
            <a:xfrm>
              <a:off x="2214633" y="5617167"/>
              <a:ext cx="1930400" cy="1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8" name="Google Shape;218;p29"/>
            <p:cNvSpPr txBox="1"/>
            <p:nvPr/>
          </p:nvSpPr>
          <p:spPr>
            <a:xfrm>
              <a:off x="3938532" y="5527301"/>
              <a:ext cx="985067" cy="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Ongoing</a:t>
              </a:r>
              <a:endParaRPr sz="1200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91CDB0-7966-30C2-3BAD-DDA40ACDCFF5}"/>
              </a:ext>
            </a:extLst>
          </p:cNvPr>
          <p:cNvGrpSpPr/>
          <p:nvPr/>
        </p:nvGrpSpPr>
        <p:grpSpPr>
          <a:xfrm>
            <a:off x="3980399" y="1209450"/>
            <a:ext cx="7213222" cy="1520421"/>
            <a:chOff x="199423" y="3416082"/>
            <a:chExt cx="6997444" cy="1379982"/>
          </a:xfrm>
        </p:grpSpPr>
        <p:sp>
          <p:nvSpPr>
            <p:cNvPr id="164" name="Google Shape;164;p29"/>
            <p:cNvSpPr/>
            <p:nvPr/>
          </p:nvSpPr>
          <p:spPr>
            <a:xfrm>
              <a:off x="1272467" y="3427233"/>
              <a:ext cx="5924400" cy="1079200"/>
            </a:xfrm>
            <a:prstGeom prst="cube">
              <a:avLst>
                <a:gd name="adj" fmla="val 25000"/>
              </a:avLst>
            </a:prstGeom>
            <a:solidFill>
              <a:srgbClr val="FCE5CD">
                <a:alpha val="75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sz="3200"/>
            </a:p>
          </p:txBody>
        </p:sp>
        <p:cxnSp>
          <p:nvCxnSpPr>
            <p:cNvPr id="165" name="Google Shape;165;p29"/>
            <p:cNvCxnSpPr/>
            <p:nvPr/>
          </p:nvCxnSpPr>
          <p:spPr>
            <a:xfrm rot="10800000" flipH="1">
              <a:off x="4956504" y="4502200"/>
              <a:ext cx="2018000" cy="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triangle" w="med" len="med"/>
            </a:ln>
          </p:spPr>
        </p:cxnSp>
        <p:sp>
          <p:nvSpPr>
            <p:cNvPr id="166" name="Google Shape;166;p29"/>
            <p:cNvSpPr/>
            <p:nvPr/>
          </p:nvSpPr>
          <p:spPr>
            <a:xfrm>
              <a:off x="1121615" y="3416082"/>
              <a:ext cx="2457028" cy="1079200"/>
            </a:xfrm>
            <a:prstGeom prst="cube">
              <a:avLst>
                <a:gd name="adj" fmla="val 25000"/>
              </a:avLst>
            </a:prstGeom>
            <a:solidFill>
              <a:srgbClr val="F9CB9C">
                <a:alpha val="75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/>
                <a:t>Pilot HIWAT Bangladesh Met. Dept. (BMD)</a:t>
              </a:r>
              <a:endParaRPr b="1" dirty="0"/>
            </a:p>
          </p:txBody>
        </p:sp>
        <p:sp>
          <p:nvSpPr>
            <p:cNvPr id="167" name="Google Shape;167;p29"/>
            <p:cNvSpPr txBox="1"/>
            <p:nvPr/>
          </p:nvSpPr>
          <p:spPr>
            <a:xfrm>
              <a:off x="1215564" y="4443177"/>
              <a:ext cx="878400" cy="2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2022</a:t>
              </a:r>
              <a:endParaRPr sz="1200" b="1" dirty="0"/>
            </a:p>
          </p:txBody>
        </p:sp>
        <p:pic>
          <p:nvPicPr>
            <p:cNvPr id="168" name="Google Shape;16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423" y="3603043"/>
              <a:ext cx="951945" cy="10293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9"/>
            <p:cNvSpPr/>
            <p:nvPr/>
          </p:nvSpPr>
          <p:spPr>
            <a:xfrm>
              <a:off x="3238163" y="3426311"/>
              <a:ext cx="2130400" cy="1079200"/>
            </a:xfrm>
            <a:prstGeom prst="cube">
              <a:avLst>
                <a:gd name="adj" fmla="val 25000"/>
              </a:avLst>
            </a:prstGeom>
            <a:solidFill>
              <a:srgbClr val="F6B26B">
                <a:alpha val="7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/>
                <a:t>HIWAT-BMD World Bank Large HPC</a:t>
              </a:r>
              <a:endParaRPr b="1" dirty="0"/>
            </a:p>
          </p:txBody>
        </p:sp>
        <p:cxnSp>
          <p:nvCxnSpPr>
            <p:cNvPr id="170" name="Google Shape;170;p29"/>
            <p:cNvCxnSpPr/>
            <p:nvPr/>
          </p:nvCxnSpPr>
          <p:spPr>
            <a:xfrm>
              <a:off x="1256467" y="4502767"/>
              <a:ext cx="3818000" cy="4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6" name="Google Shape;216;p29"/>
            <p:cNvSpPr txBox="1"/>
            <p:nvPr/>
          </p:nvSpPr>
          <p:spPr>
            <a:xfrm>
              <a:off x="2945933" y="4455781"/>
              <a:ext cx="878400" cy="340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2024</a:t>
              </a:r>
              <a:endParaRPr sz="1200" b="1" dirty="0"/>
            </a:p>
          </p:txBody>
        </p:sp>
        <p:sp>
          <p:nvSpPr>
            <p:cNvPr id="217" name="Google Shape;217;p29"/>
            <p:cNvSpPr txBox="1"/>
            <p:nvPr/>
          </p:nvSpPr>
          <p:spPr>
            <a:xfrm>
              <a:off x="4880600" y="4421200"/>
              <a:ext cx="902800" cy="313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Ongoing</a:t>
              </a:r>
              <a:endParaRPr sz="1200" b="1" dirty="0"/>
            </a:p>
          </p:txBody>
        </p:sp>
      </p:grpSp>
      <p:grpSp>
        <p:nvGrpSpPr>
          <p:cNvPr id="177" name="Google Shape;177;p29"/>
          <p:cNvGrpSpPr/>
          <p:nvPr/>
        </p:nvGrpSpPr>
        <p:grpSpPr>
          <a:xfrm>
            <a:off x="714731" y="1189816"/>
            <a:ext cx="2790544" cy="1663174"/>
            <a:chOff x="533624" y="549780"/>
            <a:chExt cx="1496780" cy="840016"/>
          </a:xfrm>
        </p:grpSpPr>
        <p:sp>
          <p:nvSpPr>
            <p:cNvPr id="178" name="Google Shape;178;p29"/>
            <p:cNvSpPr/>
            <p:nvPr/>
          </p:nvSpPr>
          <p:spPr>
            <a:xfrm>
              <a:off x="537125" y="555375"/>
              <a:ext cx="1411500" cy="671400"/>
            </a:xfrm>
            <a:prstGeom prst="cube">
              <a:avLst>
                <a:gd name="adj" fmla="val 25000"/>
              </a:avLst>
            </a:prstGeom>
            <a:solidFill>
              <a:srgbClr val="D9D2E9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sz="3200" b="1"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533624" y="555375"/>
              <a:ext cx="839525" cy="633735"/>
            </a:xfrm>
            <a:prstGeom prst="cube">
              <a:avLst>
                <a:gd name="adj" fmla="val 25000"/>
              </a:avLst>
            </a:prstGeom>
            <a:solidFill>
              <a:srgbClr val="B4A7D6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b="1" dirty="0"/>
                <a:t> </a:t>
              </a:r>
              <a:endParaRPr b="1" dirty="0"/>
            </a:p>
            <a:p>
              <a:pPr algn="ctr"/>
              <a:r>
                <a:rPr lang="en" b="1" dirty="0"/>
                <a:t>AST-2</a:t>
              </a:r>
              <a:endParaRPr b="1" dirty="0"/>
            </a:p>
          </p:txBody>
        </p:sp>
        <p:pic>
          <p:nvPicPr>
            <p:cNvPr id="180" name="Google Shape;180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2231" y="630001"/>
              <a:ext cx="346199" cy="289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9"/>
            <p:cNvSpPr/>
            <p:nvPr/>
          </p:nvSpPr>
          <p:spPr>
            <a:xfrm>
              <a:off x="1181491" y="549780"/>
              <a:ext cx="788615" cy="671400"/>
            </a:xfrm>
            <a:prstGeom prst="cube">
              <a:avLst>
                <a:gd name="adj" fmla="val 25000"/>
              </a:avLst>
            </a:prstGeom>
            <a:solidFill>
              <a:srgbClr val="8E7CC3">
                <a:alpha val="6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400" b="1" dirty="0"/>
                <a:t>HIWAT SOCRATES</a:t>
              </a:r>
              <a:endParaRPr sz="1400" b="1" dirty="0"/>
            </a:p>
            <a:p>
              <a:pPr algn="ctr"/>
              <a:r>
                <a:rPr lang="en" sz="1400" b="1" dirty="0"/>
                <a:t>Large HPC</a:t>
              </a:r>
              <a:endParaRPr sz="1400" b="1" dirty="0"/>
            </a:p>
          </p:txBody>
        </p:sp>
        <p:sp>
          <p:nvSpPr>
            <p:cNvPr id="183" name="Google Shape;183;p29"/>
            <p:cNvSpPr txBox="1"/>
            <p:nvPr/>
          </p:nvSpPr>
          <p:spPr>
            <a:xfrm>
              <a:off x="830447" y="1196968"/>
              <a:ext cx="329563" cy="192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2018</a:t>
              </a:r>
              <a:endParaRPr sz="1200" b="1" dirty="0"/>
            </a:p>
          </p:txBody>
        </p:sp>
        <p:sp>
          <p:nvSpPr>
            <p:cNvPr id="184" name="Google Shape;184;p29"/>
            <p:cNvSpPr txBox="1"/>
            <p:nvPr/>
          </p:nvSpPr>
          <p:spPr>
            <a:xfrm>
              <a:off x="1519804" y="1196968"/>
              <a:ext cx="5106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2022</a:t>
              </a:r>
              <a:endParaRPr sz="1200" b="1" dirty="0"/>
            </a:p>
          </p:txBody>
        </p:sp>
        <p:cxnSp>
          <p:nvCxnSpPr>
            <p:cNvPr id="185" name="Google Shape;185;p29"/>
            <p:cNvCxnSpPr/>
            <p:nvPr/>
          </p:nvCxnSpPr>
          <p:spPr>
            <a:xfrm>
              <a:off x="535900" y="1216438"/>
              <a:ext cx="1259100" cy="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1F0BE3-EEB7-FF15-9AB0-0D676355743B}"/>
              </a:ext>
            </a:extLst>
          </p:cNvPr>
          <p:cNvGrpSpPr/>
          <p:nvPr/>
        </p:nvGrpSpPr>
        <p:grpSpPr>
          <a:xfrm>
            <a:off x="6208227" y="5604183"/>
            <a:ext cx="5512322" cy="1302172"/>
            <a:chOff x="2251752" y="2304329"/>
            <a:chExt cx="4871315" cy="1302172"/>
          </a:xfrm>
        </p:grpSpPr>
        <p:sp>
          <p:nvSpPr>
            <p:cNvPr id="171" name="Google Shape;171;p29"/>
            <p:cNvSpPr/>
            <p:nvPr/>
          </p:nvSpPr>
          <p:spPr>
            <a:xfrm>
              <a:off x="3073867" y="2310833"/>
              <a:ext cx="4049200" cy="1043600"/>
            </a:xfrm>
            <a:prstGeom prst="cube">
              <a:avLst>
                <a:gd name="adj" fmla="val 25000"/>
              </a:avLst>
            </a:prstGeom>
            <a:solidFill>
              <a:srgbClr val="D9EAD3">
                <a:alpha val="66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sz="2400"/>
            </a:p>
          </p:txBody>
        </p:sp>
        <p:cxnSp>
          <p:nvCxnSpPr>
            <p:cNvPr id="172" name="Google Shape;172;p29"/>
            <p:cNvCxnSpPr/>
            <p:nvPr/>
          </p:nvCxnSpPr>
          <p:spPr>
            <a:xfrm>
              <a:off x="4711059" y="3340400"/>
              <a:ext cx="2150400" cy="8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triangle" w="med" len="med"/>
            </a:ln>
          </p:spPr>
        </p:cxnSp>
        <p:sp>
          <p:nvSpPr>
            <p:cNvPr id="173" name="Google Shape;173;p29"/>
            <p:cNvSpPr/>
            <p:nvPr/>
          </p:nvSpPr>
          <p:spPr>
            <a:xfrm>
              <a:off x="3085022" y="2304329"/>
              <a:ext cx="2130400" cy="1043600"/>
            </a:xfrm>
            <a:prstGeom prst="cube">
              <a:avLst>
                <a:gd name="adj" fmla="val 25000"/>
              </a:avLst>
            </a:prstGeom>
            <a:solidFill>
              <a:srgbClr val="D9EAD3">
                <a:alpha val="765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" b="1" dirty="0"/>
                <a:t>HIWAT Pakistan Met. Dept. (PMD)</a:t>
              </a:r>
              <a:endParaRPr b="1" dirty="0"/>
            </a:p>
          </p:txBody>
        </p:sp>
        <p:sp>
          <p:nvSpPr>
            <p:cNvPr id="174" name="Google Shape;174;p29"/>
            <p:cNvSpPr txBox="1"/>
            <p:nvPr/>
          </p:nvSpPr>
          <p:spPr>
            <a:xfrm>
              <a:off x="3073867" y="3224500"/>
              <a:ext cx="664800" cy="2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2024</a:t>
              </a:r>
              <a:endParaRPr sz="1200" b="1" dirty="0"/>
            </a:p>
          </p:txBody>
        </p:sp>
        <p:sp>
          <p:nvSpPr>
            <p:cNvPr id="175" name="Google Shape;175;p29"/>
            <p:cNvSpPr txBox="1"/>
            <p:nvPr/>
          </p:nvSpPr>
          <p:spPr>
            <a:xfrm>
              <a:off x="4847700" y="3232233"/>
              <a:ext cx="1075622" cy="374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200" b="1" dirty="0"/>
                <a:t>Ongoing</a:t>
              </a:r>
              <a:endParaRPr sz="1200" b="1" dirty="0"/>
            </a:p>
          </p:txBody>
        </p:sp>
        <p:cxnSp>
          <p:nvCxnSpPr>
            <p:cNvPr id="176" name="Google Shape;176;p29"/>
            <p:cNvCxnSpPr/>
            <p:nvPr/>
          </p:nvCxnSpPr>
          <p:spPr>
            <a:xfrm>
              <a:off x="3077533" y="3334600"/>
              <a:ext cx="1931600" cy="1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194" name="Google Shape;194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251752" y="2425561"/>
              <a:ext cx="825783" cy="828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29"/>
          <p:cNvSpPr txBox="1"/>
          <p:nvPr/>
        </p:nvSpPr>
        <p:spPr>
          <a:xfrm>
            <a:off x="232567" y="-61300"/>
            <a:ext cx="108696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endParaRPr sz="2800" b="1" dirty="0">
              <a:solidFill>
                <a:srgbClr val="8E7CC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C4971-7847-15D1-F17B-BC98ECE8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363200" cy="98107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Global Growth of HIWAT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9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10078</TotalTime>
  <Words>958</Words>
  <Application>Microsoft Office PowerPoint</Application>
  <PresentationFormat>Widescreen</PresentationFormat>
  <Paragraphs>140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Google Sans</vt:lpstr>
      <vt:lpstr>Noto Sans Symbols</vt:lpstr>
      <vt:lpstr>Open Sans</vt:lpstr>
      <vt:lpstr>Open Sans Light</vt:lpstr>
      <vt:lpstr>Wingdings</vt:lpstr>
      <vt:lpstr>Wingdings 3</vt:lpstr>
      <vt:lpstr>Wisp</vt:lpstr>
      <vt:lpstr>Co-Development of Ensemble Modeling Applications to Advance Stakeholder Capabilities at NASA SERVIR Regional Hubs</vt:lpstr>
      <vt:lpstr>SERVIR Focuses on Countries in Asia, Africa, and the Americas</vt:lpstr>
      <vt:lpstr>What Makes SERVIR Unique?</vt:lpstr>
      <vt:lpstr>Challenge: Need to Connect Advanced [NASA] Technologies to Village in Vulnerable Regions</vt:lpstr>
      <vt:lpstr>Motivation and Background: High Impact Weather Assessment Toolkit (HIWAT)</vt:lpstr>
      <vt:lpstr>What is HIWAT? (Ensemble model tool)</vt:lpstr>
      <vt:lpstr>HIWAT Major R2O Milestones</vt:lpstr>
      <vt:lpstr>Examples of Co-Developed Geospatial Tools</vt:lpstr>
      <vt:lpstr>Global Growth of HIWAT</vt:lpstr>
      <vt:lpstr>Prototype HIWAT in Central America</vt:lpstr>
      <vt:lpstr>El Salvador In-Person Training Workshop: Feb 2024</vt:lpstr>
      <vt:lpstr>New Central America SERVIR Hub in Costa Rica</vt:lpstr>
      <vt:lpstr>Presentation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GLM Observations of Lightning Flashes which Start Fires</dc:title>
  <dc:creator>Schultz, Christopher J. (MSFC-ST11)</dc:creator>
  <cp:lastModifiedBy>Case, Jonathan (MSFC-ST11)[ENSCO INC]</cp:lastModifiedBy>
  <cp:revision>137</cp:revision>
  <dcterms:created xsi:type="dcterms:W3CDTF">2024-12-11T16:25:29Z</dcterms:created>
  <dcterms:modified xsi:type="dcterms:W3CDTF">2025-01-09T18:46:32Z</dcterms:modified>
</cp:coreProperties>
</file>