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2_68F3BB8A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1" r:id="rId4"/>
  </p:sldMasterIdLst>
  <p:sldIdLst>
    <p:sldId id="258" r:id="rId5"/>
  </p:sldIdLst>
  <p:sldSz cx="30267275" cy="427942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31AF0E-33A2-29A2-E170-6B212C78A469}" name="Guest User" initials="GU" userId="S::urn:spo:anon#e81e3433f883f536f418eac8c8881cd5ea0286673c293f33bbca04864efe2719::" providerId="AD"/>
  <p188:author id="{09991FB4-C246-DFCC-348C-B96A1835AC71}" name="Ankush Raut" initials="AR" userId="S::anra7539@colorado.edu::def072b3-dbb4-432a-8775-8dfa15e639f1" providerId="AD"/>
  <p188:author id="{71F075ED-7780-E011-AAD9-A80C585397C1}" name="Radford, Melisa (JSC-SK)[KBR Wyle Services, LLC]" initials="RM(SWSL" userId="S::mradford@ndc.nasa.gov::b1135d95-3764-4da4-8962-c7c2f2c64d8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0F2F"/>
    <a:srgbClr val="0060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02F032-0DBC-FD11-1429-53DDB466FCF4}" v="117" dt="2025-01-09T03:20:13.867"/>
    <p1510:client id="{3D93658D-82A1-4C0F-960D-F80FAC029C27}" v="2" dt="2025-01-14T16:41:10.154"/>
    <p1510:client id="{61898B29-1174-4C25-CD3F-A26D071638C3}" v="2" dt="2025-01-09T21:57:28.741"/>
    <p1510:client id="{78EEA6FE-055D-B459-93D3-F44A1CA3B2FE}" v="246" dt="2025-01-09T15:28:54.961"/>
    <p1510:client id="{C1C17069-3E97-1CC2-91AF-430CD083D77F}" v="673" dt="2025-01-09T08:56:05.454"/>
    <p1510:client id="{C8449880-3DF0-5D55-523B-BC5EC9BC6045}" v="54" dt="2025-01-09T03:26:20.433"/>
    <p1510:client id="{CA46C98D-192A-81A8-F5B0-536221A22609}" v="41" dt="2025-01-09T15:00:49.426"/>
    <p1510:client id="{EAEB8490-23F1-539D-A2FB-84320A59119C}" v="67" dt="2025-01-09T03:31:42.8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2184" y="-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omments/modernComment_102_68F3BB8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5D5A809-7640-47C1-A72D-AAD081323C4C}" authorId="{71F075ED-7780-E011-AAD9-A80C585397C1}" status="resolved" created="2025-01-09T21:48:56.949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60803722" sldId="258"/>
      <ac:spMk id="38" creationId="{A183C7C8-3F30-C5E4-DFDA-A65E91350CEC}"/>
      <ac:txMk cp="400">
        <ac:context len="769" hash="1024984477"/>
      </ac:txMk>
    </ac:txMkLst>
    <p188:pos x="13954599" y="1721175"/>
    <p188:txBody>
      <a:bodyPr/>
      <a:lstStyle/>
      <a:p>
        <a:r>
          <a:rPr lang="en-US"/>
          <a:t>Intentional?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9D6F5-A9D4-C22B-732C-A31A172FB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3410" y="7003600"/>
            <a:ext cx="22700456" cy="13786715"/>
          </a:xfrm>
        </p:spPr>
        <p:txBody>
          <a:bodyPr anchor="b">
            <a:normAutofit/>
          </a:bodyPr>
          <a:lstStyle>
            <a:lvl1pPr algn="ctr">
              <a:defRPr sz="254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1AFD6E-3459-290F-1147-F0C47ACEE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3410" y="27124071"/>
            <a:ext cx="22700456" cy="6657443"/>
          </a:xfrm>
        </p:spPr>
        <p:txBody>
          <a:bodyPr anchor="t">
            <a:normAutofit/>
          </a:bodyPr>
          <a:lstStyle>
            <a:lvl1pPr marL="0" indent="0" algn="ctr">
              <a:buNone/>
              <a:defRPr sz="1132" cap="all" spc="212" baseline="0"/>
            </a:lvl1pPr>
            <a:lvl2pPr marL="323378" indent="0" algn="ctr">
              <a:buNone/>
              <a:defRPr sz="1132"/>
            </a:lvl2pPr>
            <a:lvl3pPr marL="646755" indent="0" algn="ctr">
              <a:buNone/>
              <a:defRPr sz="1132"/>
            </a:lvl3pPr>
            <a:lvl4pPr marL="970133" indent="0" algn="ctr">
              <a:buNone/>
              <a:defRPr sz="1132"/>
            </a:lvl4pPr>
            <a:lvl5pPr marL="1293510" indent="0" algn="ctr">
              <a:buNone/>
              <a:defRPr sz="1132"/>
            </a:lvl5pPr>
            <a:lvl6pPr marL="1616888" indent="0" algn="ctr">
              <a:buNone/>
              <a:defRPr sz="1132"/>
            </a:lvl6pPr>
            <a:lvl7pPr marL="1940265" indent="0" algn="ctr">
              <a:buNone/>
              <a:defRPr sz="1132"/>
            </a:lvl7pPr>
            <a:lvl8pPr marL="2263643" indent="0" algn="ctr">
              <a:buNone/>
              <a:defRPr sz="1132"/>
            </a:lvl8pPr>
            <a:lvl9pPr marL="2587020" indent="0" algn="ctr">
              <a:buNone/>
              <a:defRPr sz="1132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674D3-6FB9-5549-B0F2-FD61E82D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E39B8-A7CB-4B82-AC0C-44B99F546761}" type="datetimeFigureOut">
              <a:rPr lang="en-US" dirty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39BBC-C979-2C77-493E-CF5498AE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13B7E-A51C-D9CD-2189-650A9D63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4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479" userDrawn="1">
          <p15:clr>
            <a:srgbClr val="FBAE40"/>
          </p15:clr>
        </p15:guide>
        <p15:guide id="2" pos="953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55F0-A6D4-C39B-394F-0B16E9C9C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1860F-B260-57CE-E12B-2C9486031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45C9F-D94D-E5D3-B73A-20621FA53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3940-CA92-4FEE-A698-62CF7BC5AC36}" type="datetimeFigureOut">
              <a:rPr lang="en-US" dirty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AB243-BB42-966A-4708-15C9B11D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3A3BD-2CC5-03D3-4CD6-E31A55BA2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06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8633-AC3B-E617-1C54-84932DDD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9868" y="9451726"/>
            <a:ext cx="21310634" cy="19586726"/>
          </a:xfrm>
        </p:spPr>
        <p:txBody>
          <a:bodyPr anchor="b">
            <a:normAutofit/>
          </a:bodyPr>
          <a:lstStyle>
            <a:lvl1pPr>
              <a:defRPr sz="2546" cap="all" spc="212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8C242-ECAB-AEC3-7E9B-F9854AF31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9869" y="30974876"/>
            <a:ext cx="21310637" cy="7024826"/>
          </a:xfrm>
        </p:spPr>
        <p:txBody>
          <a:bodyPr>
            <a:normAutofit/>
          </a:bodyPr>
          <a:lstStyle>
            <a:lvl1pPr marL="0" indent="0">
              <a:buNone/>
              <a:defRPr sz="1132" cap="all" spc="212" baseline="0">
                <a:solidFill>
                  <a:schemeClr val="tx2"/>
                </a:solidFill>
              </a:defRPr>
            </a:lvl1pPr>
            <a:lvl2pPr marL="323378" indent="0">
              <a:buNone/>
              <a:defRPr sz="1132">
                <a:solidFill>
                  <a:schemeClr val="tx1">
                    <a:tint val="82000"/>
                  </a:schemeClr>
                </a:solidFill>
              </a:defRPr>
            </a:lvl2pPr>
            <a:lvl3pPr marL="646755" indent="0">
              <a:buNone/>
              <a:defRPr sz="1132">
                <a:solidFill>
                  <a:schemeClr val="tx1">
                    <a:tint val="82000"/>
                  </a:schemeClr>
                </a:solidFill>
              </a:defRPr>
            </a:lvl3pPr>
            <a:lvl4pPr marL="970133" indent="0">
              <a:buNone/>
              <a:defRPr sz="1132">
                <a:solidFill>
                  <a:schemeClr val="tx1">
                    <a:tint val="82000"/>
                  </a:schemeClr>
                </a:solidFill>
              </a:defRPr>
            </a:lvl4pPr>
            <a:lvl5pPr marL="1293510" indent="0">
              <a:buNone/>
              <a:defRPr sz="1132">
                <a:solidFill>
                  <a:schemeClr val="tx1">
                    <a:tint val="82000"/>
                  </a:schemeClr>
                </a:solidFill>
              </a:defRPr>
            </a:lvl5pPr>
            <a:lvl6pPr marL="1616888" indent="0">
              <a:buNone/>
              <a:defRPr sz="1132">
                <a:solidFill>
                  <a:schemeClr val="tx1">
                    <a:tint val="82000"/>
                  </a:schemeClr>
                </a:solidFill>
              </a:defRPr>
            </a:lvl6pPr>
            <a:lvl7pPr marL="1940265" indent="0">
              <a:buNone/>
              <a:defRPr sz="1132">
                <a:solidFill>
                  <a:schemeClr val="tx1">
                    <a:tint val="82000"/>
                  </a:schemeClr>
                </a:solidFill>
              </a:defRPr>
            </a:lvl7pPr>
            <a:lvl8pPr marL="2263643" indent="0">
              <a:buNone/>
              <a:defRPr sz="1132">
                <a:solidFill>
                  <a:schemeClr val="tx1">
                    <a:tint val="82000"/>
                  </a:schemeClr>
                </a:solidFill>
              </a:defRPr>
            </a:lvl8pPr>
            <a:lvl9pPr marL="2587020" indent="0">
              <a:buNone/>
              <a:defRPr sz="113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D9B82-EEF4-2CD7-61FE-BAFB2B96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641-6C35-45D1-9313-2719E9EA8AD8}" type="datetimeFigureOut">
              <a:rPr lang="en-US" dirty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222B6-F7A8-70A5-B023-FCAD5D7C4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5D758-2E38-8A8D-75BC-667F6A23B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46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60DFF-11BD-F5F4-35D4-1986ABBD3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D1279-E9A9-702E-144D-61114B788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79245" y="13473355"/>
            <a:ext cx="12356786" cy="250711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4E624-7A76-56EC-FA0D-E2AA8EF9B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710561" y="13473355"/>
            <a:ext cx="12377471" cy="250711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D7DF5-30AD-AE47-D516-5CEE8277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01268-3A74-4110-8F08-063DFB8BB885}" type="datetimeFigureOut">
              <a:rPr lang="en-US" dirty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5C503-B649-B083-6341-F6E376AF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53EA35-CF5A-DB36-8B14-5C184B6F1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28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BA3D8-FDD9-329B-BCC6-BBF47F01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994" y="3760695"/>
            <a:ext cx="25891288" cy="479814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EF7DC-0699-CB3C-A7CB-39035D89A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87995" y="10585147"/>
            <a:ext cx="12322242" cy="4041678"/>
          </a:xfrm>
        </p:spPr>
        <p:txBody>
          <a:bodyPr anchor="b">
            <a:noAutofit/>
          </a:bodyPr>
          <a:lstStyle>
            <a:lvl1pPr marL="0" indent="0">
              <a:buNone/>
              <a:defRPr sz="990" b="1" cap="all" spc="212" baseline="0"/>
            </a:lvl1pPr>
            <a:lvl2pPr marL="323378" indent="0">
              <a:buNone/>
              <a:defRPr sz="990" b="1"/>
            </a:lvl2pPr>
            <a:lvl3pPr marL="646755" indent="0">
              <a:buNone/>
              <a:defRPr sz="990" b="1"/>
            </a:lvl3pPr>
            <a:lvl4pPr marL="970133" indent="0">
              <a:buNone/>
              <a:defRPr sz="990" b="1"/>
            </a:lvl4pPr>
            <a:lvl5pPr marL="1293510" indent="0">
              <a:buNone/>
              <a:defRPr sz="990" b="1"/>
            </a:lvl5pPr>
            <a:lvl6pPr marL="1616888" indent="0">
              <a:buNone/>
              <a:defRPr sz="990" b="1"/>
            </a:lvl6pPr>
            <a:lvl7pPr marL="1940265" indent="0">
              <a:buNone/>
              <a:defRPr sz="990" b="1"/>
            </a:lvl7pPr>
            <a:lvl8pPr marL="2263643" indent="0">
              <a:buNone/>
              <a:defRPr sz="990" b="1"/>
            </a:lvl8pPr>
            <a:lvl9pPr marL="2587020" indent="0">
              <a:buNone/>
              <a:defRPr sz="99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2EB40-99E1-CCA4-BAFA-F51AA56CF2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87995" y="14626824"/>
            <a:ext cx="12322242" cy="239204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979BC-6B50-751D-D569-F360938B0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5696355" y="10585147"/>
            <a:ext cx="12382925" cy="4041678"/>
          </a:xfrm>
        </p:spPr>
        <p:txBody>
          <a:bodyPr anchor="b">
            <a:noAutofit/>
          </a:bodyPr>
          <a:lstStyle>
            <a:lvl1pPr marL="0" indent="0">
              <a:buNone/>
              <a:defRPr sz="990" b="1" cap="all" spc="212" baseline="0"/>
            </a:lvl1pPr>
            <a:lvl2pPr marL="323378" indent="0">
              <a:buNone/>
              <a:defRPr sz="990" b="1"/>
            </a:lvl2pPr>
            <a:lvl3pPr marL="646755" indent="0">
              <a:buNone/>
              <a:defRPr sz="990" b="1"/>
            </a:lvl3pPr>
            <a:lvl4pPr marL="970133" indent="0">
              <a:buNone/>
              <a:defRPr sz="990" b="1"/>
            </a:lvl4pPr>
            <a:lvl5pPr marL="1293510" indent="0">
              <a:buNone/>
              <a:defRPr sz="990" b="1"/>
            </a:lvl5pPr>
            <a:lvl6pPr marL="1616888" indent="0">
              <a:buNone/>
              <a:defRPr sz="990" b="1"/>
            </a:lvl6pPr>
            <a:lvl7pPr marL="1940265" indent="0">
              <a:buNone/>
              <a:defRPr sz="990" b="1"/>
            </a:lvl7pPr>
            <a:lvl8pPr marL="2263643" indent="0">
              <a:buNone/>
              <a:defRPr sz="990" b="1"/>
            </a:lvl8pPr>
            <a:lvl9pPr marL="2587020" indent="0">
              <a:buNone/>
              <a:defRPr sz="99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A3A26F-230E-2D25-6BDC-6ECA00FAE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5696355" y="14626824"/>
            <a:ext cx="12382925" cy="239204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82A01-DE7C-3BA4-96FF-CDEF2F60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1C1AF-C1FB-48A7-98B4-E595E63F6614}" type="datetimeFigureOut">
              <a:rPr lang="en-US" dirty="0"/>
              <a:t>1/14/2025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AA828-0166-8ECD-BCE8-654BEFDD7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90C0D2-459A-04AA-FD90-7687D2FE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65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549F-FA71-857F-E02E-3CB63CE68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69611-F911-D3D4-B613-ACCDA56C4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4C44-5F8C-4BEA-BBCE-8694F126DC43}" type="datetimeFigureOut">
              <a:rPr lang="en-US" dirty="0"/>
              <a:t>1/14/2025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A1961-0B6B-8FEB-F2CB-C42E90EF2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AA80E-3139-9F1B-9C3E-2A76628CF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47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54789-9F96-511A-0FB6-24F6A841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56F9-C8F2-4EF7-8042-704C94FF2795}" type="datetimeFigureOut">
              <a:rPr lang="en-US" dirty="0"/>
              <a:t>1/14/2025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80399-ADEF-8F74-9F59-6AD804C93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6A34F-ABAB-9C4E-38A1-C6EEB944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41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E3917-2BF6-1CE2-F34B-49F0D09A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819" y="5041134"/>
            <a:ext cx="9038260" cy="12870682"/>
          </a:xfrm>
        </p:spPr>
        <p:txBody>
          <a:bodyPr anchor="t">
            <a:normAutofit/>
          </a:bodyPr>
          <a:lstStyle>
            <a:lvl1pPr>
              <a:defRPr sz="19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15B8F-A9F3-8583-FFF1-175021F17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87454" y="5041131"/>
            <a:ext cx="14702887" cy="31532096"/>
          </a:xfrm>
        </p:spPr>
        <p:txBody>
          <a:bodyPr>
            <a:normAutofit/>
          </a:bodyPr>
          <a:lstStyle>
            <a:lvl1pPr>
              <a:defRPr sz="1698"/>
            </a:lvl1pPr>
            <a:lvl2pPr>
              <a:defRPr sz="1415"/>
            </a:lvl2pPr>
            <a:lvl3pPr>
              <a:defRPr sz="1273"/>
            </a:lvl3pPr>
            <a:lvl4pPr>
              <a:defRPr sz="1132"/>
            </a:lvl4pPr>
            <a:lvl5pPr>
              <a:defRPr sz="1132"/>
            </a:lvl5pPr>
            <a:lvl6pPr>
              <a:defRPr sz="1132"/>
            </a:lvl6pPr>
            <a:lvl7pPr>
              <a:defRPr sz="1132"/>
            </a:lvl7pPr>
            <a:lvl8pPr>
              <a:defRPr sz="1132"/>
            </a:lvl8pPr>
            <a:lvl9pPr>
              <a:defRPr sz="113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90AFF-A949-CE9E-6B94-C1B619612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819" y="18724207"/>
            <a:ext cx="9038260" cy="17898550"/>
          </a:xfrm>
        </p:spPr>
        <p:txBody>
          <a:bodyPr anchor="b"/>
          <a:lstStyle>
            <a:lvl1pPr marL="0" indent="0">
              <a:buNone/>
              <a:defRPr sz="1132"/>
            </a:lvl1pPr>
            <a:lvl2pPr marL="323378" indent="0">
              <a:buNone/>
              <a:defRPr sz="990"/>
            </a:lvl2pPr>
            <a:lvl3pPr marL="646755" indent="0">
              <a:buNone/>
              <a:defRPr sz="849"/>
            </a:lvl3pPr>
            <a:lvl4pPr marL="970133" indent="0">
              <a:buNone/>
              <a:defRPr sz="707"/>
            </a:lvl4pPr>
            <a:lvl5pPr marL="1293510" indent="0">
              <a:buNone/>
              <a:defRPr sz="707"/>
            </a:lvl5pPr>
            <a:lvl6pPr marL="1616888" indent="0">
              <a:buNone/>
              <a:defRPr sz="707"/>
            </a:lvl6pPr>
            <a:lvl7pPr marL="1940265" indent="0">
              <a:buNone/>
              <a:defRPr sz="707"/>
            </a:lvl7pPr>
            <a:lvl8pPr marL="2263643" indent="0">
              <a:buNone/>
              <a:defRPr sz="707"/>
            </a:lvl8pPr>
            <a:lvl9pPr marL="2587020" indent="0">
              <a:buNone/>
              <a:defRPr sz="7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95267E-088F-FB9A-9469-551890F29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32DF-953D-44BD-83F8-5D8DA76EA12A}" type="datetimeFigureOut">
              <a:rPr lang="en-US" dirty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A3FFC-B3A6-C0B6-5DAE-70BE0D6FB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8D35F-BC2E-8D14-060F-449CBAF7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45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909ED-ED97-A3CE-5569-77B45F41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817" y="5122339"/>
            <a:ext cx="9034782" cy="12870688"/>
          </a:xfrm>
        </p:spPr>
        <p:txBody>
          <a:bodyPr anchor="t">
            <a:normAutofit/>
          </a:bodyPr>
          <a:lstStyle>
            <a:lvl1pPr>
              <a:defRPr sz="19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83BB3A-9E24-DE4C-9619-1502F1B6F38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13026965" y="5738315"/>
            <a:ext cx="15163376" cy="31285184"/>
          </a:xfrm>
        </p:spPr>
        <p:txBody>
          <a:bodyPr anchor="t"/>
          <a:lstStyle>
            <a:lvl1pPr marL="0" indent="0">
              <a:buNone/>
              <a:defRPr sz="2263"/>
            </a:lvl1pPr>
            <a:lvl2pPr marL="323378" indent="0">
              <a:buNone/>
              <a:defRPr sz="1980"/>
            </a:lvl2pPr>
            <a:lvl3pPr marL="646755" indent="0">
              <a:buNone/>
              <a:defRPr sz="1698"/>
            </a:lvl3pPr>
            <a:lvl4pPr marL="970133" indent="0">
              <a:buNone/>
              <a:defRPr sz="1415"/>
            </a:lvl4pPr>
            <a:lvl5pPr marL="1293510" indent="0">
              <a:buNone/>
              <a:defRPr sz="1415"/>
            </a:lvl5pPr>
            <a:lvl6pPr marL="1616888" indent="0">
              <a:buNone/>
              <a:defRPr sz="1415"/>
            </a:lvl6pPr>
            <a:lvl7pPr marL="1940265" indent="0">
              <a:buNone/>
              <a:defRPr sz="1415"/>
            </a:lvl7pPr>
            <a:lvl8pPr marL="2263643" indent="0">
              <a:buNone/>
              <a:defRPr sz="1415"/>
            </a:lvl8pPr>
            <a:lvl9pPr marL="2587020" indent="0">
              <a:buNone/>
              <a:defRPr sz="1415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4CE1F-29E0-88BB-8489-E58236B8B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4819" y="18724207"/>
            <a:ext cx="9046144" cy="17898550"/>
          </a:xfrm>
        </p:spPr>
        <p:txBody>
          <a:bodyPr anchor="b"/>
          <a:lstStyle>
            <a:lvl1pPr marL="0" indent="0">
              <a:buNone/>
              <a:defRPr sz="1132"/>
            </a:lvl1pPr>
            <a:lvl2pPr marL="323378" indent="0">
              <a:buNone/>
              <a:defRPr sz="990"/>
            </a:lvl2pPr>
            <a:lvl3pPr marL="646755" indent="0">
              <a:buNone/>
              <a:defRPr sz="849"/>
            </a:lvl3pPr>
            <a:lvl4pPr marL="970133" indent="0">
              <a:buNone/>
              <a:defRPr sz="707"/>
            </a:lvl4pPr>
            <a:lvl5pPr marL="1293510" indent="0">
              <a:buNone/>
              <a:defRPr sz="707"/>
            </a:lvl5pPr>
            <a:lvl6pPr marL="1616888" indent="0">
              <a:buNone/>
              <a:defRPr sz="707"/>
            </a:lvl6pPr>
            <a:lvl7pPr marL="1940265" indent="0">
              <a:buNone/>
              <a:defRPr sz="707"/>
            </a:lvl7pPr>
            <a:lvl8pPr marL="2263643" indent="0">
              <a:buNone/>
              <a:defRPr sz="707"/>
            </a:lvl8pPr>
            <a:lvl9pPr marL="2587020" indent="0">
              <a:buNone/>
              <a:defRPr sz="7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4B7212-6816-FFD1-50B2-58844AD38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326D-65F4-4B2F-9A62-9E4BD9402C47}" type="datetimeFigureOut">
              <a:rPr lang="en-US" dirty="0"/>
              <a:t>1/14/2025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17744-5A24-B7B7-5FD6-E98E6083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DA4D1-A71D-A7A6-3D0C-294E5D28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19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990AE-F72C-4C2E-E2D0-7A8D7EEF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1B46D-142E-8C8E-C4F4-B6B1586A6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D92E3-36AD-2615-0166-6B73C34F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2F6F-0846-489A-A4BC-61B476BE2887}" type="datetimeFigureOut">
              <a:rPr lang="en-US" dirty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BFB69-319D-2284-2734-217160D39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883B0-C775-5BD2-8EC6-A41D19BC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858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040463-6D41-8D45-088A-540B0D1883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1660019" y="3695864"/>
            <a:ext cx="6526381" cy="3484866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F2276-7F04-F3F7-E3CE-F81C8DC637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080875" y="3695864"/>
            <a:ext cx="19200803" cy="3484866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802BF-9E0C-3251-8FAE-81F07DB0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9DF21-A340-467A-94AB-9502647BB771}" type="datetimeFigureOut">
              <a:rPr lang="en-US" dirty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754-5B8F-A9FA-E8B1-06E04CE28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1E6A8-5139-ECD4-CC0C-32FFC6741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DE196-8A13-4FF7-A07E-102851959EAB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53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858A62-FE72-978B-BE71-05908D82E1A4}"/>
              </a:ext>
            </a:extLst>
          </p:cNvPr>
          <p:cNvSpPr/>
          <p:nvPr/>
        </p:nvSpPr>
        <p:spPr>
          <a:xfrm>
            <a:off x="0" y="3"/>
            <a:ext cx="30267275" cy="42807723"/>
          </a:xfrm>
          <a:prstGeom prst="rect">
            <a:avLst/>
          </a:prstGeom>
          <a:solidFill>
            <a:schemeClr val="bg2">
              <a:lumMod val="75000"/>
              <a:alpha val="1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A14B7-4740-5D9F-6489-BAD00C3E0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571" y="3670676"/>
            <a:ext cx="25942133" cy="7899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0487F-803F-C5AF-BD93-39C0FC738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9244" y="13465923"/>
            <a:ext cx="25923921" cy="2436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6FCEF-4EDF-C2EF-7D81-FEFF7042F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79244" y="39663922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6" cap="all" spc="212" baseline="0">
                <a:solidFill>
                  <a:schemeClr val="tx2"/>
                </a:solidFill>
              </a:defRPr>
            </a:lvl1pPr>
          </a:lstStyle>
          <a:p>
            <a:fld id="{F9B0CB28-85DB-480B-8C99-FD493ACC7120}" type="datetimeFigureOut">
              <a:rPr lang="en-US" dirty="0"/>
              <a:t>1/14/2025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663BC-4D46-C74D-DDF2-9D25B4D96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706356" y="39663922"/>
            <a:ext cx="10669214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6" cap="all" spc="212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B4EAE-CB5C-D14B-77EF-7B155FA68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375569" y="39663922"/>
            <a:ext cx="1293924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2"/>
                </a:solidFill>
                <a:latin typeface="+mj-lt"/>
              </a:defRPr>
            </a:lvl1pPr>
          </a:lstStyle>
          <a:p>
            <a:fld id="{5E4DE196-8A13-4FF7-A07E-102851959EAB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3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479" userDrawn="1">
          <p15:clr>
            <a:srgbClr val="F26B43"/>
          </p15:clr>
        </p15:guide>
        <p15:guide id="4" pos="9533" userDrawn="1">
          <p15:clr>
            <a:srgbClr val="F26B43"/>
          </p15:clr>
        </p15:guide>
        <p15:guide id="5" orient="horz" pos="23812" userDrawn="1">
          <p15:clr>
            <a:srgbClr val="F26B43"/>
          </p15:clr>
        </p15:guide>
        <p15:guide id="6" orient="horz" pos="73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microsoft.com/office/2018/10/relationships/comments" Target="../comments/modernComment_102_68F3BB8A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7">
            <a:extLst>
              <a:ext uri="{FF2B5EF4-FFF2-40B4-BE49-F238E27FC236}">
                <a16:creationId xmlns:a16="http://schemas.microsoft.com/office/drawing/2014/main" id="{1CD23F8C-0DA7-9896-17EB-EEC955309C44}"/>
              </a:ext>
            </a:extLst>
          </p:cNvPr>
          <p:cNvSpPr/>
          <p:nvPr/>
        </p:nvSpPr>
        <p:spPr>
          <a:xfrm>
            <a:off x="1210293" y="842883"/>
            <a:ext cx="24621316" cy="2579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6998"/>
              </a:lnSpc>
            </a:pPr>
            <a:r>
              <a:rPr lang="en-US" altLang="zh-TW" sz="6550" b="1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Large Language Models (LLMs) for micro-behavior detection in space missions</a:t>
            </a:r>
            <a:endParaRPr lang="en-US">
              <a:solidFill>
                <a:schemeClr val="tx1"/>
              </a:solidFill>
              <a:latin typeface="Palatino Linotype"/>
            </a:endParaRPr>
          </a:p>
        </p:txBody>
      </p:sp>
      <p:sp>
        <p:nvSpPr>
          <p:cNvPr id="6" name="矩形 8">
            <a:extLst>
              <a:ext uri="{FF2B5EF4-FFF2-40B4-BE49-F238E27FC236}">
                <a16:creationId xmlns:a16="http://schemas.microsoft.com/office/drawing/2014/main" id="{1B86953E-4DA3-FACC-F9AC-5650409976B5}"/>
              </a:ext>
            </a:extLst>
          </p:cNvPr>
          <p:cNvSpPr/>
          <p:nvPr/>
        </p:nvSpPr>
        <p:spPr>
          <a:xfrm>
            <a:off x="1140917" y="3348380"/>
            <a:ext cx="24320197" cy="19620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" sz="3800" b="1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Ankush Raut</a:t>
            </a:r>
            <a:r>
              <a:rPr lang="en" sz="3800" b="1" baseline="30000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1</a:t>
            </a:r>
            <a:r>
              <a:rPr lang="en" sz="3800" b="1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, Projna Paromita</a:t>
            </a:r>
            <a:r>
              <a:rPr lang="en" sz="3800" b="1" baseline="30000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2 </a:t>
            </a:r>
            <a:r>
              <a:rPr lang="en" sz="3800" b="1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, Alaa Khader</a:t>
            </a:r>
            <a:r>
              <a:rPr lang="en" sz="3800" b="1" baseline="30000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3</a:t>
            </a:r>
            <a:r>
              <a:rPr lang="en" sz="3800" b="1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, Sydney Begerowski</a:t>
            </a:r>
            <a:r>
              <a:rPr lang="en" sz="3800" b="1" baseline="30000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4</a:t>
            </a:r>
            <a:r>
              <a:rPr lang="en" sz="3800" b="1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, Suzanne T. Bell</a:t>
            </a:r>
            <a:r>
              <a:rPr lang="en" sz="3800" b="1" baseline="30000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5</a:t>
            </a:r>
            <a:r>
              <a:rPr lang="en" sz="3800" b="1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, Theodora Chaspari</a:t>
            </a:r>
            <a:r>
              <a:rPr lang="en" sz="3800" b="1" baseline="30000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1</a:t>
            </a:r>
          </a:p>
          <a:p>
            <a:pPr algn="ctr"/>
            <a:endParaRPr lang="en" sz="1050" b="1" baseline="30000" dirty="0">
              <a:solidFill>
                <a:schemeClr val="tx1"/>
              </a:solidFill>
              <a:latin typeface="Palatino Linotype"/>
              <a:ea typeface="新細明體"/>
              <a:cs typeface="Arial"/>
            </a:endParaRPr>
          </a:p>
          <a:p>
            <a:pPr algn="ctr"/>
            <a:r>
              <a:rPr lang="en" sz="3800" b="1" i="1" baseline="30000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1</a:t>
            </a:r>
            <a:r>
              <a:rPr lang="en" sz="3800" b="1" i="1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University of Colorado Boulder, </a:t>
            </a:r>
            <a:r>
              <a:rPr lang="en" sz="3800" b="1" i="1" baseline="30000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2</a:t>
            </a:r>
            <a:r>
              <a:rPr lang="en" sz="3800" b="1" i="1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Texas A&amp;M University, </a:t>
            </a:r>
          </a:p>
          <a:p>
            <a:pPr algn="ctr"/>
            <a:r>
              <a:rPr lang="en" sz="3800" b="1" i="1" baseline="3000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3</a:t>
            </a:r>
            <a:r>
              <a:rPr lang="en" sz="3800" b="1" i="1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JESTech, </a:t>
            </a:r>
            <a:r>
              <a:rPr lang="en" sz="3800" b="1" i="1" baseline="3000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4</a:t>
            </a:r>
            <a:r>
              <a:rPr lang="en" sz="3800" b="1" i="1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KBR</a:t>
            </a:r>
            <a:r>
              <a:rPr lang="en" sz="3800" b="1" i="1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, </a:t>
            </a:r>
            <a:r>
              <a:rPr lang="en" sz="3800" b="1" i="1" baseline="30000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5</a:t>
            </a:r>
            <a:r>
              <a:rPr lang="en" sz="3800" b="1" i="1" dirty="0">
                <a:solidFill>
                  <a:schemeClr val="tx1"/>
                </a:solidFill>
                <a:latin typeface="Palatino Linotype"/>
                <a:ea typeface="新細明體"/>
                <a:cs typeface="Arial"/>
              </a:rPr>
              <a:t>NASA Johnson Space Center</a:t>
            </a:r>
          </a:p>
          <a:p>
            <a:pPr algn="ctr"/>
            <a:endParaRPr lang="en" sz="3800" b="1" i="1" dirty="0">
              <a:solidFill>
                <a:schemeClr val="tx1"/>
              </a:solidFill>
              <a:latin typeface="Palatino Linotype"/>
              <a:ea typeface="新細明體"/>
              <a:cs typeface="Arial"/>
            </a:endParaRPr>
          </a:p>
        </p:txBody>
      </p:sp>
      <p:sp>
        <p:nvSpPr>
          <p:cNvPr id="10" name="矩形 11">
            <a:extLst>
              <a:ext uri="{FF2B5EF4-FFF2-40B4-BE49-F238E27FC236}">
                <a16:creationId xmlns:a16="http://schemas.microsoft.com/office/drawing/2014/main" id="{EA291396-8FA1-AE79-C29B-EAE26BF99D07}"/>
              </a:ext>
            </a:extLst>
          </p:cNvPr>
          <p:cNvSpPr/>
          <p:nvPr/>
        </p:nvSpPr>
        <p:spPr>
          <a:xfrm>
            <a:off x="1190118" y="5096770"/>
            <a:ext cx="12072891" cy="7908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kumimoji="1" lang="en-US" altLang="zh-TW" sz="4000" b="1" dirty="0">
                <a:solidFill>
                  <a:srgbClr val="C20F2F"/>
                </a:solidFill>
                <a:latin typeface="Palatino Linotype"/>
                <a:cs typeface="Arial"/>
              </a:rPr>
              <a:t>Introduction</a:t>
            </a:r>
            <a:endParaRPr lang="en-US" altLang="zh-TW" sz="4000" b="1">
              <a:latin typeface="Palatino Linotype"/>
              <a:cs typeface="Arial"/>
            </a:endParaRPr>
          </a:p>
          <a:p>
            <a:pPr marL="571500" indent="-571500">
              <a:buFont typeface="Arial"/>
              <a:buChar char="•"/>
            </a:pPr>
            <a:r>
              <a:rPr kumimoji="1"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Subtle team interactions called</a:t>
            </a:r>
            <a:r>
              <a:rPr kumimoji="1" lang="en-US" altLang="zh-CN" sz="3600" b="1" dirty="0">
                <a:solidFill>
                  <a:schemeClr val="tx1"/>
                </a:solidFill>
                <a:latin typeface="Palatino Linotype"/>
                <a:ea typeface="等线"/>
                <a:cs typeface="Times New Roman"/>
              </a:rPr>
              <a:t> </a:t>
            </a:r>
            <a:r>
              <a:rPr kumimoji="1"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micro-behaviors (</a:t>
            </a:r>
            <a:r>
              <a:rPr kumimoji="1" lang="en-US" sz="3600" b="1" dirty="0">
                <a:solidFill>
                  <a:schemeClr val="accent2">
                    <a:lumMod val="76000"/>
                  </a:schemeClr>
                </a:solidFill>
                <a:latin typeface="Palatino Linotype"/>
                <a:ea typeface="新細明體"/>
                <a:cs typeface="Times New Roman"/>
              </a:rPr>
              <a:t>uplifting, discouraging, neutral</a:t>
            </a:r>
            <a:r>
              <a:rPr kumimoji="1"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) </a:t>
            </a:r>
            <a:r>
              <a:rPr kumimoji="1" lang="en-US" sz="3600" b="1" dirty="0">
                <a:solidFill>
                  <a:schemeClr val="tx1"/>
                </a:solidFill>
                <a:latin typeface="Palatino Linotype"/>
                <a:ea typeface="等线"/>
                <a:cs typeface="Times New Roman"/>
              </a:rPr>
              <a:t>can </a:t>
            </a:r>
            <a:r>
              <a:rPr kumimoji="1"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affect team dynamics in space missions</a:t>
            </a:r>
            <a:endParaRPr lang="en-US" sz="3600" b="1" dirty="0">
              <a:solidFill>
                <a:schemeClr val="tx1"/>
              </a:solidFill>
              <a:latin typeface="Palatino Linotype"/>
              <a:ea typeface="新細明體"/>
              <a:cs typeface="Times New Roman"/>
            </a:endParaRPr>
          </a:p>
          <a:p>
            <a:pPr marL="571500" indent="-571500">
              <a:buFont typeface="Arial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Methods inspired by the success of LLMs in SLU</a:t>
            </a:r>
          </a:p>
          <a:p>
            <a:pPr marL="571500" indent="-571500">
              <a:buFont typeface="Arial"/>
              <a:buChar char="•"/>
            </a:pPr>
            <a:r>
              <a:rPr kumimoji="1" lang="en-US" sz="3600" b="1" dirty="0">
                <a:solidFill>
                  <a:schemeClr val="tx1"/>
                </a:solidFill>
                <a:latin typeface="Palatino Linotype"/>
                <a:cs typeface="Times New Roman"/>
              </a:rPr>
              <a:t>Investigation of the feasibility</a:t>
            </a:r>
            <a:r>
              <a:rPr kumimoji="1" lang="en-US" sz="3600" b="1" dirty="0">
                <a:solidFill>
                  <a:srgbClr val="000000"/>
                </a:solidFill>
                <a:latin typeface="Palatino Linotype"/>
                <a:cs typeface="Times New Roman"/>
              </a:rPr>
              <a:t> of LLMs for micro-behavior detection </a:t>
            </a:r>
            <a:r>
              <a:rPr kumimoji="1"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in </a:t>
            </a:r>
            <a:r>
              <a:rPr kumimoji="1" lang="en-US" sz="3600" b="1" dirty="0">
                <a:solidFill>
                  <a:srgbClr val="000000"/>
                </a:solidFill>
                <a:latin typeface="Palatino Linotype"/>
                <a:ea typeface="新細明體"/>
                <a:cs typeface="Times New Roman"/>
              </a:rPr>
              <a:t>NASA’s </a:t>
            </a:r>
            <a:r>
              <a:rPr kumimoji="1" lang="en-US" sz="3600" b="1" dirty="0">
                <a:solidFill>
                  <a:schemeClr val="accent2">
                    <a:lumMod val="76000"/>
                  </a:schemeClr>
                </a:solidFill>
                <a:latin typeface="Palatino Linotype"/>
                <a:ea typeface="新細明體"/>
                <a:cs typeface="Times New Roman"/>
              </a:rPr>
              <a:t>Human Exploration Research Analog </a:t>
            </a:r>
            <a:r>
              <a:rPr lang="en-US" sz="3600" b="1" dirty="0">
                <a:solidFill>
                  <a:schemeClr val="accent2">
                    <a:lumMod val="76000"/>
                  </a:schemeClr>
                </a:solidFill>
                <a:latin typeface="Palatino Linotype"/>
                <a:cs typeface="Times New Roman"/>
              </a:rPr>
              <a:t>(</a:t>
            </a:r>
            <a:r>
              <a:rPr kumimoji="1" lang="en-US" sz="3600" b="1" dirty="0">
                <a:solidFill>
                  <a:schemeClr val="accent2">
                    <a:lumMod val="76000"/>
                  </a:schemeClr>
                </a:solidFill>
                <a:latin typeface="Palatino Linotype"/>
                <a:ea typeface="新細明體"/>
                <a:cs typeface="Times New Roman"/>
              </a:rPr>
              <a:t>HERA) missions</a:t>
            </a:r>
            <a:r>
              <a:rPr kumimoji="1"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, analyzing conversations from Team Interaction Battery (TIB) tasks spanning 5 days</a:t>
            </a:r>
            <a:endParaRPr lang="en-US" sz="3600" b="1" dirty="0">
              <a:solidFill>
                <a:schemeClr val="tx1"/>
              </a:solidFill>
              <a:latin typeface="Palatino Linotype"/>
            </a:endParaRPr>
          </a:p>
          <a:p>
            <a:br>
              <a:rPr lang="en-US" dirty="0"/>
            </a:br>
            <a:endParaRPr lang="en-US" sz="4000" b="1">
              <a:latin typeface="Palatino Linotype"/>
            </a:endParaRPr>
          </a:p>
          <a:p>
            <a:endParaRPr lang="en-US" altLang="zh-TW" sz="4000" b="1">
              <a:solidFill>
                <a:schemeClr val="tx1"/>
              </a:solidFill>
              <a:latin typeface="Palatino Linotype"/>
              <a:ea typeface="新細明體"/>
              <a:cs typeface="Times New Roman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2E4241A-4850-1507-37DE-CB9426D64744}"/>
              </a:ext>
            </a:extLst>
          </p:cNvPr>
          <p:cNvSpPr/>
          <p:nvPr/>
        </p:nvSpPr>
        <p:spPr>
          <a:xfrm>
            <a:off x="13821044" y="5085452"/>
            <a:ext cx="15826368" cy="7411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altLang="zh-TW" sz="4000" b="1" dirty="0">
                <a:solidFill>
                  <a:srgbClr val="C20F2F"/>
                </a:solidFill>
                <a:latin typeface="Palatino Linotype"/>
                <a:cs typeface="Arial"/>
              </a:rPr>
              <a:t>Method – Overview</a:t>
            </a:r>
          </a:p>
          <a:p>
            <a:r>
              <a:rPr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Data:</a:t>
            </a:r>
            <a:endParaRPr lang="en-US" sz="3600" dirty="0">
              <a:solidFill>
                <a:schemeClr val="tx1"/>
              </a:solidFill>
              <a:latin typeface="Aptos Light"/>
              <a:ea typeface="新細明體"/>
              <a:cs typeface="Times New Roman"/>
            </a:endParaRPr>
          </a:p>
          <a:p>
            <a:pPr marL="571500" indent="-571500">
              <a:buFont typeface="Arial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Palatino Linotype"/>
                <a:ea typeface="+mn-lt"/>
                <a:cs typeface="+mn-lt"/>
              </a:rPr>
              <a:t>13,058 conversational turns (17.8% uplifting, 3.3% discouraging, 75.76% neutral, 3.14% nulls)</a:t>
            </a:r>
          </a:p>
          <a:p>
            <a:r>
              <a:rPr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Model Architectures:</a:t>
            </a:r>
            <a:endParaRPr lang="en-US" sz="3600" dirty="0">
              <a:solidFill>
                <a:schemeClr val="tx1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Encoder-only models: </a:t>
            </a:r>
            <a:r>
              <a:rPr lang="en-US" sz="3600" b="1" dirty="0">
                <a:solidFill>
                  <a:schemeClr val="accent2">
                    <a:lumMod val="76000"/>
                  </a:schemeClr>
                </a:solidFill>
                <a:latin typeface="Palatino Linotype"/>
                <a:ea typeface="新細明體"/>
                <a:cs typeface="Times New Roman"/>
              </a:rPr>
              <a:t>RoBERTa </a:t>
            </a:r>
            <a:r>
              <a:rPr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and </a:t>
            </a:r>
            <a:r>
              <a:rPr lang="en-US" sz="3600" b="1" err="1">
                <a:solidFill>
                  <a:schemeClr val="accent2">
                    <a:lumMod val="76000"/>
                  </a:schemeClr>
                </a:solidFill>
                <a:latin typeface="Palatino Linotype"/>
                <a:ea typeface="新細明體"/>
                <a:cs typeface="Times New Roman"/>
              </a:rPr>
              <a:t>DistilBERT</a:t>
            </a:r>
            <a:r>
              <a:rPr lang="en-US" sz="3600" b="1" dirty="0">
                <a:solidFill>
                  <a:schemeClr val="accent2">
                    <a:lumMod val="76000"/>
                  </a:schemeClr>
                </a:solidFill>
                <a:latin typeface="Palatino Linotype"/>
                <a:ea typeface="新細明體"/>
                <a:cs typeface="Times New Roman"/>
              </a:rPr>
              <a:t> </a:t>
            </a:r>
            <a:r>
              <a:rPr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for 3-way and binary sequence classification, respectively</a:t>
            </a:r>
            <a:endParaRPr lang="en-US" sz="3600" dirty="0">
              <a:solidFill>
                <a:schemeClr val="tx1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Decoder-only models: </a:t>
            </a:r>
            <a:r>
              <a:rPr lang="en-US" sz="3600" b="1" dirty="0">
                <a:solidFill>
                  <a:schemeClr val="accent2">
                    <a:lumMod val="76000"/>
                  </a:schemeClr>
                </a:solidFill>
                <a:latin typeface="Palatino Linotype"/>
                <a:ea typeface="新細明體"/>
                <a:cs typeface="Times New Roman"/>
              </a:rPr>
              <a:t>LLaMA-2</a:t>
            </a:r>
            <a:r>
              <a:rPr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 and </a:t>
            </a:r>
            <a:r>
              <a:rPr lang="en-US" sz="3600" b="1" dirty="0">
                <a:solidFill>
                  <a:schemeClr val="accent2">
                    <a:lumMod val="76000"/>
                  </a:schemeClr>
                </a:solidFill>
                <a:latin typeface="Palatino Linotype"/>
                <a:ea typeface="新細明體"/>
                <a:cs typeface="Times New Roman"/>
              </a:rPr>
              <a:t>LLaMA-3.1</a:t>
            </a:r>
            <a:r>
              <a:rPr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 for causal text generation; both models 8-bit quantized</a:t>
            </a:r>
            <a:endParaRPr lang="en-US" sz="3600" dirty="0">
              <a:solidFill>
                <a:schemeClr val="tx1"/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Palatino Linotype"/>
                <a:ea typeface="新細明體"/>
                <a:cs typeface="Times New Roman"/>
              </a:rPr>
              <a:t>Chance macro-F1 score: 3-way – 26% | binary – 43%</a:t>
            </a:r>
          </a:p>
          <a:p>
            <a:br>
              <a:rPr lang="en-US" dirty="0">
                <a:latin typeface="Aptos Light"/>
                <a:ea typeface="新細明體"/>
                <a:cs typeface="Times New Roman"/>
              </a:rPr>
            </a:br>
            <a:endParaRPr lang="en-US" sz="4000">
              <a:solidFill>
                <a:schemeClr val="tx1"/>
              </a:solidFill>
              <a:latin typeface="Palatino Linotype"/>
              <a:ea typeface="新細明體"/>
              <a:cs typeface="Times New Roman"/>
            </a:endParaRPr>
          </a:p>
          <a:p>
            <a:pPr algn="ctr"/>
            <a:endParaRPr lang="en-US" altLang="zh-TW" sz="4000" b="1">
              <a:solidFill>
                <a:schemeClr val="tx1"/>
              </a:solidFill>
              <a:latin typeface="Palatino Linotype"/>
              <a:ea typeface="新細明體"/>
              <a:cs typeface="Times New Roman"/>
            </a:endParaRPr>
          </a:p>
        </p:txBody>
      </p:sp>
      <p:sp>
        <p:nvSpPr>
          <p:cNvPr id="16" name="矩形 9">
            <a:extLst>
              <a:ext uri="{FF2B5EF4-FFF2-40B4-BE49-F238E27FC236}">
                <a16:creationId xmlns:a16="http://schemas.microsoft.com/office/drawing/2014/main" id="{29CBBBA0-A187-79FA-8334-D5B3A4D3A507}"/>
              </a:ext>
            </a:extLst>
          </p:cNvPr>
          <p:cNvSpPr/>
          <p:nvPr/>
        </p:nvSpPr>
        <p:spPr>
          <a:xfrm>
            <a:off x="25454433" y="4067592"/>
            <a:ext cx="3312120" cy="12692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6998"/>
              </a:lnSpc>
            </a:pPr>
            <a:r>
              <a:rPr lang="en" altLang="zh-TW" sz="4800" b="1">
                <a:solidFill>
                  <a:schemeClr val="bg1"/>
                </a:solidFill>
                <a:latin typeface="Arial"/>
                <a:ea typeface="新細明體"/>
                <a:cs typeface="Arial"/>
              </a:rPr>
              <a:t>54</a:t>
            </a:r>
          </a:p>
        </p:txBody>
      </p:sp>
      <p:pic>
        <p:nvPicPr>
          <p:cNvPr id="18" name="Picture 17" descr="A red and white logo&#10;&#10;Description automatically generated">
            <a:extLst>
              <a:ext uri="{FF2B5EF4-FFF2-40B4-BE49-F238E27FC236}">
                <a16:creationId xmlns:a16="http://schemas.microsoft.com/office/drawing/2014/main" id="{B11A88CE-3DDB-0968-B2E4-D21D52ACBE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0"/>
          <a:stretch/>
        </p:blipFill>
        <p:spPr>
          <a:xfrm>
            <a:off x="545172" y="41038878"/>
            <a:ext cx="5273941" cy="1280160"/>
          </a:xfrm>
          <a:prstGeom prst="rect">
            <a:avLst/>
          </a:prstGeom>
        </p:spPr>
      </p:pic>
      <p:pic>
        <p:nvPicPr>
          <p:cNvPr id="20" name="Picture 19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FEB8F40C-636C-B88A-7246-33935F13B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302" y="41038878"/>
            <a:ext cx="8549644" cy="1280160"/>
          </a:xfrm>
          <a:prstGeom prst="rect">
            <a:avLst/>
          </a:prstGeom>
        </p:spPr>
      </p:pic>
      <p:sp>
        <p:nvSpPr>
          <p:cNvPr id="28" name="矩形 11">
            <a:extLst>
              <a:ext uri="{FF2B5EF4-FFF2-40B4-BE49-F238E27FC236}">
                <a16:creationId xmlns:a16="http://schemas.microsoft.com/office/drawing/2014/main" id="{BD896C52-3518-2696-78BB-344E99CC93CA}"/>
              </a:ext>
            </a:extLst>
          </p:cNvPr>
          <p:cNvSpPr/>
          <p:nvPr/>
        </p:nvSpPr>
        <p:spPr>
          <a:xfrm>
            <a:off x="13837538" y="11079610"/>
            <a:ext cx="15179040" cy="28444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altLang="zh-TW" sz="4000" b="1" dirty="0">
                <a:solidFill>
                  <a:srgbClr val="C20F2F"/>
                </a:solidFill>
                <a:latin typeface="Palatino Linotype"/>
                <a:cs typeface="Arial"/>
              </a:rPr>
              <a:t>Decoder-only models</a:t>
            </a:r>
          </a:p>
          <a:p>
            <a:r>
              <a:rPr lang="en-US" altLang="zh-TW" sz="3600" b="1" dirty="0">
                <a:solidFill>
                  <a:schemeClr val="tx1"/>
                </a:solidFill>
                <a:latin typeface="Palatino Linotype"/>
                <a:cs typeface="Arial"/>
              </a:rPr>
              <a:t>Input:</a:t>
            </a: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Arial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Arial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Arial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Arial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Arial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Arial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Arial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Arial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Arial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Arial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Arial"/>
            </a:endParaRPr>
          </a:p>
          <a:p>
            <a:r>
              <a:rPr lang="en-US" altLang="zh-TW" sz="3600" b="1" dirty="0">
                <a:solidFill>
                  <a:schemeClr val="tx1"/>
                </a:solidFill>
                <a:latin typeface="Palatino Linotype"/>
                <a:cs typeface="Arial"/>
              </a:rPr>
              <a:t>Paradigms: Few-shot prompting, AMR-augmented prompting, fine-tuning, inclusion of coding definition in the prompt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矩形 11">
            <a:extLst>
              <a:ext uri="{FF2B5EF4-FFF2-40B4-BE49-F238E27FC236}">
                <a16:creationId xmlns:a16="http://schemas.microsoft.com/office/drawing/2014/main" id="{C14391C0-6E20-FD5B-5DA4-4B674272740E}"/>
              </a:ext>
            </a:extLst>
          </p:cNvPr>
          <p:cNvSpPr/>
          <p:nvPr/>
        </p:nvSpPr>
        <p:spPr>
          <a:xfrm>
            <a:off x="396820" y="11084925"/>
            <a:ext cx="13842488" cy="3707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altLang="zh-TW" sz="4000" b="1" dirty="0">
                <a:solidFill>
                  <a:srgbClr val="C20F2F"/>
                </a:solidFill>
                <a:latin typeface="Palatino Linotype"/>
                <a:cs typeface="Arial"/>
              </a:rPr>
              <a:t>Encoder-only models</a:t>
            </a:r>
          </a:p>
          <a:p>
            <a:r>
              <a:rPr lang="en-US" altLang="zh-TW" sz="3600" b="1" dirty="0">
                <a:solidFill>
                  <a:schemeClr val="tx1"/>
                </a:solidFill>
                <a:latin typeface="Palatino Linotype"/>
                <a:cs typeface="Times New Roman"/>
              </a:rPr>
              <a:t>Input: </a:t>
            </a: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Times New Roman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Times New Roman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Times New Roman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Times New Roman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Times New Roman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Times New Roman"/>
            </a:endParaRPr>
          </a:p>
          <a:p>
            <a:endParaRPr lang="en-US" altLang="zh-TW" sz="3600" b="1">
              <a:solidFill>
                <a:schemeClr val="tx1"/>
              </a:solidFill>
              <a:latin typeface="Palatino Linotype"/>
              <a:cs typeface="Times New Roman"/>
            </a:endParaRPr>
          </a:p>
          <a:p>
            <a:r>
              <a:rPr lang="en-US" altLang="zh-TW" sz="3600" b="1" dirty="0">
                <a:solidFill>
                  <a:schemeClr val="tx1"/>
                </a:solidFill>
                <a:latin typeface="Palatino Linotype"/>
                <a:cs typeface="Times New Roman"/>
              </a:rPr>
              <a:t>Paradigms: Out-of-the-box (OOB) labelling, fine-tuning, paraphrase-augmented fine-tuning (P)</a:t>
            </a:r>
            <a:endParaRPr lang="en-US" altLang="zh-TW" sz="3950" b="1" dirty="0">
              <a:solidFill>
                <a:schemeClr val="tx1"/>
              </a:solidFill>
              <a:latin typeface="Palatino Linotype"/>
              <a:cs typeface="Times New Roman"/>
            </a:endParaRPr>
          </a:p>
        </p:txBody>
      </p:sp>
      <p:sp>
        <p:nvSpPr>
          <p:cNvPr id="32" name="矩形 11">
            <a:extLst>
              <a:ext uri="{FF2B5EF4-FFF2-40B4-BE49-F238E27FC236}">
                <a16:creationId xmlns:a16="http://schemas.microsoft.com/office/drawing/2014/main" id="{5FB8178B-1C33-1BA7-0D22-2101B60A14DC}"/>
              </a:ext>
            </a:extLst>
          </p:cNvPr>
          <p:cNvSpPr/>
          <p:nvPr/>
        </p:nvSpPr>
        <p:spPr>
          <a:xfrm>
            <a:off x="1311708" y="17490688"/>
            <a:ext cx="12017829" cy="7412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altLang="zh-TW" sz="4000" b="1" dirty="0">
                <a:solidFill>
                  <a:srgbClr val="C20F2F"/>
                </a:solidFill>
                <a:latin typeface="Palatino Linotype"/>
                <a:cs typeface="Arial"/>
              </a:rPr>
              <a:t>Training and Evaluation</a:t>
            </a:r>
          </a:p>
          <a:p>
            <a:pPr marL="571500" indent="-571500">
              <a:buFont typeface="Arial"/>
              <a:buChar char="•"/>
            </a:pPr>
            <a:r>
              <a:rPr lang="en-US" altLang="zh-TW" sz="3600" b="1" dirty="0">
                <a:solidFill>
                  <a:schemeClr val="accent2">
                    <a:lumMod val="76000"/>
                  </a:schemeClr>
                </a:solidFill>
                <a:latin typeface="Palatino Linotype"/>
                <a:cs typeface="Arial"/>
              </a:rPr>
              <a:t>5 cross-validation folds</a:t>
            </a:r>
            <a:r>
              <a:rPr lang="en-US" altLang="zh-TW" sz="3600" b="1" dirty="0">
                <a:solidFill>
                  <a:schemeClr val="tx1"/>
                </a:solidFill>
                <a:latin typeface="Palatino Linotype"/>
                <a:cs typeface="Arial"/>
              </a:rPr>
              <a:t> with each team in the hold-out set once</a:t>
            </a:r>
          </a:p>
          <a:p>
            <a:pPr marL="571500" indent="-571500">
              <a:buFont typeface="Arial"/>
              <a:buChar char="•"/>
            </a:pPr>
            <a:r>
              <a:rPr lang="en-US" altLang="zh-TW" sz="3600" b="1" dirty="0">
                <a:solidFill>
                  <a:schemeClr val="tx1"/>
                </a:solidFill>
                <a:latin typeface="Palatino Linotype"/>
                <a:cs typeface="Arial"/>
              </a:rPr>
              <a:t>Conversations from the remaining teams split randomly into </a:t>
            </a:r>
            <a:r>
              <a:rPr lang="en-US" altLang="zh-TW" sz="3600" b="1" dirty="0">
                <a:solidFill>
                  <a:schemeClr val="accent2">
                    <a:lumMod val="76000"/>
                  </a:schemeClr>
                </a:solidFill>
                <a:latin typeface="Palatino Linotype"/>
                <a:cs typeface="Arial"/>
              </a:rPr>
              <a:t>training and validation (for early stopping)</a:t>
            </a:r>
            <a:r>
              <a:rPr lang="en-US" altLang="zh-TW" sz="3600" b="1" dirty="0">
                <a:solidFill>
                  <a:schemeClr val="tx1"/>
                </a:solidFill>
                <a:latin typeface="Palatino Linotype"/>
                <a:cs typeface="Arial"/>
              </a:rPr>
              <a:t> sets in 3:1 ratio</a:t>
            </a:r>
          </a:p>
          <a:p>
            <a:pPr marL="571500" indent="-571500">
              <a:buFont typeface="Arial"/>
              <a:buChar char="•"/>
            </a:pPr>
            <a:r>
              <a:rPr lang="en-US" altLang="zh-TW" sz="3600" b="1" dirty="0">
                <a:solidFill>
                  <a:schemeClr val="accent2">
                    <a:lumMod val="76000"/>
                  </a:schemeClr>
                </a:solidFill>
                <a:latin typeface="Palatino Linotype"/>
                <a:cs typeface="Arial"/>
              </a:rPr>
              <a:t>Weighted cross entropy (W) </a:t>
            </a:r>
            <a:r>
              <a:rPr lang="en-US" altLang="zh-TW" sz="3600" b="1" dirty="0">
                <a:solidFill>
                  <a:schemeClr val="tx1"/>
                </a:solidFill>
                <a:latin typeface="Palatino Linotype"/>
                <a:cs typeface="Arial"/>
              </a:rPr>
              <a:t>loss for RoBERTa, standard cross-entropy loss for all other models</a:t>
            </a:r>
          </a:p>
          <a:p>
            <a:pPr marL="571500" indent="-571500">
              <a:buFont typeface="Arial"/>
              <a:buChar char="•"/>
            </a:pPr>
            <a:r>
              <a:rPr lang="en-US" altLang="zh-TW" sz="3600" b="1" dirty="0">
                <a:solidFill>
                  <a:schemeClr val="accent2">
                    <a:lumMod val="76000"/>
                  </a:schemeClr>
                </a:solidFill>
                <a:latin typeface="Palatino Linotype"/>
                <a:cs typeface="Arial"/>
              </a:rPr>
              <a:t>Average macro-F1 </a:t>
            </a:r>
            <a:r>
              <a:rPr lang="en-US" altLang="zh-TW" sz="3600" b="1" dirty="0">
                <a:solidFill>
                  <a:schemeClr val="tx1"/>
                </a:solidFill>
                <a:latin typeface="Palatino Linotype"/>
                <a:cs typeface="Arial"/>
              </a:rPr>
              <a:t>score across all folds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183C7C8-3F30-C5E4-DFDA-A65E91350CEC}"/>
              </a:ext>
            </a:extLst>
          </p:cNvPr>
          <p:cNvSpPr txBox="1"/>
          <p:nvPr/>
        </p:nvSpPr>
        <p:spPr>
          <a:xfrm>
            <a:off x="545172" y="37320439"/>
            <a:ext cx="29169935" cy="36625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dirty="0">
                <a:latin typeface="Palatino Linotype"/>
              </a:rPr>
              <a:t>[1] Stoyanov et al</a:t>
            </a:r>
            <a:r>
              <a:rPr lang="en-US" sz="2800" dirty="0">
                <a:effectLst/>
                <a:latin typeface="Palatino Linotype"/>
              </a:rPr>
              <a:t>. </a:t>
            </a:r>
            <a:r>
              <a:rPr lang="en-US" sz="2800" dirty="0">
                <a:latin typeface="Palatino Linotype"/>
              </a:rPr>
              <a:t>(2019), </a:t>
            </a:r>
            <a:r>
              <a:rPr lang="en-US" sz="2800" err="1">
                <a:latin typeface="Palatino Linotype"/>
              </a:rPr>
              <a:t>RoBERTa</a:t>
            </a:r>
            <a:r>
              <a:rPr lang="en-US" sz="2800" dirty="0">
                <a:effectLst/>
                <a:latin typeface="Palatino Linotype"/>
              </a:rPr>
              <a:t>: </a:t>
            </a:r>
            <a:r>
              <a:rPr lang="en-US" sz="2800" dirty="0">
                <a:latin typeface="Palatino Linotype"/>
              </a:rPr>
              <a:t>A Robustly Optimized BERT Pretraining Approach</a:t>
            </a:r>
            <a:r>
              <a:rPr lang="en-US" sz="2800" dirty="0">
                <a:effectLst/>
                <a:latin typeface="Palatino Linotype"/>
              </a:rPr>
              <a:t>. </a:t>
            </a:r>
            <a:r>
              <a:rPr lang="en-US" sz="2800" dirty="0">
                <a:latin typeface="Palatino Linotype"/>
              </a:rPr>
              <a:t>arXiv:1907.11692</a:t>
            </a:r>
            <a:endParaRPr lang="en-US" dirty="0">
              <a:latin typeface="Palatino Linotype"/>
            </a:endParaRPr>
          </a:p>
          <a:p>
            <a:r>
              <a:rPr lang="en-US" sz="2800" dirty="0">
                <a:latin typeface="Palatino Linotype"/>
              </a:rPr>
              <a:t>[2] Sanh et al. (2019), </a:t>
            </a:r>
            <a:r>
              <a:rPr lang="en-US" sz="2800" err="1">
                <a:latin typeface="Palatino Linotype"/>
              </a:rPr>
              <a:t>DistilBERT</a:t>
            </a:r>
            <a:r>
              <a:rPr lang="en-US" sz="2800" dirty="0">
                <a:latin typeface="Palatino Linotype"/>
              </a:rPr>
              <a:t>, a distilled version of BERT: smaller, faster, cheaper and lighter. arXiv:1910.01108</a:t>
            </a:r>
            <a:endParaRPr lang="en-US" dirty="0">
              <a:latin typeface="Palatino Linotype"/>
            </a:endParaRPr>
          </a:p>
          <a:p>
            <a:r>
              <a:rPr lang="en-US" sz="2800" dirty="0">
                <a:latin typeface="Palatino Linotype"/>
              </a:rPr>
              <a:t>[3] </a:t>
            </a:r>
            <a:r>
              <a:rPr lang="en-US" sz="2800" err="1">
                <a:latin typeface="Palatino Linotype"/>
              </a:rPr>
              <a:t>Touvron</a:t>
            </a:r>
            <a:r>
              <a:rPr lang="en-US" sz="2800" dirty="0">
                <a:latin typeface="Palatino Linotype"/>
              </a:rPr>
              <a:t> et al. (2023), Llama 2: Open Foundation and Fine-Tuned Chat Models. arXiv:2307.09288</a:t>
            </a:r>
            <a:endParaRPr lang="en-US" dirty="0">
              <a:latin typeface="Palatino Linotype"/>
            </a:endParaRPr>
          </a:p>
          <a:p>
            <a:r>
              <a:rPr lang="en-US" sz="2800" dirty="0">
                <a:latin typeface="Palatino Linotype"/>
              </a:rPr>
              <a:t>[4] Brown et al. (2020), Language Models are Few-Shot Learners. arXiv:2005.14165 </a:t>
            </a:r>
            <a:endParaRPr lang="en-US" sz="2800">
              <a:latin typeface="Palatino Linotype"/>
            </a:endParaRPr>
          </a:p>
          <a:p>
            <a:r>
              <a:rPr lang="en-US" sz="2800" dirty="0">
                <a:latin typeface="Palatino Linotype"/>
              </a:rPr>
              <a:t>[5] Smith, I. A. &amp; Griffiths, A. (2022). Microaggressions, everyday discrimination, workplace incivilities, and other subtle slights at work: A meta-synthesis. Human Resource Development Review, 21(3), 275-299.</a:t>
            </a:r>
            <a:endParaRPr lang="en-US" dirty="0">
              <a:latin typeface="Palatino Linotype"/>
            </a:endParaRPr>
          </a:p>
          <a:p>
            <a:r>
              <a:rPr lang="en-US" sz="2800" dirty="0">
                <a:latin typeface="Palatino Linotype"/>
              </a:rPr>
              <a:t>[6] Oral E, Acar A, Eryiğit G. Abstract meaning representation of Turkish. Natural Language Engineering. 2024;30(1):171-200. doi:10.1017/S1351324922000183</a:t>
            </a:r>
          </a:p>
          <a:p>
            <a:br>
              <a:rPr lang="en-US" dirty="0"/>
            </a:br>
            <a:endParaRPr lang="en-US">
              <a:latin typeface="Palatino Linotype"/>
            </a:endParaRPr>
          </a:p>
        </p:txBody>
      </p:sp>
      <p:sp>
        <p:nvSpPr>
          <p:cNvPr id="40" name="矩形 11">
            <a:extLst>
              <a:ext uri="{FF2B5EF4-FFF2-40B4-BE49-F238E27FC236}">
                <a16:creationId xmlns:a16="http://schemas.microsoft.com/office/drawing/2014/main" id="{74405FA5-4BC9-8E5C-0DC1-66EFCBF5C8B1}"/>
              </a:ext>
            </a:extLst>
          </p:cNvPr>
          <p:cNvSpPr/>
          <p:nvPr/>
        </p:nvSpPr>
        <p:spPr>
          <a:xfrm>
            <a:off x="-826796" y="36709422"/>
            <a:ext cx="5298304" cy="7205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kumimoji="1" lang="en-US" altLang="zh-TW" sz="4000" b="1" dirty="0">
                <a:solidFill>
                  <a:srgbClr val="C20F2F"/>
                </a:solidFill>
                <a:latin typeface="Palatino Linotype"/>
                <a:cs typeface="Arial"/>
              </a:rPr>
              <a:t>References</a:t>
            </a:r>
            <a:endParaRPr lang="zh-TW" altLang="en-US" sz="4000" b="1">
              <a:solidFill>
                <a:srgbClr val="C20F2F"/>
              </a:solidFill>
              <a:latin typeface="Palatino Linotype"/>
              <a:cs typeface="Arial" panose="020B0604020202020204" pitchFamily="34" charset="0"/>
            </a:endParaRPr>
          </a:p>
        </p:txBody>
      </p:sp>
      <p:sp>
        <p:nvSpPr>
          <p:cNvPr id="42" name="矩形 11">
            <a:extLst>
              <a:ext uri="{FF2B5EF4-FFF2-40B4-BE49-F238E27FC236}">
                <a16:creationId xmlns:a16="http://schemas.microsoft.com/office/drawing/2014/main" id="{4A3FE853-586A-BD9E-E76B-53221124D463}"/>
              </a:ext>
            </a:extLst>
          </p:cNvPr>
          <p:cNvSpPr/>
          <p:nvPr/>
        </p:nvSpPr>
        <p:spPr>
          <a:xfrm>
            <a:off x="1076751" y="33801574"/>
            <a:ext cx="27953146" cy="3959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altLang="zh-TW" sz="4000" b="1" dirty="0">
                <a:solidFill>
                  <a:srgbClr val="C20F2F"/>
                </a:solidFill>
                <a:latin typeface="Palatino Linotype"/>
                <a:ea typeface="+mn-lt"/>
                <a:cs typeface="Arial"/>
              </a:rPr>
              <a:t>Conclusion</a:t>
            </a:r>
            <a:endParaRPr lang="en-US" altLang="zh-TW" sz="4000" b="1" dirty="0">
              <a:solidFill>
                <a:srgbClr val="C20F2F"/>
              </a:solidFill>
              <a:latin typeface="Palatino Linotype"/>
              <a:ea typeface="+mn-lt"/>
              <a:cs typeface="Arial" panose="020B0604020202020204" pitchFamily="34" charset="0"/>
            </a:endParaRPr>
          </a:p>
          <a:p>
            <a:pPr marL="571500" indent="-571500">
              <a:buFont typeface="Arial,Sans-Serif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Palatino Linotype"/>
                <a:ea typeface="+mn-lt"/>
                <a:cs typeface="+mn-lt"/>
              </a:rPr>
              <a:t>LLMs hold potential to detect subtle behaviors in conversations, which could be valuable in assessing team behavior in space exploration missions</a:t>
            </a:r>
            <a:endParaRPr lang="en-US" sz="3600" b="1">
              <a:solidFill>
                <a:schemeClr val="tx1"/>
              </a:solidFill>
              <a:latin typeface="Palatino Linotype"/>
              <a:ea typeface="新細明體"/>
              <a:cs typeface="Times New Roman" panose="02020603050405020304" pitchFamily="18" charset="0"/>
            </a:endParaRPr>
          </a:p>
          <a:p>
            <a:pPr marL="571500" indent="-571500">
              <a:buFont typeface="Arial,Sans-Serif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Palatino Linotype"/>
                <a:ea typeface="+mn-lt"/>
                <a:cs typeface="+mn-lt"/>
              </a:rPr>
              <a:t>Future directions including proposed models that can incorporate additional mission days and tasks beyond the TIB for objectively quantifying team behavior at high temporal resolution in space exploration missions</a:t>
            </a:r>
            <a:endParaRPr lang="en-US" sz="3600" b="1">
              <a:solidFill>
                <a:schemeClr val="tx1"/>
              </a:solidFill>
              <a:latin typeface="Palatino Linotype"/>
            </a:endParaRPr>
          </a:p>
        </p:txBody>
      </p:sp>
      <p:pic>
        <p:nvPicPr>
          <p:cNvPr id="2" name="Picture 1" descr="A qr code with black squares&#10;&#10;Description automatically generated">
            <a:extLst>
              <a:ext uri="{FF2B5EF4-FFF2-40B4-BE49-F238E27FC236}">
                <a16:creationId xmlns:a16="http://schemas.microsoft.com/office/drawing/2014/main" id="{BEA81DF5-617C-114F-CE51-A512F1A518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19736" y="40268124"/>
            <a:ext cx="2363275" cy="25039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A588A7-BDAC-BC42-5C3F-07D89C66D2CA}"/>
              </a:ext>
            </a:extLst>
          </p:cNvPr>
          <p:cNvSpPr txBox="1"/>
          <p:nvPr/>
        </p:nvSpPr>
        <p:spPr>
          <a:xfrm>
            <a:off x="23858359" y="42306849"/>
            <a:ext cx="450461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/>
              <a:t>Let's get connected on LinkedIn!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A21199C9-9C52-1E1C-C13C-94039F17FE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13042" y="4852"/>
            <a:ext cx="4150981" cy="5382038"/>
          </a:xfrm>
          <a:prstGeom prst="rect">
            <a:avLst/>
          </a:prstGeom>
        </p:spPr>
      </p:pic>
      <p:pic>
        <p:nvPicPr>
          <p:cNvPr id="9" name="Picture 8" descr="A diagram of instruction&#10;&#10;Description automatically generated">
            <a:extLst>
              <a:ext uri="{FF2B5EF4-FFF2-40B4-BE49-F238E27FC236}">
                <a16:creationId xmlns:a16="http://schemas.microsoft.com/office/drawing/2014/main" id="{69BE32F7-1E60-6D2C-D801-8B459E8E47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71802" y="12239314"/>
            <a:ext cx="14708935" cy="5746069"/>
          </a:xfrm>
          <a:prstGeom prst="rect">
            <a:avLst/>
          </a:prstGeom>
        </p:spPr>
      </p:pic>
      <p:pic>
        <p:nvPicPr>
          <p:cNvPr id="11" name="Picture 10" descr="Abstract meaning representation of Turkish | Natural Language Engineering |  Cambridge Core">
            <a:extLst>
              <a:ext uri="{FF2B5EF4-FFF2-40B4-BE49-F238E27FC236}">
                <a16:creationId xmlns:a16="http://schemas.microsoft.com/office/drawing/2014/main" id="{2C43F8B2-3F24-B955-9357-D9D085CD3C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07499" y="19590014"/>
            <a:ext cx="10380407" cy="45742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1280B4A-F2C3-2EC5-244E-083F18BD6B79}"/>
              </a:ext>
            </a:extLst>
          </p:cNvPr>
          <p:cNvSpPr txBox="1"/>
          <p:nvPr/>
        </p:nvSpPr>
        <p:spPr>
          <a:xfrm>
            <a:off x="15707499" y="24138086"/>
            <a:ext cx="990181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/>
              <a:t>AMR structure for </a:t>
            </a:r>
            <a:r>
              <a:rPr lang="en-US" sz="3200" i="1"/>
              <a:t>The boy wanted to believe the girl.</a:t>
            </a:r>
            <a:endParaRPr lang="en-US" i="1"/>
          </a:p>
        </p:txBody>
      </p:sp>
      <p:pic>
        <p:nvPicPr>
          <p:cNvPr id="14" name="Picture 13" descr="A yellow text on a black background&#10;&#10;Description automatically generated">
            <a:extLst>
              <a:ext uri="{FF2B5EF4-FFF2-40B4-BE49-F238E27FC236}">
                <a16:creationId xmlns:a16="http://schemas.microsoft.com/office/drawing/2014/main" id="{10BE905A-4A54-1A25-91D5-E0901C9244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34013" y="40569657"/>
            <a:ext cx="5937113" cy="2080645"/>
          </a:xfrm>
          <a:prstGeom prst="rect">
            <a:avLst/>
          </a:prstGeom>
        </p:spPr>
      </p:pic>
      <p:pic>
        <p:nvPicPr>
          <p:cNvPr id="15" name="Picture 14" descr="A logo with white text and red swoosh&#10;&#10;Description automatically generated">
            <a:extLst>
              <a:ext uri="{FF2B5EF4-FFF2-40B4-BE49-F238E27FC236}">
                <a16:creationId xmlns:a16="http://schemas.microsoft.com/office/drawing/2014/main" id="{BB25092B-DD0D-A781-C58A-E0E627A6B7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88669" y="136222471"/>
            <a:ext cx="2143887" cy="2143125"/>
          </a:xfrm>
          <a:prstGeom prst="rect">
            <a:avLst/>
          </a:prstGeom>
        </p:spPr>
      </p:pic>
      <p:pic>
        <p:nvPicPr>
          <p:cNvPr id="17" name="Picture 16" descr="A logo with white text and red swoosh&#10;&#10;Description automatically generated">
            <a:extLst>
              <a:ext uri="{FF2B5EF4-FFF2-40B4-BE49-F238E27FC236}">
                <a16:creationId xmlns:a16="http://schemas.microsoft.com/office/drawing/2014/main" id="{6CB6B0FE-FA41-FC01-C90C-AB0F574867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07499" y="40625937"/>
            <a:ext cx="2142700" cy="2143125"/>
          </a:xfrm>
          <a:prstGeom prst="rect">
            <a:avLst/>
          </a:prstGeom>
        </p:spPr>
      </p:pic>
      <p:pic>
        <p:nvPicPr>
          <p:cNvPr id="22" name="Picture 21" descr="A blue background with white text and black text&#10;&#10;Description automatically generated">
            <a:extLst>
              <a:ext uri="{FF2B5EF4-FFF2-40B4-BE49-F238E27FC236}">
                <a16:creationId xmlns:a16="http://schemas.microsoft.com/office/drawing/2014/main" id="{038F391C-A8D5-218B-079D-90A8252B4A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5170" y="12337214"/>
            <a:ext cx="11435846" cy="3509631"/>
          </a:xfrm>
          <a:prstGeom prst="rect">
            <a:avLst/>
          </a:prstGeom>
        </p:spPr>
      </p:pic>
      <p:sp>
        <p:nvSpPr>
          <p:cNvPr id="23" name="矩形 11">
            <a:extLst>
              <a:ext uri="{FF2B5EF4-FFF2-40B4-BE49-F238E27FC236}">
                <a16:creationId xmlns:a16="http://schemas.microsoft.com/office/drawing/2014/main" id="{82853536-2D55-ECDA-91B8-95050A46C4B9}"/>
              </a:ext>
            </a:extLst>
          </p:cNvPr>
          <p:cNvSpPr/>
          <p:nvPr/>
        </p:nvSpPr>
        <p:spPr>
          <a:xfrm>
            <a:off x="1206066" y="22909348"/>
            <a:ext cx="12017829" cy="7412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altLang="zh-TW" sz="4000" b="1" dirty="0">
                <a:solidFill>
                  <a:srgbClr val="C20F2F"/>
                </a:solidFill>
                <a:latin typeface="Palatino Linotype"/>
                <a:cs typeface="Arial"/>
              </a:rPr>
              <a:t>Results – Encoder models</a:t>
            </a:r>
          </a:p>
          <a:p>
            <a:pPr marL="571500" indent="-571500">
              <a:buFont typeface="Arial"/>
              <a:buChar char="•"/>
            </a:pPr>
            <a:r>
              <a:rPr lang="en-US" altLang="zh-TW" sz="3600" b="1" dirty="0">
                <a:solidFill>
                  <a:schemeClr val="tx1"/>
                </a:solidFill>
                <a:latin typeface="Palatino Linotype"/>
                <a:cs typeface="Arial"/>
              </a:rPr>
              <a:t>RoBERTa OOB – 37% | </a:t>
            </a:r>
            <a:r>
              <a:rPr lang="en-US" altLang="zh-TW" sz="3600" b="1" err="1">
                <a:solidFill>
                  <a:schemeClr val="tx1"/>
                </a:solidFill>
                <a:latin typeface="Palatino Linotype"/>
                <a:cs typeface="Arial"/>
              </a:rPr>
              <a:t>DistilBERT</a:t>
            </a:r>
            <a:r>
              <a:rPr lang="en-US" altLang="zh-TW" sz="3600" b="1" dirty="0">
                <a:solidFill>
                  <a:schemeClr val="tx1"/>
                </a:solidFill>
                <a:latin typeface="Palatino Linotype"/>
                <a:cs typeface="Arial"/>
              </a:rPr>
              <a:t> OOB – 44% </a:t>
            </a:r>
          </a:p>
        </p:txBody>
      </p:sp>
      <p:pic>
        <p:nvPicPr>
          <p:cNvPr id="7" name="Picture 6" descr="A table with numbers and letters&#10;&#10;Description automatically generated">
            <a:extLst>
              <a:ext uri="{FF2B5EF4-FFF2-40B4-BE49-F238E27FC236}">
                <a16:creationId xmlns:a16="http://schemas.microsoft.com/office/drawing/2014/main" id="{E37E0DE5-B2BA-68CC-B4CE-BE021CD8996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95542" y="24200081"/>
            <a:ext cx="10470817" cy="34108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469254-CAD7-2AFB-402F-B693A98F9378}"/>
              </a:ext>
            </a:extLst>
          </p:cNvPr>
          <p:cNvSpPr txBox="1"/>
          <p:nvPr/>
        </p:nvSpPr>
        <p:spPr>
          <a:xfrm>
            <a:off x="5589186" y="27600439"/>
            <a:ext cx="291312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RoBERTa results</a:t>
            </a:r>
          </a:p>
        </p:txBody>
      </p:sp>
      <p:pic>
        <p:nvPicPr>
          <p:cNvPr id="19" name="Picture 18" descr="A table with numbers and letters&#10;&#10;Description automatically generated">
            <a:extLst>
              <a:ext uri="{FF2B5EF4-FFF2-40B4-BE49-F238E27FC236}">
                <a16:creationId xmlns:a16="http://schemas.microsoft.com/office/drawing/2014/main" id="{88E7E473-655C-9209-9CEE-6519EB0169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03897" y="28450624"/>
            <a:ext cx="7691014" cy="309122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86F4A30-CEFF-81C1-874D-1C51C12C8297}"/>
              </a:ext>
            </a:extLst>
          </p:cNvPr>
          <p:cNvSpPr txBox="1"/>
          <p:nvPr/>
        </p:nvSpPr>
        <p:spPr>
          <a:xfrm>
            <a:off x="5764820" y="31541282"/>
            <a:ext cx="291312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 err="1"/>
              <a:t>DistilBERT</a:t>
            </a:r>
            <a:r>
              <a:rPr lang="en-US" sz="2800" dirty="0"/>
              <a:t> results</a:t>
            </a:r>
            <a:endParaRPr lang="en-US" dirty="0"/>
          </a:p>
        </p:txBody>
      </p:sp>
      <p:sp>
        <p:nvSpPr>
          <p:cNvPr id="24" name="矩形 11">
            <a:extLst>
              <a:ext uri="{FF2B5EF4-FFF2-40B4-BE49-F238E27FC236}">
                <a16:creationId xmlns:a16="http://schemas.microsoft.com/office/drawing/2014/main" id="{DB2EDF19-48D9-8D33-69B5-8A322626EBE9}"/>
              </a:ext>
            </a:extLst>
          </p:cNvPr>
          <p:cNvSpPr/>
          <p:nvPr/>
        </p:nvSpPr>
        <p:spPr>
          <a:xfrm>
            <a:off x="15140433" y="24914955"/>
            <a:ext cx="12017829" cy="7412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altLang="zh-TW" sz="4000" b="1" dirty="0">
                <a:solidFill>
                  <a:srgbClr val="C20F2F"/>
                </a:solidFill>
                <a:latin typeface="Palatino Linotype"/>
                <a:cs typeface="Arial"/>
              </a:rPr>
              <a:t>Results – Decoder models</a:t>
            </a:r>
            <a:endParaRPr lang="en-US" dirty="0"/>
          </a:p>
        </p:txBody>
      </p:sp>
      <p:pic>
        <p:nvPicPr>
          <p:cNvPr id="25" name="Picture 24" descr="A table with black text and numbers&#10;&#10;Description automatically generated">
            <a:extLst>
              <a:ext uri="{FF2B5EF4-FFF2-40B4-BE49-F238E27FC236}">
                <a16:creationId xmlns:a16="http://schemas.microsoft.com/office/drawing/2014/main" id="{79840A57-D1EE-B1C5-82D9-CE430603780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087373" y="25863013"/>
            <a:ext cx="6157602" cy="277739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1C38E78-541D-5AEB-FAEF-F966D4BCCF67}"/>
              </a:ext>
            </a:extLst>
          </p:cNvPr>
          <p:cNvSpPr txBox="1"/>
          <p:nvPr/>
        </p:nvSpPr>
        <p:spPr>
          <a:xfrm>
            <a:off x="19664071" y="28620835"/>
            <a:ext cx="291312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LLaMA-2 results</a:t>
            </a:r>
            <a:endParaRPr lang="en-US" dirty="0"/>
          </a:p>
        </p:txBody>
      </p:sp>
      <p:pic>
        <p:nvPicPr>
          <p:cNvPr id="27" name="Picture 26" descr="A table with numbers and words&#10;&#10;Description automatically generated">
            <a:extLst>
              <a:ext uri="{FF2B5EF4-FFF2-40B4-BE49-F238E27FC236}">
                <a16:creationId xmlns:a16="http://schemas.microsoft.com/office/drawing/2014/main" id="{21AA28BC-9B45-1853-119C-0D319A15D4E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096897" y="29391104"/>
            <a:ext cx="6173746" cy="300469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898D510-B4BA-9E6B-C575-9350971DCE05}"/>
              </a:ext>
            </a:extLst>
          </p:cNvPr>
          <p:cNvSpPr txBox="1"/>
          <p:nvPr/>
        </p:nvSpPr>
        <p:spPr>
          <a:xfrm>
            <a:off x="19663015" y="32420934"/>
            <a:ext cx="291312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LLaMA-3.1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80372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BohoVogueVTI">
  <a:themeElements>
    <a:clrScheme name="BohoVogueVTI">
      <a:dk1>
        <a:sysClr val="windowText" lastClr="000000"/>
      </a:dk1>
      <a:lt1>
        <a:sysClr val="window" lastClr="FFFFFF"/>
      </a:lt1>
      <a:dk2>
        <a:srgbClr val="35403A"/>
      </a:dk2>
      <a:lt2>
        <a:srgbClr val="F1EFEB"/>
      </a:lt2>
      <a:accent1>
        <a:srgbClr val="9E8B50"/>
      </a:accent1>
      <a:accent2>
        <a:srgbClr val="D5966B"/>
      </a:accent2>
      <a:accent3>
        <a:srgbClr val="9BA6BB"/>
      </a:accent3>
      <a:accent4>
        <a:srgbClr val="869880"/>
      </a:accent4>
      <a:accent5>
        <a:srgbClr val="588267"/>
      </a:accent5>
      <a:accent6>
        <a:srgbClr val="B89C46"/>
      </a:accent6>
      <a:hlink>
        <a:srgbClr val="C77138"/>
      </a:hlink>
      <a:folHlink>
        <a:srgbClr val="589374"/>
      </a:folHlink>
    </a:clrScheme>
    <a:fontScheme name="BohoVogueVTI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BohoVogu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ohoVogueVTI" id="{587E0025-A466-4551-A341-1A9F570FDF06}" vid="{F615CBBD-D1BB-4663-887F-92A47C7C6AB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C6FBDA39246848AAE74848A855331C" ma:contentTypeVersion="82" ma:contentTypeDescription="Create a new document." ma:contentTypeScope="" ma:versionID="ddb4e5120719194843164c27fbbb2e1c">
  <xsd:schema xmlns:xsd="http://www.w3.org/2001/XMLSchema" xmlns:xs="http://www.w3.org/2001/XMLSchema" xmlns:p="http://schemas.microsoft.com/office/2006/metadata/properties" xmlns:ns2="628666fd-fee7-4228-ad83-4b175bd364e2" xmlns:ns3="d900e117-17a0-4b24-9e47-511ef1d02c43" xmlns:ns4="1ffadd53-2971-453a-8d24-d32caadbe663" targetNamespace="http://schemas.microsoft.com/office/2006/metadata/properties" ma:root="true" ma:fieldsID="37013aa9e9e9193a3dbee2b63f19637b" ns2:_="" ns3:_="" ns4:_="">
    <xsd:import namespace="628666fd-fee7-4228-ad83-4b175bd364e2"/>
    <xsd:import namespace="d900e117-17a0-4b24-9e47-511ef1d02c43"/>
    <xsd:import namespace="1ffadd53-2971-453a-8d24-d32caadbe663"/>
    <xsd:element name="properties">
      <xsd:complexType>
        <xsd:sequence>
          <xsd:element name="documentManagement">
            <xsd:complexType>
              <xsd:all>
                <xsd:element ref="ns2:AllOtherAuthorsandAgency_x002f_Company" minOccurs="0"/>
                <xsd:element ref="ns2:Author0" minOccurs="0"/>
                <xsd:element ref="ns2:AuthorNeedBy" minOccurs="0"/>
                <xsd:element ref="ns2:Category" minOccurs="0"/>
                <xsd:element ref="ns2:ChargeNumber" minOccurs="0"/>
                <xsd:element ref="ns2:Containdetaildesign_x002c_development_x002c_manufacturingorproductiondata" minOccurs="0"/>
                <xsd:element ref="ns2:ContractorGrantNumber" minOccurs="0"/>
                <xsd:element ref="ns2:Export_x0020_Control_x0020__x0028_ECRA_x0029_" minOccurs="0"/>
                <xsd:element ref="ns2:Distributed_x0020_Limitations" minOccurs="0"/>
                <xsd:element ref="ns2:EC_x0020_Status" minOccurs="0"/>
                <xsd:element ref="ns2:Explain_x0020_Export_x0020_Control_x0020_information" minOccurs="0"/>
                <xsd:element ref="ns2:Limited_x0020_until_x0020_Date" minOccurs="0"/>
                <xsd:element ref="ns2:Log" minOccurs="0"/>
                <xsd:element ref="ns2:Primary_x0020_Admin" minOccurs="0"/>
                <xsd:element ref="ns2:Publication_x0020_or_x0020_Organization" minOccurs="0"/>
                <xsd:element ref="ns2:Related_x0020_to_x0020_military_x0020_application" minOccurs="0"/>
                <xsd:element ref="ns2:Responsible_x0020_Organization" minOccurs="0"/>
                <xsd:element ref="ns2:Stage" minOccurs="0"/>
                <xsd:element ref="ns2:Publish_x0020_to_x0020_PubPress" minOccurs="0"/>
                <xsd:element ref="ns2:Publish_x0020_Date" minOccurs="0"/>
                <xsd:element ref="ns2:Support_x0020_the_x0020_following_x0020_NASA_x0020_Program" minOccurs="0"/>
                <xsd:element ref="ns2:Support_x0020_the_x0020_following_x0020_NASA_x0020_Program_x0020_Other" minOccurs="0"/>
                <xsd:element ref="ns2:TOM_x002f_Manager" minOccurs="0"/>
                <xsd:element ref="ns2:TERA_x0020_Status" minOccurs="0"/>
                <xsd:element ref="ns2:TRA_x0020_Status" minOccurs="0"/>
                <xsd:element ref="ns2:TOM_x002f_Manage_x0020_Status" minOccurs="0"/>
                <xsd:element ref="ns2:Website" minOccurs="0"/>
                <xsd:element ref="ns2:URL" minOccurs="0"/>
                <xsd:element ref="ns2:PubPressID" minOccurs="0"/>
                <xsd:element ref="ns2:Comments" minOccurs="0"/>
                <xsd:element ref="ns2:Author_x0020_Status" minOccurs="0"/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Technical_x0020_Reviewer_x0020__x0028_TRA_x0029_" minOccurs="0"/>
                <xsd:element ref="ns2:Technical_x0020_Editor_x0020__x0028_TERA_x0029_" minOccurs="0"/>
                <xsd:element ref="ns4:SharedWithUsers" minOccurs="0"/>
                <xsd:element ref="ns4:SharedWithDetails" minOccurs="0"/>
                <xsd:element ref="ns2:PubPressTitle" minOccurs="0"/>
                <xsd:element ref="ns2:StyleGuide" minOccurs="0"/>
                <xsd:element ref="ns2:OtherStyleName" minOccurs="0"/>
                <xsd:element ref="ns2:OtherStyleDescription" minOccurs="0"/>
                <xsd:element ref="ns2:MediaServiceObjectDetectorVersions" minOccurs="0"/>
                <xsd:element ref="ns2:DatasetGroup" minOccurs="0"/>
                <xsd:element ref="ns2:AllOtherAuthors" minOccurs="0"/>
                <xsd:element ref="ns2:OpenProperties" minOccurs="0"/>
                <xsd:element ref="ns2:MediaServiceSearchProperties" minOccurs="0"/>
                <xsd:element ref="ns2:EmptyNumbe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8666fd-fee7-4228-ad83-4b175bd364e2" elementFormDefault="qualified">
    <xsd:import namespace="http://schemas.microsoft.com/office/2006/documentManagement/types"/>
    <xsd:import namespace="http://schemas.microsoft.com/office/infopath/2007/PartnerControls"/>
    <xsd:element name="AllOtherAuthorsandAgency_x002f_Company" ma:index="2" nillable="true" ma:displayName="All Other Authors and Agency/Company" ma:format="Dropdown" ma:internalName="AllOtherAuthorsandAgency_x002f_Company">
      <xsd:simpleType>
        <xsd:restriction base="dms:Note"/>
      </xsd:simpleType>
    </xsd:element>
    <xsd:element name="Author0" ma:index="3" nillable="true" ma:displayName="Author" ma:format="Dropdown" ma:list="UserInfo" ma:SharePointGroup="0" ma:internalName="Author0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uthorNeedBy" ma:index="4" nillable="true" ma:displayName="Author Need By" ma:default="[today]" ma:format="DateOnly" ma:internalName="AuthorNeedBy">
      <xsd:simpleType>
        <xsd:restriction base="dms:DateTime"/>
      </xsd:simpleType>
    </xsd:element>
    <xsd:element name="Category" ma:index="5" nillable="true" ma:displayName="Category" ma:format="Dropdown" ma:internalName="Category">
      <xsd:simpleType>
        <xsd:restriction base="dms:Choice">
          <xsd:enumeration value="ALL"/>
          <xsd:enumeration value="Abstract"/>
          <xsd:enumeration value="Book Chapters"/>
          <xsd:enumeration value="Manuscript"/>
          <xsd:enumeration value="NASA Publications"/>
          <xsd:enumeration value="Poster"/>
          <xsd:enumeration value=" Presentation"/>
          <xsd:enumeration value="Study"/>
          <xsd:enumeration value="Other"/>
        </xsd:restriction>
      </xsd:simpleType>
    </xsd:element>
    <xsd:element name="ChargeNumber" ma:index="6" nillable="true" ma:displayName="Charge Number" ma:description="Charge Number format xxxxx.x.xx.xx.xx.xxxx" ma:format="Dropdown" ma:internalName="ChargeNumber">
      <xsd:simpleType>
        <xsd:restriction base="dms:Text">
          <xsd:maxLength value="255"/>
        </xsd:restriction>
      </xsd:simpleType>
    </xsd:element>
    <xsd:element name="Containdetaildesign_x002c_development_x002c_manufacturingorproductiondata" ma:index="7" nillable="true" ma:displayName="Contain detail design, development, manufacturing or production data" ma:description="Pertains to Export Control&#10;" ma:format="Dropdown" ma:internalName="Containdetaildesign_x002c_development_x002c_manufacturingorproductiondata">
      <xsd:simpleType>
        <xsd:restriction base="dms:Choice">
          <xsd:enumeration value="Yes"/>
          <xsd:enumeration value="No"/>
        </xsd:restriction>
      </xsd:simpleType>
    </xsd:element>
    <xsd:element name="ContractorGrantNumber" ma:index="8" nillable="true" ma:displayName="Contract or Grant Number" ma:format="Dropdown" ma:internalName="ContractorGrantNumber">
      <xsd:simpleType>
        <xsd:restriction base="dms:Text">
          <xsd:maxLength value="255"/>
        </xsd:restriction>
      </xsd:simpleType>
    </xsd:element>
    <xsd:element name="Export_x0020_Control_x0020__x0028_ECRA_x0029_" ma:index="9" nillable="true" ma:displayName="Export Control (ECRA)" ma:format="Dropdown" ma:list="UserInfo" ma:SharePointGroup="0" ma:internalName="Export_x0020_Control_x0020__x0028_ECRA_x0029_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ed_x0020_Limitations" ma:index="10" nillable="true" ma:displayName="Distributed Limitations" ma:format="Dropdown" ma:internalName="Distributed_x0020_Limitations">
      <xsd:simpleType>
        <xsd:restriction base="dms:Choice">
          <xsd:enumeration value="Available only with the approval of issuing office"/>
          <xsd:enumeration value="Available only with the approval of the author"/>
          <xsd:enumeration value="Limited until date (mm/dd/yy)"/>
          <xsd:enumeration value="NASA contractors and U.S. Government only"/>
          <xsd:enumeration value="NASA personnel only"/>
          <xsd:enumeration value="Only the Publisher"/>
          <xsd:enumeration value="Publicly Available – No Limitations/Restrictions"/>
          <xsd:enumeration value="U.S. persons with a need to know and signed NDA"/>
          <xsd:enumeration value="NASA personnel and NASA contractors only"/>
          <xsd:enumeration value="U.S. Government agencies only"/>
          <xsd:enumeration value="U.S. Government agencies/agency contractors only"/>
        </xsd:restriction>
      </xsd:simpleType>
    </xsd:element>
    <xsd:element name="EC_x0020_Status" ma:index="11" nillable="true" ma:displayName="EC Status" ma:format="Dropdown" ma:internalName="EC_x0020_Status">
      <xsd:simpleType>
        <xsd:restriction base="dms:Choice">
          <xsd:enumeration value="Approved"/>
          <xsd:enumeration value="Approved with Redline"/>
        </xsd:restriction>
      </xsd:simpleType>
    </xsd:element>
    <xsd:element name="Explain_x0020_Export_x0020_Control_x0020_information" ma:index="12" nillable="true" ma:displayName="Explain Export Control information" ma:description="Explain Export Control information contain detail design, development, manufacturing or production data" ma:internalName="Explain_x0020_Export_x0020_Control_x0020_information">
      <xsd:simpleType>
        <xsd:restriction base="dms:Note">
          <xsd:maxLength value="255"/>
        </xsd:restriction>
      </xsd:simpleType>
    </xsd:element>
    <xsd:element name="Limited_x0020_until_x0020_Date" ma:index="13" nillable="true" ma:displayName="Limited until Date" ma:format="DateOnly" ma:internalName="Limited_x0020_until_x0020_Date">
      <xsd:simpleType>
        <xsd:restriction base="dms:DateTime"/>
      </xsd:simpleType>
    </xsd:element>
    <xsd:element name="Log" ma:index="14" nillable="true" ma:displayName="Log" ma:description="Version History of Status Changes and Modified By" ma:internalName="Log">
      <xsd:simpleType>
        <xsd:restriction base="dms:Note">
          <xsd:maxLength value="255"/>
        </xsd:restriction>
      </xsd:simpleType>
    </xsd:element>
    <xsd:element name="Primary_x0020_Admin" ma:index="15" nillable="true" ma:displayName="Primary Admin" ma:list="UserInfo" ma:SharePointGroup="0" ma:internalName="Primary_x0020_Admin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lication_x0020_or_x0020_Organization" ma:index="16" nillable="true" ma:displayName="Publication or Organization" ma:internalName="Publication_x0020_or_x0020_Organization">
      <xsd:simpleType>
        <xsd:restriction base="dms:Text">
          <xsd:maxLength value="255"/>
        </xsd:restriction>
      </xsd:simpleType>
    </xsd:element>
    <xsd:element name="Related_x0020_to_x0020_military_x0020_application" ma:index="17" nillable="true" ma:displayName="Related to military application" ma:format="Dropdown" ma:internalName="Related_x0020_to_x0020_military_x0020_application">
      <xsd:simpleType>
        <xsd:restriction base="dms:Choice">
          <xsd:enumeration value="Yes"/>
          <xsd:enumeration value="No"/>
        </xsd:restriction>
      </xsd:simpleType>
    </xsd:element>
    <xsd:element name="Responsible_x0020_Organization" ma:index="18" nillable="true" ma:displayName="Responsible Organization" ma:format="Dropdown" ma:internalName="Responsible_x0020_Organization">
      <xsd:simpleType>
        <xsd:restriction base="dms:Choice">
          <xsd:enumeration value="SA (Human Health Performance Contract)"/>
          <xsd:enumeration value="SD (Flight and Medical Operations)"/>
          <xsd:enumeration value="SF (Human Systems and Engineering)"/>
          <xsd:enumeration value="SK (Biomedical and Environmental Research)"/>
          <xsd:enumeration value="EC3 (Crew and Thermal Systems Division)"/>
          <xsd:enumeration value="EC5  (Space Suit and Crew Survival Systems)"/>
          <xsd:enumeration value="EC7 (Tools, Equip &amp; Habit Systems)"/>
        </xsd:restriction>
      </xsd:simpleType>
    </xsd:element>
    <xsd:element name="Stage" ma:index="19" nillable="true" ma:displayName="Stage" ma:format="Dropdown" ma:internalName="Stage">
      <xsd:simpleType>
        <xsd:restriction base="dms:Choice">
          <xsd:enumeration value="Author Draft"/>
          <xsd:enumeration value="Withdrawn"/>
          <xsd:enumeration value="TRA"/>
          <xsd:enumeration value="Author TRA"/>
          <xsd:enumeration value="TERA"/>
          <xsd:enumeration value="Author TERA"/>
          <xsd:enumeration value="EC"/>
          <xsd:enumeration value="Author EC"/>
          <xsd:enumeration value="TOM"/>
          <xsd:enumeration value="Rejected"/>
          <xsd:enumeration value="Approved"/>
        </xsd:restriction>
      </xsd:simpleType>
    </xsd:element>
    <xsd:element name="Publish_x0020_to_x0020_PubPress" ma:index="20" nillable="true" ma:displayName="Publish to PubPress" ma:default="0" ma:internalName="Publish_x0020_to_x0020_PubPress">
      <xsd:simpleType>
        <xsd:restriction base="dms:Boolean"/>
      </xsd:simpleType>
    </xsd:element>
    <xsd:element name="Publish_x0020_Date" ma:index="21" nillable="true" ma:displayName="Publish Date" ma:format="DateTime" ma:internalName="Publish_x0020_Date">
      <xsd:simpleType>
        <xsd:restriction base="dms:DateTime"/>
      </xsd:simpleType>
    </xsd:element>
    <xsd:element name="Support_x0020_the_x0020_following_x0020_NASA_x0020_Program" ma:index="22" nillable="true" ma:displayName="Support the following NASA Program" ma:format="Dropdown" ma:internalName="Support_x0020_the_x0020_following_x0020_NASA_x0020_Program">
      <xsd:simpleType>
        <xsd:union memberTypes="dms:Text">
          <xsd:simpleType>
            <xsd:restriction base="dms:Choice">
              <xsd:enumeration value="AES"/>
              <xsd:enumeration value="AMO"/>
              <xsd:enumeration value="CCP"/>
              <xsd:enumeration value="CHS"/>
              <xsd:enumeration value="CMO/CESO"/>
              <xsd:enumeration value="Comm-LEO"/>
              <xsd:enumeration value="EHP"/>
              <xsd:enumeration value="Gateway"/>
              <xsd:enumeration value="HLS"/>
              <xsd:enumeration value="HMTA"/>
              <xsd:enumeration value="HRP"/>
              <xsd:enumeration value="ISS"/>
              <xsd:enumeration value="MCO"/>
              <xsd:enumeration value="MPCV"/>
              <xsd:enumeration value="Other(Please Specify)"/>
              <xsd:enumeration value="Orion"/>
              <xsd:enumeration value="SCLT"/>
              <xsd:enumeration value="Space Biology"/>
            </xsd:restriction>
          </xsd:simpleType>
        </xsd:union>
      </xsd:simpleType>
    </xsd:element>
    <xsd:element name="Support_x0020_the_x0020_following_x0020_NASA_x0020_Program_x0020_Other" ma:index="23" nillable="true" ma:displayName="Support the following NASA Program Other" ma:internalName="Support_x0020_the_x0020_following_x0020_NASA_x0020_Program_x0020_Other">
      <xsd:simpleType>
        <xsd:restriction base="dms:Text">
          <xsd:maxLength value="255"/>
        </xsd:restriction>
      </xsd:simpleType>
    </xsd:element>
    <xsd:element name="TOM_x002f_Manager" ma:index="24" nillable="true" ma:displayName="TOM/Manager" ma:list="UserInfo" ma:SharePointGroup="0" ma:internalName="TOM_x002f_Manag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ERA_x0020_Status" ma:index="25" nillable="true" ma:displayName="TERA Status" ma:format="Dropdown" ma:internalName="TERA_x0020_Status">
      <xsd:simpleType>
        <xsd:restriction base="dms:Choice">
          <xsd:enumeration value="Approved"/>
          <xsd:enumeration value="Approved with Redline"/>
        </xsd:restriction>
      </xsd:simpleType>
    </xsd:element>
    <xsd:element name="TRA_x0020_Status" ma:index="26" nillable="true" ma:displayName="TRA Status" ma:format="Dropdown" ma:internalName="TRA_x0020_Status">
      <xsd:simpleType>
        <xsd:restriction base="dms:Choice">
          <xsd:enumeration value="Approved"/>
          <xsd:enumeration value="Approved with Redline"/>
        </xsd:restriction>
      </xsd:simpleType>
    </xsd:element>
    <xsd:element name="TOM_x002f_Manage_x0020_Status" ma:index="27" nillable="true" ma:displayName="TOM/Manage Status" ma:format="Dropdown" ma:internalName="TOM_x002f_Manage_x0020_Status">
      <xsd:simpleType>
        <xsd:restriction base="dms:Choice">
          <xsd:enumeration value="Approved"/>
          <xsd:enumeration value="Rejected"/>
        </xsd:restriction>
      </xsd:simpleType>
    </xsd:element>
    <xsd:element name="Website" ma:index="28" nillable="true" ma:displayName="Website" ma:description="Conference or Journal Website&#10;" ma:internalName="Website">
      <xsd:simpleType>
        <xsd:restriction base="dms:Text">
          <xsd:maxLength value="255"/>
        </xsd:restriction>
      </xsd:simpleType>
    </xsd:element>
    <xsd:element name="URL" ma:index="29" nillable="true" ma:displayName="URL" ma:description="Conference or Journal Website URL&#10;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ubPressID" ma:index="30" nillable="true" ma:displayName="PubPressID" ma:format="Dropdown" ma:internalName="PubPressID" ma:percentage="FALSE">
      <xsd:simpleType>
        <xsd:restriction base="dms:Number"/>
      </xsd:simpleType>
    </xsd:element>
    <xsd:element name="Comments" ma:index="31" nillable="true" ma:displayName="Comments" ma:internalName="Comments">
      <xsd:simpleType>
        <xsd:restriction base="dms:Note">
          <xsd:maxLength value="255"/>
        </xsd:restriction>
      </xsd:simpleType>
    </xsd:element>
    <xsd:element name="Author_x0020_Status" ma:index="32" nillable="true" ma:displayName="Author Status" ma:format="Dropdown" ma:internalName="Author_x0020_Status">
      <xsd:simpleType>
        <xsd:restriction base="dms:Choice">
          <xsd:enumeration value="Approved"/>
          <xsd:enumeration value="Withdrawn"/>
          <xsd:enumeration value="Redline"/>
          <xsd:enumeration value="Draft"/>
        </xsd:restriction>
      </xsd:simpleType>
    </xsd:element>
    <xsd:element name="MediaServiceMetadata" ma:index="3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6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4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4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6" nillable="true" ma:displayName="MediaServiceEventHashCode" ma:hidden="true" ma:internalName="MediaServiceEventHashCode" ma:readOnly="true">
      <xsd:simpleType>
        <xsd:restriction base="dms:Text"/>
      </xsd:simpleType>
    </xsd:element>
    <xsd:element name="Technical_x0020_Reviewer_x0020__x0028_TRA_x0029_" ma:index="47" nillable="true" ma:displayName="Technical Reviewer (TRA)" ma:list="UserInfo" ma:SharePointGroup="0" ma:internalName="Technical_x0020_Reviewer_x0020__x0028_TRA_x0029_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echnical_x0020_Editor_x0020__x0028_TERA_x0029_" ma:index="48" nillable="true" ma:displayName="Technical Editor (TERA)" ma:list="UserInfo" ma:SharePointGroup="0" ma:internalName="Technical_x0020_Editor_x0020__x0028_TERA_x0029_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PressTitle" ma:index="51" nillable="true" ma:displayName="PubPress Title" ma:description="PubPress Title" ma:format="Dropdown" ma:internalName="PubPressTitle">
      <xsd:simpleType>
        <xsd:restriction base="dms:Text">
          <xsd:maxLength value="255"/>
        </xsd:restriction>
      </xsd:simpleType>
    </xsd:element>
    <xsd:element name="StyleGuide" ma:index="52" nillable="true" ma:displayName="Style Guide" ma:default="American Psychological Association (APA)" ma:format="Dropdown" ma:internalName="StyleGuide">
      <xsd:simpleType>
        <xsd:restriction base="dms:Choice">
          <xsd:enumeration value="American Medical Association (AMA)"/>
          <xsd:enumeration value="American Psychological Association (APA)"/>
          <xsd:enumeration value="Associated Press Style (AP)"/>
          <xsd:enumeration value="Chicago (sometimes written Chicago/Turabian, or CMoS)"/>
          <xsd:enumeration value="Government Publishing Office (GPO)"/>
          <xsd:enumeration value="Other"/>
        </xsd:restriction>
      </xsd:simpleType>
    </xsd:element>
    <xsd:element name="OtherStyleName" ma:index="53" nillable="true" ma:displayName="Other Style Name" ma:format="Dropdown" ma:internalName="OtherStyleName">
      <xsd:simpleType>
        <xsd:restriction base="dms:Text">
          <xsd:maxLength value="255"/>
        </xsd:restriction>
      </xsd:simpleType>
    </xsd:element>
    <xsd:element name="OtherStyleDescription" ma:index="54" nillable="true" ma:displayName="Other Style Description" ma:format="Dropdown" ma:internalName="OtherStyleDescription">
      <xsd:simpleType>
        <xsd:restriction base="dms:Note">
          <xsd:maxLength value="255"/>
        </xsd:restriction>
      </xsd:simpleType>
    </xsd:element>
    <xsd:element name="MediaServiceObjectDetectorVersions" ma:index="5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DatasetGroup" ma:index="56" nillable="true" ma:displayName="Dataset Group" ma:format="Dropdown" ma:internalName="DatasetGroup" ma:percentage="FALSE">
      <xsd:simpleType>
        <xsd:restriction base="dms:Number"/>
      </xsd:simpleType>
    </xsd:element>
    <xsd:element name="AllOtherAuthors" ma:index="57" nillable="true" ma:displayName="All Other Authors" ma:format="Dropdown" ma:internalName="AllOtherAuthors">
      <xsd:simpleType>
        <xsd:restriction base="dms:Note"/>
      </xsd:simpleType>
    </xsd:element>
    <xsd:element name="OpenProperties" ma:index="58" nillable="true" ma:displayName="Properties" ma:format="Dropdown" ma:internalName="OpenProperties">
      <xsd:simpleType>
        <xsd:restriction base="dms:Text">
          <xsd:maxLength value="255"/>
        </xsd:restriction>
      </xsd:simpleType>
    </xsd:element>
    <xsd:element name="MediaServiceSearchProperties" ma:index="5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EmptyNumber" ma:index="60" nillable="true" ma:displayName="Empty Number" ma:format="Dropdown" ma:internalName="EmptyNumber" ma:percentage="FALSE">
      <xsd:simpleType>
        <xsd:restriction base="dms:Number"/>
      </xsd:simpleType>
    </xsd:element>
    <xsd:element name="MediaServiceDateTaken" ma:index="6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43" nillable="true" ma:displayName="Taxonomy Catch All Column" ma:hidden="true" ma:list="{4ee2e7d8-27e8-494a-a29e-04f5a97c90f5}" ma:internalName="TaxCatchAll" ma:showField="CatchAllData" ma:web="1ffadd53-2971-453a-8d24-d32caadbe6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fadd53-2971-453a-8d24-d32caadbe663" elementFormDefault="qualified">
    <xsd:import namespace="http://schemas.microsoft.com/office/2006/documentManagement/types"/>
    <xsd:import namespace="http://schemas.microsoft.com/office/infopath/2007/PartnerControls"/>
    <xsd:element name="SharedWithUsers" ma:index="4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5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mited_x0020_until_x0020_Date xmlns="628666fd-fee7-4228-ad83-4b175bd364e2" xsi:nil="true"/>
    <DatasetGroup xmlns="628666fd-fee7-4228-ad83-4b175bd364e2">9</DatasetGroup>
    <AllOtherAuthors xmlns="628666fd-fee7-4228-ad83-4b175bd364e2" xsi:nil="true"/>
    <OpenProperties xmlns="628666fd-fee7-4228-ad83-4b175bd364e2" xsi:nil="true"/>
    <Category xmlns="628666fd-fee7-4228-ad83-4b175bd364e2">Poster</Category>
    <Export_x0020_Control_x0020__x0028_ECRA_x0029_ xmlns="628666fd-fee7-4228-ad83-4b175bd364e2">
      <UserInfo>
        <DisplayName>i:0#.f|membership|cvendl@ndc.nasa.gov,#i:0#.f|membership|cvendl@ndc.nasa.gov,#cheryl.e.vendl@nasa.gov,#,#Vendl, Cheryl (JSC-SA)[KBR Wyle Services, LLC],#,#JSC:SA,#Contract Transaction Support</DisplayName>
        <AccountId>507</AccountId>
        <AccountType/>
      </UserInfo>
    </Export_x0020_Control_x0020__x0028_ECRA_x0029_>
    <Related_x0020_to_x0020_military_x0020_application xmlns="628666fd-fee7-4228-ad83-4b175bd364e2">No</Related_x0020_to_x0020_military_x0020_application>
    <Primary_x0020_Admin xmlns="628666fd-fee7-4228-ad83-4b175bd364e2">
      <UserInfo>
        <DisplayName>Haskett, Jennie M. (JSC-SD)[KBR Wyle Services, LLC]</DisplayName>
        <AccountId>1440</AccountId>
        <AccountType/>
      </UserInfo>
    </Primary_x0020_Admin>
    <Stage xmlns="628666fd-fee7-4228-ad83-4b175bd364e2">Approved</Stage>
    <Publication_x0020_or_x0020_Organization xmlns="628666fd-fee7-4228-ad83-4b175bd364e2">IWS</Publication_x0020_or_x0020_Organization>
    <Explain_x0020_Export_x0020_Control_x0020_information xmlns="628666fd-fee7-4228-ad83-4b175bd364e2">NA</Explain_x0020_Export_x0020_Control_x0020_information>
    <TaxCatchAll xmlns="d900e117-17a0-4b24-9e47-511ef1d02c43" xsi:nil="true"/>
    <StyleGuide xmlns="628666fd-fee7-4228-ad83-4b175bd364e2">American Psychological Association (APA)</StyleGuide>
    <Log xmlns="628666fd-fee7-4228-ad83-4b175bd364e2" xsi:nil="true"/>
    <OtherStyleDescription xmlns="628666fd-fee7-4228-ad83-4b175bd364e2" xsi:nil="true"/>
    <URL xmlns="628666fd-fee7-4228-ad83-4b175bd364e2">
      <Url xsi:nil="true"/>
      <Description xsi:nil="true"/>
    </URL>
    <Author0 xmlns="628666fd-fee7-4228-ad83-4b175bd364e2">
      <UserInfo>
        <DisplayName>Begerowski, Sydney R. (JSC-SK311)[KBR Wyle Services, LLC]</DisplayName>
        <AccountId>1261</AccountId>
        <AccountType/>
      </UserInfo>
    </Author0>
    <TOM_x002f_Manage_x0020_Status xmlns="628666fd-fee7-4228-ad83-4b175bd364e2">Approved</TOM_x002f_Manage_x0020_Status>
    <PubPressTitle xmlns="628666fd-fee7-4228-ad83-4b175bd364e2">Large Language Models (LLMs) for micro-behavior detection in space missions</PubPressTitle>
    <AllOtherAuthorsandAgency_x002f_Company xmlns="628666fd-fee7-4228-ad83-4b175bd364e2">Ankush Raut  (University of Colorado Boulder), Projna Paromita (Texas A&amp;M University), Alaa Khader (JESTech), Suzanne T. Bell (NASA JSC), Theodora Chaspari (University of Colorado Boulder)</AllOtherAuthorsandAgency_x002f_Company>
    <TERA_x0020_Status xmlns="628666fd-fee7-4228-ad83-4b175bd364e2">Approved</TERA_x0020_Status>
    <Comments xmlns="628666fd-fee7-4228-ad83-4b175bd364e2" xsi:nil="true"/>
    <Technical_x0020_Editor_x0020__x0028_TERA_x0029_ xmlns="628666fd-fee7-4228-ad83-4b175bd364e2">
      <UserInfo>
        <DisplayName>Radford, Melisa (JSC-SK)[KBR Wyle Services, LLC]</DisplayName>
        <AccountId>506</AccountId>
        <AccountType/>
      </UserInfo>
    </Technical_x0020_Editor_x0020__x0028_TERA_x0029_>
    <Technical_x0020_Reviewer_x0020__x0028_TRA_x0029_ xmlns="628666fd-fee7-4228-ad83-4b175bd364e2">
      <UserInfo>
        <DisplayName>Dev, Sheena I. (JSC-SK311)[KBR Wyle Services, LLC]</DisplayName>
        <AccountId>827</AccountId>
        <AccountType/>
      </UserInfo>
    </Technical_x0020_Reviewer_x0020__x0028_TRA_x0029_>
    <Support_x0020_the_x0020_following_x0020_NASA_x0020_Program xmlns="628666fd-fee7-4228-ad83-4b175bd364e2">HHPC</Support_x0020_the_x0020_following_x0020_NASA_x0020_Program>
    <Website xmlns="628666fd-fee7-4228-ad83-4b175bd364e2" xsi:nil="true"/>
    <EmptyNumber xmlns="628666fd-fee7-4228-ad83-4b175bd364e2" xsi:nil="true"/>
    <Distributed_x0020_Limitations xmlns="628666fd-fee7-4228-ad83-4b175bd364e2" xsi:nil="true"/>
    <Publish_x0020_to_x0020_PubPress xmlns="628666fd-fee7-4228-ad83-4b175bd364e2">true</Publish_x0020_to_x0020_PubPress>
    <PubPressID xmlns="628666fd-fee7-4228-ad83-4b175bd364e2">1235</PubPressID>
    <OtherStyleName xmlns="628666fd-fee7-4228-ad83-4b175bd364e2" xsi:nil="true"/>
    <Author_x0020_Status xmlns="628666fd-fee7-4228-ad83-4b175bd364e2">Approved</Author_x0020_Status>
    <ContractorGrantNumber xmlns="628666fd-fee7-4228-ad83-4b175bd364e2" xsi:nil="true"/>
    <EC_x0020_Status xmlns="628666fd-fee7-4228-ad83-4b175bd364e2">Approved</EC_x0020_Status>
    <Responsible_x0020_Organization xmlns="628666fd-fee7-4228-ad83-4b175bd364e2">SK (Biomedical and Environmental Research)</Responsible_x0020_Organization>
    <TOM_x002f_Manager xmlns="628666fd-fee7-4228-ad83-4b175bd364e2">
      <UserInfo>
        <DisplayName>Vanderark, Stephen T. (JSC-SD)[KBR Wyle Services, LLC]</DisplayName>
        <AccountId>547</AccountId>
        <AccountType/>
      </UserInfo>
    </TOM_x002f_Manager>
    <Containdetaildesign_x002c_development_x002c_manufacturingorproductiondata xmlns="628666fd-fee7-4228-ad83-4b175bd364e2">No</Containdetaildesign_x002c_development_x002c_manufacturingorproductiondata>
    <Support_x0020_the_x0020_following_x0020_NASA_x0020_Program_x0020_Other xmlns="628666fd-fee7-4228-ad83-4b175bd364e2" xsi:nil="true"/>
    <TRA_x0020_Status xmlns="628666fd-fee7-4228-ad83-4b175bd364e2">Approved</TRA_x0020_Status>
    <AuthorNeedBy xmlns="628666fd-fee7-4228-ad83-4b175bd364e2">2025-01-23T06:00:00+00:00</AuthorNeedBy>
    <ChargeNumber xmlns="628666fd-fee7-4228-ad83-4b175bd364e2">10449.2.03.08.32.1736</ChargeNumber>
    <Publish_x0020_Date xmlns="628666fd-fee7-4228-ad83-4b175bd364e2">2025-01-09T06:00:00+00:00</Publish_x0020_Date>
    <lcf76f155ced4ddcb4097134ff3c332f xmlns="628666fd-fee7-4228-ad83-4b175bd364e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0D4E53A-754A-4D64-9398-CE255C34C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8666fd-fee7-4228-ad83-4b175bd364e2"/>
    <ds:schemaRef ds:uri="d900e117-17a0-4b24-9e47-511ef1d02c43"/>
    <ds:schemaRef ds:uri="1ffadd53-2971-453a-8d24-d32caadbe6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CDBAFB-EB72-4AB8-9A2A-1D8CEC4CBA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98CE13-21A6-4F06-990B-C0FF841D897F}">
  <ds:schemaRefs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d900e117-17a0-4b24-9e47-511ef1d02c43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infopath/2007/PartnerControls"/>
    <ds:schemaRef ds:uri="1ffadd53-2971-453a-8d24-d32caadbe663"/>
    <ds:schemaRef ds:uri="628666fd-fee7-4228-ad83-4b175bd364e2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</TotalTime>
  <Words>548</Words>
  <Application>Microsoft Office PowerPoint</Application>
  <PresentationFormat>Custom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 Light</vt:lpstr>
      <vt:lpstr>Arial</vt:lpstr>
      <vt:lpstr>Arial,Sans-Serif</vt:lpstr>
      <vt:lpstr>Palatino Linotype</vt:lpstr>
      <vt:lpstr>Walbaum Display</vt:lpstr>
      <vt:lpstr>BohoVogueVTI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 Language Models (LLMs) for micro-behavior detection in space missions</dc:title>
  <dc:creator>Tsairuby</dc:creator>
  <cp:lastModifiedBy>Sydney Begerowski</cp:lastModifiedBy>
  <cp:revision>177</cp:revision>
  <dcterms:created xsi:type="dcterms:W3CDTF">2022-08-16T05:39:45Z</dcterms:created>
  <dcterms:modified xsi:type="dcterms:W3CDTF">2025-01-14T16:41:19Z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0x010100ABC6FBDA39246848AAE74848A855331C</vt:lpwstr>
  </property>
  <property fmtid="{D5CDD505-2E9C-101B-9397-08002B2CF9AE}" pid="3" name="_ExtendedDescription">
    <vt:lpwstr>IWS poster</vt:lpwstr>
  </property>
  <property fmtid="{D5CDD505-2E9C-101B-9397-08002B2CF9AE}" pid="4" name="MediaServiceImageTags">
    <vt:lpwstr/>
  </property>
</Properties>
</file>