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2" r:id="rId10"/>
    <p:sldId id="261" r:id="rId11"/>
    <p:sldId id="263" r:id="rId12"/>
    <p:sldId id="266"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6D835-B0F4-7DC5-27CC-028EB59F9482}" name="Shoop, Rachel K {She, Her} (JSC-SD112)[KBR Wyle Services, LLC]" initials="SRK{H(SWSL" userId="S::rshoop@ndc.nasa.gov::81281adb-ee1a-4833-8d56-cd5416a102aa" providerId="AD"/>
  <p188:author id="{5991686A-3AF5-70DA-2318-58420F5E6132}" name="Jorgensen, Sara C. (JSC-SD112)[KBR Wyle Services, LLC]" initials="JSC(SWSL" userId="S::scjorgen@ndc.nasa.gov::2aef0e1d-8d8b-48d0-98fd-21637cbc9e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292"/>
    <a:srgbClr val="8A8A8A"/>
    <a:srgbClr val="FF6600"/>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106" d="100"/>
          <a:sy n="106" d="100"/>
        </p:scale>
        <p:origin x="47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0A498-56DC-44E6-B734-C4A5F4B340A2}" type="doc">
      <dgm:prSet loTypeId="urn:microsoft.com/office/officeart/2005/8/layout/process1" loCatId="process" qsTypeId="urn:microsoft.com/office/officeart/2005/8/quickstyle/simple1" qsCatId="simple" csTypeId="urn:microsoft.com/office/officeart/2005/8/colors/accent1_2" csCatId="accent1" phldr="1"/>
      <dgm:spPr/>
    </dgm:pt>
    <dgm:pt modelId="{ACA99CCF-BEDE-41E8-BFFD-2FC13F09AE14}">
      <dgm:prSet phldrT="[Text]"/>
      <dgm:spPr/>
      <dgm:t>
        <a:bodyPr/>
        <a:lstStyle/>
        <a:p>
          <a:r>
            <a:rPr lang="en-US" dirty="0"/>
            <a:t>Planned data set assessed for identifiability</a:t>
          </a:r>
        </a:p>
      </dgm:t>
    </dgm:pt>
    <dgm:pt modelId="{BFC527E9-DF31-4314-AD4D-B159B33FF514}" type="parTrans" cxnId="{DD63D4DD-A925-4E65-8280-448FE255E069}">
      <dgm:prSet/>
      <dgm:spPr/>
      <dgm:t>
        <a:bodyPr/>
        <a:lstStyle/>
        <a:p>
          <a:endParaRPr lang="en-US"/>
        </a:p>
      </dgm:t>
    </dgm:pt>
    <dgm:pt modelId="{FE15FBED-C76B-4DB4-806E-DD0B4A9A2600}" type="sibTrans" cxnId="{DD63D4DD-A925-4E65-8280-448FE255E069}">
      <dgm:prSet/>
      <dgm:spPr/>
      <dgm:t>
        <a:bodyPr/>
        <a:lstStyle/>
        <a:p>
          <a:endParaRPr lang="en-US"/>
        </a:p>
      </dgm:t>
    </dgm:pt>
    <dgm:pt modelId="{32EB6440-9253-4A82-9022-A954F98FC907}">
      <dgm:prSet phldrT="[Text]"/>
      <dgm:spPr/>
      <dgm:t>
        <a:bodyPr/>
        <a:lstStyle/>
        <a:p>
          <a:r>
            <a:rPr lang="en-US" dirty="0"/>
            <a:t>Data assembled and provided to researchers</a:t>
          </a:r>
        </a:p>
      </dgm:t>
    </dgm:pt>
    <dgm:pt modelId="{E76C0867-08C7-4CC4-AD72-C21781A6B3F4}" type="parTrans" cxnId="{9B396602-C0FA-4D76-9F73-09DEC338D3ED}">
      <dgm:prSet/>
      <dgm:spPr/>
      <dgm:t>
        <a:bodyPr/>
        <a:lstStyle/>
        <a:p>
          <a:endParaRPr lang="en-US"/>
        </a:p>
      </dgm:t>
    </dgm:pt>
    <dgm:pt modelId="{AB912BB7-8038-4B93-BACB-6B2F7D7B57FA}" type="sibTrans" cxnId="{9B396602-C0FA-4D76-9F73-09DEC338D3ED}">
      <dgm:prSet/>
      <dgm:spPr/>
      <dgm:t>
        <a:bodyPr/>
        <a:lstStyle/>
        <a:p>
          <a:endParaRPr lang="en-US"/>
        </a:p>
      </dgm:t>
    </dgm:pt>
    <dgm:pt modelId="{5F3ED81F-DAE4-4E94-986E-703030730626}">
      <dgm:prSet/>
      <dgm:spPr/>
      <dgm:t>
        <a:bodyPr/>
        <a:lstStyle/>
        <a:p>
          <a:r>
            <a:rPr lang="en-US" dirty="0"/>
            <a:t>Request approved by LSAH Advisory Board (identifiable data)</a:t>
          </a:r>
        </a:p>
      </dgm:t>
    </dgm:pt>
    <dgm:pt modelId="{2153A093-897F-45FB-A82C-C190B1246EA8}" type="parTrans" cxnId="{4660B6E9-4F0A-425F-B2DE-EB799B9105E4}">
      <dgm:prSet/>
      <dgm:spPr/>
      <dgm:t>
        <a:bodyPr/>
        <a:lstStyle/>
        <a:p>
          <a:endParaRPr lang="en-US"/>
        </a:p>
      </dgm:t>
    </dgm:pt>
    <dgm:pt modelId="{C0C430EB-DE08-4DF4-A795-0A497C9B7812}" type="sibTrans" cxnId="{4660B6E9-4F0A-425F-B2DE-EB799B9105E4}">
      <dgm:prSet/>
      <dgm:spPr/>
      <dgm:t>
        <a:bodyPr/>
        <a:lstStyle/>
        <a:p>
          <a:endParaRPr lang="en-US"/>
        </a:p>
      </dgm:t>
    </dgm:pt>
    <dgm:pt modelId="{69F2E2BF-AF69-41A6-B898-64927983FB8D}">
      <dgm:prSet/>
      <dgm:spPr/>
      <dgm:t>
        <a:bodyPr/>
        <a:lstStyle/>
        <a:p>
          <a:r>
            <a:rPr lang="en-US" dirty="0"/>
            <a:t>IRB approves protocol (identifiable data) or issues NHSR determination (de-identified data)</a:t>
          </a:r>
        </a:p>
      </dgm:t>
    </dgm:pt>
    <dgm:pt modelId="{5C292375-1838-41BD-B25F-0927CD328ACA}" type="parTrans" cxnId="{5D0F1C02-AA80-410D-9D40-1A94B319FC14}">
      <dgm:prSet/>
      <dgm:spPr/>
      <dgm:t>
        <a:bodyPr/>
        <a:lstStyle/>
        <a:p>
          <a:endParaRPr lang="en-US"/>
        </a:p>
      </dgm:t>
    </dgm:pt>
    <dgm:pt modelId="{19C88585-6ECE-4F5B-9BE3-0AC1E4D28F82}" type="sibTrans" cxnId="{5D0F1C02-AA80-410D-9D40-1A94B319FC14}">
      <dgm:prSet/>
      <dgm:spPr/>
      <dgm:t>
        <a:bodyPr/>
        <a:lstStyle/>
        <a:p>
          <a:endParaRPr lang="en-US"/>
        </a:p>
      </dgm:t>
    </dgm:pt>
    <dgm:pt modelId="{8B632E2D-B50A-4564-88FD-BB71654C3E28}">
      <dgm:prSet/>
      <dgm:spPr/>
      <dgm:t>
        <a:bodyPr/>
        <a:lstStyle/>
        <a:p>
          <a:r>
            <a:rPr lang="en-US" dirty="0"/>
            <a:t>Researchers complete and sign Data Use Agreement</a:t>
          </a:r>
        </a:p>
      </dgm:t>
    </dgm:pt>
    <dgm:pt modelId="{13C7D967-BD9F-483D-A8EA-BC15414E2BC5}" type="parTrans" cxnId="{1C604C72-84B2-410E-B8BF-9EDB63C18E5F}">
      <dgm:prSet/>
      <dgm:spPr/>
      <dgm:t>
        <a:bodyPr/>
        <a:lstStyle/>
        <a:p>
          <a:endParaRPr lang="en-US"/>
        </a:p>
      </dgm:t>
    </dgm:pt>
    <dgm:pt modelId="{38C602B7-E974-439C-B761-27CB9FD12991}" type="sibTrans" cxnId="{1C604C72-84B2-410E-B8BF-9EDB63C18E5F}">
      <dgm:prSet/>
      <dgm:spPr/>
      <dgm:t>
        <a:bodyPr/>
        <a:lstStyle/>
        <a:p>
          <a:endParaRPr lang="en-US"/>
        </a:p>
      </dgm:t>
    </dgm:pt>
    <dgm:pt modelId="{6C0B80B2-D20B-49AA-A3C2-5208066CA867}">
      <dgm:prSet/>
      <dgm:spPr/>
      <dgm:t>
        <a:bodyPr/>
        <a:lstStyle/>
        <a:p>
          <a:r>
            <a:rPr lang="en-US" dirty="0"/>
            <a:t>Pre-publication privacy review of results</a:t>
          </a:r>
        </a:p>
      </dgm:t>
    </dgm:pt>
    <dgm:pt modelId="{E621AE04-8189-4E82-A507-C85E44C18A1F}" type="parTrans" cxnId="{02AA0DB9-F700-43B6-B4C0-E8A8670FAED6}">
      <dgm:prSet/>
      <dgm:spPr/>
      <dgm:t>
        <a:bodyPr/>
        <a:lstStyle/>
        <a:p>
          <a:endParaRPr lang="en-US"/>
        </a:p>
      </dgm:t>
    </dgm:pt>
    <dgm:pt modelId="{F1A3B531-D5FD-4835-A454-AAEF4BD61266}" type="sibTrans" cxnId="{02AA0DB9-F700-43B6-B4C0-E8A8670FAED6}">
      <dgm:prSet/>
      <dgm:spPr/>
      <dgm:t>
        <a:bodyPr/>
        <a:lstStyle/>
        <a:p>
          <a:endParaRPr lang="en-US"/>
        </a:p>
      </dgm:t>
    </dgm:pt>
    <dgm:pt modelId="{524F0D78-A783-45B6-B151-71249B2A9360}">
      <dgm:prSet/>
      <dgm:spPr/>
      <dgm:t>
        <a:bodyPr/>
        <a:lstStyle/>
        <a:p>
          <a:r>
            <a:rPr lang="en-US" dirty="0"/>
            <a:t>Informed consent obtained for data reuse</a:t>
          </a:r>
        </a:p>
      </dgm:t>
    </dgm:pt>
    <dgm:pt modelId="{68A5BEED-C961-42D4-B36A-3C067B007372}" type="parTrans" cxnId="{30F36B76-D0E9-4F6A-8904-1CDBE9F973C7}">
      <dgm:prSet/>
      <dgm:spPr/>
      <dgm:t>
        <a:bodyPr/>
        <a:lstStyle/>
        <a:p>
          <a:endParaRPr lang="en-US"/>
        </a:p>
      </dgm:t>
    </dgm:pt>
    <dgm:pt modelId="{C98E464B-CEAA-4468-A815-BD1578C68465}" type="sibTrans" cxnId="{30F36B76-D0E9-4F6A-8904-1CDBE9F973C7}">
      <dgm:prSet/>
      <dgm:spPr/>
      <dgm:t>
        <a:bodyPr/>
        <a:lstStyle/>
        <a:p>
          <a:endParaRPr lang="en-US"/>
        </a:p>
      </dgm:t>
    </dgm:pt>
    <dgm:pt modelId="{28104665-347A-4487-A8FA-8A19006E5F06}">
      <dgm:prSet/>
      <dgm:spPr/>
      <dgm:t>
        <a:bodyPr/>
        <a:lstStyle/>
        <a:p>
          <a:r>
            <a:rPr lang="en-US" dirty="0"/>
            <a:t>Consent for publication of identifiable data (if applicable)</a:t>
          </a:r>
        </a:p>
      </dgm:t>
    </dgm:pt>
    <dgm:pt modelId="{B22900D1-A22E-4796-8C47-FA1882BF7813}" type="parTrans" cxnId="{0679B1AA-86E8-4458-8461-3BCE5BBA2E53}">
      <dgm:prSet/>
      <dgm:spPr/>
      <dgm:t>
        <a:bodyPr/>
        <a:lstStyle/>
        <a:p>
          <a:endParaRPr lang="en-US"/>
        </a:p>
      </dgm:t>
    </dgm:pt>
    <dgm:pt modelId="{661E144B-828D-4BE9-A86C-D5E4F9021E24}" type="sibTrans" cxnId="{0679B1AA-86E8-4458-8461-3BCE5BBA2E53}">
      <dgm:prSet/>
      <dgm:spPr/>
      <dgm:t>
        <a:bodyPr/>
        <a:lstStyle/>
        <a:p>
          <a:endParaRPr lang="en-US"/>
        </a:p>
      </dgm:t>
    </dgm:pt>
    <dgm:pt modelId="{4D6D182C-84FF-4B42-9CB6-7C2B95E0BD11}" type="pres">
      <dgm:prSet presAssocID="{4190A498-56DC-44E6-B734-C4A5F4B340A2}" presName="Name0" presStyleCnt="0">
        <dgm:presLayoutVars>
          <dgm:dir/>
          <dgm:resizeHandles val="exact"/>
        </dgm:presLayoutVars>
      </dgm:prSet>
      <dgm:spPr/>
    </dgm:pt>
    <dgm:pt modelId="{9C85A3EC-2F22-4576-A1A5-DC795F9F565E}" type="pres">
      <dgm:prSet presAssocID="{ACA99CCF-BEDE-41E8-BFFD-2FC13F09AE14}" presName="node" presStyleLbl="node1" presStyleIdx="0" presStyleCnt="8">
        <dgm:presLayoutVars>
          <dgm:bulletEnabled val="1"/>
        </dgm:presLayoutVars>
      </dgm:prSet>
      <dgm:spPr/>
    </dgm:pt>
    <dgm:pt modelId="{F4940667-BBF4-4B1F-A638-7DDF4C0C0286}" type="pres">
      <dgm:prSet presAssocID="{FE15FBED-C76B-4DB4-806E-DD0B4A9A2600}" presName="sibTrans" presStyleLbl="sibTrans2D1" presStyleIdx="0" presStyleCnt="7"/>
      <dgm:spPr/>
    </dgm:pt>
    <dgm:pt modelId="{C526A36C-C191-4D34-A794-C3FBF6BED054}" type="pres">
      <dgm:prSet presAssocID="{FE15FBED-C76B-4DB4-806E-DD0B4A9A2600}" presName="connectorText" presStyleLbl="sibTrans2D1" presStyleIdx="0" presStyleCnt="7"/>
      <dgm:spPr/>
    </dgm:pt>
    <dgm:pt modelId="{FF26D475-E77C-4031-B89F-887A6D61EB8D}" type="pres">
      <dgm:prSet presAssocID="{5F3ED81F-DAE4-4E94-986E-703030730626}" presName="node" presStyleLbl="node1" presStyleIdx="1" presStyleCnt="8">
        <dgm:presLayoutVars>
          <dgm:bulletEnabled val="1"/>
        </dgm:presLayoutVars>
      </dgm:prSet>
      <dgm:spPr/>
    </dgm:pt>
    <dgm:pt modelId="{3214699B-489D-426E-AE31-1CB2171B9C28}" type="pres">
      <dgm:prSet presAssocID="{C0C430EB-DE08-4DF4-A795-0A497C9B7812}" presName="sibTrans" presStyleLbl="sibTrans2D1" presStyleIdx="1" presStyleCnt="7"/>
      <dgm:spPr/>
    </dgm:pt>
    <dgm:pt modelId="{035096DC-AF67-495E-84DF-25BBAADDFF94}" type="pres">
      <dgm:prSet presAssocID="{C0C430EB-DE08-4DF4-A795-0A497C9B7812}" presName="connectorText" presStyleLbl="sibTrans2D1" presStyleIdx="1" presStyleCnt="7"/>
      <dgm:spPr/>
    </dgm:pt>
    <dgm:pt modelId="{53666E58-96C5-4DC4-915D-CD9C2F7CC3E4}" type="pres">
      <dgm:prSet presAssocID="{69F2E2BF-AF69-41A6-B898-64927983FB8D}" presName="node" presStyleLbl="node1" presStyleIdx="2" presStyleCnt="8">
        <dgm:presLayoutVars>
          <dgm:bulletEnabled val="1"/>
        </dgm:presLayoutVars>
      </dgm:prSet>
      <dgm:spPr/>
    </dgm:pt>
    <dgm:pt modelId="{7F71E616-65CB-49EB-96B6-6F1F05C9E8AD}" type="pres">
      <dgm:prSet presAssocID="{19C88585-6ECE-4F5B-9BE3-0AC1E4D28F82}" presName="sibTrans" presStyleLbl="sibTrans2D1" presStyleIdx="2" presStyleCnt="7"/>
      <dgm:spPr/>
    </dgm:pt>
    <dgm:pt modelId="{0CB28387-E00A-48A1-8B34-3E7DA5B5BCCD}" type="pres">
      <dgm:prSet presAssocID="{19C88585-6ECE-4F5B-9BE3-0AC1E4D28F82}" presName="connectorText" presStyleLbl="sibTrans2D1" presStyleIdx="2" presStyleCnt="7"/>
      <dgm:spPr/>
    </dgm:pt>
    <dgm:pt modelId="{D102B225-6809-4605-A77A-562D0859A4CE}" type="pres">
      <dgm:prSet presAssocID="{524F0D78-A783-45B6-B151-71249B2A9360}" presName="node" presStyleLbl="node1" presStyleIdx="3" presStyleCnt="8">
        <dgm:presLayoutVars>
          <dgm:bulletEnabled val="1"/>
        </dgm:presLayoutVars>
      </dgm:prSet>
      <dgm:spPr/>
    </dgm:pt>
    <dgm:pt modelId="{DC9919B3-0987-41A1-9D40-F415EAC7372A}" type="pres">
      <dgm:prSet presAssocID="{C98E464B-CEAA-4468-A815-BD1578C68465}" presName="sibTrans" presStyleLbl="sibTrans2D1" presStyleIdx="3" presStyleCnt="7"/>
      <dgm:spPr/>
    </dgm:pt>
    <dgm:pt modelId="{FA599DDA-E603-4B65-ABA4-A3AE4A1CEEBF}" type="pres">
      <dgm:prSet presAssocID="{C98E464B-CEAA-4468-A815-BD1578C68465}" presName="connectorText" presStyleLbl="sibTrans2D1" presStyleIdx="3" presStyleCnt="7"/>
      <dgm:spPr/>
    </dgm:pt>
    <dgm:pt modelId="{E0BA126E-8614-4718-AA2B-80BA64463222}" type="pres">
      <dgm:prSet presAssocID="{8B632E2D-B50A-4564-88FD-BB71654C3E28}" presName="node" presStyleLbl="node1" presStyleIdx="4" presStyleCnt="8">
        <dgm:presLayoutVars>
          <dgm:bulletEnabled val="1"/>
        </dgm:presLayoutVars>
      </dgm:prSet>
      <dgm:spPr/>
    </dgm:pt>
    <dgm:pt modelId="{A6AFF5B9-8EC5-4493-9002-7AA18CCB3871}" type="pres">
      <dgm:prSet presAssocID="{38C602B7-E974-439C-B761-27CB9FD12991}" presName="sibTrans" presStyleLbl="sibTrans2D1" presStyleIdx="4" presStyleCnt="7"/>
      <dgm:spPr/>
    </dgm:pt>
    <dgm:pt modelId="{9BF8E488-9325-42AF-BA4C-01AD479DA251}" type="pres">
      <dgm:prSet presAssocID="{38C602B7-E974-439C-B761-27CB9FD12991}" presName="connectorText" presStyleLbl="sibTrans2D1" presStyleIdx="4" presStyleCnt="7"/>
      <dgm:spPr/>
    </dgm:pt>
    <dgm:pt modelId="{711105A1-B390-4DCA-9889-E6AF08EA505E}" type="pres">
      <dgm:prSet presAssocID="{32EB6440-9253-4A82-9022-A954F98FC907}" presName="node" presStyleLbl="node1" presStyleIdx="5" presStyleCnt="8">
        <dgm:presLayoutVars>
          <dgm:bulletEnabled val="1"/>
        </dgm:presLayoutVars>
      </dgm:prSet>
      <dgm:spPr/>
    </dgm:pt>
    <dgm:pt modelId="{E7FE293E-9F0B-44D3-BF85-FA94CDF3BA4B}" type="pres">
      <dgm:prSet presAssocID="{AB912BB7-8038-4B93-BACB-6B2F7D7B57FA}" presName="sibTrans" presStyleLbl="sibTrans2D1" presStyleIdx="5" presStyleCnt="7"/>
      <dgm:spPr/>
    </dgm:pt>
    <dgm:pt modelId="{AE25D5F1-3186-4DE2-9DF8-8E03A9632301}" type="pres">
      <dgm:prSet presAssocID="{AB912BB7-8038-4B93-BACB-6B2F7D7B57FA}" presName="connectorText" presStyleLbl="sibTrans2D1" presStyleIdx="5" presStyleCnt="7"/>
      <dgm:spPr/>
    </dgm:pt>
    <dgm:pt modelId="{2A11EEA0-9437-4D3B-8489-5CF4262742D5}" type="pres">
      <dgm:prSet presAssocID="{6C0B80B2-D20B-49AA-A3C2-5208066CA867}" presName="node" presStyleLbl="node1" presStyleIdx="6" presStyleCnt="8">
        <dgm:presLayoutVars>
          <dgm:bulletEnabled val="1"/>
        </dgm:presLayoutVars>
      </dgm:prSet>
      <dgm:spPr/>
    </dgm:pt>
    <dgm:pt modelId="{D39058F2-B756-4E27-8ECB-141687EF7A42}" type="pres">
      <dgm:prSet presAssocID="{F1A3B531-D5FD-4835-A454-AAEF4BD61266}" presName="sibTrans" presStyleLbl="sibTrans2D1" presStyleIdx="6" presStyleCnt="7"/>
      <dgm:spPr/>
    </dgm:pt>
    <dgm:pt modelId="{DBF12BD1-918F-4550-8D84-7FCDF1585757}" type="pres">
      <dgm:prSet presAssocID="{F1A3B531-D5FD-4835-A454-AAEF4BD61266}" presName="connectorText" presStyleLbl="sibTrans2D1" presStyleIdx="6" presStyleCnt="7"/>
      <dgm:spPr/>
    </dgm:pt>
    <dgm:pt modelId="{A9A4828B-3E76-46BC-B028-6E3033B0408A}" type="pres">
      <dgm:prSet presAssocID="{28104665-347A-4487-A8FA-8A19006E5F06}" presName="node" presStyleLbl="node1" presStyleIdx="7" presStyleCnt="8">
        <dgm:presLayoutVars>
          <dgm:bulletEnabled val="1"/>
        </dgm:presLayoutVars>
      </dgm:prSet>
      <dgm:spPr/>
    </dgm:pt>
  </dgm:ptLst>
  <dgm:cxnLst>
    <dgm:cxn modelId="{5D0F1C02-AA80-410D-9D40-1A94B319FC14}" srcId="{4190A498-56DC-44E6-B734-C4A5F4B340A2}" destId="{69F2E2BF-AF69-41A6-B898-64927983FB8D}" srcOrd="2" destOrd="0" parTransId="{5C292375-1838-41BD-B25F-0927CD328ACA}" sibTransId="{19C88585-6ECE-4F5B-9BE3-0AC1E4D28F82}"/>
    <dgm:cxn modelId="{9B396602-C0FA-4D76-9F73-09DEC338D3ED}" srcId="{4190A498-56DC-44E6-B734-C4A5F4B340A2}" destId="{32EB6440-9253-4A82-9022-A954F98FC907}" srcOrd="5" destOrd="0" parTransId="{E76C0867-08C7-4CC4-AD72-C21781A6B3F4}" sibTransId="{AB912BB7-8038-4B93-BACB-6B2F7D7B57FA}"/>
    <dgm:cxn modelId="{D8838004-F708-420A-9992-48E49BFF2FCD}" type="presOf" srcId="{AB912BB7-8038-4B93-BACB-6B2F7D7B57FA}" destId="{AE25D5F1-3186-4DE2-9DF8-8E03A9632301}" srcOrd="1" destOrd="0" presId="urn:microsoft.com/office/officeart/2005/8/layout/process1"/>
    <dgm:cxn modelId="{FBFF1D11-4A71-4BAA-A3B9-9A6EFA0DF59A}" type="presOf" srcId="{C98E464B-CEAA-4468-A815-BD1578C68465}" destId="{DC9919B3-0987-41A1-9D40-F415EAC7372A}" srcOrd="0" destOrd="0" presId="urn:microsoft.com/office/officeart/2005/8/layout/process1"/>
    <dgm:cxn modelId="{F0481D16-7A8D-4E5B-B868-AD35DCAEEADD}" type="presOf" srcId="{8B632E2D-B50A-4564-88FD-BB71654C3E28}" destId="{E0BA126E-8614-4718-AA2B-80BA64463222}" srcOrd="0" destOrd="0" presId="urn:microsoft.com/office/officeart/2005/8/layout/process1"/>
    <dgm:cxn modelId="{5C5D2F24-3390-4138-A3C1-CE5360B17BEE}" type="presOf" srcId="{524F0D78-A783-45B6-B151-71249B2A9360}" destId="{D102B225-6809-4605-A77A-562D0859A4CE}" srcOrd="0" destOrd="0" presId="urn:microsoft.com/office/officeart/2005/8/layout/process1"/>
    <dgm:cxn modelId="{F2EEE834-B59B-453F-972A-12290EC7A9C6}" type="presOf" srcId="{AB912BB7-8038-4B93-BACB-6B2F7D7B57FA}" destId="{E7FE293E-9F0B-44D3-BF85-FA94CDF3BA4B}" srcOrd="0" destOrd="0" presId="urn:microsoft.com/office/officeart/2005/8/layout/process1"/>
    <dgm:cxn modelId="{20355A42-34FA-4FB8-8272-87A44994DBBC}" type="presOf" srcId="{FE15FBED-C76B-4DB4-806E-DD0B4A9A2600}" destId="{F4940667-BBF4-4B1F-A638-7DDF4C0C0286}" srcOrd="0" destOrd="0" presId="urn:microsoft.com/office/officeart/2005/8/layout/process1"/>
    <dgm:cxn modelId="{E9302D69-4722-486E-9B5A-D54CF3FD7E64}" type="presOf" srcId="{C0C430EB-DE08-4DF4-A795-0A497C9B7812}" destId="{035096DC-AF67-495E-84DF-25BBAADDFF94}" srcOrd="1" destOrd="0" presId="urn:microsoft.com/office/officeart/2005/8/layout/process1"/>
    <dgm:cxn modelId="{6CC7E04B-58D6-4882-A3A9-79EA74A1AB2F}" type="presOf" srcId="{F1A3B531-D5FD-4835-A454-AAEF4BD61266}" destId="{DBF12BD1-918F-4550-8D84-7FCDF1585757}" srcOrd="1" destOrd="0" presId="urn:microsoft.com/office/officeart/2005/8/layout/process1"/>
    <dgm:cxn modelId="{DBC46C6F-2721-4AA2-9BE7-045D4B972594}" type="presOf" srcId="{19C88585-6ECE-4F5B-9BE3-0AC1E4D28F82}" destId="{0CB28387-E00A-48A1-8B34-3E7DA5B5BCCD}" srcOrd="1" destOrd="0" presId="urn:microsoft.com/office/officeart/2005/8/layout/process1"/>
    <dgm:cxn modelId="{1C604C72-84B2-410E-B8BF-9EDB63C18E5F}" srcId="{4190A498-56DC-44E6-B734-C4A5F4B340A2}" destId="{8B632E2D-B50A-4564-88FD-BB71654C3E28}" srcOrd="4" destOrd="0" parTransId="{13C7D967-BD9F-483D-A8EA-BC15414E2BC5}" sibTransId="{38C602B7-E974-439C-B761-27CB9FD12991}"/>
    <dgm:cxn modelId="{09219F53-80E3-4DDB-98D6-E2F1B241B8C4}" type="presOf" srcId="{C0C430EB-DE08-4DF4-A795-0A497C9B7812}" destId="{3214699B-489D-426E-AE31-1CB2171B9C28}" srcOrd="0" destOrd="0" presId="urn:microsoft.com/office/officeart/2005/8/layout/process1"/>
    <dgm:cxn modelId="{30F36B76-D0E9-4F6A-8904-1CDBE9F973C7}" srcId="{4190A498-56DC-44E6-B734-C4A5F4B340A2}" destId="{524F0D78-A783-45B6-B151-71249B2A9360}" srcOrd="3" destOrd="0" parTransId="{68A5BEED-C961-42D4-B36A-3C067B007372}" sibTransId="{C98E464B-CEAA-4468-A815-BD1578C68465}"/>
    <dgm:cxn modelId="{4EC3B279-C416-45DA-A700-119C00650BD6}" type="presOf" srcId="{FE15FBED-C76B-4DB4-806E-DD0B4A9A2600}" destId="{C526A36C-C191-4D34-A794-C3FBF6BED054}" srcOrd="1" destOrd="0" presId="urn:microsoft.com/office/officeart/2005/8/layout/process1"/>
    <dgm:cxn modelId="{10C7FE7B-97C1-434E-91CA-AC85233F0B76}" type="presOf" srcId="{F1A3B531-D5FD-4835-A454-AAEF4BD61266}" destId="{D39058F2-B756-4E27-8ECB-141687EF7A42}" srcOrd="0" destOrd="0" presId="urn:microsoft.com/office/officeart/2005/8/layout/process1"/>
    <dgm:cxn modelId="{1A82D39A-40B7-4813-8129-A6FD5D8C6FB5}" type="presOf" srcId="{32EB6440-9253-4A82-9022-A954F98FC907}" destId="{711105A1-B390-4DCA-9889-E6AF08EA505E}" srcOrd="0" destOrd="0" presId="urn:microsoft.com/office/officeart/2005/8/layout/process1"/>
    <dgm:cxn modelId="{AF2AFEA9-4DB0-4A5A-92CA-5344A733B50A}" type="presOf" srcId="{C98E464B-CEAA-4468-A815-BD1578C68465}" destId="{FA599DDA-E603-4B65-ABA4-A3AE4A1CEEBF}" srcOrd="1" destOrd="0" presId="urn:microsoft.com/office/officeart/2005/8/layout/process1"/>
    <dgm:cxn modelId="{0679B1AA-86E8-4458-8461-3BCE5BBA2E53}" srcId="{4190A498-56DC-44E6-B734-C4A5F4B340A2}" destId="{28104665-347A-4487-A8FA-8A19006E5F06}" srcOrd="7" destOrd="0" parTransId="{B22900D1-A22E-4796-8C47-FA1882BF7813}" sibTransId="{661E144B-828D-4BE9-A86C-D5E4F9021E24}"/>
    <dgm:cxn modelId="{7B22FBB1-77C8-4A7B-A003-22091DEFB696}" type="presOf" srcId="{28104665-347A-4487-A8FA-8A19006E5F06}" destId="{A9A4828B-3E76-46BC-B028-6E3033B0408A}" srcOrd="0" destOrd="0" presId="urn:microsoft.com/office/officeart/2005/8/layout/process1"/>
    <dgm:cxn modelId="{02AA0DB9-F700-43B6-B4C0-E8A8670FAED6}" srcId="{4190A498-56DC-44E6-B734-C4A5F4B340A2}" destId="{6C0B80B2-D20B-49AA-A3C2-5208066CA867}" srcOrd="6" destOrd="0" parTransId="{E621AE04-8189-4E82-A507-C85E44C18A1F}" sibTransId="{F1A3B531-D5FD-4835-A454-AAEF4BD61266}"/>
    <dgm:cxn modelId="{AF0898C8-3426-4521-B3AA-2F6A28830313}" type="presOf" srcId="{38C602B7-E974-439C-B761-27CB9FD12991}" destId="{A6AFF5B9-8EC5-4493-9002-7AA18CCB3871}" srcOrd="0" destOrd="0" presId="urn:microsoft.com/office/officeart/2005/8/layout/process1"/>
    <dgm:cxn modelId="{7DA3E7D0-DF51-4F09-9296-8B6C245709AE}" type="presOf" srcId="{ACA99CCF-BEDE-41E8-BFFD-2FC13F09AE14}" destId="{9C85A3EC-2F22-4576-A1A5-DC795F9F565E}" srcOrd="0" destOrd="0" presId="urn:microsoft.com/office/officeart/2005/8/layout/process1"/>
    <dgm:cxn modelId="{DD63D4DD-A925-4E65-8280-448FE255E069}" srcId="{4190A498-56DC-44E6-B734-C4A5F4B340A2}" destId="{ACA99CCF-BEDE-41E8-BFFD-2FC13F09AE14}" srcOrd="0" destOrd="0" parTransId="{BFC527E9-DF31-4314-AD4D-B159B33FF514}" sibTransId="{FE15FBED-C76B-4DB4-806E-DD0B4A9A2600}"/>
    <dgm:cxn modelId="{901923DE-8BC4-4EBF-B05B-0BCDC7BB7940}" type="presOf" srcId="{69F2E2BF-AF69-41A6-B898-64927983FB8D}" destId="{53666E58-96C5-4DC4-915D-CD9C2F7CC3E4}" srcOrd="0" destOrd="0" presId="urn:microsoft.com/office/officeart/2005/8/layout/process1"/>
    <dgm:cxn modelId="{7511C1E7-96F6-4A26-B68F-32A746CDAB40}" type="presOf" srcId="{38C602B7-E974-439C-B761-27CB9FD12991}" destId="{9BF8E488-9325-42AF-BA4C-01AD479DA251}" srcOrd="1" destOrd="0" presId="urn:microsoft.com/office/officeart/2005/8/layout/process1"/>
    <dgm:cxn modelId="{4660B6E9-4F0A-425F-B2DE-EB799B9105E4}" srcId="{4190A498-56DC-44E6-B734-C4A5F4B340A2}" destId="{5F3ED81F-DAE4-4E94-986E-703030730626}" srcOrd="1" destOrd="0" parTransId="{2153A093-897F-45FB-A82C-C190B1246EA8}" sibTransId="{C0C430EB-DE08-4DF4-A795-0A497C9B7812}"/>
    <dgm:cxn modelId="{94BF1AF8-FA20-40F6-AE50-683746F05FA2}" type="presOf" srcId="{6C0B80B2-D20B-49AA-A3C2-5208066CA867}" destId="{2A11EEA0-9437-4D3B-8489-5CF4262742D5}" srcOrd="0" destOrd="0" presId="urn:microsoft.com/office/officeart/2005/8/layout/process1"/>
    <dgm:cxn modelId="{765B98F8-5ED3-4260-ADC6-8AE099C9B0F7}" type="presOf" srcId="{4190A498-56DC-44E6-B734-C4A5F4B340A2}" destId="{4D6D182C-84FF-4B42-9CB6-7C2B95E0BD11}" srcOrd="0" destOrd="0" presId="urn:microsoft.com/office/officeart/2005/8/layout/process1"/>
    <dgm:cxn modelId="{8963B9FA-7E35-4428-8CEC-1AE115E42AE0}" type="presOf" srcId="{5F3ED81F-DAE4-4E94-986E-703030730626}" destId="{FF26D475-E77C-4031-B89F-887A6D61EB8D}" srcOrd="0" destOrd="0" presId="urn:microsoft.com/office/officeart/2005/8/layout/process1"/>
    <dgm:cxn modelId="{5AEDE1FC-ADFB-4425-9ABA-A091E822E96B}" type="presOf" srcId="{19C88585-6ECE-4F5B-9BE3-0AC1E4D28F82}" destId="{7F71E616-65CB-49EB-96B6-6F1F05C9E8AD}" srcOrd="0" destOrd="0" presId="urn:microsoft.com/office/officeart/2005/8/layout/process1"/>
    <dgm:cxn modelId="{1D81A402-CBEA-4598-A232-719FAB05EF28}" type="presParOf" srcId="{4D6D182C-84FF-4B42-9CB6-7C2B95E0BD11}" destId="{9C85A3EC-2F22-4576-A1A5-DC795F9F565E}" srcOrd="0" destOrd="0" presId="urn:microsoft.com/office/officeart/2005/8/layout/process1"/>
    <dgm:cxn modelId="{D8C2E86C-7CF3-428E-9145-39D2B904B2FC}" type="presParOf" srcId="{4D6D182C-84FF-4B42-9CB6-7C2B95E0BD11}" destId="{F4940667-BBF4-4B1F-A638-7DDF4C0C0286}" srcOrd="1" destOrd="0" presId="urn:microsoft.com/office/officeart/2005/8/layout/process1"/>
    <dgm:cxn modelId="{7196E4D6-FE12-435B-AD3D-84E35513AC39}" type="presParOf" srcId="{F4940667-BBF4-4B1F-A638-7DDF4C0C0286}" destId="{C526A36C-C191-4D34-A794-C3FBF6BED054}" srcOrd="0" destOrd="0" presId="urn:microsoft.com/office/officeart/2005/8/layout/process1"/>
    <dgm:cxn modelId="{9B20716A-4292-4804-BB71-F60E0CA19281}" type="presParOf" srcId="{4D6D182C-84FF-4B42-9CB6-7C2B95E0BD11}" destId="{FF26D475-E77C-4031-B89F-887A6D61EB8D}" srcOrd="2" destOrd="0" presId="urn:microsoft.com/office/officeart/2005/8/layout/process1"/>
    <dgm:cxn modelId="{FF0247FB-E708-4093-99D7-C20EC1B1B36F}" type="presParOf" srcId="{4D6D182C-84FF-4B42-9CB6-7C2B95E0BD11}" destId="{3214699B-489D-426E-AE31-1CB2171B9C28}" srcOrd="3" destOrd="0" presId="urn:microsoft.com/office/officeart/2005/8/layout/process1"/>
    <dgm:cxn modelId="{72657877-8889-4CCF-9470-D672CD2E8A3A}" type="presParOf" srcId="{3214699B-489D-426E-AE31-1CB2171B9C28}" destId="{035096DC-AF67-495E-84DF-25BBAADDFF94}" srcOrd="0" destOrd="0" presId="urn:microsoft.com/office/officeart/2005/8/layout/process1"/>
    <dgm:cxn modelId="{D502554A-1100-4C63-AE43-6CDA1BB53E49}" type="presParOf" srcId="{4D6D182C-84FF-4B42-9CB6-7C2B95E0BD11}" destId="{53666E58-96C5-4DC4-915D-CD9C2F7CC3E4}" srcOrd="4" destOrd="0" presId="urn:microsoft.com/office/officeart/2005/8/layout/process1"/>
    <dgm:cxn modelId="{6294F548-B0D9-45E1-BDCB-FD980ED858A5}" type="presParOf" srcId="{4D6D182C-84FF-4B42-9CB6-7C2B95E0BD11}" destId="{7F71E616-65CB-49EB-96B6-6F1F05C9E8AD}" srcOrd="5" destOrd="0" presId="urn:microsoft.com/office/officeart/2005/8/layout/process1"/>
    <dgm:cxn modelId="{A89E057D-B406-43E0-8E92-C002597B6A89}" type="presParOf" srcId="{7F71E616-65CB-49EB-96B6-6F1F05C9E8AD}" destId="{0CB28387-E00A-48A1-8B34-3E7DA5B5BCCD}" srcOrd="0" destOrd="0" presId="urn:microsoft.com/office/officeart/2005/8/layout/process1"/>
    <dgm:cxn modelId="{269CAE04-443E-4739-9FD0-1B6D679AC9DC}" type="presParOf" srcId="{4D6D182C-84FF-4B42-9CB6-7C2B95E0BD11}" destId="{D102B225-6809-4605-A77A-562D0859A4CE}" srcOrd="6" destOrd="0" presId="urn:microsoft.com/office/officeart/2005/8/layout/process1"/>
    <dgm:cxn modelId="{2DCF8279-9854-4D9A-9F51-F64E1D5BABD3}" type="presParOf" srcId="{4D6D182C-84FF-4B42-9CB6-7C2B95E0BD11}" destId="{DC9919B3-0987-41A1-9D40-F415EAC7372A}" srcOrd="7" destOrd="0" presId="urn:microsoft.com/office/officeart/2005/8/layout/process1"/>
    <dgm:cxn modelId="{F8718B62-E32F-41FE-B404-40EFED0B9805}" type="presParOf" srcId="{DC9919B3-0987-41A1-9D40-F415EAC7372A}" destId="{FA599DDA-E603-4B65-ABA4-A3AE4A1CEEBF}" srcOrd="0" destOrd="0" presId="urn:microsoft.com/office/officeart/2005/8/layout/process1"/>
    <dgm:cxn modelId="{EE814747-1852-411A-A417-F5D8659C83D3}" type="presParOf" srcId="{4D6D182C-84FF-4B42-9CB6-7C2B95E0BD11}" destId="{E0BA126E-8614-4718-AA2B-80BA64463222}" srcOrd="8" destOrd="0" presId="urn:microsoft.com/office/officeart/2005/8/layout/process1"/>
    <dgm:cxn modelId="{4E8A8AF3-6AFA-4F5A-A77F-8C51C11BB656}" type="presParOf" srcId="{4D6D182C-84FF-4B42-9CB6-7C2B95E0BD11}" destId="{A6AFF5B9-8EC5-4493-9002-7AA18CCB3871}" srcOrd="9" destOrd="0" presId="urn:microsoft.com/office/officeart/2005/8/layout/process1"/>
    <dgm:cxn modelId="{97EA3BD5-ACFF-4FEF-8E99-7124609B858C}" type="presParOf" srcId="{A6AFF5B9-8EC5-4493-9002-7AA18CCB3871}" destId="{9BF8E488-9325-42AF-BA4C-01AD479DA251}" srcOrd="0" destOrd="0" presId="urn:microsoft.com/office/officeart/2005/8/layout/process1"/>
    <dgm:cxn modelId="{3A02335D-62B6-45D2-B94F-6D982D595872}" type="presParOf" srcId="{4D6D182C-84FF-4B42-9CB6-7C2B95E0BD11}" destId="{711105A1-B390-4DCA-9889-E6AF08EA505E}" srcOrd="10" destOrd="0" presId="urn:microsoft.com/office/officeart/2005/8/layout/process1"/>
    <dgm:cxn modelId="{9DB47696-7EBE-41A5-A70E-E2C3F86A138E}" type="presParOf" srcId="{4D6D182C-84FF-4B42-9CB6-7C2B95E0BD11}" destId="{E7FE293E-9F0B-44D3-BF85-FA94CDF3BA4B}" srcOrd="11" destOrd="0" presId="urn:microsoft.com/office/officeart/2005/8/layout/process1"/>
    <dgm:cxn modelId="{666D090D-9E50-4329-8288-DB5AEBA9B0D5}" type="presParOf" srcId="{E7FE293E-9F0B-44D3-BF85-FA94CDF3BA4B}" destId="{AE25D5F1-3186-4DE2-9DF8-8E03A9632301}" srcOrd="0" destOrd="0" presId="urn:microsoft.com/office/officeart/2005/8/layout/process1"/>
    <dgm:cxn modelId="{991FD6D8-D611-4118-BD02-65F03CEA9121}" type="presParOf" srcId="{4D6D182C-84FF-4B42-9CB6-7C2B95E0BD11}" destId="{2A11EEA0-9437-4D3B-8489-5CF4262742D5}" srcOrd="12" destOrd="0" presId="urn:microsoft.com/office/officeart/2005/8/layout/process1"/>
    <dgm:cxn modelId="{2C8F978E-6E16-4952-918A-F0CFBB1DD550}" type="presParOf" srcId="{4D6D182C-84FF-4B42-9CB6-7C2B95E0BD11}" destId="{D39058F2-B756-4E27-8ECB-141687EF7A42}" srcOrd="13" destOrd="0" presId="urn:microsoft.com/office/officeart/2005/8/layout/process1"/>
    <dgm:cxn modelId="{26946D5D-6841-4B73-A588-B813986BC1C8}" type="presParOf" srcId="{D39058F2-B756-4E27-8ECB-141687EF7A42}" destId="{DBF12BD1-918F-4550-8D84-7FCDF1585757}" srcOrd="0" destOrd="0" presId="urn:microsoft.com/office/officeart/2005/8/layout/process1"/>
    <dgm:cxn modelId="{122E5225-7D49-43D0-AD76-F90E45999ED2}" type="presParOf" srcId="{4D6D182C-84FF-4B42-9CB6-7C2B95E0BD11}" destId="{A9A4828B-3E76-46BC-B028-6E3033B0408A}"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25837-D09B-448E-8035-6B0D609D339C}" type="doc">
      <dgm:prSet loTypeId="urn:microsoft.com/office/officeart/2005/8/layout/hList7" loCatId="process" qsTypeId="urn:microsoft.com/office/officeart/2005/8/quickstyle/simple1" qsCatId="simple" csTypeId="urn:microsoft.com/office/officeart/2005/8/colors/accent1_2" csCatId="accent1" phldr="1"/>
      <dgm:spPr/>
    </dgm:pt>
    <dgm:pt modelId="{1E6259D7-5C5D-4179-83AD-D442E549971B}">
      <dgm:prSet phldrT="[Text]"/>
      <dgm:spPr/>
      <dgm:t>
        <a:bodyPr/>
        <a:lstStyle/>
        <a:p>
          <a:r>
            <a:rPr lang="en-US" dirty="0"/>
            <a:t>Strong data protections and consent practices</a:t>
          </a:r>
        </a:p>
      </dgm:t>
    </dgm:pt>
    <dgm:pt modelId="{96D83410-24D7-42AC-BBF3-097C5B7E4737}" type="parTrans" cxnId="{1CB77947-E6A6-4B43-8C11-F8A7CE789D58}">
      <dgm:prSet/>
      <dgm:spPr/>
      <dgm:t>
        <a:bodyPr/>
        <a:lstStyle/>
        <a:p>
          <a:endParaRPr lang="en-US"/>
        </a:p>
      </dgm:t>
    </dgm:pt>
    <dgm:pt modelId="{8568D2C2-6838-40B9-8DE8-2499E1EF1D9F}" type="sibTrans" cxnId="{1CB77947-E6A6-4B43-8C11-F8A7CE789D58}">
      <dgm:prSet/>
      <dgm:spPr/>
      <dgm:t>
        <a:bodyPr/>
        <a:lstStyle/>
        <a:p>
          <a:endParaRPr lang="en-US"/>
        </a:p>
      </dgm:t>
    </dgm:pt>
    <dgm:pt modelId="{C051CBD4-DA80-4D37-801E-050DF895E38A}">
      <dgm:prSet phldrT="[Text]"/>
      <dgm:spPr/>
      <dgm:t>
        <a:bodyPr/>
        <a:lstStyle/>
        <a:p>
          <a:r>
            <a:rPr lang="en-US" dirty="0"/>
            <a:t>Maintaining accessibility, security and privacy</a:t>
          </a:r>
        </a:p>
      </dgm:t>
    </dgm:pt>
    <dgm:pt modelId="{B7A21F2D-3D05-4681-A36F-9A0692898877}" type="parTrans" cxnId="{C67311D2-6FF8-4D97-83A5-6493D46DAE6F}">
      <dgm:prSet/>
      <dgm:spPr/>
      <dgm:t>
        <a:bodyPr/>
        <a:lstStyle/>
        <a:p>
          <a:endParaRPr lang="en-US"/>
        </a:p>
      </dgm:t>
    </dgm:pt>
    <dgm:pt modelId="{89F76DE7-182D-4307-A2C7-2B5E912266B6}" type="sibTrans" cxnId="{C67311D2-6FF8-4D97-83A5-6493D46DAE6F}">
      <dgm:prSet/>
      <dgm:spPr/>
      <dgm:t>
        <a:bodyPr/>
        <a:lstStyle/>
        <a:p>
          <a:endParaRPr lang="en-US"/>
        </a:p>
      </dgm:t>
    </dgm:pt>
    <dgm:pt modelId="{BAF427F3-1396-4E28-BB21-525054F29E94}">
      <dgm:prSet phldrT="[Text]"/>
      <dgm:spPr/>
      <dgm:t>
        <a:bodyPr/>
        <a:lstStyle/>
        <a:p>
          <a:r>
            <a:rPr lang="en-US" dirty="0"/>
            <a:t>New studies and continuing participation</a:t>
          </a:r>
        </a:p>
      </dgm:t>
    </dgm:pt>
    <dgm:pt modelId="{407A62BE-D873-49E6-9695-228EB501328E}" type="parTrans" cxnId="{CCC92429-B231-4B65-9A67-77D603D28D20}">
      <dgm:prSet/>
      <dgm:spPr/>
      <dgm:t>
        <a:bodyPr/>
        <a:lstStyle/>
        <a:p>
          <a:endParaRPr lang="en-US"/>
        </a:p>
      </dgm:t>
    </dgm:pt>
    <dgm:pt modelId="{AFC6847B-4A65-4B64-A6F7-FF95C004A54C}" type="sibTrans" cxnId="{CCC92429-B231-4B65-9A67-77D603D28D20}">
      <dgm:prSet/>
      <dgm:spPr/>
      <dgm:t>
        <a:bodyPr/>
        <a:lstStyle/>
        <a:p>
          <a:endParaRPr lang="en-US"/>
        </a:p>
      </dgm:t>
    </dgm:pt>
    <dgm:pt modelId="{1C53C723-2E43-4A28-B2C9-74EB4A58DDFB}" type="pres">
      <dgm:prSet presAssocID="{9BF25837-D09B-448E-8035-6B0D609D339C}" presName="Name0" presStyleCnt="0">
        <dgm:presLayoutVars>
          <dgm:dir/>
          <dgm:resizeHandles val="exact"/>
        </dgm:presLayoutVars>
      </dgm:prSet>
      <dgm:spPr/>
    </dgm:pt>
    <dgm:pt modelId="{CC787103-75E0-4163-AF35-0F37D73CB0E9}" type="pres">
      <dgm:prSet presAssocID="{9BF25837-D09B-448E-8035-6B0D609D339C}" presName="fgShape" presStyleLbl="fgShp" presStyleIdx="0" presStyleCnt="1"/>
      <dgm:spPr/>
    </dgm:pt>
    <dgm:pt modelId="{17A88CFE-1D95-4AAD-9745-8084A7CAA34E}" type="pres">
      <dgm:prSet presAssocID="{9BF25837-D09B-448E-8035-6B0D609D339C}" presName="linComp" presStyleCnt="0"/>
      <dgm:spPr/>
    </dgm:pt>
    <dgm:pt modelId="{76D71343-7BB4-434A-AB64-F5F77D89A2DA}" type="pres">
      <dgm:prSet presAssocID="{1E6259D7-5C5D-4179-83AD-D442E549971B}" presName="compNode" presStyleCnt="0"/>
      <dgm:spPr/>
    </dgm:pt>
    <dgm:pt modelId="{6A90DB7D-D608-4D5A-BA68-973BB1C3D9D2}" type="pres">
      <dgm:prSet presAssocID="{1E6259D7-5C5D-4179-83AD-D442E549971B}" presName="bkgdShape" presStyleLbl="node1" presStyleIdx="0" presStyleCnt="3"/>
      <dgm:spPr/>
    </dgm:pt>
    <dgm:pt modelId="{A84923AA-517D-406A-B3D8-33F6C65064AD}" type="pres">
      <dgm:prSet presAssocID="{1E6259D7-5C5D-4179-83AD-D442E549971B}" presName="nodeTx" presStyleLbl="node1" presStyleIdx="0" presStyleCnt="3">
        <dgm:presLayoutVars>
          <dgm:bulletEnabled val="1"/>
        </dgm:presLayoutVars>
      </dgm:prSet>
      <dgm:spPr/>
    </dgm:pt>
    <dgm:pt modelId="{F4D9E69C-92B4-4A06-B639-309AAA258031}" type="pres">
      <dgm:prSet presAssocID="{1E6259D7-5C5D-4179-83AD-D442E549971B}" presName="invisiNode" presStyleLbl="node1" presStyleIdx="0" presStyleCnt="3"/>
      <dgm:spPr/>
    </dgm:pt>
    <dgm:pt modelId="{ECEC92DF-82C4-40FE-9129-D3CF46953EDF}" type="pres">
      <dgm:prSet presAssocID="{1E6259D7-5C5D-4179-83AD-D442E549971B}" presName="imagNode" presStyleLbl="fgImgPlace1" presStyleIdx="0" presStyleCnt="3" custScaleX="224345" custScaleY="100077"/>
      <dgm:spPr>
        <a:solidFill>
          <a:schemeClr val="bg1"/>
        </a:solidFill>
        <a:ln>
          <a:solidFill>
            <a:schemeClr val="accent5">
              <a:lumMod val="40000"/>
              <a:lumOff val="60000"/>
            </a:schemeClr>
          </a:solidFill>
        </a:ln>
      </dgm:spPr>
    </dgm:pt>
    <dgm:pt modelId="{ECDD9D61-50FB-45FF-90A3-EE42FAD53FF1}" type="pres">
      <dgm:prSet presAssocID="{8568D2C2-6838-40B9-8DE8-2499E1EF1D9F}" presName="sibTrans" presStyleLbl="sibTrans2D1" presStyleIdx="0" presStyleCnt="0"/>
      <dgm:spPr/>
    </dgm:pt>
    <dgm:pt modelId="{1AC2B6C6-B43C-4338-8F2A-37BBD5055F50}" type="pres">
      <dgm:prSet presAssocID="{C051CBD4-DA80-4D37-801E-050DF895E38A}" presName="compNode" presStyleCnt="0"/>
      <dgm:spPr/>
    </dgm:pt>
    <dgm:pt modelId="{AB364BF0-B2C7-47C7-AEAF-21D120F73600}" type="pres">
      <dgm:prSet presAssocID="{C051CBD4-DA80-4D37-801E-050DF895E38A}" presName="bkgdShape" presStyleLbl="node1" presStyleIdx="1" presStyleCnt="3"/>
      <dgm:spPr/>
    </dgm:pt>
    <dgm:pt modelId="{2E4FE728-6715-493C-9ABF-D8D32E8280D0}" type="pres">
      <dgm:prSet presAssocID="{C051CBD4-DA80-4D37-801E-050DF895E38A}" presName="nodeTx" presStyleLbl="node1" presStyleIdx="1" presStyleCnt="3">
        <dgm:presLayoutVars>
          <dgm:bulletEnabled val="1"/>
        </dgm:presLayoutVars>
      </dgm:prSet>
      <dgm:spPr/>
    </dgm:pt>
    <dgm:pt modelId="{92B15E64-C0A4-4C49-B09B-1034295DD8FF}" type="pres">
      <dgm:prSet presAssocID="{C051CBD4-DA80-4D37-801E-050DF895E38A}" presName="invisiNode" presStyleLbl="node1" presStyleIdx="1" presStyleCnt="3"/>
      <dgm:spPr/>
    </dgm:pt>
    <dgm:pt modelId="{14349342-6888-4219-BB42-73A70BFD264F}" type="pres">
      <dgm:prSet presAssocID="{C051CBD4-DA80-4D37-801E-050DF895E38A}" presName="imagNode" presStyleLbl="fgImgPlace1" presStyleIdx="1" presStyleCnt="3" custScaleX="219248"/>
      <dgm:spPr>
        <a:solidFill>
          <a:schemeClr val="bg1"/>
        </a:solidFill>
        <a:ln>
          <a:solidFill>
            <a:schemeClr val="accent5">
              <a:lumMod val="40000"/>
              <a:lumOff val="60000"/>
            </a:schemeClr>
          </a:solidFill>
        </a:ln>
      </dgm:spPr>
    </dgm:pt>
    <dgm:pt modelId="{C33B3496-0848-4E57-9834-D5ECD3B1A18F}" type="pres">
      <dgm:prSet presAssocID="{89F76DE7-182D-4307-A2C7-2B5E912266B6}" presName="sibTrans" presStyleLbl="sibTrans2D1" presStyleIdx="0" presStyleCnt="0"/>
      <dgm:spPr/>
    </dgm:pt>
    <dgm:pt modelId="{118A8269-798A-4282-A41B-5857AAB1ECEF}" type="pres">
      <dgm:prSet presAssocID="{BAF427F3-1396-4E28-BB21-525054F29E94}" presName="compNode" presStyleCnt="0"/>
      <dgm:spPr/>
    </dgm:pt>
    <dgm:pt modelId="{76C55F8B-E52F-47B5-A517-C14F88A9658F}" type="pres">
      <dgm:prSet presAssocID="{BAF427F3-1396-4E28-BB21-525054F29E94}" presName="bkgdShape" presStyleLbl="node1" presStyleIdx="2" presStyleCnt="3" custLinFactNeighborX="2279" custLinFactNeighborY="-292"/>
      <dgm:spPr/>
    </dgm:pt>
    <dgm:pt modelId="{92D82E0A-4E3F-413F-8B31-CFC9BEBD8108}" type="pres">
      <dgm:prSet presAssocID="{BAF427F3-1396-4E28-BB21-525054F29E94}" presName="nodeTx" presStyleLbl="node1" presStyleIdx="2" presStyleCnt="3">
        <dgm:presLayoutVars>
          <dgm:bulletEnabled val="1"/>
        </dgm:presLayoutVars>
      </dgm:prSet>
      <dgm:spPr/>
    </dgm:pt>
    <dgm:pt modelId="{235D89FB-AF3B-424B-8B9F-B12AABE1892A}" type="pres">
      <dgm:prSet presAssocID="{BAF427F3-1396-4E28-BB21-525054F29E94}" presName="invisiNode" presStyleLbl="node1" presStyleIdx="2" presStyleCnt="3"/>
      <dgm:spPr/>
    </dgm:pt>
    <dgm:pt modelId="{D8FA6B77-EEDF-486B-AE24-04618BEE0558}" type="pres">
      <dgm:prSet presAssocID="{BAF427F3-1396-4E28-BB21-525054F29E94}" presName="imagNode" presStyleLbl="fgImgPlace1" presStyleIdx="2" presStyleCnt="3" custScaleX="231414"/>
      <dgm:spPr>
        <a:solidFill>
          <a:schemeClr val="bg1"/>
        </a:solidFill>
        <a:ln>
          <a:solidFill>
            <a:schemeClr val="accent5">
              <a:lumMod val="40000"/>
              <a:lumOff val="60000"/>
            </a:schemeClr>
          </a:solidFill>
        </a:ln>
      </dgm:spPr>
    </dgm:pt>
  </dgm:ptLst>
  <dgm:cxnLst>
    <dgm:cxn modelId="{1AAC7520-D655-48A5-AE3C-9C0E850DFCAE}" type="presOf" srcId="{8568D2C2-6838-40B9-8DE8-2499E1EF1D9F}" destId="{ECDD9D61-50FB-45FF-90A3-EE42FAD53FF1}" srcOrd="0" destOrd="0" presId="urn:microsoft.com/office/officeart/2005/8/layout/hList7"/>
    <dgm:cxn modelId="{C4967028-12D3-4DD8-8D66-E843697623B4}" type="presOf" srcId="{89F76DE7-182D-4307-A2C7-2B5E912266B6}" destId="{C33B3496-0848-4E57-9834-D5ECD3B1A18F}" srcOrd="0" destOrd="0" presId="urn:microsoft.com/office/officeart/2005/8/layout/hList7"/>
    <dgm:cxn modelId="{CCC92429-B231-4B65-9A67-77D603D28D20}" srcId="{9BF25837-D09B-448E-8035-6B0D609D339C}" destId="{BAF427F3-1396-4E28-BB21-525054F29E94}" srcOrd="2" destOrd="0" parTransId="{407A62BE-D873-49E6-9695-228EB501328E}" sibTransId="{AFC6847B-4A65-4B64-A6F7-FF95C004A54C}"/>
    <dgm:cxn modelId="{30A8963B-A465-484E-8333-6F6E29FB736E}" type="presOf" srcId="{C051CBD4-DA80-4D37-801E-050DF895E38A}" destId="{2E4FE728-6715-493C-9ABF-D8D32E8280D0}" srcOrd="1" destOrd="0" presId="urn:microsoft.com/office/officeart/2005/8/layout/hList7"/>
    <dgm:cxn modelId="{40BD9C3E-991D-4F7F-9AE8-5A93630B8C28}" type="presOf" srcId="{9BF25837-D09B-448E-8035-6B0D609D339C}" destId="{1C53C723-2E43-4A28-B2C9-74EB4A58DDFB}" srcOrd="0" destOrd="0" presId="urn:microsoft.com/office/officeart/2005/8/layout/hList7"/>
    <dgm:cxn modelId="{1CB77947-E6A6-4B43-8C11-F8A7CE789D58}" srcId="{9BF25837-D09B-448E-8035-6B0D609D339C}" destId="{1E6259D7-5C5D-4179-83AD-D442E549971B}" srcOrd="0" destOrd="0" parTransId="{96D83410-24D7-42AC-BBF3-097C5B7E4737}" sibTransId="{8568D2C2-6838-40B9-8DE8-2499E1EF1D9F}"/>
    <dgm:cxn modelId="{75D8B07F-3CD3-45D4-A167-62B220B2B9B2}" type="presOf" srcId="{1E6259D7-5C5D-4179-83AD-D442E549971B}" destId="{A84923AA-517D-406A-B3D8-33F6C65064AD}" srcOrd="1" destOrd="0" presId="urn:microsoft.com/office/officeart/2005/8/layout/hList7"/>
    <dgm:cxn modelId="{C7D628B9-1A03-45BA-8D73-F94A3589D4B6}" type="presOf" srcId="{1E6259D7-5C5D-4179-83AD-D442E549971B}" destId="{6A90DB7D-D608-4D5A-BA68-973BB1C3D9D2}" srcOrd="0" destOrd="0" presId="urn:microsoft.com/office/officeart/2005/8/layout/hList7"/>
    <dgm:cxn modelId="{5AB098BD-6A7F-4937-A84E-7DC5882884E5}" type="presOf" srcId="{BAF427F3-1396-4E28-BB21-525054F29E94}" destId="{92D82E0A-4E3F-413F-8B31-CFC9BEBD8108}" srcOrd="1" destOrd="0" presId="urn:microsoft.com/office/officeart/2005/8/layout/hList7"/>
    <dgm:cxn modelId="{09761DCC-D9A4-4844-83AA-A37FB5F7911B}" type="presOf" srcId="{C051CBD4-DA80-4D37-801E-050DF895E38A}" destId="{AB364BF0-B2C7-47C7-AEAF-21D120F73600}" srcOrd="0" destOrd="0" presId="urn:microsoft.com/office/officeart/2005/8/layout/hList7"/>
    <dgm:cxn modelId="{C67311D2-6FF8-4D97-83A5-6493D46DAE6F}" srcId="{9BF25837-D09B-448E-8035-6B0D609D339C}" destId="{C051CBD4-DA80-4D37-801E-050DF895E38A}" srcOrd="1" destOrd="0" parTransId="{B7A21F2D-3D05-4681-A36F-9A0692898877}" sibTransId="{89F76DE7-182D-4307-A2C7-2B5E912266B6}"/>
    <dgm:cxn modelId="{35B2D1FB-BEED-4391-8862-96883D3128BA}" type="presOf" srcId="{BAF427F3-1396-4E28-BB21-525054F29E94}" destId="{76C55F8B-E52F-47B5-A517-C14F88A9658F}" srcOrd="0" destOrd="0" presId="urn:microsoft.com/office/officeart/2005/8/layout/hList7"/>
    <dgm:cxn modelId="{BDBFF19C-9B19-4B15-9347-6B458D3A1554}" type="presParOf" srcId="{1C53C723-2E43-4A28-B2C9-74EB4A58DDFB}" destId="{CC787103-75E0-4163-AF35-0F37D73CB0E9}" srcOrd="0" destOrd="0" presId="urn:microsoft.com/office/officeart/2005/8/layout/hList7"/>
    <dgm:cxn modelId="{65D46844-FA51-4CE8-941C-85A69FA4131D}" type="presParOf" srcId="{1C53C723-2E43-4A28-B2C9-74EB4A58DDFB}" destId="{17A88CFE-1D95-4AAD-9745-8084A7CAA34E}" srcOrd="1" destOrd="0" presId="urn:microsoft.com/office/officeart/2005/8/layout/hList7"/>
    <dgm:cxn modelId="{033AD939-4CF5-48B7-8368-C64059F8B0E1}" type="presParOf" srcId="{17A88CFE-1D95-4AAD-9745-8084A7CAA34E}" destId="{76D71343-7BB4-434A-AB64-F5F77D89A2DA}" srcOrd="0" destOrd="0" presId="urn:microsoft.com/office/officeart/2005/8/layout/hList7"/>
    <dgm:cxn modelId="{E53002A8-832D-4FB3-80D2-D9874B0A9C21}" type="presParOf" srcId="{76D71343-7BB4-434A-AB64-F5F77D89A2DA}" destId="{6A90DB7D-D608-4D5A-BA68-973BB1C3D9D2}" srcOrd="0" destOrd="0" presId="urn:microsoft.com/office/officeart/2005/8/layout/hList7"/>
    <dgm:cxn modelId="{EED5D275-3C05-4DF5-99A2-0B979251BB5B}" type="presParOf" srcId="{76D71343-7BB4-434A-AB64-F5F77D89A2DA}" destId="{A84923AA-517D-406A-B3D8-33F6C65064AD}" srcOrd="1" destOrd="0" presId="urn:microsoft.com/office/officeart/2005/8/layout/hList7"/>
    <dgm:cxn modelId="{7EB4047E-A5A0-4B0D-B349-6B304C937F8B}" type="presParOf" srcId="{76D71343-7BB4-434A-AB64-F5F77D89A2DA}" destId="{F4D9E69C-92B4-4A06-B639-309AAA258031}" srcOrd="2" destOrd="0" presId="urn:microsoft.com/office/officeart/2005/8/layout/hList7"/>
    <dgm:cxn modelId="{CF4A3C3D-1EE4-4215-96EC-37017CC12200}" type="presParOf" srcId="{76D71343-7BB4-434A-AB64-F5F77D89A2DA}" destId="{ECEC92DF-82C4-40FE-9129-D3CF46953EDF}" srcOrd="3" destOrd="0" presId="urn:microsoft.com/office/officeart/2005/8/layout/hList7"/>
    <dgm:cxn modelId="{AD13F8F9-DC57-4621-83B5-C165D6FFD9D0}" type="presParOf" srcId="{17A88CFE-1D95-4AAD-9745-8084A7CAA34E}" destId="{ECDD9D61-50FB-45FF-90A3-EE42FAD53FF1}" srcOrd="1" destOrd="0" presId="urn:microsoft.com/office/officeart/2005/8/layout/hList7"/>
    <dgm:cxn modelId="{53956599-8E72-44ED-9151-484EC7367F90}" type="presParOf" srcId="{17A88CFE-1D95-4AAD-9745-8084A7CAA34E}" destId="{1AC2B6C6-B43C-4338-8F2A-37BBD5055F50}" srcOrd="2" destOrd="0" presId="urn:microsoft.com/office/officeart/2005/8/layout/hList7"/>
    <dgm:cxn modelId="{1F979D2F-877D-4FB3-9F9C-DD499B117758}" type="presParOf" srcId="{1AC2B6C6-B43C-4338-8F2A-37BBD5055F50}" destId="{AB364BF0-B2C7-47C7-AEAF-21D120F73600}" srcOrd="0" destOrd="0" presId="urn:microsoft.com/office/officeart/2005/8/layout/hList7"/>
    <dgm:cxn modelId="{E24274F3-FF30-45F8-8B7A-5415FA6BB526}" type="presParOf" srcId="{1AC2B6C6-B43C-4338-8F2A-37BBD5055F50}" destId="{2E4FE728-6715-493C-9ABF-D8D32E8280D0}" srcOrd="1" destOrd="0" presId="urn:microsoft.com/office/officeart/2005/8/layout/hList7"/>
    <dgm:cxn modelId="{BAC3D699-D477-4EE6-90FE-622BF1128CAE}" type="presParOf" srcId="{1AC2B6C6-B43C-4338-8F2A-37BBD5055F50}" destId="{92B15E64-C0A4-4C49-B09B-1034295DD8FF}" srcOrd="2" destOrd="0" presId="urn:microsoft.com/office/officeart/2005/8/layout/hList7"/>
    <dgm:cxn modelId="{122E22EF-9939-47A7-8142-14A24AD96A9C}" type="presParOf" srcId="{1AC2B6C6-B43C-4338-8F2A-37BBD5055F50}" destId="{14349342-6888-4219-BB42-73A70BFD264F}" srcOrd="3" destOrd="0" presId="urn:microsoft.com/office/officeart/2005/8/layout/hList7"/>
    <dgm:cxn modelId="{C311C707-9D92-4F29-960F-A8DECCEFA5F5}" type="presParOf" srcId="{17A88CFE-1D95-4AAD-9745-8084A7CAA34E}" destId="{C33B3496-0848-4E57-9834-D5ECD3B1A18F}" srcOrd="3" destOrd="0" presId="urn:microsoft.com/office/officeart/2005/8/layout/hList7"/>
    <dgm:cxn modelId="{A3959F29-DA26-435A-98C3-ADE2D05B77C3}" type="presParOf" srcId="{17A88CFE-1D95-4AAD-9745-8084A7CAA34E}" destId="{118A8269-798A-4282-A41B-5857AAB1ECEF}" srcOrd="4" destOrd="0" presId="urn:microsoft.com/office/officeart/2005/8/layout/hList7"/>
    <dgm:cxn modelId="{D847EFD7-AD24-4F3F-A411-D0FDF2ABB1B6}" type="presParOf" srcId="{118A8269-798A-4282-A41B-5857AAB1ECEF}" destId="{76C55F8B-E52F-47B5-A517-C14F88A9658F}" srcOrd="0" destOrd="0" presId="urn:microsoft.com/office/officeart/2005/8/layout/hList7"/>
    <dgm:cxn modelId="{FA4AEA85-7BE8-4A10-A1D3-08C67BB0C890}" type="presParOf" srcId="{118A8269-798A-4282-A41B-5857AAB1ECEF}" destId="{92D82E0A-4E3F-413F-8B31-CFC9BEBD8108}" srcOrd="1" destOrd="0" presId="urn:microsoft.com/office/officeart/2005/8/layout/hList7"/>
    <dgm:cxn modelId="{32A0BDF1-06F3-458D-89CC-0CC33E88B09A}" type="presParOf" srcId="{118A8269-798A-4282-A41B-5857AAB1ECEF}" destId="{235D89FB-AF3B-424B-8B9F-B12AABE1892A}" srcOrd="2" destOrd="0" presId="urn:microsoft.com/office/officeart/2005/8/layout/hList7"/>
    <dgm:cxn modelId="{BC93AF29-DA66-4806-8AD9-65A3B2868C3E}" type="presParOf" srcId="{118A8269-798A-4282-A41B-5857AAB1ECEF}" destId="{D8FA6B77-EEDF-486B-AE24-04618BEE055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5A3EC-2F22-4576-A1A5-DC795F9F565E}">
      <dsp:nvSpPr>
        <dsp:cNvPr id="0" name=""/>
        <dsp:cNvSpPr/>
      </dsp:nvSpPr>
      <dsp:spPr>
        <a:xfrm>
          <a:off x="3853"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Planned data set assessed for identifiability</a:t>
          </a:r>
        </a:p>
      </dsp:txBody>
      <dsp:txXfrm>
        <a:off x="34404" y="176148"/>
        <a:ext cx="981976" cy="1442635"/>
      </dsp:txXfrm>
    </dsp:sp>
    <dsp:sp modelId="{F4940667-BBF4-4B1F-A638-7DDF4C0C0286}">
      <dsp:nvSpPr>
        <dsp:cNvPr id="0" name=""/>
        <dsp:cNvSpPr/>
      </dsp:nvSpPr>
      <dsp:spPr>
        <a:xfrm>
          <a:off x="1151238"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51238" y="819861"/>
        <a:ext cx="154792" cy="155209"/>
      </dsp:txXfrm>
    </dsp:sp>
    <dsp:sp modelId="{FF26D475-E77C-4031-B89F-887A6D61EB8D}">
      <dsp:nvSpPr>
        <dsp:cNvPr id="0" name=""/>
        <dsp:cNvSpPr/>
      </dsp:nvSpPr>
      <dsp:spPr>
        <a:xfrm>
          <a:off x="1464162"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Request approved by LSAH Advisory Board (identifiable data)</a:t>
          </a:r>
        </a:p>
      </dsp:txBody>
      <dsp:txXfrm>
        <a:off x="1494713" y="176148"/>
        <a:ext cx="981976" cy="1442635"/>
      </dsp:txXfrm>
    </dsp:sp>
    <dsp:sp modelId="{3214699B-489D-426E-AE31-1CB2171B9C28}">
      <dsp:nvSpPr>
        <dsp:cNvPr id="0" name=""/>
        <dsp:cNvSpPr/>
      </dsp:nvSpPr>
      <dsp:spPr>
        <a:xfrm>
          <a:off x="2611548"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11548" y="819861"/>
        <a:ext cx="154792" cy="155209"/>
      </dsp:txXfrm>
    </dsp:sp>
    <dsp:sp modelId="{53666E58-96C5-4DC4-915D-CD9C2F7CC3E4}">
      <dsp:nvSpPr>
        <dsp:cNvPr id="0" name=""/>
        <dsp:cNvSpPr/>
      </dsp:nvSpPr>
      <dsp:spPr>
        <a:xfrm>
          <a:off x="2924471"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IRB approves protocol (identifiable data) or issues NHSR determination (de-identified data)</a:t>
          </a:r>
        </a:p>
      </dsp:txBody>
      <dsp:txXfrm>
        <a:off x="2955022" y="176148"/>
        <a:ext cx="981976" cy="1442635"/>
      </dsp:txXfrm>
    </dsp:sp>
    <dsp:sp modelId="{7F71E616-65CB-49EB-96B6-6F1F05C9E8AD}">
      <dsp:nvSpPr>
        <dsp:cNvPr id="0" name=""/>
        <dsp:cNvSpPr/>
      </dsp:nvSpPr>
      <dsp:spPr>
        <a:xfrm>
          <a:off x="4071857"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71857" y="819861"/>
        <a:ext cx="154792" cy="155209"/>
      </dsp:txXfrm>
    </dsp:sp>
    <dsp:sp modelId="{D102B225-6809-4605-A77A-562D0859A4CE}">
      <dsp:nvSpPr>
        <dsp:cNvPr id="0" name=""/>
        <dsp:cNvSpPr/>
      </dsp:nvSpPr>
      <dsp:spPr>
        <a:xfrm>
          <a:off x="4384780"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Informed consent obtained for data reuse</a:t>
          </a:r>
        </a:p>
      </dsp:txBody>
      <dsp:txXfrm>
        <a:off x="4415331" y="176148"/>
        <a:ext cx="981976" cy="1442635"/>
      </dsp:txXfrm>
    </dsp:sp>
    <dsp:sp modelId="{DC9919B3-0987-41A1-9D40-F415EAC7372A}">
      <dsp:nvSpPr>
        <dsp:cNvPr id="0" name=""/>
        <dsp:cNvSpPr/>
      </dsp:nvSpPr>
      <dsp:spPr>
        <a:xfrm>
          <a:off x="5532166"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32166" y="819861"/>
        <a:ext cx="154792" cy="155209"/>
      </dsp:txXfrm>
    </dsp:sp>
    <dsp:sp modelId="{E0BA126E-8614-4718-AA2B-80BA64463222}">
      <dsp:nvSpPr>
        <dsp:cNvPr id="0" name=""/>
        <dsp:cNvSpPr/>
      </dsp:nvSpPr>
      <dsp:spPr>
        <a:xfrm>
          <a:off x="5845090"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Researchers complete and sign Data Use Agreement</a:t>
          </a:r>
        </a:p>
      </dsp:txBody>
      <dsp:txXfrm>
        <a:off x="5875641" y="176148"/>
        <a:ext cx="981976" cy="1442635"/>
      </dsp:txXfrm>
    </dsp:sp>
    <dsp:sp modelId="{A6AFF5B9-8EC5-4493-9002-7AA18CCB3871}">
      <dsp:nvSpPr>
        <dsp:cNvPr id="0" name=""/>
        <dsp:cNvSpPr/>
      </dsp:nvSpPr>
      <dsp:spPr>
        <a:xfrm>
          <a:off x="6992475"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992475" y="819861"/>
        <a:ext cx="154792" cy="155209"/>
      </dsp:txXfrm>
    </dsp:sp>
    <dsp:sp modelId="{711105A1-B390-4DCA-9889-E6AF08EA505E}">
      <dsp:nvSpPr>
        <dsp:cNvPr id="0" name=""/>
        <dsp:cNvSpPr/>
      </dsp:nvSpPr>
      <dsp:spPr>
        <a:xfrm>
          <a:off x="7305399"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Data assembled and provided to researchers</a:t>
          </a:r>
        </a:p>
      </dsp:txBody>
      <dsp:txXfrm>
        <a:off x="7335950" y="176148"/>
        <a:ext cx="981976" cy="1442635"/>
      </dsp:txXfrm>
    </dsp:sp>
    <dsp:sp modelId="{E7FE293E-9F0B-44D3-BF85-FA94CDF3BA4B}">
      <dsp:nvSpPr>
        <dsp:cNvPr id="0" name=""/>
        <dsp:cNvSpPr/>
      </dsp:nvSpPr>
      <dsp:spPr>
        <a:xfrm>
          <a:off x="8452785"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452785" y="819861"/>
        <a:ext cx="154792" cy="155209"/>
      </dsp:txXfrm>
    </dsp:sp>
    <dsp:sp modelId="{2A11EEA0-9437-4D3B-8489-5CF4262742D5}">
      <dsp:nvSpPr>
        <dsp:cNvPr id="0" name=""/>
        <dsp:cNvSpPr/>
      </dsp:nvSpPr>
      <dsp:spPr>
        <a:xfrm>
          <a:off x="8765708"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Pre-publication privacy review of results</a:t>
          </a:r>
        </a:p>
      </dsp:txBody>
      <dsp:txXfrm>
        <a:off x="8796259" y="176148"/>
        <a:ext cx="981976" cy="1442635"/>
      </dsp:txXfrm>
    </dsp:sp>
    <dsp:sp modelId="{D39058F2-B756-4E27-8ECB-141687EF7A42}">
      <dsp:nvSpPr>
        <dsp:cNvPr id="0" name=""/>
        <dsp:cNvSpPr/>
      </dsp:nvSpPr>
      <dsp:spPr>
        <a:xfrm>
          <a:off x="9913094" y="768124"/>
          <a:ext cx="221132" cy="25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913094" y="819861"/>
        <a:ext cx="154792" cy="155209"/>
      </dsp:txXfrm>
    </dsp:sp>
    <dsp:sp modelId="{A9A4828B-3E76-46BC-B028-6E3033B0408A}">
      <dsp:nvSpPr>
        <dsp:cNvPr id="0" name=""/>
        <dsp:cNvSpPr/>
      </dsp:nvSpPr>
      <dsp:spPr>
        <a:xfrm>
          <a:off x="10226017" y="145597"/>
          <a:ext cx="1043078" cy="150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Consent for publication of identifiable data (if applicable)</a:t>
          </a:r>
        </a:p>
      </dsp:txBody>
      <dsp:txXfrm>
        <a:off x="10256568" y="176148"/>
        <a:ext cx="981976" cy="1442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0DB7D-D608-4D5A-BA68-973BB1C3D9D2}">
      <dsp:nvSpPr>
        <dsp:cNvPr id="0" name=""/>
        <dsp:cNvSpPr/>
      </dsp:nvSpPr>
      <dsp:spPr>
        <a:xfrm>
          <a:off x="1649" y="0"/>
          <a:ext cx="2567028" cy="3149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Strong data protections and consent practices</a:t>
          </a:r>
        </a:p>
      </dsp:txBody>
      <dsp:txXfrm>
        <a:off x="1649" y="1259879"/>
        <a:ext cx="2567028" cy="1259879"/>
      </dsp:txXfrm>
    </dsp:sp>
    <dsp:sp modelId="{ECEC92DF-82C4-40FE-9129-D3CF46953EDF}">
      <dsp:nvSpPr>
        <dsp:cNvPr id="0" name=""/>
        <dsp:cNvSpPr/>
      </dsp:nvSpPr>
      <dsp:spPr>
        <a:xfrm>
          <a:off x="108643" y="188578"/>
          <a:ext cx="2353042" cy="1049657"/>
        </a:xfrm>
        <a:prstGeom prst="ellipse">
          <a:avLst/>
        </a:prstGeom>
        <a:solidFill>
          <a:schemeClr val="bg1"/>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B364BF0-B2C7-47C7-AEAF-21D120F73600}">
      <dsp:nvSpPr>
        <dsp:cNvPr id="0" name=""/>
        <dsp:cNvSpPr/>
      </dsp:nvSpPr>
      <dsp:spPr>
        <a:xfrm>
          <a:off x="2645689" y="0"/>
          <a:ext cx="2567028" cy="3149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Maintaining accessibility, security and privacy</a:t>
          </a:r>
        </a:p>
      </dsp:txBody>
      <dsp:txXfrm>
        <a:off x="2645689" y="1259879"/>
        <a:ext cx="2567028" cy="1259879"/>
      </dsp:txXfrm>
    </dsp:sp>
    <dsp:sp modelId="{14349342-6888-4219-BB42-73A70BFD264F}">
      <dsp:nvSpPr>
        <dsp:cNvPr id="0" name=""/>
        <dsp:cNvSpPr/>
      </dsp:nvSpPr>
      <dsp:spPr>
        <a:xfrm>
          <a:off x="2779412" y="188981"/>
          <a:ext cx="2299582" cy="1048849"/>
        </a:xfrm>
        <a:prstGeom prst="ellipse">
          <a:avLst/>
        </a:prstGeom>
        <a:solidFill>
          <a:schemeClr val="bg1"/>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76C55F8B-E52F-47B5-A517-C14F88A9658F}">
      <dsp:nvSpPr>
        <dsp:cNvPr id="0" name=""/>
        <dsp:cNvSpPr/>
      </dsp:nvSpPr>
      <dsp:spPr>
        <a:xfrm>
          <a:off x="5291379" y="0"/>
          <a:ext cx="2567028" cy="3149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New studies and continuing participation</a:t>
          </a:r>
        </a:p>
      </dsp:txBody>
      <dsp:txXfrm>
        <a:off x="5291379" y="1259879"/>
        <a:ext cx="2567028" cy="1259879"/>
      </dsp:txXfrm>
    </dsp:sp>
    <dsp:sp modelId="{D8FA6B77-EEDF-486B-AE24-04618BEE0558}">
      <dsp:nvSpPr>
        <dsp:cNvPr id="0" name=""/>
        <dsp:cNvSpPr/>
      </dsp:nvSpPr>
      <dsp:spPr>
        <a:xfrm>
          <a:off x="5359651" y="188981"/>
          <a:ext cx="2427185" cy="1048849"/>
        </a:xfrm>
        <a:prstGeom prst="ellipse">
          <a:avLst/>
        </a:prstGeom>
        <a:solidFill>
          <a:schemeClr val="bg1"/>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CC787103-75E0-4163-AF35-0F37D73CB0E9}">
      <dsp:nvSpPr>
        <dsp:cNvPr id="0" name=""/>
        <dsp:cNvSpPr/>
      </dsp:nvSpPr>
      <dsp:spPr>
        <a:xfrm>
          <a:off x="314336" y="2519759"/>
          <a:ext cx="7229735" cy="47245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8296DE4A-F392-4CA1-9D0D-95BB31B3245C}"/>
              </a:ext>
            </a:extLst>
          </p:cNvPr>
          <p:cNvSpPr/>
          <p:nvPr/>
        </p:nvSpPr>
        <p:spPr>
          <a:xfrm rot="10800000">
            <a:off x="4267198" y="3396028"/>
            <a:ext cx="7924797" cy="2807629"/>
          </a:xfrm>
          <a:prstGeom prst="rect">
            <a:avLst/>
          </a:prstGeom>
          <a:gradFill flip="none" rotWithShape="1">
            <a:gsLst>
              <a:gs pos="0">
                <a:srgbClr val="90BED5">
                  <a:alpha val="31000"/>
                </a:srgb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20767" y="3571689"/>
            <a:ext cx="7361167" cy="1492392"/>
          </a:xfrm>
        </p:spPr>
        <p:txBody>
          <a:bodyPr anchor="b">
            <a:normAutofit/>
          </a:bodyPr>
          <a:lstStyle>
            <a:lvl1pPr marL="0" indent="0" algn="r">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611536" y="5244824"/>
            <a:ext cx="7370057" cy="778093"/>
          </a:xfrm>
        </p:spPr>
        <p:txBody>
          <a:bodyPr anchor="t">
            <a:noAutofit/>
          </a:bodyPr>
          <a:lstStyle>
            <a:lvl1pPr marL="0" indent="0" algn="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a:extLst>
              <a:ext uri="{FF2B5EF4-FFF2-40B4-BE49-F238E27FC236}">
                <a16:creationId xmlns:a16="http://schemas.microsoft.com/office/drawing/2014/main" id="{B3FE4CD7-DFEA-490D-8FBE-A191C9E0D763}"/>
              </a:ext>
            </a:extLst>
          </p:cNvPr>
          <p:cNvSpPr/>
          <p:nvPr/>
        </p:nvSpPr>
        <p:spPr>
          <a:xfrm flipV="1">
            <a:off x="4620766" y="3340471"/>
            <a:ext cx="7571233" cy="45719"/>
          </a:xfrm>
          <a:prstGeom prst="rect">
            <a:avLst/>
          </a:prstGeom>
          <a:gradFill flip="none" rotWithShape="1">
            <a:gsLst>
              <a:gs pos="100000">
                <a:schemeClr val="accent1">
                  <a:lumMod val="75000"/>
                  <a:alpha val="0"/>
                </a:schemeClr>
              </a:gs>
              <a:gs pos="0">
                <a:srgbClr val="6097BE"/>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pic>
        <p:nvPicPr>
          <p:cNvPr id="10" name="Picture 9">
            <a:extLst>
              <a:ext uri="{FF2B5EF4-FFF2-40B4-BE49-F238E27FC236}">
                <a16:creationId xmlns:a16="http://schemas.microsoft.com/office/drawing/2014/main" id="{D31A7A1B-2FD4-469E-980A-5782A52882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05861" y="2044482"/>
            <a:ext cx="1031842" cy="1031842"/>
          </a:xfrm>
          <a:prstGeom prst="rect">
            <a:avLst/>
          </a:prstGeom>
        </p:spPr>
      </p:pic>
      <p:pic>
        <p:nvPicPr>
          <p:cNvPr id="12" name="Picture 11">
            <a:extLst>
              <a:ext uri="{FF2B5EF4-FFF2-40B4-BE49-F238E27FC236}">
                <a16:creationId xmlns:a16="http://schemas.microsoft.com/office/drawing/2014/main" id="{75EE784D-52FF-4F67-960B-E38BD3F09E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39849" y="2148293"/>
            <a:ext cx="1467707" cy="812480"/>
          </a:xfrm>
          <a:prstGeom prst="rect">
            <a:avLst/>
          </a:prstGeom>
        </p:spPr>
      </p:pic>
      <p:pic>
        <p:nvPicPr>
          <p:cNvPr id="14" name="Picture 13">
            <a:extLst>
              <a:ext uri="{FF2B5EF4-FFF2-40B4-BE49-F238E27FC236}">
                <a16:creationId xmlns:a16="http://schemas.microsoft.com/office/drawing/2014/main" id="{DE744CA2-8DBD-4CF5-A48C-799D630BDD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24137" y="2032239"/>
            <a:ext cx="1157456" cy="1019253"/>
          </a:xfrm>
          <a:prstGeom prst="rect">
            <a:avLst/>
          </a:prstGeom>
        </p:spPr>
      </p:pic>
      <p:sp>
        <p:nvSpPr>
          <p:cNvPr id="18" name="Rectangle 17">
            <a:extLst>
              <a:ext uri="{FF2B5EF4-FFF2-40B4-BE49-F238E27FC236}">
                <a16:creationId xmlns:a16="http://schemas.microsoft.com/office/drawing/2014/main" id="{FBB48D66-02CF-4B24-A195-D2AE95678E67}"/>
              </a:ext>
            </a:extLst>
          </p:cNvPr>
          <p:cNvSpPr/>
          <p:nvPr/>
        </p:nvSpPr>
        <p:spPr>
          <a:xfrm flipV="1">
            <a:off x="4620766" y="6195430"/>
            <a:ext cx="7571233" cy="45719"/>
          </a:xfrm>
          <a:prstGeom prst="rect">
            <a:avLst/>
          </a:prstGeom>
          <a:gradFill flip="none" rotWithShape="1">
            <a:gsLst>
              <a:gs pos="100000">
                <a:schemeClr val="accent1">
                  <a:lumMod val="75000"/>
                  <a:alpha val="0"/>
                </a:schemeClr>
              </a:gs>
              <a:gs pos="0">
                <a:srgbClr val="6198BF"/>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sp>
        <p:nvSpPr>
          <p:cNvPr id="4" name="Oval 3">
            <a:extLst>
              <a:ext uri="{FF2B5EF4-FFF2-40B4-BE49-F238E27FC236}">
                <a16:creationId xmlns:a16="http://schemas.microsoft.com/office/drawing/2014/main" id="{F358C166-41BE-435C-A722-8A6F2EDD3FA3}"/>
              </a:ext>
            </a:extLst>
          </p:cNvPr>
          <p:cNvSpPr/>
          <p:nvPr/>
        </p:nvSpPr>
        <p:spPr>
          <a:xfrm>
            <a:off x="3596106" y="1786019"/>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4CBFA50-9689-46AB-BDC0-DBC3854AF6F5}"/>
              </a:ext>
            </a:extLst>
          </p:cNvPr>
          <p:cNvSpPr/>
          <p:nvPr/>
        </p:nvSpPr>
        <p:spPr>
          <a:xfrm>
            <a:off x="3992346" y="1107839"/>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560583-B5B0-4821-9107-369A287A9DFC}"/>
              </a:ext>
            </a:extLst>
          </p:cNvPr>
          <p:cNvSpPr/>
          <p:nvPr/>
        </p:nvSpPr>
        <p:spPr>
          <a:xfrm>
            <a:off x="3215106" y="894479"/>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3472F1-2CB8-40AA-ACDE-7DD6E3FED085}"/>
              </a:ext>
            </a:extLst>
          </p:cNvPr>
          <p:cNvSpPr/>
          <p:nvPr/>
        </p:nvSpPr>
        <p:spPr>
          <a:xfrm>
            <a:off x="2376906" y="92389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BB04FC2-8D4B-4886-91B5-D4110EB46A8B}"/>
              </a:ext>
            </a:extLst>
          </p:cNvPr>
          <p:cNvSpPr/>
          <p:nvPr/>
        </p:nvSpPr>
        <p:spPr>
          <a:xfrm>
            <a:off x="2034006" y="144205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E4F315-79CC-4E86-BDD8-30FD91205D6F}"/>
              </a:ext>
            </a:extLst>
          </p:cNvPr>
          <p:cNvSpPr/>
          <p:nvPr/>
        </p:nvSpPr>
        <p:spPr>
          <a:xfrm>
            <a:off x="1820646" y="222691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6352777-E789-4F3A-A002-8368A8E1A9E2}"/>
              </a:ext>
            </a:extLst>
          </p:cNvPr>
          <p:cNvSpPr/>
          <p:nvPr/>
        </p:nvSpPr>
        <p:spPr>
          <a:xfrm>
            <a:off x="1272006" y="159445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4EAF8D9-E29A-4D91-874B-B680C866F502}"/>
              </a:ext>
            </a:extLst>
          </p:cNvPr>
          <p:cNvSpPr/>
          <p:nvPr/>
        </p:nvSpPr>
        <p:spPr>
          <a:xfrm>
            <a:off x="3733266" y="13141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74E5407-4DC1-4A23-BBAC-04E135A15C66}"/>
              </a:ext>
            </a:extLst>
          </p:cNvPr>
          <p:cNvSpPr/>
          <p:nvPr/>
        </p:nvSpPr>
        <p:spPr>
          <a:xfrm>
            <a:off x="2788386" y="36763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61CFF3-5C84-47C3-8B4C-A7E6D0560F1C}"/>
              </a:ext>
            </a:extLst>
          </p:cNvPr>
          <p:cNvSpPr/>
          <p:nvPr/>
        </p:nvSpPr>
        <p:spPr>
          <a:xfrm>
            <a:off x="2733443" y="4055710"/>
            <a:ext cx="58822" cy="58822"/>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5374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4"/>
                                        </p:tgtEl>
                                        <p:attrNameLst>
                                          <p:attrName>style.color</p:attrName>
                                        </p:attrNameLst>
                                      </p:cBhvr>
                                      <p:to>
                                        <a:srgbClr val="A2C7E2"/>
                                      </p:to>
                                    </p:animClr>
                                    <p:animClr clrSpc="rgb" dir="cw">
                                      <p:cBhvr>
                                        <p:cTn id="10" dur="500" fill="hold"/>
                                        <p:tgtEl>
                                          <p:spTgt spid="4"/>
                                        </p:tgtEl>
                                        <p:attrNameLst>
                                          <p:attrName>fillcolor</p:attrName>
                                        </p:attrNameLst>
                                      </p:cBhvr>
                                      <p:to>
                                        <a:srgbClr val="A2C7E2"/>
                                      </p:to>
                                    </p:animClr>
                                    <p:set>
                                      <p:cBhvr>
                                        <p:cTn id="11" dur="500" fill="hold"/>
                                        <p:tgtEl>
                                          <p:spTgt spid="4"/>
                                        </p:tgtEl>
                                        <p:attrNameLst>
                                          <p:attrName>fill.type</p:attrName>
                                        </p:attrNameLst>
                                      </p:cBhvr>
                                      <p:to>
                                        <p:strVal val="solid"/>
                                      </p:to>
                                    </p:set>
                                    <p:set>
                                      <p:cBhvr>
                                        <p:cTn id="12" dur="500" fill="hold"/>
                                        <p:tgtEl>
                                          <p:spTgt spid="4"/>
                                        </p:tgtEl>
                                        <p:attrNameLst>
                                          <p:attrName>fill.on</p:attrName>
                                        </p:attrNameLst>
                                      </p:cBhvr>
                                      <p:to>
                                        <p:strVal val="true"/>
                                      </p:to>
                                    </p:set>
                                  </p:childTnLst>
                                </p:cTn>
                              </p:par>
                              <p:par>
                                <p:cTn id="13" presetID="53" presetClass="entr" presetSubtype="16"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19" presetClass="emph" presetSubtype="0" fill="hold" grpId="0" nodeType="withEffect">
                                  <p:stCondLst>
                                    <p:cond delay="750"/>
                                  </p:stCondLst>
                                  <p:childTnLst>
                                    <p:animClr clrSpc="rgb" dir="cw">
                                      <p:cBhvr override="childStyle">
                                        <p:cTn id="19" dur="500" fill="hold"/>
                                        <p:tgtEl>
                                          <p:spTgt spid="19"/>
                                        </p:tgtEl>
                                        <p:attrNameLst>
                                          <p:attrName>style.color</p:attrName>
                                        </p:attrNameLst>
                                      </p:cBhvr>
                                      <p:to>
                                        <a:srgbClr val="A2C7E2"/>
                                      </p:to>
                                    </p:animClr>
                                    <p:animClr clrSpc="rgb" dir="cw">
                                      <p:cBhvr>
                                        <p:cTn id="20" dur="500" fill="hold"/>
                                        <p:tgtEl>
                                          <p:spTgt spid="19"/>
                                        </p:tgtEl>
                                        <p:attrNameLst>
                                          <p:attrName>fillcolor</p:attrName>
                                        </p:attrNameLst>
                                      </p:cBhvr>
                                      <p:to>
                                        <a:srgbClr val="A2C7E2"/>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par>
                                <p:cTn id="23" presetID="53" presetClass="entr" presetSubtype="16" fill="hold" grpId="1" nodeType="withEffect">
                                  <p:stCondLst>
                                    <p:cond delay="75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19" presetClass="emph" presetSubtype="0" fill="hold" grpId="0" nodeType="withEffect">
                                  <p:stCondLst>
                                    <p:cond delay="0"/>
                                  </p:stCondLst>
                                  <p:childTnLst>
                                    <p:animClr clrSpc="rgb" dir="cw">
                                      <p:cBhvr override="childStyle">
                                        <p:cTn id="29" dur="500" fill="hold"/>
                                        <p:tgtEl>
                                          <p:spTgt spid="20"/>
                                        </p:tgtEl>
                                        <p:attrNameLst>
                                          <p:attrName>style.color</p:attrName>
                                        </p:attrNameLst>
                                      </p:cBhvr>
                                      <p:to>
                                        <a:srgbClr val="A2C7E2"/>
                                      </p:to>
                                    </p:animClr>
                                    <p:animClr clrSpc="rgb" dir="cw">
                                      <p:cBhvr>
                                        <p:cTn id="30" dur="500" fill="hold"/>
                                        <p:tgtEl>
                                          <p:spTgt spid="20"/>
                                        </p:tgtEl>
                                        <p:attrNameLst>
                                          <p:attrName>fillcolor</p:attrName>
                                        </p:attrNameLst>
                                      </p:cBhvr>
                                      <p:to>
                                        <a:srgbClr val="A2C7E2"/>
                                      </p:to>
                                    </p:animClr>
                                    <p:set>
                                      <p:cBhvr>
                                        <p:cTn id="31" dur="500" fill="hold"/>
                                        <p:tgtEl>
                                          <p:spTgt spid="20"/>
                                        </p:tgtEl>
                                        <p:attrNameLst>
                                          <p:attrName>fill.type</p:attrName>
                                        </p:attrNameLst>
                                      </p:cBhvr>
                                      <p:to>
                                        <p:strVal val="solid"/>
                                      </p:to>
                                    </p:set>
                                    <p:set>
                                      <p:cBhvr>
                                        <p:cTn id="32" dur="500" fill="hold"/>
                                        <p:tgtEl>
                                          <p:spTgt spid="20"/>
                                        </p:tgtEl>
                                        <p:attrNameLst>
                                          <p:attrName>fill.on</p:attrName>
                                        </p:attrNameLst>
                                      </p:cBhvr>
                                      <p:to>
                                        <p:strVal val="true"/>
                                      </p:to>
                                    </p:set>
                                  </p:childTnLst>
                                </p:cTn>
                              </p:par>
                              <p:par>
                                <p:cTn id="33" presetID="53" presetClass="entr" presetSubtype="16"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19" presetClass="emph" presetSubtype="0" fill="hold" grpId="0" nodeType="withEffect">
                                  <p:stCondLst>
                                    <p:cond delay="500"/>
                                  </p:stCondLst>
                                  <p:childTnLst>
                                    <p:animClr clrSpc="rgb" dir="cw">
                                      <p:cBhvr override="childStyle">
                                        <p:cTn id="39" dur="500" fill="hold"/>
                                        <p:tgtEl>
                                          <p:spTgt spid="21"/>
                                        </p:tgtEl>
                                        <p:attrNameLst>
                                          <p:attrName>style.color</p:attrName>
                                        </p:attrNameLst>
                                      </p:cBhvr>
                                      <p:to>
                                        <a:srgbClr val="A2C7E2"/>
                                      </p:to>
                                    </p:animClr>
                                    <p:animClr clrSpc="rgb" dir="cw">
                                      <p:cBhvr>
                                        <p:cTn id="40" dur="500" fill="hold"/>
                                        <p:tgtEl>
                                          <p:spTgt spid="21"/>
                                        </p:tgtEl>
                                        <p:attrNameLst>
                                          <p:attrName>fillcolor</p:attrName>
                                        </p:attrNameLst>
                                      </p:cBhvr>
                                      <p:to>
                                        <a:srgbClr val="A2C7E2"/>
                                      </p:to>
                                    </p:animClr>
                                    <p:set>
                                      <p:cBhvr>
                                        <p:cTn id="41" dur="500" fill="hold"/>
                                        <p:tgtEl>
                                          <p:spTgt spid="21"/>
                                        </p:tgtEl>
                                        <p:attrNameLst>
                                          <p:attrName>fill.type</p:attrName>
                                        </p:attrNameLst>
                                      </p:cBhvr>
                                      <p:to>
                                        <p:strVal val="solid"/>
                                      </p:to>
                                    </p:set>
                                    <p:set>
                                      <p:cBhvr>
                                        <p:cTn id="42" dur="500" fill="hold"/>
                                        <p:tgtEl>
                                          <p:spTgt spid="21"/>
                                        </p:tgtEl>
                                        <p:attrNameLst>
                                          <p:attrName>fill.on</p:attrName>
                                        </p:attrNameLst>
                                      </p:cBhvr>
                                      <p:to>
                                        <p:strVal val="true"/>
                                      </p:to>
                                    </p:set>
                                  </p:childTnLst>
                                </p:cTn>
                              </p:par>
                              <p:par>
                                <p:cTn id="43" presetID="53" presetClass="entr" presetSubtype="16" fill="hold" grpId="1" nodeType="withEffect">
                                  <p:stCondLst>
                                    <p:cond delay="5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19" presetClass="emph" presetSubtype="0" fill="hold" grpId="0" nodeType="withEffect">
                                  <p:stCondLst>
                                    <p:cond delay="250"/>
                                  </p:stCondLst>
                                  <p:childTnLst>
                                    <p:animClr clrSpc="rgb" dir="cw">
                                      <p:cBhvr override="childStyle">
                                        <p:cTn id="49" dur="500" fill="hold"/>
                                        <p:tgtEl>
                                          <p:spTgt spid="22"/>
                                        </p:tgtEl>
                                        <p:attrNameLst>
                                          <p:attrName>style.color</p:attrName>
                                        </p:attrNameLst>
                                      </p:cBhvr>
                                      <p:to>
                                        <a:srgbClr val="A2C7E2"/>
                                      </p:to>
                                    </p:animClr>
                                    <p:animClr clrSpc="rgb" dir="cw">
                                      <p:cBhvr>
                                        <p:cTn id="50" dur="500" fill="hold"/>
                                        <p:tgtEl>
                                          <p:spTgt spid="22"/>
                                        </p:tgtEl>
                                        <p:attrNameLst>
                                          <p:attrName>fillcolor</p:attrName>
                                        </p:attrNameLst>
                                      </p:cBhvr>
                                      <p:to>
                                        <a:srgbClr val="A2C7E2"/>
                                      </p:to>
                                    </p:animClr>
                                    <p:set>
                                      <p:cBhvr>
                                        <p:cTn id="51" dur="500" fill="hold"/>
                                        <p:tgtEl>
                                          <p:spTgt spid="22"/>
                                        </p:tgtEl>
                                        <p:attrNameLst>
                                          <p:attrName>fill.type</p:attrName>
                                        </p:attrNameLst>
                                      </p:cBhvr>
                                      <p:to>
                                        <p:strVal val="solid"/>
                                      </p:to>
                                    </p:set>
                                    <p:set>
                                      <p:cBhvr>
                                        <p:cTn id="52" dur="500" fill="hold"/>
                                        <p:tgtEl>
                                          <p:spTgt spid="22"/>
                                        </p:tgtEl>
                                        <p:attrNameLst>
                                          <p:attrName>fill.on</p:attrName>
                                        </p:attrNameLst>
                                      </p:cBhvr>
                                      <p:to>
                                        <p:strVal val="true"/>
                                      </p:to>
                                    </p:set>
                                  </p:childTnLst>
                                </p:cTn>
                              </p:par>
                              <p:par>
                                <p:cTn id="53" presetID="53" presetClass="entr" presetSubtype="16" fill="hold" grpId="1" nodeType="withEffect">
                                  <p:stCondLst>
                                    <p:cond delay="25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19" presetClass="emph" presetSubtype="0" fill="hold" grpId="0" nodeType="withEffect">
                                  <p:stCondLst>
                                    <p:cond delay="750"/>
                                  </p:stCondLst>
                                  <p:childTnLst>
                                    <p:animClr clrSpc="rgb" dir="cw">
                                      <p:cBhvr override="childStyle">
                                        <p:cTn id="59" dur="500" fill="hold"/>
                                        <p:tgtEl>
                                          <p:spTgt spid="23"/>
                                        </p:tgtEl>
                                        <p:attrNameLst>
                                          <p:attrName>style.color</p:attrName>
                                        </p:attrNameLst>
                                      </p:cBhvr>
                                      <p:to>
                                        <a:srgbClr val="A2C7E2"/>
                                      </p:to>
                                    </p:animClr>
                                    <p:animClr clrSpc="rgb" dir="cw">
                                      <p:cBhvr>
                                        <p:cTn id="60" dur="500" fill="hold"/>
                                        <p:tgtEl>
                                          <p:spTgt spid="23"/>
                                        </p:tgtEl>
                                        <p:attrNameLst>
                                          <p:attrName>fillcolor</p:attrName>
                                        </p:attrNameLst>
                                      </p:cBhvr>
                                      <p:to>
                                        <a:srgbClr val="A2C7E2"/>
                                      </p:to>
                                    </p:animClr>
                                    <p:set>
                                      <p:cBhvr>
                                        <p:cTn id="61" dur="500" fill="hold"/>
                                        <p:tgtEl>
                                          <p:spTgt spid="23"/>
                                        </p:tgtEl>
                                        <p:attrNameLst>
                                          <p:attrName>fill.type</p:attrName>
                                        </p:attrNameLst>
                                      </p:cBhvr>
                                      <p:to>
                                        <p:strVal val="solid"/>
                                      </p:to>
                                    </p:set>
                                    <p:set>
                                      <p:cBhvr>
                                        <p:cTn id="62" dur="500" fill="hold"/>
                                        <p:tgtEl>
                                          <p:spTgt spid="23"/>
                                        </p:tgtEl>
                                        <p:attrNameLst>
                                          <p:attrName>fill.on</p:attrName>
                                        </p:attrNameLst>
                                      </p:cBhvr>
                                      <p:to>
                                        <p:strVal val="true"/>
                                      </p:to>
                                    </p:set>
                                  </p:childTnLst>
                                </p:cTn>
                              </p:par>
                              <p:par>
                                <p:cTn id="63" presetID="53" presetClass="entr" presetSubtype="16" fill="hold" grpId="1" nodeType="withEffect">
                                  <p:stCondLst>
                                    <p:cond delay="75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19" presetClass="emph" presetSubtype="0" fill="hold" grpId="0" nodeType="withEffect">
                                  <p:stCondLst>
                                    <p:cond delay="1000"/>
                                  </p:stCondLst>
                                  <p:childTnLst>
                                    <p:animClr clrSpc="rgb" dir="cw">
                                      <p:cBhvr override="childStyle">
                                        <p:cTn id="69" dur="500" fill="hold"/>
                                        <p:tgtEl>
                                          <p:spTgt spid="24"/>
                                        </p:tgtEl>
                                        <p:attrNameLst>
                                          <p:attrName>style.color</p:attrName>
                                        </p:attrNameLst>
                                      </p:cBhvr>
                                      <p:to>
                                        <a:srgbClr val="A2C7E2"/>
                                      </p:to>
                                    </p:animClr>
                                    <p:animClr clrSpc="rgb" dir="cw">
                                      <p:cBhvr>
                                        <p:cTn id="70" dur="500" fill="hold"/>
                                        <p:tgtEl>
                                          <p:spTgt spid="24"/>
                                        </p:tgtEl>
                                        <p:attrNameLst>
                                          <p:attrName>fillcolor</p:attrName>
                                        </p:attrNameLst>
                                      </p:cBhvr>
                                      <p:to>
                                        <a:srgbClr val="A2C7E2"/>
                                      </p:to>
                                    </p:animClr>
                                    <p:set>
                                      <p:cBhvr>
                                        <p:cTn id="71" dur="500" fill="hold"/>
                                        <p:tgtEl>
                                          <p:spTgt spid="24"/>
                                        </p:tgtEl>
                                        <p:attrNameLst>
                                          <p:attrName>fill.type</p:attrName>
                                        </p:attrNameLst>
                                      </p:cBhvr>
                                      <p:to>
                                        <p:strVal val="solid"/>
                                      </p:to>
                                    </p:set>
                                    <p:set>
                                      <p:cBhvr>
                                        <p:cTn id="72" dur="500" fill="hold"/>
                                        <p:tgtEl>
                                          <p:spTgt spid="24"/>
                                        </p:tgtEl>
                                        <p:attrNameLst>
                                          <p:attrName>fill.on</p:attrName>
                                        </p:attrNameLst>
                                      </p:cBhvr>
                                      <p:to>
                                        <p:strVal val="true"/>
                                      </p:to>
                                    </p:set>
                                  </p:childTnLst>
                                </p:cTn>
                              </p:par>
                              <p:par>
                                <p:cTn id="73" presetID="53" presetClass="entr" presetSubtype="16" fill="hold" grpId="1" nodeType="withEffect">
                                  <p:stCondLst>
                                    <p:cond delay="10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19" presetClass="emph" presetSubtype="0" fill="hold" grpId="0" nodeType="withEffect">
                                  <p:stCondLst>
                                    <p:cond delay="750"/>
                                  </p:stCondLst>
                                  <p:childTnLst>
                                    <p:animClr clrSpc="rgb" dir="cw">
                                      <p:cBhvr override="childStyle">
                                        <p:cTn id="79" dur="500" fill="hold"/>
                                        <p:tgtEl>
                                          <p:spTgt spid="25"/>
                                        </p:tgtEl>
                                        <p:attrNameLst>
                                          <p:attrName>style.color</p:attrName>
                                        </p:attrNameLst>
                                      </p:cBhvr>
                                      <p:to>
                                        <a:srgbClr val="A2C7E2"/>
                                      </p:to>
                                    </p:animClr>
                                    <p:animClr clrSpc="rgb" dir="cw">
                                      <p:cBhvr>
                                        <p:cTn id="80" dur="500" fill="hold"/>
                                        <p:tgtEl>
                                          <p:spTgt spid="25"/>
                                        </p:tgtEl>
                                        <p:attrNameLst>
                                          <p:attrName>fillcolor</p:attrName>
                                        </p:attrNameLst>
                                      </p:cBhvr>
                                      <p:to>
                                        <a:srgbClr val="A2C7E2"/>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cTn>
                              </p:par>
                              <p:par>
                                <p:cTn id="83" presetID="53" presetClass="entr" presetSubtype="16" fill="hold" grpId="1" nodeType="withEffect">
                                  <p:stCondLst>
                                    <p:cond delay="75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par>
                                <p:cTn id="88" presetID="19" presetClass="emph" presetSubtype="0" fill="hold" grpId="0" nodeType="withEffect">
                                  <p:stCondLst>
                                    <p:cond delay="750"/>
                                  </p:stCondLst>
                                  <p:childTnLst>
                                    <p:animClr clrSpc="rgb" dir="cw">
                                      <p:cBhvr override="childStyle">
                                        <p:cTn id="89" dur="500" fill="hold"/>
                                        <p:tgtEl>
                                          <p:spTgt spid="26"/>
                                        </p:tgtEl>
                                        <p:attrNameLst>
                                          <p:attrName>style.color</p:attrName>
                                        </p:attrNameLst>
                                      </p:cBhvr>
                                      <p:to>
                                        <a:srgbClr val="A2C7E2"/>
                                      </p:to>
                                    </p:animClr>
                                    <p:animClr clrSpc="rgb" dir="cw">
                                      <p:cBhvr>
                                        <p:cTn id="90" dur="500" fill="hold"/>
                                        <p:tgtEl>
                                          <p:spTgt spid="26"/>
                                        </p:tgtEl>
                                        <p:attrNameLst>
                                          <p:attrName>fillcolor</p:attrName>
                                        </p:attrNameLst>
                                      </p:cBhvr>
                                      <p:to>
                                        <a:srgbClr val="A2C7E2"/>
                                      </p:to>
                                    </p:animClr>
                                    <p:set>
                                      <p:cBhvr>
                                        <p:cTn id="91" dur="500" fill="hold"/>
                                        <p:tgtEl>
                                          <p:spTgt spid="26"/>
                                        </p:tgtEl>
                                        <p:attrNameLst>
                                          <p:attrName>fill.type</p:attrName>
                                        </p:attrNameLst>
                                      </p:cBhvr>
                                      <p:to>
                                        <p:strVal val="solid"/>
                                      </p:to>
                                    </p:set>
                                    <p:set>
                                      <p:cBhvr>
                                        <p:cTn id="92" dur="500" fill="hold"/>
                                        <p:tgtEl>
                                          <p:spTgt spid="26"/>
                                        </p:tgtEl>
                                        <p:attrNameLst>
                                          <p:attrName>fill.on</p:attrName>
                                        </p:attrNameLst>
                                      </p:cBhvr>
                                      <p:to>
                                        <p:strVal val="true"/>
                                      </p:to>
                                    </p:set>
                                  </p:childTnLst>
                                </p:cTn>
                              </p:par>
                              <p:par>
                                <p:cTn id="93" presetID="53" presetClass="entr" presetSubtype="16" fill="hold" grpId="1" nodeType="withEffect">
                                  <p:stCondLst>
                                    <p:cond delay="75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par>
                                <p:cTn id="98" presetID="19" presetClass="emph" presetSubtype="0" fill="hold" grpId="0" nodeType="withEffect">
                                  <p:stCondLst>
                                    <p:cond delay="1250"/>
                                  </p:stCondLst>
                                  <p:childTnLst>
                                    <p:animClr clrSpc="rgb" dir="cw">
                                      <p:cBhvr override="childStyle">
                                        <p:cTn id="99" dur="500" fill="hold"/>
                                        <p:tgtEl>
                                          <p:spTgt spid="27"/>
                                        </p:tgtEl>
                                        <p:attrNameLst>
                                          <p:attrName>style.color</p:attrName>
                                        </p:attrNameLst>
                                      </p:cBhvr>
                                      <p:to>
                                        <a:srgbClr val="A2C7E2"/>
                                      </p:to>
                                    </p:animClr>
                                    <p:animClr clrSpc="rgb" dir="cw">
                                      <p:cBhvr>
                                        <p:cTn id="100" dur="500" fill="hold"/>
                                        <p:tgtEl>
                                          <p:spTgt spid="27"/>
                                        </p:tgtEl>
                                        <p:attrNameLst>
                                          <p:attrName>fillcolor</p:attrName>
                                        </p:attrNameLst>
                                      </p:cBhvr>
                                      <p:to>
                                        <a:srgbClr val="A2C7E2"/>
                                      </p:to>
                                    </p:animClr>
                                    <p:set>
                                      <p:cBhvr>
                                        <p:cTn id="101" dur="500" fill="hold"/>
                                        <p:tgtEl>
                                          <p:spTgt spid="27"/>
                                        </p:tgtEl>
                                        <p:attrNameLst>
                                          <p:attrName>fill.type</p:attrName>
                                        </p:attrNameLst>
                                      </p:cBhvr>
                                      <p:to>
                                        <p:strVal val="solid"/>
                                      </p:to>
                                    </p:set>
                                    <p:set>
                                      <p:cBhvr>
                                        <p:cTn id="102" dur="500" fill="hold"/>
                                        <p:tgtEl>
                                          <p:spTgt spid="27"/>
                                        </p:tgtEl>
                                        <p:attrNameLst>
                                          <p:attrName>fill.on</p:attrName>
                                        </p:attrNameLst>
                                      </p:cBhvr>
                                      <p:to>
                                        <p:strVal val="true"/>
                                      </p:to>
                                    </p:set>
                                  </p:childTnLst>
                                </p:cTn>
                              </p:par>
                              <p:par>
                                <p:cTn id="103" presetID="53" presetClass="entr" presetSubtype="16" fill="hold" grpId="1" nodeType="withEffect">
                                  <p:stCondLst>
                                    <p:cond delay="125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par>
                                <p:cTn id="108" presetID="22" presetClass="entr" presetSubtype="4" fill="hold" grpId="0" nodeType="withEffect">
                                  <p:stCondLst>
                                    <p:cond delay="250"/>
                                  </p:stCondLst>
                                  <p:childTnLst>
                                    <p:set>
                                      <p:cBhvr>
                                        <p:cTn id="109" dur="1" fill="hold">
                                          <p:stCondLst>
                                            <p:cond delay="0"/>
                                          </p:stCondLst>
                                        </p:cTn>
                                        <p:tgtEl>
                                          <p:spTgt spid="2"/>
                                        </p:tgtEl>
                                        <p:attrNameLst>
                                          <p:attrName>style.visibility</p:attrName>
                                        </p:attrNameLst>
                                      </p:cBhvr>
                                      <p:to>
                                        <p:strVal val="visible"/>
                                      </p:to>
                                    </p:set>
                                    <p:animEffect transition="in" filter="wipe(down)">
                                      <p:cBhvr>
                                        <p:cTn id="110" dur="1000"/>
                                        <p:tgtEl>
                                          <p:spTgt spid="2"/>
                                        </p:tgtEl>
                                      </p:cBhvr>
                                    </p:animEffect>
                                  </p:childTnLst>
                                </p:cTn>
                              </p:par>
                              <p:par>
                                <p:cTn id="111" presetID="22" presetClass="entr" presetSubtype="1" fill="hold" grpId="0" nodeType="withEffect">
                                  <p:stCondLst>
                                    <p:cond delay="250"/>
                                  </p:stCondLst>
                                  <p:childTnLst>
                                    <p:set>
                                      <p:cBhvr>
                                        <p:cTn id="112" dur="1" fill="hold">
                                          <p:stCondLst>
                                            <p:cond delay="0"/>
                                          </p:stCondLst>
                                        </p:cTn>
                                        <p:tgtEl>
                                          <p:spTgt spid="3">
                                            <p:txEl>
                                              <p:pRg st="0" end="0"/>
                                            </p:txEl>
                                          </p:spTgt>
                                        </p:tgtEl>
                                        <p:attrNameLst>
                                          <p:attrName>style.visibility</p:attrName>
                                        </p:attrNameLst>
                                      </p:cBhvr>
                                      <p:to>
                                        <p:strVal val="visible"/>
                                      </p:to>
                                    </p:set>
                                    <p:animEffect transition="in" filter="wipe(up)">
                                      <p:cBhvr>
                                        <p:cTn id="113" dur="1000"/>
                                        <p:tgtEl>
                                          <p:spTgt spid="3">
                                            <p:txEl>
                                              <p:pRg st="0" end="0"/>
                                            </p:txEl>
                                          </p:spTgt>
                                        </p:tgtEl>
                                      </p:cBhvr>
                                    </p:animEffect>
                                  </p:childTnLst>
                                </p:cTn>
                              </p:par>
                              <p:par>
                                <p:cTn id="114" presetID="22" presetClass="entr" presetSubtype="2" fill="hold" grpId="0" nodeType="withEffect">
                                  <p:stCondLst>
                                    <p:cond delay="250"/>
                                  </p:stCondLst>
                                  <p:childTnLst>
                                    <p:set>
                                      <p:cBhvr>
                                        <p:cTn id="115" dur="1" fill="hold">
                                          <p:stCondLst>
                                            <p:cond delay="0"/>
                                          </p:stCondLst>
                                        </p:cTn>
                                        <p:tgtEl>
                                          <p:spTgt spid="13"/>
                                        </p:tgtEl>
                                        <p:attrNameLst>
                                          <p:attrName>style.visibility</p:attrName>
                                        </p:attrNameLst>
                                      </p:cBhvr>
                                      <p:to>
                                        <p:strVal val="visible"/>
                                      </p:to>
                                    </p:set>
                                    <p:animEffect transition="in" filter="wipe(right)">
                                      <p:cBhvr>
                                        <p:cTn id="116" dur="500"/>
                                        <p:tgtEl>
                                          <p:spTgt spid="13"/>
                                        </p:tgtEl>
                                      </p:cBhvr>
                                    </p:animEffect>
                                  </p:childTnLst>
                                </p:cTn>
                              </p:par>
                              <p:par>
                                <p:cTn id="117" presetID="10" presetClass="entr" presetSubtype="0" fill="hold" nodeType="withEffect">
                                  <p:stCondLst>
                                    <p:cond delay="75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par>
                                <p:cTn id="120" presetID="10" presetClass="entr" presetSubtype="0" fill="hold" nodeType="withEffect">
                                  <p:stCondLst>
                                    <p:cond delay="100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500"/>
                                        <p:tgtEl>
                                          <p:spTgt spid="12"/>
                                        </p:tgtEl>
                                      </p:cBhvr>
                                    </p:animEffect>
                                  </p:childTnLst>
                                </p:cTn>
                              </p:par>
                              <p:par>
                                <p:cTn id="123" presetID="10" presetClass="entr" presetSubtype="0" fill="hold" nodeType="withEffect">
                                  <p:stCondLst>
                                    <p:cond delay="125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500"/>
                                        <p:tgtEl>
                                          <p:spTgt spid="10"/>
                                        </p:tgtEl>
                                      </p:cBhvr>
                                    </p:animEffect>
                                  </p:childTnLst>
                                </p:cTn>
                              </p:par>
                              <p:par>
                                <p:cTn id="126" presetID="22" presetClass="entr" presetSubtype="2" fill="hold" grpId="0" nodeType="withEffect">
                                  <p:stCondLst>
                                    <p:cond delay="250"/>
                                  </p:stCondLst>
                                  <p:childTnLst>
                                    <p:set>
                                      <p:cBhvr>
                                        <p:cTn id="127" dur="1" fill="hold">
                                          <p:stCondLst>
                                            <p:cond delay="0"/>
                                          </p:stCondLst>
                                        </p:cTn>
                                        <p:tgtEl>
                                          <p:spTgt spid="18"/>
                                        </p:tgtEl>
                                        <p:attrNameLst>
                                          <p:attrName>style.visibility</p:attrName>
                                        </p:attrNameLst>
                                      </p:cBhvr>
                                      <p:to>
                                        <p:strVal val="visible"/>
                                      </p:to>
                                    </p:set>
                                    <p:animEffect transition="in" filter="wipe(right)">
                                      <p:cBhvr>
                                        <p:cTn id="1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build="p">
        <p:tmplLst>
          <p:tmpl lvl="1">
            <p:tnLst>
              <p:par>
                <p:cTn presetID="22" presetClass="entr" presetSubtype="1"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up)">
                      <p:cBhvr>
                        <p:cTn dur="1000"/>
                        <p:tgtEl>
                          <p:spTgt spid="3"/>
                        </p:tgtEl>
                      </p:cBhvr>
                    </p:animEffect>
                  </p:childTnLst>
                </p:cTn>
              </p:par>
            </p:tnLst>
          </p:tmpl>
        </p:tmplLst>
      </p:bldP>
      <p:bldP spid="13" grpId="0" animBg="1"/>
      <p:bldP spid="18" grpId="0" animBg="1"/>
      <p:bldP spid="4" grpId="0" animBg="1"/>
      <p:bldP spid="4"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1AB4291-7464-462F-BE7E-8FC869AECB15}"/>
              </a:ext>
            </a:extLst>
          </p:cNvPr>
          <p:cNvSpPr>
            <a:spLocks noGrp="1"/>
          </p:cNvSpPr>
          <p:nvPr>
            <p:ph type="ftr" sz="quarter" idx="10"/>
          </p:nvPr>
        </p:nvSpPr>
        <p:spPr>
          <a:xfrm>
            <a:off x="379751" y="6170780"/>
            <a:ext cx="3948574" cy="365125"/>
          </a:xfrm>
        </p:spPr>
        <p:txBody>
          <a:bodyPr/>
          <a:lstStyle/>
          <a:p>
            <a:endParaRPr lang="en-US"/>
          </a:p>
        </p:txBody>
      </p:sp>
      <p:sp>
        <p:nvSpPr>
          <p:cNvPr id="8" name="Rectangle 7">
            <a:extLst>
              <a:ext uri="{FF2B5EF4-FFF2-40B4-BE49-F238E27FC236}">
                <a16:creationId xmlns:a16="http://schemas.microsoft.com/office/drawing/2014/main" id="{153FF523-CD71-4ED4-8B3C-47FF0F4283C1}"/>
              </a:ext>
            </a:extLst>
          </p:cNvPr>
          <p:cNvSpPr/>
          <p:nvPr/>
        </p:nvSpPr>
        <p:spPr>
          <a:xfrm>
            <a:off x="0" y="0"/>
            <a:ext cx="12192000" cy="111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Slide -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4D663-620D-432C-BCFB-3FA155F132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8AE3994-024A-4664-8DB5-B8CDAA9B05B7}"/>
              </a:ext>
            </a:extLst>
          </p:cNvPr>
          <p:cNvSpPr/>
          <p:nvPr/>
        </p:nvSpPr>
        <p:spPr>
          <a:xfrm>
            <a:off x="0" y="6129793"/>
            <a:ext cx="12192000" cy="664741"/>
          </a:xfrm>
          <a:prstGeom prst="rect">
            <a:avLst/>
          </a:prstGeom>
          <a:gradFill flip="none" rotWithShape="1">
            <a:gsLst>
              <a:gs pos="62000">
                <a:schemeClr val="accent1">
                  <a:lumMod val="75000"/>
                </a:schemeClr>
              </a:gs>
              <a:gs pos="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pic>
        <p:nvPicPr>
          <p:cNvPr id="11" name="Picture 10" descr="Logo&#10;&#10;Description automatically generated">
            <a:extLst>
              <a:ext uri="{FF2B5EF4-FFF2-40B4-BE49-F238E27FC236}">
                <a16:creationId xmlns:a16="http://schemas.microsoft.com/office/drawing/2014/main" id="{33751AC6-0D2E-4A35-AAC6-02BA201E6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986" y="6306106"/>
            <a:ext cx="565865" cy="313246"/>
          </a:xfrm>
          <a:prstGeom prst="rect">
            <a:avLst/>
          </a:prstGeom>
        </p:spPr>
      </p:pic>
      <p:pic>
        <p:nvPicPr>
          <p:cNvPr id="12" name="Picture 11" descr="Shape&#10;&#10;Description automatically generated">
            <a:extLst>
              <a:ext uri="{FF2B5EF4-FFF2-40B4-BE49-F238E27FC236}">
                <a16:creationId xmlns:a16="http://schemas.microsoft.com/office/drawing/2014/main" id="{30439EBD-A87C-452C-836A-5F61DC36F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864" y="6287192"/>
            <a:ext cx="450109" cy="392966"/>
          </a:xfrm>
          <a:prstGeom prst="rect">
            <a:avLst/>
          </a:prstGeom>
        </p:spPr>
      </p:pic>
      <p:sp>
        <p:nvSpPr>
          <p:cNvPr id="13" name="Parallelogram 3">
            <a:extLst>
              <a:ext uri="{FF2B5EF4-FFF2-40B4-BE49-F238E27FC236}">
                <a16:creationId xmlns:a16="http://schemas.microsoft.com/office/drawing/2014/main" id="{47E4D27F-AC79-4B71-AD19-BD88331021BD}"/>
              </a:ext>
            </a:extLst>
          </p:cNvPr>
          <p:cNvSpPr/>
          <p:nvPr/>
        </p:nvSpPr>
        <p:spPr>
          <a:xfrm>
            <a:off x="11376887" y="6135491"/>
            <a:ext cx="820130" cy="654157"/>
          </a:xfrm>
          <a:custGeom>
            <a:avLst/>
            <a:gdLst>
              <a:gd name="connsiteX0" fmla="*/ 0 w 1162259"/>
              <a:gd name="connsiteY0" fmla="*/ 664741 h 664741"/>
              <a:gd name="connsiteX1" fmla="*/ 166185 w 1162259"/>
              <a:gd name="connsiteY1" fmla="*/ 0 h 664741"/>
              <a:gd name="connsiteX2" fmla="*/ 1162259 w 1162259"/>
              <a:gd name="connsiteY2" fmla="*/ 0 h 664741"/>
              <a:gd name="connsiteX3" fmla="*/ 996074 w 1162259"/>
              <a:gd name="connsiteY3" fmla="*/ 664741 h 664741"/>
              <a:gd name="connsiteX4" fmla="*/ 0 w 1162259"/>
              <a:gd name="connsiteY4" fmla="*/ 664741 h 664741"/>
              <a:gd name="connsiteX0" fmla="*/ 0 w 996074"/>
              <a:gd name="connsiteY0" fmla="*/ 664741 h 664741"/>
              <a:gd name="connsiteX1" fmla="*/ 166185 w 996074"/>
              <a:gd name="connsiteY1" fmla="*/ 0 h 664741"/>
              <a:gd name="connsiteX2" fmla="*/ 854146 w 996074"/>
              <a:gd name="connsiteY2" fmla="*/ 0 h 664741"/>
              <a:gd name="connsiteX3" fmla="*/ 996074 w 996074"/>
              <a:gd name="connsiteY3" fmla="*/ 664741 h 664741"/>
              <a:gd name="connsiteX4" fmla="*/ 0 w 996074"/>
              <a:gd name="connsiteY4" fmla="*/ 664741 h 664741"/>
              <a:gd name="connsiteX0" fmla="*/ 0 w 854146"/>
              <a:gd name="connsiteY0" fmla="*/ 664741 h 664741"/>
              <a:gd name="connsiteX1" fmla="*/ 166185 w 854146"/>
              <a:gd name="connsiteY1" fmla="*/ 0 h 664741"/>
              <a:gd name="connsiteX2" fmla="*/ 854146 w 854146"/>
              <a:gd name="connsiteY2" fmla="*/ 0 h 664741"/>
              <a:gd name="connsiteX3" fmla="*/ 817170 w 854146"/>
              <a:gd name="connsiteY3" fmla="*/ 654802 h 664741"/>
              <a:gd name="connsiteX4" fmla="*/ 0 w 854146"/>
              <a:gd name="connsiteY4" fmla="*/ 664741 h 664741"/>
              <a:gd name="connsiteX0" fmla="*/ 0 w 854146"/>
              <a:gd name="connsiteY0" fmla="*/ 661677 h 661677"/>
              <a:gd name="connsiteX1" fmla="*/ 166185 w 854146"/>
              <a:gd name="connsiteY1" fmla="*/ 0 h 661677"/>
              <a:gd name="connsiteX2" fmla="*/ 854146 w 854146"/>
              <a:gd name="connsiteY2" fmla="*/ 0 h 661677"/>
              <a:gd name="connsiteX3" fmla="*/ 817170 w 854146"/>
              <a:gd name="connsiteY3" fmla="*/ 654802 h 661677"/>
              <a:gd name="connsiteX4" fmla="*/ 0 w 854146"/>
              <a:gd name="connsiteY4" fmla="*/ 661677 h 661677"/>
              <a:gd name="connsiteX0" fmla="*/ 0 w 854146"/>
              <a:gd name="connsiteY0" fmla="*/ 661677 h 661677"/>
              <a:gd name="connsiteX1" fmla="*/ 166185 w 854146"/>
              <a:gd name="connsiteY1" fmla="*/ 0 h 661677"/>
              <a:gd name="connsiteX2" fmla="*/ 854146 w 854146"/>
              <a:gd name="connsiteY2" fmla="*/ 0 h 661677"/>
              <a:gd name="connsiteX3" fmla="*/ 826284 w 854146"/>
              <a:gd name="connsiteY3" fmla="*/ 660948 h 661677"/>
              <a:gd name="connsiteX4" fmla="*/ 0 w 854146"/>
              <a:gd name="connsiteY4" fmla="*/ 661677 h 661677"/>
              <a:gd name="connsiteX0" fmla="*/ 0 w 826284"/>
              <a:gd name="connsiteY0" fmla="*/ 661677 h 661677"/>
              <a:gd name="connsiteX1" fmla="*/ 166185 w 826284"/>
              <a:gd name="connsiteY1" fmla="*/ 0 h 661677"/>
              <a:gd name="connsiteX2" fmla="*/ 819856 w 826284"/>
              <a:gd name="connsiteY2" fmla="*/ 0 h 661677"/>
              <a:gd name="connsiteX3" fmla="*/ 826284 w 826284"/>
              <a:gd name="connsiteY3" fmla="*/ 660948 h 661677"/>
              <a:gd name="connsiteX4" fmla="*/ 0 w 826284"/>
              <a:gd name="connsiteY4" fmla="*/ 661677 h 661677"/>
              <a:gd name="connsiteX0" fmla="*/ 0 w 820130"/>
              <a:gd name="connsiteY0" fmla="*/ 661677 h 661677"/>
              <a:gd name="connsiteX1" fmla="*/ 166185 w 820130"/>
              <a:gd name="connsiteY1" fmla="*/ 0 h 661677"/>
              <a:gd name="connsiteX2" fmla="*/ 819856 w 820130"/>
              <a:gd name="connsiteY2" fmla="*/ 0 h 661677"/>
              <a:gd name="connsiteX3" fmla="*/ 812949 w 820130"/>
              <a:gd name="connsiteY3" fmla="*/ 660948 h 661677"/>
              <a:gd name="connsiteX4" fmla="*/ 0 w 820130"/>
              <a:gd name="connsiteY4" fmla="*/ 661677 h 6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130" h="661677">
                <a:moveTo>
                  <a:pt x="0" y="661677"/>
                </a:moveTo>
                <a:lnTo>
                  <a:pt x="166185" y="0"/>
                </a:lnTo>
                <a:lnTo>
                  <a:pt x="819856" y="0"/>
                </a:lnTo>
                <a:cubicBezTo>
                  <a:pt x="821999" y="220316"/>
                  <a:pt x="810806" y="440632"/>
                  <a:pt x="812949" y="660948"/>
                </a:cubicBezTo>
                <a:lnTo>
                  <a:pt x="0" y="661677"/>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7C074330-9F8B-4026-833A-50F057842231}"/>
              </a:ext>
            </a:extLst>
          </p:cNvPr>
          <p:cNvSpPr txBox="1">
            <a:spLocks/>
          </p:cNvSpPr>
          <p:nvPr/>
        </p:nvSpPr>
        <p:spPr>
          <a:xfrm>
            <a:off x="11570472" y="6396823"/>
            <a:ext cx="393834" cy="188261"/>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041C16-093A-4073-AC1F-A0BBA60B080D}" type="slidenum">
              <a:rPr lang="en-US" smtClean="0"/>
              <a:pPr/>
              <a:t>‹#›</a:t>
            </a:fld>
            <a:r>
              <a:rPr lang="en-US" dirty="0"/>
              <a:t> </a:t>
            </a:r>
          </a:p>
        </p:txBody>
      </p:sp>
      <p:sp>
        <p:nvSpPr>
          <p:cNvPr id="6" name="Footer Placeholder 5">
            <a:extLst>
              <a:ext uri="{FF2B5EF4-FFF2-40B4-BE49-F238E27FC236}">
                <a16:creationId xmlns:a16="http://schemas.microsoft.com/office/drawing/2014/main" id="{11AB4291-7464-462F-BE7E-8FC869AECB15}"/>
              </a:ext>
            </a:extLst>
          </p:cNvPr>
          <p:cNvSpPr>
            <a:spLocks noGrp="1"/>
          </p:cNvSpPr>
          <p:nvPr>
            <p:ph type="ftr" sz="quarter" idx="10"/>
          </p:nvPr>
        </p:nvSpPr>
        <p:spPr>
          <a:xfrm>
            <a:off x="379751" y="6170780"/>
            <a:ext cx="3948574" cy="365125"/>
          </a:xfrm>
        </p:spPr>
        <p:txBody>
          <a:bodyPr/>
          <a:lstStyle>
            <a:lvl1pPr algn="l">
              <a:defRPr>
                <a:solidFill>
                  <a:schemeClr val="bg1"/>
                </a:solidFill>
              </a:defRPr>
            </a:lvl1pPr>
          </a:lstStyle>
          <a:p>
            <a:endParaRPr lang="en-US"/>
          </a:p>
        </p:txBody>
      </p:sp>
      <p:pic>
        <p:nvPicPr>
          <p:cNvPr id="17" name="Picture 16">
            <a:extLst>
              <a:ext uri="{FF2B5EF4-FFF2-40B4-BE49-F238E27FC236}">
                <a16:creationId xmlns:a16="http://schemas.microsoft.com/office/drawing/2014/main" id="{852E7446-99A7-46D2-9222-55403158018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65163" y="6268059"/>
            <a:ext cx="425143" cy="352868"/>
          </a:xfrm>
          <a:prstGeom prst="rect">
            <a:avLst/>
          </a:prstGeom>
        </p:spPr>
      </p:pic>
    </p:spTree>
    <p:extLst>
      <p:ext uri="{BB962C8B-B14F-4D97-AF65-F5344CB8AC3E}">
        <p14:creationId xmlns:p14="http://schemas.microsoft.com/office/powerpoint/2010/main" val="174962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7748" y="69574"/>
            <a:ext cx="10366513" cy="9144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367748" y="1113183"/>
            <a:ext cx="11499574" cy="4899991"/>
          </a:xfrm>
        </p:spPr>
        <p:txBody>
          <a:bodyPr>
            <a:normAutofit/>
          </a:bodyPr>
          <a:lstStyle/>
          <a:p>
            <a:pPr lvl="0"/>
            <a:r>
              <a:rPr lang="en-US" noProof="0"/>
              <a:t>Click icon to add table</a:t>
            </a:r>
          </a:p>
        </p:txBody>
      </p:sp>
      <p:sp>
        <p:nvSpPr>
          <p:cNvPr id="4" name="Footer Placeholder 4">
            <a:extLst>
              <a:ext uri="{FF2B5EF4-FFF2-40B4-BE49-F238E27FC236}">
                <a16:creationId xmlns:a16="http://schemas.microsoft.com/office/drawing/2014/main" id="{5A1E1050-38CC-4738-B598-F9980C8648C8}"/>
              </a:ext>
            </a:extLst>
          </p:cNvPr>
          <p:cNvSpPr>
            <a:spLocks noGrp="1"/>
          </p:cNvSpPr>
          <p:nvPr>
            <p:ph type="ftr" sz="quarter" idx="3"/>
          </p:nvPr>
        </p:nvSpPr>
        <p:spPr>
          <a:xfrm>
            <a:off x="379751" y="6170780"/>
            <a:ext cx="3948574" cy="365125"/>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375210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238E5D-45D4-41BA-B4E5-CCE2278C9B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4674567" y="2547348"/>
            <a:ext cx="7129393" cy="1500187"/>
          </a:xfrm>
          <a:prstGeom prst="rect">
            <a:avLst/>
          </a:prstGeom>
        </p:spPr>
        <p:txBody>
          <a:bodyPr anchor="b"/>
          <a:lstStyle>
            <a:lvl1pPr algn="r">
              <a:defRPr sz="3600" b="1">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74567" y="4223848"/>
            <a:ext cx="7129393" cy="896937"/>
          </a:xfrm>
          <a:prstGeom prst="rect">
            <a:avLst/>
          </a:prstGeom>
        </p:spPr>
        <p:txBody>
          <a:bodyPr>
            <a:normAutofit/>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Rectangle 25">
            <a:extLst>
              <a:ext uri="{FF2B5EF4-FFF2-40B4-BE49-F238E27FC236}">
                <a16:creationId xmlns:a16="http://schemas.microsoft.com/office/drawing/2014/main" id="{6295AE70-54B5-48E8-85FF-36C5D3063535}"/>
              </a:ext>
            </a:extLst>
          </p:cNvPr>
          <p:cNvSpPr/>
          <p:nvPr/>
        </p:nvSpPr>
        <p:spPr>
          <a:xfrm>
            <a:off x="0" y="5656033"/>
            <a:ext cx="12192000" cy="664741"/>
          </a:xfrm>
          <a:prstGeom prst="rect">
            <a:avLst/>
          </a:prstGeom>
          <a:gradFill flip="none" rotWithShape="1">
            <a:gsLst>
              <a:gs pos="34000">
                <a:schemeClr val="tx1"/>
              </a:gs>
              <a:gs pos="100000">
                <a:schemeClr val="accent4">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pic>
        <p:nvPicPr>
          <p:cNvPr id="12" name="Picture 11" descr="Icon&#10;&#10;Description automatically generated">
            <a:extLst>
              <a:ext uri="{FF2B5EF4-FFF2-40B4-BE49-F238E27FC236}">
                <a16:creationId xmlns:a16="http://schemas.microsoft.com/office/drawing/2014/main" id="{4442B9FE-F796-45C7-8607-A1641F649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220" y="5821427"/>
            <a:ext cx="467657" cy="397820"/>
          </a:xfrm>
          <a:prstGeom prst="rect">
            <a:avLst/>
          </a:prstGeom>
        </p:spPr>
      </p:pic>
      <p:pic>
        <p:nvPicPr>
          <p:cNvPr id="13" name="Picture 12" descr="Logo&#10;&#10;Description automatically generated">
            <a:extLst>
              <a:ext uri="{FF2B5EF4-FFF2-40B4-BE49-F238E27FC236}">
                <a16:creationId xmlns:a16="http://schemas.microsoft.com/office/drawing/2014/main" id="{2A8E5B6D-D6F6-405E-BC09-8E693A848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4986" y="5832346"/>
            <a:ext cx="565865" cy="313246"/>
          </a:xfrm>
          <a:prstGeom prst="rect">
            <a:avLst/>
          </a:prstGeom>
        </p:spPr>
      </p:pic>
      <p:pic>
        <p:nvPicPr>
          <p:cNvPr id="14" name="Picture 13" descr="Shape&#10;&#10;Description automatically generated">
            <a:extLst>
              <a:ext uri="{FF2B5EF4-FFF2-40B4-BE49-F238E27FC236}">
                <a16:creationId xmlns:a16="http://schemas.microsoft.com/office/drawing/2014/main" id="{4C555389-558F-40D1-B83B-6F015578F0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4864" y="5813432"/>
            <a:ext cx="450109" cy="392966"/>
          </a:xfrm>
          <a:prstGeom prst="rect">
            <a:avLst/>
          </a:prstGeom>
        </p:spPr>
      </p:pic>
      <p:sp>
        <p:nvSpPr>
          <p:cNvPr id="16" name="Parallelogram 3">
            <a:extLst>
              <a:ext uri="{FF2B5EF4-FFF2-40B4-BE49-F238E27FC236}">
                <a16:creationId xmlns:a16="http://schemas.microsoft.com/office/drawing/2014/main" id="{3C69ECF4-806B-4937-A554-627CE1B5E664}"/>
              </a:ext>
            </a:extLst>
          </p:cNvPr>
          <p:cNvSpPr/>
          <p:nvPr/>
        </p:nvSpPr>
        <p:spPr>
          <a:xfrm>
            <a:off x="11376887" y="5659523"/>
            <a:ext cx="854146" cy="654157"/>
          </a:xfrm>
          <a:custGeom>
            <a:avLst/>
            <a:gdLst>
              <a:gd name="connsiteX0" fmla="*/ 0 w 1162259"/>
              <a:gd name="connsiteY0" fmla="*/ 664741 h 664741"/>
              <a:gd name="connsiteX1" fmla="*/ 166185 w 1162259"/>
              <a:gd name="connsiteY1" fmla="*/ 0 h 664741"/>
              <a:gd name="connsiteX2" fmla="*/ 1162259 w 1162259"/>
              <a:gd name="connsiteY2" fmla="*/ 0 h 664741"/>
              <a:gd name="connsiteX3" fmla="*/ 996074 w 1162259"/>
              <a:gd name="connsiteY3" fmla="*/ 664741 h 664741"/>
              <a:gd name="connsiteX4" fmla="*/ 0 w 1162259"/>
              <a:gd name="connsiteY4" fmla="*/ 664741 h 664741"/>
              <a:gd name="connsiteX0" fmla="*/ 0 w 996074"/>
              <a:gd name="connsiteY0" fmla="*/ 664741 h 664741"/>
              <a:gd name="connsiteX1" fmla="*/ 166185 w 996074"/>
              <a:gd name="connsiteY1" fmla="*/ 0 h 664741"/>
              <a:gd name="connsiteX2" fmla="*/ 854146 w 996074"/>
              <a:gd name="connsiteY2" fmla="*/ 0 h 664741"/>
              <a:gd name="connsiteX3" fmla="*/ 996074 w 996074"/>
              <a:gd name="connsiteY3" fmla="*/ 664741 h 664741"/>
              <a:gd name="connsiteX4" fmla="*/ 0 w 996074"/>
              <a:gd name="connsiteY4" fmla="*/ 664741 h 664741"/>
              <a:gd name="connsiteX0" fmla="*/ 0 w 854146"/>
              <a:gd name="connsiteY0" fmla="*/ 664741 h 664741"/>
              <a:gd name="connsiteX1" fmla="*/ 166185 w 854146"/>
              <a:gd name="connsiteY1" fmla="*/ 0 h 664741"/>
              <a:gd name="connsiteX2" fmla="*/ 854146 w 854146"/>
              <a:gd name="connsiteY2" fmla="*/ 0 h 664741"/>
              <a:gd name="connsiteX3" fmla="*/ 817170 w 854146"/>
              <a:gd name="connsiteY3" fmla="*/ 654802 h 664741"/>
              <a:gd name="connsiteX4" fmla="*/ 0 w 854146"/>
              <a:gd name="connsiteY4" fmla="*/ 664741 h 664741"/>
              <a:gd name="connsiteX0" fmla="*/ 0 w 854146"/>
              <a:gd name="connsiteY0" fmla="*/ 661677 h 661677"/>
              <a:gd name="connsiteX1" fmla="*/ 166185 w 854146"/>
              <a:gd name="connsiteY1" fmla="*/ 0 h 661677"/>
              <a:gd name="connsiteX2" fmla="*/ 854146 w 854146"/>
              <a:gd name="connsiteY2" fmla="*/ 0 h 661677"/>
              <a:gd name="connsiteX3" fmla="*/ 817170 w 854146"/>
              <a:gd name="connsiteY3" fmla="*/ 654802 h 661677"/>
              <a:gd name="connsiteX4" fmla="*/ 0 w 854146"/>
              <a:gd name="connsiteY4" fmla="*/ 661677 h 661677"/>
              <a:gd name="connsiteX0" fmla="*/ 0 w 854146"/>
              <a:gd name="connsiteY0" fmla="*/ 661677 h 661677"/>
              <a:gd name="connsiteX1" fmla="*/ 166185 w 854146"/>
              <a:gd name="connsiteY1" fmla="*/ 0 h 661677"/>
              <a:gd name="connsiteX2" fmla="*/ 854146 w 854146"/>
              <a:gd name="connsiteY2" fmla="*/ 0 h 661677"/>
              <a:gd name="connsiteX3" fmla="*/ 826284 w 854146"/>
              <a:gd name="connsiteY3" fmla="*/ 660948 h 661677"/>
              <a:gd name="connsiteX4" fmla="*/ 0 w 854146"/>
              <a:gd name="connsiteY4" fmla="*/ 661677 h 6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46" h="661677">
                <a:moveTo>
                  <a:pt x="0" y="661677"/>
                </a:moveTo>
                <a:lnTo>
                  <a:pt x="166185" y="0"/>
                </a:lnTo>
                <a:lnTo>
                  <a:pt x="854146" y="0"/>
                </a:lnTo>
                <a:lnTo>
                  <a:pt x="826284" y="660948"/>
                </a:lnTo>
                <a:lnTo>
                  <a:pt x="0" y="661677"/>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5">
            <a:extLst>
              <a:ext uri="{FF2B5EF4-FFF2-40B4-BE49-F238E27FC236}">
                <a16:creationId xmlns:a16="http://schemas.microsoft.com/office/drawing/2014/main" id="{BC340B68-74E0-4283-811A-607F7D331704}"/>
              </a:ext>
            </a:extLst>
          </p:cNvPr>
          <p:cNvSpPr txBox="1">
            <a:spLocks/>
          </p:cNvSpPr>
          <p:nvPr/>
        </p:nvSpPr>
        <p:spPr>
          <a:xfrm>
            <a:off x="11590350" y="5893247"/>
            <a:ext cx="393834" cy="188261"/>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041C16-093A-4073-AC1F-A0BBA60B080D}" type="slidenum">
              <a:rPr lang="en-US" smtClean="0"/>
              <a:pPr/>
              <a:t>‹#›</a:t>
            </a:fld>
            <a:r>
              <a:rPr lang="en-US" dirty="0"/>
              <a:t> </a:t>
            </a:r>
          </a:p>
        </p:txBody>
      </p:sp>
      <p:pic>
        <p:nvPicPr>
          <p:cNvPr id="5" name="Picture 4" descr="A picture containing web&#10;&#10;Description automatically generated">
            <a:extLst>
              <a:ext uri="{FF2B5EF4-FFF2-40B4-BE49-F238E27FC236}">
                <a16:creationId xmlns:a16="http://schemas.microsoft.com/office/drawing/2014/main" id="{7295A29A-6B88-4095-AC48-46C0610B81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738" y="3272375"/>
            <a:ext cx="4304059" cy="4304059"/>
          </a:xfrm>
          <a:prstGeom prst="rect">
            <a:avLst/>
          </a:prstGeom>
        </p:spPr>
      </p:pic>
    </p:spTree>
    <p:extLst>
      <p:ext uri="{BB962C8B-B14F-4D97-AF65-F5344CB8AC3E}">
        <p14:creationId xmlns:p14="http://schemas.microsoft.com/office/powerpoint/2010/main" val="82945496"/>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500"/>
                            </p:stCondLst>
                            <p:childTnLst>
                              <p:par>
                                <p:cTn id="15" presetID="10" presetClass="exit" presetSubtype="0" fill="hold" nodeType="after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anim calcmode="lin" valueType="num">
                                      <p:cBhvr>
                                        <p:cTn id="21" dur="750" fill="hold"/>
                                        <p:tgtEl>
                                          <p:spTgt spid="2"/>
                                        </p:tgtEl>
                                        <p:attrNameLst>
                                          <p:attrName>ppt_x</p:attrName>
                                        </p:attrNameLst>
                                      </p:cBhvr>
                                      <p:tavLst>
                                        <p:tav tm="0">
                                          <p:val>
                                            <p:strVal val="#ppt_x"/>
                                          </p:val>
                                        </p:tav>
                                        <p:tav tm="100000">
                                          <p:val>
                                            <p:strVal val="#ppt_x"/>
                                          </p:val>
                                        </p:tav>
                                      </p:tavLst>
                                    </p:anim>
                                    <p:anim calcmode="lin" valueType="num">
                                      <p:cBhvr>
                                        <p:cTn id="22" dur="75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50"/>
                                        <p:tgtEl>
                                          <p:spTgt spid="3">
                                            <p:txEl>
                                              <p:pRg st="0" end="0"/>
                                            </p:txEl>
                                          </p:spTgt>
                                        </p:tgtEl>
                                      </p:cBhvr>
                                    </p:animEffect>
                                    <p:anim calcmode="lin" valueType="num">
                                      <p:cBhvr>
                                        <p:cTn id="26"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7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6" grpId="0" animBg="1"/>
      <p:bldP spid="16" grpId="0" animBg="1"/>
      <p:bldP spid="2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52850"/>
            <a:ext cx="3948574" cy="365125"/>
          </a:xfrm>
        </p:spPr>
        <p:txBody>
          <a:bodyPr/>
          <a:lstStyle/>
          <a:p>
            <a:endParaRPr lang="en-US"/>
          </a:p>
        </p:txBody>
      </p:sp>
    </p:spTree>
    <p:extLst>
      <p:ext uri="{BB962C8B-B14F-4D97-AF65-F5344CB8AC3E}">
        <p14:creationId xmlns:p14="http://schemas.microsoft.com/office/powerpoint/2010/main" val="64422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_astro-o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99777-05C4-416F-BC93-9FEFB125594E}"/>
              </a:ext>
            </a:extLst>
          </p:cNvPr>
          <p:cNvSpPr/>
          <p:nvPr/>
        </p:nvSpPr>
        <p:spPr>
          <a:xfrm>
            <a:off x="-9939" y="1036320"/>
            <a:ext cx="12201939" cy="5108447"/>
          </a:xfrm>
          <a:prstGeom prst="rect">
            <a:avLst/>
          </a:prstGeom>
          <a:gradFill flip="none" rotWithShape="1">
            <a:gsLst>
              <a:gs pos="0">
                <a:schemeClr val="tx2">
                  <a:lumMod val="20000"/>
                  <a:lumOff val="80000"/>
                  <a:alpha val="66000"/>
                </a:schemeClr>
              </a:gs>
              <a:gs pos="100000">
                <a:schemeClr val="bg1">
                  <a:lumMod val="95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ark, night sky&#10;&#10;Description automatically generated">
            <a:extLst>
              <a:ext uri="{FF2B5EF4-FFF2-40B4-BE49-F238E27FC236}">
                <a16:creationId xmlns:a16="http://schemas.microsoft.com/office/drawing/2014/main" id="{89377874-D183-4905-BDDC-791F564E11D0}"/>
              </a:ext>
            </a:extLst>
          </p:cNvPr>
          <p:cNvPicPr>
            <a:picLocks noChangeAspect="1"/>
          </p:cNvPicPr>
          <p:nvPr/>
        </p:nvPicPr>
        <p:blipFill rotWithShape="1">
          <a:blip r:embed="rId2">
            <a:alphaModFix amt="50000"/>
            <a:duotone>
              <a:prstClr val="black"/>
              <a:srgbClr val="D9C3A5">
                <a:tint val="50000"/>
                <a:satMod val="180000"/>
              </a:srgbClr>
            </a:duotone>
            <a:extLst>
              <a:ext uri="{28A0092B-C50C-407E-A947-70E740481C1C}">
                <a14:useLocalDpi xmlns:a14="http://schemas.microsoft.com/office/drawing/2010/main" val="0"/>
              </a:ext>
            </a:extLst>
          </a:blip>
          <a:srcRect t="18244"/>
          <a:stretch/>
        </p:blipFill>
        <p:spPr>
          <a:xfrm>
            <a:off x="5943600" y="1036319"/>
            <a:ext cx="6248400" cy="5108447"/>
          </a:xfrm>
          <a:prstGeom prst="rect">
            <a:avLst/>
          </a:prstGeom>
        </p:spPr>
      </p:pic>
      <p:pic>
        <p:nvPicPr>
          <p:cNvPr id="7" name="Picture 6" descr="A picture containing pressure suit&#10;&#10;Description automatically generated">
            <a:extLst>
              <a:ext uri="{FF2B5EF4-FFF2-40B4-BE49-F238E27FC236}">
                <a16:creationId xmlns:a16="http://schemas.microsoft.com/office/drawing/2014/main" id="{631A6762-673D-4683-B563-39D53D969076}"/>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37072" r="7681"/>
          <a:stretch/>
        </p:blipFill>
        <p:spPr>
          <a:xfrm>
            <a:off x="5860774" y="1838738"/>
            <a:ext cx="6331226" cy="431557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999" y="1142999"/>
            <a:ext cx="6645966" cy="4899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endParaRPr lang="en-US"/>
          </a:p>
        </p:txBody>
      </p:sp>
    </p:spTree>
    <p:extLst>
      <p:ext uri="{BB962C8B-B14F-4D97-AF65-F5344CB8AC3E}">
        <p14:creationId xmlns:p14="http://schemas.microsoft.com/office/powerpoint/2010/main" val="36476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_grid-o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99777-05C4-416F-BC93-9FEFB125594E}"/>
              </a:ext>
            </a:extLst>
          </p:cNvPr>
          <p:cNvSpPr/>
          <p:nvPr/>
        </p:nvSpPr>
        <p:spPr>
          <a:xfrm>
            <a:off x="-9939" y="1036320"/>
            <a:ext cx="12201939" cy="5108447"/>
          </a:xfrm>
          <a:prstGeom prst="rect">
            <a:avLst/>
          </a:prstGeom>
          <a:gradFill flip="none" rotWithShape="1">
            <a:gsLst>
              <a:gs pos="0">
                <a:schemeClr val="tx2">
                  <a:lumMod val="20000"/>
                  <a:lumOff val="80000"/>
                  <a:alpha val="66000"/>
                </a:schemeClr>
              </a:gs>
              <a:gs pos="100000">
                <a:schemeClr val="bg1">
                  <a:lumMod val="95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ark, night sky&#10;&#10;Description automatically generated">
            <a:extLst>
              <a:ext uri="{FF2B5EF4-FFF2-40B4-BE49-F238E27FC236}">
                <a16:creationId xmlns:a16="http://schemas.microsoft.com/office/drawing/2014/main" id="{89377874-D183-4905-BDDC-791F564E11D0}"/>
              </a:ext>
            </a:extLst>
          </p:cNvPr>
          <p:cNvPicPr>
            <a:picLocks noChangeAspect="1"/>
          </p:cNvPicPr>
          <p:nvPr/>
        </p:nvPicPr>
        <p:blipFill rotWithShape="1">
          <a:blip r:embed="rId2">
            <a:alphaModFix amt="50000"/>
            <a:duotone>
              <a:prstClr val="black"/>
              <a:srgbClr val="D9C3A5">
                <a:tint val="50000"/>
                <a:satMod val="180000"/>
              </a:srgbClr>
            </a:duotone>
            <a:extLst>
              <a:ext uri="{28A0092B-C50C-407E-A947-70E740481C1C}">
                <a14:useLocalDpi xmlns:a14="http://schemas.microsoft.com/office/drawing/2010/main" val="0"/>
              </a:ext>
            </a:extLst>
          </a:blip>
          <a:srcRect t="18244"/>
          <a:stretch/>
        </p:blipFill>
        <p:spPr>
          <a:xfrm>
            <a:off x="5943600" y="1036319"/>
            <a:ext cx="6248400" cy="510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998" y="1142999"/>
            <a:ext cx="11469625" cy="4899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endParaRPr lang="en-US"/>
          </a:p>
        </p:txBody>
      </p:sp>
    </p:spTree>
    <p:extLst>
      <p:ext uri="{BB962C8B-B14F-4D97-AF65-F5344CB8AC3E}">
        <p14:creationId xmlns:p14="http://schemas.microsoft.com/office/powerpoint/2010/main" val="20296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_theme-o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99777-05C4-416F-BC93-9FEFB125594E}"/>
              </a:ext>
            </a:extLst>
          </p:cNvPr>
          <p:cNvSpPr/>
          <p:nvPr/>
        </p:nvSpPr>
        <p:spPr>
          <a:xfrm>
            <a:off x="-9939" y="1036320"/>
            <a:ext cx="12201939" cy="5108447"/>
          </a:xfrm>
          <a:prstGeom prst="rect">
            <a:avLst/>
          </a:prstGeom>
          <a:gradFill flip="none" rotWithShape="1">
            <a:gsLst>
              <a:gs pos="0">
                <a:schemeClr val="tx2">
                  <a:lumMod val="20000"/>
                  <a:lumOff val="80000"/>
                  <a:alpha val="66000"/>
                </a:schemeClr>
              </a:gs>
              <a:gs pos="100000">
                <a:schemeClr val="bg1">
                  <a:lumMod val="95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377874-D183-4905-BDDC-791F564E11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5210" y="1036319"/>
            <a:ext cx="4635442" cy="510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998" y="1142999"/>
            <a:ext cx="11469625" cy="4899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B60A15A-73A1-4B10-85FC-332CB8861B4D}"/>
              </a:ext>
            </a:extLst>
          </p:cNvPr>
          <p:cNvSpPr>
            <a:spLocks noGrp="1"/>
          </p:cNvSpPr>
          <p:nvPr>
            <p:ph type="ftr" sz="quarter" idx="10"/>
          </p:nvPr>
        </p:nvSpPr>
        <p:spPr>
          <a:xfrm>
            <a:off x="380999" y="6170780"/>
            <a:ext cx="3948574" cy="365125"/>
          </a:xfrm>
        </p:spPr>
        <p:txBody>
          <a:bodyPr/>
          <a:lstStyle/>
          <a:p>
            <a:endParaRPr lang="en-US"/>
          </a:p>
        </p:txBody>
      </p:sp>
    </p:spTree>
    <p:extLst>
      <p:ext uri="{BB962C8B-B14F-4D97-AF65-F5344CB8AC3E}">
        <p14:creationId xmlns:p14="http://schemas.microsoft.com/office/powerpoint/2010/main" val="280647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3220" y="1143000"/>
            <a:ext cx="5573635" cy="4870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5146" y="1143000"/>
            <a:ext cx="5612296" cy="4870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89BD322-7681-4858-977B-DA219A9413DE}"/>
              </a:ext>
            </a:extLst>
          </p:cNvPr>
          <p:cNvSpPr>
            <a:spLocks noGrp="1"/>
          </p:cNvSpPr>
          <p:nvPr>
            <p:ph type="ftr" sz="quarter" idx="10"/>
          </p:nvPr>
        </p:nvSpPr>
        <p:spPr>
          <a:xfrm>
            <a:off x="379751" y="6170780"/>
            <a:ext cx="3948574" cy="365125"/>
          </a:xfrm>
        </p:spPr>
        <p:txBody>
          <a:bodyPr/>
          <a:lstStyle/>
          <a:p>
            <a:endParaRPr lang="en-US"/>
          </a:p>
        </p:txBody>
      </p:sp>
    </p:spTree>
    <p:extLst>
      <p:ext uri="{BB962C8B-B14F-4D97-AF65-F5344CB8AC3E}">
        <p14:creationId xmlns:p14="http://schemas.microsoft.com/office/powerpoint/2010/main" val="352389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143000"/>
            <a:ext cx="5502965" cy="451379"/>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733526"/>
            <a:ext cx="5502965" cy="4229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5207" y="1143000"/>
            <a:ext cx="5632174" cy="451380"/>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5207" y="1733526"/>
            <a:ext cx="5632174" cy="4229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E4F619AE-2CF8-4B8E-BE34-7B7BB70EB6ED}"/>
              </a:ext>
            </a:extLst>
          </p:cNvPr>
          <p:cNvSpPr>
            <a:spLocks noGrp="1"/>
          </p:cNvSpPr>
          <p:nvPr>
            <p:ph type="title"/>
          </p:nvPr>
        </p:nvSpPr>
        <p:spPr/>
        <p:txBody>
          <a:body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B95AD4F1-72C5-46DA-88BF-30BC3CFDF0FC}"/>
              </a:ext>
            </a:extLst>
          </p:cNvPr>
          <p:cNvSpPr>
            <a:spLocks noGrp="1"/>
          </p:cNvSpPr>
          <p:nvPr>
            <p:ph type="ftr" sz="quarter" idx="10"/>
          </p:nvPr>
        </p:nvSpPr>
        <p:spPr>
          <a:xfrm>
            <a:off x="379751" y="6170780"/>
            <a:ext cx="3948574" cy="365125"/>
          </a:xfrm>
        </p:spPr>
        <p:txBody>
          <a:bodyPr/>
          <a:lstStyle/>
          <a:p>
            <a:endParaRPr lang="en-US"/>
          </a:p>
        </p:txBody>
      </p:sp>
    </p:spTree>
    <p:extLst>
      <p:ext uri="{BB962C8B-B14F-4D97-AF65-F5344CB8AC3E}">
        <p14:creationId xmlns:p14="http://schemas.microsoft.com/office/powerpoint/2010/main" val="18372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961D-0C1E-4C8F-9627-98B8512BE049}"/>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A30DB6C-FFF1-4C4C-BEBF-BDA316B8ED5F}"/>
              </a:ext>
            </a:extLst>
          </p:cNvPr>
          <p:cNvSpPr>
            <a:spLocks noGrp="1"/>
          </p:cNvSpPr>
          <p:nvPr>
            <p:ph type="ftr" sz="quarter" idx="10"/>
          </p:nvPr>
        </p:nvSpPr>
        <p:spPr>
          <a:xfrm>
            <a:off x="379751" y="6170780"/>
            <a:ext cx="3948574" cy="365125"/>
          </a:xfrm>
        </p:spPr>
        <p:txBody>
          <a:bodyPr/>
          <a:lstStyle/>
          <a:p>
            <a:endParaRPr lang="en-US"/>
          </a:p>
        </p:txBody>
      </p:sp>
    </p:spTree>
    <p:extLst>
      <p:ext uri="{BB962C8B-B14F-4D97-AF65-F5344CB8AC3E}">
        <p14:creationId xmlns:p14="http://schemas.microsoft.com/office/powerpoint/2010/main" val="295128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38F7CE-66F5-4558-8EA9-0BA750C8C47E}"/>
              </a:ext>
            </a:extLst>
          </p:cNvPr>
          <p:cNvSpPr/>
          <p:nvPr/>
        </p:nvSpPr>
        <p:spPr>
          <a:xfrm>
            <a:off x="0" y="6129793"/>
            <a:ext cx="12192000" cy="664741"/>
          </a:xfrm>
          <a:prstGeom prst="rect">
            <a:avLst/>
          </a:prstGeom>
          <a:gradFill flip="none" rotWithShape="1">
            <a:gsLst>
              <a:gs pos="62000">
                <a:schemeClr val="accent1">
                  <a:lumMod val="75000"/>
                </a:schemeClr>
              </a:gs>
              <a:gs pos="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pic>
        <p:nvPicPr>
          <p:cNvPr id="13" name="Picture 12">
            <a:extLst>
              <a:ext uri="{FF2B5EF4-FFF2-40B4-BE49-F238E27FC236}">
                <a16:creationId xmlns:a16="http://schemas.microsoft.com/office/drawing/2014/main" id="{5D07A105-AAC8-460E-9543-C890D8AF065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465163" y="6268059"/>
            <a:ext cx="425143" cy="352868"/>
          </a:xfrm>
          <a:prstGeom prst="rect">
            <a:avLst/>
          </a:prstGeom>
        </p:spPr>
      </p:pic>
      <p:pic>
        <p:nvPicPr>
          <p:cNvPr id="14" name="Picture 13">
            <a:extLst>
              <a:ext uri="{FF2B5EF4-FFF2-40B4-BE49-F238E27FC236}">
                <a16:creationId xmlns:a16="http://schemas.microsoft.com/office/drawing/2014/main" id="{22E188BD-9ABC-4F44-BC8B-66C13136820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0123141" y="6306106"/>
            <a:ext cx="549554" cy="313246"/>
          </a:xfrm>
          <a:prstGeom prst="rect">
            <a:avLst/>
          </a:prstGeom>
        </p:spPr>
      </p:pic>
      <p:pic>
        <p:nvPicPr>
          <p:cNvPr id="15" name="Picture 14">
            <a:extLst>
              <a:ext uri="{FF2B5EF4-FFF2-40B4-BE49-F238E27FC236}">
                <a16:creationId xmlns:a16="http://schemas.microsoft.com/office/drawing/2014/main" id="{8BA80F12-5436-4061-B401-DF84CA5535F9}"/>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834864" y="6287878"/>
            <a:ext cx="450109" cy="391594"/>
          </a:xfrm>
          <a:prstGeom prst="rect">
            <a:avLst/>
          </a:prstGeom>
        </p:spPr>
      </p:pic>
      <p:sp>
        <p:nvSpPr>
          <p:cNvPr id="16" name="Parallelogram 3">
            <a:extLst>
              <a:ext uri="{FF2B5EF4-FFF2-40B4-BE49-F238E27FC236}">
                <a16:creationId xmlns:a16="http://schemas.microsoft.com/office/drawing/2014/main" id="{F154577F-CA01-4D98-B5A9-360935984FF9}"/>
              </a:ext>
            </a:extLst>
          </p:cNvPr>
          <p:cNvSpPr/>
          <p:nvPr/>
        </p:nvSpPr>
        <p:spPr>
          <a:xfrm>
            <a:off x="11376887" y="6135491"/>
            <a:ext cx="811014" cy="654157"/>
          </a:xfrm>
          <a:custGeom>
            <a:avLst/>
            <a:gdLst>
              <a:gd name="connsiteX0" fmla="*/ 0 w 1162259"/>
              <a:gd name="connsiteY0" fmla="*/ 664741 h 664741"/>
              <a:gd name="connsiteX1" fmla="*/ 166185 w 1162259"/>
              <a:gd name="connsiteY1" fmla="*/ 0 h 664741"/>
              <a:gd name="connsiteX2" fmla="*/ 1162259 w 1162259"/>
              <a:gd name="connsiteY2" fmla="*/ 0 h 664741"/>
              <a:gd name="connsiteX3" fmla="*/ 996074 w 1162259"/>
              <a:gd name="connsiteY3" fmla="*/ 664741 h 664741"/>
              <a:gd name="connsiteX4" fmla="*/ 0 w 1162259"/>
              <a:gd name="connsiteY4" fmla="*/ 664741 h 664741"/>
              <a:gd name="connsiteX0" fmla="*/ 0 w 996074"/>
              <a:gd name="connsiteY0" fmla="*/ 664741 h 664741"/>
              <a:gd name="connsiteX1" fmla="*/ 166185 w 996074"/>
              <a:gd name="connsiteY1" fmla="*/ 0 h 664741"/>
              <a:gd name="connsiteX2" fmla="*/ 854146 w 996074"/>
              <a:gd name="connsiteY2" fmla="*/ 0 h 664741"/>
              <a:gd name="connsiteX3" fmla="*/ 996074 w 996074"/>
              <a:gd name="connsiteY3" fmla="*/ 664741 h 664741"/>
              <a:gd name="connsiteX4" fmla="*/ 0 w 996074"/>
              <a:gd name="connsiteY4" fmla="*/ 664741 h 664741"/>
              <a:gd name="connsiteX0" fmla="*/ 0 w 854146"/>
              <a:gd name="connsiteY0" fmla="*/ 664741 h 664741"/>
              <a:gd name="connsiteX1" fmla="*/ 166185 w 854146"/>
              <a:gd name="connsiteY1" fmla="*/ 0 h 664741"/>
              <a:gd name="connsiteX2" fmla="*/ 854146 w 854146"/>
              <a:gd name="connsiteY2" fmla="*/ 0 h 664741"/>
              <a:gd name="connsiteX3" fmla="*/ 817170 w 854146"/>
              <a:gd name="connsiteY3" fmla="*/ 654802 h 664741"/>
              <a:gd name="connsiteX4" fmla="*/ 0 w 854146"/>
              <a:gd name="connsiteY4" fmla="*/ 664741 h 664741"/>
              <a:gd name="connsiteX0" fmla="*/ 0 w 854146"/>
              <a:gd name="connsiteY0" fmla="*/ 661677 h 661677"/>
              <a:gd name="connsiteX1" fmla="*/ 166185 w 854146"/>
              <a:gd name="connsiteY1" fmla="*/ 0 h 661677"/>
              <a:gd name="connsiteX2" fmla="*/ 854146 w 854146"/>
              <a:gd name="connsiteY2" fmla="*/ 0 h 661677"/>
              <a:gd name="connsiteX3" fmla="*/ 817170 w 854146"/>
              <a:gd name="connsiteY3" fmla="*/ 654802 h 661677"/>
              <a:gd name="connsiteX4" fmla="*/ 0 w 854146"/>
              <a:gd name="connsiteY4" fmla="*/ 661677 h 661677"/>
              <a:gd name="connsiteX0" fmla="*/ 0 w 854146"/>
              <a:gd name="connsiteY0" fmla="*/ 661677 h 661677"/>
              <a:gd name="connsiteX1" fmla="*/ 166185 w 854146"/>
              <a:gd name="connsiteY1" fmla="*/ 0 h 661677"/>
              <a:gd name="connsiteX2" fmla="*/ 854146 w 854146"/>
              <a:gd name="connsiteY2" fmla="*/ 0 h 661677"/>
              <a:gd name="connsiteX3" fmla="*/ 826284 w 854146"/>
              <a:gd name="connsiteY3" fmla="*/ 660948 h 661677"/>
              <a:gd name="connsiteX4" fmla="*/ 0 w 854146"/>
              <a:gd name="connsiteY4" fmla="*/ 661677 h 661677"/>
              <a:gd name="connsiteX0" fmla="*/ 0 w 826284"/>
              <a:gd name="connsiteY0" fmla="*/ 661677 h 661677"/>
              <a:gd name="connsiteX1" fmla="*/ 166185 w 826284"/>
              <a:gd name="connsiteY1" fmla="*/ 0 h 661677"/>
              <a:gd name="connsiteX2" fmla="*/ 811014 w 826284"/>
              <a:gd name="connsiteY2" fmla="*/ 0 h 661677"/>
              <a:gd name="connsiteX3" fmla="*/ 826284 w 826284"/>
              <a:gd name="connsiteY3" fmla="*/ 660948 h 661677"/>
              <a:gd name="connsiteX4" fmla="*/ 0 w 826284"/>
              <a:gd name="connsiteY4" fmla="*/ 661677 h 661677"/>
              <a:gd name="connsiteX0" fmla="*/ 0 w 811014"/>
              <a:gd name="connsiteY0" fmla="*/ 661677 h 661677"/>
              <a:gd name="connsiteX1" fmla="*/ 166185 w 811014"/>
              <a:gd name="connsiteY1" fmla="*/ 0 h 661677"/>
              <a:gd name="connsiteX2" fmla="*/ 811014 w 811014"/>
              <a:gd name="connsiteY2" fmla="*/ 0 h 661677"/>
              <a:gd name="connsiteX3" fmla="*/ 809031 w 811014"/>
              <a:gd name="connsiteY3" fmla="*/ 660948 h 661677"/>
              <a:gd name="connsiteX4" fmla="*/ 0 w 811014"/>
              <a:gd name="connsiteY4" fmla="*/ 661677 h 66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014" h="661677">
                <a:moveTo>
                  <a:pt x="0" y="661677"/>
                </a:moveTo>
                <a:lnTo>
                  <a:pt x="166185" y="0"/>
                </a:lnTo>
                <a:lnTo>
                  <a:pt x="811014" y="0"/>
                </a:lnTo>
                <a:lnTo>
                  <a:pt x="809031" y="660948"/>
                </a:lnTo>
                <a:lnTo>
                  <a:pt x="0" y="661677"/>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3222" y="100046"/>
            <a:ext cx="10313354" cy="849984"/>
          </a:xfrm>
          <a:prstGeom prst="rect">
            <a:avLst/>
          </a:prstGeom>
        </p:spPr>
        <p:txBody>
          <a:bodyPr vert="horz" lIns="91440" tIns="0" rIns="9144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380999" y="1142999"/>
            <a:ext cx="11496575" cy="4899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Slide Number Placeholder 5">
            <a:extLst>
              <a:ext uri="{FF2B5EF4-FFF2-40B4-BE49-F238E27FC236}">
                <a16:creationId xmlns:a16="http://schemas.microsoft.com/office/drawing/2014/main" id="{E03C1138-BD0D-4F27-9C43-2B899AEEF16D}"/>
              </a:ext>
            </a:extLst>
          </p:cNvPr>
          <p:cNvSpPr txBox="1">
            <a:spLocks/>
          </p:cNvSpPr>
          <p:nvPr/>
        </p:nvSpPr>
        <p:spPr>
          <a:xfrm>
            <a:off x="11570472" y="6396823"/>
            <a:ext cx="393834" cy="188261"/>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041C16-093A-4073-AC1F-A0BBA60B080D}" type="slidenum">
              <a:rPr lang="en-US" smtClean="0"/>
              <a:pPr/>
              <a:t>‹#›</a:t>
            </a:fld>
            <a:r>
              <a:rPr lang="en-US" dirty="0"/>
              <a:t> </a:t>
            </a:r>
          </a:p>
        </p:txBody>
      </p:sp>
      <p:pic>
        <p:nvPicPr>
          <p:cNvPr id="32" name="Picture 31">
            <a:extLst>
              <a:ext uri="{FF2B5EF4-FFF2-40B4-BE49-F238E27FC236}">
                <a16:creationId xmlns:a16="http://schemas.microsoft.com/office/drawing/2014/main" id="{CBB6DB50-1783-40B3-B93D-A4B4FADD883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15767"/>
          <a:stretch/>
        </p:blipFill>
        <p:spPr>
          <a:xfrm>
            <a:off x="10863397" y="113526"/>
            <a:ext cx="1028480" cy="866318"/>
          </a:xfrm>
          <a:prstGeom prst="rect">
            <a:avLst/>
          </a:prstGeom>
        </p:spPr>
      </p:pic>
      <p:cxnSp>
        <p:nvCxnSpPr>
          <p:cNvPr id="34" name="Straight Connector 33">
            <a:extLst>
              <a:ext uri="{FF2B5EF4-FFF2-40B4-BE49-F238E27FC236}">
                <a16:creationId xmlns:a16="http://schemas.microsoft.com/office/drawing/2014/main" id="{A4D77449-6CA1-42E2-B1A6-0BAD496E5D85}"/>
              </a:ext>
            </a:extLst>
          </p:cNvPr>
          <p:cNvCxnSpPr>
            <a:cxnSpLocks/>
          </p:cNvCxnSpPr>
          <p:nvPr/>
        </p:nvCxnSpPr>
        <p:spPr>
          <a:xfrm>
            <a:off x="369418" y="1031679"/>
            <a:ext cx="11508156"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379751" y="6170780"/>
            <a:ext cx="3948574" cy="365125"/>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Tree>
    <p:extLst>
      <p:ext uri="{BB962C8B-B14F-4D97-AF65-F5344CB8AC3E}">
        <p14:creationId xmlns:p14="http://schemas.microsoft.com/office/powerpoint/2010/main" val="3459859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None/>
        <a:defRPr sz="3200" kern="1200">
          <a:solidFill>
            <a:srgbClr val="00205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5C"/>
        </a:buClr>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A2C7E2"/>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FFDA00"/>
        </a:buClr>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205C"/>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FFDA00"/>
        </a:buClr>
        <a:buSzPct val="100000"/>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720">
          <p15:clr>
            <a:srgbClr val="F26B43"/>
          </p15:clr>
        </p15:guide>
        <p15:guide id="3" orient="horz" pos="3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jsc-lsda@mail.nasa.gov" TargetMode="External"/><Relationship Id="rId2" Type="http://schemas.openxmlformats.org/officeDocument/2006/relationships/hyperlink" Target="https://nlsp.nasa.gov/explore/lsdahome/datarequest" TargetMode="Externa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pen.science.gov/" TargetMode="Externa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hup.harvard.edu/books/9780674244795" TargetMode="External"/><Relationship Id="rId1" Type="http://schemas.openxmlformats.org/officeDocument/2006/relationships/slideLayout" Target="../slideLayouts/slideLayout9.xml"/><Relationship Id="rId5" Type="http://schemas.openxmlformats.org/officeDocument/2006/relationships/hyperlink" Target="https://doi.org/10.1038/s41598-022-19045-3" TargetMode="Externa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5.png"/><Relationship Id="rId2" Type="http://schemas.openxmlformats.org/officeDocument/2006/relationships/hyperlink" Target="https://www.nitrd.gov/pubs/Big-Data-Strategic-Plan-2024.pdf" TargetMode="Externa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0" Type="http://schemas.openxmlformats.org/officeDocument/2006/relationships/image" Target="../media/image32.png"/><Relationship Id="rId4" Type="http://schemas.openxmlformats.org/officeDocument/2006/relationships/diagramLayout" Target="../diagrams/layout2.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B2AC-C04D-E632-9CEA-30F48968E7A7}"/>
              </a:ext>
            </a:extLst>
          </p:cNvPr>
          <p:cNvSpPr>
            <a:spLocks noGrp="1"/>
          </p:cNvSpPr>
          <p:nvPr>
            <p:ph type="ctrTitle"/>
          </p:nvPr>
        </p:nvSpPr>
        <p:spPr/>
        <p:txBody>
          <a:bodyPr>
            <a:normAutofit fontScale="90000"/>
          </a:bodyPr>
          <a:lstStyle/>
          <a:p>
            <a:r>
              <a:rPr lang="en-US" dirty="0"/>
              <a:t>Why We Do What We Do:</a:t>
            </a:r>
            <a:br>
              <a:rPr lang="en-US" dirty="0"/>
            </a:br>
            <a:r>
              <a:rPr lang="en-US" dirty="0"/>
              <a:t>Data Reuse, Open Access and Privacy in Data Management at the Life Sciences Data Archive</a:t>
            </a:r>
          </a:p>
        </p:txBody>
      </p:sp>
      <p:sp>
        <p:nvSpPr>
          <p:cNvPr id="3" name="Subtitle 2">
            <a:extLst>
              <a:ext uri="{FF2B5EF4-FFF2-40B4-BE49-F238E27FC236}">
                <a16:creationId xmlns:a16="http://schemas.microsoft.com/office/drawing/2014/main" id="{0B1C4F45-140A-2D64-004C-2609C5187546}"/>
              </a:ext>
            </a:extLst>
          </p:cNvPr>
          <p:cNvSpPr>
            <a:spLocks noGrp="1"/>
          </p:cNvSpPr>
          <p:nvPr>
            <p:ph type="subTitle" idx="1"/>
          </p:nvPr>
        </p:nvSpPr>
        <p:spPr/>
        <p:txBody>
          <a:bodyPr/>
          <a:lstStyle/>
          <a:p>
            <a:r>
              <a:rPr lang="en-US" dirty="0"/>
              <a:t>Sara C. Jorgensen</a:t>
            </a:r>
            <a:r>
              <a:rPr lang="en-US" baseline="30000" dirty="0"/>
              <a:t>1</a:t>
            </a:r>
            <a:r>
              <a:rPr lang="en-US" dirty="0"/>
              <a:t>, Diedre M. Thomas</a:t>
            </a:r>
            <a:r>
              <a:rPr lang="en-US" baseline="30000" dirty="0"/>
              <a:t>2</a:t>
            </a:r>
            <a:r>
              <a:rPr lang="en-US" dirty="0"/>
              <a:t> and Kathryn A. Breslin</a:t>
            </a:r>
            <a:r>
              <a:rPr lang="en-US" baseline="30000" dirty="0"/>
              <a:t>2</a:t>
            </a:r>
          </a:p>
          <a:p>
            <a:r>
              <a:rPr lang="en-US" sz="1600" baseline="30000" dirty="0"/>
              <a:t>1</a:t>
            </a:r>
            <a:r>
              <a:rPr lang="en-US" sz="1600" dirty="0"/>
              <a:t>Aegis Aerospace, </a:t>
            </a:r>
            <a:r>
              <a:rPr lang="en-US" sz="1600" baseline="30000" dirty="0"/>
              <a:t>2</a:t>
            </a:r>
            <a:r>
              <a:rPr lang="en-US" sz="1600" dirty="0"/>
              <a:t>Leidos </a:t>
            </a:r>
          </a:p>
        </p:txBody>
      </p:sp>
    </p:spTree>
    <p:extLst>
      <p:ext uri="{BB962C8B-B14F-4D97-AF65-F5344CB8AC3E}">
        <p14:creationId xmlns:p14="http://schemas.microsoft.com/office/powerpoint/2010/main" val="2054602795"/>
      </p:ext>
    </p:extLst>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259C-CEB3-16A3-5C42-F5684445DF28}"/>
              </a:ext>
            </a:extLst>
          </p:cNvPr>
          <p:cNvSpPr>
            <a:spLocks noGrp="1"/>
          </p:cNvSpPr>
          <p:nvPr>
            <p:ph type="title"/>
          </p:nvPr>
        </p:nvSpPr>
        <p:spPr/>
        <p:txBody>
          <a:bodyPr/>
          <a:lstStyle/>
          <a:p>
            <a:r>
              <a:rPr lang="en-US" dirty="0"/>
              <a:t>Acknowledgements</a:t>
            </a:r>
          </a:p>
        </p:txBody>
      </p:sp>
      <p:sp>
        <p:nvSpPr>
          <p:cNvPr id="4" name="TextBox 3">
            <a:extLst>
              <a:ext uri="{FF2B5EF4-FFF2-40B4-BE49-F238E27FC236}">
                <a16:creationId xmlns:a16="http://schemas.microsoft.com/office/drawing/2014/main" id="{0C0FCB58-CA45-2931-D6AB-F901A0F1E4B0}"/>
              </a:ext>
            </a:extLst>
          </p:cNvPr>
          <p:cNvSpPr txBox="1"/>
          <p:nvPr/>
        </p:nvSpPr>
        <p:spPr>
          <a:xfrm>
            <a:off x="609600" y="1449339"/>
            <a:ext cx="5677989" cy="2308324"/>
          </a:xfrm>
          <a:prstGeom prst="rect">
            <a:avLst/>
          </a:prstGeom>
          <a:noFill/>
        </p:spPr>
        <p:txBody>
          <a:bodyPr wrap="square" rtlCol="0">
            <a:spAutoFit/>
          </a:bodyPr>
          <a:lstStyle/>
          <a:p>
            <a:r>
              <a:rPr lang="en-US" b="1" dirty="0"/>
              <a:t>Thanks to:</a:t>
            </a:r>
          </a:p>
          <a:p>
            <a:pPr marL="285750" indent="-285750">
              <a:buFont typeface="Arial" panose="020B0604020202020204" pitchFamily="34" charset="0"/>
              <a:buChar char="•"/>
            </a:pPr>
            <a:r>
              <a:rPr lang="en-US" dirty="0"/>
              <a:t>The LSDA Archivist team: Tyler Aguilar, Robert Beaton, </a:t>
            </a:r>
            <a:r>
              <a:rPr lang="en-US" dirty="0" err="1"/>
              <a:t>Nyaia</a:t>
            </a:r>
            <a:r>
              <a:rPr lang="en-US" dirty="0"/>
              <a:t> Liddell, </a:t>
            </a:r>
            <a:r>
              <a:rPr lang="en-US" dirty="0" err="1"/>
              <a:t>Aimen</a:t>
            </a:r>
            <a:r>
              <a:rPr lang="en-US" dirty="0"/>
              <a:t> Majeed, Rachel Shoop, Charlie Warren, Brenna Wheeler, Dayna Window</a:t>
            </a:r>
          </a:p>
          <a:p>
            <a:pPr marL="285750" indent="-285750">
              <a:buFont typeface="Arial" panose="020B0604020202020204" pitchFamily="34" charset="0"/>
              <a:buChar char="•"/>
            </a:pPr>
            <a:r>
              <a:rPr lang="en-US" dirty="0"/>
              <a:t>Sasha Portillo and </a:t>
            </a:r>
            <a:r>
              <a:rPr lang="en-US" dirty="0" err="1"/>
              <a:t>Tayma</a:t>
            </a:r>
            <a:r>
              <a:rPr lang="en-US" dirty="0"/>
              <a:t> </a:t>
            </a:r>
            <a:r>
              <a:rPr lang="en-US" dirty="0" err="1"/>
              <a:t>Machkhas</a:t>
            </a:r>
            <a:r>
              <a:rPr lang="en-US" dirty="0"/>
              <a:t>, LSDA/LSAH Science Coordinators</a:t>
            </a:r>
          </a:p>
          <a:p>
            <a:pPr marL="285750" indent="-285750">
              <a:buFont typeface="Arial" panose="020B0604020202020204" pitchFamily="34" charset="0"/>
              <a:buChar char="•"/>
            </a:pPr>
            <a:endParaRPr lang="en-US" dirty="0"/>
          </a:p>
          <a:p>
            <a:r>
              <a:rPr lang="en-US" dirty="0"/>
              <a:t>LSDA “Astronaut” icon designed by Rachel Shoop</a:t>
            </a:r>
          </a:p>
        </p:txBody>
      </p:sp>
    </p:spTree>
    <p:extLst>
      <p:ext uri="{BB962C8B-B14F-4D97-AF65-F5344CB8AC3E}">
        <p14:creationId xmlns:p14="http://schemas.microsoft.com/office/powerpoint/2010/main" val="6865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92F31B-BF10-ED22-F219-9D2F7BD0A02D}"/>
              </a:ext>
            </a:extLst>
          </p:cNvPr>
          <p:cNvSpPr txBox="1"/>
          <p:nvPr/>
        </p:nvSpPr>
        <p:spPr>
          <a:xfrm>
            <a:off x="3794717" y="1738056"/>
            <a:ext cx="3866764" cy="1569660"/>
          </a:xfrm>
          <a:prstGeom prst="rect">
            <a:avLst/>
          </a:prstGeom>
          <a:noFill/>
        </p:spPr>
        <p:txBody>
          <a:bodyPr wrap="none" rtlCol="0">
            <a:spAutoFit/>
          </a:bodyPr>
          <a:lstStyle/>
          <a:p>
            <a:r>
              <a:rPr lang="en-US" sz="9600" dirty="0">
                <a:solidFill>
                  <a:schemeClr val="accent4">
                    <a:lumMod val="90000"/>
                    <a:lumOff val="10000"/>
                  </a:schemeClr>
                </a:solidFill>
                <a:latin typeface="Bodoni MT Condensed" panose="02070606080606020203" pitchFamily="18" charset="0"/>
              </a:rPr>
              <a:t>Questions?</a:t>
            </a:r>
          </a:p>
        </p:txBody>
      </p:sp>
      <p:sp>
        <p:nvSpPr>
          <p:cNvPr id="3" name="TextBox 2">
            <a:extLst>
              <a:ext uri="{FF2B5EF4-FFF2-40B4-BE49-F238E27FC236}">
                <a16:creationId xmlns:a16="http://schemas.microsoft.com/office/drawing/2014/main" id="{ED66950A-C051-3DEE-7F84-5005314FBFF3}"/>
              </a:ext>
            </a:extLst>
          </p:cNvPr>
          <p:cNvSpPr txBox="1"/>
          <p:nvPr/>
        </p:nvSpPr>
        <p:spPr>
          <a:xfrm>
            <a:off x="2807459" y="4462184"/>
            <a:ext cx="5841279" cy="1200329"/>
          </a:xfrm>
          <a:prstGeom prst="rect">
            <a:avLst/>
          </a:prstGeom>
          <a:noFill/>
        </p:spPr>
        <p:txBody>
          <a:bodyPr wrap="none" rtlCol="0">
            <a:spAutoFit/>
          </a:bodyPr>
          <a:lstStyle/>
          <a:p>
            <a:pPr algn="ctr"/>
            <a:r>
              <a:rPr lang="en-US" dirty="0"/>
              <a:t>To request data, please submit a data request through NLSP:</a:t>
            </a:r>
          </a:p>
          <a:p>
            <a:pPr algn="ctr"/>
            <a:r>
              <a:rPr lang="en-US" dirty="0">
                <a:hlinkClick r:id="rId2"/>
              </a:rPr>
              <a:t>https://nlsp.nasa.gov/explore/lsdahome/datarequest</a:t>
            </a:r>
            <a:endParaRPr lang="en-US" dirty="0"/>
          </a:p>
          <a:p>
            <a:pPr algn="ctr"/>
            <a:endParaRPr lang="en-US" dirty="0"/>
          </a:p>
          <a:p>
            <a:pPr algn="ctr"/>
            <a:r>
              <a:rPr lang="en-US" dirty="0"/>
              <a:t>To contact LSDA: </a:t>
            </a:r>
            <a:r>
              <a:rPr lang="en-US" dirty="0">
                <a:hlinkClick r:id="rId3"/>
              </a:rPr>
              <a:t>jsc-lsda@mail.nasa.gov</a:t>
            </a:r>
            <a:r>
              <a:rPr lang="en-US" dirty="0"/>
              <a:t> </a:t>
            </a:r>
          </a:p>
        </p:txBody>
      </p:sp>
      <p:pic>
        <p:nvPicPr>
          <p:cNvPr id="5" name="Picture 4" descr="Logo&#10;&#10;Description automatically generated">
            <a:extLst>
              <a:ext uri="{FF2B5EF4-FFF2-40B4-BE49-F238E27FC236}">
                <a16:creationId xmlns:a16="http://schemas.microsoft.com/office/drawing/2014/main" id="{B1304380-9C66-AFDD-7DC5-654AFD5B768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7805057" y="209005"/>
            <a:ext cx="4079966" cy="4079966"/>
          </a:xfrm>
          <a:prstGeom prst="rect">
            <a:avLst/>
          </a:prstGeom>
        </p:spPr>
      </p:pic>
    </p:spTree>
    <p:extLst>
      <p:ext uri="{BB962C8B-B14F-4D97-AF65-F5344CB8AC3E}">
        <p14:creationId xmlns:p14="http://schemas.microsoft.com/office/powerpoint/2010/main" val="384106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llout: Up Arrow 9">
            <a:extLst>
              <a:ext uri="{FF2B5EF4-FFF2-40B4-BE49-F238E27FC236}">
                <a16:creationId xmlns:a16="http://schemas.microsoft.com/office/drawing/2014/main" id="{1F5B4DA1-3B20-E245-A2C2-707AAA86A63A}"/>
              </a:ext>
            </a:extLst>
          </p:cNvPr>
          <p:cNvSpPr/>
          <p:nvPr/>
        </p:nvSpPr>
        <p:spPr>
          <a:xfrm>
            <a:off x="9416469" y="3029409"/>
            <a:ext cx="2143682" cy="914400"/>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Down Arrow 11">
            <a:extLst>
              <a:ext uri="{FF2B5EF4-FFF2-40B4-BE49-F238E27FC236}">
                <a16:creationId xmlns:a16="http://schemas.microsoft.com/office/drawing/2014/main" id="{2C221128-4CEC-20AE-B31A-D159673984A8}"/>
              </a:ext>
            </a:extLst>
          </p:cNvPr>
          <p:cNvSpPr/>
          <p:nvPr/>
        </p:nvSpPr>
        <p:spPr>
          <a:xfrm>
            <a:off x="9416469" y="3343379"/>
            <a:ext cx="2143682" cy="914400"/>
          </a:xfrm>
          <a:prstGeom prst="downArrowCallout">
            <a:avLst>
              <a:gd name="adj1" fmla="val 25000"/>
              <a:gd name="adj2" fmla="val 23901"/>
              <a:gd name="adj3" fmla="val 25000"/>
              <a:gd name="adj4" fmla="val 649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C9AA488-4FDB-BC10-CA22-4076C8B23BAC}"/>
              </a:ext>
            </a:extLst>
          </p:cNvPr>
          <p:cNvSpPr/>
          <p:nvPr/>
        </p:nvSpPr>
        <p:spPr>
          <a:xfrm>
            <a:off x="3390901" y="1284097"/>
            <a:ext cx="8515350" cy="1754327"/>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2CDAD-05E2-2FB4-32AD-F0C7975EF960}"/>
              </a:ext>
            </a:extLst>
          </p:cNvPr>
          <p:cNvSpPr>
            <a:spLocks noGrp="1"/>
          </p:cNvSpPr>
          <p:nvPr>
            <p:ph type="title"/>
          </p:nvPr>
        </p:nvSpPr>
        <p:spPr/>
        <p:txBody>
          <a:bodyPr/>
          <a:lstStyle/>
          <a:p>
            <a:r>
              <a:rPr lang="en-US" dirty="0"/>
              <a:t>About LSDA</a:t>
            </a:r>
          </a:p>
        </p:txBody>
      </p:sp>
      <p:sp>
        <p:nvSpPr>
          <p:cNvPr id="4" name="TextBox 3">
            <a:extLst>
              <a:ext uri="{FF2B5EF4-FFF2-40B4-BE49-F238E27FC236}">
                <a16:creationId xmlns:a16="http://schemas.microsoft.com/office/drawing/2014/main" id="{3C524FBA-2667-F699-5997-6CAD49582363}"/>
              </a:ext>
            </a:extLst>
          </p:cNvPr>
          <p:cNvSpPr txBox="1"/>
          <p:nvPr/>
        </p:nvSpPr>
        <p:spPr>
          <a:xfrm>
            <a:off x="419502" y="1536173"/>
            <a:ext cx="2814159" cy="3785652"/>
          </a:xfrm>
          <a:prstGeom prst="rect">
            <a:avLst/>
          </a:prstGeom>
          <a:solidFill>
            <a:schemeClr val="accent3">
              <a:lumMod val="20000"/>
              <a:lumOff val="80000"/>
            </a:schemeClr>
          </a:solidFill>
          <a:ln>
            <a:solidFill>
              <a:schemeClr val="accent1"/>
            </a:solidFill>
          </a:ln>
        </p:spPr>
        <p:txBody>
          <a:bodyPr wrap="square" rtlCol="0">
            <a:spAutoFit/>
          </a:bodyPr>
          <a:lstStyle/>
          <a:p>
            <a:r>
              <a:rPr lang="en-US" sz="1600" b="1" dirty="0"/>
              <a:t>NASA repositories for unique and high-value space life sciences data.</a:t>
            </a:r>
            <a:endParaRPr lang="en-US" sz="1600" dirty="0"/>
          </a:p>
          <a:p>
            <a:pPr marL="285750" indent="-285750">
              <a:buFont typeface="Arial" panose="020B0604020202020204" pitchFamily="34" charset="0"/>
              <a:buChar char="•"/>
            </a:pPr>
            <a:r>
              <a:rPr lang="en-US" sz="1600" dirty="0"/>
              <a:t>Three-decade project for permanent data archiving and preservation.</a:t>
            </a:r>
          </a:p>
          <a:p>
            <a:pPr marL="285750" indent="-285750">
              <a:buFont typeface="Arial" panose="020B0604020202020204" pitchFamily="34" charset="0"/>
              <a:buChar char="•"/>
            </a:pPr>
            <a:r>
              <a:rPr lang="en-US" sz="1600" dirty="0"/>
              <a:t>Repositories house data from space flight, analog, and non-analog terrestrial studies.</a:t>
            </a:r>
          </a:p>
          <a:p>
            <a:pPr marL="285750" indent="-285750">
              <a:buFont typeface="Arial" panose="020B0604020202020204" pitchFamily="34" charset="0"/>
              <a:buChar char="•"/>
            </a:pPr>
            <a:r>
              <a:rPr lang="en-US" sz="1600" dirty="0"/>
              <a:t>Work with researchers to ingest data and metadata.</a:t>
            </a:r>
          </a:p>
          <a:p>
            <a:pPr marL="285750" indent="-285750">
              <a:buFont typeface="Arial" panose="020B0604020202020204" pitchFamily="34" charset="0"/>
              <a:buChar char="•"/>
            </a:pPr>
            <a:r>
              <a:rPr lang="en-US" sz="1600" dirty="0"/>
              <a:t>Provide data and supporting documentation for reuse in new research activities.</a:t>
            </a:r>
          </a:p>
        </p:txBody>
      </p:sp>
      <p:pic>
        <p:nvPicPr>
          <p:cNvPr id="6" name="Picture 5" descr="Logo&#10;&#10;Description automatically generated">
            <a:extLst>
              <a:ext uri="{FF2B5EF4-FFF2-40B4-BE49-F238E27FC236}">
                <a16:creationId xmlns:a16="http://schemas.microsoft.com/office/drawing/2014/main" id="{F8648B82-EED0-4586-E08D-AC6C495C0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736" y="1435023"/>
            <a:ext cx="1494882" cy="1494882"/>
          </a:xfrm>
          <a:prstGeom prst="rect">
            <a:avLst/>
          </a:prstGeom>
        </p:spPr>
      </p:pic>
      <p:pic>
        <p:nvPicPr>
          <p:cNvPr id="9" name="Picture 8" descr="Text&#10;&#10;Description automatically generated">
            <a:extLst>
              <a:ext uri="{FF2B5EF4-FFF2-40B4-BE49-F238E27FC236}">
                <a16:creationId xmlns:a16="http://schemas.microsoft.com/office/drawing/2014/main" id="{83E0E44A-1E8E-A776-510B-E44645909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864" y="1485453"/>
            <a:ext cx="2100742" cy="977089"/>
          </a:xfrm>
          <a:prstGeom prst="rect">
            <a:avLst/>
          </a:prstGeom>
          <a:ln>
            <a:solidFill>
              <a:schemeClr val="tx1"/>
            </a:solidFill>
          </a:ln>
        </p:spPr>
      </p:pic>
      <p:sp>
        <p:nvSpPr>
          <p:cNvPr id="3" name="TextBox 2">
            <a:extLst>
              <a:ext uri="{FF2B5EF4-FFF2-40B4-BE49-F238E27FC236}">
                <a16:creationId xmlns:a16="http://schemas.microsoft.com/office/drawing/2014/main" id="{D82B91B3-B0D0-FFC4-C9CF-6138CEE8EFD0}"/>
              </a:ext>
            </a:extLst>
          </p:cNvPr>
          <p:cNvSpPr txBox="1"/>
          <p:nvPr/>
        </p:nvSpPr>
        <p:spPr>
          <a:xfrm>
            <a:off x="5290560" y="1413063"/>
            <a:ext cx="364429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Focus is human data (but also archives some non-human data)</a:t>
            </a:r>
          </a:p>
          <a:p>
            <a:pPr marL="285750" indent="-285750">
              <a:buFont typeface="Arial" panose="020B0604020202020204" pitchFamily="34" charset="0"/>
              <a:buChar char="•"/>
            </a:pPr>
            <a:r>
              <a:rPr lang="en-US" sz="1600" dirty="0"/>
              <a:t>Works closely with LSAH (Lifetime Surveillance of Astronaut Health)</a:t>
            </a:r>
          </a:p>
          <a:p>
            <a:pPr marL="285750" indent="-285750">
              <a:buFont typeface="Arial" panose="020B0604020202020204" pitchFamily="34" charset="0"/>
              <a:buChar char="•"/>
            </a:pPr>
            <a:r>
              <a:rPr lang="en-US" sz="1600" dirty="0"/>
              <a:t>Primary access portal is NLSP</a:t>
            </a:r>
          </a:p>
          <a:p>
            <a:pPr marL="285750" indent="-285750">
              <a:buFont typeface="Arial" panose="020B0604020202020204" pitchFamily="34" charset="0"/>
              <a:buChar char="•"/>
            </a:pPr>
            <a:r>
              <a:rPr lang="en-US" sz="1600" dirty="0"/>
              <a:t>Based at Johnson Space Center</a:t>
            </a:r>
          </a:p>
        </p:txBody>
      </p:sp>
      <p:sp>
        <p:nvSpPr>
          <p:cNvPr id="5" name="TextBox 4">
            <a:extLst>
              <a:ext uri="{FF2B5EF4-FFF2-40B4-BE49-F238E27FC236}">
                <a16:creationId xmlns:a16="http://schemas.microsoft.com/office/drawing/2014/main" id="{4D18E0FC-C1CB-4192-46E9-009279BFAE7D}"/>
              </a:ext>
            </a:extLst>
          </p:cNvPr>
          <p:cNvSpPr txBox="1"/>
          <p:nvPr/>
        </p:nvSpPr>
        <p:spPr>
          <a:xfrm>
            <a:off x="5290560" y="3456872"/>
            <a:ext cx="341569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Focus is non-human data (but also archives some human data)</a:t>
            </a:r>
          </a:p>
          <a:p>
            <a:pPr marL="285750" indent="-285750">
              <a:buFont typeface="Arial" panose="020B0604020202020204" pitchFamily="34" charset="0"/>
              <a:buChar char="•"/>
            </a:pPr>
            <a:r>
              <a:rPr lang="en-US" sz="1600" dirty="0"/>
              <a:t>Works closely with </a:t>
            </a:r>
            <a:r>
              <a:rPr lang="en-US" sz="1600" dirty="0" err="1"/>
              <a:t>GeneLab</a:t>
            </a:r>
            <a:r>
              <a:rPr lang="en-US" sz="1600" dirty="0"/>
              <a:t>, NBISC (NASA Biological Institutional Scientific Collection) and BSP (Biospecimen Sharing Program)</a:t>
            </a:r>
          </a:p>
          <a:p>
            <a:pPr marL="285750" indent="-285750">
              <a:buFont typeface="Arial" panose="020B0604020202020204" pitchFamily="34" charset="0"/>
              <a:buChar char="•"/>
            </a:pPr>
            <a:r>
              <a:rPr lang="en-US" sz="1600" dirty="0"/>
              <a:t>Primary access portal is OSDR</a:t>
            </a:r>
          </a:p>
          <a:p>
            <a:pPr marL="285750" indent="-285750">
              <a:buFont typeface="Arial" panose="020B0604020202020204" pitchFamily="34" charset="0"/>
              <a:buChar char="•"/>
            </a:pPr>
            <a:r>
              <a:rPr lang="en-US" sz="1600" dirty="0"/>
              <a:t>Based at Ames Research Center</a:t>
            </a:r>
          </a:p>
        </p:txBody>
      </p:sp>
      <p:pic>
        <p:nvPicPr>
          <p:cNvPr id="8" name="Picture 7">
            <a:extLst>
              <a:ext uri="{FF2B5EF4-FFF2-40B4-BE49-F238E27FC236}">
                <a16:creationId xmlns:a16="http://schemas.microsoft.com/office/drawing/2014/main" id="{A9F13222-1203-9D88-EE96-71A356CC510A}"/>
              </a:ext>
            </a:extLst>
          </p:cNvPr>
          <p:cNvPicPr>
            <a:picLocks noChangeAspect="1"/>
          </p:cNvPicPr>
          <p:nvPr/>
        </p:nvPicPr>
        <p:blipFill>
          <a:blip r:embed="rId4"/>
          <a:stretch>
            <a:fillRect/>
          </a:stretch>
        </p:blipFill>
        <p:spPr>
          <a:xfrm>
            <a:off x="8843509" y="4728035"/>
            <a:ext cx="3062742" cy="775775"/>
          </a:xfrm>
          <a:prstGeom prst="rect">
            <a:avLst/>
          </a:prstGeom>
          <a:ln>
            <a:solidFill>
              <a:schemeClr val="tx1"/>
            </a:solidFill>
          </a:ln>
        </p:spPr>
      </p:pic>
      <p:pic>
        <p:nvPicPr>
          <p:cNvPr id="14" name="Picture 13" descr="Graphical user interface, website&#10;&#10;Description automatically generated">
            <a:extLst>
              <a:ext uri="{FF2B5EF4-FFF2-40B4-BE49-F238E27FC236}">
                <a16:creationId xmlns:a16="http://schemas.microsoft.com/office/drawing/2014/main" id="{D6168DF0-353F-1116-E9D4-C41F20DD2C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901" y="3428999"/>
            <a:ext cx="2045893" cy="1920533"/>
          </a:xfrm>
          <a:prstGeom prst="rect">
            <a:avLst/>
          </a:prstGeom>
        </p:spPr>
      </p:pic>
      <p:sp>
        <p:nvSpPr>
          <p:cNvPr id="16" name="TextBox 15">
            <a:extLst>
              <a:ext uri="{FF2B5EF4-FFF2-40B4-BE49-F238E27FC236}">
                <a16:creationId xmlns:a16="http://schemas.microsoft.com/office/drawing/2014/main" id="{791DCD89-73BE-EC65-9B09-D59466C24464}"/>
              </a:ext>
            </a:extLst>
          </p:cNvPr>
          <p:cNvSpPr txBox="1"/>
          <p:nvPr/>
        </p:nvSpPr>
        <p:spPr>
          <a:xfrm>
            <a:off x="9713912" y="3418839"/>
            <a:ext cx="1708594" cy="523220"/>
          </a:xfrm>
          <a:prstGeom prst="rect">
            <a:avLst/>
          </a:prstGeom>
          <a:noFill/>
        </p:spPr>
        <p:txBody>
          <a:bodyPr wrap="square" rtlCol="0">
            <a:spAutoFit/>
          </a:bodyPr>
          <a:lstStyle/>
          <a:p>
            <a:r>
              <a:rPr lang="en-US" sz="2800" b="1" cap="all" dirty="0">
                <a:solidFill>
                  <a:schemeClr val="bg1"/>
                </a:solidFill>
                <a:latin typeface="Sakkal Majalla" panose="02000000000000000000" pitchFamily="2" charset="-78"/>
                <a:cs typeface="Sakkal Majalla" panose="02000000000000000000" pitchFamily="2" charset="-78"/>
              </a:rPr>
              <a:t>Federated</a:t>
            </a:r>
          </a:p>
        </p:txBody>
      </p:sp>
    </p:spTree>
    <p:extLst>
      <p:ext uri="{BB962C8B-B14F-4D97-AF65-F5344CB8AC3E}">
        <p14:creationId xmlns:p14="http://schemas.microsoft.com/office/powerpoint/2010/main" val="30800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C608-C7EA-93ED-F2D5-C4D85C6D1C73}"/>
              </a:ext>
            </a:extLst>
          </p:cNvPr>
          <p:cNvSpPr>
            <a:spLocks noGrp="1"/>
          </p:cNvSpPr>
          <p:nvPr>
            <p:ph type="title"/>
          </p:nvPr>
        </p:nvSpPr>
        <p:spPr/>
        <p:txBody>
          <a:bodyPr/>
          <a:lstStyle/>
          <a:p>
            <a:r>
              <a:rPr lang="en-US" dirty="0"/>
              <a:t>LSDA and Open Science </a:t>
            </a:r>
            <a:r>
              <a:rPr lang="en-US" dirty="0">
                <a:solidFill>
                  <a:schemeClr val="accent4">
                    <a:lumMod val="75000"/>
                    <a:lumOff val="25000"/>
                  </a:schemeClr>
                </a:solidFill>
              </a:rPr>
              <a:t>(not Open Access)</a:t>
            </a:r>
          </a:p>
        </p:txBody>
      </p:sp>
      <p:sp>
        <p:nvSpPr>
          <p:cNvPr id="4" name="TextBox 3">
            <a:extLst>
              <a:ext uri="{FF2B5EF4-FFF2-40B4-BE49-F238E27FC236}">
                <a16:creationId xmlns:a16="http://schemas.microsoft.com/office/drawing/2014/main" id="{F6BC671D-5168-F723-7F38-648074C3BBE6}"/>
              </a:ext>
            </a:extLst>
          </p:cNvPr>
          <p:cNvSpPr txBox="1"/>
          <p:nvPr/>
        </p:nvSpPr>
        <p:spPr>
          <a:xfrm>
            <a:off x="2211977" y="1247176"/>
            <a:ext cx="7768046" cy="1200329"/>
          </a:xfrm>
          <a:prstGeom prst="rect">
            <a:avLst/>
          </a:prstGeom>
          <a:solidFill>
            <a:schemeClr val="accent3">
              <a:lumMod val="20000"/>
              <a:lumOff val="80000"/>
            </a:schemeClr>
          </a:solidFill>
          <a:ln>
            <a:solidFill>
              <a:schemeClr val="accent1"/>
            </a:solidFill>
          </a:ln>
        </p:spPr>
        <p:txBody>
          <a:bodyPr wrap="square" rtlCol="0">
            <a:spAutoFit/>
          </a:bodyPr>
          <a:lstStyle/>
          <a:p>
            <a:r>
              <a:rPr lang="en-US" dirty="0"/>
              <a:t>“Open Science is the principle and practice of making research products and processes available to all, while respecting diverse cultures, maintaining security and privacy, and fostering collaborations, reproducibility, and equity.”</a:t>
            </a:r>
          </a:p>
          <a:p>
            <a:pPr algn="r"/>
            <a:r>
              <a:rPr lang="en-US" dirty="0"/>
              <a:t>--</a:t>
            </a:r>
            <a:r>
              <a:rPr lang="en-US" dirty="0">
                <a:hlinkClick r:id="rId2"/>
              </a:rPr>
              <a:t>Open Science Announcements from Federal Agencies</a:t>
            </a:r>
            <a:endParaRPr lang="en-US" dirty="0"/>
          </a:p>
        </p:txBody>
      </p:sp>
      <p:pic>
        <p:nvPicPr>
          <p:cNvPr id="6" name="Picture 5" descr="Logo&#10;&#10;Description automatically generated">
            <a:extLst>
              <a:ext uri="{FF2B5EF4-FFF2-40B4-BE49-F238E27FC236}">
                <a16:creationId xmlns:a16="http://schemas.microsoft.com/office/drawing/2014/main" id="{E5860651-3413-9BE2-77E0-719B7B76E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99" y="2447505"/>
            <a:ext cx="2606402" cy="1884500"/>
          </a:xfrm>
          <a:prstGeom prst="rect">
            <a:avLst/>
          </a:prstGeom>
        </p:spPr>
      </p:pic>
      <p:pic>
        <p:nvPicPr>
          <p:cNvPr id="9" name="Picture 8" descr="Icon&#10;&#10;Description automatically generated">
            <a:extLst>
              <a:ext uri="{FF2B5EF4-FFF2-40B4-BE49-F238E27FC236}">
                <a16:creationId xmlns:a16="http://schemas.microsoft.com/office/drawing/2014/main" id="{F829AD1A-0DDD-9A25-2D32-D277CC704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615" y="2642777"/>
            <a:ext cx="1632454" cy="1632454"/>
          </a:xfrm>
          <a:prstGeom prst="rect">
            <a:avLst/>
          </a:prstGeom>
        </p:spPr>
      </p:pic>
      <p:sp>
        <p:nvSpPr>
          <p:cNvPr id="25" name="TextBox 24">
            <a:extLst>
              <a:ext uri="{FF2B5EF4-FFF2-40B4-BE49-F238E27FC236}">
                <a16:creationId xmlns:a16="http://schemas.microsoft.com/office/drawing/2014/main" id="{70D43B49-E0F6-E627-A57C-0DDA0CE5018B}"/>
              </a:ext>
            </a:extLst>
          </p:cNvPr>
          <p:cNvSpPr txBox="1"/>
          <p:nvPr/>
        </p:nvSpPr>
        <p:spPr>
          <a:xfrm>
            <a:off x="1360575" y="4332005"/>
            <a:ext cx="4138454" cy="1200329"/>
          </a:xfrm>
          <a:prstGeom prst="rect">
            <a:avLst/>
          </a:prstGeom>
          <a:noFill/>
        </p:spPr>
        <p:txBody>
          <a:bodyPr wrap="square" rtlCol="0">
            <a:spAutoFit/>
          </a:bodyPr>
          <a:lstStyle/>
          <a:p>
            <a:r>
              <a:rPr lang="en-US" dirty="0"/>
              <a:t>Astronaut corps as subjects:</a:t>
            </a:r>
          </a:p>
          <a:p>
            <a:pPr marL="285750" indent="-285750">
              <a:buFont typeface="Arial" panose="020B0604020202020204" pitchFamily="34" charset="0"/>
              <a:buChar char="•"/>
            </a:pPr>
            <a:r>
              <a:rPr lang="en-US" dirty="0"/>
              <a:t>Need to maintain confidentiality for public figures</a:t>
            </a:r>
          </a:p>
          <a:p>
            <a:pPr marL="285750" indent="-285750">
              <a:buFont typeface="Arial" panose="020B0604020202020204" pitchFamily="34" charset="0"/>
              <a:buChar char="•"/>
            </a:pPr>
            <a:r>
              <a:rPr lang="en-US" dirty="0"/>
              <a:t>Small pool of potential participants</a:t>
            </a:r>
          </a:p>
        </p:txBody>
      </p:sp>
      <p:sp>
        <p:nvSpPr>
          <p:cNvPr id="26" name="TextBox 25">
            <a:extLst>
              <a:ext uri="{FF2B5EF4-FFF2-40B4-BE49-F238E27FC236}">
                <a16:creationId xmlns:a16="http://schemas.microsoft.com/office/drawing/2014/main" id="{918F56FF-1712-7614-0B6D-275CEF35206E}"/>
              </a:ext>
            </a:extLst>
          </p:cNvPr>
          <p:cNvSpPr txBox="1"/>
          <p:nvPr/>
        </p:nvSpPr>
        <p:spPr>
          <a:xfrm>
            <a:off x="6323321" y="4332005"/>
            <a:ext cx="5137077" cy="1477328"/>
          </a:xfrm>
          <a:prstGeom prst="rect">
            <a:avLst/>
          </a:prstGeom>
          <a:noFill/>
        </p:spPr>
        <p:txBody>
          <a:bodyPr wrap="square" rtlCol="0">
            <a:spAutoFit/>
          </a:bodyPr>
          <a:lstStyle/>
          <a:p>
            <a:r>
              <a:rPr lang="en-US" dirty="0"/>
              <a:t>Collaboration with LSAH:</a:t>
            </a:r>
          </a:p>
          <a:p>
            <a:pPr marL="285750" indent="-285750">
              <a:buFont typeface="Arial" panose="020B0604020202020204" pitchFamily="34" charset="0"/>
              <a:buChar char="•"/>
            </a:pPr>
            <a:r>
              <a:rPr lang="en-US" dirty="0"/>
              <a:t>Can improve understanding of physiology, health and performance</a:t>
            </a:r>
          </a:p>
          <a:p>
            <a:pPr marL="285750" indent="-285750">
              <a:buFont typeface="Arial" panose="020B0604020202020204" pitchFamily="34" charset="0"/>
              <a:buChar char="•"/>
            </a:pPr>
            <a:r>
              <a:rPr lang="en-US" dirty="0"/>
              <a:t>Need to respect sensitivity of data from medical context</a:t>
            </a:r>
          </a:p>
        </p:txBody>
      </p:sp>
      <p:sp>
        <p:nvSpPr>
          <p:cNvPr id="36" name="TextBox 35">
            <a:extLst>
              <a:ext uri="{FF2B5EF4-FFF2-40B4-BE49-F238E27FC236}">
                <a16:creationId xmlns:a16="http://schemas.microsoft.com/office/drawing/2014/main" id="{BA80262F-C921-9D19-A2EE-408C2CE75EDD}"/>
              </a:ext>
            </a:extLst>
          </p:cNvPr>
          <p:cNvSpPr txBox="1"/>
          <p:nvPr/>
        </p:nvSpPr>
        <p:spPr>
          <a:xfrm>
            <a:off x="102104" y="5870316"/>
            <a:ext cx="2073003" cy="215444"/>
          </a:xfrm>
          <a:prstGeom prst="rect">
            <a:avLst/>
          </a:prstGeom>
          <a:noFill/>
        </p:spPr>
        <p:txBody>
          <a:bodyPr wrap="none" rtlCol="0">
            <a:spAutoFit/>
          </a:bodyPr>
          <a:lstStyle/>
          <a:p>
            <a:r>
              <a:rPr lang="en-US" sz="800" dirty="0"/>
              <a:t>“Astronaut” created by </a:t>
            </a:r>
            <a:r>
              <a:rPr lang="en-US" sz="800" dirty="0" err="1"/>
              <a:t>Freepik</a:t>
            </a:r>
            <a:r>
              <a:rPr lang="en-US" sz="800" dirty="0"/>
              <a:t>, from </a:t>
            </a:r>
            <a:r>
              <a:rPr lang="en-US" sz="800" dirty="0" err="1"/>
              <a:t>flaticon</a:t>
            </a:r>
            <a:endParaRPr lang="en-US" sz="800" dirty="0"/>
          </a:p>
        </p:txBody>
      </p:sp>
    </p:spTree>
    <p:extLst>
      <p:ext uri="{BB962C8B-B14F-4D97-AF65-F5344CB8AC3E}">
        <p14:creationId xmlns:p14="http://schemas.microsoft.com/office/powerpoint/2010/main" val="354515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204F-248D-803C-C23A-D749F4DA44C1}"/>
              </a:ext>
            </a:extLst>
          </p:cNvPr>
          <p:cNvSpPr>
            <a:spLocks noGrp="1"/>
          </p:cNvSpPr>
          <p:nvPr>
            <p:ph type="title"/>
          </p:nvPr>
        </p:nvSpPr>
        <p:spPr/>
        <p:txBody>
          <a:bodyPr/>
          <a:lstStyle/>
          <a:p>
            <a:r>
              <a:rPr lang="en-US" dirty="0"/>
              <a:t>Paths for Human-Subject Data Reuse</a:t>
            </a:r>
          </a:p>
        </p:txBody>
      </p:sp>
      <p:pic>
        <p:nvPicPr>
          <p:cNvPr id="4" name="Picture 3">
            <a:extLst>
              <a:ext uri="{FF2B5EF4-FFF2-40B4-BE49-F238E27FC236}">
                <a16:creationId xmlns:a16="http://schemas.microsoft.com/office/drawing/2014/main" id="{DB48FD7F-B19F-792E-B010-C2EE66DDEA66}"/>
              </a:ext>
            </a:extLst>
          </p:cNvPr>
          <p:cNvPicPr>
            <a:picLocks noChangeAspect="1"/>
          </p:cNvPicPr>
          <p:nvPr/>
        </p:nvPicPr>
        <p:blipFill>
          <a:blip r:embed="rId2"/>
          <a:stretch>
            <a:fillRect/>
          </a:stretch>
        </p:blipFill>
        <p:spPr>
          <a:xfrm>
            <a:off x="383222" y="1316635"/>
            <a:ext cx="5768794" cy="4224730"/>
          </a:xfrm>
          <a:prstGeom prst="rect">
            <a:avLst/>
          </a:prstGeom>
          <a:ln>
            <a:solidFill>
              <a:schemeClr val="accent4"/>
            </a:solidFill>
          </a:ln>
        </p:spPr>
      </p:pic>
      <p:sp>
        <p:nvSpPr>
          <p:cNvPr id="5" name="TextBox 4">
            <a:extLst>
              <a:ext uri="{FF2B5EF4-FFF2-40B4-BE49-F238E27FC236}">
                <a16:creationId xmlns:a16="http://schemas.microsoft.com/office/drawing/2014/main" id="{83A84CE5-E045-2640-78E4-D2E1E6211A61}"/>
              </a:ext>
            </a:extLst>
          </p:cNvPr>
          <p:cNvSpPr txBox="1"/>
          <p:nvPr/>
        </p:nvSpPr>
        <p:spPr>
          <a:xfrm>
            <a:off x="6427592" y="1197366"/>
            <a:ext cx="5295900" cy="1754326"/>
          </a:xfrm>
          <a:prstGeom prst="rect">
            <a:avLst/>
          </a:prstGeom>
          <a:noFill/>
        </p:spPr>
        <p:txBody>
          <a:bodyPr wrap="square" rtlCol="0">
            <a:spAutoFit/>
          </a:bodyPr>
          <a:lstStyle/>
          <a:p>
            <a:r>
              <a:rPr lang="en-US" b="1" dirty="0"/>
              <a:t>Aggregate data: </a:t>
            </a:r>
            <a:r>
              <a:rPr lang="en-US" dirty="0"/>
              <a:t>Some grouped/pooled data can be downloaded directly from NLSP.</a:t>
            </a:r>
          </a:p>
          <a:p>
            <a:r>
              <a:rPr lang="en-US" b="1" dirty="0"/>
              <a:t>Individual data: </a:t>
            </a:r>
            <a:r>
              <a:rPr lang="en-US" dirty="0"/>
              <a:t>All potentially-identifiable and de-identified data and some grouped/pooled data must be requested using the Data Request form in NLSP.</a:t>
            </a:r>
          </a:p>
          <a:p>
            <a:endParaRPr lang="en-US" dirty="0"/>
          </a:p>
        </p:txBody>
      </p:sp>
      <p:sp>
        <p:nvSpPr>
          <p:cNvPr id="6" name="TextBox 5">
            <a:extLst>
              <a:ext uri="{FF2B5EF4-FFF2-40B4-BE49-F238E27FC236}">
                <a16:creationId xmlns:a16="http://schemas.microsoft.com/office/drawing/2014/main" id="{0C67B60F-0EE3-FBAA-E945-F3E0DE66D8DC}"/>
              </a:ext>
            </a:extLst>
          </p:cNvPr>
          <p:cNvSpPr txBox="1"/>
          <p:nvPr/>
        </p:nvSpPr>
        <p:spPr>
          <a:xfrm>
            <a:off x="6342307" y="3429000"/>
            <a:ext cx="5466471" cy="2308324"/>
          </a:xfrm>
          <a:prstGeom prst="rect">
            <a:avLst/>
          </a:prstGeom>
          <a:noFill/>
        </p:spPr>
        <p:txBody>
          <a:bodyPr wrap="square" rtlCol="0">
            <a:spAutoFit/>
          </a:bodyPr>
          <a:lstStyle/>
          <a:p>
            <a:r>
              <a:rPr lang="en-US" b="1" dirty="0"/>
              <a:t>For data provided in response to a data request:</a:t>
            </a:r>
          </a:p>
          <a:p>
            <a:pPr marL="285750" indent="-285750">
              <a:buFont typeface="Arial" panose="020B0604020202020204" pitchFamily="34" charset="0"/>
              <a:buChar char="•"/>
            </a:pPr>
            <a:r>
              <a:rPr lang="en-US" dirty="0"/>
              <a:t>Requestor works with repository staff to finalize needed variables and constraints;</a:t>
            </a:r>
          </a:p>
          <a:p>
            <a:pPr marL="285750" indent="-285750">
              <a:buFont typeface="Arial" panose="020B0604020202020204" pitchFamily="34" charset="0"/>
              <a:buChar char="•"/>
            </a:pPr>
            <a:r>
              <a:rPr lang="en-US" dirty="0"/>
              <a:t>LSDA and/or LSAH locate data, normalize and de-identify datasets where possible and requested (not all datasets can be de-identified);</a:t>
            </a:r>
          </a:p>
          <a:p>
            <a:pPr marL="285750" indent="-285750">
              <a:buFont typeface="Arial" panose="020B0604020202020204" pitchFamily="34" charset="0"/>
              <a:buChar char="•"/>
            </a:pPr>
            <a:r>
              <a:rPr lang="en-US" dirty="0"/>
              <a:t>Requestor receives data tailored to their specific needs.</a:t>
            </a:r>
          </a:p>
        </p:txBody>
      </p:sp>
      <p:sp>
        <p:nvSpPr>
          <p:cNvPr id="3" name="TextBox 2">
            <a:extLst>
              <a:ext uri="{FF2B5EF4-FFF2-40B4-BE49-F238E27FC236}">
                <a16:creationId xmlns:a16="http://schemas.microsoft.com/office/drawing/2014/main" id="{5D8872D3-A2F8-E19B-7984-F894FB0E79EE}"/>
              </a:ext>
            </a:extLst>
          </p:cNvPr>
          <p:cNvSpPr txBox="1"/>
          <p:nvPr/>
        </p:nvSpPr>
        <p:spPr>
          <a:xfrm>
            <a:off x="6427591" y="2610031"/>
            <a:ext cx="5080467" cy="646331"/>
          </a:xfrm>
          <a:prstGeom prst="rect">
            <a:avLst/>
          </a:prstGeom>
          <a:solidFill>
            <a:schemeClr val="accent3">
              <a:lumMod val="20000"/>
              <a:lumOff val="80000"/>
            </a:schemeClr>
          </a:solidFill>
          <a:ln>
            <a:solidFill>
              <a:schemeClr val="accent1"/>
            </a:solidFill>
          </a:ln>
        </p:spPr>
        <p:txBody>
          <a:bodyPr wrap="square" rtlCol="0">
            <a:spAutoFit/>
          </a:bodyPr>
          <a:lstStyle/>
          <a:p>
            <a:r>
              <a:rPr lang="en-US" b="1" dirty="0"/>
              <a:t>Genetic data:</a:t>
            </a:r>
            <a:r>
              <a:rPr lang="en-US" dirty="0"/>
              <a:t> All genetic data must be requested using the Data Request form.</a:t>
            </a:r>
          </a:p>
        </p:txBody>
      </p:sp>
      <p:sp>
        <p:nvSpPr>
          <p:cNvPr id="7" name="Rectangle: Rounded Corners 6">
            <a:extLst>
              <a:ext uri="{FF2B5EF4-FFF2-40B4-BE49-F238E27FC236}">
                <a16:creationId xmlns:a16="http://schemas.microsoft.com/office/drawing/2014/main" id="{22680364-F0AA-D014-8AD7-04DFFE61FDC3}"/>
              </a:ext>
            </a:extLst>
          </p:cNvPr>
          <p:cNvSpPr/>
          <p:nvPr/>
        </p:nvSpPr>
        <p:spPr>
          <a:xfrm>
            <a:off x="1245325" y="5437242"/>
            <a:ext cx="2360023" cy="600164"/>
          </a:xfrm>
          <a:prstGeom prst="round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CEE9A3-4113-BEA0-BE80-5580915D840F}"/>
              </a:ext>
            </a:extLst>
          </p:cNvPr>
          <p:cNvSpPr txBox="1"/>
          <p:nvPr/>
        </p:nvSpPr>
        <p:spPr>
          <a:xfrm>
            <a:off x="1341119" y="5521879"/>
            <a:ext cx="1881053" cy="430887"/>
          </a:xfrm>
          <a:prstGeom prst="rect">
            <a:avLst/>
          </a:prstGeom>
          <a:noFill/>
        </p:spPr>
        <p:txBody>
          <a:bodyPr wrap="square" rtlCol="0">
            <a:spAutoFit/>
          </a:bodyPr>
          <a:lstStyle/>
          <a:p>
            <a:r>
              <a:rPr lang="en-US" sz="1100" b="1" dirty="0"/>
              <a:t>Consent required for reuse of any genetic data.</a:t>
            </a:r>
          </a:p>
        </p:txBody>
      </p:sp>
      <p:pic>
        <p:nvPicPr>
          <p:cNvPr id="10" name="Picture 9" descr="Shape&#10;&#10;Description automatically generated with low confidence">
            <a:extLst>
              <a:ext uri="{FF2B5EF4-FFF2-40B4-BE49-F238E27FC236}">
                <a16:creationId xmlns:a16="http://schemas.microsoft.com/office/drawing/2014/main" id="{711C3A42-A33D-2EBE-B708-7668CECF83E5}"/>
              </a:ext>
            </a:extLst>
          </p:cNvPr>
          <p:cNvPicPr>
            <a:picLocks noChangeAspect="1"/>
          </p:cNvPicPr>
          <p:nvPr/>
        </p:nvPicPr>
        <p:blipFill rotWithShape="1">
          <a:blip r:embed="rId3">
            <a:extLst>
              <a:ext uri="{28A0092B-C50C-407E-A947-70E740481C1C}">
                <a14:useLocalDpi xmlns:a14="http://schemas.microsoft.com/office/drawing/2010/main" val="0"/>
              </a:ext>
            </a:extLst>
          </a:blip>
          <a:srcRect b="15379"/>
          <a:stretch/>
        </p:blipFill>
        <p:spPr>
          <a:xfrm>
            <a:off x="2977479" y="5461731"/>
            <a:ext cx="580279" cy="491035"/>
          </a:xfrm>
          <a:prstGeom prst="rect">
            <a:avLst/>
          </a:prstGeom>
        </p:spPr>
      </p:pic>
      <p:sp>
        <p:nvSpPr>
          <p:cNvPr id="11" name="TextBox 10">
            <a:extLst>
              <a:ext uri="{FF2B5EF4-FFF2-40B4-BE49-F238E27FC236}">
                <a16:creationId xmlns:a16="http://schemas.microsoft.com/office/drawing/2014/main" id="{571EED42-ECCE-C7D9-B195-50647A388823}"/>
              </a:ext>
            </a:extLst>
          </p:cNvPr>
          <p:cNvSpPr txBox="1"/>
          <p:nvPr/>
        </p:nvSpPr>
        <p:spPr>
          <a:xfrm>
            <a:off x="303311" y="6131668"/>
            <a:ext cx="3086101" cy="215444"/>
          </a:xfrm>
          <a:prstGeom prst="rect">
            <a:avLst/>
          </a:prstGeom>
          <a:noFill/>
        </p:spPr>
        <p:txBody>
          <a:bodyPr wrap="none" rtlCol="0">
            <a:spAutoFit/>
          </a:bodyPr>
          <a:lstStyle/>
          <a:p>
            <a:r>
              <a:rPr lang="en-US" sz="800" dirty="0">
                <a:solidFill>
                  <a:schemeClr val="bg1"/>
                </a:solidFill>
              </a:rPr>
              <a:t>“gene” created by Hendrick </a:t>
            </a:r>
            <a:r>
              <a:rPr lang="en-US" sz="800" dirty="0" err="1">
                <a:solidFill>
                  <a:schemeClr val="bg1"/>
                </a:solidFill>
              </a:rPr>
              <a:t>Hermawan</a:t>
            </a:r>
            <a:r>
              <a:rPr lang="en-US" sz="800" dirty="0">
                <a:solidFill>
                  <a:schemeClr val="bg1"/>
                </a:solidFill>
              </a:rPr>
              <a:t> from Noun Project (CC BY 3.0)</a:t>
            </a:r>
          </a:p>
        </p:txBody>
      </p:sp>
    </p:spTree>
    <p:extLst>
      <p:ext uri="{BB962C8B-B14F-4D97-AF65-F5344CB8AC3E}">
        <p14:creationId xmlns:p14="http://schemas.microsoft.com/office/powerpoint/2010/main" val="138114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391C-CB36-92A8-3D17-D1629E55BB9E}"/>
              </a:ext>
            </a:extLst>
          </p:cNvPr>
          <p:cNvSpPr>
            <a:spLocks noGrp="1"/>
          </p:cNvSpPr>
          <p:nvPr>
            <p:ph type="title"/>
          </p:nvPr>
        </p:nvSpPr>
        <p:spPr/>
        <p:txBody>
          <a:bodyPr/>
          <a:lstStyle/>
          <a:p>
            <a:r>
              <a:rPr lang="en-US" dirty="0"/>
              <a:t>An Evolving Framework for Data Archiving</a:t>
            </a:r>
          </a:p>
        </p:txBody>
      </p:sp>
      <p:pic>
        <p:nvPicPr>
          <p:cNvPr id="9" name="Picture 8">
            <a:extLst>
              <a:ext uri="{FF2B5EF4-FFF2-40B4-BE49-F238E27FC236}">
                <a16:creationId xmlns:a16="http://schemas.microsoft.com/office/drawing/2014/main" id="{9A3342CE-8B82-2299-932B-98C6FCA95985}"/>
              </a:ext>
            </a:extLst>
          </p:cNvPr>
          <p:cNvPicPr>
            <a:picLocks noChangeAspect="1"/>
          </p:cNvPicPr>
          <p:nvPr/>
        </p:nvPicPr>
        <p:blipFill rotWithShape="1">
          <a:blip r:embed="rId2"/>
          <a:srcRect t="4942" b="12090"/>
          <a:stretch/>
        </p:blipFill>
        <p:spPr>
          <a:xfrm>
            <a:off x="1297798" y="1176430"/>
            <a:ext cx="9596403" cy="480527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3958F94-A42A-C46C-6E36-71670702B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032" y="5093431"/>
            <a:ext cx="4065636" cy="1621462"/>
          </a:xfrm>
          <a:prstGeom prst="rect">
            <a:avLst/>
          </a:prstGeom>
        </p:spPr>
      </p:pic>
    </p:spTree>
    <p:extLst>
      <p:ext uri="{BB962C8B-B14F-4D97-AF65-F5344CB8AC3E}">
        <p14:creationId xmlns:p14="http://schemas.microsoft.com/office/powerpoint/2010/main" val="170985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A25E-9890-7E0D-CC78-1D0A95666210}"/>
              </a:ext>
            </a:extLst>
          </p:cNvPr>
          <p:cNvSpPr>
            <a:spLocks noGrp="1"/>
          </p:cNvSpPr>
          <p:nvPr>
            <p:ph type="title"/>
          </p:nvPr>
        </p:nvSpPr>
        <p:spPr/>
        <p:txBody>
          <a:bodyPr/>
          <a:lstStyle/>
          <a:p>
            <a:r>
              <a:rPr lang="en-US" dirty="0"/>
              <a:t>Data Protection and Consent</a:t>
            </a:r>
          </a:p>
        </p:txBody>
      </p:sp>
      <p:sp>
        <p:nvSpPr>
          <p:cNvPr id="5" name="TextBox 4">
            <a:extLst>
              <a:ext uri="{FF2B5EF4-FFF2-40B4-BE49-F238E27FC236}">
                <a16:creationId xmlns:a16="http://schemas.microsoft.com/office/drawing/2014/main" id="{2C5934B0-6F2C-47FE-9632-DFA25A78BC1F}"/>
              </a:ext>
            </a:extLst>
          </p:cNvPr>
          <p:cNvSpPr txBox="1"/>
          <p:nvPr/>
        </p:nvSpPr>
        <p:spPr>
          <a:xfrm>
            <a:off x="4316963" y="1230648"/>
            <a:ext cx="3051028" cy="369332"/>
          </a:xfrm>
          <a:prstGeom prst="rect">
            <a:avLst/>
          </a:prstGeom>
          <a:noFill/>
        </p:spPr>
        <p:txBody>
          <a:bodyPr wrap="none" rtlCol="0">
            <a:spAutoFit/>
          </a:bodyPr>
          <a:lstStyle/>
          <a:p>
            <a:r>
              <a:rPr lang="en-US" b="1" dirty="0"/>
              <a:t>Spectrum of Consent Options</a:t>
            </a:r>
          </a:p>
        </p:txBody>
      </p:sp>
      <p:sp>
        <p:nvSpPr>
          <p:cNvPr id="8" name="Rectangle 7">
            <a:extLst>
              <a:ext uri="{FF2B5EF4-FFF2-40B4-BE49-F238E27FC236}">
                <a16:creationId xmlns:a16="http://schemas.microsoft.com/office/drawing/2014/main" id="{EFD969BA-8226-807A-67DF-994619158DA2}"/>
              </a:ext>
            </a:extLst>
          </p:cNvPr>
          <p:cNvSpPr/>
          <p:nvPr/>
        </p:nvSpPr>
        <p:spPr>
          <a:xfrm>
            <a:off x="685800" y="1866900"/>
            <a:ext cx="10313354" cy="238125"/>
          </a:xfrm>
          <a:prstGeom prst="rect">
            <a:avLst/>
          </a:prstGeom>
          <a:gradFill flip="none" rotWithShape="1">
            <a:gsLst>
              <a:gs pos="49556">
                <a:schemeClr val="bg1">
                  <a:lumMod val="75000"/>
                </a:schemeClr>
              </a:gs>
              <a:gs pos="24000">
                <a:schemeClr val="bg1">
                  <a:lumMod val="85000"/>
                </a:schemeClr>
              </a:gs>
              <a:gs pos="0">
                <a:schemeClr val="bg1">
                  <a:lumMod val="95000"/>
                </a:schemeClr>
              </a:gs>
              <a:gs pos="75000">
                <a:schemeClr val="bg1">
                  <a:lumMod val="65000"/>
                </a:schemeClr>
              </a:gs>
              <a:gs pos="100000">
                <a:srgbClr val="929292"/>
              </a:gs>
            </a:gsLst>
            <a:path path="circle">
              <a:fillToRect r="100000" b="100000"/>
            </a:path>
            <a:tileRect l="-100000" t="-100000"/>
          </a:gradFill>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A7609B-3926-3988-DCD4-36668C75A38A}"/>
              </a:ext>
            </a:extLst>
          </p:cNvPr>
          <p:cNvSpPr txBox="1"/>
          <p:nvPr/>
        </p:nvSpPr>
        <p:spPr>
          <a:xfrm>
            <a:off x="685800" y="1819602"/>
            <a:ext cx="1410322" cy="338554"/>
          </a:xfrm>
          <a:prstGeom prst="rect">
            <a:avLst/>
          </a:prstGeom>
          <a:noFill/>
        </p:spPr>
        <p:txBody>
          <a:bodyPr wrap="none" rtlCol="0">
            <a:spAutoFit/>
          </a:bodyPr>
          <a:lstStyle/>
          <a:p>
            <a:r>
              <a:rPr lang="en-US" sz="1600" b="1" dirty="0">
                <a:solidFill>
                  <a:schemeClr val="accent4">
                    <a:lumMod val="75000"/>
                    <a:lumOff val="25000"/>
                  </a:schemeClr>
                </a:solidFill>
              </a:rPr>
              <a:t>Broad consent</a:t>
            </a:r>
          </a:p>
        </p:txBody>
      </p:sp>
      <p:sp>
        <p:nvSpPr>
          <p:cNvPr id="10" name="TextBox 9">
            <a:extLst>
              <a:ext uri="{FF2B5EF4-FFF2-40B4-BE49-F238E27FC236}">
                <a16:creationId xmlns:a16="http://schemas.microsoft.com/office/drawing/2014/main" id="{CC4C070A-113A-54B8-2B87-6CA084ABFDB8}"/>
              </a:ext>
            </a:extLst>
          </p:cNvPr>
          <p:cNvSpPr txBox="1"/>
          <p:nvPr/>
        </p:nvSpPr>
        <p:spPr>
          <a:xfrm>
            <a:off x="3221431" y="1816685"/>
            <a:ext cx="2854756" cy="338554"/>
          </a:xfrm>
          <a:prstGeom prst="rect">
            <a:avLst/>
          </a:prstGeom>
          <a:noFill/>
        </p:spPr>
        <p:txBody>
          <a:bodyPr wrap="none" rtlCol="0">
            <a:spAutoFit/>
          </a:bodyPr>
          <a:lstStyle/>
          <a:p>
            <a:r>
              <a:rPr lang="en-US" sz="1600" b="1" dirty="0">
                <a:solidFill>
                  <a:schemeClr val="accent4">
                    <a:lumMod val="75000"/>
                    <a:lumOff val="25000"/>
                  </a:schemeClr>
                </a:solidFill>
              </a:rPr>
              <a:t>Broad-informed consent hybrid</a:t>
            </a:r>
          </a:p>
        </p:txBody>
      </p:sp>
      <p:sp>
        <p:nvSpPr>
          <p:cNvPr id="11" name="TextBox 10">
            <a:extLst>
              <a:ext uri="{FF2B5EF4-FFF2-40B4-BE49-F238E27FC236}">
                <a16:creationId xmlns:a16="http://schemas.microsoft.com/office/drawing/2014/main" id="{CB8000A4-B193-979E-7E45-BCAA27533E42}"/>
              </a:ext>
            </a:extLst>
          </p:cNvPr>
          <p:cNvSpPr txBox="1"/>
          <p:nvPr/>
        </p:nvSpPr>
        <p:spPr>
          <a:xfrm>
            <a:off x="7031163" y="1816685"/>
            <a:ext cx="1692386" cy="338554"/>
          </a:xfrm>
          <a:prstGeom prst="rect">
            <a:avLst/>
          </a:prstGeom>
          <a:noFill/>
        </p:spPr>
        <p:txBody>
          <a:bodyPr wrap="none" rtlCol="0">
            <a:spAutoFit/>
          </a:bodyPr>
          <a:lstStyle/>
          <a:p>
            <a:r>
              <a:rPr lang="en-US" sz="1600" b="1" dirty="0">
                <a:solidFill>
                  <a:schemeClr val="accent4">
                    <a:lumMod val="75000"/>
                    <a:lumOff val="25000"/>
                  </a:schemeClr>
                </a:solidFill>
              </a:rPr>
              <a:t>Informed consent</a:t>
            </a:r>
          </a:p>
        </p:txBody>
      </p:sp>
      <p:sp>
        <p:nvSpPr>
          <p:cNvPr id="12" name="TextBox 11">
            <a:extLst>
              <a:ext uri="{FF2B5EF4-FFF2-40B4-BE49-F238E27FC236}">
                <a16:creationId xmlns:a16="http://schemas.microsoft.com/office/drawing/2014/main" id="{B20D7C2E-F84F-501A-C36A-A7951941110D}"/>
              </a:ext>
            </a:extLst>
          </p:cNvPr>
          <p:cNvSpPr txBox="1"/>
          <p:nvPr/>
        </p:nvSpPr>
        <p:spPr>
          <a:xfrm>
            <a:off x="9963150" y="1816685"/>
            <a:ext cx="945387" cy="338554"/>
          </a:xfrm>
          <a:prstGeom prst="rect">
            <a:avLst/>
          </a:prstGeom>
          <a:noFill/>
        </p:spPr>
        <p:txBody>
          <a:bodyPr wrap="none" rtlCol="0">
            <a:spAutoFit/>
          </a:bodyPr>
          <a:lstStyle/>
          <a:p>
            <a:r>
              <a:rPr lang="en-US" sz="1600" b="1" dirty="0">
                <a:solidFill>
                  <a:schemeClr val="accent4">
                    <a:lumMod val="75000"/>
                    <a:lumOff val="25000"/>
                  </a:schemeClr>
                </a:solidFill>
              </a:rPr>
              <a:t>No reuse</a:t>
            </a:r>
          </a:p>
        </p:txBody>
      </p:sp>
      <p:cxnSp>
        <p:nvCxnSpPr>
          <p:cNvPr id="14" name="Straight Connector 13">
            <a:extLst>
              <a:ext uri="{FF2B5EF4-FFF2-40B4-BE49-F238E27FC236}">
                <a16:creationId xmlns:a16="http://schemas.microsoft.com/office/drawing/2014/main" id="{63FF4333-D1B4-2F75-D6EF-3DF479426E86}"/>
              </a:ext>
            </a:extLst>
          </p:cNvPr>
          <p:cNvCxnSpPr>
            <a:cxnSpLocks/>
            <a:endCxn id="10" idx="1"/>
          </p:cNvCxnSpPr>
          <p:nvPr/>
        </p:nvCxnSpPr>
        <p:spPr>
          <a:xfrm>
            <a:off x="2112062" y="1985962"/>
            <a:ext cx="1109369"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3498F3-CED3-3723-179E-C56266137209}"/>
              </a:ext>
            </a:extLst>
          </p:cNvPr>
          <p:cNvCxnSpPr>
            <a:cxnSpLocks/>
            <a:stCxn id="10" idx="3"/>
            <a:endCxn id="11" idx="1"/>
          </p:cNvCxnSpPr>
          <p:nvPr/>
        </p:nvCxnSpPr>
        <p:spPr>
          <a:xfrm>
            <a:off x="6076187" y="1985962"/>
            <a:ext cx="954976"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D6B631-8F16-12A7-B260-A9B951E02A8C}"/>
              </a:ext>
            </a:extLst>
          </p:cNvPr>
          <p:cNvCxnSpPr>
            <a:cxnSpLocks/>
            <a:stCxn id="11" idx="3"/>
            <a:endCxn id="12" idx="1"/>
          </p:cNvCxnSpPr>
          <p:nvPr/>
        </p:nvCxnSpPr>
        <p:spPr>
          <a:xfrm>
            <a:off x="8723549" y="1985962"/>
            <a:ext cx="1239601"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E22A7F-DF96-6D04-823C-957C9C3464FF}"/>
              </a:ext>
            </a:extLst>
          </p:cNvPr>
          <p:cNvSpPr txBox="1"/>
          <p:nvPr/>
        </p:nvSpPr>
        <p:spPr>
          <a:xfrm>
            <a:off x="2827356" y="3094165"/>
            <a:ext cx="6015814" cy="369332"/>
          </a:xfrm>
          <a:prstGeom prst="rect">
            <a:avLst/>
          </a:prstGeom>
          <a:noFill/>
        </p:spPr>
        <p:txBody>
          <a:bodyPr wrap="none" rtlCol="0">
            <a:spAutoFit/>
          </a:bodyPr>
          <a:lstStyle/>
          <a:p>
            <a:r>
              <a:rPr lang="en-US" b="1" dirty="0"/>
              <a:t>Conservative Protection Practices in Providing Data for Reuse</a:t>
            </a:r>
          </a:p>
        </p:txBody>
      </p:sp>
      <p:graphicFrame>
        <p:nvGraphicFramePr>
          <p:cNvPr id="27" name="Diagram 26">
            <a:extLst>
              <a:ext uri="{FF2B5EF4-FFF2-40B4-BE49-F238E27FC236}">
                <a16:creationId xmlns:a16="http://schemas.microsoft.com/office/drawing/2014/main" id="{67839FE9-21A3-5D2F-239C-CF1693107113}"/>
              </a:ext>
            </a:extLst>
          </p:cNvPr>
          <p:cNvGraphicFramePr/>
          <p:nvPr>
            <p:extLst>
              <p:ext uri="{D42A27DB-BD31-4B8C-83A1-F6EECF244321}">
                <p14:modId xmlns:p14="http://schemas.microsoft.com/office/powerpoint/2010/main" val="3816962776"/>
              </p:ext>
            </p:extLst>
          </p:nvPr>
        </p:nvGraphicFramePr>
        <p:xfrm>
          <a:off x="439712" y="3641609"/>
          <a:ext cx="11272949" cy="1794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 name="Picture 28" descr="Icon&#10;&#10;Description automatically generated">
            <a:extLst>
              <a:ext uri="{FF2B5EF4-FFF2-40B4-BE49-F238E27FC236}">
                <a16:creationId xmlns:a16="http://schemas.microsoft.com/office/drawing/2014/main" id="{4D695DD5-CA14-DCBC-B18C-6E3161D44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358" y="3193085"/>
            <a:ext cx="867283" cy="814152"/>
          </a:xfrm>
          <a:prstGeom prst="rect">
            <a:avLst/>
          </a:prstGeom>
        </p:spPr>
      </p:pic>
      <p:sp>
        <p:nvSpPr>
          <p:cNvPr id="30" name="TextBox 29">
            <a:extLst>
              <a:ext uri="{FF2B5EF4-FFF2-40B4-BE49-F238E27FC236}">
                <a16:creationId xmlns:a16="http://schemas.microsoft.com/office/drawing/2014/main" id="{30A461EE-F93D-E532-3A1E-C2E86DD43CDF}"/>
              </a:ext>
            </a:extLst>
          </p:cNvPr>
          <p:cNvSpPr txBox="1"/>
          <p:nvPr/>
        </p:nvSpPr>
        <p:spPr>
          <a:xfrm>
            <a:off x="28672" y="5821377"/>
            <a:ext cx="3603283" cy="461665"/>
          </a:xfrm>
          <a:prstGeom prst="rect">
            <a:avLst/>
          </a:prstGeom>
          <a:noFill/>
        </p:spPr>
        <p:txBody>
          <a:bodyPr wrap="square" rtlCol="0">
            <a:spAutoFit/>
          </a:bodyPr>
          <a:lstStyle/>
          <a:p>
            <a:r>
              <a:rPr lang="en-US" sz="800" dirty="0"/>
              <a:t>“Data Collection” created by </a:t>
            </a:r>
            <a:r>
              <a:rPr lang="en-US" sz="800" dirty="0" err="1"/>
              <a:t>Ragil</a:t>
            </a:r>
            <a:r>
              <a:rPr lang="en-US" sz="800" dirty="0"/>
              <a:t> Heru </a:t>
            </a:r>
            <a:r>
              <a:rPr lang="en-US" sz="800" dirty="0" err="1"/>
              <a:t>Fitriyan</a:t>
            </a:r>
            <a:r>
              <a:rPr lang="en-US" sz="800" dirty="0"/>
              <a:t>.  From </a:t>
            </a:r>
            <a:r>
              <a:rPr lang="en-US" sz="800" dirty="0" err="1"/>
              <a:t>flaticon</a:t>
            </a:r>
            <a:endParaRPr lang="en-US" sz="800" dirty="0"/>
          </a:p>
          <a:p>
            <a:r>
              <a:rPr lang="en-US" sz="800" dirty="0"/>
              <a:t>“Informed Consent” created by </a:t>
            </a:r>
            <a:r>
              <a:rPr lang="en-US" sz="800" dirty="0" err="1"/>
              <a:t>Uniconlabs</a:t>
            </a:r>
            <a:r>
              <a:rPr lang="en-US" sz="800" dirty="0"/>
              <a:t>.  From </a:t>
            </a:r>
            <a:r>
              <a:rPr lang="en-US" sz="800" dirty="0" err="1"/>
              <a:t>flaticon</a:t>
            </a:r>
            <a:endParaRPr lang="en-US" sz="800" dirty="0"/>
          </a:p>
          <a:p>
            <a:r>
              <a:rPr lang="en-US" sz="800" dirty="0">
                <a:solidFill>
                  <a:schemeClr val="bg1"/>
                </a:solidFill>
              </a:rPr>
              <a:t>“</a:t>
            </a:r>
            <a:r>
              <a:rPr lang="en-US" sz="800" dirty="0" err="1">
                <a:solidFill>
                  <a:schemeClr val="bg1"/>
                </a:solidFill>
              </a:rPr>
              <a:t>Digital_publication</a:t>
            </a:r>
            <a:r>
              <a:rPr lang="en-US" sz="800" dirty="0">
                <a:solidFill>
                  <a:schemeClr val="bg1"/>
                </a:solidFill>
              </a:rPr>
              <a:t>” created by Julian </a:t>
            </a:r>
            <a:r>
              <a:rPr lang="en-US" sz="800" dirty="0" err="1">
                <a:solidFill>
                  <a:schemeClr val="bg1"/>
                </a:solidFill>
              </a:rPr>
              <a:t>K</a:t>
            </a:r>
            <a:r>
              <a:rPr lang="en-US" sz="800" dirty="0" err="1">
                <a:solidFill>
                  <a:schemeClr val="bg1"/>
                </a:solidFill>
                <a:latin typeface="Calibri" panose="020F0502020204030204" pitchFamily="34" charset="0"/>
                <a:cs typeface="Calibri" panose="020F0502020204030204" pitchFamily="34" charset="0"/>
              </a:rPr>
              <a:t>ücklich</a:t>
            </a:r>
            <a:r>
              <a:rPr lang="en-US" sz="800" dirty="0">
                <a:solidFill>
                  <a:schemeClr val="bg1"/>
                </a:solidFill>
                <a:latin typeface="Calibri" panose="020F0502020204030204" pitchFamily="34" charset="0"/>
                <a:cs typeface="Calibri" panose="020F0502020204030204" pitchFamily="34" charset="0"/>
              </a:rPr>
              <a:t>. From Wikimedia Commons (CC0)</a:t>
            </a:r>
            <a:endParaRPr lang="en-US" sz="800" dirty="0">
              <a:solidFill>
                <a:schemeClr val="bg1"/>
              </a:solidFill>
            </a:endParaRPr>
          </a:p>
        </p:txBody>
      </p:sp>
      <p:pic>
        <p:nvPicPr>
          <p:cNvPr id="32" name="Picture 31" descr="Icon&#10;&#10;Description automatically generated">
            <a:extLst>
              <a:ext uri="{FF2B5EF4-FFF2-40B4-BE49-F238E27FC236}">
                <a16:creationId xmlns:a16="http://schemas.microsoft.com/office/drawing/2014/main" id="{047A23B8-B18B-9728-376B-A02FD7ED9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5032" y="3193085"/>
            <a:ext cx="971544" cy="997475"/>
          </a:xfrm>
          <a:prstGeom prst="rect">
            <a:avLst/>
          </a:prstGeom>
        </p:spPr>
      </p:pic>
      <p:pic>
        <p:nvPicPr>
          <p:cNvPr id="35" name="Picture 34" descr="Icon&#10;&#10;Description automatically generated with medium confidence">
            <a:extLst>
              <a:ext uri="{FF2B5EF4-FFF2-40B4-BE49-F238E27FC236}">
                <a16:creationId xmlns:a16="http://schemas.microsoft.com/office/drawing/2014/main" id="{2070CFE2-9B83-5835-F770-3FC3AF79F4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38532">
            <a:off x="4254930" y="5069228"/>
            <a:ext cx="961927" cy="961927"/>
          </a:xfrm>
          <a:prstGeom prst="rect">
            <a:avLst/>
          </a:prstGeom>
        </p:spPr>
      </p:pic>
      <p:sp>
        <p:nvSpPr>
          <p:cNvPr id="37" name="TextBox 36">
            <a:extLst>
              <a:ext uri="{FF2B5EF4-FFF2-40B4-BE49-F238E27FC236}">
                <a16:creationId xmlns:a16="http://schemas.microsoft.com/office/drawing/2014/main" id="{14DBD203-D0CD-4E12-9A92-297DF8CF8C39}"/>
              </a:ext>
            </a:extLst>
          </p:cNvPr>
          <p:cNvSpPr txBox="1"/>
          <p:nvPr/>
        </p:nvSpPr>
        <p:spPr>
          <a:xfrm>
            <a:off x="507247" y="2132705"/>
            <a:ext cx="2016298" cy="461665"/>
          </a:xfrm>
          <a:prstGeom prst="rect">
            <a:avLst/>
          </a:prstGeom>
          <a:noFill/>
        </p:spPr>
        <p:txBody>
          <a:bodyPr wrap="square" rtlCol="0">
            <a:spAutoFit/>
          </a:bodyPr>
          <a:lstStyle/>
          <a:p>
            <a:pPr algn="ctr"/>
            <a:r>
              <a:rPr lang="en-US" sz="1200" dirty="0"/>
              <a:t>Participant broadly consents to data release for reuse</a:t>
            </a:r>
          </a:p>
        </p:txBody>
      </p:sp>
      <p:sp>
        <p:nvSpPr>
          <p:cNvPr id="38" name="TextBox 37">
            <a:extLst>
              <a:ext uri="{FF2B5EF4-FFF2-40B4-BE49-F238E27FC236}">
                <a16:creationId xmlns:a16="http://schemas.microsoft.com/office/drawing/2014/main" id="{EE04DA23-7BDB-5549-6C8C-1B66C7E9E379}"/>
              </a:ext>
            </a:extLst>
          </p:cNvPr>
          <p:cNvSpPr txBox="1"/>
          <p:nvPr/>
        </p:nvSpPr>
        <p:spPr>
          <a:xfrm>
            <a:off x="2970658" y="2145160"/>
            <a:ext cx="3356303" cy="461665"/>
          </a:xfrm>
          <a:prstGeom prst="rect">
            <a:avLst/>
          </a:prstGeom>
          <a:noFill/>
        </p:spPr>
        <p:txBody>
          <a:bodyPr wrap="none" rtlCol="0">
            <a:spAutoFit/>
          </a:bodyPr>
          <a:lstStyle/>
          <a:p>
            <a:pPr algn="ctr"/>
            <a:r>
              <a:rPr lang="en-US" sz="1200" dirty="0"/>
              <a:t>Participant broadly consents to reuse of some data</a:t>
            </a:r>
          </a:p>
          <a:p>
            <a:pPr algn="ctr"/>
            <a:r>
              <a:rPr lang="en-US" sz="1200" dirty="0"/>
              <a:t>Retains informed consent option for some data</a:t>
            </a:r>
          </a:p>
        </p:txBody>
      </p:sp>
      <p:sp>
        <p:nvSpPr>
          <p:cNvPr id="39" name="TextBox 38">
            <a:extLst>
              <a:ext uri="{FF2B5EF4-FFF2-40B4-BE49-F238E27FC236}">
                <a16:creationId xmlns:a16="http://schemas.microsoft.com/office/drawing/2014/main" id="{CA0B55F7-452B-A008-6CE6-23E54034D18F}"/>
              </a:ext>
            </a:extLst>
          </p:cNvPr>
          <p:cNvSpPr txBox="1"/>
          <p:nvPr/>
        </p:nvSpPr>
        <p:spPr>
          <a:xfrm>
            <a:off x="6584259" y="2132705"/>
            <a:ext cx="2586194" cy="646331"/>
          </a:xfrm>
          <a:prstGeom prst="rect">
            <a:avLst/>
          </a:prstGeom>
          <a:noFill/>
        </p:spPr>
        <p:txBody>
          <a:bodyPr wrap="square" rtlCol="0">
            <a:spAutoFit/>
          </a:bodyPr>
          <a:lstStyle/>
          <a:p>
            <a:pPr algn="ctr"/>
            <a:r>
              <a:rPr lang="en-US" sz="1200" dirty="0"/>
              <a:t>Participant provides consent on a case-by-case basis </a:t>
            </a:r>
          </a:p>
          <a:p>
            <a:pPr algn="ctr"/>
            <a:r>
              <a:rPr lang="en-US" sz="1200" dirty="0"/>
              <a:t>(required for genetic data)</a:t>
            </a:r>
          </a:p>
        </p:txBody>
      </p:sp>
      <p:sp>
        <p:nvSpPr>
          <p:cNvPr id="40" name="TextBox 39">
            <a:extLst>
              <a:ext uri="{FF2B5EF4-FFF2-40B4-BE49-F238E27FC236}">
                <a16:creationId xmlns:a16="http://schemas.microsoft.com/office/drawing/2014/main" id="{13268247-2D94-A162-0AA0-9C9EA7071960}"/>
              </a:ext>
            </a:extLst>
          </p:cNvPr>
          <p:cNvSpPr txBox="1"/>
          <p:nvPr/>
        </p:nvSpPr>
        <p:spPr>
          <a:xfrm>
            <a:off x="9644887" y="2132705"/>
            <a:ext cx="1581912" cy="461665"/>
          </a:xfrm>
          <a:prstGeom prst="rect">
            <a:avLst/>
          </a:prstGeom>
          <a:noFill/>
        </p:spPr>
        <p:txBody>
          <a:bodyPr wrap="square" rtlCol="0">
            <a:spAutoFit/>
          </a:bodyPr>
          <a:lstStyle/>
          <a:p>
            <a:pPr algn="ctr"/>
            <a:r>
              <a:rPr lang="en-US" sz="1200" dirty="0"/>
              <a:t>Participant does not consent to data reuse</a:t>
            </a:r>
          </a:p>
        </p:txBody>
      </p:sp>
    </p:spTree>
    <p:extLst>
      <p:ext uri="{BB962C8B-B14F-4D97-AF65-F5344CB8AC3E}">
        <p14:creationId xmlns:p14="http://schemas.microsoft.com/office/powerpoint/2010/main" val="427625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Graphic spid="27" grpId="0">
        <p:bldAsOne/>
      </p:bldGraphic>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03308-FF6D-CF6F-EE21-848C96FA7C33}"/>
              </a:ext>
            </a:extLst>
          </p:cNvPr>
          <p:cNvSpPr>
            <a:spLocks noGrp="1"/>
          </p:cNvSpPr>
          <p:nvPr>
            <p:ph type="title"/>
          </p:nvPr>
        </p:nvSpPr>
        <p:spPr/>
        <p:txBody>
          <a:bodyPr/>
          <a:lstStyle/>
          <a:p>
            <a:r>
              <a:rPr lang="en-US" dirty="0"/>
              <a:t>Privacy and Trust</a:t>
            </a:r>
          </a:p>
        </p:txBody>
      </p:sp>
      <p:sp>
        <p:nvSpPr>
          <p:cNvPr id="2" name="TextBox 1">
            <a:extLst>
              <a:ext uri="{FF2B5EF4-FFF2-40B4-BE49-F238E27FC236}">
                <a16:creationId xmlns:a16="http://schemas.microsoft.com/office/drawing/2014/main" id="{FE575DA0-61DA-5563-29F4-6240512C5D04}"/>
              </a:ext>
            </a:extLst>
          </p:cNvPr>
          <p:cNvSpPr txBox="1"/>
          <p:nvPr/>
        </p:nvSpPr>
        <p:spPr>
          <a:xfrm>
            <a:off x="1518491" y="1211856"/>
            <a:ext cx="9155017" cy="923330"/>
          </a:xfrm>
          <a:prstGeom prst="rect">
            <a:avLst/>
          </a:prstGeom>
          <a:solidFill>
            <a:schemeClr val="accent3">
              <a:lumMod val="20000"/>
              <a:lumOff val="80000"/>
            </a:schemeClr>
          </a:solidFill>
          <a:ln>
            <a:solidFill>
              <a:schemeClr val="accent1"/>
            </a:solidFill>
          </a:ln>
        </p:spPr>
        <p:txBody>
          <a:bodyPr wrap="square" rtlCol="0">
            <a:spAutoFit/>
          </a:bodyPr>
          <a:lstStyle/>
          <a:p>
            <a:r>
              <a:rPr lang="en-US" dirty="0"/>
              <a:t>“To call something private…  was almost never to make recourse to an agreed-upon definition.  It was to make an argument about the proper relationship between citizen, state, and society.”</a:t>
            </a:r>
          </a:p>
          <a:p>
            <a:pPr algn="r"/>
            <a:r>
              <a:rPr lang="en-US" dirty="0"/>
              <a:t>	--Sarah </a:t>
            </a:r>
            <a:r>
              <a:rPr lang="en-US" dirty="0" err="1"/>
              <a:t>Igo</a:t>
            </a:r>
            <a:r>
              <a:rPr lang="en-US" dirty="0"/>
              <a:t>, </a:t>
            </a:r>
            <a:r>
              <a:rPr lang="en-US" dirty="0">
                <a:hlinkClick r:id="rId2"/>
              </a:rPr>
              <a:t>The Known Citizen</a:t>
            </a:r>
            <a:endParaRPr lang="en-US" dirty="0"/>
          </a:p>
        </p:txBody>
      </p:sp>
      <p:pic>
        <p:nvPicPr>
          <p:cNvPr id="5" name="Picture 4" descr="A person standing next to a semi truck&#10;&#10;Description automatically generated with low confidence">
            <a:extLst>
              <a:ext uri="{FF2B5EF4-FFF2-40B4-BE49-F238E27FC236}">
                <a16:creationId xmlns:a16="http://schemas.microsoft.com/office/drawing/2014/main" id="{A2F9C87D-B120-4BDE-D442-3384B3A9A33D}"/>
              </a:ext>
            </a:extLst>
          </p:cNvPr>
          <p:cNvPicPr>
            <a:picLocks noChangeAspect="1"/>
          </p:cNvPicPr>
          <p:nvPr/>
        </p:nvPicPr>
        <p:blipFill rotWithShape="1">
          <a:blip r:embed="rId3">
            <a:extLst>
              <a:ext uri="{28A0092B-C50C-407E-A947-70E740481C1C}">
                <a14:useLocalDpi xmlns:a14="http://schemas.microsoft.com/office/drawing/2010/main" val="0"/>
              </a:ext>
            </a:extLst>
          </a:blip>
          <a:srcRect l="7980" t="25859" r="38283" b="7677"/>
          <a:stretch/>
        </p:blipFill>
        <p:spPr>
          <a:xfrm>
            <a:off x="690846" y="2307802"/>
            <a:ext cx="2103119" cy="1734151"/>
          </a:xfrm>
          <a:prstGeom prst="rect">
            <a:avLst/>
          </a:prstGeom>
          <a:ln>
            <a:solidFill>
              <a:schemeClr val="accent1"/>
            </a:solidFill>
          </a:ln>
        </p:spPr>
      </p:pic>
      <p:sp>
        <p:nvSpPr>
          <p:cNvPr id="6" name="TextBox 5">
            <a:extLst>
              <a:ext uri="{FF2B5EF4-FFF2-40B4-BE49-F238E27FC236}">
                <a16:creationId xmlns:a16="http://schemas.microsoft.com/office/drawing/2014/main" id="{81222CD1-233D-A37D-C809-7ADF5ADE120E}"/>
              </a:ext>
            </a:extLst>
          </p:cNvPr>
          <p:cNvSpPr txBox="1"/>
          <p:nvPr/>
        </p:nvSpPr>
        <p:spPr>
          <a:xfrm>
            <a:off x="2959429" y="2251547"/>
            <a:ext cx="6434134" cy="923330"/>
          </a:xfrm>
          <a:prstGeom prst="rect">
            <a:avLst/>
          </a:prstGeom>
          <a:noFill/>
        </p:spPr>
        <p:txBody>
          <a:bodyPr wrap="square" rtlCol="0">
            <a:spAutoFit/>
          </a:bodyPr>
          <a:lstStyle/>
          <a:p>
            <a:r>
              <a:rPr lang="en-US" b="1" dirty="0"/>
              <a:t>Historic concerns:</a:t>
            </a:r>
          </a:p>
          <a:p>
            <a:pPr marL="285750" indent="-285750">
              <a:buFont typeface="Arial" panose="020B0604020202020204" pitchFamily="34" charset="0"/>
              <a:buChar char="•"/>
            </a:pPr>
            <a:r>
              <a:rPr lang="en-US" dirty="0"/>
              <a:t>Fear of adverse professional consequences from release of data</a:t>
            </a:r>
          </a:p>
          <a:p>
            <a:pPr marL="285750" indent="-285750">
              <a:buFont typeface="Arial" panose="020B0604020202020204" pitchFamily="34" charset="0"/>
              <a:buChar char="•"/>
            </a:pPr>
            <a:r>
              <a:rPr lang="en-US" dirty="0"/>
              <a:t>Breaches of privacy due to public nature of space flight activity </a:t>
            </a:r>
          </a:p>
        </p:txBody>
      </p:sp>
      <p:sp>
        <p:nvSpPr>
          <p:cNvPr id="7" name="TextBox 6">
            <a:extLst>
              <a:ext uri="{FF2B5EF4-FFF2-40B4-BE49-F238E27FC236}">
                <a16:creationId xmlns:a16="http://schemas.microsoft.com/office/drawing/2014/main" id="{6F5711FD-DCC3-A2C8-DA3A-F6B3266F49A0}"/>
              </a:ext>
            </a:extLst>
          </p:cNvPr>
          <p:cNvSpPr txBox="1"/>
          <p:nvPr/>
        </p:nvSpPr>
        <p:spPr>
          <a:xfrm>
            <a:off x="616822" y="4041953"/>
            <a:ext cx="790601" cy="230832"/>
          </a:xfrm>
          <a:prstGeom prst="rect">
            <a:avLst/>
          </a:prstGeom>
          <a:noFill/>
        </p:spPr>
        <p:txBody>
          <a:bodyPr wrap="none" rtlCol="0">
            <a:spAutoFit/>
          </a:bodyPr>
          <a:lstStyle/>
          <a:p>
            <a:r>
              <a:rPr lang="en-US" sz="900" i="1" dirty="0"/>
              <a:t>Image: NASA</a:t>
            </a:r>
          </a:p>
        </p:txBody>
      </p:sp>
      <p:pic>
        <p:nvPicPr>
          <p:cNvPr id="9" name="Picture 8" descr="Diagram&#10;&#10;Description automatically generated">
            <a:extLst>
              <a:ext uri="{FF2B5EF4-FFF2-40B4-BE49-F238E27FC236}">
                <a16:creationId xmlns:a16="http://schemas.microsoft.com/office/drawing/2014/main" id="{2ED1553A-DF94-3198-6C97-CE2F22B7E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120" y="3435635"/>
            <a:ext cx="3488818" cy="2048481"/>
          </a:xfrm>
          <a:prstGeom prst="rect">
            <a:avLst/>
          </a:prstGeom>
          <a:ln>
            <a:solidFill>
              <a:schemeClr val="accent1"/>
            </a:solidFill>
          </a:ln>
        </p:spPr>
      </p:pic>
      <p:sp>
        <p:nvSpPr>
          <p:cNvPr id="10" name="TextBox 9">
            <a:extLst>
              <a:ext uri="{FF2B5EF4-FFF2-40B4-BE49-F238E27FC236}">
                <a16:creationId xmlns:a16="http://schemas.microsoft.com/office/drawing/2014/main" id="{63633D96-1D17-20A8-E3CD-F8ACB7039015}"/>
              </a:ext>
            </a:extLst>
          </p:cNvPr>
          <p:cNvSpPr txBox="1"/>
          <p:nvPr/>
        </p:nvSpPr>
        <p:spPr>
          <a:xfrm>
            <a:off x="7792686" y="5484116"/>
            <a:ext cx="3927566" cy="507831"/>
          </a:xfrm>
          <a:prstGeom prst="rect">
            <a:avLst/>
          </a:prstGeom>
          <a:noFill/>
        </p:spPr>
        <p:txBody>
          <a:bodyPr wrap="square" rtlCol="0">
            <a:spAutoFit/>
          </a:bodyPr>
          <a:lstStyle/>
          <a:p>
            <a:r>
              <a:rPr lang="en-US" sz="900" i="1" dirty="0"/>
              <a:t>Image: K. </a:t>
            </a:r>
            <a:r>
              <a:rPr lang="en-US" sz="900" i="1" dirty="0" err="1"/>
              <a:t>Packh</a:t>
            </a:r>
            <a:r>
              <a:rPr lang="en-US" sz="900" i="1" dirty="0" err="1">
                <a:latin typeface="Calibri" panose="020F0502020204030204" pitchFamily="34" charset="0"/>
                <a:cs typeface="Calibri" panose="020F0502020204030204" pitchFamily="34" charset="0"/>
              </a:rPr>
              <a:t>äuser</a:t>
            </a:r>
            <a:r>
              <a:rPr lang="en-US" sz="900" i="1" dirty="0">
                <a:latin typeface="Calibri" panose="020F0502020204030204" pitchFamily="34" charset="0"/>
                <a:cs typeface="Calibri" panose="020F0502020204030204" pitchFamily="34" charset="0"/>
              </a:rPr>
              <a:t> et al., “Deep Learning-based Patient Re-identification is Able to Exploit the Biometric Nature of Medical Chest X-ray Data,” Sci Rep 12, 14851 (2022), </a:t>
            </a:r>
            <a:r>
              <a:rPr lang="en-US" sz="900" i="1" dirty="0">
                <a:latin typeface="Calibri" panose="020F0502020204030204" pitchFamily="34" charset="0"/>
                <a:cs typeface="Calibri" panose="020F0502020204030204" pitchFamily="34" charset="0"/>
                <a:hlinkClick r:id="rId5"/>
              </a:rPr>
              <a:t>https://doi.org/10.1038/s41598-022-19045-3</a:t>
            </a:r>
            <a:r>
              <a:rPr lang="en-US" sz="900" i="1" dirty="0">
                <a:latin typeface="Calibri" panose="020F0502020204030204" pitchFamily="34" charset="0"/>
                <a:cs typeface="Calibri" panose="020F0502020204030204" pitchFamily="34" charset="0"/>
              </a:rPr>
              <a:t>.  CC By 4.0</a:t>
            </a:r>
            <a:endParaRPr lang="en-US" sz="900" i="1" dirty="0"/>
          </a:p>
        </p:txBody>
      </p:sp>
      <p:sp>
        <p:nvSpPr>
          <p:cNvPr id="11" name="TextBox 10">
            <a:extLst>
              <a:ext uri="{FF2B5EF4-FFF2-40B4-BE49-F238E27FC236}">
                <a16:creationId xmlns:a16="http://schemas.microsoft.com/office/drawing/2014/main" id="{F4D669AF-75B5-BA9C-1BE4-50E0D1ABE4E1}"/>
              </a:ext>
            </a:extLst>
          </p:cNvPr>
          <p:cNvSpPr txBox="1"/>
          <p:nvPr/>
        </p:nvSpPr>
        <p:spPr>
          <a:xfrm>
            <a:off x="1273165" y="4356605"/>
            <a:ext cx="6313395" cy="1200329"/>
          </a:xfrm>
          <a:prstGeom prst="rect">
            <a:avLst/>
          </a:prstGeom>
          <a:noFill/>
        </p:spPr>
        <p:txBody>
          <a:bodyPr wrap="square" rtlCol="0">
            <a:spAutoFit/>
          </a:bodyPr>
          <a:lstStyle/>
          <a:p>
            <a:r>
              <a:rPr lang="en-US" b="1" dirty="0"/>
              <a:t>Current concerns:</a:t>
            </a:r>
          </a:p>
          <a:p>
            <a:pPr marL="285750" indent="-285750">
              <a:buFont typeface="Arial" panose="020B0604020202020204" pitchFamily="34" charset="0"/>
              <a:buChar char="•"/>
            </a:pPr>
            <a:r>
              <a:rPr lang="en-US" dirty="0"/>
              <a:t>Limitations of de-identification methods for privacy protection in the age of “big data” and AI/ML analysis tools</a:t>
            </a:r>
          </a:p>
          <a:p>
            <a:pPr marL="285750" indent="-285750">
              <a:buFont typeface="Arial" panose="020B0604020202020204" pitchFamily="34" charset="0"/>
              <a:buChar char="•"/>
            </a:pPr>
            <a:r>
              <a:rPr lang="en-US" dirty="0"/>
              <a:t>Possible adverse impacts from release of confidential data</a:t>
            </a:r>
          </a:p>
        </p:txBody>
      </p:sp>
    </p:spTree>
    <p:extLst>
      <p:ext uri="{BB962C8B-B14F-4D97-AF65-F5344CB8AC3E}">
        <p14:creationId xmlns:p14="http://schemas.microsoft.com/office/powerpoint/2010/main" val="192113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C634-75AD-5A73-EE4C-C738B8834D1A}"/>
              </a:ext>
            </a:extLst>
          </p:cNvPr>
          <p:cNvSpPr>
            <a:spLocks noGrp="1"/>
          </p:cNvSpPr>
          <p:nvPr>
            <p:ph type="title"/>
          </p:nvPr>
        </p:nvSpPr>
        <p:spPr/>
        <p:txBody>
          <a:bodyPr/>
          <a:lstStyle/>
          <a:p>
            <a:r>
              <a:rPr lang="en-US" dirty="0"/>
              <a:t>LSDA Work to Enhance Data and Metadata </a:t>
            </a:r>
            <a:r>
              <a:rPr lang="en-US" dirty="0" err="1"/>
              <a:t>FAIRness</a:t>
            </a:r>
            <a:endParaRPr lang="en-US" dirty="0"/>
          </a:p>
        </p:txBody>
      </p:sp>
      <p:pic>
        <p:nvPicPr>
          <p:cNvPr id="4" name="Picture 3" descr="Text&#10;&#10;Description automatically generated">
            <a:extLst>
              <a:ext uri="{FF2B5EF4-FFF2-40B4-BE49-F238E27FC236}">
                <a16:creationId xmlns:a16="http://schemas.microsoft.com/office/drawing/2014/main" id="{00E5E65B-4588-FDB2-0925-E659E1138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602" y="1842165"/>
            <a:ext cx="5327598" cy="3173667"/>
          </a:xfrm>
          <a:prstGeom prst="rect">
            <a:avLst/>
          </a:prstGeom>
          <a:ln>
            <a:solidFill>
              <a:schemeClr val="tx1"/>
            </a:solidFill>
          </a:ln>
        </p:spPr>
      </p:pic>
      <p:sp>
        <p:nvSpPr>
          <p:cNvPr id="5" name="TextBox 4">
            <a:extLst>
              <a:ext uri="{FF2B5EF4-FFF2-40B4-BE49-F238E27FC236}">
                <a16:creationId xmlns:a16="http://schemas.microsoft.com/office/drawing/2014/main" id="{AD3D147F-ED70-57FA-BFE8-37071B72E2E8}"/>
              </a:ext>
            </a:extLst>
          </p:cNvPr>
          <p:cNvSpPr txBox="1"/>
          <p:nvPr/>
        </p:nvSpPr>
        <p:spPr>
          <a:xfrm>
            <a:off x="487997" y="1193232"/>
            <a:ext cx="5608003" cy="4801314"/>
          </a:xfrm>
          <a:prstGeom prst="rect">
            <a:avLst/>
          </a:prstGeom>
          <a:noFill/>
        </p:spPr>
        <p:txBody>
          <a:bodyPr wrap="square" rtlCol="0">
            <a:spAutoFit/>
          </a:bodyPr>
          <a:lstStyle/>
          <a:p>
            <a:r>
              <a:rPr lang="en-US" b="1" dirty="0"/>
              <a:t>Repository tasks:</a:t>
            </a:r>
          </a:p>
          <a:p>
            <a:pPr marL="285750" indent="-285750">
              <a:buFont typeface="Arial" panose="020B0604020202020204" pitchFamily="34" charset="0"/>
              <a:buChar char="•"/>
            </a:pPr>
            <a:r>
              <a:rPr lang="en-US" dirty="0"/>
              <a:t>Addition of DOIs to public experiment records</a:t>
            </a:r>
          </a:p>
          <a:p>
            <a:pPr marL="285750" indent="-285750">
              <a:buFont typeface="Arial" panose="020B0604020202020204" pitchFamily="34" charset="0"/>
              <a:buChar char="•"/>
            </a:pPr>
            <a:r>
              <a:rPr lang="en-US" dirty="0"/>
              <a:t>Metadata cleanup across record sets</a:t>
            </a:r>
          </a:p>
          <a:p>
            <a:pPr marL="285750" indent="-285750">
              <a:buFont typeface="Arial" panose="020B0604020202020204" pitchFamily="34" charset="0"/>
              <a:buChar char="•"/>
            </a:pPr>
            <a:r>
              <a:rPr lang="en-US" dirty="0"/>
              <a:t>Work on development of Space Life Sciences Ontology</a:t>
            </a:r>
          </a:p>
          <a:p>
            <a:pPr marL="285750" indent="-285750">
              <a:buFont typeface="Arial" panose="020B0604020202020204" pitchFamily="34" charset="0"/>
              <a:buChar char="•"/>
            </a:pPr>
            <a:r>
              <a:rPr lang="en-US" dirty="0"/>
              <a:t>Cleanup and curation of historic datasets for enhanced reusability</a:t>
            </a:r>
          </a:p>
          <a:p>
            <a:pPr marL="285750" indent="-285750">
              <a:buFont typeface="Arial" panose="020B0604020202020204" pitchFamily="34" charset="0"/>
              <a:buChar char="•"/>
            </a:pPr>
            <a:r>
              <a:rPr lang="en-US" dirty="0"/>
              <a:t>Continued provision of rich public metadata to enable reuse of protected datasets</a:t>
            </a:r>
          </a:p>
          <a:p>
            <a:pPr marL="285750" indent="-285750">
              <a:buFont typeface="Arial" panose="020B0604020202020204" pitchFamily="34" charset="0"/>
              <a:buChar char="•"/>
            </a:pPr>
            <a:endParaRPr lang="en-US" dirty="0"/>
          </a:p>
          <a:p>
            <a:r>
              <a:rPr lang="en-US" b="1" dirty="0"/>
              <a:t>Collaboration with researchers:</a:t>
            </a:r>
          </a:p>
          <a:p>
            <a:pPr marL="285750" indent="-285750">
              <a:buFont typeface="Arial" panose="020B0604020202020204" pitchFamily="34" charset="0"/>
              <a:buChar char="•"/>
            </a:pPr>
            <a:r>
              <a:rPr lang="en-US" dirty="0"/>
              <a:t>Updated RDSA (Research Data Submission Agreement) and data submission guidelines support submission of FAIR-compatible data and metadata for ingestion into LSDA.</a:t>
            </a:r>
          </a:p>
          <a:p>
            <a:pPr marL="285750" indent="-285750">
              <a:buFont typeface="Arial" panose="020B0604020202020204" pitchFamily="34" charset="0"/>
              <a:buChar char="•"/>
            </a:pPr>
            <a:r>
              <a:rPr lang="en-US" dirty="0"/>
              <a:t>These efforts contribute to the content of Experiment records in NLSP, improving the findability of data on the platform.</a:t>
            </a:r>
          </a:p>
        </p:txBody>
      </p:sp>
    </p:spTree>
    <p:extLst>
      <p:ext uri="{BB962C8B-B14F-4D97-AF65-F5344CB8AC3E}">
        <p14:creationId xmlns:p14="http://schemas.microsoft.com/office/powerpoint/2010/main" val="33502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D09D-1CB2-092F-FC34-F73F3EDBA179}"/>
              </a:ext>
            </a:extLst>
          </p:cNvPr>
          <p:cNvSpPr>
            <a:spLocks noGrp="1"/>
          </p:cNvSpPr>
          <p:nvPr>
            <p:ph type="title"/>
          </p:nvPr>
        </p:nvSpPr>
        <p:spPr/>
        <p:txBody>
          <a:bodyPr/>
          <a:lstStyle/>
          <a:p>
            <a:r>
              <a:rPr lang="en-US" dirty="0"/>
              <a:t>Summing Up: Why We Do What We Do</a:t>
            </a:r>
          </a:p>
        </p:txBody>
      </p:sp>
      <p:sp>
        <p:nvSpPr>
          <p:cNvPr id="3" name="TextBox 2">
            <a:extLst>
              <a:ext uri="{FF2B5EF4-FFF2-40B4-BE49-F238E27FC236}">
                <a16:creationId xmlns:a16="http://schemas.microsoft.com/office/drawing/2014/main" id="{10D53F4A-1035-C614-0AE6-409DDDD6CE52}"/>
              </a:ext>
            </a:extLst>
          </p:cNvPr>
          <p:cNvSpPr txBox="1"/>
          <p:nvPr/>
        </p:nvSpPr>
        <p:spPr>
          <a:xfrm>
            <a:off x="1136745" y="1270128"/>
            <a:ext cx="9590049" cy="1200329"/>
          </a:xfrm>
          <a:prstGeom prst="rect">
            <a:avLst/>
          </a:prstGeom>
          <a:solidFill>
            <a:schemeClr val="accent3">
              <a:lumMod val="20000"/>
              <a:lumOff val="80000"/>
            </a:schemeClr>
          </a:solidFill>
          <a:ln>
            <a:solidFill>
              <a:schemeClr val="accent1"/>
            </a:solidFill>
          </a:ln>
        </p:spPr>
        <p:txBody>
          <a:bodyPr wrap="square" rtlCol="0">
            <a:spAutoFit/>
          </a:bodyPr>
          <a:lstStyle/>
          <a:p>
            <a:r>
              <a:rPr lang="en-US" dirty="0"/>
              <a:t>“Increases in computing power, coupled with the increasing availability of data, are leading to amazing advances in science, but also result in new risks….  It is vital to build trust and mitigate the risk brought on by the use and reuse of data.”</a:t>
            </a:r>
          </a:p>
          <a:p>
            <a:pPr algn="r"/>
            <a:r>
              <a:rPr lang="en-US" dirty="0"/>
              <a:t>--National Science and Technology Council, “</a:t>
            </a:r>
            <a:r>
              <a:rPr lang="en-US" dirty="0">
                <a:hlinkClick r:id="rId2"/>
              </a:rPr>
              <a:t>Innovating the Data Ecosystem</a:t>
            </a:r>
            <a:r>
              <a:rPr lang="en-US" dirty="0"/>
              <a:t>” (11.2024)</a:t>
            </a:r>
          </a:p>
        </p:txBody>
      </p:sp>
      <p:graphicFrame>
        <p:nvGraphicFramePr>
          <p:cNvPr id="77" name="Diagram 76">
            <a:extLst>
              <a:ext uri="{FF2B5EF4-FFF2-40B4-BE49-F238E27FC236}">
                <a16:creationId xmlns:a16="http://schemas.microsoft.com/office/drawing/2014/main" id="{7B1ACB04-F30D-D1C0-BA01-675347F9A74B}"/>
              </a:ext>
            </a:extLst>
          </p:cNvPr>
          <p:cNvGraphicFramePr/>
          <p:nvPr>
            <p:extLst>
              <p:ext uri="{D42A27DB-BD31-4B8C-83A1-F6EECF244321}">
                <p14:modId xmlns:p14="http://schemas.microsoft.com/office/powerpoint/2010/main" val="62823218"/>
              </p:ext>
            </p:extLst>
          </p:nvPr>
        </p:nvGraphicFramePr>
        <p:xfrm>
          <a:off x="1828800" y="2790555"/>
          <a:ext cx="7858408" cy="314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 name="Picture 77" descr="Icon&#10;&#10;Description automatically generated with medium confidence">
            <a:extLst>
              <a:ext uri="{FF2B5EF4-FFF2-40B4-BE49-F238E27FC236}">
                <a16:creationId xmlns:a16="http://schemas.microsoft.com/office/drawing/2014/main" id="{A0600E0B-C173-1E39-59F3-143C9EA9D2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5413" y="2933323"/>
            <a:ext cx="728478" cy="728478"/>
          </a:xfrm>
          <a:prstGeom prst="rect">
            <a:avLst/>
          </a:prstGeom>
        </p:spPr>
      </p:pic>
      <p:pic>
        <p:nvPicPr>
          <p:cNvPr id="79" name="Picture 78" descr="Icon&#10;&#10;Description automatically generated">
            <a:extLst>
              <a:ext uri="{FF2B5EF4-FFF2-40B4-BE49-F238E27FC236}">
                <a16:creationId xmlns:a16="http://schemas.microsoft.com/office/drawing/2014/main" id="{46715526-B5AE-5648-09F5-87D812E3FD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3891" y="3146817"/>
            <a:ext cx="807385" cy="807385"/>
          </a:xfrm>
          <a:prstGeom prst="rect">
            <a:avLst/>
          </a:prstGeom>
        </p:spPr>
      </p:pic>
      <p:pic>
        <p:nvPicPr>
          <p:cNvPr id="80" name="Picture 79" descr="Text&#10;&#10;Description automatically generated">
            <a:extLst>
              <a:ext uri="{FF2B5EF4-FFF2-40B4-BE49-F238E27FC236}">
                <a16:creationId xmlns:a16="http://schemas.microsoft.com/office/drawing/2014/main" id="{535F0E00-9FA0-C820-5E15-22F5D05B21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4319" y="3207142"/>
            <a:ext cx="1017450" cy="606098"/>
          </a:xfrm>
          <a:prstGeom prst="rect">
            <a:avLst/>
          </a:prstGeom>
          <a:ln w="19050">
            <a:solidFill>
              <a:schemeClr val="accent1"/>
            </a:solidFill>
          </a:ln>
        </p:spPr>
      </p:pic>
      <p:pic>
        <p:nvPicPr>
          <p:cNvPr id="81" name="Picture 80" descr="Icon&#10;&#10;Description automatically generated">
            <a:extLst>
              <a:ext uri="{FF2B5EF4-FFF2-40B4-BE49-F238E27FC236}">
                <a16:creationId xmlns:a16="http://schemas.microsoft.com/office/drawing/2014/main" id="{6604DFFF-AA02-14C3-6F44-56C0612560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98271" y="3146817"/>
            <a:ext cx="666424" cy="666424"/>
          </a:xfrm>
          <a:prstGeom prst="rect">
            <a:avLst/>
          </a:prstGeom>
        </p:spPr>
      </p:pic>
      <p:pic>
        <p:nvPicPr>
          <p:cNvPr id="82" name="Picture 81" descr="Icon&#10;&#10;Description automatically generated">
            <a:extLst>
              <a:ext uri="{FF2B5EF4-FFF2-40B4-BE49-F238E27FC236}">
                <a16:creationId xmlns:a16="http://schemas.microsoft.com/office/drawing/2014/main" id="{7E12C456-DA57-0150-292C-74F903BFC1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34847" y="2882316"/>
            <a:ext cx="808376" cy="808376"/>
          </a:xfrm>
          <a:prstGeom prst="rect">
            <a:avLst/>
          </a:prstGeom>
        </p:spPr>
      </p:pic>
      <p:pic>
        <p:nvPicPr>
          <p:cNvPr id="83" name="Picture 82" descr="Icon&#10;&#10;Description automatically generated">
            <a:extLst>
              <a:ext uri="{FF2B5EF4-FFF2-40B4-BE49-F238E27FC236}">
                <a16:creationId xmlns:a16="http://schemas.microsoft.com/office/drawing/2014/main" id="{8B067075-8499-E33B-A7B6-70B1FDCC82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19207" y="3086491"/>
            <a:ext cx="915640" cy="915640"/>
          </a:xfrm>
          <a:prstGeom prst="rect">
            <a:avLst/>
          </a:prstGeom>
        </p:spPr>
      </p:pic>
      <p:sp>
        <p:nvSpPr>
          <p:cNvPr id="84" name="TextBox 83">
            <a:extLst>
              <a:ext uri="{FF2B5EF4-FFF2-40B4-BE49-F238E27FC236}">
                <a16:creationId xmlns:a16="http://schemas.microsoft.com/office/drawing/2014/main" id="{963325DC-A1CA-634F-1F53-C6668C5BE022}"/>
              </a:ext>
            </a:extLst>
          </p:cNvPr>
          <p:cNvSpPr txBox="1"/>
          <p:nvPr/>
        </p:nvSpPr>
        <p:spPr>
          <a:xfrm>
            <a:off x="383222" y="6083022"/>
            <a:ext cx="2565126" cy="461665"/>
          </a:xfrm>
          <a:prstGeom prst="rect">
            <a:avLst/>
          </a:prstGeom>
          <a:noFill/>
        </p:spPr>
        <p:txBody>
          <a:bodyPr wrap="none" rtlCol="0">
            <a:spAutoFit/>
          </a:bodyPr>
          <a:lstStyle/>
          <a:p>
            <a:r>
              <a:rPr lang="en-US" sz="800" dirty="0">
                <a:solidFill>
                  <a:schemeClr val="bg1"/>
                </a:solidFill>
              </a:rPr>
              <a:t>“Informed-consent” created by </a:t>
            </a:r>
            <a:r>
              <a:rPr lang="en-US" sz="800" dirty="0" err="1">
                <a:solidFill>
                  <a:schemeClr val="bg1"/>
                </a:solidFill>
              </a:rPr>
              <a:t>Uniconlabs</a:t>
            </a:r>
            <a:r>
              <a:rPr lang="en-US" sz="800" dirty="0">
                <a:solidFill>
                  <a:schemeClr val="bg1"/>
                </a:solidFill>
              </a:rPr>
              <a:t>, from </a:t>
            </a:r>
            <a:r>
              <a:rPr lang="en-US" sz="800" dirty="0" err="1">
                <a:solidFill>
                  <a:schemeClr val="bg1"/>
                </a:solidFill>
              </a:rPr>
              <a:t>flaticon</a:t>
            </a:r>
            <a:endParaRPr lang="en-US" sz="800" dirty="0">
              <a:solidFill>
                <a:schemeClr val="bg1"/>
              </a:solidFill>
            </a:endParaRPr>
          </a:p>
          <a:p>
            <a:r>
              <a:rPr lang="en-US" sz="800" dirty="0">
                <a:solidFill>
                  <a:schemeClr val="bg1"/>
                </a:solidFill>
              </a:rPr>
              <a:t>“Data security” by HJ Studio, from </a:t>
            </a:r>
            <a:r>
              <a:rPr lang="en-US" sz="800" dirty="0" err="1">
                <a:solidFill>
                  <a:schemeClr val="bg1"/>
                </a:solidFill>
              </a:rPr>
              <a:t>Freepik</a:t>
            </a:r>
            <a:endParaRPr lang="en-US" sz="800" dirty="0">
              <a:solidFill>
                <a:schemeClr val="bg1"/>
              </a:solidFill>
            </a:endParaRPr>
          </a:p>
          <a:p>
            <a:r>
              <a:rPr lang="en-US" sz="800" dirty="0">
                <a:solidFill>
                  <a:schemeClr val="bg1"/>
                </a:solidFill>
              </a:rPr>
              <a:t>“Access control” created by </a:t>
            </a:r>
            <a:r>
              <a:rPr lang="en-US" sz="800" dirty="0" err="1">
                <a:solidFill>
                  <a:schemeClr val="bg1"/>
                </a:solidFill>
              </a:rPr>
              <a:t>zero_wing</a:t>
            </a:r>
            <a:r>
              <a:rPr lang="en-US" sz="800" dirty="0">
                <a:solidFill>
                  <a:schemeClr val="bg1"/>
                </a:solidFill>
              </a:rPr>
              <a:t>, from </a:t>
            </a:r>
            <a:r>
              <a:rPr lang="en-US" sz="800" dirty="0" err="1">
                <a:solidFill>
                  <a:schemeClr val="bg1"/>
                </a:solidFill>
              </a:rPr>
              <a:t>flaticon</a:t>
            </a:r>
            <a:endParaRPr lang="en-US" sz="800" dirty="0">
              <a:solidFill>
                <a:schemeClr val="bg1"/>
              </a:solidFill>
            </a:endParaRPr>
          </a:p>
        </p:txBody>
      </p:sp>
      <p:sp>
        <p:nvSpPr>
          <p:cNvPr id="86" name="TextBox 85">
            <a:extLst>
              <a:ext uri="{FF2B5EF4-FFF2-40B4-BE49-F238E27FC236}">
                <a16:creationId xmlns:a16="http://schemas.microsoft.com/office/drawing/2014/main" id="{C6D299CE-7A04-B86F-045E-A24A44FE7024}"/>
              </a:ext>
            </a:extLst>
          </p:cNvPr>
          <p:cNvSpPr txBox="1"/>
          <p:nvPr/>
        </p:nvSpPr>
        <p:spPr>
          <a:xfrm>
            <a:off x="2779651" y="6083022"/>
            <a:ext cx="2343745" cy="338554"/>
          </a:xfrm>
          <a:prstGeom prst="rect">
            <a:avLst/>
          </a:prstGeom>
          <a:noFill/>
        </p:spPr>
        <p:txBody>
          <a:bodyPr wrap="square">
            <a:spAutoFit/>
          </a:bodyPr>
          <a:lstStyle/>
          <a:p>
            <a:r>
              <a:rPr lang="en-US" sz="800" dirty="0">
                <a:solidFill>
                  <a:schemeClr val="bg1"/>
                </a:solidFill>
              </a:rPr>
              <a:t>“Reliability” created by </a:t>
            </a:r>
            <a:r>
              <a:rPr lang="en-US" sz="800" dirty="0" err="1">
                <a:solidFill>
                  <a:schemeClr val="bg1"/>
                </a:solidFill>
              </a:rPr>
              <a:t>Pojok</a:t>
            </a:r>
            <a:r>
              <a:rPr lang="en-US" sz="800" dirty="0">
                <a:solidFill>
                  <a:schemeClr val="bg1"/>
                </a:solidFill>
              </a:rPr>
              <a:t> D, from </a:t>
            </a:r>
            <a:r>
              <a:rPr lang="en-US" sz="800" dirty="0" err="1">
                <a:solidFill>
                  <a:schemeClr val="bg1"/>
                </a:solidFill>
              </a:rPr>
              <a:t>flaticon</a:t>
            </a:r>
            <a:endParaRPr lang="en-US" sz="800" dirty="0">
              <a:solidFill>
                <a:schemeClr val="bg1"/>
              </a:solidFill>
            </a:endParaRPr>
          </a:p>
          <a:p>
            <a:r>
              <a:rPr lang="en-US" sz="800" dirty="0">
                <a:solidFill>
                  <a:schemeClr val="bg1"/>
                </a:solidFill>
              </a:rPr>
              <a:t>“Medical research” created by </a:t>
            </a:r>
            <a:r>
              <a:rPr lang="en-US" sz="800" dirty="0" err="1">
                <a:solidFill>
                  <a:schemeClr val="bg1"/>
                </a:solidFill>
              </a:rPr>
              <a:t>FBJan</a:t>
            </a:r>
            <a:r>
              <a:rPr lang="en-US" sz="800" dirty="0">
                <a:solidFill>
                  <a:schemeClr val="bg1"/>
                </a:solidFill>
              </a:rPr>
              <a:t>, from </a:t>
            </a:r>
            <a:r>
              <a:rPr lang="en-US" sz="800" dirty="0" err="1">
                <a:solidFill>
                  <a:schemeClr val="bg1"/>
                </a:solidFill>
              </a:rPr>
              <a:t>flaticon</a:t>
            </a:r>
            <a:endParaRPr lang="en-US" sz="800" dirty="0">
              <a:solidFill>
                <a:schemeClr val="bg1"/>
              </a:solidFill>
            </a:endParaRPr>
          </a:p>
        </p:txBody>
      </p:sp>
    </p:spTree>
    <p:extLst>
      <p:ext uri="{BB962C8B-B14F-4D97-AF65-F5344CB8AC3E}">
        <p14:creationId xmlns:p14="http://schemas.microsoft.com/office/powerpoint/2010/main" val="31279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HPC - 16x9 Theme | 2021">
  <a:themeElements>
    <a:clrScheme name="New KBR">
      <a:dk1>
        <a:sysClr val="windowText" lastClr="000000"/>
      </a:dk1>
      <a:lt1>
        <a:sysClr val="window" lastClr="FFFFFF"/>
      </a:lt1>
      <a:dk2>
        <a:srgbClr val="595959"/>
      </a:dk2>
      <a:lt2>
        <a:srgbClr val="E7E6E6"/>
      </a:lt2>
      <a:accent1>
        <a:srgbClr val="004987"/>
      </a:accent1>
      <a:accent2>
        <a:srgbClr val="FFDA00"/>
      </a:accent2>
      <a:accent3>
        <a:srgbClr val="A2C7E2"/>
      </a:accent3>
      <a:accent4>
        <a:srgbClr val="00205C"/>
      </a:accent4>
      <a:accent5>
        <a:srgbClr val="00783F"/>
      </a:accent5>
      <a:accent6>
        <a:srgbClr val="231F20"/>
      </a:accent6>
      <a:hlink>
        <a:srgbClr val="173753"/>
      </a:hlink>
      <a:folHlink>
        <a:srgbClr val="95190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PC PowerPoint-Template 2021 DL" id="{21FB08E6-7D4C-4ABD-9F2D-0915777630E8}" vid="{4405DE7C-4B4C-458F-B33C-F07E73026E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mited_x0020_until_x0020_Date xmlns="628666fd-fee7-4228-ad83-4b175bd364e2" xsi:nil="true"/>
    <DatasetGroup xmlns="628666fd-fee7-4228-ad83-4b175bd364e2">12</DatasetGroup>
    <AllOtherAuthors xmlns="628666fd-fee7-4228-ad83-4b175bd364e2" xsi:nil="true"/>
    <OpenProperties xmlns="628666fd-fee7-4228-ad83-4b175bd364e2" xsi:nil="true"/>
    <Category xmlns="628666fd-fee7-4228-ad83-4b175bd364e2"> Presentation</Category>
    <Export_x0020_Control_x0020__x0028_ECRA_x0029_ xmlns="628666fd-fee7-4228-ad83-4b175bd364e2">
      <UserInfo>
        <DisplayName/>
        <AccountId xsi:nil="true"/>
        <AccountType/>
      </UserInfo>
    </Export_x0020_Control_x0020__x0028_ECRA_x0029_>
    <Related_x0020_to_x0020_military_x0020_application xmlns="628666fd-fee7-4228-ad83-4b175bd364e2">No</Related_x0020_to_x0020_military_x0020_application>
    <Primary_x0020_Admin xmlns="628666fd-fee7-4228-ad83-4b175bd364e2">
      <UserInfo>
        <DisplayName>Thomas, Diedre (JSC-SD112)[KBR Wyle Services, LLC]</DisplayName>
        <AccountId>542</AccountId>
        <AccountType/>
      </UserInfo>
    </Primary_x0020_Admin>
    <Stage xmlns="628666fd-fee7-4228-ad83-4b175bd364e2">Author TRA</Stage>
    <Publication_x0020_or_x0020_Organization xmlns="628666fd-fee7-4228-ad83-4b175bd364e2">KBR</Publication_x0020_or_x0020_Organization>
    <Explain_x0020_Export_x0020_Control_x0020_information xmlns="628666fd-fee7-4228-ad83-4b175bd364e2">The information pertains exclusively to the release of general scientific, mathematical, or engineering principles commonly taught in schools, colleges and universities.</Explain_x0020_Export_x0020_Control_x0020_information>
    <TaxCatchAll xmlns="d900e117-17a0-4b24-9e47-511ef1d02c43" xsi:nil="true"/>
    <StyleGuide xmlns="628666fd-fee7-4228-ad83-4b175bd364e2">American Psychological Association (APA)</StyleGuide>
    <Log xmlns="628666fd-fee7-4228-ad83-4b175bd364e2" xsi:nil="true"/>
    <OtherStyleDescription xmlns="628666fd-fee7-4228-ad83-4b175bd364e2" xsi:nil="true"/>
    <URL xmlns="628666fd-fee7-4228-ad83-4b175bd364e2">
      <Url xsi:nil="true"/>
      <Description xsi:nil="true"/>
    </URL>
    <Author0 xmlns="628666fd-fee7-4228-ad83-4b175bd364e2">
      <UserInfo>
        <DisplayName>Jorgensen, Sara C. (JSC-SD112)[KBR Wyle Services, LLC]</DisplayName>
        <AccountId>1216</AccountId>
        <AccountType/>
      </UserInfo>
    </Author0>
    <TOM_x002f_Manage_x0020_Status xmlns="628666fd-fee7-4228-ad83-4b175bd364e2" xsi:nil="true"/>
    <PubPressTitle xmlns="628666fd-fee7-4228-ad83-4b175bd364e2">Why We Do What We Do: Data Reuse, Open Access and Privacy in Data Management at the Life Sciences Data Archive</PubPressTitle>
    <AllOtherAuthorsandAgency_x002f_Company xmlns="628666fd-fee7-4228-ad83-4b175bd364e2">Diedre M. Thomas (Leidos); Kathryn A. Breslin (Leidos)</AllOtherAuthorsandAgency_x002f_Company>
    <TERA_x0020_Status xmlns="628666fd-fee7-4228-ad83-4b175bd364e2" xsi:nil="true"/>
    <Comments xmlns="628666fd-fee7-4228-ad83-4b175bd364e2" xsi:nil="true"/>
    <Technical_x0020_Editor_x0020__x0028_TERA_x0029_ xmlns="628666fd-fee7-4228-ad83-4b175bd364e2">
      <UserInfo>
        <DisplayName>NICHOLAS, EILEEN (JSC-SD2)[KBR Wyle Services, LLC]</DisplayName>
        <AccountId>504</AccountId>
        <AccountType/>
      </UserInfo>
    </Technical_x0020_Editor_x0020__x0028_TERA_x0029_>
    <Technical_x0020_Reviewer_x0020__x0028_TRA_x0029_ xmlns="628666fd-fee7-4228-ad83-4b175bd364e2">
      <UserInfo>
        <DisplayName>Shoop, Rachel K {She, Her} (JSC-SD112)[KBR Wyle Services, LLC]</DisplayName>
        <AccountId>1860</AccountId>
        <AccountType/>
      </UserInfo>
    </Technical_x0020_Reviewer_x0020__x0028_TRA_x0029_>
    <Support_x0020_the_x0020_following_x0020_NASA_x0020_Program xmlns="628666fd-fee7-4228-ad83-4b175bd364e2">HRP</Support_x0020_the_x0020_following_x0020_NASA_x0020_Program>
    <Website xmlns="628666fd-fee7-4228-ad83-4b175bd364e2" xsi:nil="true"/>
    <EmptyNumber xmlns="628666fd-fee7-4228-ad83-4b175bd364e2" xsi:nil="true"/>
    <Distributed_x0020_Limitations xmlns="628666fd-fee7-4228-ad83-4b175bd364e2" xsi:nil="true"/>
    <Publish_x0020_to_x0020_PubPress xmlns="628666fd-fee7-4228-ad83-4b175bd364e2">true</Publish_x0020_to_x0020_PubPress>
    <PubPressID xmlns="628666fd-fee7-4228-ad83-4b175bd364e2">1243</PubPressID>
    <OtherStyleName xmlns="628666fd-fee7-4228-ad83-4b175bd364e2" xsi:nil="true"/>
    <Author_x0020_Status xmlns="628666fd-fee7-4228-ad83-4b175bd364e2">Redline</Author_x0020_Status>
    <ContractorGrantNumber xmlns="628666fd-fee7-4228-ad83-4b175bd364e2">HHPC</ContractorGrantNumber>
    <EC_x0020_Status xmlns="628666fd-fee7-4228-ad83-4b175bd364e2" xsi:nil="true"/>
    <Responsible_x0020_Organization xmlns="628666fd-fee7-4228-ad83-4b175bd364e2">SD (Flight and Medical Operations)</Responsible_x0020_Organization>
    <TOM_x002f_Manager xmlns="628666fd-fee7-4228-ad83-4b175bd364e2">
      <UserInfo>
        <DisplayName>Janney, Robert P. (JSC-SD2)[KBR Wyle Services, LLC]</DisplayName>
        <AccountId>103</AccountId>
        <AccountType/>
      </UserInfo>
    </TOM_x002f_Manager>
    <Containdetaildesign_x002c_development_x002c_manufacturingorproductiondata xmlns="628666fd-fee7-4228-ad83-4b175bd364e2">No</Containdetaildesign_x002c_development_x002c_manufacturingorproductiondata>
    <Support_x0020_the_x0020_following_x0020_NASA_x0020_Program_x0020_Other xmlns="628666fd-fee7-4228-ad83-4b175bd364e2" xsi:nil="true"/>
    <TRA_x0020_Status xmlns="628666fd-fee7-4228-ad83-4b175bd364e2">Approved with Redline</TRA_x0020_Status>
    <AuthorNeedBy xmlns="628666fd-fee7-4228-ad83-4b175bd364e2">2025-01-24T06:00:00+00:00</AuthorNeedBy>
    <ChargeNumber xmlns="628666fd-fee7-4228-ad83-4b175bd364e2">10449.2.04.01.07.0321</ChargeNumber>
    <Publish_x0020_Date xmlns="628666fd-fee7-4228-ad83-4b175bd364e2">2025-01-09T06:00:00+00:00</Publish_x0020_Date>
    <lcf76f155ced4ddcb4097134ff3c332f xmlns="628666fd-fee7-4228-ad83-4b175bd364e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C6FBDA39246848AAE74848A855331C" ma:contentTypeVersion="82" ma:contentTypeDescription="Create a new document." ma:contentTypeScope="" ma:versionID="ddb4e5120719194843164c27fbbb2e1c">
  <xsd:schema xmlns:xsd="http://www.w3.org/2001/XMLSchema" xmlns:xs="http://www.w3.org/2001/XMLSchema" xmlns:p="http://schemas.microsoft.com/office/2006/metadata/properties" xmlns:ns2="628666fd-fee7-4228-ad83-4b175bd364e2" xmlns:ns3="d900e117-17a0-4b24-9e47-511ef1d02c43" xmlns:ns4="1ffadd53-2971-453a-8d24-d32caadbe663" targetNamespace="http://schemas.microsoft.com/office/2006/metadata/properties" ma:root="true" ma:fieldsID="37013aa9e9e9193a3dbee2b63f19637b" ns2:_="" ns3:_="" ns4:_="">
    <xsd:import namespace="628666fd-fee7-4228-ad83-4b175bd364e2"/>
    <xsd:import namespace="d900e117-17a0-4b24-9e47-511ef1d02c43"/>
    <xsd:import namespace="1ffadd53-2971-453a-8d24-d32caadbe663"/>
    <xsd:element name="properties">
      <xsd:complexType>
        <xsd:sequence>
          <xsd:element name="documentManagement">
            <xsd:complexType>
              <xsd:all>
                <xsd:element ref="ns2:AllOtherAuthorsandAgency_x002f_Company" minOccurs="0"/>
                <xsd:element ref="ns2:Author0" minOccurs="0"/>
                <xsd:element ref="ns2:AuthorNeedBy" minOccurs="0"/>
                <xsd:element ref="ns2:Category" minOccurs="0"/>
                <xsd:element ref="ns2:ChargeNumber" minOccurs="0"/>
                <xsd:element ref="ns2:Containdetaildesign_x002c_development_x002c_manufacturingorproductiondata" minOccurs="0"/>
                <xsd:element ref="ns2:ContractorGrantNumber" minOccurs="0"/>
                <xsd:element ref="ns2:Export_x0020_Control_x0020__x0028_ECRA_x0029_" minOccurs="0"/>
                <xsd:element ref="ns2:Distributed_x0020_Limitations" minOccurs="0"/>
                <xsd:element ref="ns2:EC_x0020_Status" minOccurs="0"/>
                <xsd:element ref="ns2:Explain_x0020_Export_x0020_Control_x0020_information" minOccurs="0"/>
                <xsd:element ref="ns2:Limited_x0020_until_x0020_Date" minOccurs="0"/>
                <xsd:element ref="ns2:Log" minOccurs="0"/>
                <xsd:element ref="ns2:Primary_x0020_Admin" minOccurs="0"/>
                <xsd:element ref="ns2:Publication_x0020_or_x0020_Organization" minOccurs="0"/>
                <xsd:element ref="ns2:Related_x0020_to_x0020_military_x0020_application" minOccurs="0"/>
                <xsd:element ref="ns2:Responsible_x0020_Organization" minOccurs="0"/>
                <xsd:element ref="ns2:Stage" minOccurs="0"/>
                <xsd:element ref="ns2:Publish_x0020_to_x0020_PubPress" minOccurs="0"/>
                <xsd:element ref="ns2:Publish_x0020_Date" minOccurs="0"/>
                <xsd:element ref="ns2:Support_x0020_the_x0020_following_x0020_NASA_x0020_Program" minOccurs="0"/>
                <xsd:element ref="ns2:Support_x0020_the_x0020_following_x0020_NASA_x0020_Program_x0020_Other" minOccurs="0"/>
                <xsd:element ref="ns2:TOM_x002f_Manager" minOccurs="0"/>
                <xsd:element ref="ns2:TERA_x0020_Status" minOccurs="0"/>
                <xsd:element ref="ns2:TRA_x0020_Status" minOccurs="0"/>
                <xsd:element ref="ns2:TOM_x002f_Manage_x0020_Status" minOccurs="0"/>
                <xsd:element ref="ns2:Website" minOccurs="0"/>
                <xsd:element ref="ns2:URL" minOccurs="0"/>
                <xsd:element ref="ns2:PubPressID" minOccurs="0"/>
                <xsd:element ref="ns2:Comments" minOccurs="0"/>
                <xsd:element ref="ns2:Author_x0020_Status"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Technical_x0020_Reviewer_x0020__x0028_TRA_x0029_" minOccurs="0"/>
                <xsd:element ref="ns2:Technical_x0020_Editor_x0020__x0028_TERA_x0029_" minOccurs="0"/>
                <xsd:element ref="ns4:SharedWithUsers" minOccurs="0"/>
                <xsd:element ref="ns4:SharedWithDetails" minOccurs="0"/>
                <xsd:element ref="ns2:PubPressTitle" minOccurs="0"/>
                <xsd:element ref="ns2:StyleGuide" minOccurs="0"/>
                <xsd:element ref="ns2:OtherStyleName" minOccurs="0"/>
                <xsd:element ref="ns2:OtherStyleDescription" minOccurs="0"/>
                <xsd:element ref="ns2:MediaServiceObjectDetectorVersions" minOccurs="0"/>
                <xsd:element ref="ns2:DatasetGroup" minOccurs="0"/>
                <xsd:element ref="ns2:AllOtherAuthors" minOccurs="0"/>
                <xsd:element ref="ns2:OpenProperties" minOccurs="0"/>
                <xsd:element ref="ns2:MediaServiceSearchProperties" minOccurs="0"/>
                <xsd:element ref="ns2:EmptyNumbe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666fd-fee7-4228-ad83-4b175bd364e2" elementFormDefault="qualified">
    <xsd:import namespace="http://schemas.microsoft.com/office/2006/documentManagement/types"/>
    <xsd:import namespace="http://schemas.microsoft.com/office/infopath/2007/PartnerControls"/>
    <xsd:element name="AllOtherAuthorsandAgency_x002f_Company" ma:index="2" nillable="true" ma:displayName="All Other Authors and Agency/Company" ma:format="Dropdown" ma:internalName="AllOtherAuthorsandAgency_x002f_Company">
      <xsd:simpleType>
        <xsd:restriction base="dms:Note"/>
      </xsd:simpleType>
    </xsd:element>
    <xsd:element name="Author0" ma:index="3" nillable="true" ma:displayName="Author" ma:format="Dropdown" ma:list="UserInfo" ma:SharePointGroup="0"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NeedBy" ma:index="4" nillable="true" ma:displayName="Author Need By" ma:default="[today]" ma:format="DateOnly" ma:internalName="AuthorNeedBy">
      <xsd:simpleType>
        <xsd:restriction base="dms:DateTime"/>
      </xsd:simpleType>
    </xsd:element>
    <xsd:element name="Category" ma:index="5" nillable="true" ma:displayName="Category" ma:format="Dropdown" ma:internalName="Category">
      <xsd:simpleType>
        <xsd:restriction base="dms:Choice">
          <xsd:enumeration value="ALL"/>
          <xsd:enumeration value="Abstract"/>
          <xsd:enumeration value="Book Chapters"/>
          <xsd:enumeration value="Manuscript"/>
          <xsd:enumeration value="NASA Publications"/>
          <xsd:enumeration value="Poster"/>
          <xsd:enumeration value=" Presentation"/>
          <xsd:enumeration value="Study"/>
          <xsd:enumeration value="Other"/>
        </xsd:restriction>
      </xsd:simpleType>
    </xsd:element>
    <xsd:element name="ChargeNumber" ma:index="6" nillable="true" ma:displayName="Charge Number" ma:description="Charge Number format xxxxx.x.xx.xx.xx.xxxx" ma:format="Dropdown" ma:internalName="ChargeNumber">
      <xsd:simpleType>
        <xsd:restriction base="dms:Text">
          <xsd:maxLength value="255"/>
        </xsd:restriction>
      </xsd:simpleType>
    </xsd:element>
    <xsd:element name="Containdetaildesign_x002c_development_x002c_manufacturingorproductiondata" ma:index="7" nillable="true" ma:displayName="Contain detail design, development, manufacturing or production data" ma:description="Pertains to Export Control&#10;" ma:format="Dropdown" ma:internalName="Containdetaildesign_x002c_development_x002c_manufacturingorproductiondata">
      <xsd:simpleType>
        <xsd:restriction base="dms:Choice">
          <xsd:enumeration value="Yes"/>
          <xsd:enumeration value="No"/>
        </xsd:restriction>
      </xsd:simpleType>
    </xsd:element>
    <xsd:element name="ContractorGrantNumber" ma:index="8" nillable="true" ma:displayName="Contract or Grant Number" ma:format="Dropdown" ma:internalName="ContractorGrantNumber">
      <xsd:simpleType>
        <xsd:restriction base="dms:Text">
          <xsd:maxLength value="255"/>
        </xsd:restriction>
      </xsd:simpleType>
    </xsd:element>
    <xsd:element name="Export_x0020_Control_x0020__x0028_ECRA_x0029_" ma:index="9" nillable="true" ma:displayName="Export Control (ECRA)" ma:format="Dropdown" ma:list="UserInfo" ma:SharePointGroup="0" ma:internalName="Export_x0020_Control_x0020__x0028_ECRA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ed_x0020_Limitations" ma:index="10" nillable="true" ma:displayName="Distributed Limitations" ma:format="Dropdown" ma:internalName="Distributed_x0020_Limitations">
      <xsd:simpleType>
        <xsd:restriction base="dms:Choice">
          <xsd:enumeration value="Available only with the approval of issuing office"/>
          <xsd:enumeration value="Available only with the approval of the author"/>
          <xsd:enumeration value="Limited until date (mm/dd/yy)"/>
          <xsd:enumeration value="NASA contractors and U.S. Government only"/>
          <xsd:enumeration value="NASA personnel only"/>
          <xsd:enumeration value="Only the Publisher"/>
          <xsd:enumeration value="Publicly Available – No Limitations/Restrictions"/>
          <xsd:enumeration value="U.S. persons with a need to know and signed NDA"/>
          <xsd:enumeration value="NASA personnel and NASA contractors only"/>
          <xsd:enumeration value="U.S. Government agencies only"/>
          <xsd:enumeration value="U.S. Government agencies/agency contractors only"/>
        </xsd:restriction>
      </xsd:simpleType>
    </xsd:element>
    <xsd:element name="EC_x0020_Status" ma:index="11" nillable="true" ma:displayName="EC Status" ma:format="Dropdown" ma:internalName="EC_x0020_Status">
      <xsd:simpleType>
        <xsd:restriction base="dms:Choice">
          <xsd:enumeration value="Approved"/>
          <xsd:enumeration value="Approved with Redline"/>
        </xsd:restriction>
      </xsd:simpleType>
    </xsd:element>
    <xsd:element name="Explain_x0020_Export_x0020_Control_x0020_information" ma:index="12" nillable="true" ma:displayName="Explain Export Control information" ma:description="Explain Export Control information contain detail design, development, manufacturing or production data" ma:internalName="Explain_x0020_Export_x0020_Control_x0020_information">
      <xsd:simpleType>
        <xsd:restriction base="dms:Note">
          <xsd:maxLength value="255"/>
        </xsd:restriction>
      </xsd:simpleType>
    </xsd:element>
    <xsd:element name="Limited_x0020_until_x0020_Date" ma:index="13" nillable="true" ma:displayName="Limited until Date" ma:format="DateOnly" ma:internalName="Limited_x0020_until_x0020_Date">
      <xsd:simpleType>
        <xsd:restriction base="dms:DateTime"/>
      </xsd:simpleType>
    </xsd:element>
    <xsd:element name="Log" ma:index="14" nillable="true" ma:displayName="Log" ma:description="Version History of Status Changes and Modified By" ma:internalName="Log">
      <xsd:simpleType>
        <xsd:restriction base="dms:Note">
          <xsd:maxLength value="255"/>
        </xsd:restriction>
      </xsd:simpleType>
    </xsd:element>
    <xsd:element name="Primary_x0020_Admin" ma:index="15" nillable="true" ma:displayName="Primary Admin" ma:list="UserInfo" ma:SharePointGroup="0" ma:internalName="Primary_x0020_Admi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_x0020_or_x0020_Organization" ma:index="16" nillable="true" ma:displayName="Publication or Organization" ma:internalName="Publication_x0020_or_x0020_Organization">
      <xsd:simpleType>
        <xsd:restriction base="dms:Text">
          <xsd:maxLength value="255"/>
        </xsd:restriction>
      </xsd:simpleType>
    </xsd:element>
    <xsd:element name="Related_x0020_to_x0020_military_x0020_application" ma:index="17" nillable="true" ma:displayName="Related to military application" ma:format="Dropdown" ma:internalName="Related_x0020_to_x0020_military_x0020_application">
      <xsd:simpleType>
        <xsd:restriction base="dms:Choice">
          <xsd:enumeration value="Yes"/>
          <xsd:enumeration value="No"/>
        </xsd:restriction>
      </xsd:simpleType>
    </xsd:element>
    <xsd:element name="Responsible_x0020_Organization" ma:index="18" nillable="true" ma:displayName="Responsible Organization" ma:format="Dropdown" ma:internalName="Responsible_x0020_Organization">
      <xsd:simpleType>
        <xsd:restriction base="dms:Choice">
          <xsd:enumeration value="SA (Human Health Performance Contract)"/>
          <xsd:enumeration value="SD (Flight and Medical Operations)"/>
          <xsd:enumeration value="SF (Human Systems and Engineering)"/>
          <xsd:enumeration value="SK (Biomedical and Environmental Research)"/>
          <xsd:enumeration value="EC3 (Crew and Thermal Systems Division)"/>
          <xsd:enumeration value="EC5  (Space Suit and Crew Survival Systems)"/>
          <xsd:enumeration value="EC7 (Tools, Equip &amp; Habit Systems)"/>
        </xsd:restriction>
      </xsd:simpleType>
    </xsd:element>
    <xsd:element name="Stage" ma:index="19" nillable="true" ma:displayName="Stage" ma:format="Dropdown" ma:internalName="Stage">
      <xsd:simpleType>
        <xsd:restriction base="dms:Choice">
          <xsd:enumeration value="Author Draft"/>
          <xsd:enumeration value="Withdrawn"/>
          <xsd:enumeration value="TRA"/>
          <xsd:enumeration value="Author TRA"/>
          <xsd:enumeration value="TERA"/>
          <xsd:enumeration value="Author TERA"/>
          <xsd:enumeration value="EC"/>
          <xsd:enumeration value="Author EC"/>
          <xsd:enumeration value="TOM"/>
          <xsd:enumeration value="Rejected"/>
          <xsd:enumeration value="Approved"/>
        </xsd:restriction>
      </xsd:simpleType>
    </xsd:element>
    <xsd:element name="Publish_x0020_to_x0020_PubPress" ma:index="20" nillable="true" ma:displayName="Publish to PubPress" ma:default="0" ma:internalName="Publish_x0020_to_x0020_PubPress">
      <xsd:simpleType>
        <xsd:restriction base="dms:Boolean"/>
      </xsd:simpleType>
    </xsd:element>
    <xsd:element name="Publish_x0020_Date" ma:index="21" nillable="true" ma:displayName="Publish Date" ma:format="DateTime" ma:internalName="Publish_x0020_Date">
      <xsd:simpleType>
        <xsd:restriction base="dms:DateTime"/>
      </xsd:simpleType>
    </xsd:element>
    <xsd:element name="Support_x0020_the_x0020_following_x0020_NASA_x0020_Program" ma:index="22" nillable="true" ma:displayName="Support the following NASA Program" ma:format="Dropdown" ma:internalName="Support_x0020_the_x0020_following_x0020_NASA_x0020_Program">
      <xsd:simpleType>
        <xsd:union memberTypes="dms:Text">
          <xsd:simpleType>
            <xsd:restriction base="dms:Choice">
              <xsd:enumeration value="AES"/>
              <xsd:enumeration value="AMO"/>
              <xsd:enumeration value="CCP"/>
              <xsd:enumeration value="CHS"/>
              <xsd:enumeration value="CMO/CESO"/>
              <xsd:enumeration value="Comm-LEO"/>
              <xsd:enumeration value="EHP"/>
              <xsd:enumeration value="Gateway"/>
              <xsd:enumeration value="HLS"/>
              <xsd:enumeration value="HMTA"/>
              <xsd:enumeration value="HRP"/>
              <xsd:enumeration value="ISS"/>
              <xsd:enumeration value="MCO"/>
              <xsd:enumeration value="MPCV"/>
              <xsd:enumeration value="Other(Please Specify)"/>
              <xsd:enumeration value="Orion"/>
              <xsd:enumeration value="SCLT"/>
              <xsd:enumeration value="Space Biology"/>
            </xsd:restriction>
          </xsd:simpleType>
        </xsd:union>
      </xsd:simpleType>
    </xsd:element>
    <xsd:element name="Support_x0020_the_x0020_following_x0020_NASA_x0020_Program_x0020_Other" ma:index="23" nillable="true" ma:displayName="Support the following NASA Program Other" ma:internalName="Support_x0020_the_x0020_following_x0020_NASA_x0020_Program_x0020_Other">
      <xsd:simpleType>
        <xsd:restriction base="dms:Text">
          <xsd:maxLength value="255"/>
        </xsd:restriction>
      </xsd:simpleType>
    </xsd:element>
    <xsd:element name="TOM_x002f_Manager" ma:index="24" nillable="true" ma:displayName="TOM/Manager" ma:list="UserInfo" ma:SharePointGroup="0" ma:internalName="TOM_x002f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RA_x0020_Status" ma:index="25" nillable="true" ma:displayName="TERA Status" ma:format="Dropdown" ma:internalName="TERA_x0020_Status">
      <xsd:simpleType>
        <xsd:restriction base="dms:Choice">
          <xsd:enumeration value="Approved"/>
          <xsd:enumeration value="Approved with Redline"/>
        </xsd:restriction>
      </xsd:simpleType>
    </xsd:element>
    <xsd:element name="TRA_x0020_Status" ma:index="26" nillable="true" ma:displayName="TRA Status" ma:format="Dropdown" ma:internalName="TRA_x0020_Status">
      <xsd:simpleType>
        <xsd:restriction base="dms:Choice">
          <xsd:enumeration value="Approved"/>
          <xsd:enumeration value="Approved with Redline"/>
        </xsd:restriction>
      </xsd:simpleType>
    </xsd:element>
    <xsd:element name="TOM_x002f_Manage_x0020_Status" ma:index="27" nillable="true" ma:displayName="TOM/Manage Status" ma:format="Dropdown" ma:internalName="TOM_x002f_Manage_x0020_Status">
      <xsd:simpleType>
        <xsd:restriction base="dms:Choice">
          <xsd:enumeration value="Approved"/>
          <xsd:enumeration value="Rejected"/>
        </xsd:restriction>
      </xsd:simpleType>
    </xsd:element>
    <xsd:element name="Website" ma:index="28" nillable="true" ma:displayName="Website" ma:description="Conference or Journal Website&#10;" ma:internalName="Website">
      <xsd:simpleType>
        <xsd:restriction base="dms:Text">
          <xsd:maxLength value="255"/>
        </xsd:restriction>
      </xsd:simpleType>
    </xsd:element>
    <xsd:element name="URL" ma:index="29" nillable="true" ma:displayName="URL" ma:description="Conference or Journal Website URL&#10;"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PressID" ma:index="30" nillable="true" ma:displayName="PubPressID" ma:format="Dropdown" ma:internalName="PubPressID" ma:percentage="FALSE">
      <xsd:simpleType>
        <xsd:restriction base="dms:Number"/>
      </xsd:simpleType>
    </xsd:element>
    <xsd:element name="Comments" ma:index="31" nillable="true" ma:displayName="Comments" ma:internalName="Comments">
      <xsd:simpleType>
        <xsd:restriction base="dms:Note">
          <xsd:maxLength value="255"/>
        </xsd:restriction>
      </xsd:simpleType>
    </xsd:element>
    <xsd:element name="Author_x0020_Status" ma:index="32" nillable="true" ma:displayName="Author Status" ma:format="Dropdown" ma:internalName="Author_x0020_Status">
      <xsd:simpleType>
        <xsd:restriction base="dms:Choice">
          <xsd:enumeration value="Approved"/>
          <xsd:enumeration value="Withdrawn"/>
          <xsd:enumeration value="Redline"/>
          <xsd:enumeration value="Draft"/>
        </xsd:restriction>
      </xsd:simpleType>
    </xsd:element>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44" nillable="true" ma:displayName="Extracted Text" ma:internalName="MediaServiceOCR" ma:readOnly="true">
      <xsd:simpleType>
        <xsd:restriction base="dms:Note">
          <xsd:maxLength value="255"/>
        </xsd:restriction>
      </xsd:simpleType>
    </xsd:element>
    <xsd:element name="MediaServiceGenerationTime" ma:index="45" nillable="true" ma:displayName="MediaServiceGenerationTime" ma:hidden="true" ma:internalName="MediaServiceGenerationTime" ma:readOnly="true">
      <xsd:simpleType>
        <xsd:restriction base="dms:Text"/>
      </xsd:simpleType>
    </xsd:element>
    <xsd:element name="MediaServiceEventHashCode" ma:index="46" nillable="true" ma:displayName="MediaServiceEventHashCode" ma:hidden="true" ma:internalName="MediaServiceEventHashCode" ma:readOnly="true">
      <xsd:simpleType>
        <xsd:restriction base="dms:Text"/>
      </xsd:simpleType>
    </xsd:element>
    <xsd:element name="Technical_x0020_Reviewer_x0020__x0028_TRA_x0029_" ma:index="47" nillable="true" ma:displayName="Technical Reviewer (TRA)" ma:list="UserInfo" ma:SharePointGroup="0" ma:internalName="Technical_x0020_Reviewer_x0020__x0028_TRA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chnical_x0020_Editor_x0020__x0028_TERA_x0029_" ma:index="48" nillable="true" ma:displayName="Technical Editor (TERA)" ma:list="UserInfo" ma:SharePointGroup="0" ma:internalName="Technical_x0020_Editor_x0020__x0028_TERA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PressTitle" ma:index="51" nillable="true" ma:displayName="PubPress Title" ma:description="PubPress Title" ma:format="Dropdown" ma:internalName="PubPressTitle">
      <xsd:simpleType>
        <xsd:restriction base="dms:Text">
          <xsd:maxLength value="255"/>
        </xsd:restriction>
      </xsd:simpleType>
    </xsd:element>
    <xsd:element name="StyleGuide" ma:index="52" nillable="true" ma:displayName="Style Guide" ma:default="American Psychological Association (APA)" ma:format="Dropdown" ma:internalName="StyleGuide">
      <xsd:simpleType>
        <xsd:restriction base="dms:Choice">
          <xsd:enumeration value="American Medical Association (AMA)"/>
          <xsd:enumeration value="American Psychological Association (APA)"/>
          <xsd:enumeration value="Associated Press Style (AP)"/>
          <xsd:enumeration value="Chicago (sometimes written Chicago/Turabian, or CMoS)"/>
          <xsd:enumeration value="Government Publishing Office (GPO)"/>
          <xsd:enumeration value="Other"/>
        </xsd:restriction>
      </xsd:simpleType>
    </xsd:element>
    <xsd:element name="OtherStyleName" ma:index="53" nillable="true" ma:displayName="Other Style Name" ma:format="Dropdown" ma:internalName="OtherStyleName">
      <xsd:simpleType>
        <xsd:restriction base="dms:Text">
          <xsd:maxLength value="255"/>
        </xsd:restriction>
      </xsd:simpleType>
    </xsd:element>
    <xsd:element name="OtherStyleDescription" ma:index="54" nillable="true" ma:displayName="Other Style Description" ma:format="Dropdown" ma:internalName="OtherStyleDescription">
      <xsd:simpleType>
        <xsd:restriction base="dms:Note">
          <xsd:maxLength value="255"/>
        </xsd:restriction>
      </xsd:simpleType>
    </xsd:element>
    <xsd:element name="MediaServiceObjectDetectorVersions" ma:index="55" nillable="true" ma:displayName="MediaServiceObjectDetectorVersions" ma:hidden="true" ma:indexed="true" ma:internalName="MediaServiceObjectDetectorVersions" ma:readOnly="true">
      <xsd:simpleType>
        <xsd:restriction base="dms:Text"/>
      </xsd:simpleType>
    </xsd:element>
    <xsd:element name="DatasetGroup" ma:index="56" nillable="true" ma:displayName="Dataset Group" ma:format="Dropdown" ma:internalName="DatasetGroup" ma:percentage="FALSE">
      <xsd:simpleType>
        <xsd:restriction base="dms:Number"/>
      </xsd:simpleType>
    </xsd:element>
    <xsd:element name="AllOtherAuthors" ma:index="57" nillable="true" ma:displayName="All Other Authors" ma:format="Dropdown" ma:internalName="AllOtherAuthors">
      <xsd:simpleType>
        <xsd:restriction base="dms:Note"/>
      </xsd:simpleType>
    </xsd:element>
    <xsd:element name="OpenProperties" ma:index="58" nillable="true" ma:displayName="Properties" ma:format="Dropdown" ma:internalName="OpenProperties">
      <xsd:simpleType>
        <xsd:restriction base="dms:Text">
          <xsd:maxLength value="255"/>
        </xsd:restriction>
      </xsd:simpleType>
    </xsd:element>
    <xsd:element name="MediaServiceSearchProperties" ma:index="59" nillable="true" ma:displayName="MediaServiceSearchProperties" ma:hidden="true" ma:internalName="MediaServiceSearchProperties" ma:readOnly="true">
      <xsd:simpleType>
        <xsd:restriction base="dms:Note"/>
      </xsd:simpleType>
    </xsd:element>
    <xsd:element name="EmptyNumber" ma:index="60" nillable="true" ma:displayName="Empty Number" ma:format="Dropdown" ma:internalName="EmptyNumber" ma:percentage="FALSE">
      <xsd:simpleType>
        <xsd:restriction base="dms:Number"/>
      </xsd:simpleType>
    </xsd:element>
    <xsd:element name="MediaServiceDateTaken" ma:index="6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43" nillable="true" ma:displayName="Taxonomy Catch All Column" ma:hidden="true" ma:list="{4ee2e7d8-27e8-494a-a29e-04f5a97c90f5}" ma:internalName="TaxCatchAll" ma:showField="CatchAllData" ma:web="1ffadd53-2971-453a-8d24-d32caadbe6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fadd53-2971-453a-8d24-d32caadbe663" elementFormDefault="qualified">
    <xsd:import namespace="http://schemas.microsoft.com/office/2006/documentManagement/types"/>
    <xsd:import namespace="http://schemas.microsoft.com/office/infopath/2007/PartnerControls"/>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353A6-F3A9-472D-BF93-5E629E480151}">
  <ds:schemaRefs>
    <ds:schemaRef ds:uri="http://schemas.microsoft.com/sharepoint/v3/contenttype/forms"/>
  </ds:schemaRefs>
</ds:datastoreItem>
</file>

<file path=customXml/itemProps2.xml><?xml version="1.0" encoding="utf-8"?>
<ds:datastoreItem xmlns:ds="http://schemas.openxmlformats.org/officeDocument/2006/customXml" ds:itemID="{A441341D-5836-4708-8D59-54BD3B22873A}">
  <ds:schemaRefs>
    <ds:schemaRef ds:uri="http://purl.org/dc/terms/"/>
    <ds:schemaRef ds:uri="http://schemas.microsoft.com/office/2006/documentManagement/types"/>
    <ds:schemaRef ds:uri="d900e117-17a0-4b24-9e47-511ef1d02c43"/>
    <ds:schemaRef ds:uri="http://purl.org/dc/dcmitype/"/>
    <ds:schemaRef ds:uri="http://schemas.microsoft.com/office/infopath/2007/PartnerControls"/>
    <ds:schemaRef ds:uri="http://schemas.openxmlformats.org/package/2006/metadata/core-properties"/>
    <ds:schemaRef ds:uri="http://purl.org/dc/elements/1.1/"/>
    <ds:schemaRef ds:uri="1ffadd53-2971-453a-8d24-d32caadbe663"/>
    <ds:schemaRef ds:uri="628666fd-fee7-4228-ad83-4b175bd364e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B59D3F6-B25C-4938-A1E0-C57342610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8666fd-fee7-4228-ad83-4b175bd364e2"/>
    <ds:schemaRef ds:uri="d900e117-17a0-4b24-9e47-511ef1d02c43"/>
    <ds:schemaRef ds:uri="1ffadd53-2971-453a-8d24-d32caadbe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3325</TotalTime>
  <Words>1076</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Bodoni MT Condensed</vt:lpstr>
      <vt:lpstr>Calibri</vt:lpstr>
      <vt:lpstr>Calibri Light</vt:lpstr>
      <vt:lpstr>Sakkal Majalla</vt:lpstr>
      <vt:lpstr>Wingdings</vt:lpstr>
      <vt:lpstr>HHPC - 16x9 Theme | 2021</vt:lpstr>
      <vt:lpstr>Why We Do What We Do: Data Reuse, Open Access and Privacy in Data Management at the Life Sciences Data Archive</vt:lpstr>
      <vt:lpstr>About LSDA</vt:lpstr>
      <vt:lpstr>LSDA and Open Science (not Open Access)</vt:lpstr>
      <vt:lpstr>Paths for Human-Subject Data Reuse</vt:lpstr>
      <vt:lpstr>An Evolving Framework for Data Archiving</vt:lpstr>
      <vt:lpstr>Data Protection and Consent</vt:lpstr>
      <vt:lpstr>Privacy and Trust</vt:lpstr>
      <vt:lpstr>LSDA Work to Enhance Data and Metadata FAIRness</vt:lpstr>
      <vt:lpstr>Summing Up: Why We Do What We Do</vt:lpstr>
      <vt:lpstr>Acknowledgements</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Do What We Do: Data Reuse, Open Access and Privacy in Data Management at the Life Sciences Data Archive</dc:title>
  <dc:creator>Jorgensen, Sara C. (JSC-SD112)[KBR Wyle Services, LLC]</dc:creator>
  <cp:lastModifiedBy>Jorgensen, Sara C. (JSC-SD112)[KBR Wyle Services, LLC]</cp:lastModifiedBy>
  <cp:revision>23</cp:revision>
  <dcterms:created xsi:type="dcterms:W3CDTF">2024-12-12T21:15:34Z</dcterms:created>
  <dcterms:modified xsi:type="dcterms:W3CDTF">2025-01-21T17:59:00Z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0x010100ABC6FBDA39246848AAE74848A855331C</vt:lpwstr>
  </property>
  <property fmtid="{D5CDD505-2E9C-101B-9397-08002B2CF9AE}" pid="3" name="_ExtendedDescription">
    <vt:lpwstr>Presentation slide deck for 2025 NASA HRP Investigators Workshop.  Talk is an overview of LSDA's privacy protection practices, their NASA framework, ethical context, and how they relate to open science principles. </vt:lpwstr>
  </property>
  <property fmtid="{D5CDD505-2E9C-101B-9397-08002B2CF9AE}" pid="4" name="MediaServiceImageTags">
    <vt:lpwstr/>
  </property>
</Properties>
</file>