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4"/>
  </p:sldMasterIdLst>
  <p:notesMasterIdLst>
    <p:notesMasterId r:id="rId6"/>
  </p:notesMasterIdLst>
  <p:sldIdLst>
    <p:sldId id="265" r:id="rId5"/>
  </p:sldIdLst>
  <p:sldSz cx="40233600" cy="40233600"/>
  <p:notesSz cx="37947600" cy="37947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275" userDrawn="1">
          <p15:clr>
            <a:srgbClr val="A4A3A4"/>
          </p15:clr>
        </p15:guide>
        <p15:guide id="2" pos="1327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1F7C23-7C09-16B8-7398-530A80C72FDE}" name="Miller, Jennifer (JSC-SK311)[KBR Wyle Services, LLC]" initials="MJ(SWSL" userId="S::jwebbmil@ndc.nasa.gov::5b3fbbbc-60c3-4e84-8565-6d23df993244" providerId="AD"/>
  <p188:author id="{6D23B4A8-0343-FB43-BD86-18264580D829}" name="Maya FarrHenderson" initials="MF" userId="S::mfarrhen@ndc.nasa.gov::f9f61422-3b32-48c7-afdf-93468eaa6b2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, Suzanne T. (JSC-SD211)[WYLE LABORATORIES, INC.]" initials="BST(LI" lastIdx="7" clrIdx="0">
    <p:extLst>
      <p:ext uri="{19B8F6BF-5375-455C-9EA6-DF929625EA0E}">
        <p15:presenceInfo xmlns:p15="http://schemas.microsoft.com/office/powerpoint/2012/main" userId="S-1-5-21-330711430-3775241029-4075259233-7163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D91"/>
    <a:srgbClr val="046B99"/>
    <a:srgbClr val="4773AA"/>
    <a:srgbClr val="494440"/>
    <a:srgbClr val="323A45"/>
    <a:srgbClr val="FF6600"/>
    <a:srgbClr val="0032A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A0950F-D45A-456E-9710-C143EC62C4F1}" v="5" dt="2024-12-20T18:02:55.7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792" autoAdjust="0"/>
  </p:normalViewPr>
  <p:slideViewPr>
    <p:cSldViewPr snapToGrid="0">
      <p:cViewPr>
        <p:scale>
          <a:sx n="25" d="100"/>
          <a:sy n="25" d="100"/>
        </p:scale>
        <p:origin x="8" y="-3388"/>
      </p:cViewPr>
      <p:guideLst>
        <p:guide orient="horz" pos="13275"/>
        <p:guide pos="132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rrHenderson, Maya (JSC-SK311)[KBR Wyle Services, LLC]" userId="f9f61422-3b32-48c7-afdf-93468eaa6b2e" providerId="ADAL" clId="{F3A0950F-D45A-456E-9710-C143EC62C4F1}"/>
    <pc:docChg chg="undo custSel addSld delSld modSld">
      <pc:chgData name="FarrHenderson, Maya (JSC-SK311)[KBR Wyle Services, LLC]" userId="f9f61422-3b32-48c7-afdf-93468eaa6b2e" providerId="ADAL" clId="{F3A0950F-D45A-456E-9710-C143EC62C4F1}" dt="2024-12-20T18:05:02.002" v="472" actId="1076"/>
      <pc:docMkLst>
        <pc:docMk/>
      </pc:docMkLst>
      <pc:sldChg chg="addSp delSp modSp mod">
        <pc:chgData name="FarrHenderson, Maya (JSC-SK311)[KBR Wyle Services, LLC]" userId="f9f61422-3b32-48c7-afdf-93468eaa6b2e" providerId="ADAL" clId="{F3A0950F-D45A-456E-9710-C143EC62C4F1}" dt="2024-12-20T18:05:02.002" v="472" actId="1076"/>
        <pc:sldMkLst>
          <pc:docMk/>
          <pc:sldMk cId="127343184" sldId="265"/>
        </pc:sldMkLst>
        <pc:spChg chg="mod">
          <ac:chgData name="FarrHenderson, Maya (JSC-SK311)[KBR Wyle Services, LLC]" userId="f9f61422-3b32-48c7-afdf-93468eaa6b2e" providerId="ADAL" clId="{F3A0950F-D45A-456E-9710-C143EC62C4F1}" dt="2024-12-19T22:35:26.750" v="386"/>
          <ac:spMkLst>
            <pc:docMk/>
            <pc:sldMk cId="127343184" sldId="265"/>
            <ac:spMk id="2" creationId="{FA5544D6-10D7-C768-FC89-9BBE480E80E8}"/>
          </ac:spMkLst>
        </pc:spChg>
        <pc:spChg chg="add del mod ord">
          <ac:chgData name="FarrHenderson, Maya (JSC-SK311)[KBR Wyle Services, LLC]" userId="f9f61422-3b32-48c7-afdf-93468eaa6b2e" providerId="ADAL" clId="{F3A0950F-D45A-456E-9710-C143EC62C4F1}" dt="2024-12-20T18:04:27.740" v="461" actId="1076"/>
          <ac:spMkLst>
            <pc:docMk/>
            <pc:sldMk cId="127343184" sldId="265"/>
            <ac:spMk id="3" creationId="{385F28CF-6288-41D8-B7FE-D34615188544}"/>
          </ac:spMkLst>
        </pc:spChg>
        <pc:spChg chg="add mod">
          <ac:chgData name="FarrHenderson, Maya (JSC-SK311)[KBR Wyle Services, LLC]" userId="f9f61422-3b32-48c7-afdf-93468eaa6b2e" providerId="ADAL" clId="{F3A0950F-D45A-456E-9710-C143EC62C4F1}" dt="2024-12-20T18:02:43.100" v="404" actId="20577"/>
          <ac:spMkLst>
            <pc:docMk/>
            <pc:sldMk cId="127343184" sldId="265"/>
            <ac:spMk id="10" creationId="{67BF9C43-4B23-D4FF-EB01-4580330D9CB1}"/>
          </ac:spMkLst>
        </pc:spChg>
        <pc:spChg chg="add mod">
          <ac:chgData name="FarrHenderson, Maya (JSC-SK311)[KBR Wyle Services, LLC]" userId="f9f61422-3b32-48c7-afdf-93468eaa6b2e" providerId="ADAL" clId="{F3A0950F-D45A-456E-9710-C143EC62C4F1}" dt="2024-12-20T18:04:56.417" v="471" actId="1076"/>
          <ac:spMkLst>
            <pc:docMk/>
            <pc:sldMk cId="127343184" sldId="265"/>
            <ac:spMk id="12" creationId="{6B69E001-549E-961B-9C9F-BC85EAD9A3C4}"/>
          </ac:spMkLst>
        </pc:spChg>
        <pc:spChg chg="add mod">
          <ac:chgData name="FarrHenderson, Maya (JSC-SK311)[KBR Wyle Services, LLC]" userId="f9f61422-3b32-48c7-afdf-93468eaa6b2e" providerId="ADAL" clId="{F3A0950F-D45A-456E-9710-C143EC62C4F1}" dt="2024-12-20T18:05:02.002" v="472" actId="1076"/>
          <ac:spMkLst>
            <pc:docMk/>
            <pc:sldMk cId="127343184" sldId="265"/>
            <ac:spMk id="13" creationId="{D8E3A848-1904-E739-28E7-00427342B7EC}"/>
          </ac:spMkLst>
        </pc:spChg>
        <pc:spChg chg="add mod">
          <ac:chgData name="FarrHenderson, Maya (JSC-SK311)[KBR Wyle Services, LLC]" userId="f9f61422-3b32-48c7-afdf-93468eaa6b2e" providerId="ADAL" clId="{F3A0950F-D45A-456E-9710-C143EC62C4F1}" dt="2024-12-20T18:04:48.032" v="470" actId="1036"/>
          <ac:spMkLst>
            <pc:docMk/>
            <pc:sldMk cId="127343184" sldId="265"/>
            <ac:spMk id="14" creationId="{AC3A7782-9F0D-17ED-9854-1A0336B5D659}"/>
          </ac:spMkLst>
        </pc:spChg>
        <pc:spChg chg="mod">
          <ac:chgData name="FarrHenderson, Maya (JSC-SK311)[KBR Wyle Services, LLC]" userId="f9f61422-3b32-48c7-afdf-93468eaa6b2e" providerId="ADAL" clId="{F3A0950F-D45A-456E-9710-C143EC62C4F1}" dt="2024-12-09T17:51:23.606" v="53" actId="1076"/>
          <ac:spMkLst>
            <pc:docMk/>
            <pc:sldMk cId="127343184" sldId="265"/>
            <ac:spMk id="55" creationId="{2B26A393-B523-441C-AD3B-E3D2D53EB8FB}"/>
          </ac:spMkLst>
        </pc:spChg>
        <pc:spChg chg="mod">
          <ac:chgData name="FarrHenderson, Maya (JSC-SK311)[KBR Wyle Services, LLC]" userId="f9f61422-3b32-48c7-afdf-93468eaa6b2e" providerId="ADAL" clId="{F3A0950F-D45A-456E-9710-C143EC62C4F1}" dt="2024-12-09T17:51:27.701" v="54" actId="14100"/>
          <ac:spMkLst>
            <pc:docMk/>
            <pc:sldMk cId="127343184" sldId="265"/>
            <ac:spMk id="64" creationId="{EEE8A3AF-AA03-A2CC-A068-501000BB3A2C}"/>
          </ac:spMkLst>
        </pc:spChg>
        <pc:spChg chg="mod">
          <ac:chgData name="FarrHenderson, Maya (JSC-SK311)[KBR Wyle Services, LLC]" userId="f9f61422-3b32-48c7-afdf-93468eaa6b2e" providerId="ADAL" clId="{F3A0950F-D45A-456E-9710-C143EC62C4F1}" dt="2024-12-09T17:51:34.963" v="56" actId="14100"/>
          <ac:spMkLst>
            <pc:docMk/>
            <pc:sldMk cId="127343184" sldId="265"/>
            <ac:spMk id="66" creationId="{262A3622-D269-3E14-DD44-6FB0B9D8B893}"/>
          </ac:spMkLst>
        </pc:spChg>
        <pc:spChg chg="del mod">
          <ac:chgData name="FarrHenderson, Maya (JSC-SK311)[KBR Wyle Services, LLC]" userId="f9f61422-3b32-48c7-afdf-93468eaa6b2e" providerId="ADAL" clId="{F3A0950F-D45A-456E-9710-C143EC62C4F1}" dt="2024-12-09T17:59:02.006" v="315" actId="21"/>
          <ac:spMkLst>
            <pc:docMk/>
            <pc:sldMk cId="127343184" sldId="265"/>
            <ac:spMk id="69" creationId="{F0D4422C-EC3F-A0FD-628A-D67CEDAB0EE4}"/>
          </ac:spMkLst>
        </pc:spChg>
        <pc:spChg chg="mod">
          <ac:chgData name="FarrHenderson, Maya (JSC-SK311)[KBR Wyle Services, LLC]" userId="f9f61422-3b32-48c7-afdf-93468eaa6b2e" providerId="ADAL" clId="{F3A0950F-D45A-456E-9710-C143EC62C4F1}" dt="2024-12-09T19:10:04.665" v="378" actId="14100"/>
          <ac:spMkLst>
            <pc:docMk/>
            <pc:sldMk cId="127343184" sldId="265"/>
            <ac:spMk id="70" creationId="{979AB43F-5CCD-C94A-5906-13C9D62280F0}"/>
          </ac:spMkLst>
        </pc:spChg>
        <pc:grpChg chg="mod">
          <ac:chgData name="FarrHenderson, Maya (JSC-SK311)[KBR Wyle Services, LLC]" userId="f9f61422-3b32-48c7-afdf-93468eaa6b2e" providerId="ADAL" clId="{F3A0950F-D45A-456E-9710-C143EC62C4F1}" dt="2024-12-09T19:07:29.326" v="361" actId="1076"/>
          <ac:grpSpMkLst>
            <pc:docMk/>
            <pc:sldMk cId="127343184" sldId="265"/>
            <ac:grpSpMk id="17" creationId="{00000000-0000-0000-0000-000000000000}"/>
          </ac:grpSpMkLst>
        </pc:grpChg>
        <pc:picChg chg="mod">
          <ac:chgData name="FarrHenderson, Maya (JSC-SK311)[KBR Wyle Services, LLC]" userId="f9f61422-3b32-48c7-afdf-93468eaa6b2e" providerId="ADAL" clId="{F3A0950F-D45A-456E-9710-C143EC62C4F1}" dt="2024-12-09T19:08:16.568" v="368" actId="1076"/>
          <ac:picMkLst>
            <pc:docMk/>
            <pc:sldMk cId="127343184" sldId="265"/>
            <ac:picMk id="7" creationId="{8CAB4AF4-88FB-74F0-BB17-636C9889065C}"/>
          </ac:picMkLst>
        </pc:picChg>
        <pc:picChg chg="mod">
          <ac:chgData name="FarrHenderson, Maya (JSC-SK311)[KBR Wyle Services, LLC]" userId="f9f61422-3b32-48c7-afdf-93468eaa6b2e" providerId="ADAL" clId="{F3A0950F-D45A-456E-9710-C143EC62C4F1}" dt="2024-12-09T17:51:15.747" v="52" actId="1076"/>
          <ac:picMkLst>
            <pc:docMk/>
            <pc:sldMk cId="127343184" sldId="265"/>
            <ac:picMk id="8" creationId="{60937130-6779-9516-4639-2536D6F55106}"/>
          </ac:picMkLst>
        </pc:picChg>
        <pc:picChg chg="mod">
          <ac:chgData name="FarrHenderson, Maya (JSC-SK311)[KBR Wyle Services, LLC]" userId="f9f61422-3b32-48c7-afdf-93468eaa6b2e" providerId="ADAL" clId="{F3A0950F-D45A-456E-9710-C143EC62C4F1}" dt="2024-12-09T17:51:30.178" v="55" actId="1076"/>
          <ac:picMkLst>
            <pc:docMk/>
            <pc:sldMk cId="127343184" sldId="265"/>
            <ac:picMk id="11" creationId="{5D60BDD4-D75D-F4B7-9450-ADD665BFCE50}"/>
          </ac:picMkLst>
        </pc:picChg>
      </pc:sldChg>
      <pc:sldChg chg="add del">
        <pc:chgData name="FarrHenderson, Maya (JSC-SK311)[KBR Wyle Services, LLC]" userId="f9f61422-3b32-48c7-afdf-93468eaa6b2e" providerId="ADAL" clId="{F3A0950F-D45A-456E-9710-C143EC62C4F1}" dt="2024-12-19T21:18:52.984" v="382" actId="2696"/>
        <pc:sldMkLst>
          <pc:docMk/>
          <pc:sldMk cId="1045422283" sldId="266"/>
        </pc:sldMkLst>
      </pc:sldChg>
      <pc:sldChg chg="add del">
        <pc:chgData name="FarrHenderson, Maya (JSC-SK311)[KBR Wyle Services, LLC]" userId="f9f61422-3b32-48c7-afdf-93468eaa6b2e" providerId="ADAL" clId="{F3A0950F-D45A-456E-9710-C143EC62C4F1}" dt="2024-12-19T22:39:07.518" v="388" actId="2696"/>
        <pc:sldMkLst>
          <pc:docMk/>
          <pc:sldMk cId="3315387662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6443325" cy="1901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1494750" y="0"/>
            <a:ext cx="16443325" cy="1901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CA197-18DF-4052-A62D-6CD81A69FC50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69825" y="4743450"/>
            <a:ext cx="12807950" cy="128079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94125" y="18262600"/>
            <a:ext cx="30359350" cy="149415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36045775"/>
            <a:ext cx="16443325" cy="1901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1494750" y="36045775"/>
            <a:ext cx="16443325" cy="1901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5A534-F588-4748-90FC-080EAE6D6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1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Include updates to SHAQ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85A534-F588-4748-90FC-080EAE6D6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592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2603856"/>
            <a:ext cx="7124700" cy="179669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749801"/>
            <a:ext cx="5867400" cy="21420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573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76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95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14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33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53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34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2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76950" y="335669"/>
            <a:ext cx="1885950" cy="71518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335669"/>
            <a:ext cx="5518150" cy="71518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120" y="5386213"/>
            <a:ext cx="7124700" cy="1664758"/>
          </a:xfrm>
        </p:spPr>
        <p:txBody>
          <a:bodyPr anchor="t"/>
          <a:lstStyle>
            <a:lvl1pPr algn="l">
              <a:defRPr sz="3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120" y="3552652"/>
            <a:ext cx="7124700" cy="1833562"/>
          </a:xfrm>
        </p:spPr>
        <p:txBody>
          <a:bodyPr anchor="b"/>
          <a:lstStyle>
            <a:lvl1pPr marL="0" indent="0">
              <a:buNone/>
              <a:defRPr sz="1833">
                <a:solidFill>
                  <a:schemeClr val="tx1">
                    <a:tint val="75000"/>
                  </a:schemeClr>
                </a:solidFill>
              </a:defRPr>
            </a:lvl1pPr>
            <a:lvl2pPr marL="419129" indent="0">
              <a:buNone/>
              <a:defRPr sz="1650">
                <a:solidFill>
                  <a:schemeClr val="tx1">
                    <a:tint val="75000"/>
                  </a:schemeClr>
                </a:solidFill>
              </a:defRPr>
            </a:lvl2pPr>
            <a:lvl3pPr marL="838257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3pPr>
            <a:lvl4pPr marL="1257386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4pPr>
            <a:lvl5pPr marL="1676515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5pPr>
            <a:lvl6pPr marL="2095643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6pPr>
            <a:lvl7pPr marL="2514771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7pPr>
            <a:lvl8pPr marL="2933901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8pPr>
            <a:lvl9pPr marL="3353030" indent="0">
              <a:buNone/>
              <a:defRPr sz="128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582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" y="1955803"/>
            <a:ext cx="3702050" cy="5531733"/>
          </a:xfrm>
        </p:spPr>
        <p:txBody>
          <a:bodyPr/>
          <a:lstStyle>
            <a:lvl1pPr>
              <a:defRPr sz="2567"/>
            </a:lvl1pPr>
            <a:lvl2pPr>
              <a:defRPr sz="2200"/>
            </a:lvl2pPr>
            <a:lvl3pPr>
              <a:defRPr sz="1833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0850" y="1955803"/>
            <a:ext cx="3702050" cy="5531733"/>
          </a:xfrm>
        </p:spPr>
        <p:txBody>
          <a:bodyPr/>
          <a:lstStyle>
            <a:lvl1pPr>
              <a:defRPr sz="2567"/>
            </a:lvl1pPr>
            <a:lvl2pPr>
              <a:defRPr sz="2200"/>
            </a:lvl2pPr>
            <a:lvl3pPr>
              <a:defRPr sz="1833"/>
            </a:lvl3pPr>
            <a:lvl4pPr>
              <a:defRPr sz="1650"/>
            </a:lvl4pPr>
            <a:lvl5pPr>
              <a:defRPr sz="1650"/>
            </a:lvl5pPr>
            <a:lvl6pPr>
              <a:defRPr sz="1650"/>
            </a:lvl6pPr>
            <a:lvl7pPr>
              <a:defRPr sz="1650"/>
            </a:lvl7pPr>
            <a:lvl8pPr>
              <a:defRPr sz="1650"/>
            </a:lvl8pPr>
            <a:lvl9pPr>
              <a:defRPr sz="16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51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876249"/>
            <a:ext cx="3703506" cy="78193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129" indent="0">
              <a:buNone/>
              <a:defRPr sz="1833" b="1"/>
            </a:lvl2pPr>
            <a:lvl3pPr marL="838257" indent="0">
              <a:buNone/>
              <a:defRPr sz="1650" b="1"/>
            </a:lvl3pPr>
            <a:lvl4pPr marL="1257386" indent="0">
              <a:buNone/>
              <a:defRPr sz="1467" b="1"/>
            </a:lvl4pPr>
            <a:lvl5pPr marL="1676515" indent="0">
              <a:buNone/>
              <a:defRPr sz="1467" b="1"/>
            </a:lvl5pPr>
            <a:lvl6pPr marL="2095643" indent="0">
              <a:buNone/>
              <a:defRPr sz="1467" b="1"/>
            </a:lvl6pPr>
            <a:lvl7pPr marL="2514771" indent="0">
              <a:buNone/>
              <a:defRPr sz="1467" b="1"/>
            </a:lvl7pPr>
            <a:lvl8pPr marL="2933901" indent="0">
              <a:buNone/>
              <a:defRPr sz="1467" b="1"/>
            </a:lvl8pPr>
            <a:lvl9pPr marL="3353030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" y="2658181"/>
            <a:ext cx="3703506" cy="4829352"/>
          </a:xfrm>
        </p:spPr>
        <p:txBody>
          <a:bodyPr/>
          <a:lstStyle>
            <a:lvl1pPr>
              <a:defRPr sz="2200"/>
            </a:lvl1pPr>
            <a:lvl2pPr>
              <a:defRPr sz="1833"/>
            </a:lvl2pPr>
            <a:lvl3pPr>
              <a:defRPr sz="165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57940" y="1876249"/>
            <a:ext cx="3704960" cy="78193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129" indent="0">
              <a:buNone/>
              <a:defRPr sz="1833" b="1"/>
            </a:lvl2pPr>
            <a:lvl3pPr marL="838257" indent="0">
              <a:buNone/>
              <a:defRPr sz="1650" b="1"/>
            </a:lvl3pPr>
            <a:lvl4pPr marL="1257386" indent="0">
              <a:buNone/>
              <a:defRPr sz="1467" b="1"/>
            </a:lvl4pPr>
            <a:lvl5pPr marL="1676515" indent="0">
              <a:buNone/>
              <a:defRPr sz="1467" b="1"/>
            </a:lvl5pPr>
            <a:lvl6pPr marL="2095643" indent="0">
              <a:buNone/>
              <a:defRPr sz="1467" b="1"/>
            </a:lvl6pPr>
            <a:lvl7pPr marL="2514771" indent="0">
              <a:buNone/>
              <a:defRPr sz="1467" b="1"/>
            </a:lvl7pPr>
            <a:lvl8pPr marL="2933901" indent="0">
              <a:buNone/>
              <a:defRPr sz="1467" b="1"/>
            </a:lvl8pPr>
            <a:lvl9pPr marL="3353030" indent="0">
              <a:buNone/>
              <a:defRPr sz="14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57940" y="2658181"/>
            <a:ext cx="3704960" cy="4829352"/>
          </a:xfrm>
        </p:spPr>
        <p:txBody>
          <a:bodyPr/>
          <a:lstStyle>
            <a:lvl1pPr>
              <a:defRPr sz="2200"/>
            </a:lvl1pPr>
            <a:lvl2pPr>
              <a:defRPr sz="1833"/>
            </a:lvl2pPr>
            <a:lvl3pPr>
              <a:defRPr sz="165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9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5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2" y="333728"/>
            <a:ext cx="2757620" cy="1420283"/>
          </a:xfrm>
        </p:spPr>
        <p:txBody>
          <a:bodyPr anchor="b"/>
          <a:lstStyle>
            <a:lvl1pPr algn="l">
              <a:defRPr sz="18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7129" y="333731"/>
            <a:ext cx="4685771" cy="7153805"/>
          </a:xfrm>
        </p:spPr>
        <p:txBody>
          <a:bodyPr/>
          <a:lstStyle>
            <a:lvl1pPr>
              <a:defRPr sz="2933"/>
            </a:lvl1pPr>
            <a:lvl2pPr>
              <a:defRPr sz="2567"/>
            </a:lvl2pPr>
            <a:lvl3pPr>
              <a:defRPr sz="2200"/>
            </a:lvl3pPr>
            <a:lvl4pPr>
              <a:defRPr sz="1833"/>
            </a:lvl4pPr>
            <a:lvl5pPr>
              <a:defRPr sz="1833"/>
            </a:lvl5pPr>
            <a:lvl6pPr>
              <a:defRPr sz="1833"/>
            </a:lvl6pPr>
            <a:lvl7pPr>
              <a:defRPr sz="1833"/>
            </a:lvl7pPr>
            <a:lvl8pPr>
              <a:defRPr sz="1833"/>
            </a:lvl8pPr>
            <a:lvl9pPr>
              <a:defRPr sz="18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2" y="1754014"/>
            <a:ext cx="2757620" cy="5733521"/>
          </a:xfrm>
        </p:spPr>
        <p:txBody>
          <a:bodyPr/>
          <a:lstStyle>
            <a:lvl1pPr marL="0" indent="0">
              <a:buNone/>
              <a:defRPr sz="1283"/>
            </a:lvl1pPr>
            <a:lvl2pPr marL="419129" indent="0">
              <a:buNone/>
              <a:defRPr sz="1100"/>
            </a:lvl2pPr>
            <a:lvl3pPr marL="838257" indent="0">
              <a:buNone/>
              <a:defRPr sz="917"/>
            </a:lvl3pPr>
            <a:lvl4pPr marL="1257386" indent="0">
              <a:buNone/>
              <a:defRPr sz="825"/>
            </a:lvl4pPr>
            <a:lvl5pPr marL="1676515" indent="0">
              <a:buNone/>
              <a:defRPr sz="825"/>
            </a:lvl5pPr>
            <a:lvl6pPr marL="2095643" indent="0">
              <a:buNone/>
              <a:defRPr sz="825"/>
            </a:lvl6pPr>
            <a:lvl7pPr marL="2514771" indent="0">
              <a:buNone/>
              <a:defRPr sz="825"/>
            </a:lvl7pPr>
            <a:lvl8pPr marL="2933901" indent="0">
              <a:buNone/>
              <a:defRPr sz="825"/>
            </a:lvl8pPr>
            <a:lvl9pPr marL="335303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1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2931" y="5867400"/>
            <a:ext cx="5029200" cy="692680"/>
          </a:xfrm>
        </p:spPr>
        <p:txBody>
          <a:bodyPr anchor="b"/>
          <a:lstStyle>
            <a:lvl1pPr algn="l">
              <a:defRPr sz="18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2931" y="748947"/>
            <a:ext cx="5029200" cy="5029200"/>
          </a:xfrm>
        </p:spPr>
        <p:txBody>
          <a:bodyPr/>
          <a:lstStyle>
            <a:lvl1pPr marL="0" indent="0">
              <a:buNone/>
              <a:defRPr sz="2933"/>
            </a:lvl1pPr>
            <a:lvl2pPr marL="419129" indent="0">
              <a:buNone/>
              <a:defRPr sz="2567"/>
            </a:lvl2pPr>
            <a:lvl3pPr marL="838257" indent="0">
              <a:buNone/>
              <a:defRPr sz="2200"/>
            </a:lvl3pPr>
            <a:lvl4pPr marL="1257386" indent="0">
              <a:buNone/>
              <a:defRPr sz="1833"/>
            </a:lvl4pPr>
            <a:lvl5pPr marL="1676515" indent="0">
              <a:buNone/>
              <a:defRPr sz="1833"/>
            </a:lvl5pPr>
            <a:lvl6pPr marL="2095643" indent="0">
              <a:buNone/>
              <a:defRPr sz="1833"/>
            </a:lvl6pPr>
            <a:lvl7pPr marL="2514771" indent="0">
              <a:buNone/>
              <a:defRPr sz="1833"/>
            </a:lvl7pPr>
            <a:lvl8pPr marL="2933901" indent="0">
              <a:buNone/>
              <a:defRPr sz="1833"/>
            </a:lvl8pPr>
            <a:lvl9pPr marL="3353030" indent="0">
              <a:buNone/>
              <a:defRPr sz="18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2931" y="6560080"/>
            <a:ext cx="5029200" cy="983720"/>
          </a:xfrm>
        </p:spPr>
        <p:txBody>
          <a:bodyPr/>
          <a:lstStyle>
            <a:lvl1pPr marL="0" indent="0">
              <a:buNone/>
              <a:defRPr sz="1283"/>
            </a:lvl1pPr>
            <a:lvl2pPr marL="419129" indent="0">
              <a:buNone/>
              <a:defRPr sz="1100"/>
            </a:lvl2pPr>
            <a:lvl3pPr marL="838257" indent="0">
              <a:buNone/>
              <a:defRPr sz="917"/>
            </a:lvl3pPr>
            <a:lvl4pPr marL="1257386" indent="0">
              <a:buNone/>
              <a:defRPr sz="825"/>
            </a:lvl4pPr>
            <a:lvl5pPr marL="1676515" indent="0">
              <a:buNone/>
              <a:defRPr sz="825"/>
            </a:lvl5pPr>
            <a:lvl6pPr marL="2095643" indent="0">
              <a:buNone/>
              <a:defRPr sz="825"/>
            </a:lvl6pPr>
            <a:lvl7pPr marL="2514771" indent="0">
              <a:buNone/>
              <a:defRPr sz="825"/>
            </a:lvl7pPr>
            <a:lvl8pPr marL="2933901" indent="0">
              <a:buNone/>
              <a:defRPr sz="825"/>
            </a:lvl8pPr>
            <a:lvl9pPr marL="3353030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335669"/>
            <a:ext cx="7543800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955803"/>
            <a:ext cx="7543800" cy="55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9100" y="7768875"/>
            <a:ext cx="1955800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63850" y="7768875"/>
            <a:ext cx="2654300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07100" y="7768875"/>
            <a:ext cx="1955800" cy="4462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93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ctr" defTabSz="838257" rtl="0" eaLnBrk="1" latinLnBrk="0" hangingPunct="1">
        <a:spcBef>
          <a:spcPct val="0"/>
        </a:spcBef>
        <a:buNone/>
        <a:defRPr sz="40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4346" indent="-314346" algn="l" defTabSz="838257" rtl="0" eaLnBrk="1" latinLnBrk="0" hangingPunct="1">
        <a:spcBef>
          <a:spcPct val="20000"/>
        </a:spcBef>
        <a:buFont typeface="Arial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1pPr>
      <a:lvl2pPr marL="681084" indent="-261955" algn="l" defTabSz="838257" rtl="0" eaLnBrk="1" latinLnBrk="0" hangingPunct="1">
        <a:spcBef>
          <a:spcPct val="20000"/>
        </a:spcBef>
        <a:buFont typeface="Arial" pitchFamily="34" charset="0"/>
        <a:buChar char="–"/>
        <a:defRPr sz="2567" kern="1200">
          <a:solidFill>
            <a:schemeClr val="tx1"/>
          </a:solidFill>
          <a:latin typeface="+mn-lt"/>
          <a:ea typeface="+mn-ea"/>
          <a:cs typeface="+mn-cs"/>
        </a:defRPr>
      </a:lvl2pPr>
      <a:lvl3pPr marL="1047822" indent="-209565" algn="l" defTabSz="83825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66949" indent="-209565" algn="l" defTabSz="838257" rtl="0" eaLnBrk="1" latinLnBrk="0" hangingPunct="1">
        <a:spcBef>
          <a:spcPct val="20000"/>
        </a:spcBef>
        <a:buFont typeface="Arial" pitchFamily="34" charset="0"/>
        <a:buChar char="–"/>
        <a:defRPr sz="1833" kern="1200">
          <a:solidFill>
            <a:schemeClr val="tx1"/>
          </a:solidFill>
          <a:latin typeface="+mn-lt"/>
          <a:ea typeface="+mn-ea"/>
          <a:cs typeface="+mn-cs"/>
        </a:defRPr>
      </a:lvl4pPr>
      <a:lvl5pPr marL="1886079" indent="-209565" algn="l" defTabSz="838257" rtl="0" eaLnBrk="1" latinLnBrk="0" hangingPunct="1">
        <a:spcBef>
          <a:spcPct val="20000"/>
        </a:spcBef>
        <a:buFont typeface="Arial" pitchFamily="34" charset="0"/>
        <a:buChar char="»"/>
        <a:defRPr sz="1833" kern="1200">
          <a:solidFill>
            <a:schemeClr val="tx1"/>
          </a:solidFill>
          <a:latin typeface="+mn-lt"/>
          <a:ea typeface="+mn-ea"/>
          <a:cs typeface="+mn-cs"/>
        </a:defRPr>
      </a:lvl5pPr>
      <a:lvl6pPr marL="2305208" indent="-209565" algn="l" defTabSz="838257" rtl="0" eaLnBrk="1" latinLnBrk="0" hangingPunct="1">
        <a:spcBef>
          <a:spcPct val="20000"/>
        </a:spcBef>
        <a:buFont typeface="Arial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6pPr>
      <a:lvl7pPr marL="2724336" indent="-209565" algn="l" defTabSz="838257" rtl="0" eaLnBrk="1" latinLnBrk="0" hangingPunct="1">
        <a:spcBef>
          <a:spcPct val="20000"/>
        </a:spcBef>
        <a:buFont typeface="Arial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7pPr>
      <a:lvl8pPr marL="3143465" indent="-209565" algn="l" defTabSz="838257" rtl="0" eaLnBrk="1" latinLnBrk="0" hangingPunct="1">
        <a:spcBef>
          <a:spcPct val="20000"/>
        </a:spcBef>
        <a:buFont typeface="Arial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8pPr>
      <a:lvl9pPr marL="3562594" indent="-209565" algn="l" defTabSz="838257" rtl="0" eaLnBrk="1" latinLnBrk="0" hangingPunct="1">
        <a:spcBef>
          <a:spcPct val="20000"/>
        </a:spcBef>
        <a:buFont typeface="Arial" pitchFamily="34" charset="0"/>
        <a:buChar char="•"/>
        <a:defRPr sz="18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8257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419129" algn="l" defTabSz="838257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2pPr>
      <a:lvl3pPr marL="838257" algn="l" defTabSz="838257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86" algn="l" defTabSz="838257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676515" algn="l" defTabSz="838257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5pPr>
      <a:lvl6pPr marL="2095643" algn="l" defTabSz="838257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6pPr>
      <a:lvl7pPr marL="2514771" algn="l" defTabSz="838257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7pPr>
      <a:lvl8pPr marL="2933901" algn="l" defTabSz="838257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8pPr>
      <a:lvl9pPr marL="3353030" algn="l" defTabSz="838257" rtl="0" eaLnBrk="1" latinLnBrk="0" hangingPunct="1">
        <a:defRPr sz="16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85F28CF-6288-41D8-B7FE-D34615188544}"/>
              </a:ext>
            </a:extLst>
          </p:cNvPr>
          <p:cNvSpPr/>
          <p:nvPr/>
        </p:nvSpPr>
        <p:spPr>
          <a:xfrm>
            <a:off x="13845744" y="26028587"/>
            <a:ext cx="25666783" cy="11731970"/>
          </a:xfrm>
          <a:prstGeom prst="roundRect">
            <a:avLst/>
          </a:prstGeom>
          <a:solidFill>
            <a:srgbClr val="0B3D9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effectLst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515766-FC01-C762-245C-88A570A69827}"/>
              </a:ext>
            </a:extLst>
          </p:cNvPr>
          <p:cNvSpPr/>
          <p:nvPr/>
        </p:nvSpPr>
        <p:spPr>
          <a:xfrm>
            <a:off x="31593827" y="1044595"/>
            <a:ext cx="3580638" cy="23072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262A3622-D269-3E14-DD44-6FB0B9D8B893}"/>
              </a:ext>
            </a:extLst>
          </p:cNvPr>
          <p:cNvSpPr/>
          <p:nvPr/>
        </p:nvSpPr>
        <p:spPr>
          <a:xfrm>
            <a:off x="26888962" y="12596425"/>
            <a:ext cx="12597495" cy="13187852"/>
          </a:xfrm>
          <a:prstGeom prst="roundRect">
            <a:avLst/>
          </a:prstGeom>
          <a:solidFill>
            <a:srgbClr val="046B9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EEE8A3AF-AA03-A2CC-A068-501000BB3A2C}"/>
              </a:ext>
            </a:extLst>
          </p:cNvPr>
          <p:cNvSpPr/>
          <p:nvPr/>
        </p:nvSpPr>
        <p:spPr>
          <a:xfrm>
            <a:off x="13956130" y="12631022"/>
            <a:ext cx="12597495" cy="13187852"/>
          </a:xfrm>
          <a:prstGeom prst="roundRect">
            <a:avLst/>
          </a:prstGeom>
          <a:solidFill>
            <a:srgbClr val="046B9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CC1F2088-A63F-168E-D7D0-CB0A36A22660}"/>
              </a:ext>
            </a:extLst>
          </p:cNvPr>
          <p:cNvSpPr/>
          <p:nvPr/>
        </p:nvSpPr>
        <p:spPr>
          <a:xfrm>
            <a:off x="631779" y="12596425"/>
            <a:ext cx="12922687" cy="25510574"/>
          </a:xfrm>
          <a:prstGeom prst="roundRect">
            <a:avLst/>
          </a:prstGeom>
          <a:solidFill>
            <a:srgbClr val="046B99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7" name="Group 17"/>
          <p:cNvGrpSpPr/>
          <p:nvPr/>
        </p:nvGrpSpPr>
        <p:grpSpPr>
          <a:xfrm>
            <a:off x="29592320" y="30023556"/>
            <a:ext cx="9052560" cy="1340693"/>
            <a:chOff x="0" y="0"/>
            <a:chExt cx="812800" cy="12037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120376"/>
            </a:xfrm>
            <a:custGeom>
              <a:avLst/>
              <a:gdLst/>
              <a:ahLst/>
              <a:cxnLst/>
              <a:rect l="l" t="t" r="r" b="b"/>
              <a:pathLst>
                <a:path w="812800" h="120376">
                  <a:moveTo>
                    <a:pt x="0" y="0"/>
                  </a:moveTo>
                  <a:lnTo>
                    <a:pt x="812800" y="0"/>
                  </a:lnTo>
                  <a:lnTo>
                    <a:pt x="812800" y="120376"/>
                  </a:lnTo>
                  <a:lnTo>
                    <a:pt x="0" y="120376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9525"/>
              <a:ext cx="812800" cy="129901"/>
            </a:xfrm>
            <a:prstGeom prst="rect">
              <a:avLst/>
            </a:prstGeom>
          </p:spPr>
          <p:txBody>
            <a:bodyPr lIns="46567" tIns="46567" rIns="46567" bIns="465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5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6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805827" y="12631022"/>
            <a:ext cx="4423907" cy="982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randir Medium"/>
                <a:ea typeface="+mn-ea"/>
                <a:cs typeface="+mn-cs"/>
              </a:rPr>
              <a:t>iSHORT App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5696" y="350388"/>
            <a:ext cx="24049471" cy="18685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69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Habitability and Human Factors Assessment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E6B9021-0538-FFA5-3917-DFEB80629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6810" y="470259"/>
            <a:ext cx="3984781" cy="3312682"/>
          </a:xfrm>
          <a:prstGeom prst="rect">
            <a:avLst/>
          </a:prstGeom>
        </p:spPr>
      </p:pic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492434D-8AE3-59BF-6A7C-77D2918FA8FA}"/>
              </a:ext>
            </a:extLst>
          </p:cNvPr>
          <p:cNvSpPr/>
          <p:nvPr/>
        </p:nvSpPr>
        <p:spPr>
          <a:xfrm>
            <a:off x="631778" y="4615173"/>
            <a:ext cx="17668922" cy="7683206"/>
          </a:xfrm>
          <a:prstGeom prst="roundRect">
            <a:avLst/>
          </a:prstGeom>
          <a:solidFill>
            <a:srgbClr val="0B3D9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29"/>
              </a:spcBef>
              <a:spcAft>
                <a:spcPts val="62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As long-duration habitats become a reality, a consideration of habitability and human factors (HF) is crucial. The habitat is </a:t>
            </a: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more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than just a place to live and work: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29"/>
              </a:spcBef>
              <a:spcAft>
                <a:spcPts val="62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It is the crew’s perception of the space, and the psychological impacts of size, layout, and usage over time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629"/>
              </a:spcBef>
              <a:spcAft>
                <a:spcPts val="629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It can support or strain behavioral health and performance (BHP)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136441" y="4889733"/>
            <a:ext cx="4581580" cy="985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randir Medium"/>
                <a:ea typeface="+mn-ea"/>
                <a:cs typeface="+mn-cs"/>
              </a:rPr>
              <a:t>Background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1DAF4EC-FF9A-7901-A5AF-D2435305F40F}"/>
              </a:ext>
            </a:extLst>
          </p:cNvPr>
          <p:cNvSpPr/>
          <p:nvPr/>
        </p:nvSpPr>
        <p:spPr>
          <a:xfrm>
            <a:off x="18682030" y="4639176"/>
            <a:ext cx="20919792" cy="7648174"/>
          </a:xfrm>
          <a:prstGeom prst="roundRect">
            <a:avLst/>
          </a:prstGeom>
          <a:solidFill>
            <a:srgbClr val="0B3D9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29"/>
              </a:spcBef>
              <a:spcAft>
                <a:spcPts val="629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prstClr val="white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Assess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three habitability measures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to better understand efficient deployment while maintaining the ability over time to: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629"/>
              </a:spcBef>
              <a:spcAft>
                <a:spcPts val="629"/>
              </a:spcAft>
              <a:buClrTx/>
              <a:buSzTx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Identify HF design concerns and related BHP impacts of a habitat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629"/>
              </a:spcBef>
              <a:spcAft>
                <a:spcPts val="629"/>
              </a:spcAft>
              <a:buClrTx/>
              <a:buSzTx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Detect individual well-being and team dynamics relationships to HF concerns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629"/>
              </a:spcBef>
              <a:spcAft>
                <a:spcPts val="629"/>
              </a:spcAft>
              <a:buClrTx/>
              <a:buSzTx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Capture habitability and HF change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629"/>
              </a:spcBef>
              <a:spcAft>
                <a:spcPts val="629"/>
              </a:spcAft>
              <a:buClrTx/>
              <a:buSzTx/>
              <a:buAutoNum type="arabicPeriod"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Inform future standards for HF design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553625" y="4893324"/>
            <a:ext cx="7195221" cy="982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67"/>
              </a:lnSpc>
              <a:defRPr/>
            </a:pPr>
            <a:r>
              <a:rPr lang="en-US" sz="6000">
                <a:solidFill>
                  <a:prstClr val="white"/>
                </a:solidFill>
                <a:latin typeface="Agrandir Medium"/>
              </a:rPr>
              <a:t>Research Aims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grandir Medium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67AFCD92-F4EF-BE68-D413-5D12016ED80E}"/>
              </a:ext>
            </a:extLst>
          </p:cNvPr>
          <p:cNvSpPr/>
          <p:nvPr/>
        </p:nvSpPr>
        <p:spPr>
          <a:xfrm>
            <a:off x="1404806" y="13429009"/>
            <a:ext cx="11595626" cy="384714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iSHORT (Space Habitability Observation Reporting Tool) collects detailed data about habitability and human factors related to the habitat, equipment, and tasks. </a:t>
            </a:r>
          </a:p>
        </p:txBody>
      </p:sp>
      <p:sp>
        <p:nvSpPr>
          <p:cNvPr id="47" name="TextBox 22">
            <a:extLst>
              <a:ext uri="{FF2B5EF4-FFF2-40B4-BE49-F238E27FC236}">
                <a16:creationId xmlns:a16="http://schemas.microsoft.com/office/drawing/2014/main" id="{F73A2FFA-D427-8F2B-7BA2-2683AF331897}"/>
              </a:ext>
            </a:extLst>
          </p:cNvPr>
          <p:cNvSpPr txBox="1"/>
          <p:nvPr/>
        </p:nvSpPr>
        <p:spPr>
          <a:xfrm>
            <a:off x="1594631" y="24843479"/>
            <a:ext cx="11405801" cy="9753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randir Medium"/>
                <a:ea typeface="+mn-ea"/>
                <a:cs typeface="+mn-cs"/>
              </a:rPr>
              <a:t>Novel, subject-curated observation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668F6B8D-71FE-97F4-E293-CD2AF910D477}"/>
              </a:ext>
            </a:extLst>
          </p:cNvPr>
          <p:cNvSpPr/>
          <p:nvPr/>
        </p:nvSpPr>
        <p:spPr>
          <a:xfrm>
            <a:off x="1424099" y="26060635"/>
            <a:ext cx="11443128" cy="432655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Think-aloud protocol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Video record points of interest while narrating thoughts and actions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Offers multiple media options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Provides priority ratings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Include tags and other considerations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02944B0E-A92C-F5A0-D9E0-691BFE2AD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806" y="30459615"/>
            <a:ext cx="11225952" cy="6892213"/>
          </a:xfrm>
          <a:prstGeom prst="rect">
            <a:avLst/>
          </a:prstGeom>
        </p:spPr>
      </p:pic>
      <p:sp>
        <p:nvSpPr>
          <p:cNvPr id="54" name="TextBox 20">
            <a:extLst>
              <a:ext uri="{FF2B5EF4-FFF2-40B4-BE49-F238E27FC236}">
                <a16:creationId xmlns:a16="http://schemas.microsoft.com/office/drawing/2014/main" id="{D2BE0D68-0B1D-4472-2BEE-11058404E962}"/>
              </a:ext>
            </a:extLst>
          </p:cNvPr>
          <p:cNvSpPr txBox="1"/>
          <p:nvPr/>
        </p:nvSpPr>
        <p:spPr>
          <a:xfrm>
            <a:off x="17851080" y="12767868"/>
            <a:ext cx="4605742" cy="982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randir Medium"/>
                <a:ea typeface="+mn-ea"/>
                <a:cs typeface="+mn-cs"/>
              </a:rPr>
              <a:t>SHAQ Survey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2B26A393-B523-441C-AD3B-E3D2D53EB8FB}"/>
              </a:ext>
            </a:extLst>
          </p:cNvPr>
          <p:cNvSpPr/>
          <p:nvPr/>
        </p:nvSpPr>
        <p:spPr>
          <a:xfrm>
            <a:off x="14593092" y="20366243"/>
            <a:ext cx="11367395" cy="57710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Subjective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Habitability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&amp;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Acceptability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Questionnaire (SHAQ) evaluates: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each habitat’s unique areas (blue)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via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Psychological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Aspects of </a:t>
            </a:r>
            <a:r>
              <a:rPr kumimoji="0" lang="fr-FR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Habitability</a:t>
            </a: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(gold)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to understand BHP impacts (green) of individual and team outcomes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69807908-AC66-8C4F-8833-F2CD89C1AABE}"/>
              </a:ext>
            </a:extLst>
          </p:cNvPr>
          <p:cNvSpPr/>
          <p:nvPr/>
        </p:nvSpPr>
        <p:spPr>
          <a:xfrm>
            <a:off x="27482775" y="12541417"/>
            <a:ext cx="11682975" cy="71340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Scale for Habitat Usability (SHU) is a brief scale that captures how habitat design impacts perceived usability of the built environment in relation to task performance via different facets. </a:t>
            </a:r>
          </a:p>
        </p:txBody>
      </p:sp>
      <p:sp>
        <p:nvSpPr>
          <p:cNvPr id="58" name="TextBox 21">
            <a:extLst>
              <a:ext uri="{FF2B5EF4-FFF2-40B4-BE49-F238E27FC236}">
                <a16:creationId xmlns:a16="http://schemas.microsoft.com/office/drawing/2014/main" id="{061FFF50-3BEA-B00B-4F14-E1936DDA6406}"/>
              </a:ext>
            </a:extLst>
          </p:cNvPr>
          <p:cNvSpPr txBox="1"/>
          <p:nvPr/>
        </p:nvSpPr>
        <p:spPr>
          <a:xfrm>
            <a:off x="31417929" y="12877810"/>
            <a:ext cx="4388881" cy="982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randir Medium"/>
                <a:ea typeface="+mn-ea"/>
                <a:cs typeface="+mn-cs"/>
              </a:rPr>
              <a:t>SHU Survey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74E55C9-EE18-9946-1D73-4C252FE92FAD}"/>
              </a:ext>
            </a:extLst>
          </p:cNvPr>
          <p:cNvSpPr/>
          <p:nvPr/>
        </p:nvSpPr>
        <p:spPr>
          <a:xfrm>
            <a:off x="1175908" y="38251847"/>
            <a:ext cx="38118704" cy="17157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29"/>
              </a:spcBef>
              <a:spcAft>
                <a:spcPts val="62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Acknowledgments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29"/>
              </a:spcBef>
              <a:spcAft>
                <a:spcPts val="629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This project was funded by a NASA Human Research Program Human Factors and Behavioral Performance Element directed task: Habitability and Human Factors Assessment (LB Landon, PI). KBR Inc. and JES Tech authors were supported by KBR’s Human Health and Performance Contract NNJ15HK11B with NASA. </a:t>
            </a: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70" name="TextBox 20">
            <a:extLst>
              <a:ext uri="{FF2B5EF4-FFF2-40B4-BE49-F238E27FC236}">
                <a16:creationId xmlns:a16="http://schemas.microsoft.com/office/drawing/2014/main" id="{979AB43F-5CCD-C94A-5906-13C9D62280F0}"/>
              </a:ext>
            </a:extLst>
          </p:cNvPr>
          <p:cNvSpPr txBox="1"/>
          <p:nvPr/>
        </p:nvSpPr>
        <p:spPr>
          <a:xfrm>
            <a:off x="22456822" y="26882480"/>
            <a:ext cx="8746023" cy="9985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randir Medium"/>
                <a:ea typeface="+mn-ea"/>
                <a:cs typeface="+mn-cs"/>
              </a:rPr>
              <a:t>Three Measure Comparison</a:t>
            </a:r>
          </a:p>
        </p:txBody>
      </p:sp>
      <p:sp>
        <p:nvSpPr>
          <p:cNvPr id="2" name="Subtitle 5">
            <a:extLst>
              <a:ext uri="{FF2B5EF4-FFF2-40B4-BE49-F238E27FC236}">
                <a16:creationId xmlns:a16="http://schemas.microsoft.com/office/drawing/2014/main" id="{FA5544D6-10D7-C768-FC89-9BBE480E80E8}"/>
              </a:ext>
            </a:extLst>
          </p:cNvPr>
          <p:cNvSpPr txBox="1">
            <a:spLocks/>
          </p:cNvSpPr>
          <p:nvPr/>
        </p:nvSpPr>
        <p:spPr>
          <a:xfrm>
            <a:off x="879977" y="2473043"/>
            <a:ext cx="26323423" cy="131780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14346" indent="-314346" algn="l" defTabSz="8382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1084" indent="-261955" algn="l" defTabSz="83825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7822" indent="-209565" algn="l" defTabSz="8382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66949" indent="-209565" algn="l" defTabSz="83825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86079" indent="-209565" algn="l" defTabSz="83825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05208" indent="-209565" algn="l" defTabSz="8382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4336" indent="-209565" algn="l" defTabSz="8382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43465" indent="-209565" algn="l" defTabSz="8382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2594" indent="-209565" algn="l" defTabSz="83825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Maya FarrHenderson</a:t>
            </a:r>
            <a:r>
              <a:rPr lang="en-US" sz="48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Jennifer C.W. Miller</a:t>
            </a:r>
            <a:r>
              <a:rPr lang="en-US" sz="48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en-US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Ian W.T. Robertson</a:t>
            </a:r>
            <a:r>
              <a:rPr lang="en-US" sz="48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en-US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Suzanne T. Bell</a:t>
            </a:r>
            <a:r>
              <a:rPr lang="en-US" sz="48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en-US" sz="4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&amp; Lauren B. Landon</a:t>
            </a:r>
            <a:r>
              <a:rPr lang="en-US" sz="48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endParaRPr lang="en-US" sz="4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47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1</a:t>
            </a:r>
            <a:r>
              <a:rPr lang="pl-PL" sz="47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JES Tech, </a:t>
            </a:r>
            <a:r>
              <a:rPr lang="en-US" sz="47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</a:t>
            </a:r>
            <a:r>
              <a:rPr lang="pl-PL" sz="47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KBR, Inc.,</a:t>
            </a:r>
            <a:r>
              <a:rPr lang="en-US" sz="47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4700" baseline="300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</a:t>
            </a:r>
            <a:r>
              <a:rPr lang="pl-PL" sz="47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NASA</a:t>
            </a:r>
            <a:r>
              <a:rPr lang="en-US" sz="47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Johnson Space Center, Houston, TX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60937130-6779-9516-4639-2536D6F551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564" y="14107356"/>
            <a:ext cx="11646763" cy="6669889"/>
          </a:xfrm>
          <a:prstGeom prst="rect">
            <a:avLst/>
          </a:prstGeom>
        </p:spPr>
      </p:pic>
      <p:pic>
        <p:nvPicPr>
          <p:cNvPr id="9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FB82928-8B3B-307A-23B1-F80B94382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852" y="17131304"/>
            <a:ext cx="10907859" cy="7567327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5D60BDD4-D75D-F4B7-9450-ADD665BFCE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3295" y="18099281"/>
            <a:ext cx="11508828" cy="6070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6682EC-65F6-4975-52A7-4E25505CA4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8632" y="1212980"/>
            <a:ext cx="3177113" cy="17585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889DBF-D8E0-33B2-5C06-B7B14DFDA6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81795" y="1053982"/>
            <a:ext cx="3221050" cy="2307253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8CAB4AF4-88FB-74F0-BB17-636C988906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5002" y="28111052"/>
            <a:ext cx="22017246" cy="5395712"/>
          </a:xfrm>
          <a:prstGeom prst="rect">
            <a:avLst/>
          </a:prstGeom>
        </p:spPr>
      </p:pic>
      <p:sp>
        <p:nvSpPr>
          <p:cNvPr id="10" name="TextBox 20">
            <a:extLst>
              <a:ext uri="{FF2B5EF4-FFF2-40B4-BE49-F238E27FC236}">
                <a16:creationId xmlns:a16="http://schemas.microsoft.com/office/drawing/2014/main" id="{67BF9C43-4B23-D4FF-EB01-4580330D9CB1}"/>
              </a:ext>
            </a:extLst>
          </p:cNvPr>
          <p:cNvSpPr txBox="1"/>
          <p:nvPr/>
        </p:nvSpPr>
        <p:spPr>
          <a:xfrm>
            <a:off x="23796101" y="33709264"/>
            <a:ext cx="5515048" cy="982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0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grandir Medium"/>
                <a:ea typeface="+mn-ea"/>
                <a:cs typeface="+mn-cs"/>
              </a:rPr>
              <a:t>Initial Collections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69E001-549E-961B-9C9F-BC85EAD9A3C4}"/>
              </a:ext>
            </a:extLst>
          </p:cNvPr>
          <p:cNvSpPr txBox="1"/>
          <p:nvPr/>
        </p:nvSpPr>
        <p:spPr>
          <a:xfrm>
            <a:off x="15857452" y="35713138"/>
            <a:ext cx="10696173" cy="1591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iSHORT</a:t>
            </a:r>
            <a:r>
              <a:rPr lang="en-US" sz="44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en-US" sz="4400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Standalone collected 4 times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SHAQ collected 9 times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3A848-1904-E739-28E7-00427342B7EC}"/>
              </a:ext>
            </a:extLst>
          </p:cNvPr>
          <p:cNvSpPr txBox="1"/>
          <p:nvPr/>
        </p:nvSpPr>
        <p:spPr>
          <a:xfrm>
            <a:off x="27482775" y="35680355"/>
            <a:ext cx="10886057" cy="24236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iSHORT</a:t>
            </a:r>
            <a:r>
              <a:rPr lang="en-US" sz="4400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with SHAQ collected 3 times</a:t>
            </a:r>
          </a:p>
          <a:p>
            <a:pPr marL="571500" marR="0" indent="-5715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Additional data collections are planned </a:t>
            </a:r>
          </a:p>
          <a:p>
            <a:endParaRPr lang="en-US" sz="4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3A7782-9F0D-17ED-9854-1A0336B5D659}"/>
              </a:ext>
            </a:extLst>
          </p:cNvPr>
          <p:cNvSpPr txBox="1"/>
          <p:nvPr/>
        </p:nvSpPr>
        <p:spPr>
          <a:xfrm>
            <a:off x="15290801" y="34608834"/>
            <a:ext cx="26595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</a:t>
            </a:r>
            <a:r>
              <a:rPr lang="en-US" sz="44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ata collected from n = 6 individuals living in an </a:t>
            </a:r>
            <a:r>
              <a:rPr lang="en-US" sz="4400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isolated, confined, and extreme </a:t>
            </a:r>
            <a:r>
              <a:rPr lang="en-US" sz="440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environment</a:t>
            </a:r>
            <a:endParaRPr lang="en-US" sz="44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4318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3F6533451D0499DA21A5E9681168B" ma:contentTypeVersion="5" ma:contentTypeDescription="Create a new document." ma:contentTypeScope="" ma:versionID="9b3b1f8b3f9080dfe5b72b55c1a22a51">
  <xsd:schema xmlns:xsd="http://www.w3.org/2001/XMLSchema" xmlns:xs="http://www.w3.org/2001/XMLSchema" xmlns:p="http://schemas.microsoft.com/office/2006/metadata/properties" xmlns:ns1="http://schemas.microsoft.com/sharepoint/v3" xmlns:ns2="d3cf81e8-d1cd-4363-8584-6d66dcd9c1e1" xmlns:ns3="9e14bc9f-d43a-4562-9a47-6bccc43a8b23" targetNamespace="http://schemas.microsoft.com/office/2006/metadata/properties" ma:root="true" ma:fieldsID="ff89606c17591af8a6700be7c18aa02c" ns1:_="" ns2:_="" ns3:_="">
    <xsd:import namespace="http://schemas.microsoft.com/sharepoint/v3"/>
    <xsd:import namespace="d3cf81e8-d1cd-4363-8584-6d66dcd9c1e1"/>
    <xsd:import namespace="9e14bc9f-d43a-4562-9a47-6bccc43a8b2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1:LargeFileSize" minOccurs="0"/>
                <xsd:element ref="ns3:D38D7918E8D62_DiskName" minOccurs="0"/>
                <xsd:element ref="ns1:FileShareFl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rgeFileSize" ma:index="9" nillable="true" ma:displayName="Linked File Size" ma:hidden="true" ma:internalName="LargeFileSize">
      <xsd:simpleType>
        <xsd:restriction base="dms:Note">
          <xsd:maxLength value="255"/>
        </xsd:restriction>
      </xsd:simpleType>
    </xsd:element>
    <xsd:element name="FileShareFlag" ma:index="11" nillable="true" ma:displayName="File Share Flag" ma:default="0.0" ma:hidden="true" ma:internalName="_x0024_Resources_x003a_FSDLResources_x002c_VDL_FileShareFlag_x003b_" ma:readOnly="tru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cf81e8-d1cd-4363-8584-6d66dcd9c1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4bc9f-d43a-4562-9a47-6bccc43a8b23" elementFormDefault="qualified">
    <xsd:import namespace="http://schemas.microsoft.com/office/2006/documentManagement/types"/>
    <xsd:import namespace="http://schemas.microsoft.com/office/infopath/2007/PartnerControls"/>
    <xsd:element name="D38D7918E8D62_DiskName" ma:index="10" nillable="true" ma:displayName="DiskName" ma:description="" ma:hidden="true" ma:internalName="DiskName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rgeFileSiz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F92B104-00FF-499A-876D-725CDBB11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3cf81e8-d1cd-4363-8584-6d66dcd9c1e1"/>
    <ds:schemaRef ds:uri="9e14bc9f-d43a-4562-9a47-6bccc43a8b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B119CC-48B6-494A-AA26-ED295798D92A}">
  <ds:schemaRefs>
    <ds:schemaRef ds:uri="a38cb3a5-e98f-45b4-9d6b-ed635ca1728a"/>
    <ds:schemaRef ds:uri="b732d923-a5c6-4f53-9a24-ff2670dea06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DD508129-B074-4689-939F-45E39A0F957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16716</TotalTime>
  <Words>398</Words>
  <Application>Microsoft Office PowerPoint</Application>
  <PresentationFormat>Custom</PresentationFormat>
  <Paragraphs>39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Agrandir Medium</vt:lpstr>
      <vt:lpstr>Arial</vt:lpstr>
      <vt:lpstr>Calibri</vt:lpstr>
      <vt:lpstr>Helvetica</vt:lpstr>
      <vt:lpstr>1_Office Theme</vt:lpstr>
      <vt:lpstr>PowerPoint Presentation</vt:lpstr>
    </vt:vector>
  </TitlesOfParts>
  <Company>HPES ACES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NASA BHP Lab</dc:creator>
  <cp:lastModifiedBy>FarrHenderson, Maya (JSC-SK311)[KBR Wyle Services, LLC]</cp:lastModifiedBy>
  <cp:revision>4</cp:revision>
  <cp:lastPrinted>2019-01-21T17:39:32Z</cp:lastPrinted>
  <dcterms:created xsi:type="dcterms:W3CDTF">2018-11-29T13:40:04Z</dcterms:created>
  <dcterms:modified xsi:type="dcterms:W3CDTF">2024-12-20T18:05:05Z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0x0101002C83F6533451D0499DA21A5E9681168B</vt:lpwstr>
  </property>
</Properties>
</file>