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2" r:id="rId5"/>
  </p:sldMasterIdLst>
  <p:notesMasterIdLst>
    <p:notesMasterId r:id="rId28"/>
  </p:notesMasterIdLst>
  <p:sldIdLst>
    <p:sldId id="257" r:id="rId6"/>
    <p:sldId id="260" r:id="rId7"/>
    <p:sldId id="268" r:id="rId8"/>
    <p:sldId id="269" r:id="rId9"/>
    <p:sldId id="270" r:id="rId10"/>
    <p:sldId id="271" r:id="rId11"/>
    <p:sldId id="272" r:id="rId12"/>
    <p:sldId id="273" r:id="rId13"/>
    <p:sldId id="274" r:id="rId14"/>
    <p:sldId id="281" r:id="rId15"/>
    <p:sldId id="282" r:id="rId16"/>
    <p:sldId id="283" r:id="rId17"/>
    <p:sldId id="285" r:id="rId18"/>
    <p:sldId id="286" r:id="rId19"/>
    <p:sldId id="288" r:id="rId20"/>
    <p:sldId id="287" r:id="rId21"/>
    <p:sldId id="289" r:id="rId22"/>
    <p:sldId id="293" r:id="rId23"/>
    <p:sldId id="294" r:id="rId24"/>
    <p:sldId id="295" r:id="rId25"/>
    <p:sldId id="297" r:id="rId26"/>
    <p:sldId id="296"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1D26"/>
    <a:srgbClr val="020303"/>
    <a:srgbClr val="0F1C24"/>
    <a:srgbClr val="04080B"/>
    <a:srgbClr val="7FD99B"/>
    <a:srgbClr val="AE234C"/>
    <a:srgbClr val="B26024"/>
    <a:srgbClr val="2464B1"/>
    <a:srgbClr val="AD8F23"/>
    <a:srgbClr val="1328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69CC15-0259-4F3B-BB53-F49299DB7223}" v="89" dt="2025-01-23T15:02:07.5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444" autoAdjust="0"/>
  </p:normalViewPr>
  <p:slideViewPr>
    <p:cSldViewPr snapToGrid="0">
      <p:cViewPr varScale="1">
        <p:scale>
          <a:sx n="93" d="100"/>
          <a:sy n="93" d="100"/>
        </p:scale>
        <p:origin x="1236" y="8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viewProps" Target="viewProps.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C44EB9F-B19C-49D9-942F-49D77976D49B}" type="datetimeFigureOut">
              <a:rPr lang="en-US" smtClean="0"/>
              <a:t>1/23/2025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767FF-1C76-453F-B401-BC7E882D90A8}" type="slidenum">
              <a:rPr lang="en-US" smtClean="0"/>
              <a:t>‹#›</a:t>
            </a:fld>
            <a:endParaRPr lang="en-US"/>
          </a:p>
        </p:txBody>
      </p:sp>
    </p:spTree>
    <p:extLst>
      <p:ext uri="{BB962C8B-B14F-4D97-AF65-F5344CB8AC3E}">
        <p14:creationId xmlns:p14="http://schemas.microsoft.com/office/powerpoint/2010/main" val="24539344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Thank you all for the opportunity to present this data that was recently published just a few short weeks ago. We are very excited to share these findings with the community. This paper aims to characterize cognitive performance in 6 month low earth orbit mission. </a:t>
            </a:r>
          </a:p>
        </p:txBody>
      </p:sp>
      <p:sp>
        <p:nvSpPr>
          <p:cNvPr id="4" name="Slide Number Placeholder 3"/>
          <p:cNvSpPr>
            <a:spLocks noGrp="1"/>
          </p:cNvSpPr>
          <p:nvPr>
            <p:ph type="sldNum" sz="quarter" idx="5"/>
          </p:nvPr>
        </p:nvSpPr>
        <p:spPr/>
        <p:txBody>
          <a:bodyPr/>
          <a:lstStyle/>
          <a:p>
            <a:fld id="{BFD767FF-1C76-453F-B401-BC7E882D90A8}" type="slidenum">
              <a:rPr lang="en-US" smtClean="0"/>
              <a:t>1</a:t>
            </a:fld>
            <a:endParaRPr lang="en-US"/>
          </a:p>
        </p:txBody>
      </p:sp>
    </p:spTree>
    <p:extLst>
      <p:ext uri="{BB962C8B-B14F-4D97-AF65-F5344CB8AC3E}">
        <p14:creationId xmlns:p14="http://schemas.microsoft.com/office/powerpoint/2010/main" val="5851436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present a pre-flight normative database of 25 astronaut crew that can be used to contextualize future performance. Supplementary tables also include descriptive information for raw and z transformed scores for all subtests across all mission phases. </a:t>
            </a:r>
          </a:p>
          <a:p>
            <a:endParaRPr lang="en-US" dirty="0"/>
          </a:p>
          <a:p>
            <a:r>
              <a:rPr lang="en-US" dirty="0"/>
              <a:t>Note, sample size too small to stratify by age bins</a:t>
            </a:r>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10</a:t>
            </a:fld>
            <a:endParaRPr lang="en-US"/>
          </a:p>
        </p:txBody>
      </p:sp>
    </p:spTree>
    <p:extLst>
      <p:ext uri="{BB962C8B-B14F-4D97-AF65-F5344CB8AC3E}">
        <p14:creationId xmlns:p14="http://schemas.microsoft.com/office/powerpoint/2010/main" val="167618195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Our second aim utilized linear mixed models with follow up pairwise comparisons to compare performance between distinction mission phases. </a:t>
            </a:r>
          </a:p>
          <a:p>
            <a:pPr marL="171450" indent="-171450">
              <a:buFont typeface="Arial" panose="020B0604020202020204" pitchFamily="34" charset="0"/>
              <a:buChar char="•"/>
            </a:pPr>
            <a:r>
              <a:rPr lang="en-US" dirty="0"/>
              <a:t>This slide depicts results from the fractal 2-back task, which is a measure of visual working memory. This is our ability to hold and manipulate information in your mind. For example, doing mental math at the grocery store to keep track of your running total as you are shopping. Here our analysis revealed preserved accuracy (on the right) but slower performance at the early flight mission phase that was persistent but stable through the end of data collection at the late post flight time point.</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n-US" dirty="0"/>
              <a:t>Difference between preflight and early flight on averages was approx. 75ms</a:t>
            </a:r>
          </a:p>
          <a:p>
            <a:pPr marL="0" indent="0">
              <a:buFont typeface="Arial" panose="020B0604020202020204" pitchFamily="34" charset="0"/>
              <a:buNone/>
            </a:pPr>
            <a:r>
              <a:rPr lang="en-US" dirty="0"/>
              <a:t> </a:t>
            </a:r>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11</a:t>
            </a:fld>
            <a:endParaRPr lang="en-US"/>
          </a:p>
        </p:txBody>
      </p:sp>
    </p:spTree>
    <p:extLst>
      <p:ext uri="{BB962C8B-B14F-4D97-AF65-F5344CB8AC3E}">
        <p14:creationId xmlns:p14="http://schemas.microsoft.com/office/powerpoint/2010/main" val="235506730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This slide presents results from the Digit Symbol Substitution tests, which is a task assessing processing speed, which refers to how quickly information is received, interpreted and ultimately acted upon. So how quickly are you taking in and interpreting the items on the shelf and choosing your target can of soup. Here we report preserved accuracy over mission phases.  Response times were significantly slower starting at the early flight mission phase, that was persistent yet stable through the remainder of flight and early post flight mission phase. Scores returned to preflight baseline by the late post flight mission phase.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dirty="0"/>
              <a:t>Difference between preflight and early flight on averages was approx. 113</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12</a:t>
            </a:fld>
            <a:endParaRPr lang="en-US"/>
          </a:p>
        </p:txBody>
      </p:sp>
    </p:spTree>
    <p:extLst>
      <p:ext uri="{BB962C8B-B14F-4D97-AF65-F5344CB8AC3E}">
        <p14:creationId xmlns:p14="http://schemas.microsoft.com/office/powerpoint/2010/main" val="3415552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Panel J presents results from the Psychomotor vigilance Task assessing sustained attention, or the ability to maintain attention to a stimulus for prolonged periods of time. Most classic example of this is maintaining attention while driving. Our results show preserved accuracy between mission phases. Slower performance was observed at the early flight mission phase though this had resolved by the late flight.</a:t>
            </a:r>
          </a:p>
          <a:p>
            <a:pPr marL="0" indent="0">
              <a:buFont typeface="Arial" panose="020B0604020202020204" pitchFamily="34" charset="0"/>
              <a:buNone/>
            </a:pPr>
            <a:endParaRPr lang="en-US" dirty="0"/>
          </a:p>
          <a:p>
            <a:pPr marL="0" indent="0">
              <a:buFont typeface="Arial" panose="020B0604020202020204" pitchFamily="34" charset="0"/>
              <a:buNone/>
            </a:pPr>
            <a:endParaRPr lang="en-US" dirty="0"/>
          </a:p>
          <a:p>
            <a:pPr marL="0" indent="0">
              <a:buFont typeface="Arial" panose="020B0604020202020204" pitchFamily="34" charset="0"/>
              <a:buNone/>
            </a:pPr>
            <a:r>
              <a:rPr lang="en-US" b="0" i="0" dirty="0">
                <a:solidFill>
                  <a:srgbClr val="212121"/>
                </a:solidFill>
                <a:effectLst/>
                <a:latin typeface="BlinkMacSystemFont"/>
              </a:rPr>
              <a:t>Eleven and 20 lapses (355-ms threshold) on the PVT optimally divided SLST performance into high-, medium-, and low-performance bouts with significantly decreasing threat detection performance A'. Assignment to the different SLST performance groups replicated homeostatic and circadian patterns during total sleep deprivation.</a:t>
            </a: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13</a:t>
            </a:fld>
            <a:endParaRPr lang="en-US"/>
          </a:p>
        </p:txBody>
      </p:sp>
    </p:spTree>
    <p:extLst>
      <p:ext uri="{BB962C8B-B14F-4D97-AF65-F5344CB8AC3E}">
        <p14:creationId xmlns:p14="http://schemas.microsoft.com/office/powerpoint/2010/main" val="321470003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Panel I presents results from </a:t>
            </a:r>
            <a:r>
              <a:rPr lang="en-US" sz="1200" dirty="0">
                <a:effectLst/>
                <a:latin typeface="Times New Roman" panose="02020603050405020304" pitchFamily="18" charset="0"/>
                <a:ea typeface="Calibri" panose="020F0502020204030204" pitchFamily="34" charset="0"/>
              </a:rPr>
              <a:t>The balloon analog risk task. This is a measure of risk tolerance. Here accuracy is better characterized as a measure of risk taking propensity, so higher scores represent greater risk-taking propensity (or more likely to take risks). Our results revealed reduced risk-taking propensity in late flight and both post flight mission phases compared to pre flight baseline and early flight mission phases.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dirty="0">
                <a:effectLst/>
                <a:latin typeface="Times New Roman" panose="02020603050405020304" pitchFamily="18" charset="0"/>
                <a:ea typeface="Calibri" panose="020F0502020204030204" pitchFamily="34" charset="0"/>
              </a:rPr>
              <a:t>Individuals are asked to make decisions about how much they are willing to inflate a virtual balloon in return for a reward. The reward is lost if they over inflate and pop the balloon.  </a:t>
            </a:r>
            <a:endParaRPr lang="en-US" dirty="0"/>
          </a:p>
          <a:p>
            <a:pPr marL="0" indent="0">
              <a:buFont typeface="Arial" panose="020B0604020202020204" pitchFamily="34" charset="0"/>
              <a:buNone/>
            </a:pP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14</a:t>
            </a:fld>
            <a:endParaRPr lang="en-US"/>
          </a:p>
        </p:txBody>
      </p:sp>
    </p:spTree>
    <p:extLst>
      <p:ext uri="{BB962C8B-B14F-4D97-AF65-F5344CB8AC3E}">
        <p14:creationId xmlns:p14="http://schemas.microsoft.com/office/powerpoint/2010/main" val="34278575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We observed either stable or improved performance between mission phases in all remaining tasks. So in other words no group level decrements were observed between mission phases. This includes the tasks displayed here: visual memory (B; visual object learning test), concept formation (D; abstract matching), and spatial orientation (E; line orientation task), abstract reasoning (G; Matrix reasoning), emotion recognition (F; emotion recognition task), and sensorimotor function (K; Motor praxis task).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Visual memory – ability to learn and recall visual information's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Concept formation – novel problem solving or ability to change strategy after obtaining feedback/new information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Spatial orientation – book on a book shelf</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dirty="0"/>
              <a:t>Abstract reasoning is pattern recognition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br>
              <a:rPr lang="en-US" dirty="0"/>
            </a:br>
            <a:endParaRPr lang="en-US" dirty="0"/>
          </a:p>
          <a:p>
            <a:pPr marL="171450" indent="-171450">
              <a:buFont typeface="Arial" panose="020B0604020202020204" pitchFamily="34" charset="0"/>
              <a:buChar char="•"/>
            </a:pP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15</a:t>
            </a:fld>
            <a:endParaRPr lang="en-US"/>
          </a:p>
        </p:txBody>
      </p:sp>
    </p:spTree>
    <p:extLst>
      <p:ext uri="{BB962C8B-B14F-4D97-AF65-F5344CB8AC3E}">
        <p14:creationId xmlns:p14="http://schemas.microsoft.com/office/powerpoint/2010/main" val="18439038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 3 focused on quantifying the percent frequency of in flight and post flight data points that classified as a “low score” compared to the samples pre-flight baseline. Again we utilized a cut off of ≤1.5 standard deviations.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Table on the right presents the percent frequency of low scores by subtests. Three subtests with the highest frequency of low scores are tasks of </a:t>
            </a:r>
            <a:r>
              <a:rPr lang="en-US" dirty="0" err="1"/>
              <a:t>visuo</a:t>
            </a:r>
            <a:r>
              <a:rPr lang="en-US" dirty="0"/>
              <a:t> spatial working memory, processing speed, and sustained attention. This is visualized in the figure to the left, which is organized much the same and previous figures; Our cut off is represented by the additional dotted horizontal line and individual data points classified as “low score” are represented by triangles. This really highlights that even among those domains with group level changes between mission phases, there is a degree of interindividual variability that is also observed. And in fact we can also see that in some subtest in which we did not see group level changes between mission phases. The VOLT and AM test are highlighted in the table. So in other words, whether or not there are observed group level changes between mission phases, there is a degree of interindividual variability in performance that may be important to assess in our crew.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a:p>
            <a:endParaRPr lang="en-US" dirty="0"/>
          </a:p>
          <a:p>
            <a:r>
              <a:rPr lang="en-US" dirty="0"/>
              <a:t>Interestingly, I highlighted accuracy scores of visual memory and abstract matching </a:t>
            </a:r>
          </a:p>
          <a:p>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16</a:t>
            </a:fld>
            <a:endParaRPr lang="en-US"/>
          </a:p>
        </p:txBody>
      </p:sp>
    </p:spTree>
    <p:extLst>
      <p:ext uri="{BB962C8B-B14F-4D97-AF65-F5344CB8AC3E}">
        <p14:creationId xmlns:p14="http://schemas.microsoft.com/office/powerpoint/2010/main" val="12746475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sample size too small to stratify by age bins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Calibri (Body)"/>
                <a:ea typeface="Calibri" panose="020F0502020204030204" pitchFamily="34" charset="0"/>
                <a:cs typeface="Times New Roman" panose="02020603050405020304" pitchFamily="18" charset="0"/>
              </a:rPr>
              <a:t>Across all mission phases, there were no relationships between hours of sleep reported and performance on any subtest of the Cognition battery. Alertness was inversely related to DSST accuracy (</a:t>
            </a:r>
            <a:r>
              <a:rPr lang="en-US" sz="1200" i="1" dirty="0">
                <a:effectLst/>
                <a:latin typeface="Calibri (Body)"/>
                <a:ea typeface="Calibri" panose="020F0502020204030204" pitchFamily="34" charset="0"/>
                <a:cs typeface="Times New Roman" panose="02020603050405020304" pitchFamily="18" charset="0"/>
              </a:rPr>
              <a:t>β </a:t>
            </a:r>
            <a:r>
              <a:rPr lang="en-US" sz="1200" dirty="0">
                <a:effectLst/>
                <a:latin typeface="Calibri (Body)"/>
                <a:ea typeface="Calibri" panose="020F0502020204030204" pitchFamily="34" charset="0"/>
                <a:cs typeface="Times New Roman" panose="02020603050405020304" pitchFamily="18" charset="0"/>
              </a:rPr>
              <a:t>= -.1, </a:t>
            </a:r>
            <a:r>
              <a:rPr lang="en-US" sz="1200" i="1" dirty="0">
                <a:effectLst/>
                <a:latin typeface="Calibri (Body)"/>
                <a:ea typeface="Calibri" panose="020F0502020204030204" pitchFamily="34" charset="0"/>
                <a:cs typeface="Times New Roman" panose="02020603050405020304" pitchFamily="18" charset="0"/>
              </a:rPr>
              <a:t>p </a:t>
            </a:r>
            <a:r>
              <a:rPr lang="en-US" sz="1200" dirty="0">
                <a:effectLst/>
                <a:latin typeface="Calibri (Body)"/>
                <a:ea typeface="Calibri" panose="020F0502020204030204" pitchFamily="34" charset="0"/>
                <a:cs typeface="Times New Roman" panose="02020603050405020304" pitchFamily="18" charset="0"/>
              </a:rPr>
              <a:t>= .05) only. </a:t>
            </a:r>
          </a:p>
          <a:p>
            <a:r>
              <a:rPr lang="en-US" sz="1200" dirty="0">
                <a:effectLst/>
                <a:latin typeface="Calibri (Body)"/>
                <a:ea typeface="Calibri" panose="020F0502020204030204" pitchFamily="34" charset="0"/>
                <a:cs typeface="Times New Roman" panose="02020603050405020304" pitchFamily="18" charset="0"/>
              </a:rPr>
              <a:t>Alertness was inversely related to DSST accuracy (</a:t>
            </a:r>
            <a:r>
              <a:rPr lang="en-US" sz="1200" i="1" dirty="0">
                <a:effectLst/>
                <a:latin typeface="Calibri (Body)"/>
                <a:ea typeface="Calibri" panose="020F0502020204030204" pitchFamily="34" charset="0"/>
                <a:cs typeface="Times New Roman" panose="02020603050405020304" pitchFamily="18" charset="0"/>
              </a:rPr>
              <a:t>β </a:t>
            </a:r>
            <a:r>
              <a:rPr lang="en-US" sz="1200" dirty="0">
                <a:effectLst/>
                <a:latin typeface="Calibri (Body)"/>
                <a:ea typeface="Calibri" panose="020F0502020204030204" pitchFamily="34" charset="0"/>
                <a:cs typeface="Times New Roman" panose="02020603050405020304" pitchFamily="18" charset="0"/>
              </a:rPr>
              <a:t>= -.1, </a:t>
            </a:r>
            <a:r>
              <a:rPr lang="en-US" sz="1200" i="1" dirty="0">
                <a:effectLst/>
                <a:latin typeface="Calibri (Body)"/>
                <a:ea typeface="Calibri" panose="020F0502020204030204" pitchFamily="34" charset="0"/>
                <a:cs typeface="Times New Roman" panose="02020603050405020304" pitchFamily="18" charset="0"/>
              </a:rPr>
              <a:t>p </a:t>
            </a:r>
            <a:r>
              <a:rPr lang="en-US" sz="1200" dirty="0">
                <a:effectLst/>
                <a:latin typeface="Calibri (Body)"/>
                <a:ea typeface="Calibri" panose="020F0502020204030204" pitchFamily="34" charset="0"/>
                <a:cs typeface="Times New Roman" panose="02020603050405020304" pitchFamily="18" charset="0"/>
              </a:rPr>
              <a:t>= .05) only. </a:t>
            </a: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17</a:t>
            </a:fld>
            <a:endParaRPr lang="en-US"/>
          </a:p>
        </p:txBody>
      </p:sp>
    </p:spTree>
    <p:extLst>
      <p:ext uri="{BB962C8B-B14F-4D97-AF65-F5344CB8AC3E}">
        <p14:creationId xmlns:p14="http://schemas.microsoft.com/office/powerpoint/2010/main" val="428304807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rPr>
              <a:t>Astronauts may modulate risk taking propensity to adapt to mission demands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rPr>
              <a:t>Operational insight into their perceptions of how comfort with risk taking may impact interactions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rPr>
              <a:t>May be prudent to see to what extend will that impact decision making, warrants further investigation, particularly in late mission tasks.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a typeface="Calibri" panose="020F0502020204030204" pitchFamily="34" charset="0"/>
              </a:rPr>
              <a:t>May not be that higher or lower scores are adaptive or maladaptive </a:t>
            </a:r>
          </a:p>
          <a:p>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18</a:t>
            </a:fld>
            <a:endParaRPr lang="en-US"/>
          </a:p>
        </p:txBody>
      </p:sp>
    </p:spTree>
    <p:extLst>
      <p:ext uri="{BB962C8B-B14F-4D97-AF65-F5344CB8AC3E}">
        <p14:creationId xmlns:p14="http://schemas.microsoft.com/office/powerpoint/2010/main" val="842409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US" dirty="0"/>
              <a:t>Overall, the outcomes of this study are very positive. We have demonstrated that living and working in low earth orbit for approx. 6 months was not associated with widespread cognitive impairment or neurodegeneration. This is notable not only just for our NASA professional astronauts, but also for future private astronauts as the commercialization of space in low earth orbit continues to evolve. </a:t>
            </a:r>
          </a:p>
          <a:p>
            <a:pPr marL="171450" indent="-171450">
              <a:buFont typeface="Arial" panose="020B0604020202020204" pitchFamily="34" charset="0"/>
              <a:buChar char="•"/>
            </a:pPr>
            <a:r>
              <a:rPr lang="en-US" dirty="0"/>
              <a:t>The group and individual level changes and variability that we did observe were primarily in those domains that terrestrial literature has shown to be vulnerable to state-like changed in the context of stressors. This is particularly salient in these operational settings where there are both spaceflight hazards as well as operational stressors that could influence these domains. </a:t>
            </a:r>
          </a:p>
          <a:p>
            <a:pPr marL="171450" indent="-171450">
              <a:buFont typeface="Arial" panose="020B0604020202020204" pitchFamily="34" charset="0"/>
              <a:buChar char="•"/>
            </a:pPr>
            <a:r>
              <a:rPr lang="en-US" dirty="0"/>
              <a:t>This characterization is helpful and can inform mission support, including in operational planning and scheduling, medical monitoring, and development of human system interactions that reduce the demands of these vulnerable domains to support operational tasks</a:t>
            </a:r>
          </a:p>
          <a:p>
            <a:pPr marL="171450" indent="-171450">
              <a:buFont typeface="Arial" panose="020B0604020202020204" pitchFamily="34" charset="0"/>
              <a:buChar char="•"/>
            </a:pPr>
            <a:r>
              <a:rPr lang="en-US" dirty="0"/>
              <a:t>Finally, I would argue that the most important outcome of this study is a normative dataset that characterizes both preflight baseline and also expected changes in cognitive performance in flight. This is an evidence base that can supplement decision making for medical and psychological support by characterizing individual or group level deviations from expectations. As we move toward lunar and mars mission, this can also contribute to a LEO comparison with which we may be able to quantify additional risk to behavioral health outcomes as additional risk drivers are introduced to missions. “ENTIRELY NEW SET OF STRESSORS TO FUTURE MISSIONS”</a:t>
            </a:r>
          </a:p>
          <a:p>
            <a:pPr marL="171450" indent="-171450">
              <a:buFont typeface="Arial" panose="020B0604020202020204" pitchFamily="34" charset="0"/>
              <a:buChar char="•"/>
            </a:pPr>
            <a:endParaRPr lang="en-US" dirty="0"/>
          </a:p>
          <a:p>
            <a:r>
              <a:rPr lang="en-US" dirty="0"/>
              <a:t>Lauren discussion:</a:t>
            </a:r>
          </a:p>
          <a:p>
            <a:pPr marL="171450" indent="-171450">
              <a:buFont typeface="Arial" panose="020B0604020202020204" pitchFamily="34" charset="0"/>
              <a:buChar char="•"/>
            </a:pPr>
            <a:r>
              <a:rPr lang="en-US" dirty="0"/>
              <a:t>Different domains are at risk, and then there are individual differences in how people experience this. So some will have </a:t>
            </a:r>
            <a:r>
              <a:rPr lang="en-US" dirty="0" err="1"/>
              <a:t>ar</a:t>
            </a:r>
            <a:r>
              <a:rPr lang="en-US" dirty="0"/>
              <a:t> </a:t>
            </a:r>
            <a:r>
              <a:rPr lang="en-US" dirty="0" err="1"/>
              <a:t>eally</a:t>
            </a:r>
            <a:r>
              <a:rPr lang="en-US" dirty="0"/>
              <a:t> hard time and others will be able to compensate effectively </a:t>
            </a:r>
          </a:p>
          <a:p>
            <a:pPr marL="171450" indent="-171450">
              <a:buFont typeface="Arial" panose="020B0604020202020204" pitchFamily="34" charset="0"/>
              <a:buChar char="•"/>
            </a:pPr>
            <a:r>
              <a:rPr lang="en-US" dirty="0"/>
              <a:t>Celebrate the box </a:t>
            </a:r>
          </a:p>
          <a:p>
            <a:pPr marL="171450" indent="-171450">
              <a:buFont typeface="Arial" panose="020B0604020202020204" pitchFamily="34" charset="0"/>
              <a:buChar char="•"/>
            </a:pPr>
            <a:r>
              <a:rPr lang="en-US" dirty="0"/>
              <a:t>We have this diverse, broader group entering space, going to be more a part of humanity extending to commercial thought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19</a:t>
            </a:fld>
            <a:endParaRPr lang="en-US"/>
          </a:p>
        </p:txBody>
      </p:sp>
    </p:spTree>
    <p:extLst>
      <p:ext uri="{BB962C8B-B14F-4D97-AF65-F5344CB8AC3E}">
        <p14:creationId xmlns:p14="http://schemas.microsoft.com/office/powerpoint/2010/main" val="4275200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There has been much anecdotal evidence from astronaut crew that many experience cognitive difficulties, often described as brain fog, while in flight. Objective evidence from spaceflight studies are somewhat mixed but suggest mild and often reversible decrements in specific cognitive domains. </a:t>
            </a:r>
          </a:p>
          <a:p>
            <a:pPr marL="228600" indent="-228600">
              <a:buFont typeface="+mj-lt"/>
              <a:buAutoNum type="arabicPeriod"/>
            </a:pPr>
            <a:r>
              <a:rPr lang="en-US" sz="1200" dirty="0"/>
              <a:t>So for example there studies on shuttle missions documented weaknesses in dual task performance that some attribute to a consequence of multiple stressors experienced by the crew simultaneously. </a:t>
            </a:r>
          </a:p>
          <a:p>
            <a:pPr marL="228600" indent="-228600">
              <a:buFont typeface="+mj-lt"/>
              <a:buAutoNum type="arabicPeriod"/>
            </a:pPr>
            <a:r>
              <a:rPr lang="en-US" sz="1200" dirty="0"/>
              <a:t>Studies assessing cognitive performance on 6 month ISS missions have typically focused on specific domains hypothesized to be vulnerable to specific stressors, such as adaption to gravitational shifts or sleep restriction. Broadly, these have found worse sustained attention will 5 hours of sleep or less, and decrements in aspects of spatial working memory, spatial orientation, and dual tasking during phases with acute gravitational transitions that resolved in the post flight phase. But importantly, these 6 month ISS studies lack data assessing cognitive domains that may impact operational tasks, such as higher order executive functions and emotional processing. </a:t>
            </a:r>
          </a:p>
          <a:p>
            <a:pPr marL="228600" indent="-228600">
              <a:buFont typeface="+mj-lt"/>
              <a:buAutoNum type="arabicPeriod"/>
            </a:pPr>
            <a:r>
              <a:rPr lang="en-US" sz="1200" dirty="0"/>
              <a:t>New era that includes more comprehensive assessment of cognitive functions across a wide range of relevant cognitive domains using a battery of tests specifically designed for high performing populations. Prior to our study, only the NASA Twin study used this approach, and they identified early flight, late flight, and post flight decrements in specific cognitive domains in one astronaut on a 1 year ISS mission.</a:t>
            </a:r>
          </a:p>
          <a:p>
            <a:endParaRPr lang="en-US" sz="120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Other notes: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t>Results from these studies appear mixed and disjointed, largely due to differences in mission duration, standardization in testing procedures, at times the use of assessments not necessarily appropriate for high performing astronauts, or strong study designs that were specifically assessing the impact of a single hazard (like altered gravity). Gary </a:t>
            </a:r>
            <a:r>
              <a:rPr lang="en-US" sz="1200" dirty="0" err="1"/>
              <a:t>strangman</a:t>
            </a:r>
            <a:r>
              <a:rPr lang="en-US" sz="1200" dirty="0"/>
              <a:t> two reviews that highlights strengths and weaknesses</a:t>
            </a:r>
          </a:p>
          <a:p>
            <a:endParaRPr lang="en-US" sz="1200"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2</a:t>
            </a:fld>
            <a:endParaRPr lang="en-US"/>
          </a:p>
        </p:txBody>
      </p:sp>
    </p:spTree>
    <p:extLst>
      <p:ext uri="{BB962C8B-B14F-4D97-AF65-F5344CB8AC3E}">
        <p14:creationId xmlns:p14="http://schemas.microsoft.com/office/powerpoint/2010/main" val="6779416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20</a:t>
            </a:fld>
            <a:endParaRPr lang="en-US"/>
          </a:p>
        </p:txBody>
      </p:sp>
    </p:spTree>
    <p:extLst>
      <p:ext uri="{BB962C8B-B14F-4D97-AF65-F5344CB8AC3E}">
        <p14:creationId xmlns:p14="http://schemas.microsoft.com/office/powerpoint/2010/main" val="244936513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21</a:t>
            </a:fld>
            <a:endParaRPr lang="en-US"/>
          </a:p>
        </p:txBody>
      </p:sp>
    </p:spTree>
    <p:extLst>
      <p:ext uri="{BB962C8B-B14F-4D97-AF65-F5344CB8AC3E}">
        <p14:creationId xmlns:p14="http://schemas.microsoft.com/office/powerpoint/2010/main" val="41172077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22</a:t>
            </a:fld>
            <a:endParaRPr lang="en-US"/>
          </a:p>
        </p:txBody>
      </p:sp>
    </p:spTree>
    <p:extLst>
      <p:ext uri="{BB962C8B-B14F-4D97-AF65-F5344CB8AC3E}">
        <p14:creationId xmlns:p14="http://schemas.microsoft.com/office/powerpoint/2010/main" val="2559389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effectLst/>
                <a:latin typeface="Times New Roman" panose="02020603050405020304" pitchFamily="18" charset="0"/>
                <a:ea typeface="Calibri" panose="020F0502020204030204" pitchFamily="34" charset="0"/>
              </a:rPr>
              <a:t>Analog studies have also </a:t>
            </a:r>
            <a:r>
              <a:rPr lang="en-US" sz="1200" i="0" dirty="0">
                <a:latin typeface="Calibri" panose="020F0502020204030204" pitchFamily="34" charset="0"/>
                <a:cs typeface="Calibri" panose="020F0502020204030204" pitchFamily="34" charset="0"/>
              </a:rPr>
              <a:t>documented changes in cognitive performance in the context of spaceflight stressors, including sleep restrictions, HDBR (prolonged microgravity), parabolic flight (acute gravitational transitions), and diet enhancements. Some have also demonstrated individual variability in cognitive outcomes in the context of combined stressors (such as isolation and confinement and sleep restriction). The specifics of each of these can be found in the publications, but I’ll point out that the decrements observed were not global, rather restricted to specific cognitive domains such as sustained attention and processing speed.</a:t>
            </a:r>
          </a:p>
          <a:p>
            <a:endParaRPr lang="en-US" sz="1200" dirty="0">
              <a:effectLst/>
              <a:latin typeface="Times New Roman" panose="02020603050405020304" pitchFamily="18" charset="0"/>
              <a:ea typeface="Calibri" panose="020F0502020204030204" pitchFamily="34" charset="0"/>
            </a:endParaRPr>
          </a:p>
          <a:p>
            <a:r>
              <a:rPr lang="en-US" sz="1200" dirty="0">
                <a:effectLst/>
                <a:latin typeface="Times New Roman" panose="02020603050405020304" pitchFamily="18" charset="0"/>
                <a:ea typeface="Calibri" panose="020F0502020204030204" pitchFamily="34" charset="0"/>
              </a:rPr>
              <a:t>Taken together, the extant literature documenting cognitive performance in spaceflight or spaceflight analogs suggests possible mild decrements in some, but not necessarily all, cognitive domains and that these decrements may be singularly or synergistically influenced by multiple spaceflight hazards (e.g., altered gravity) and stressors (e.g., sleep restriction). Spaceflight is dynamic and thus there is potential for hazards and stressors to interact in varying degrees within a mission, it is also possible that there are specific mission phases in which performance is more vulnerable to decrements. </a:t>
            </a: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3</a:t>
            </a:fld>
            <a:endParaRPr lang="en-US"/>
          </a:p>
        </p:txBody>
      </p:sp>
    </p:spTree>
    <p:extLst>
      <p:ext uri="{BB962C8B-B14F-4D97-AF65-F5344CB8AC3E}">
        <p14:creationId xmlns:p14="http://schemas.microsoft.com/office/powerpoint/2010/main" val="35466090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Therefore, the primary aims of this study </a:t>
            </a:r>
          </a:p>
          <a:p>
            <a:r>
              <a:rPr lang="en-US" dirty="0"/>
              <a:t>Focus on differences between mission phases for this </a:t>
            </a:r>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4</a:t>
            </a:fld>
            <a:endParaRPr lang="en-US"/>
          </a:p>
        </p:txBody>
      </p:sp>
    </p:spTree>
    <p:extLst>
      <p:ext uri="{BB962C8B-B14F-4D97-AF65-F5344CB8AC3E}">
        <p14:creationId xmlns:p14="http://schemas.microsoft.com/office/powerpoint/2010/main" val="36817675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address these aims we leveraged data from the Spaceflight Standards Measures, which is a cross-cutting multidisciplinary study that aims to characterize risk across a number of different human systems. Cognitive performance was assessed under this protocol and the current analysis includes 25 astronauts on approximately 6 month ISS missions. Relevant age and gender information is presented on this slide. Cognitive performance was assessed at 5 timepoints, or mission phases, for each individual. The data collection protocol is represented in this figure here, with a solid horizontal black line representing time, the dotted vertical lines representing launch and return. There was one session during the pre-flight mission phase around 90 days before flight; 2 inflight session corresponding to an early flight mission phase at around FD 30 and a late flight mission phase occurring around 30 days before return; and two post flight sessions which included an Early post flight mission phase around R+10 and late post flight mission around R+30.</a:t>
            </a:r>
          </a:p>
          <a:p>
            <a:endParaRPr lang="en-US" dirty="0"/>
          </a:p>
          <a:p>
            <a:r>
              <a:rPr lang="en-US" dirty="0"/>
              <a:t>Repeat the concept that these are pairwise comparisons between mission phases, repeat over and over again</a:t>
            </a:r>
          </a:p>
          <a:p>
            <a:endParaRPr lang="en-US" dirty="0"/>
          </a:p>
          <a:p>
            <a:r>
              <a:rPr lang="en-US" dirty="0"/>
              <a:t>SD = 7.14</a:t>
            </a:r>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5</a:t>
            </a:fld>
            <a:endParaRPr lang="en-US"/>
          </a:p>
        </p:txBody>
      </p:sp>
    </p:spTree>
    <p:extLst>
      <p:ext uri="{BB962C8B-B14F-4D97-AF65-F5344CB8AC3E}">
        <p14:creationId xmlns:p14="http://schemas.microsoft.com/office/powerpoint/2010/main" val="13685006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200" kern="1200" dirty="0">
                <a:solidFill>
                  <a:schemeClr val="tx1"/>
                </a:solidFill>
                <a:effectLst/>
                <a:latin typeface="+mn-lt"/>
                <a:ea typeface="+mn-ea"/>
                <a:cs typeface="+mn-cs"/>
              </a:rPr>
              <a:t>Cognitive performance was assessed with Cognition Battery is a computerized test that was developed to assess a range of cognitive domains in high performing individuals, specifically astronaut or astronaut-like populations (Basner et al., 2015). The table on the right of this slide highlights the 10 subtests in the battery and the cognitive domains they assess. Each subtest has a speed and accuracy metric, and there are published practice effect corrections available to account for study designs with repeated administrations. For this analysis, we used the samples baseline mean and standard deviation scores to create z scores for across all datapoints such that higher z scores represent either faster or more accurate performance, respectively.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US" sz="1200" kern="1200" dirty="0">
              <a:solidFill>
                <a:schemeClr val="tx1"/>
              </a:solidFill>
              <a:effectLst/>
              <a:latin typeface="+mn-lt"/>
              <a:ea typeface="+mn-ea"/>
              <a:cs typeface="+mn-cs"/>
            </a:endParaRPr>
          </a:p>
          <a:p>
            <a:pPr marL="171450" indent="-171450">
              <a:buFont typeface="Arial" panose="020B0604020202020204" pitchFamily="34" charset="0"/>
              <a:buChar char="•"/>
            </a:pPr>
            <a:r>
              <a:rPr lang="en-US" sz="1200" kern="1200" dirty="0">
                <a:solidFill>
                  <a:schemeClr val="tx1"/>
                </a:solidFill>
                <a:effectLst/>
                <a:latin typeface="+mn-lt"/>
                <a:ea typeface="+mn-ea"/>
                <a:cs typeface="+mn-cs"/>
              </a:rPr>
              <a:t>We created z scores for each participants score at each mission phase by removing the participant from the sample and using the remaining samples baseline mean and standard deviation scores.; we repeated this iteratively for each subtest for each individual. These z scores then represent deviation from the samples baseline mean performance. </a:t>
            </a: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6</a:t>
            </a:fld>
            <a:endParaRPr lang="en-US"/>
          </a:p>
        </p:txBody>
      </p:sp>
    </p:spTree>
    <p:extLst>
      <p:ext uri="{BB962C8B-B14F-4D97-AF65-F5344CB8AC3E}">
        <p14:creationId xmlns:p14="http://schemas.microsoft.com/office/powerpoint/2010/main" val="28515918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The Cognition Battery begins with a survey that is administered immediately prior to the cognitive tests. The items are presented here. To address our exploratory aims, we focused on the two items highlighted in blue. Sleep duration, or the self-reported number of hours of sleep obtained the night prior; and an item assessing the individual’s current level of alertness on an 11 pt Likert scale, where 0 = tired and 10 = Alert </a:t>
            </a:r>
            <a:endParaRPr lang="en-US" dirty="0"/>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7</a:t>
            </a:fld>
            <a:endParaRPr lang="en-US"/>
          </a:p>
        </p:txBody>
      </p:sp>
    </p:spTree>
    <p:extLst>
      <p:ext uri="{BB962C8B-B14F-4D97-AF65-F5344CB8AC3E}">
        <p14:creationId xmlns:p14="http://schemas.microsoft.com/office/powerpoint/2010/main" val="28534082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For our first aim, we generated tables with raw and </a:t>
            </a:r>
            <a:r>
              <a:rPr lang="en-US" dirty="0" err="1"/>
              <a:t>zscores</a:t>
            </a:r>
            <a:r>
              <a:rPr lang="en-US" dirty="0"/>
              <a:t> at each mission phase</a:t>
            </a:r>
          </a:p>
          <a:p>
            <a:r>
              <a:rPr lang="en-US" dirty="0"/>
              <a:t>For our second aim, we utilized linear mixed models with random subject intercepts to assess relationship over time, but we really focused on the follow up pairwise comparisons to compare distinct mission phases, which I have defined for you on previous slide to include preflight, early flight, late flight, early post flight, late post flight </a:t>
            </a:r>
          </a:p>
          <a:p>
            <a:r>
              <a:rPr lang="en-US" dirty="0"/>
              <a:t>For our third aim, calculated the percent frequency of in flight and postflight scores that fell below 1.5 standard deviations of the samples baseline. This cut off was chosen due to its use as a notable decrement in clinical settings.</a:t>
            </a:r>
          </a:p>
          <a:p>
            <a:r>
              <a:rPr lang="en-US" dirty="0"/>
              <a:t>Finally, to address our exploratory aim we utilized linear mixed models with random subject intercepts to assess the relationship between cognitive outcomes and survey response  </a:t>
            </a:r>
          </a:p>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8</a:t>
            </a:fld>
            <a:endParaRPr lang="en-US"/>
          </a:p>
        </p:txBody>
      </p:sp>
    </p:spTree>
    <p:extLst>
      <p:ext uri="{BB962C8B-B14F-4D97-AF65-F5344CB8AC3E}">
        <p14:creationId xmlns:p14="http://schemas.microsoft.com/office/powerpoint/2010/main" val="22352307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767FF-1C76-453F-B401-BC7E882D90A8}" type="slidenum">
              <a:rPr lang="en-US" smtClean="0"/>
              <a:t>9</a:t>
            </a:fld>
            <a:endParaRPr lang="en-US"/>
          </a:p>
        </p:txBody>
      </p:sp>
    </p:spTree>
    <p:extLst>
      <p:ext uri="{BB962C8B-B14F-4D97-AF65-F5344CB8AC3E}">
        <p14:creationId xmlns:p14="http://schemas.microsoft.com/office/powerpoint/2010/main" val="101178504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2.png"/><Relationship Id="rId3" Type="http://schemas.openxmlformats.org/officeDocument/2006/relationships/image" Target="../media/image8.png"/><Relationship Id="rId7" Type="http://schemas.microsoft.com/office/2007/relationships/hdphoto" Target="../media/hdphoto3.wdp"/><Relationship Id="rId12"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 Id="rId6" Type="http://schemas.openxmlformats.org/officeDocument/2006/relationships/image" Target="../media/image10.png"/><Relationship Id="rId11" Type="http://schemas.openxmlformats.org/officeDocument/2006/relationships/image" Target="../media/image1.png"/><Relationship Id="rId5" Type="http://schemas.microsoft.com/office/2007/relationships/hdphoto" Target="../media/hdphoto2.wdp"/><Relationship Id="rId15" Type="http://schemas.openxmlformats.org/officeDocument/2006/relationships/image" Target="../media/image4.png"/><Relationship Id="rId10" Type="http://schemas.openxmlformats.org/officeDocument/2006/relationships/image" Target="../media/image12.png"/><Relationship Id="rId4" Type="http://schemas.openxmlformats.org/officeDocument/2006/relationships/image" Target="../media/image9.png"/><Relationship Id="rId9" Type="http://schemas.microsoft.com/office/2007/relationships/hdphoto" Target="../media/hdphoto4.wdp"/><Relationship Id="rId14"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14.png"/><Relationship Id="rId1" Type="http://schemas.openxmlformats.org/officeDocument/2006/relationships/slideMaster" Target="../slideMasters/slideMaster1.xml"/><Relationship Id="rId5" Type="http://schemas.openxmlformats.org/officeDocument/2006/relationships/image" Target="../media/image16.png"/><Relationship Id="rId4" Type="http://schemas.openxmlformats.org/officeDocument/2006/relationships/image" Target="../media/image15.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Session Speakers">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F492F34-25C1-4623-9323-1E6603F02DC4}"/>
              </a:ext>
            </a:extLst>
          </p:cNvPr>
          <p:cNvSpPr>
            <a:spLocks noGrp="1"/>
          </p:cNvSpPr>
          <p:nvPr>
            <p:ph type="dt" sz="half" idx="10"/>
          </p:nvPr>
        </p:nvSpPr>
        <p:spPr/>
        <p:txBody>
          <a:bodyPr/>
          <a:lstStyle/>
          <a:p>
            <a:r>
              <a:rPr lang="en-US"/>
              <a:t>Jane Doe | jane.doe@nasa.gov</a:t>
            </a:r>
            <a:endParaRPr lang="en-US" dirty="0"/>
          </a:p>
        </p:txBody>
      </p:sp>
      <p:sp>
        <p:nvSpPr>
          <p:cNvPr id="4" name="Footer Placeholder 3">
            <a:extLst>
              <a:ext uri="{FF2B5EF4-FFF2-40B4-BE49-F238E27FC236}">
                <a16:creationId xmlns:a16="http://schemas.microsoft.com/office/drawing/2014/main" id="{B7847D31-7DF3-4FEE-9780-9F637A90F185}"/>
              </a:ext>
            </a:extLst>
          </p:cNvPr>
          <p:cNvSpPr>
            <a:spLocks noGrp="1"/>
          </p:cNvSpPr>
          <p:nvPr>
            <p:ph type="ftr" sz="quarter" idx="11"/>
          </p:nvPr>
        </p:nvSpPr>
        <p:spPr/>
        <p:txBody>
          <a:bodyPr/>
          <a:lstStyle/>
          <a:p>
            <a:r>
              <a:rPr lang="en-US" dirty="0"/>
              <a:t>2025 Human Research Program </a:t>
            </a:r>
          </a:p>
          <a:p>
            <a:r>
              <a:rPr lang="en-US" dirty="0"/>
              <a:t>Investigators’ Workshop</a:t>
            </a:r>
          </a:p>
        </p:txBody>
      </p:sp>
      <p:pic>
        <p:nvPicPr>
          <p:cNvPr id="7" name="Picture 6" descr="A picture containing star, outdoor object, night, dark&#10;&#10;Description automatically generated">
            <a:extLst>
              <a:ext uri="{FF2B5EF4-FFF2-40B4-BE49-F238E27FC236}">
                <a16:creationId xmlns:a16="http://schemas.microsoft.com/office/drawing/2014/main" id="{799C7A4C-A0E0-4532-91C7-42036CB126A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925" t="1991"/>
          <a:stretch/>
        </p:blipFill>
        <p:spPr>
          <a:xfrm rot="1199597" flipH="1">
            <a:off x="169666" y="183274"/>
            <a:ext cx="5656408" cy="7247458"/>
          </a:xfrm>
          <a:prstGeom prst="rect">
            <a:avLst/>
          </a:prstGeom>
        </p:spPr>
      </p:pic>
      <p:sp>
        <p:nvSpPr>
          <p:cNvPr id="8" name="Slide Number Placeholder 5">
            <a:extLst>
              <a:ext uri="{FF2B5EF4-FFF2-40B4-BE49-F238E27FC236}">
                <a16:creationId xmlns:a16="http://schemas.microsoft.com/office/drawing/2014/main" id="{06FE80E3-8FF2-A4A4-1A93-037636F49B88}"/>
              </a:ext>
            </a:extLst>
          </p:cNvPr>
          <p:cNvSpPr>
            <a:spLocks noGrp="1"/>
          </p:cNvSpPr>
          <p:nvPr>
            <p:ph type="sldNum" sz="quarter" idx="12"/>
          </p:nvPr>
        </p:nvSpPr>
        <p:spPr>
          <a:xfrm>
            <a:off x="8610600" y="6356350"/>
            <a:ext cx="2743200" cy="365125"/>
          </a:xfrm>
        </p:spPr>
        <p:txBody>
          <a:bodyPr/>
          <a:lstStyle/>
          <a:p>
            <a:fld id="{3A0E1C1D-23A6-4D8C-8BAD-0A4D3EB843D9}" type="slidenum">
              <a:rPr lang="en-US" smtClean="0"/>
              <a:t>‹#›</a:t>
            </a:fld>
            <a:endParaRPr lang="en-US"/>
          </a:p>
        </p:txBody>
      </p:sp>
      <p:pic>
        <p:nvPicPr>
          <p:cNvPr id="36" name="Picture 35">
            <a:extLst>
              <a:ext uri="{FF2B5EF4-FFF2-40B4-BE49-F238E27FC236}">
                <a16:creationId xmlns:a16="http://schemas.microsoft.com/office/drawing/2014/main" id="{7B773491-7552-BD27-38F5-00DBDBA3959D}"/>
              </a:ext>
            </a:extLst>
          </p:cNvPr>
          <p:cNvPicPr>
            <a:picLocks noChangeAspect="1"/>
          </p:cNvPicPr>
          <p:nvPr userDrawn="1"/>
        </p:nvPicPr>
        <p:blipFill rotWithShape="1">
          <a:blip r:embed="rId3"/>
          <a:srcRect l="623" t="21645" r="1412" b="25096"/>
          <a:stretch/>
        </p:blipFill>
        <p:spPr>
          <a:xfrm>
            <a:off x="0" y="0"/>
            <a:ext cx="12192000" cy="1953818"/>
          </a:xfrm>
          <a:prstGeom prst="rect">
            <a:avLst/>
          </a:prstGeom>
        </p:spPr>
      </p:pic>
    </p:spTree>
    <p:extLst>
      <p:ext uri="{BB962C8B-B14F-4D97-AF65-F5344CB8AC3E}">
        <p14:creationId xmlns:p14="http://schemas.microsoft.com/office/powerpoint/2010/main" val="1956361256"/>
      </p:ext>
    </p:extLst>
  </p:cSld>
  <p:clrMapOvr>
    <a:masterClrMapping/>
  </p:clrMapOvr>
  <p:hf sldNum="0" hdr="0"/>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42C025B-2F23-48F2-9BEF-5EFA7D1D7BB1}"/>
              </a:ext>
            </a:extLst>
          </p:cNvPr>
          <p:cNvSpPr>
            <a:spLocks noGrp="1"/>
          </p:cNvSpPr>
          <p:nvPr>
            <p:ph type="dt" sz="half" idx="10"/>
          </p:nvPr>
        </p:nvSpPr>
        <p:spPr/>
        <p:txBody>
          <a:bodyPr/>
          <a:lstStyle/>
          <a:p>
            <a:r>
              <a:rPr lang="en-US" dirty="0"/>
              <a:t>Jane Doe | jane.doe@nasa.gov</a:t>
            </a:r>
          </a:p>
        </p:txBody>
      </p:sp>
      <p:sp>
        <p:nvSpPr>
          <p:cNvPr id="3" name="Footer Placeholder 2">
            <a:extLst>
              <a:ext uri="{FF2B5EF4-FFF2-40B4-BE49-F238E27FC236}">
                <a16:creationId xmlns:a16="http://schemas.microsoft.com/office/drawing/2014/main" id="{E8A5371F-DF82-45C9-97F6-3AD69C7D8C8F}"/>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4" name="Slide Number Placeholder 3">
            <a:extLst>
              <a:ext uri="{FF2B5EF4-FFF2-40B4-BE49-F238E27FC236}">
                <a16:creationId xmlns:a16="http://schemas.microsoft.com/office/drawing/2014/main" id="{7984E449-4F06-4F30-B550-F0F3E01C8C0A}"/>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7551293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68EF7-F77A-4656-8482-1AE9223B8E53}"/>
              </a:ext>
            </a:extLst>
          </p:cNvPr>
          <p:cNvSpPr>
            <a:spLocks noGrp="1"/>
          </p:cNvSpPr>
          <p:nvPr>
            <p:ph type="title"/>
          </p:nvPr>
        </p:nvSpPr>
        <p:spPr>
          <a:xfrm>
            <a:off x="839788" y="987424"/>
            <a:ext cx="3932237" cy="1069975"/>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8092F89-A385-494A-9933-1037338AE03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87398B2-13E2-4D7B-BF71-BA5F931624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09FB5FD-3BFF-4C1C-9C81-314E36B512C4}"/>
              </a:ext>
            </a:extLst>
          </p:cNvPr>
          <p:cNvSpPr>
            <a:spLocks noGrp="1"/>
          </p:cNvSpPr>
          <p:nvPr>
            <p:ph type="dt" sz="half" idx="10"/>
          </p:nvPr>
        </p:nvSpPr>
        <p:spPr/>
        <p:txBody>
          <a:bodyPr/>
          <a:lstStyle/>
          <a:p>
            <a:r>
              <a:rPr lang="en-US" dirty="0"/>
              <a:t>Jane Doe | jane.doe@nasa.gov</a:t>
            </a:r>
          </a:p>
        </p:txBody>
      </p:sp>
      <p:sp>
        <p:nvSpPr>
          <p:cNvPr id="6" name="Footer Placeholder 5">
            <a:extLst>
              <a:ext uri="{FF2B5EF4-FFF2-40B4-BE49-F238E27FC236}">
                <a16:creationId xmlns:a16="http://schemas.microsoft.com/office/drawing/2014/main" id="{AC6131AD-FA1D-4AAE-89CA-8A53716DDF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7" name="Slide Number Placeholder 6">
            <a:extLst>
              <a:ext uri="{FF2B5EF4-FFF2-40B4-BE49-F238E27FC236}">
                <a16:creationId xmlns:a16="http://schemas.microsoft.com/office/drawing/2014/main" id="{B32AE65F-4405-4018-9B57-ECEBBAA2DD17}"/>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38235847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2C06CB-B0D4-465D-8F51-8C273026E8B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10D1FDD-DBDD-4902-B895-3F3EE31794D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58B04E-89EA-4B15-8491-D85A3E819AF9}"/>
              </a:ext>
            </a:extLst>
          </p:cNvPr>
          <p:cNvSpPr>
            <a:spLocks noGrp="1"/>
          </p:cNvSpPr>
          <p:nvPr>
            <p:ph type="dt" sz="half" idx="10"/>
          </p:nvPr>
        </p:nvSpPr>
        <p:spPr/>
        <p:txBody>
          <a:bodyPr/>
          <a:lstStyle/>
          <a:p>
            <a:r>
              <a:rPr lang="en-US" dirty="0"/>
              <a:t>Jane Doe | jane.doe@nasa.gov</a:t>
            </a:r>
          </a:p>
        </p:txBody>
      </p:sp>
      <p:sp>
        <p:nvSpPr>
          <p:cNvPr id="5" name="Footer Placeholder 4">
            <a:extLst>
              <a:ext uri="{FF2B5EF4-FFF2-40B4-BE49-F238E27FC236}">
                <a16:creationId xmlns:a16="http://schemas.microsoft.com/office/drawing/2014/main" id="{C6F636EA-E4C6-4EAC-8CE4-7673FCC8581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1FA7D7B5-59BF-4756-ACEA-FB1226ED51CE}"/>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29605423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6AC8CF-903A-4324-AF63-BA669515CB43}"/>
              </a:ext>
            </a:extLst>
          </p:cNvPr>
          <p:cNvSpPr>
            <a:spLocks noGrp="1"/>
          </p:cNvSpPr>
          <p:nvPr>
            <p:ph type="title" orient="vert"/>
          </p:nvPr>
        </p:nvSpPr>
        <p:spPr>
          <a:xfrm>
            <a:off x="8724900" y="828135"/>
            <a:ext cx="2628900" cy="5172615"/>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7CCE262-8A5D-46D5-8CEF-F243A1357429}"/>
              </a:ext>
            </a:extLst>
          </p:cNvPr>
          <p:cNvSpPr>
            <a:spLocks noGrp="1"/>
          </p:cNvSpPr>
          <p:nvPr>
            <p:ph type="body" orient="vert" idx="1"/>
          </p:nvPr>
        </p:nvSpPr>
        <p:spPr>
          <a:xfrm>
            <a:off x="838200" y="828135"/>
            <a:ext cx="7734300" cy="517261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1DC6FCA-D9C2-420E-84CE-AC3A46160196}"/>
              </a:ext>
            </a:extLst>
          </p:cNvPr>
          <p:cNvSpPr>
            <a:spLocks noGrp="1"/>
          </p:cNvSpPr>
          <p:nvPr>
            <p:ph type="dt" sz="half" idx="10"/>
          </p:nvPr>
        </p:nvSpPr>
        <p:spPr/>
        <p:txBody>
          <a:bodyPr/>
          <a:lstStyle/>
          <a:p>
            <a:r>
              <a:rPr lang="en-US" dirty="0"/>
              <a:t>Jane Doe | jane.doe@nasa.gov</a:t>
            </a:r>
          </a:p>
        </p:txBody>
      </p:sp>
      <p:sp>
        <p:nvSpPr>
          <p:cNvPr id="5" name="Footer Placeholder 4">
            <a:extLst>
              <a:ext uri="{FF2B5EF4-FFF2-40B4-BE49-F238E27FC236}">
                <a16:creationId xmlns:a16="http://schemas.microsoft.com/office/drawing/2014/main" id="{5BF579F1-029F-4FED-8BFF-80DB8549657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1A45CD50-0D14-40EC-AF0A-1B68D3DEBC30}"/>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15500872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6DB91A7-4A79-4977-8D89-2C422F6FFC7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1524611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DB91A7-4A79-4977-8D89-2C422F6FFC7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8267237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6DB91A7-4A79-4977-8D89-2C422F6FFC7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353566427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6DB91A7-4A79-4977-8D89-2C422F6FFC7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03797230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6DB91A7-4A79-4977-8D89-2C422F6FFC7E}" type="datetimeFigureOut">
              <a:rPr lang="en-US" smtClean="0"/>
              <a:t>1/23/2025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8386073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6DB91A7-4A79-4977-8D89-2C422F6FFC7E}" type="datetimeFigureOut">
              <a:rPr lang="en-US" smtClean="0"/>
              <a:t>1/23/2025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40868827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pic>
        <p:nvPicPr>
          <p:cNvPr id="7" name="Picture 6" descr="A picture containing star, outdoor object, night, dark&#10;&#10;Description automatically generated">
            <a:extLst>
              <a:ext uri="{FF2B5EF4-FFF2-40B4-BE49-F238E27FC236}">
                <a16:creationId xmlns:a16="http://schemas.microsoft.com/office/drawing/2014/main" id="{7D4B7BE4-C3C4-4E51-8409-1879EC8B900D}"/>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925" t="1991"/>
          <a:stretch/>
        </p:blipFill>
        <p:spPr>
          <a:xfrm rot="1199597" flipH="1">
            <a:off x="169666" y="183274"/>
            <a:ext cx="5656408" cy="7247458"/>
          </a:xfrm>
          <a:prstGeom prst="rect">
            <a:avLst/>
          </a:prstGeom>
        </p:spPr>
      </p:pic>
      <p:sp>
        <p:nvSpPr>
          <p:cNvPr id="11" name="Footer Placeholder 5">
            <a:extLst>
              <a:ext uri="{FF2B5EF4-FFF2-40B4-BE49-F238E27FC236}">
                <a16:creationId xmlns:a16="http://schemas.microsoft.com/office/drawing/2014/main" id="{674E0840-0531-43EC-BB7C-92DE5DEDDFA6}"/>
              </a:ext>
            </a:extLst>
          </p:cNvPr>
          <p:cNvSpPr>
            <a:spLocks noGrp="1"/>
          </p:cNvSpPr>
          <p:nvPr>
            <p:ph type="ftr" sz="quarter" idx="11"/>
          </p:nvPr>
        </p:nvSpPr>
        <p:spPr>
          <a:xfrm>
            <a:off x="4038600" y="6356350"/>
            <a:ext cx="4114800" cy="365125"/>
          </a:xfrm>
        </p:spPr>
        <p:txBody>
          <a:bodyPr/>
          <a:lstStyle/>
          <a:p>
            <a:r>
              <a:rPr lang="en-US" dirty="0"/>
              <a:t>2025 Human Research Program</a:t>
            </a:r>
          </a:p>
          <a:p>
            <a:r>
              <a:rPr lang="en-US" dirty="0"/>
              <a:t>Investigators’ Workshop</a:t>
            </a:r>
          </a:p>
        </p:txBody>
      </p:sp>
      <p:pic>
        <p:nvPicPr>
          <p:cNvPr id="14" name="Picture 13" descr="A picture containing star, outdoor object, night, dark&#10;&#10;Description automatically generated">
            <a:extLst>
              <a:ext uri="{FF2B5EF4-FFF2-40B4-BE49-F238E27FC236}">
                <a16:creationId xmlns:a16="http://schemas.microsoft.com/office/drawing/2014/main" id="{233ADE12-B415-4AEF-B4CF-C479FA9633D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5925" t="1991"/>
          <a:stretch/>
        </p:blipFill>
        <p:spPr>
          <a:xfrm>
            <a:off x="6829221" y="68261"/>
            <a:ext cx="5219794" cy="6721475"/>
          </a:xfrm>
          <a:prstGeom prst="rect">
            <a:avLst/>
          </a:prstGeom>
        </p:spPr>
      </p:pic>
      <p:cxnSp>
        <p:nvCxnSpPr>
          <p:cNvPr id="17" name="Straight Connector 16">
            <a:extLst>
              <a:ext uri="{FF2B5EF4-FFF2-40B4-BE49-F238E27FC236}">
                <a16:creationId xmlns:a16="http://schemas.microsoft.com/office/drawing/2014/main" id="{C8E7BFD9-B59E-4A52-AEEA-E9AE25A79448}"/>
              </a:ext>
            </a:extLst>
          </p:cNvPr>
          <p:cNvCxnSpPr>
            <a:cxnSpLocks/>
          </p:cNvCxnSpPr>
          <p:nvPr userDrawn="1"/>
        </p:nvCxnSpPr>
        <p:spPr>
          <a:xfrm flipH="1">
            <a:off x="7344229" y="4786054"/>
            <a:ext cx="4847771" cy="0"/>
          </a:xfrm>
          <a:prstGeom prst="line">
            <a:avLst/>
          </a:prstGeom>
          <a:ln w="44450">
            <a:solidFill>
              <a:srgbClr val="7FD99B"/>
            </a:solidFill>
          </a:ln>
        </p:spPr>
        <p:style>
          <a:lnRef idx="1">
            <a:schemeClr val="accent1"/>
          </a:lnRef>
          <a:fillRef idx="0">
            <a:schemeClr val="accent1"/>
          </a:fillRef>
          <a:effectRef idx="0">
            <a:schemeClr val="accent1"/>
          </a:effectRef>
          <a:fontRef idx="minor">
            <a:schemeClr val="tx1"/>
          </a:fontRef>
        </p:style>
      </p:cxnSp>
      <p:sp>
        <p:nvSpPr>
          <p:cNvPr id="25" name="Title 1">
            <a:extLst>
              <a:ext uri="{FF2B5EF4-FFF2-40B4-BE49-F238E27FC236}">
                <a16:creationId xmlns:a16="http://schemas.microsoft.com/office/drawing/2014/main" id="{216A4F81-267A-4CB4-9A86-F1D28CA0991B}"/>
              </a:ext>
            </a:extLst>
          </p:cNvPr>
          <p:cNvSpPr>
            <a:spLocks noGrp="1"/>
          </p:cNvSpPr>
          <p:nvPr>
            <p:ph type="title"/>
          </p:nvPr>
        </p:nvSpPr>
        <p:spPr>
          <a:xfrm>
            <a:off x="5855676" y="2594724"/>
            <a:ext cx="6065019" cy="1905090"/>
          </a:xfrm>
        </p:spPr>
        <p:txBody>
          <a:bodyPr anchor="b"/>
          <a:lstStyle>
            <a:lvl1pPr algn="r">
              <a:defRPr sz="6000"/>
            </a:lvl1pPr>
          </a:lstStyle>
          <a:p>
            <a:r>
              <a:rPr lang="en-US" dirty="0"/>
              <a:t>Click to edit Master title style</a:t>
            </a:r>
          </a:p>
        </p:txBody>
      </p:sp>
      <p:sp>
        <p:nvSpPr>
          <p:cNvPr id="26" name="Text Placeholder 2">
            <a:extLst>
              <a:ext uri="{FF2B5EF4-FFF2-40B4-BE49-F238E27FC236}">
                <a16:creationId xmlns:a16="http://schemas.microsoft.com/office/drawing/2014/main" id="{E62C20E0-88B8-4033-A997-6BBE240A658E}"/>
              </a:ext>
            </a:extLst>
          </p:cNvPr>
          <p:cNvSpPr>
            <a:spLocks noGrp="1"/>
          </p:cNvSpPr>
          <p:nvPr>
            <p:ph type="body" idx="1"/>
          </p:nvPr>
        </p:nvSpPr>
        <p:spPr>
          <a:xfrm>
            <a:off x="6966108" y="5153877"/>
            <a:ext cx="4954587" cy="1134212"/>
          </a:xfrm>
        </p:spPr>
        <p:txBody>
          <a:bodyPr/>
          <a:lstStyle>
            <a:lvl1pPr marL="0" indent="0" algn="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pic>
        <p:nvPicPr>
          <p:cNvPr id="2" name="Picture 1">
            <a:extLst>
              <a:ext uri="{FF2B5EF4-FFF2-40B4-BE49-F238E27FC236}">
                <a16:creationId xmlns:a16="http://schemas.microsoft.com/office/drawing/2014/main" id="{0ED04060-9866-E0B5-A61E-10819DCA69AE}"/>
              </a:ext>
            </a:extLst>
          </p:cNvPr>
          <p:cNvPicPr>
            <a:picLocks noChangeAspect="1"/>
          </p:cNvPicPr>
          <p:nvPr userDrawn="1"/>
        </p:nvPicPr>
        <p:blipFill rotWithShape="1">
          <a:blip r:embed="rId3"/>
          <a:srcRect l="13978" t="23875" r="5973" b="12028"/>
          <a:stretch/>
        </p:blipFill>
        <p:spPr>
          <a:xfrm>
            <a:off x="10936610" y="1600365"/>
            <a:ext cx="1154678" cy="529353"/>
          </a:xfrm>
          <a:prstGeom prst="rect">
            <a:avLst/>
          </a:prstGeom>
        </p:spPr>
      </p:pic>
      <p:pic>
        <p:nvPicPr>
          <p:cNvPr id="3" name="Picture 2">
            <a:extLst>
              <a:ext uri="{FF2B5EF4-FFF2-40B4-BE49-F238E27FC236}">
                <a16:creationId xmlns:a16="http://schemas.microsoft.com/office/drawing/2014/main" id="{46CFB27E-A2EA-75D0-5B75-F2D5507437C5}"/>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8997" b="97924" l="5155" r="97113">
                        <a14:foregroundMark x1="14834" y1="14876" x2="17113" y2="12457"/>
                        <a14:foregroundMark x1="13663" y1="16120" x2="14829" y2="14882"/>
                        <a14:foregroundMark x1="11422" y1="18499" x2="12860" y2="16973"/>
                        <a14:foregroundMark x1="17113" y1="12457" x2="27010" y2="18685"/>
                        <a14:foregroundMark x1="27010" y1="18685" x2="26186" y2="35640"/>
                        <a14:foregroundMark x1="26186" y1="35640" x2="21443" y2="50519"/>
                        <a14:foregroundMark x1="21443" y1="50519" x2="12784" y2="64014"/>
                        <a14:foregroundMark x1="12784" y1="64014" x2="13814" y2="80623"/>
                        <a14:foregroundMark x1="13814" y1="80623" x2="28454" y2="85121"/>
                        <a14:foregroundMark x1="9485" y1="67820" x2="9485" y2="82699"/>
                        <a14:foregroundMark x1="9485" y1="82699" x2="29691" y2="86851"/>
                        <a14:foregroundMark x1="29691" y1="86851" x2="21856" y2="81661"/>
                        <a14:foregroundMark x1="21856" y1="81661" x2="15052" y2="82007"/>
                        <a14:foregroundMark x1="39175" y1="78547" x2="33814" y2="40484"/>
                        <a14:foregroundMark x1="33814" y1="40484" x2="36701" y2="25606"/>
                        <a14:foregroundMark x1="36701" y1="25606" x2="44124" y2="17301"/>
                        <a14:foregroundMark x1="44124" y1="17301" x2="52165" y2="20761"/>
                        <a14:foregroundMark x1="52165" y1="20761" x2="60000" y2="48443"/>
                        <a14:foregroundMark x1="60000" y1="48443" x2="59588" y2="65398"/>
                        <a14:foregroundMark x1="59588" y1="65398" x2="52990" y2="78893"/>
                        <a14:foregroundMark x1="52990" y1="78893" x2="40412" y2="84083"/>
                        <a14:foregroundMark x1="40412" y1="84083" x2="34639" y2="58824"/>
                        <a14:foregroundMark x1="34639" y1="58824" x2="33402" y2="43599"/>
                        <a14:foregroundMark x1="33402" y1="43599" x2="34227" y2="37716"/>
                        <a14:foregroundMark x1="74021" y1="19723" x2="68041" y2="39100"/>
                        <a14:foregroundMark x1="68041" y1="39100" x2="69485" y2="63668"/>
                        <a14:foregroundMark x1="69485" y1="63668" x2="74227" y2="80969"/>
                        <a14:foregroundMark x1="74227" y1="80969" x2="82474" y2="79931"/>
                        <a14:foregroundMark x1="82474" y1="79931" x2="92165" y2="72318"/>
                        <a14:foregroundMark x1="92165" y1="72318" x2="95052" y2="54671"/>
                        <a14:foregroundMark x1="95052" y1="54671" x2="92577" y2="28720"/>
                        <a14:foregroundMark x1="92577" y1="28720" x2="81031" y2="16955"/>
                        <a14:foregroundMark x1="81031" y1="16955" x2="70309" y2="30104"/>
                        <a14:foregroundMark x1="70309" y1="30104" x2="69691" y2="65744"/>
                        <a14:foregroundMark x1="69691" y1="65744" x2="71959" y2="79239"/>
                        <a14:foregroundMark x1="71959" y1="79239" x2="80206" y2="84775"/>
                        <a14:foregroundMark x1="80206" y1="84775" x2="91753" y2="73356"/>
                        <a14:foregroundMark x1="91753" y1="73356" x2="94433" y2="49135"/>
                        <a14:foregroundMark x1="94433" y1="49135" x2="91959" y2="29066"/>
                        <a14:foregroundMark x1="91959" y1="29066" x2="84536" y2="18685"/>
                        <a14:foregroundMark x1="84536" y1="18685" x2="75464" y2="21453"/>
                        <a14:foregroundMark x1="75464" y1="21453" x2="69897" y2="31142"/>
                        <a14:foregroundMark x1="69897" y1="31142" x2="69485" y2="64706"/>
                        <a14:foregroundMark x1="69485" y1="64706" x2="69897" y2="66436"/>
                        <a14:foregroundMark x1="57938" y1="79931" x2="50515" y2="87543"/>
                        <a14:foregroundMark x1="50515" y1="87543" x2="42474" y2="89965"/>
                        <a14:foregroundMark x1="42474" y1="89965" x2="36082" y2="78893"/>
                        <a14:foregroundMark x1="36082" y1="78893" x2="31753" y2="41869"/>
                        <a14:foregroundMark x1="31753" y1="41869" x2="35670" y2="23875"/>
                        <a14:foregroundMark x1="35670" y1="23875" x2="44330" y2="14533"/>
                        <a14:foregroundMark x1="44330" y1="14533" x2="54845" y2="16263"/>
                        <a14:foregroundMark x1="54845" y1="16263" x2="61443" y2="35986"/>
                        <a14:foregroundMark x1="61443" y1="35986" x2="63505" y2="57439"/>
                        <a14:foregroundMark x1="63505" y1="57439" x2="59794" y2="77509"/>
                        <a14:foregroundMark x1="59175" y1="56055" x2="55464" y2="73010"/>
                        <a14:foregroundMark x1="55464" y1="73010" x2="58763" y2="47751"/>
                        <a14:foregroundMark x1="54227" y1="73010" x2="45567" y2="82353"/>
                        <a14:foregroundMark x1="45567" y1="82353" x2="34021" y2="78547"/>
                        <a14:foregroundMark x1="34021" y1="78547" x2="43505" y2="89619"/>
                        <a14:foregroundMark x1="43505" y1="89619" x2="58351" y2="83737"/>
                        <a14:foregroundMark x1="31753" y1="86851" x2="20206" y2="79239"/>
                        <a14:foregroundMark x1="20206" y1="79239" x2="11134" y2="84775"/>
                        <a14:foregroundMark x1="11134" y1="84775" x2="33196" y2="88235"/>
                        <a14:foregroundMark x1="9278" y1="86159" x2="10309" y2="67474"/>
                        <a14:foregroundMark x1="10309" y1="67474" x2="23918" y2="47405"/>
                        <a14:foregroundMark x1="23918" y1="47405" x2="25567" y2="41869"/>
                        <a14:foregroundMark x1="28660" y1="25260" x2="22062" y2="10381"/>
                        <a14:foregroundMark x1="22062" y1="10381" x2="13402" y2="11073"/>
                        <a14:foregroundMark x1="13402" y1="11073" x2="6186" y2="20415"/>
                        <a14:foregroundMark x1="5445" y1="25390" x2="5155" y2="27336"/>
                        <a14:foregroundMark x1="6186" y1="20415" x2="5457" y2="25310"/>
                        <a14:foregroundMark x1="3918" y1="25952" x2="8660" y2="14879"/>
                        <a14:foregroundMark x1="8660" y1="14879" x2="20206" y2="8997"/>
                        <a14:foregroundMark x1="20206" y1="8997" x2="27835" y2="15571"/>
                        <a14:foregroundMark x1="27835" y1="15571" x2="30103" y2="31834"/>
                        <a14:foregroundMark x1="30103" y1="31834" x2="28866" y2="35986"/>
                        <a14:foregroundMark x1="37938" y1="18339" x2="51134" y2="9343"/>
                        <a14:foregroundMark x1="51134" y1="9343" x2="61649" y2="28374"/>
                        <a14:foregroundMark x1="54021" y1="27336" x2="42474" y2="21453"/>
                        <a14:foregroundMark x1="42474" y1="21453" x2="34845" y2="51557"/>
                        <a14:foregroundMark x1="32784" y1="50865" x2="35670" y2="63322"/>
                        <a14:foregroundMark x1="75052" y1="75433" x2="68454" y2="59862"/>
                        <a14:foregroundMark x1="68454" y1="59862" x2="77938" y2="88235"/>
                        <a14:foregroundMark x1="77938" y1="88235" x2="86186" y2="82007"/>
                        <a14:foregroundMark x1="86186" y1="82007" x2="93608" y2="70934"/>
                        <a14:foregroundMark x1="93608" y1="70934" x2="96495" y2="49827"/>
                        <a14:foregroundMark x1="96495" y1="49827" x2="92990" y2="29412"/>
                        <a14:foregroundMark x1="92990" y1="29412" x2="83918" y2="14187"/>
                        <a14:foregroundMark x1="83918" y1="14187" x2="73196" y2="18339"/>
                        <a14:foregroundMark x1="73196" y1="18339" x2="69072" y2="25952"/>
                        <a14:foregroundMark x1="66804" y1="30796" x2="71959" y2="19723"/>
                        <a14:foregroundMark x1="71959" y1="19723" x2="81031" y2="11765"/>
                        <a14:foregroundMark x1="81031" y1="11765" x2="89278" y2="14533"/>
                        <a14:foregroundMark x1="89278" y1="14533" x2="97113" y2="50173"/>
                        <a14:foregroundMark x1="97113" y1="50173" x2="91134" y2="97924"/>
                        <a14:foregroundMark x1="68660" y1="66436" x2="69897" y2="82353"/>
                        <a14:foregroundMark x1="69897" y1="82353" x2="78557" y2="86159"/>
                        <a14:foregroundMark x1="78557" y1="86159" x2="78763" y2="86505"/>
                        <a14:foregroundMark x1="13386" y1="58965" x2="9278" y2="69550"/>
                        <a14:foregroundMark x1="9278" y1="69550" x2="8454" y2="83045"/>
                        <a14:foregroundMark x1="14639" y1="69550" x2="23299" y2="52249"/>
                        <a14:foregroundMark x1="9278" y1="64014" x2="7835" y2="77855"/>
                        <a14:foregroundMark x1="7835" y1="77855" x2="7835" y2="77855"/>
                        <a14:foregroundMark x1="74639" y1="86159" x2="81443" y2="88927"/>
                        <a14:foregroundMark x1="91959" y1="61592" x2="91959" y2="33218"/>
                        <a14:foregroundMark x1="95464" y1="42907" x2="94227" y2="71626"/>
                        <a14:foregroundMark x1="94227" y1="71626" x2="92165" y2="66436"/>
                        <a14:backgroundMark x1="11959" y1="49827" x2="18144" y2="35986"/>
                        <a14:backgroundMark x1="18144" y1="35986" x2="9072" y2="35294"/>
                        <a14:backgroundMark x1="9072" y1="35294" x2="8454" y2="36678"/>
                        <a14:backgroundMark x1="8454" y1="36678" x2="16082" y2="25606"/>
                        <a14:backgroundMark x1="16082" y1="25606" x2="14433" y2="43599"/>
                        <a14:backgroundMark x1="14433" y1="43599" x2="10103" y2="56055"/>
                        <a14:backgroundMark x1="16495" y1="36678" x2="9072" y2="31488"/>
                        <a14:backgroundMark x1="9072" y1="31488" x2="9072" y2="31834"/>
                        <a14:backgroundMark x1="9072" y1="31834" x2="15464" y2="22837"/>
                        <a14:backgroundMark x1="15464" y1="22837" x2="17113" y2="36332"/>
                        <a14:backgroundMark x1="17113" y1="36332" x2="16289" y2="37716"/>
                        <a14:backgroundMark x1="19175" y1="32526" x2="19175" y2="32526"/>
                        <a14:backgroundMark x1="18351" y1="28028" x2="18351" y2="28028"/>
                        <a14:backgroundMark x1="18351" y1="28028" x2="18351" y2="28028"/>
                        <a14:backgroundMark x1="18351" y1="28028" x2="18351" y2="28028"/>
                        <a14:backgroundMark x1="16701" y1="23529" x2="17113" y2="34256"/>
                        <a14:backgroundMark x1="17113" y1="34256" x2="15670" y2="24567"/>
                        <a14:backgroundMark x1="17113" y1="34948" x2="16701" y2="25606"/>
                        <a14:backgroundMark x1="18763" y1="30450" x2="17113" y2="26644"/>
                        <a14:backgroundMark x1="17732" y1="34256" x2="16907" y2="24221"/>
                        <a14:backgroundMark x1="17732" y1="35986" x2="16495" y2="23183"/>
                        <a14:backgroundMark x1="18557" y1="26298" x2="17526" y2="38408"/>
                        <a14:backgroundMark x1="17113" y1="35640" x2="10515" y2="28720"/>
                        <a14:backgroundMark x1="10515" y1="28720" x2="9897" y2="30104"/>
                        <a14:backgroundMark x1="10722" y1="28720" x2="18557" y2="24913"/>
                        <a14:backgroundMark x1="18557" y1="24913" x2="18144" y2="37024"/>
                        <a14:backgroundMark x1="18144" y1="37024" x2="14845" y2="24567"/>
                        <a14:backgroundMark x1="14845" y1="24567" x2="10103" y2="29066"/>
                        <a14:backgroundMark x1="17732" y1="38062" x2="18763" y2="23875"/>
                        <a14:backgroundMark x1="18763" y1="23875" x2="15258" y2="23529"/>
                      </a14:backgroundRemoval>
                    </a14:imgEffect>
                  </a14:imgLayer>
                </a14:imgProps>
              </a:ext>
            </a:extLst>
          </a:blip>
          <a:srcRect r="35406"/>
          <a:stretch/>
        </p:blipFill>
        <p:spPr>
          <a:xfrm rot="260453">
            <a:off x="8580965" y="255851"/>
            <a:ext cx="2344673" cy="2162939"/>
          </a:xfrm>
          <a:prstGeom prst="rect">
            <a:avLst/>
          </a:prstGeom>
        </p:spPr>
      </p:pic>
      <p:pic>
        <p:nvPicPr>
          <p:cNvPr id="4" name="Picture 3">
            <a:extLst>
              <a:ext uri="{FF2B5EF4-FFF2-40B4-BE49-F238E27FC236}">
                <a16:creationId xmlns:a16="http://schemas.microsoft.com/office/drawing/2014/main" id="{C656E3C1-D339-0008-8B55-E1E94EF57F02}"/>
              </a:ext>
            </a:extLst>
          </p:cNvPr>
          <p:cNvPicPr>
            <a:picLocks noChangeAspect="1"/>
          </p:cNvPicPr>
          <p:nvPr userDrawn="1"/>
        </p:nvPicPr>
        <p:blipFill rotWithShape="1">
          <a:blip r:embed="rId6">
            <a:extLst>
              <a:ext uri="{BEBA8EAE-BF5A-486C-A8C5-ECC9F3942E4B}">
                <a14:imgProps xmlns:a14="http://schemas.microsoft.com/office/drawing/2010/main">
                  <a14:imgLayer r:embed="rId7">
                    <a14:imgEffect>
                      <a14:backgroundRemoval t="17574" b="65575" l="16792" r="88088">
                        <a14:foregroundMark x1="20237" y1="37562" x2="31216" y2="26929"/>
                        <a14:foregroundMark x1="31216" y1="26929" x2="34266" y2="31455"/>
                        <a14:foregroundMark x1="34266" y1="31455" x2="29243" y2="37507"/>
                        <a14:foregroundMark x1="29243" y1="37507" x2="28095" y2="37257"/>
                        <a14:foregroundMark x1="31755" y1="60966" x2="20022" y2="45697"/>
                        <a14:foregroundMark x1="20022" y1="45697" x2="26014" y2="46002"/>
                        <a14:foregroundMark x1="26014" y1="46002" x2="24435" y2="50527"/>
                        <a14:foregroundMark x1="24435" y1="50527" x2="30212" y2="44919"/>
                        <a14:foregroundMark x1="30212" y1="44919" x2="28238" y2="51277"/>
                        <a14:foregroundMark x1="28238" y1="51277" x2="34123" y2="47140"/>
                        <a14:foregroundMark x1="34123" y1="47140" x2="30427" y2="54803"/>
                        <a14:foregroundMark x1="30427" y1="54803" x2="36814" y2="50416"/>
                        <a14:foregroundMark x1="36814" y1="50416" x2="34553" y2="56274"/>
                        <a14:foregroundMark x1="34553" y1="56274" x2="34948" y2="49278"/>
                        <a14:foregroundMark x1="34948" y1="49278" x2="35271" y2="49306"/>
                        <a14:foregroundMark x1="42052" y1="64214" x2="59168" y2="62854"/>
                        <a14:foregroundMark x1="59168" y1="62854" x2="62792" y2="63381"/>
                        <a14:foregroundMark x1="42052" y1="63798" x2="44385" y2="58995"/>
                        <a14:foregroundMark x1="44385" y1="58995" x2="52278" y2="54942"/>
                        <a14:foregroundMark x1="52278" y1="54942" x2="57445" y2="57024"/>
                        <a14:foregroundMark x1="57445" y1="57024" x2="62325" y2="62632"/>
                        <a14:foregroundMark x1="62325" y1="62632" x2="54575" y2="65602"/>
                        <a14:foregroundMark x1="54575" y1="65602" x2="42591" y2="65575"/>
                        <a14:foregroundMark x1="84643" y1="44475" x2="79620" y2="53609"/>
                        <a14:foregroundMark x1="85181" y1="38395" x2="75135" y2="26430"/>
                        <a14:foregroundMark x1="75135" y1="26430" x2="71869" y2="18989"/>
                        <a14:foregroundMark x1="63868" y1="17213" x2="41119" y2="18212"/>
                        <a14:foregroundMark x1="41119" y1="18212" x2="39900" y2="17629"/>
                        <a14:foregroundMark x1="54395" y1="47835" x2="46573" y2="44475"/>
                        <a14:foregroundMark x1="46573" y1="44475" x2="43846" y2="40061"/>
                        <a14:foregroundMark x1="43846" y1="40061" x2="54216" y2="44475"/>
                        <a14:foregroundMark x1="54216" y1="44475" x2="49982" y2="39367"/>
                        <a14:foregroundMark x1="49982" y1="39367" x2="59419" y2="42560"/>
                        <a14:foregroundMark x1="59419" y1="42560" x2="57409" y2="37868"/>
                        <a14:foregroundMark x1="57409" y1="37868" x2="55077" y2="35453"/>
                        <a14:foregroundMark x1="56835" y1="46696" x2="59311" y2="41116"/>
                        <a14:foregroundMark x1="59311" y1="41116" x2="55615" y2="35314"/>
                        <a14:foregroundMark x1="55615" y1="35314" x2="45892" y2="37202"/>
                        <a14:foregroundMark x1="45892" y1="37202" x2="44385" y2="45142"/>
                        <a14:foregroundMark x1="44385" y1="45142" x2="51848" y2="47640"/>
                        <a14:foregroundMark x1="51848" y1="47640" x2="58306" y2="46474"/>
                        <a14:foregroundMark x1="58306" y1="46474" x2="58306" y2="46474"/>
                        <a14:foregroundMark x1="86509" y1="44281" x2="86509" y2="44281"/>
                        <a14:foregroundMark x1="17259" y1="44586" x2="17259" y2="44586"/>
                        <a14:foregroundMark x1="16864" y1="39284" x2="16864" y2="39284"/>
                        <a14:foregroundMark x1="16864" y1="43726" x2="16864" y2="43726"/>
                        <a14:foregroundMark x1="87980" y1="39200" x2="87980" y2="39200"/>
                        <a14:foregroundMark x1="88088" y1="43726" x2="88088" y2="43726"/>
                        <a14:foregroundMark x1="40940" y1="40033" x2="45425" y2="34981"/>
                        <a14:foregroundMark x1="45425" y1="34981" x2="52637" y2="33620"/>
                        <a14:foregroundMark x1="52637" y1="33620" x2="59311" y2="35952"/>
                        <a14:foregroundMark x1="59311" y1="35952" x2="62504" y2="40172"/>
                        <a14:foregroundMark x1="62504" y1="40172" x2="61285" y2="45614"/>
                        <a14:foregroundMark x1="61285" y1="45614" x2="57122" y2="49084"/>
                        <a14:foregroundMark x1="57122" y1="49084" x2="50987" y2="50028"/>
                        <a14:foregroundMark x1="50987" y1="50028" x2="45640" y2="48251"/>
                        <a14:foregroundMark x1="45640" y1="48251" x2="41837" y2="44114"/>
                        <a14:foregroundMark x1="41837" y1="44114" x2="41084" y2="40394"/>
                        <a14:backgroundMark x1="36024" y1="18795" x2="43093" y2="27735"/>
                        <a14:backgroundMark x1="43093" y1="27735" x2="37065" y2="42754"/>
                        <a14:backgroundMark x1="37065" y1="42754" x2="43595" y2="50028"/>
                        <a14:backgroundMark x1="43595" y1="50028" x2="43595" y2="50028"/>
                        <a14:backgroundMark x1="48116" y1="30816" x2="64406" y2="34675"/>
                        <a14:backgroundMark x1="64406" y1="34675" x2="67169" y2="38840"/>
                        <a14:backgroundMark x1="67169" y1="38840" x2="67061" y2="43504"/>
                        <a14:backgroundMark x1="67061" y1="43504" x2="64155" y2="47640"/>
                        <a14:backgroundMark x1="64155" y1="47640" x2="59096" y2="51416"/>
                        <a14:backgroundMark x1="59096" y1="51416" x2="46968" y2="51888"/>
                        <a14:backgroundMark x1="21600" y1="31427" x2="21600" y2="31427"/>
                        <a14:backgroundMark x1="21457" y1="31566" x2="21457" y2="31566"/>
                        <a14:backgroundMark x1="21672" y1="31316" x2="21672" y2="31316"/>
                        <a14:backgroundMark x1="20560" y1="32704" x2="20560" y2="32704"/>
                        <a14:backgroundMark x1="17151" y1="37451" x2="17151" y2="37451"/>
                        <a14:backgroundMark x1="17187" y1="37285" x2="17187" y2="37285"/>
                        <a14:backgroundMark x1="16505" y1="38034" x2="16505" y2="38034"/>
                        <a14:backgroundMark x1="16146" y1="38728" x2="16326" y2="38201"/>
                        <a14:backgroundMark x1="16433" y1="40117" x2="16864" y2="40255"/>
                        <a14:backgroundMark x1="17008" y1="37562" x2="17008" y2="37562"/>
                        <a14:backgroundMark x1="17366" y1="37202" x2="17366" y2="37202"/>
                        <a14:backgroundMark x1="58558" y1="33676" x2="58558" y2="33676"/>
                        <a14:backgroundMark x1="65483" y1="33676" x2="63976" y2="31927"/>
                        <a14:backgroundMark x1="64370" y1="32066" x2="64370" y2="32066"/>
                        <a14:backgroundMark x1="63150" y1="30233" x2="63150" y2="30233"/>
                        <a14:backgroundMark x1="63294" y1="30289" x2="63294" y2="30289"/>
                        <a14:backgroundMark x1="63294" y1="30094" x2="63294" y2="30094"/>
                        <a14:backgroundMark x1="64119" y1="54747" x2="65662" y2="57079"/>
                        <a14:backgroundMark x1="63402" y1="53720" x2="63402" y2="53720"/>
                        <a14:backgroundMark x1="64263" y1="54747" x2="64263" y2="54747"/>
                        <a14:backgroundMark x1="65518" y1="56580" x2="65518" y2="56580"/>
                        <a14:backgroundMark x1="65339" y1="56441" x2="65339" y2="56441"/>
                        <a14:backgroundMark x1="65698" y1="56802" x2="65698" y2="56802"/>
                        <a14:backgroundMark x1="65411" y1="56385" x2="65411" y2="56385"/>
                        <a14:backgroundMark x1="63473" y1="53609" x2="63473" y2="53609"/>
                        <a14:backgroundMark x1="66308" y1="48279" x2="66667" y2="47696"/>
                        <a14:backgroundMark x1="64406" y1="50805" x2="64406" y2="50805"/>
                        <a14:backgroundMark x1="63437" y1="53526" x2="63437" y2="53526"/>
                        <a14:backgroundMark x1="63437" y1="53415" x2="63437" y2="53415"/>
                        <a14:backgroundMark x1="64155" y1="40811" x2="64155" y2="42726"/>
                        <a14:backgroundMark x1="63868" y1="42865" x2="63940" y2="42004"/>
                        <a14:backgroundMark x1="28848" y1="61188" x2="28848" y2="61188"/>
                        <a14:backgroundMark x1="29207" y1="61688" x2="28669" y2="61077"/>
                        <a14:backgroundMark x1="28597" y1="60855" x2="29243" y2="61577"/>
                        <a14:backgroundMark x1="28884" y1="60994" x2="28884" y2="60994"/>
                        <a14:backgroundMark x1="29171" y1="61272" x2="29171" y2="61272"/>
                        <a14:backgroundMark x1="29064" y1="61022" x2="29064" y2="61022"/>
                        <a14:backgroundMark x1="29135" y1="61216" x2="29135" y2="61216"/>
                        <a14:backgroundMark x1="28920" y1="61077" x2="28920" y2="61077"/>
                        <a14:backgroundMark x1="29279" y1="61216" x2="29279" y2="61216"/>
                        <a14:backgroundMark x1="73448" y1="63604" x2="73448" y2="63604"/>
                        <a14:backgroundMark x1="75063" y1="61771" x2="75601" y2="60938"/>
                        <a14:backgroundMark x1="75314" y1="61299" x2="75314" y2="61299"/>
                        <a14:backgroundMark x1="69896" y1="63048" x2="69896" y2="63048"/>
                        <a14:backgroundMark x1="69932" y1="63159" x2="69932" y2="63159"/>
                      </a14:backgroundRemoval>
                    </a14:imgEffect>
                  </a14:imgLayer>
                </a14:imgProps>
              </a:ext>
            </a:extLst>
          </a:blip>
          <a:srcRect l="24611" t="14586" r="9541" b="31846"/>
          <a:stretch/>
        </p:blipFill>
        <p:spPr>
          <a:xfrm>
            <a:off x="-1" y="1213466"/>
            <a:ext cx="5368905" cy="5644534"/>
          </a:xfrm>
          <a:prstGeom prst="rect">
            <a:avLst/>
          </a:prstGeom>
        </p:spPr>
      </p:pic>
      <p:pic>
        <p:nvPicPr>
          <p:cNvPr id="5" name="Picture 4">
            <a:extLst>
              <a:ext uri="{FF2B5EF4-FFF2-40B4-BE49-F238E27FC236}">
                <a16:creationId xmlns:a16="http://schemas.microsoft.com/office/drawing/2014/main" id="{ACD282B9-B8A1-D527-D45A-F9CFD1EA16DF}"/>
              </a:ext>
            </a:extLst>
          </p:cNvPr>
          <p:cNvPicPr>
            <a:picLocks noChangeAspect="1"/>
          </p:cNvPicPr>
          <p:nvPr userDrawn="1"/>
        </p:nvPicPr>
        <p:blipFill rotWithShape="1">
          <a:blip r:embed="rId8">
            <a:extLst>
              <a:ext uri="{BEBA8EAE-BF5A-486C-A8C5-ECC9F3942E4B}">
                <a14:imgProps xmlns:a14="http://schemas.microsoft.com/office/drawing/2010/main">
                  <a14:imgLayer r:embed="rId9">
                    <a14:imgEffect>
                      <a14:backgroundRemoval t="54920" b="95309" l="10152" r="99922">
                        <a14:foregroundMark x1="27255" y1="63959" x2="27255" y2="63959"/>
                        <a14:foregroundMark x1="23585" y1="61899" x2="23585" y2="61899"/>
                        <a14:foregroundMark x1="15385" y1="57551" x2="15385" y2="57551"/>
                        <a14:foregroundMark x1="23897" y1="62128" x2="23897" y2="62128"/>
                        <a14:foregroundMark x1="13510" y1="58467" x2="27411" y2="63959"/>
                        <a14:foregroundMark x1="27411" y1="63959" x2="16634" y2="59840"/>
                        <a14:foregroundMark x1="12886" y1="57551" x2="12886" y2="57551"/>
                        <a14:foregroundMark x1="14213" y1="60069" x2="26396" y2="65103"/>
                        <a14:foregroundMark x1="63764" y1="74256" x2="63764" y2="74256"/>
                        <a14:foregroundMark x1="62827" y1="74485" x2="96330" y2="85011"/>
                        <a14:foregroundMark x1="26474" y1="62586" x2="61343" y2="76316"/>
                        <a14:foregroundMark x1="13588" y1="55950" x2="13588" y2="55950"/>
                        <a14:foregroundMark x1="63842" y1="73799" x2="68416" y2="73073"/>
                        <a14:foregroundMark x1="83562" y1="77060" x2="99531" y2="83181"/>
                        <a14:foregroundMark x1="26786" y1="65789" x2="67435" y2="81808"/>
                        <a14:foregroundMark x1="67435" y1="81808" x2="79656" y2="84668"/>
                        <a14:foregroundMark x1="79656" y1="84668" x2="83561" y2="84439"/>
                        <a14:foregroundMark x1="83561" y1="84439" x2="99922" y2="88215"/>
                        <a14:foregroundMark x1="19446" y1="58467" x2="35455" y2="64645"/>
                        <a14:foregroundMark x1="44073" y1="67188" x2="64155" y2="73112"/>
                        <a14:foregroundMark x1="11207" y1="56751" x2="11207" y2="56751"/>
                        <a14:foregroundMark x1="13198" y1="55034" x2="13198" y2="55034"/>
                        <a14:foregroundMark x1="17962" y1="56751" x2="13042" y2="54920"/>
                        <a14:foregroundMark x1="20695" y1="58124" x2="18079" y2="56522"/>
                        <a14:foregroundMark x1="13237" y1="57208" x2="10152" y2="56636"/>
                        <a14:foregroundMark x1="43835" y1="66825" x2="44514" y2="67048"/>
                        <a14:foregroundMark x1="39194" y1="65300" x2="43261" y2="66636"/>
                        <a14:foregroundMark x1="70715" y1="76087" x2="75205" y2="79062"/>
                        <a14:foregroundMark x1="75205" y1="79062" x2="80711" y2="78719"/>
                        <a14:foregroundMark x1="80711" y1="78719" x2="71222" y2="76087"/>
                        <a14:foregroundMark x1="29832" y1="62471" x2="20344" y2="58696"/>
                        <a14:foregroundMark x1="68606" y1="75286" x2="70480" y2="75858"/>
                        <a14:foregroundMark x1="80867" y1="78490" x2="83444" y2="79176"/>
                        <a14:foregroundMark x1="35650" y1="64531" x2="39047" y2="65789"/>
                        <a14:backgroundMark x1="17025" y1="71739" x2="56189" y2="96110"/>
                        <a14:backgroundMark x1="56189" y1="96110" x2="57282" y2="96224"/>
                        <a14:backgroundMark x1="60875" y1="90503" x2="96330" y2="95309"/>
                        <a14:backgroundMark x1="38579" y1="62586" x2="43342" y2="61670"/>
                        <a14:backgroundMark x1="43342" y1="61670" x2="50527" y2="61785"/>
                        <a14:backgroundMark x1="50527" y1="61785" x2="57048" y2="60297"/>
                        <a14:backgroundMark x1="46701" y1="62586" x2="51699" y2="65446"/>
                        <a14:backgroundMark x1="51699" y1="65446" x2="58922" y2="62128"/>
                        <a14:backgroundMark x1="60406" y1="67620" x2="56267" y2="64416"/>
                        <a14:backgroundMark x1="40766" y1="63223" x2="42718" y2="62815"/>
                        <a14:backgroundMark x1="42718" y1="62815" x2="42796" y2="62815"/>
                        <a14:backgroundMark x1="43655" y1="64073" x2="61968" y2="68879"/>
                        <a14:backgroundMark x1="70715" y1="72883" x2="81726" y2="75858"/>
                        <a14:backgroundMark x1="37712" y1="62835" x2="40023" y2="62471"/>
                        <a14:backgroundMark x1="40023" y1="62471" x2="43850" y2="64188"/>
                        <a14:backgroundMark x1="43850" y1="64188" x2="37954" y2="61899"/>
                        <a14:backgroundMark x1="70480" y1="72883" x2="68216" y2="72082"/>
                        <a14:backgroundMark x1="82853" y1="76452" x2="83756" y2="76087"/>
                        <a14:backgroundMark x1="70871" y1="71625" x2="68333" y2="72654"/>
                      </a14:backgroundRemoval>
                    </a14:imgEffect>
                  </a14:imgLayer>
                </a14:imgProps>
              </a:ext>
            </a:extLst>
          </a:blip>
          <a:srcRect l="12219" t="55076"/>
          <a:stretch/>
        </p:blipFill>
        <p:spPr>
          <a:xfrm>
            <a:off x="-1" y="260519"/>
            <a:ext cx="12180240" cy="1869201"/>
          </a:xfrm>
          <a:prstGeom prst="rect">
            <a:avLst/>
          </a:prstGeom>
          <a:scene3d>
            <a:camera prst="orthographicFront">
              <a:rot lat="0" lon="0" rev="0"/>
            </a:camera>
            <a:lightRig rig="threePt" dir="t"/>
          </a:scene3d>
          <a:sp3d/>
        </p:spPr>
      </p:pic>
      <p:pic>
        <p:nvPicPr>
          <p:cNvPr id="9" name="Picture 8">
            <a:extLst>
              <a:ext uri="{FF2B5EF4-FFF2-40B4-BE49-F238E27FC236}">
                <a16:creationId xmlns:a16="http://schemas.microsoft.com/office/drawing/2014/main" id="{E4692C1C-F387-8E83-29BD-52F1225AFE38}"/>
              </a:ext>
            </a:extLst>
          </p:cNvPr>
          <p:cNvPicPr>
            <a:picLocks noChangeAspect="1"/>
          </p:cNvPicPr>
          <p:nvPr userDrawn="1"/>
        </p:nvPicPr>
        <p:blipFill rotWithShape="1">
          <a:blip r:embed="rId10">
            <a:extLst>
              <a:ext uri="{BEBA8EAE-BF5A-486C-A8C5-ECC9F3942E4B}">
                <a14:imgProps xmlns:a14="http://schemas.microsoft.com/office/drawing/2010/main">
                  <a14:imgLayer r:embed="rId5">
                    <a14:imgEffect>
                      <a14:backgroundRemoval t="8997" b="97924" l="5155" r="97113">
                        <a14:foregroundMark x1="14834" y1="14876" x2="17113" y2="12457"/>
                        <a14:foregroundMark x1="13663" y1="16120" x2="14829" y2="14882"/>
                        <a14:foregroundMark x1="11422" y1="18499" x2="12860" y2="16973"/>
                        <a14:foregroundMark x1="17113" y1="12457" x2="27010" y2="18685"/>
                        <a14:foregroundMark x1="27010" y1="18685" x2="26186" y2="35640"/>
                        <a14:foregroundMark x1="26186" y1="35640" x2="21443" y2="50519"/>
                        <a14:foregroundMark x1="21443" y1="50519" x2="13243" y2="63299"/>
                        <a14:foregroundMark x1="12824" y1="64667" x2="13814" y2="80623"/>
                        <a14:foregroundMark x1="13814" y1="80623" x2="28454" y2="85121"/>
                        <a14:foregroundMark x1="9485" y1="68175" x2="9485" y2="82699"/>
                        <a14:foregroundMark x1="9485" y1="82699" x2="29691" y2="86851"/>
                        <a14:foregroundMark x1="29691" y1="86851" x2="21856" y2="81661"/>
                        <a14:foregroundMark x1="21856" y1="81661" x2="15052" y2="82007"/>
                        <a14:foregroundMark x1="39175" y1="78547" x2="33814" y2="40484"/>
                        <a14:foregroundMark x1="33814" y1="40484" x2="36701" y2="25606"/>
                        <a14:foregroundMark x1="36701" y1="25606" x2="44124" y2="17301"/>
                        <a14:foregroundMark x1="44124" y1="17301" x2="52165" y2="20761"/>
                        <a14:foregroundMark x1="52165" y1="20761" x2="60000" y2="48443"/>
                        <a14:foregroundMark x1="60000" y1="48443" x2="59588" y2="65398"/>
                        <a14:foregroundMark x1="59588" y1="65398" x2="52990" y2="78893"/>
                        <a14:foregroundMark x1="52990" y1="78893" x2="40412" y2="84083"/>
                        <a14:foregroundMark x1="40412" y1="84083" x2="34639" y2="58824"/>
                        <a14:foregroundMark x1="34639" y1="58824" x2="33402" y2="43599"/>
                        <a14:foregroundMark x1="33402" y1="43599" x2="34227" y2="37716"/>
                        <a14:foregroundMark x1="74021" y1="19723" x2="68041" y2="39100"/>
                        <a14:foregroundMark x1="68041" y1="39100" x2="69485" y2="63668"/>
                        <a14:foregroundMark x1="69485" y1="63668" x2="74227" y2="80969"/>
                        <a14:foregroundMark x1="74227" y1="80969" x2="82474" y2="79931"/>
                        <a14:foregroundMark x1="82474" y1="79931" x2="92165" y2="72318"/>
                        <a14:foregroundMark x1="92165" y1="72318" x2="95052" y2="54671"/>
                        <a14:foregroundMark x1="95052" y1="54671" x2="92577" y2="28720"/>
                        <a14:foregroundMark x1="92577" y1="28720" x2="81031" y2="16955"/>
                        <a14:foregroundMark x1="81031" y1="16955" x2="70309" y2="30104"/>
                        <a14:foregroundMark x1="70309" y1="30104" x2="69691" y2="65744"/>
                        <a14:foregroundMark x1="69691" y1="65744" x2="71959" y2="79239"/>
                        <a14:foregroundMark x1="71959" y1="79239" x2="80206" y2="84775"/>
                        <a14:foregroundMark x1="80206" y1="84775" x2="91753" y2="73356"/>
                        <a14:foregroundMark x1="91753" y1="73356" x2="94433" y2="49135"/>
                        <a14:foregroundMark x1="94433" y1="49135" x2="91959" y2="29066"/>
                        <a14:foregroundMark x1="91959" y1="29066" x2="84536" y2="18685"/>
                        <a14:foregroundMark x1="84536" y1="18685" x2="75464" y2="21453"/>
                        <a14:foregroundMark x1="75464" y1="21453" x2="69897" y2="31142"/>
                        <a14:foregroundMark x1="69897" y1="31142" x2="69485" y2="64706"/>
                        <a14:foregroundMark x1="69485" y1="64706" x2="69897" y2="66436"/>
                        <a14:foregroundMark x1="57938" y1="79931" x2="50515" y2="87543"/>
                        <a14:foregroundMark x1="50515" y1="87543" x2="42474" y2="89965"/>
                        <a14:foregroundMark x1="42474" y1="89965" x2="36082" y2="78893"/>
                        <a14:foregroundMark x1="36082" y1="78893" x2="31753" y2="41869"/>
                        <a14:foregroundMark x1="31753" y1="41869" x2="35670" y2="23875"/>
                        <a14:foregroundMark x1="35670" y1="23875" x2="44330" y2="14533"/>
                        <a14:foregroundMark x1="44330" y1="14533" x2="54845" y2="16263"/>
                        <a14:foregroundMark x1="54845" y1="16263" x2="61443" y2="35986"/>
                        <a14:foregroundMark x1="61443" y1="35986" x2="63505" y2="57439"/>
                        <a14:foregroundMark x1="63505" y1="57439" x2="59794" y2="77509"/>
                        <a14:foregroundMark x1="59175" y1="56055" x2="55464" y2="73010"/>
                        <a14:foregroundMark x1="55464" y1="73010" x2="58763" y2="47751"/>
                        <a14:foregroundMark x1="54227" y1="73010" x2="45567" y2="82353"/>
                        <a14:foregroundMark x1="45567" y1="82353" x2="34021" y2="78547"/>
                        <a14:foregroundMark x1="34021" y1="78547" x2="43505" y2="89619"/>
                        <a14:foregroundMark x1="43505" y1="89619" x2="58351" y2="83737"/>
                        <a14:foregroundMark x1="31753" y1="86851" x2="20206" y2="79239"/>
                        <a14:foregroundMark x1="20206" y1="79239" x2="11134" y2="84775"/>
                        <a14:foregroundMark x1="11134" y1="84775" x2="33196" y2="88235"/>
                        <a14:foregroundMark x1="9278" y1="86159" x2="10223" y2="69028"/>
                        <a14:foregroundMark x1="13185" y1="63233" x2="23918" y2="47405"/>
                        <a14:foregroundMark x1="23918" y1="47405" x2="25567" y2="41869"/>
                        <a14:foregroundMark x1="28660" y1="25260" x2="22062" y2="10381"/>
                        <a14:foregroundMark x1="22062" y1="10381" x2="13402" y2="11073"/>
                        <a14:foregroundMark x1="13402" y1="11073" x2="6186" y2="20415"/>
                        <a14:foregroundMark x1="5445" y1="25390" x2="5155" y2="27336"/>
                        <a14:foregroundMark x1="6186" y1="20415" x2="5457" y2="25310"/>
                        <a14:foregroundMark x1="3918" y1="25952" x2="8660" y2="14879"/>
                        <a14:foregroundMark x1="8660" y1="14879" x2="20206" y2="8997"/>
                        <a14:foregroundMark x1="20206" y1="8997" x2="27835" y2="15571"/>
                        <a14:foregroundMark x1="27835" y1="15571" x2="30103" y2="31834"/>
                        <a14:foregroundMark x1="30103" y1="31834" x2="28866" y2="35986"/>
                        <a14:foregroundMark x1="37938" y1="18339" x2="51134" y2="9343"/>
                        <a14:foregroundMark x1="51134" y1="9343" x2="61649" y2="28374"/>
                        <a14:foregroundMark x1="54021" y1="27336" x2="42474" y2="21453"/>
                        <a14:foregroundMark x1="42474" y1="21453" x2="34845" y2="51557"/>
                        <a14:foregroundMark x1="32784" y1="50865" x2="35670" y2="63322"/>
                        <a14:foregroundMark x1="75052" y1="75433" x2="68454" y2="59862"/>
                        <a14:foregroundMark x1="68454" y1="59862" x2="77938" y2="88235"/>
                        <a14:foregroundMark x1="77938" y1="88235" x2="86186" y2="82007"/>
                        <a14:foregroundMark x1="86186" y1="82007" x2="93608" y2="70934"/>
                        <a14:foregroundMark x1="93608" y1="70934" x2="96495" y2="49827"/>
                        <a14:foregroundMark x1="96495" y1="49827" x2="92990" y2="29412"/>
                        <a14:foregroundMark x1="92990" y1="29412" x2="83918" y2="14187"/>
                        <a14:foregroundMark x1="83918" y1="14187" x2="73196" y2="18339"/>
                        <a14:foregroundMark x1="73196" y1="18339" x2="69072" y2="25952"/>
                        <a14:foregroundMark x1="66804" y1="30796" x2="71959" y2="19723"/>
                        <a14:foregroundMark x1="71959" y1="19723" x2="81031" y2="11765"/>
                        <a14:foregroundMark x1="81031" y1="11765" x2="89278" y2="14533"/>
                        <a14:foregroundMark x1="89278" y1="14533" x2="97113" y2="50173"/>
                        <a14:foregroundMark x1="97113" y1="50173" x2="91134" y2="97924"/>
                        <a14:foregroundMark x1="68660" y1="66436" x2="69897" y2="82353"/>
                        <a14:foregroundMark x1="69897" y1="82353" x2="78557" y2="86159"/>
                        <a14:foregroundMark x1="78557" y1="86159" x2="78763" y2="86505"/>
                        <a14:foregroundMark x1="9711" y1="68436" x2="9278" y2="69550"/>
                        <a14:foregroundMark x1="13386" y1="58965" x2="12180" y2="62071"/>
                        <a14:foregroundMark x1="9278" y1="69550" x2="8454" y2="83045"/>
                        <a14:foregroundMark x1="14639" y1="69550" x2="23299" y2="52249"/>
                        <a14:foregroundMark x1="8913" y1="67514" x2="7835" y2="77855"/>
                        <a14:foregroundMark x1="7835" y1="77855" x2="7835" y2="77855"/>
                        <a14:foregroundMark x1="74639" y1="86159" x2="81443" y2="88927"/>
                        <a14:foregroundMark x1="91959" y1="61592" x2="91959" y2="33218"/>
                        <a14:foregroundMark x1="95464" y1="42907" x2="94227" y2="71626"/>
                        <a14:foregroundMark x1="94227" y1="71626" x2="92165" y2="66436"/>
                        <a14:backgroundMark x1="11959" y1="49827" x2="18144" y2="35986"/>
                        <a14:backgroundMark x1="18144" y1="35986" x2="9072" y2="35294"/>
                        <a14:backgroundMark x1="9072" y1="35294" x2="8454" y2="36678"/>
                        <a14:backgroundMark x1="8454" y1="36678" x2="16082" y2="25606"/>
                        <a14:backgroundMark x1="16082" y1="25606" x2="14433" y2="43599"/>
                        <a14:backgroundMark x1="14433" y1="43599" x2="10103" y2="56055"/>
                        <a14:backgroundMark x1="16495" y1="36678" x2="9072" y2="31488"/>
                        <a14:backgroundMark x1="9072" y1="31488" x2="9072" y2="31834"/>
                        <a14:backgroundMark x1="9072" y1="31834" x2="15464" y2="22837"/>
                        <a14:backgroundMark x1="15464" y1="22837" x2="17113" y2="36332"/>
                        <a14:backgroundMark x1="17113" y1="36332" x2="16289" y2="37716"/>
                        <a14:backgroundMark x1="19175" y1="32526" x2="19175" y2="32526"/>
                        <a14:backgroundMark x1="18351" y1="28028" x2="18351" y2="28028"/>
                        <a14:backgroundMark x1="18351" y1="28028" x2="18351" y2="28028"/>
                        <a14:backgroundMark x1="18351" y1="28028" x2="18351" y2="28028"/>
                        <a14:backgroundMark x1="16701" y1="23529" x2="17113" y2="34256"/>
                        <a14:backgroundMark x1="17113" y1="34256" x2="15670" y2="24567"/>
                        <a14:backgroundMark x1="17113" y1="34948" x2="16701" y2="25606"/>
                        <a14:backgroundMark x1="18763" y1="30450" x2="17113" y2="26644"/>
                        <a14:backgroundMark x1="17732" y1="34256" x2="16907" y2="24221"/>
                        <a14:backgroundMark x1="17732" y1="35986" x2="16495" y2="23183"/>
                        <a14:backgroundMark x1="18557" y1="26298" x2="17526" y2="38408"/>
                        <a14:backgroundMark x1="17113" y1="35640" x2="10515" y2="28720"/>
                        <a14:backgroundMark x1="10515" y1="28720" x2="9897" y2="30104"/>
                        <a14:backgroundMark x1="10722" y1="28720" x2="18557" y2="24913"/>
                        <a14:backgroundMark x1="18557" y1="24913" x2="18144" y2="37024"/>
                        <a14:backgroundMark x1="18144" y1="37024" x2="14845" y2="24567"/>
                        <a14:backgroundMark x1="14845" y1="24567" x2="10103" y2="29066"/>
                        <a14:backgroundMark x1="17732" y1="38062" x2="18763" y2="23875"/>
                        <a14:backgroundMark x1="18763" y1="23875" x2="15258" y2="23529"/>
                        <a14:backgroundMark x1="20825" y1="64014" x2="28041" y2="50173"/>
                        <a14:backgroundMark x1="9072" y1="58478" x2="6186" y2="64360"/>
                      </a14:backgroundRemoval>
                    </a14:imgEffect>
                  </a14:imgLayer>
                </a14:imgProps>
              </a:ext>
            </a:extLst>
          </a:blip>
          <a:srcRect t="30549" r="71964" b="32258"/>
          <a:stretch/>
        </p:blipFill>
        <p:spPr>
          <a:xfrm rot="260453">
            <a:off x="8649223" y="780470"/>
            <a:ext cx="1017665" cy="804469"/>
          </a:xfrm>
          <a:prstGeom prst="rect">
            <a:avLst/>
          </a:prstGeom>
        </p:spPr>
      </p:pic>
      <p:pic>
        <p:nvPicPr>
          <p:cNvPr id="10" name="Picture 9">
            <a:extLst>
              <a:ext uri="{FF2B5EF4-FFF2-40B4-BE49-F238E27FC236}">
                <a16:creationId xmlns:a16="http://schemas.microsoft.com/office/drawing/2014/main" id="{1A17C931-D596-E615-C0D1-3E24F243F56A}"/>
              </a:ext>
            </a:extLst>
          </p:cNvPr>
          <p:cNvPicPr>
            <a:picLocks noChangeAspect="1"/>
          </p:cNvPicPr>
          <p:nvPr userDrawn="1"/>
        </p:nvPicPr>
        <p:blipFill rotWithShape="1">
          <a:blip r:embed="rId4">
            <a:extLst>
              <a:ext uri="{BEBA8EAE-BF5A-486C-A8C5-ECC9F3942E4B}">
                <a14:imgProps xmlns:a14="http://schemas.microsoft.com/office/drawing/2010/main">
                  <a14:imgLayer r:embed="rId5">
                    <a14:imgEffect>
                      <a14:backgroundRemoval t="8997" b="97924" l="5155" r="97113">
                        <a14:foregroundMark x1="14834" y1="14876" x2="17113" y2="12457"/>
                        <a14:foregroundMark x1="13663" y1="16120" x2="14829" y2="14882"/>
                        <a14:foregroundMark x1="11422" y1="18499" x2="12860" y2="16973"/>
                        <a14:foregroundMark x1="17113" y1="12457" x2="27010" y2="18685"/>
                        <a14:foregroundMark x1="27010" y1="18685" x2="26186" y2="35640"/>
                        <a14:foregroundMark x1="26186" y1="35640" x2="21443" y2="50519"/>
                        <a14:foregroundMark x1="21443" y1="50519" x2="12784" y2="64014"/>
                        <a14:foregroundMark x1="12784" y1="64014" x2="13814" y2="80623"/>
                        <a14:foregroundMark x1="13814" y1="80623" x2="28454" y2="85121"/>
                        <a14:foregroundMark x1="9485" y1="67820" x2="9485" y2="82699"/>
                        <a14:foregroundMark x1="9485" y1="82699" x2="29691" y2="86851"/>
                        <a14:foregroundMark x1="29691" y1="86851" x2="21856" y2="81661"/>
                        <a14:foregroundMark x1="21856" y1="81661" x2="15052" y2="82007"/>
                        <a14:foregroundMark x1="39175" y1="78547" x2="33814" y2="40484"/>
                        <a14:foregroundMark x1="33814" y1="40484" x2="36701" y2="25606"/>
                        <a14:foregroundMark x1="36701" y1="25606" x2="44124" y2="17301"/>
                        <a14:foregroundMark x1="44124" y1="17301" x2="52165" y2="20761"/>
                        <a14:foregroundMark x1="52165" y1="20761" x2="60000" y2="48443"/>
                        <a14:foregroundMark x1="60000" y1="48443" x2="59588" y2="65398"/>
                        <a14:foregroundMark x1="59588" y1="65398" x2="52990" y2="78893"/>
                        <a14:foregroundMark x1="52990" y1="78893" x2="40412" y2="84083"/>
                        <a14:foregroundMark x1="40412" y1="84083" x2="34639" y2="58824"/>
                        <a14:foregroundMark x1="34639" y1="58824" x2="33402" y2="43599"/>
                        <a14:foregroundMark x1="33402" y1="43599" x2="34227" y2="37716"/>
                        <a14:foregroundMark x1="74021" y1="19723" x2="68041" y2="39100"/>
                        <a14:foregroundMark x1="68041" y1="39100" x2="69485" y2="63668"/>
                        <a14:foregroundMark x1="69485" y1="63668" x2="74227" y2="80969"/>
                        <a14:foregroundMark x1="74227" y1="80969" x2="82474" y2="79931"/>
                        <a14:foregroundMark x1="82474" y1="79931" x2="92165" y2="72318"/>
                        <a14:foregroundMark x1="92165" y1="72318" x2="95052" y2="54671"/>
                        <a14:foregroundMark x1="95052" y1="54671" x2="92577" y2="28720"/>
                        <a14:foregroundMark x1="92577" y1="28720" x2="81031" y2="16955"/>
                        <a14:foregroundMark x1="81031" y1="16955" x2="70309" y2="30104"/>
                        <a14:foregroundMark x1="70309" y1="30104" x2="69691" y2="65744"/>
                        <a14:foregroundMark x1="69691" y1="65744" x2="71959" y2="79239"/>
                        <a14:foregroundMark x1="71959" y1="79239" x2="80206" y2="84775"/>
                        <a14:foregroundMark x1="80206" y1="84775" x2="91753" y2="73356"/>
                        <a14:foregroundMark x1="91753" y1="73356" x2="94433" y2="49135"/>
                        <a14:foregroundMark x1="94433" y1="49135" x2="91959" y2="29066"/>
                        <a14:foregroundMark x1="91959" y1="29066" x2="84536" y2="18685"/>
                        <a14:foregroundMark x1="84536" y1="18685" x2="75464" y2="21453"/>
                        <a14:foregroundMark x1="75464" y1="21453" x2="69897" y2="31142"/>
                        <a14:foregroundMark x1="69897" y1="31142" x2="69485" y2="64706"/>
                        <a14:foregroundMark x1="69485" y1="64706" x2="69897" y2="66436"/>
                        <a14:foregroundMark x1="57938" y1="79931" x2="50515" y2="87543"/>
                        <a14:foregroundMark x1="50515" y1="87543" x2="42474" y2="89965"/>
                        <a14:foregroundMark x1="42474" y1="89965" x2="36082" y2="78893"/>
                        <a14:foregroundMark x1="36082" y1="78893" x2="31753" y2="41869"/>
                        <a14:foregroundMark x1="31753" y1="41869" x2="35670" y2="23875"/>
                        <a14:foregroundMark x1="35670" y1="23875" x2="44330" y2="14533"/>
                        <a14:foregroundMark x1="44330" y1="14533" x2="54845" y2="16263"/>
                        <a14:foregroundMark x1="54845" y1="16263" x2="61443" y2="35986"/>
                        <a14:foregroundMark x1="61443" y1="35986" x2="63505" y2="57439"/>
                        <a14:foregroundMark x1="63505" y1="57439" x2="59794" y2="77509"/>
                        <a14:foregroundMark x1="59175" y1="56055" x2="55464" y2="73010"/>
                        <a14:foregroundMark x1="55464" y1="73010" x2="58763" y2="47751"/>
                        <a14:foregroundMark x1="54227" y1="73010" x2="45567" y2="82353"/>
                        <a14:foregroundMark x1="45567" y1="82353" x2="34021" y2="78547"/>
                        <a14:foregroundMark x1="34021" y1="78547" x2="43505" y2="89619"/>
                        <a14:foregroundMark x1="43505" y1="89619" x2="58351" y2="83737"/>
                        <a14:foregroundMark x1="31753" y1="86851" x2="20206" y2="79239"/>
                        <a14:foregroundMark x1="20206" y1="79239" x2="11134" y2="84775"/>
                        <a14:foregroundMark x1="11134" y1="84775" x2="33196" y2="88235"/>
                        <a14:foregroundMark x1="9278" y1="86159" x2="10309" y2="67474"/>
                        <a14:foregroundMark x1="10309" y1="67474" x2="23918" y2="47405"/>
                        <a14:foregroundMark x1="23918" y1="47405" x2="25567" y2="41869"/>
                        <a14:foregroundMark x1="28660" y1="25260" x2="22062" y2="10381"/>
                        <a14:foregroundMark x1="22062" y1="10381" x2="13402" y2="11073"/>
                        <a14:foregroundMark x1="13402" y1="11073" x2="6186" y2="20415"/>
                        <a14:foregroundMark x1="5445" y1="25390" x2="5155" y2="27336"/>
                        <a14:foregroundMark x1="6186" y1="20415" x2="5457" y2="25310"/>
                        <a14:foregroundMark x1="3918" y1="25952" x2="8660" y2="14879"/>
                        <a14:foregroundMark x1="8660" y1="14879" x2="20206" y2="8997"/>
                        <a14:foregroundMark x1="20206" y1="8997" x2="27835" y2="15571"/>
                        <a14:foregroundMark x1="27835" y1="15571" x2="30103" y2="31834"/>
                        <a14:foregroundMark x1="30103" y1="31834" x2="28866" y2="35986"/>
                        <a14:foregroundMark x1="37938" y1="18339" x2="51134" y2="9343"/>
                        <a14:foregroundMark x1="51134" y1="9343" x2="61649" y2="28374"/>
                        <a14:foregroundMark x1="54021" y1="27336" x2="42474" y2="21453"/>
                        <a14:foregroundMark x1="42474" y1="21453" x2="34845" y2="51557"/>
                        <a14:foregroundMark x1="32784" y1="50865" x2="35670" y2="63322"/>
                        <a14:foregroundMark x1="75052" y1="75433" x2="68454" y2="59862"/>
                        <a14:foregroundMark x1="68454" y1="59862" x2="77938" y2="88235"/>
                        <a14:foregroundMark x1="77938" y1="88235" x2="86186" y2="82007"/>
                        <a14:foregroundMark x1="86186" y1="82007" x2="93608" y2="70934"/>
                        <a14:foregroundMark x1="93608" y1="70934" x2="96495" y2="49827"/>
                        <a14:foregroundMark x1="96495" y1="49827" x2="92990" y2="29412"/>
                        <a14:foregroundMark x1="92990" y1="29412" x2="83918" y2="14187"/>
                        <a14:foregroundMark x1="83918" y1="14187" x2="73196" y2="18339"/>
                        <a14:foregroundMark x1="73196" y1="18339" x2="69072" y2="25952"/>
                        <a14:foregroundMark x1="66804" y1="30796" x2="71959" y2="19723"/>
                        <a14:foregroundMark x1="71959" y1="19723" x2="81031" y2="11765"/>
                        <a14:foregroundMark x1="81031" y1="11765" x2="89278" y2="14533"/>
                        <a14:foregroundMark x1="89278" y1="14533" x2="97113" y2="50173"/>
                        <a14:foregroundMark x1="97113" y1="50173" x2="91134" y2="97924"/>
                        <a14:foregroundMark x1="68660" y1="66436" x2="69897" y2="82353"/>
                        <a14:foregroundMark x1="69897" y1="82353" x2="78557" y2="86159"/>
                        <a14:foregroundMark x1="78557" y1="86159" x2="78763" y2="86505"/>
                        <a14:foregroundMark x1="13386" y1="58965" x2="9278" y2="69550"/>
                        <a14:foregroundMark x1="9278" y1="69550" x2="8454" y2="83045"/>
                        <a14:foregroundMark x1="14639" y1="69550" x2="23299" y2="52249"/>
                        <a14:foregroundMark x1="9278" y1="64014" x2="7835" y2="77855"/>
                        <a14:foregroundMark x1="7835" y1="77855" x2="7835" y2="77855"/>
                        <a14:foregroundMark x1="74639" y1="86159" x2="81443" y2="88927"/>
                        <a14:foregroundMark x1="91959" y1="61592" x2="91959" y2="33218"/>
                        <a14:foregroundMark x1="95464" y1="42907" x2="94227" y2="71626"/>
                        <a14:foregroundMark x1="94227" y1="71626" x2="92165" y2="66436"/>
                        <a14:backgroundMark x1="11959" y1="49827" x2="18144" y2="35986"/>
                        <a14:backgroundMark x1="18144" y1="35986" x2="9072" y2="35294"/>
                        <a14:backgroundMark x1="9072" y1="35294" x2="8454" y2="36678"/>
                        <a14:backgroundMark x1="8454" y1="36678" x2="16082" y2="25606"/>
                        <a14:backgroundMark x1="16082" y1="25606" x2="14433" y2="43599"/>
                        <a14:backgroundMark x1="14433" y1="43599" x2="10103" y2="56055"/>
                        <a14:backgroundMark x1="16495" y1="36678" x2="9072" y2="31488"/>
                        <a14:backgroundMark x1="9072" y1="31488" x2="9072" y2="31834"/>
                        <a14:backgroundMark x1="9072" y1="31834" x2="15464" y2="22837"/>
                        <a14:backgroundMark x1="15464" y1="22837" x2="17113" y2="36332"/>
                        <a14:backgroundMark x1="17113" y1="36332" x2="16289" y2="37716"/>
                        <a14:backgroundMark x1="19175" y1="32526" x2="19175" y2="32526"/>
                        <a14:backgroundMark x1="18351" y1="28028" x2="18351" y2="28028"/>
                        <a14:backgroundMark x1="18351" y1="28028" x2="18351" y2="28028"/>
                        <a14:backgroundMark x1="18351" y1="28028" x2="18351" y2="28028"/>
                        <a14:backgroundMark x1="16701" y1="23529" x2="17113" y2="34256"/>
                        <a14:backgroundMark x1="17113" y1="34256" x2="15670" y2="24567"/>
                        <a14:backgroundMark x1="17113" y1="34948" x2="16701" y2="25606"/>
                        <a14:backgroundMark x1="18763" y1="30450" x2="17113" y2="26644"/>
                        <a14:backgroundMark x1="17732" y1="34256" x2="16907" y2="24221"/>
                        <a14:backgroundMark x1="17732" y1="35986" x2="16495" y2="23183"/>
                        <a14:backgroundMark x1="18557" y1="26298" x2="17526" y2="38408"/>
                        <a14:backgroundMark x1="17113" y1="35640" x2="10515" y2="28720"/>
                        <a14:backgroundMark x1="10515" y1="28720" x2="9897" y2="30104"/>
                        <a14:backgroundMark x1="10722" y1="28720" x2="18557" y2="24913"/>
                        <a14:backgroundMark x1="18557" y1="24913" x2="18144" y2="37024"/>
                        <a14:backgroundMark x1="18144" y1="37024" x2="14845" y2="24567"/>
                        <a14:backgroundMark x1="14845" y1="24567" x2="10103" y2="29066"/>
                        <a14:backgroundMark x1="17732" y1="38062" x2="18763" y2="23875"/>
                        <a14:backgroundMark x1="18763" y1="23875" x2="15258" y2="23529"/>
                      </a14:backgroundRemoval>
                    </a14:imgEffect>
                  </a14:imgLayer>
                </a14:imgProps>
              </a:ext>
            </a:extLst>
          </a:blip>
          <a:srcRect l="30220" t="35336" r="60443" b="33534"/>
          <a:stretch/>
        </p:blipFill>
        <p:spPr>
          <a:xfrm rot="260453">
            <a:off x="9673867" y="915179"/>
            <a:ext cx="338871" cy="673328"/>
          </a:xfrm>
          <a:prstGeom prst="rect">
            <a:avLst/>
          </a:prstGeom>
        </p:spPr>
      </p:pic>
      <p:pic>
        <p:nvPicPr>
          <p:cNvPr id="6" name="Picture 5">
            <a:extLst>
              <a:ext uri="{FF2B5EF4-FFF2-40B4-BE49-F238E27FC236}">
                <a16:creationId xmlns:a16="http://schemas.microsoft.com/office/drawing/2014/main" id="{5D8A2ED3-606C-9379-E935-D29704214963}"/>
              </a:ext>
            </a:extLst>
          </p:cNvPr>
          <p:cNvPicPr>
            <a:picLocks noChangeAspect="1"/>
          </p:cNvPicPr>
          <p:nvPr userDrawn="1"/>
        </p:nvPicPr>
        <p:blipFill rotWithShape="1">
          <a:blip r:embed="rId11">
            <a:duotone>
              <a:prstClr val="black"/>
              <a:schemeClr val="accent6">
                <a:tint val="45000"/>
                <a:satMod val="400000"/>
              </a:schemeClr>
            </a:duotone>
            <a:extLst>
              <a:ext uri="{BEBA8EAE-BF5A-486C-A8C5-ECC9F3942E4B}">
                <a14:imgProps xmlns:a14="http://schemas.microsoft.com/office/drawing/2010/main">
                  <a14:imgLayer r:embed="rId12">
                    <a14:imgEffect>
                      <a14:backgroundRemoval t="43219" b="48931" l="20704" r="27896"/>
                    </a14:imgEffect>
                  </a14:imgLayer>
                </a14:imgProps>
              </a:ext>
            </a:extLst>
          </a:blip>
          <a:srcRect l="20583" t="44029" r="73425" b="50717"/>
          <a:stretch/>
        </p:blipFill>
        <p:spPr>
          <a:xfrm>
            <a:off x="11329164" y="260720"/>
            <a:ext cx="318565" cy="360291"/>
          </a:xfrm>
          <a:prstGeom prst="rect">
            <a:avLst/>
          </a:prstGeom>
        </p:spPr>
      </p:pic>
      <p:pic>
        <p:nvPicPr>
          <p:cNvPr id="8" name="Picture 7">
            <a:extLst>
              <a:ext uri="{FF2B5EF4-FFF2-40B4-BE49-F238E27FC236}">
                <a16:creationId xmlns:a16="http://schemas.microsoft.com/office/drawing/2014/main" id="{1EE9C27D-95D6-0940-A249-4268A61E1BE9}"/>
              </a:ext>
            </a:extLst>
          </p:cNvPr>
          <p:cNvPicPr>
            <a:picLocks noChangeAspect="1"/>
          </p:cNvPicPr>
          <p:nvPr userDrawn="1"/>
        </p:nvPicPr>
        <p:blipFill rotWithShape="1">
          <a:blip r:embed="rId11">
            <a:duotone>
              <a:prstClr val="black"/>
              <a:schemeClr val="accent6">
                <a:tint val="45000"/>
                <a:satMod val="400000"/>
              </a:schemeClr>
            </a:duotone>
            <a:extLst>
              <a:ext uri="{BEBA8EAE-BF5A-486C-A8C5-ECC9F3942E4B}">
                <a14:imgProps xmlns:a14="http://schemas.microsoft.com/office/drawing/2010/main">
                  <a14:imgLayer r:embed="rId12">
                    <a14:imgEffect>
                      <a14:backgroundRemoval t="43219" b="48931" l="20704" r="27896"/>
                    </a14:imgEffect>
                  </a14:imgLayer>
                </a14:imgProps>
              </a:ext>
            </a:extLst>
          </a:blip>
          <a:srcRect l="20583" t="44029" r="73425" b="50717"/>
          <a:stretch/>
        </p:blipFill>
        <p:spPr>
          <a:xfrm>
            <a:off x="8620237" y="113316"/>
            <a:ext cx="318565" cy="360291"/>
          </a:xfrm>
          <a:prstGeom prst="rect">
            <a:avLst/>
          </a:prstGeom>
        </p:spPr>
      </p:pic>
      <p:pic>
        <p:nvPicPr>
          <p:cNvPr id="12" name="Picture 11">
            <a:extLst>
              <a:ext uri="{FF2B5EF4-FFF2-40B4-BE49-F238E27FC236}">
                <a16:creationId xmlns:a16="http://schemas.microsoft.com/office/drawing/2014/main" id="{B3114F77-334A-DAEB-DADD-A6CCBDBBC27C}"/>
              </a:ext>
            </a:extLst>
          </p:cNvPr>
          <p:cNvPicPr>
            <a:picLocks noChangeAspect="1"/>
          </p:cNvPicPr>
          <p:nvPr userDrawn="1"/>
        </p:nvPicPr>
        <p:blipFill rotWithShape="1">
          <a:blip r:embed="rId11">
            <a:duotone>
              <a:prstClr val="black"/>
              <a:schemeClr val="accent6">
                <a:tint val="45000"/>
                <a:satMod val="400000"/>
              </a:schemeClr>
            </a:duotone>
            <a:extLst>
              <a:ext uri="{BEBA8EAE-BF5A-486C-A8C5-ECC9F3942E4B}">
                <a14:imgProps xmlns:a14="http://schemas.microsoft.com/office/drawing/2010/main">
                  <a14:imgLayer r:embed="rId12">
                    <a14:imgEffect>
                      <a14:backgroundRemoval t="43219" b="48931" l="20704" r="27896"/>
                    </a14:imgEffect>
                  </a14:imgLayer>
                </a14:imgProps>
              </a:ext>
            </a:extLst>
          </a:blip>
          <a:srcRect l="20583" t="44029" r="73425" b="50717"/>
          <a:stretch/>
        </p:blipFill>
        <p:spPr>
          <a:xfrm>
            <a:off x="3219219" y="230813"/>
            <a:ext cx="318565" cy="360291"/>
          </a:xfrm>
          <a:prstGeom prst="rect">
            <a:avLst/>
          </a:prstGeom>
        </p:spPr>
      </p:pic>
      <p:pic>
        <p:nvPicPr>
          <p:cNvPr id="13" name="Picture 12">
            <a:extLst>
              <a:ext uri="{FF2B5EF4-FFF2-40B4-BE49-F238E27FC236}">
                <a16:creationId xmlns:a16="http://schemas.microsoft.com/office/drawing/2014/main" id="{1506825F-B868-0745-5C47-39DC1AE1DD96}"/>
              </a:ext>
            </a:extLst>
          </p:cNvPr>
          <p:cNvPicPr>
            <a:picLocks noChangeAspect="1"/>
          </p:cNvPicPr>
          <p:nvPr userDrawn="1"/>
        </p:nvPicPr>
        <p:blipFill rotWithShape="1">
          <a:blip r:embed="rId13">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662" t="8267" r="19345" b="87081"/>
          <a:stretch/>
        </p:blipFill>
        <p:spPr>
          <a:xfrm>
            <a:off x="1709722" y="30996"/>
            <a:ext cx="318565" cy="319088"/>
          </a:xfrm>
          <a:prstGeom prst="rect">
            <a:avLst/>
          </a:prstGeom>
        </p:spPr>
      </p:pic>
      <p:pic>
        <p:nvPicPr>
          <p:cNvPr id="15" name="Picture 14">
            <a:extLst>
              <a:ext uri="{FF2B5EF4-FFF2-40B4-BE49-F238E27FC236}">
                <a16:creationId xmlns:a16="http://schemas.microsoft.com/office/drawing/2014/main" id="{7D67E920-D5DA-7C73-E0B7-101DAE7428F7}"/>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4218895" y="130664"/>
            <a:ext cx="133013" cy="137160"/>
          </a:xfrm>
          <a:prstGeom prst="rect">
            <a:avLst/>
          </a:prstGeom>
        </p:spPr>
      </p:pic>
      <p:pic>
        <p:nvPicPr>
          <p:cNvPr id="16" name="Picture 15">
            <a:extLst>
              <a:ext uri="{FF2B5EF4-FFF2-40B4-BE49-F238E27FC236}">
                <a16:creationId xmlns:a16="http://schemas.microsoft.com/office/drawing/2014/main" id="{D3C6F006-2025-37CD-0D7A-6B8B3EE510CC}"/>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172675" y="72873"/>
            <a:ext cx="133013" cy="137160"/>
          </a:xfrm>
          <a:prstGeom prst="rect">
            <a:avLst/>
          </a:prstGeom>
        </p:spPr>
      </p:pic>
      <p:pic>
        <p:nvPicPr>
          <p:cNvPr id="18" name="Picture 17">
            <a:extLst>
              <a:ext uri="{FF2B5EF4-FFF2-40B4-BE49-F238E27FC236}">
                <a16:creationId xmlns:a16="http://schemas.microsoft.com/office/drawing/2014/main" id="{6B93171F-A8BB-93B2-1586-C31F49AA7974}"/>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9915968" y="118467"/>
            <a:ext cx="193019" cy="207433"/>
          </a:xfrm>
          <a:prstGeom prst="rect">
            <a:avLst/>
          </a:prstGeom>
        </p:spPr>
      </p:pic>
      <p:pic>
        <p:nvPicPr>
          <p:cNvPr id="19" name="Picture 18">
            <a:extLst>
              <a:ext uri="{FF2B5EF4-FFF2-40B4-BE49-F238E27FC236}">
                <a16:creationId xmlns:a16="http://schemas.microsoft.com/office/drawing/2014/main" id="{CD20653A-90FC-6340-C3A8-EB98BCF389C2}"/>
              </a:ext>
            </a:extLst>
          </p:cNvPr>
          <p:cNvPicPr>
            <a:picLocks noChangeAspect="1"/>
          </p:cNvPicPr>
          <p:nvPr userDrawn="1"/>
        </p:nvPicPr>
        <p:blipFill rotWithShape="1">
          <a:blip r:embed="rId15">
            <a:duotone>
              <a:prstClr val="black"/>
              <a:schemeClr val="accent6">
                <a:tint val="45000"/>
                <a:satMod val="400000"/>
              </a:schemeClr>
            </a:duotone>
            <a:extLst>
              <a:ext uri="{BEBA8EAE-BF5A-486C-A8C5-ECC9F3942E4B}">
                <a14:imgProps xmlns:a14="http://schemas.microsoft.com/office/drawing/2010/main">
                  <a14:imgLayer r:embed="rId12">
                    <a14:imgEffect>
                      <a14:backgroundRemoval t="31819" b="38202" l="11174" r="31955">
                        <a14:foregroundMark x1="11819" y1="35897" x2="11819" y2="35897"/>
                      </a14:backgroundRemoval>
                    </a14:imgEffect>
                  </a14:imgLayer>
                </a14:imgProps>
              </a:ext>
            </a:extLst>
          </a:blip>
          <a:srcRect l="28016" t="33212" r="67165" b="63374"/>
          <a:stretch/>
        </p:blipFill>
        <p:spPr>
          <a:xfrm>
            <a:off x="6842228" y="348587"/>
            <a:ext cx="256209" cy="234122"/>
          </a:xfrm>
          <a:prstGeom prst="rect">
            <a:avLst/>
          </a:prstGeom>
        </p:spPr>
      </p:pic>
      <p:pic>
        <p:nvPicPr>
          <p:cNvPr id="20" name="Picture 19">
            <a:extLst>
              <a:ext uri="{FF2B5EF4-FFF2-40B4-BE49-F238E27FC236}">
                <a16:creationId xmlns:a16="http://schemas.microsoft.com/office/drawing/2014/main" id="{8D492FD1-FF3A-50F0-1A38-C47EC053DD73}"/>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7813148" y="118467"/>
            <a:ext cx="133013" cy="137160"/>
          </a:xfrm>
          <a:prstGeom prst="rect">
            <a:avLst/>
          </a:prstGeom>
        </p:spPr>
      </p:pic>
      <p:pic>
        <p:nvPicPr>
          <p:cNvPr id="21" name="Picture 20">
            <a:extLst>
              <a:ext uri="{FF2B5EF4-FFF2-40B4-BE49-F238E27FC236}">
                <a16:creationId xmlns:a16="http://schemas.microsoft.com/office/drawing/2014/main" id="{29A7F7FB-F207-F4E6-0DCE-9E7E29A4D78E}"/>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11913767" y="1044496"/>
            <a:ext cx="193019" cy="207433"/>
          </a:xfrm>
          <a:prstGeom prst="rect">
            <a:avLst/>
          </a:prstGeom>
        </p:spPr>
      </p:pic>
      <p:pic>
        <p:nvPicPr>
          <p:cNvPr id="22" name="Picture 21">
            <a:extLst>
              <a:ext uri="{FF2B5EF4-FFF2-40B4-BE49-F238E27FC236}">
                <a16:creationId xmlns:a16="http://schemas.microsoft.com/office/drawing/2014/main" id="{8E5714BF-5F87-FE63-20C0-0731E0C73725}"/>
              </a:ext>
            </a:extLst>
          </p:cNvPr>
          <p:cNvPicPr>
            <a:picLocks noChangeAspect="1"/>
          </p:cNvPicPr>
          <p:nvPr userDrawn="1"/>
        </p:nvPicPr>
        <p:blipFill rotWithShape="1">
          <a:blip r:embed="rId15">
            <a:biLevel thresh="50000"/>
            <a:extLst>
              <a:ext uri="{BEBA8EAE-BF5A-486C-A8C5-ECC9F3942E4B}">
                <a14:imgProps xmlns:a14="http://schemas.microsoft.com/office/drawing/2010/main">
                  <a14:imgLayer r:embed="rId12">
                    <a14:imgEffect>
                      <a14:backgroundRemoval t="31819" b="38202" l="11174" r="31955">
                        <a14:foregroundMark x1="11819" y1="35897" x2="11819" y2="35897"/>
                      </a14:backgroundRemoval>
                    </a14:imgEffect>
                  </a14:imgLayer>
                </a14:imgProps>
              </a:ext>
            </a:extLst>
          </a:blip>
          <a:srcRect l="28016" t="33212" r="67165" b="63374"/>
          <a:stretch/>
        </p:blipFill>
        <p:spPr>
          <a:xfrm>
            <a:off x="5349773" y="517058"/>
            <a:ext cx="256209" cy="234122"/>
          </a:xfrm>
          <a:prstGeom prst="rect">
            <a:avLst/>
          </a:prstGeom>
        </p:spPr>
      </p:pic>
      <p:pic>
        <p:nvPicPr>
          <p:cNvPr id="23" name="Picture 22">
            <a:extLst>
              <a:ext uri="{FF2B5EF4-FFF2-40B4-BE49-F238E27FC236}">
                <a16:creationId xmlns:a16="http://schemas.microsoft.com/office/drawing/2014/main" id="{9DA8B69E-641B-AB34-A68B-EB4CAAB0239F}"/>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11013354" y="897777"/>
            <a:ext cx="133013" cy="137160"/>
          </a:xfrm>
          <a:prstGeom prst="rect">
            <a:avLst/>
          </a:prstGeom>
        </p:spPr>
      </p:pic>
      <p:pic>
        <p:nvPicPr>
          <p:cNvPr id="24" name="Picture 23">
            <a:extLst>
              <a:ext uri="{FF2B5EF4-FFF2-40B4-BE49-F238E27FC236}">
                <a16:creationId xmlns:a16="http://schemas.microsoft.com/office/drawing/2014/main" id="{0D2240FA-CAAD-991F-C800-A8ED03C7BA0F}"/>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6003467" y="64761"/>
            <a:ext cx="193019" cy="207433"/>
          </a:xfrm>
          <a:prstGeom prst="rect">
            <a:avLst/>
          </a:prstGeom>
        </p:spPr>
      </p:pic>
      <p:pic>
        <p:nvPicPr>
          <p:cNvPr id="27" name="Picture 26">
            <a:extLst>
              <a:ext uri="{FF2B5EF4-FFF2-40B4-BE49-F238E27FC236}">
                <a16:creationId xmlns:a16="http://schemas.microsoft.com/office/drawing/2014/main" id="{E73859C3-D905-8C54-1424-F951CB14F70A}"/>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8235999" y="853230"/>
            <a:ext cx="193019" cy="207433"/>
          </a:xfrm>
          <a:prstGeom prst="rect">
            <a:avLst/>
          </a:prstGeom>
        </p:spPr>
      </p:pic>
      <p:pic>
        <p:nvPicPr>
          <p:cNvPr id="28" name="Picture 27">
            <a:extLst>
              <a:ext uri="{FF2B5EF4-FFF2-40B4-BE49-F238E27FC236}">
                <a16:creationId xmlns:a16="http://schemas.microsoft.com/office/drawing/2014/main" id="{D5344A38-1A38-6CA6-6636-51EF24498833}"/>
              </a:ext>
            </a:extLst>
          </p:cNvPr>
          <p:cNvPicPr>
            <a:picLocks noChangeAspect="1"/>
          </p:cNvPicPr>
          <p:nvPr userDrawn="1"/>
        </p:nvPicPr>
        <p:blipFill rotWithShape="1">
          <a:blip r:embed="rId11">
            <a:duotone>
              <a:prstClr val="black"/>
              <a:schemeClr val="accent6">
                <a:tint val="45000"/>
                <a:satMod val="400000"/>
              </a:schemeClr>
            </a:duotone>
            <a:extLst>
              <a:ext uri="{BEBA8EAE-BF5A-486C-A8C5-ECC9F3942E4B}">
                <a14:imgProps xmlns:a14="http://schemas.microsoft.com/office/drawing/2010/main">
                  <a14:imgLayer r:embed="rId12">
                    <a14:imgEffect>
                      <a14:backgroundRemoval t="43219" b="48931" l="20704" r="27896"/>
                    </a14:imgEffect>
                  </a14:imgLayer>
                </a14:imgProps>
              </a:ext>
            </a:extLst>
          </a:blip>
          <a:srcRect l="20583" t="44029" r="73425" b="50717"/>
          <a:stretch/>
        </p:blipFill>
        <p:spPr>
          <a:xfrm>
            <a:off x="5723181" y="1250214"/>
            <a:ext cx="318565" cy="360291"/>
          </a:xfrm>
          <a:prstGeom prst="rect">
            <a:avLst/>
          </a:prstGeom>
        </p:spPr>
      </p:pic>
      <p:pic>
        <p:nvPicPr>
          <p:cNvPr id="29" name="Picture 28">
            <a:extLst>
              <a:ext uri="{FF2B5EF4-FFF2-40B4-BE49-F238E27FC236}">
                <a16:creationId xmlns:a16="http://schemas.microsoft.com/office/drawing/2014/main" id="{BA3A4B35-152B-2F90-07FC-18CFA83B4B5B}"/>
              </a:ext>
            </a:extLst>
          </p:cNvPr>
          <p:cNvPicPr>
            <a:picLocks noChangeAspect="1"/>
          </p:cNvPicPr>
          <p:nvPr userDrawn="1"/>
        </p:nvPicPr>
        <p:blipFill rotWithShape="1">
          <a:blip r:embed="rId11">
            <a:duotone>
              <a:prstClr val="black"/>
              <a:schemeClr val="accent6">
                <a:tint val="45000"/>
                <a:satMod val="400000"/>
              </a:schemeClr>
            </a:duotone>
            <a:extLst>
              <a:ext uri="{BEBA8EAE-BF5A-486C-A8C5-ECC9F3942E4B}">
                <a14:imgProps xmlns:a14="http://schemas.microsoft.com/office/drawing/2010/main">
                  <a14:imgLayer r:embed="rId12">
                    <a14:imgEffect>
                      <a14:backgroundRemoval t="43219" b="48931" l="20704" r="27896"/>
                    </a14:imgEffect>
                  </a14:imgLayer>
                </a14:imgProps>
              </a:ext>
            </a:extLst>
          </a:blip>
          <a:srcRect l="20583" t="44029" r="73425" b="50717"/>
          <a:stretch/>
        </p:blipFill>
        <p:spPr>
          <a:xfrm>
            <a:off x="1236245" y="948306"/>
            <a:ext cx="318565" cy="360291"/>
          </a:xfrm>
          <a:prstGeom prst="rect">
            <a:avLst/>
          </a:prstGeom>
        </p:spPr>
      </p:pic>
      <p:pic>
        <p:nvPicPr>
          <p:cNvPr id="30" name="Picture 29">
            <a:extLst>
              <a:ext uri="{FF2B5EF4-FFF2-40B4-BE49-F238E27FC236}">
                <a16:creationId xmlns:a16="http://schemas.microsoft.com/office/drawing/2014/main" id="{D3AB6199-C7E0-929C-4DB2-9128321E37A0}"/>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4309985" y="1107961"/>
            <a:ext cx="193019" cy="207433"/>
          </a:xfrm>
          <a:prstGeom prst="rect">
            <a:avLst/>
          </a:prstGeom>
        </p:spPr>
      </p:pic>
      <p:pic>
        <p:nvPicPr>
          <p:cNvPr id="31" name="Picture 30">
            <a:extLst>
              <a:ext uri="{FF2B5EF4-FFF2-40B4-BE49-F238E27FC236}">
                <a16:creationId xmlns:a16="http://schemas.microsoft.com/office/drawing/2014/main" id="{631099BC-2D7A-EDE5-47B6-69CD8B4A40A7}"/>
              </a:ext>
            </a:extLst>
          </p:cNvPr>
          <p:cNvPicPr>
            <a:picLocks noChangeAspect="1"/>
          </p:cNvPicPr>
          <p:nvPr userDrawn="1"/>
        </p:nvPicPr>
        <p:blipFill rotWithShape="1">
          <a:blip r:embed="rId15">
            <a:duotone>
              <a:prstClr val="black"/>
              <a:schemeClr val="accent6">
                <a:tint val="45000"/>
                <a:satMod val="400000"/>
              </a:schemeClr>
            </a:duotone>
            <a:extLst>
              <a:ext uri="{BEBA8EAE-BF5A-486C-A8C5-ECC9F3942E4B}">
                <a14:imgProps xmlns:a14="http://schemas.microsoft.com/office/drawing/2010/main">
                  <a14:imgLayer r:embed="rId12">
                    <a14:imgEffect>
                      <a14:backgroundRemoval t="31819" b="38202" l="11174" r="31955">
                        <a14:foregroundMark x1="11819" y1="35897" x2="11819" y2="35897"/>
                      </a14:backgroundRemoval>
                    </a14:imgEffect>
                  </a14:imgLayer>
                </a14:imgProps>
              </a:ext>
            </a:extLst>
          </a:blip>
          <a:srcRect l="28016" t="33212" r="67165" b="63374"/>
          <a:stretch/>
        </p:blipFill>
        <p:spPr>
          <a:xfrm>
            <a:off x="2645847" y="1070938"/>
            <a:ext cx="256209" cy="234122"/>
          </a:xfrm>
          <a:prstGeom prst="rect">
            <a:avLst/>
          </a:prstGeom>
        </p:spPr>
      </p:pic>
      <p:pic>
        <p:nvPicPr>
          <p:cNvPr id="32" name="Picture 31">
            <a:extLst>
              <a:ext uri="{FF2B5EF4-FFF2-40B4-BE49-F238E27FC236}">
                <a16:creationId xmlns:a16="http://schemas.microsoft.com/office/drawing/2014/main" id="{BEEA8B53-DC42-8D25-B885-DCF7AB37B9C1}"/>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2207165" y="829209"/>
            <a:ext cx="133013" cy="137160"/>
          </a:xfrm>
          <a:prstGeom prst="rect">
            <a:avLst/>
          </a:prstGeom>
        </p:spPr>
      </p:pic>
      <p:pic>
        <p:nvPicPr>
          <p:cNvPr id="33" name="Picture 32">
            <a:extLst>
              <a:ext uri="{FF2B5EF4-FFF2-40B4-BE49-F238E27FC236}">
                <a16:creationId xmlns:a16="http://schemas.microsoft.com/office/drawing/2014/main" id="{9B76B859-88AB-55C7-C9AF-C1D353239C57}"/>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4742455" y="2033990"/>
            <a:ext cx="193019" cy="207433"/>
          </a:xfrm>
          <a:prstGeom prst="rect">
            <a:avLst/>
          </a:prstGeom>
        </p:spPr>
      </p:pic>
      <p:pic>
        <p:nvPicPr>
          <p:cNvPr id="34" name="Picture 33">
            <a:extLst>
              <a:ext uri="{FF2B5EF4-FFF2-40B4-BE49-F238E27FC236}">
                <a16:creationId xmlns:a16="http://schemas.microsoft.com/office/drawing/2014/main" id="{390D28FD-E06B-E93F-5511-AE722420B1BD}"/>
              </a:ext>
            </a:extLst>
          </p:cNvPr>
          <p:cNvPicPr>
            <a:picLocks noChangeAspect="1"/>
          </p:cNvPicPr>
          <p:nvPr userDrawn="1"/>
        </p:nvPicPr>
        <p:blipFill rotWithShape="1">
          <a:blip r:embed="rId15">
            <a:biLevel thresh="50000"/>
            <a:extLst>
              <a:ext uri="{BEBA8EAE-BF5A-486C-A8C5-ECC9F3942E4B}">
                <a14:imgProps xmlns:a14="http://schemas.microsoft.com/office/drawing/2010/main">
                  <a14:imgLayer r:embed="rId12">
                    <a14:imgEffect>
                      <a14:backgroundRemoval t="31819" b="38202" l="11174" r="31955">
                        <a14:foregroundMark x1="11819" y1="35897" x2="11819" y2="35897"/>
                      </a14:backgroundRemoval>
                    </a14:imgEffect>
                  </a14:imgLayer>
                </a14:imgProps>
              </a:ext>
            </a:extLst>
          </a:blip>
          <a:srcRect l="28016" t="33212" r="67165" b="63374"/>
          <a:stretch/>
        </p:blipFill>
        <p:spPr>
          <a:xfrm>
            <a:off x="22761" y="1506552"/>
            <a:ext cx="256209" cy="234122"/>
          </a:xfrm>
          <a:prstGeom prst="rect">
            <a:avLst/>
          </a:prstGeom>
        </p:spPr>
      </p:pic>
      <p:pic>
        <p:nvPicPr>
          <p:cNvPr id="35" name="Picture 34">
            <a:extLst>
              <a:ext uri="{FF2B5EF4-FFF2-40B4-BE49-F238E27FC236}">
                <a16:creationId xmlns:a16="http://schemas.microsoft.com/office/drawing/2014/main" id="{0B0C1E26-8F64-503A-3615-51EFDFE215E7}"/>
              </a:ext>
            </a:extLst>
          </p:cNvPr>
          <p:cNvPicPr>
            <a:picLocks noChangeAspect="1"/>
          </p:cNvPicPr>
          <p:nvPr userDrawn="1"/>
        </p:nvPicPr>
        <p:blipFill rotWithShape="1">
          <a:blip r:embed="rId13">
            <a:duotone>
              <a:prstClr val="black"/>
              <a:schemeClr val="accent6">
                <a:tint val="45000"/>
                <a:satMod val="400000"/>
              </a:schemeClr>
            </a:duotone>
            <a:extLst>
              <a:ext uri="{BEBA8EAE-BF5A-486C-A8C5-ECC9F3942E4B}">
                <a14:imgProps xmlns:a14="http://schemas.microsoft.com/office/drawing/2010/main">
                  <a14:imgLayer r:embed="rId12">
                    <a14:imgEffect>
                      <a14:backgroundRemoval t="5734" b="13237" l="73830" r="81792">
                        <a14:foregroundMark x1="75573" y1="7440" x2="75573" y2="7440"/>
                      </a14:backgroundRemoval>
                    </a14:imgEffect>
                  </a14:imgLayer>
                </a14:imgProps>
              </a:ext>
            </a:extLst>
          </a:blip>
          <a:srcRect l="74326" t="6618" r="23683" b="91790"/>
          <a:stretch/>
        </p:blipFill>
        <p:spPr>
          <a:xfrm>
            <a:off x="5407371" y="1887271"/>
            <a:ext cx="133013" cy="137160"/>
          </a:xfrm>
          <a:prstGeom prst="rect">
            <a:avLst/>
          </a:prstGeom>
        </p:spPr>
      </p:pic>
      <p:pic>
        <p:nvPicPr>
          <p:cNvPr id="36" name="Picture 35">
            <a:extLst>
              <a:ext uri="{FF2B5EF4-FFF2-40B4-BE49-F238E27FC236}">
                <a16:creationId xmlns:a16="http://schemas.microsoft.com/office/drawing/2014/main" id="{2031E342-6641-F99B-9B27-D37937452F94}"/>
              </a:ext>
            </a:extLst>
          </p:cNvPr>
          <p:cNvPicPr>
            <a:picLocks noChangeAspect="1"/>
          </p:cNvPicPr>
          <p:nvPr userDrawn="1"/>
        </p:nvPicPr>
        <p:blipFill rotWithShape="1">
          <a:blip r:embed="rId14">
            <a:extLst>
              <a:ext uri="{BEBA8EAE-BF5A-486C-A8C5-ECC9F3942E4B}">
                <a14:imgProps xmlns:a14="http://schemas.microsoft.com/office/drawing/2010/main">
                  <a14:imgLayer r:embed="rId12">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387833" y="780412"/>
            <a:ext cx="212321" cy="228176"/>
          </a:xfrm>
          <a:prstGeom prst="rect">
            <a:avLst/>
          </a:prstGeom>
        </p:spPr>
      </p:pic>
    </p:spTree>
    <p:extLst>
      <p:ext uri="{BB962C8B-B14F-4D97-AF65-F5344CB8AC3E}">
        <p14:creationId xmlns:p14="http://schemas.microsoft.com/office/powerpoint/2010/main" val="258191160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DB91A7-4A79-4977-8D89-2C422F6FFC7E}" type="datetimeFigureOut">
              <a:rPr lang="en-US" smtClean="0"/>
              <a:t>1/23/2025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332726780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DB91A7-4A79-4977-8D89-2C422F6FFC7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48184113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26DB91A7-4A79-4977-8D89-2C422F6FFC7E}" type="datetimeFigureOut">
              <a:rPr lang="en-US" smtClean="0"/>
              <a:t>1/23/2025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251480344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DB91A7-4A79-4977-8D89-2C422F6FFC7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47372283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6DB91A7-4A79-4977-8D89-2C422F6FFC7E}" type="datetimeFigureOut">
              <a:rPr lang="en-US" smtClean="0"/>
              <a:t>1/23/2025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DB0DB3A-7770-4032-8AC9-64B445E81CC7}" type="slidenum">
              <a:rPr lang="en-US" smtClean="0"/>
              <a:t>‹#›</a:t>
            </a:fld>
            <a:endParaRPr lang="en-US"/>
          </a:p>
        </p:txBody>
      </p:sp>
    </p:spTree>
    <p:extLst>
      <p:ext uri="{BB962C8B-B14F-4D97-AF65-F5344CB8AC3E}">
        <p14:creationId xmlns:p14="http://schemas.microsoft.com/office/powerpoint/2010/main" val="16991717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rgbClr val="070F16"/>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E9F8A7-EB95-4C53-A5FE-3C8A66ED6DF4}"/>
              </a:ext>
            </a:extLst>
          </p:cNvPr>
          <p:cNvSpPr>
            <a:spLocks noGrp="1"/>
          </p:cNvSpPr>
          <p:nvPr>
            <p:ph type="ctrTitle"/>
          </p:nvPr>
        </p:nvSpPr>
        <p:spPr>
          <a:xfrm>
            <a:off x="1524000" y="2167776"/>
            <a:ext cx="9144000" cy="1765697"/>
          </a:xfrm>
        </p:spPr>
        <p:txBody>
          <a:bodyPr anchor="ctr">
            <a:normAutofit/>
          </a:bodyPr>
          <a:lstStyle>
            <a:lvl1pPr algn="ctr">
              <a:defRPr sz="5400"/>
            </a:lvl1pPr>
          </a:lstStyle>
          <a:p>
            <a:r>
              <a:rPr lang="en-US"/>
              <a:t>Click to edit Master title style</a:t>
            </a:r>
          </a:p>
        </p:txBody>
      </p:sp>
      <p:sp>
        <p:nvSpPr>
          <p:cNvPr id="3" name="Subtitle 2">
            <a:extLst>
              <a:ext uri="{FF2B5EF4-FFF2-40B4-BE49-F238E27FC236}">
                <a16:creationId xmlns:a16="http://schemas.microsoft.com/office/drawing/2014/main" id="{4C688540-FC90-47F5-A9A0-2CFDCEAD71EC}"/>
              </a:ext>
            </a:extLst>
          </p:cNvPr>
          <p:cNvSpPr>
            <a:spLocks noGrp="1"/>
          </p:cNvSpPr>
          <p:nvPr>
            <p:ph type="subTitle" idx="1"/>
          </p:nvPr>
        </p:nvSpPr>
        <p:spPr>
          <a:xfrm>
            <a:off x="1524000" y="4321742"/>
            <a:ext cx="9144000" cy="936057"/>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9CA9DB-045B-4CE0-ABD3-E5A77F56F5BA}"/>
              </a:ext>
            </a:extLst>
          </p:cNvPr>
          <p:cNvSpPr>
            <a:spLocks noGrp="1"/>
          </p:cNvSpPr>
          <p:nvPr>
            <p:ph type="dt" sz="half" idx="10"/>
          </p:nvPr>
        </p:nvSpPr>
        <p:spPr/>
        <p:txBody>
          <a:bodyPr/>
          <a:lstStyle/>
          <a:p>
            <a:r>
              <a:rPr lang="en-US" dirty="0"/>
              <a:t>Jane Doe | jane.doe@nasa.gov</a:t>
            </a:r>
          </a:p>
        </p:txBody>
      </p:sp>
      <p:sp>
        <p:nvSpPr>
          <p:cNvPr id="5" name="Footer Placeholder 4">
            <a:extLst>
              <a:ext uri="{FF2B5EF4-FFF2-40B4-BE49-F238E27FC236}">
                <a16:creationId xmlns:a16="http://schemas.microsoft.com/office/drawing/2014/main" id="{2F30CFD9-44CC-42F2-A6F7-E0AC2C9EB5CF}"/>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79FD7B21-6CAC-4E17-9B96-DA8F2A6CCDD5}"/>
              </a:ext>
            </a:extLst>
          </p:cNvPr>
          <p:cNvSpPr>
            <a:spLocks noGrp="1"/>
          </p:cNvSpPr>
          <p:nvPr>
            <p:ph type="sldNum" sz="quarter" idx="12"/>
          </p:nvPr>
        </p:nvSpPr>
        <p:spPr/>
        <p:txBody>
          <a:bodyPr/>
          <a:lstStyle/>
          <a:p>
            <a:fld id="{3A0E1C1D-23A6-4D8C-8BAD-0A4D3EB843D9}" type="slidenum">
              <a:rPr lang="en-US" smtClean="0"/>
              <a:t>‹#›</a:t>
            </a:fld>
            <a:endParaRPr lang="en-US"/>
          </a:p>
        </p:txBody>
      </p:sp>
      <p:pic>
        <p:nvPicPr>
          <p:cNvPr id="8" name="Picture 7">
            <a:extLst>
              <a:ext uri="{FF2B5EF4-FFF2-40B4-BE49-F238E27FC236}">
                <a16:creationId xmlns:a16="http://schemas.microsoft.com/office/drawing/2014/main" id="{A17FB799-4A6E-284F-2984-15CCCC5F9071}"/>
              </a:ext>
            </a:extLst>
          </p:cNvPr>
          <p:cNvPicPr>
            <a:picLocks noChangeAspect="1"/>
          </p:cNvPicPr>
          <p:nvPr userDrawn="1"/>
        </p:nvPicPr>
        <p:blipFill rotWithShape="1">
          <a:blip r:embed="rId2"/>
          <a:srcRect l="8712" t="31253" r="11254" b="28009"/>
          <a:stretch/>
        </p:blipFill>
        <p:spPr>
          <a:xfrm>
            <a:off x="0" y="-190500"/>
            <a:ext cx="12192000" cy="2076450"/>
          </a:xfrm>
          <a:prstGeom prst="rect">
            <a:avLst/>
          </a:prstGeom>
        </p:spPr>
      </p:pic>
    </p:spTree>
    <p:extLst>
      <p:ext uri="{BB962C8B-B14F-4D97-AF65-F5344CB8AC3E}">
        <p14:creationId xmlns:p14="http://schemas.microsoft.com/office/powerpoint/2010/main" val="2839485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9CA989-1970-40CA-94F6-508601C83FE8}"/>
              </a:ext>
            </a:extLst>
          </p:cNvPr>
          <p:cNvSpPr>
            <a:spLocks noGrp="1"/>
          </p:cNvSpPr>
          <p:nvPr>
            <p:ph type="title"/>
          </p:nvPr>
        </p:nvSpPr>
        <p:spPr>
          <a:xfrm>
            <a:off x="831850" y="1934681"/>
            <a:ext cx="10515600" cy="2627794"/>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31057EF-313E-474B-8D53-E9985D41FA5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4" name="Date Placeholder 3">
            <a:extLst>
              <a:ext uri="{FF2B5EF4-FFF2-40B4-BE49-F238E27FC236}">
                <a16:creationId xmlns:a16="http://schemas.microsoft.com/office/drawing/2014/main" id="{FC64D904-AA14-4C99-8396-0DEB94465DE7}"/>
              </a:ext>
            </a:extLst>
          </p:cNvPr>
          <p:cNvSpPr>
            <a:spLocks noGrp="1"/>
          </p:cNvSpPr>
          <p:nvPr>
            <p:ph type="dt" sz="half" idx="10"/>
          </p:nvPr>
        </p:nvSpPr>
        <p:spPr/>
        <p:txBody>
          <a:bodyPr/>
          <a:lstStyle>
            <a:lvl1pPr>
              <a:defRPr/>
            </a:lvl1pPr>
          </a:lstStyle>
          <a:p>
            <a:r>
              <a:rPr lang="en-US" dirty="0"/>
              <a:t>Jane Doe | jane.doe@nasa.gov</a:t>
            </a:r>
          </a:p>
        </p:txBody>
      </p:sp>
      <p:sp>
        <p:nvSpPr>
          <p:cNvPr id="5" name="Footer Placeholder 4">
            <a:extLst>
              <a:ext uri="{FF2B5EF4-FFF2-40B4-BE49-F238E27FC236}">
                <a16:creationId xmlns:a16="http://schemas.microsoft.com/office/drawing/2014/main" id="{7C42160C-F08E-4361-97F1-64B1BE597C5D}"/>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EE6C0CDF-6237-4922-B3B8-C069601090A2}"/>
              </a:ext>
            </a:extLst>
          </p:cNvPr>
          <p:cNvSpPr>
            <a:spLocks noGrp="1"/>
          </p:cNvSpPr>
          <p:nvPr>
            <p:ph type="sldNum" sz="quarter" idx="12"/>
          </p:nvPr>
        </p:nvSpPr>
        <p:spPr/>
        <p:txBody>
          <a:bodyPr/>
          <a:lstStyle/>
          <a:p>
            <a:fld id="{3A0E1C1D-23A6-4D8C-8BAD-0A4D3EB843D9}" type="slidenum">
              <a:rPr lang="en-US" smtClean="0"/>
              <a:t>‹#›</a:t>
            </a:fld>
            <a:endParaRPr lang="en-US"/>
          </a:p>
        </p:txBody>
      </p:sp>
      <p:pic>
        <p:nvPicPr>
          <p:cNvPr id="7" name="Picture 6">
            <a:extLst>
              <a:ext uri="{FF2B5EF4-FFF2-40B4-BE49-F238E27FC236}">
                <a16:creationId xmlns:a16="http://schemas.microsoft.com/office/drawing/2014/main" id="{E50621AC-374F-4178-2DBB-610EFAFB6EC9}"/>
              </a:ext>
            </a:extLst>
          </p:cNvPr>
          <p:cNvPicPr>
            <a:picLocks noChangeAspect="1"/>
          </p:cNvPicPr>
          <p:nvPr userDrawn="1"/>
        </p:nvPicPr>
        <p:blipFill rotWithShape="1">
          <a:blip r:embed="rId2"/>
          <a:srcRect l="8712" t="31253" r="11254" b="28009"/>
          <a:stretch/>
        </p:blipFill>
        <p:spPr>
          <a:xfrm>
            <a:off x="0" y="-190500"/>
            <a:ext cx="12192000" cy="2076450"/>
          </a:xfrm>
          <a:prstGeom prst="rect">
            <a:avLst/>
          </a:prstGeom>
        </p:spPr>
      </p:pic>
    </p:spTree>
    <p:extLst>
      <p:ext uri="{BB962C8B-B14F-4D97-AF65-F5344CB8AC3E}">
        <p14:creationId xmlns:p14="http://schemas.microsoft.com/office/powerpoint/2010/main" val="34484134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D265E5-A1EB-4926-96F5-A5820950B70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8928C1-7195-4C8E-86A9-D4E2D96006F6}"/>
              </a:ext>
            </a:extLst>
          </p:cNvPr>
          <p:cNvSpPr>
            <a:spLocks noGrp="1"/>
          </p:cNvSpPr>
          <p:nvPr>
            <p:ph idx="1"/>
          </p:nvPr>
        </p:nvSpPr>
        <p:spPr>
          <a:xfrm>
            <a:off x="838200" y="1781175"/>
            <a:ext cx="10515600" cy="42129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9EF0B9-557C-4100-B7B2-6D1640BDA163}"/>
              </a:ext>
            </a:extLst>
          </p:cNvPr>
          <p:cNvSpPr>
            <a:spLocks noGrp="1"/>
          </p:cNvSpPr>
          <p:nvPr>
            <p:ph type="dt" sz="half" idx="10"/>
          </p:nvPr>
        </p:nvSpPr>
        <p:spPr/>
        <p:txBody>
          <a:bodyPr/>
          <a:lstStyle/>
          <a:p>
            <a:r>
              <a:rPr lang="en-US" dirty="0"/>
              <a:t>Jane Doe | jane.doe@nasa.gov</a:t>
            </a:r>
          </a:p>
        </p:txBody>
      </p:sp>
      <p:sp>
        <p:nvSpPr>
          <p:cNvPr id="5" name="Footer Placeholder 4">
            <a:extLst>
              <a:ext uri="{FF2B5EF4-FFF2-40B4-BE49-F238E27FC236}">
                <a16:creationId xmlns:a16="http://schemas.microsoft.com/office/drawing/2014/main" id="{D086E803-A7FD-4CC9-AD76-718704740231}"/>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79791206-761F-4744-8C89-87D86077CBF2}"/>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226882039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07D2B-E619-40AB-9770-111BBB43DC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C1E032-7830-4FF1-838D-9F8BD814A19A}"/>
              </a:ext>
            </a:extLst>
          </p:cNvPr>
          <p:cNvSpPr>
            <a:spLocks noGrp="1"/>
          </p:cNvSpPr>
          <p:nvPr>
            <p:ph sz="half" idx="1"/>
          </p:nvPr>
        </p:nvSpPr>
        <p:spPr>
          <a:xfrm>
            <a:off x="838200" y="1787525"/>
            <a:ext cx="5181600" cy="4212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28799CA-872E-46D4-BC31-E115EB60E16B}"/>
              </a:ext>
            </a:extLst>
          </p:cNvPr>
          <p:cNvSpPr>
            <a:spLocks noGrp="1"/>
          </p:cNvSpPr>
          <p:nvPr>
            <p:ph sz="half" idx="2"/>
          </p:nvPr>
        </p:nvSpPr>
        <p:spPr>
          <a:xfrm>
            <a:off x="6172200" y="1787525"/>
            <a:ext cx="5181600" cy="421286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8E912E-83DD-4D84-AC0A-3A80F4A2838E}"/>
              </a:ext>
            </a:extLst>
          </p:cNvPr>
          <p:cNvSpPr>
            <a:spLocks noGrp="1"/>
          </p:cNvSpPr>
          <p:nvPr>
            <p:ph type="dt" sz="half" idx="10"/>
          </p:nvPr>
        </p:nvSpPr>
        <p:spPr/>
        <p:txBody>
          <a:bodyPr/>
          <a:lstStyle/>
          <a:p>
            <a:r>
              <a:rPr lang="en-US" dirty="0"/>
              <a:t>Jane Doe | jane.doe@nasa.gov</a:t>
            </a:r>
          </a:p>
        </p:txBody>
      </p:sp>
      <p:sp>
        <p:nvSpPr>
          <p:cNvPr id="6" name="Footer Placeholder 5">
            <a:extLst>
              <a:ext uri="{FF2B5EF4-FFF2-40B4-BE49-F238E27FC236}">
                <a16:creationId xmlns:a16="http://schemas.microsoft.com/office/drawing/2014/main" id="{AC2A85DA-331A-4E8D-A7C2-7BA55C88777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7" name="Slide Number Placeholder 6">
            <a:extLst>
              <a:ext uri="{FF2B5EF4-FFF2-40B4-BE49-F238E27FC236}">
                <a16:creationId xmlns:a16="http://schemas.microsoft.com/office/drawing/2014/main" id="{40C8934F-CE72-489D-8F4E-77F156FF4855}"/>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14436162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4724F-39E4-4EB9-ACC2-BC58E0D70F09}"/>
              </a:ext>
            </a:extLst>
          </p:cNvPr>
          <p:cNvSpPr>
            <a:spLocks noGrp="1"/>
          </p:cNvSpPr>
          <p:nvPr>
            <p:ph type="title"/>
          </p:nvPr>
        </p:nvSpPr>
        <p:spPr>
          <a:xfrm>
            <a:off x="839788" y="668337"/>
            <a:ext cx="10515600" cy="1022351"/>
          </a:xfrm>
        </p:spPr>
        <p:txBody>
          <a:bodyPr/>
          <a:lstStyle/>
          <a:p>
            <a:r>
              <a:rPr lang="en-US"/>
              <a:t>Click to edit Master title style</a:t>
            </a:r>
          </a:p>
        </p:txBody>
      </p:sp>
      <p:sp>
        <p:nvSpPr>
          <p:cNvPr id="3" name="Text Placeholder 2">
            <a:extLst>
              <a:ext uri="{FF2B5EF4-FFF2-40B4-BE49-F238E27FC236}">
                <a16:creationId xmlns:a16="http://schemas.microsoft.com/office/drawing/2014/main" id="{BB701EC6-6CC6-44A4-AB7D-76AD1996A3A8}"/>
              </a:ext>
            </a:extLst>
          </p:cNvPr>
          <p:cNvSpPr>
            <a:spLocks noGrp="1"/>
          </p:cNvSpPr>
          <p:nvPr>
            <p:ph type="body" idx="1"/>
          </p:nvPr>
        </p:nvSpPr>
        <p:spPr>
          <a:xfrm>
            <a:off x="839788" y="1800225"/>
            <a:ext cx="5157787"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9663AB1-BCE2-4B9A-9AAB-488ECF538527}"/>
              </a:ext>
            </a:extLst>
          </p:cNvPr>
          <p:cNvSpPr>
            <a:spLocks noGrp="1"/>
          </p:cNvSpPr>
          <p:nvPr>
            <p:ph sz="half" idx="2"/>
          </p:nvPr>
        </p:nvSpPr>
        <p:spPr>
          <a:xfrm>
            <a:off x="839788" y="2505075"/>
            <a:ext cx="5157787" cy="3533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D5D5C63-1707-4555-8A30-68AD3E91AED8}"/>
              </a:ext>
            </a:extLst>
          </p:cNvPr>
          <p:cNvSpPr>
            <a:spLocks noGrp="1"/>
          </p:cNvSpPr>
          <p:nvPr>
            <p:ph type="body" sz="quarter" idx="3"/>
          </p:nvPr>
        </p:nvSpPr>
        <p:spPr>
          <a:xfrm>
            <a:off x="6172200" y="1800225"/>
            <a:ext cx="518318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3F4283F-EB2F-41EB-83D3-F48E24343E8A}"/>
              </a:ext>
            </a:extLst>
          </p:cNvPr>
          <p:cNvSpPr>
            <a:spLocks noGrp="1"/>
          </p:cNvSpPr>
          <p:nvPr>
            <p:ph sz="quarter" idx="4"/>
          </p:nvPr>
        </p:nvSpPr>
        <p:spPr>
          <a:xfrm>
            <a:off x="6172200" y="2505075"/>
            <a:ext cx="5183188" cy="35334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74721F1-F7A0-4B13-9766-7763E207B5EF}"/>
              </a:ext>
            </a:extLst>
          </p:cNvPr>
          <p:cNvSpPr>
            <a:spLocks noGrp="1"/>
          </p:cNvSpPr>
          <p:nvPr>
            <p:ph type="dt" sz="half" idx="10"/>
          </p:nvPr>
        </p:nvSpPr>
        <p:spPr/>
        <p:txBody>
          <a:bodyPr/>
          <a:lstStyle/>
          <a:p>
            <a:r>
              <a:rPr lang="en-US" dirty="0"/>
              <a:t>Jane Doe | jane.doe@nasa.gov</a:t>
            </a:r>
          </a:p>
        </p:txBody>
      </p:sp>
      <p:sp>
        <p:nvSpPr>
          <p:cNvPr id="8" name="Footer Placeholder 7">
            <a:extLst>
              <a:ext uri="{FF2B5EF4-FFF2-40B4-BE49-F238E27FC236}">
                <a16:creationId xmlns:a16="http://schemas.microsoft.com/office/drawing/2014/main" id="{A0ADFFD2-090D-4FDB-8B2D-3DBF9B56F200}"/>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9" name="Slide Number Placeholder 8">
            <a:extLst>
              <a:ext uri="{FF2B5EF4-FFF2-40B4-BE49-F238E27FC236}">
                <a16:creationId xmlns:a16="http://schemas.microsoft.com/office/drawing/2014/main" id="{F9D5A9D3-0ADA-4E80-B83F-3F225749352D}"/>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24897255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CA594D-95DD-4A01-9B24-D29C9861E679}"/>
              </a:ext>
            </a:extLst>
          </p:cNvPr>
          <p:cNvSpPr>
            <a:spLocks noGrp="1"/>
          </p:cNvSpPr>
          <p:nvPr>
            <p:ph type="title"/>
          </p:nvPr>
        </p:nvSpPr>
        <p:spPr>
          <a:xfrm>
            <a:off x="839788" y="457200"/>
            <a:ext cx="6417660" cy="836762"/>
          </a:xfrm>
        </p:spPr>
        <p:txBody>
          <a:bodyPr anchor="b">
            <a:noAutofit/>
          </a:bodyPr>
          <a:lstStyle>
            <a:lvl1pPr>
              <a:defRPr sz="4400"/>
            </a:lvl1pPr>
          </a:lstStyle>
          <a:p>
            <a:r>
              <a:rPr lang="en-US"/>
              <a:t>Click to edit Master title style</a:t>
            </a:r>
          </a:p>
        </p:txBody>
      </p:sp>
      <p:sp>
        <p:nvSpPr>
          <p:cNvPr id="5" name="Date Placeholder 4">
            <a:extLst>
              <a:ext uri="{FF2B5EF4-FFF2-40B4-BE49-F238E27FC236}">
                <a16:creationId xmlns:a16="http://schemas.microsoft.com/office/drawing/2014/main" id="{4A2FA90B-AD8A-43C0-B30E-94DF24C0DFBB}"/>
              </a:ext>
            </a:extLst>
          </p:cNvPr>
          <p:cNvSpPr>
            <a:spLocks noGrp="1"/>
          </p:cNvSpPr>
          <p:nvPr>
            <p:ph type="dt" sz="half" idx="10"/>
          </p:nvPr>
        </p:nvSpPr>
        <p:spPr>
          <a:xfrm>
            <a:off x="838200" y="6356350"/>
            <a:ext cx="1462238" cy="365125"/>
          </a:xfrm>
        </p:spPr>
        <p:txBody>
          <a:bodyPr/>
          <a:lstStyle/>
          <a:p>
            <a:r>
              <a:rPr lang="en-US" dirty="0"/>
              <a:t>Jane Doe | jane.doe@nasa.gov</a:t>
            </a:r>
          </a:p>
        </p:txBody>
      </p:sp>
      <p:sp>
        <p:nvSpPr>
          <p:cNvPr id="7" name="Slide Number Placeholder 6">
            <a:extLst>
              <a:ext uri="{FF2B5EF4-FFF2-40B4-BE49-F238E27FC236}">
                <a16:creationId xmlns:a16="http://schemas.microsoft.com/office/drawing/2014/main" id="{55B1DC40-9A53-43FD-B402-7032650B170F}"/>
              </a:ext>
            </a:extLst>
          </p:cNvPr>
          <p:cNvSpPr>
            <a:spLocks noGrp="1"/>
          </p:cNvSpPr>
          <p:nvPr>
            <p:ph type="sldNum" sz="quarter" idx="12"/>
          </p:nvPr>
        </p:nvSpPr>
        <p:spPr>
          <a:xfrm>
            <a:off x="5775957" y="6356348"/>
            <a:ext cx="1481487" cy="365125"/>
          </a:xfrm>
        </p:spPr>
        <p:txBody>
          <a:bodyPr/>
          <a:lstStyle/>
          <a:p>
            <a:fld id="{3A0E1C1D-23A6-4D8C-8BAD-0A4D3EB843D9}" type="slidenum">
              <a:rPr lang="en-US" smtClean="0"/>
              <a:t>‹#›</a:t>
            </a:fld>
            <a:endParaRPr lang="en-US"/>
          </a:p>
        </p:txBody>
      </p:sp>
      <p:sp>
        <p:nvSpPr>
          <p:cNvPr id="6" name="Footer Placeholder 5">
            <a:extLst>
              <a:ext uri="{FF2B5EF4-FFF2-40B4-BE49-F238E27FC236}">
                <a16:creationId xmlns:a16="http://schemas.microsoft.com/office/drawing/2014/main" id="{BB7FF694-CFB5-4484-B81D-556A47E8A1BA}"/>
              </a:ext>
            </a:extLst>
          </p:cNvPr>
          <p:cNvSpPr>
            <a:spLocks noGrp="1"/>
          </p:cNvSpPr>
          <p:nvPr>
            <p:ph type="ftr" sz="quarter" idx="11"/>
          </p:nvPr>
        </p:nvSpPr>
        <p:spPr>
          <a:xfrm>
            <a:off x="2396965" y="6356350"/>
            <a:ext cx="3287484" cy="365123"/>
          </a:xfrm>
        </p:spPr>
        <p:txBody>
          <a:bodyPr/>
          <a:lstStyle/>
          <a:p>
            <a:r>
              <a:rPr lang="en-US" dirty="0"/>
              <a:t>2025 Human Research Program </a:t>
            </a:r>
          </a:p>
          <a:p>
            <a:r>
              <a:rPr lang="en-US" dirty="0"/>
              <a:t>Investigators’ Workshop</a:t>
            </a:r>
          </a:p>
        </p:txBody>
      </p:sp>
      <p:cxnSp>
        <p:nvCxnSpPr>
          <p:cNvPr id="9" name="Straight Connector 8">
            <a:extLst>
              <a:ext uri="{FF2B5EF4-FFF2-40B4-BE49-F238E27FC236}">
                <a16:creationId xmlns:a16="http://schemas.microsoft.com/office/drawing/2014/main" id="{E7142A28-931C-4CB3-A6C8-EDB72BBB6F23}"/>
              </a:ext>
            </a:extLst>
          </p:cNvPr>
          <p:cNvCxnSpPr>
            <a:cxnSpLocks/>
          </p:cNvCxnSpPr>
          <p:nvPr userDrawn="1"/>
        </p:nvCxnSpPr>
        <p:spPr>
          <a:xfrm>
            <a:off x="7600750" y="0"/>
            <a:ext cx="0" cy="6858000"/>
          </a:xfrm>
          <a:prstGeom prst="line">
            <a:avLst/>
          </a:prstGeom>
          <a:ln w="5397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sp>
        <p:nvSpPr>
          <p:cNvPr id="14" name="Content Placeholder 2">
            <a:extLst>
              <a:ext uri="{FF2B5EF4-FFF2-40B4-BE49-F238E27FC236}">
                <a16:creationId xmlns:a16="http://schemas.microsoft.com/office/drawing/2014/main" id="{F98D0C23-AE32-4F84-80B6-4B1D5536CC53}"/>
              </a:ext>
            </a:extLst>
          </p:cNvPr>
          <p:cNvSpPr>
            <a:spLocks noGrp="1"/>
          </p:cNvSpPr>
          <p:nvPr>
            <p:ph idx="1"/>
          </p:nvPr>
        </p:nvSpPr>
        <p:spPr>
          <a:xfrm>
            <a:off x="823971" y="1388343"/>
            <a:ext cx="6433473" cy="4873625"/>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
            <a:extLst>
              <a:ext uri="{FF2B5EF4-FFF2-40B4-BE49-F238E27FC236}">
                <a16:creationId xmlns:a16="http://schemas.microsoft.com/office/drawing/2014/main" id="{CBCEBCBA-6176-23BC-C5EA-E6EFC8808E54}"/>
              </a:ext>
            </a:extLst>
          </p:cNvPr>
          <p:cNvSpPr/>
          <p:nvPr userDrawn="1"/>
        </p:nvSpPr>
        <p:spPr>
          <a:xfrm>
            <a:off x="7595229" y="9114"/>
            <a:ext cx="4579194" cy="6858000"/>
          </a:xfrm>
          <a:prstGeom prst="rect">
            <a:avLst/>
          </a:prstGeom>
          <a:gradFill flip="none" rotWithShape="1">
            <a:gsLst>
              <a:gs pos="0">
                <a:srgbClr val="04080B"/>
              </a:gs>
              <a:gs pos="50000">
                <a:srgbClr val="04080B"/>
              </a:gs>
              <a:gs pos="95000">
                <a:srgbClr val="101D26"/>
              </a:gs>
              <a:gs pos="87000">
                <a:srgbClr val="020303"/>
              </a:gs>
              <a:gs pos="69000">
                <a:srgbClr val="0F1C24"/>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CA94FF3B-5387-F592-EA82-DD4B3E3F4C46}"/>
              </a:ext>
            </a:extLst>
          </p:cNvPr>
          <p:cNvPicPr>
            <a:picLocks noChangeAspect="1"/>
          </p:cNvPicPr>
          <p:nvPr userDrawn="1"/>
        </p:nvPicPr>
        <p:blipFill rotWithShape="1">
          <a:blip r:embed="rId2">
            <a:extLst>
              <a:ext uri="{BEBA8EAE-BF5A-486C-A8C5-ECC9F3942E4B}">
                <a14:imgProps xmlns:a14="http://schemas.microsoft.com/office/drawing/2010/main">
                  <a14:imgLayer r:embed="rId3">
                    <a14:imgEffect>
                      <a14:backgroundRemoval t="1196" b="96596" l="9841" r="89965">
                        <a14:foregroundMark x1="61571" y1="9752" x2="61571" y2="9752"/>
                        <a14:foregroundMark x1="41890" y1="4140" x2="41890" y2="4140"/>
                        <a14:foregroundMark x1="32361" y1="1196" x2="32361" y2="1196"/>
                        <a14:foregroundMark x1="23609" y1="74241" x2="23609" y2="74241"/>
                        <a14:foregroundMark x1="58849" y1="85833" x2="58849" y2="85833"/>
                        <a14:foregroundMark x1="65889" y1="94112" x2="65889" y2="94112"/>
                        <a14:foregroundMark x1="68728" y1="93100" x2="68728" y2="93100"/>
                        <a14:foregroundMark x1="64761" y1="89604" x2="64761" y2="89604"/>
                        <a14:foregroundMark x1="67017" y1="94388" x2="67017" y2="94388"/>
                        <a14:foregroundMark x1="62583" y1="91720" x2="62583" y2="91720"/>
                        <a14:foregroundMark x1="24737" y1="78841" x2="24737" y2="78841"/>
                        <a14:foregroundMark x1="21354" y1="77737" x2="21354" y2="77737"/>
                        <a14:foregroundMark x1="22715" y1="78013" x2="22715" y2="78013"/>
                        <a14:foregroundMark x1="19409" y1="76909" x2="19409" y2="76909"/>
                        <a14:foregroundMark x1="19409" y1="76909" x2="22015" y2="77737"/>
                        <a14:foregroundMark x1="18514" y1="76173" x2="18514" y2="76173"/>
                        <a14:foregroundMark x1="25321" y1="79669" x2="25321" y2="79669"/>
                        <a14:foregroundMark x1="25438" y1="79393" x2="25438" y2="79393"/>
                        <a14:foregroundMark x1="25904" y1="79393" x2="25904" y2="79393"/>
                        <a14:foregroundMark x1="59082" y1="87672" x2="59082" y2="87672"/>
                        <a14:foregroundMark x1="66239" y1="96596" x2="66239" y2="96596"/>
                        <a14:foregroundMark x1="65655" y1="87397" x2="65655" y2="87397"/>
                        <a14:foregroundMark x1="66550" y1="87397" x2="83936" y2="91168"/>
                        <a14:foregroundMark x1="59082" y1="90432" x2="59082" y2="90432"/>
                        <a14:foregroundMark x1="15986" y1="72677" x2="15986" y2="72677"/>
                        <a14:foregroundMark x1="14391" y1="71849" x2="14391" y2="71849"/>
                        <a14:foregroundMark x1="14391" y1="71021" x2="14391" y2="71021"/>
                        <a14:foregroundMark x1="49669" y1="7636" x2="54298" y2="7360"/>
                        <a14:foregroundMark x1="54298" y1="7360" x2="80163" y2="21619"/>
                        <a14:foregroundMark x1="54220" y1="9016" x2="56282" y2="9016"/>
                        <a14:foregroundMark x1="53326" y1="9200" x2="58343" y2="9844"/>
                        <a14:foregroundMark x1="51147" y1="7728" x2="54220" y2="9844"/>
                      </a14:backgroundRemoval>
                    </a14:imgEffect>
                  </a14:imgLayer>
                </a14:imgProps>
              </a:ext>
            </a:extLst>
          </a:blip>
          <a:srcRect l="49685" r="19721" b="46254"/>
          <a:stretch/>
        </p:blipFill>
        <p:spPr>
          <a:xfrm>
            <a:off x="7595233" y="309267"/>
            <a:ext cx="4599471" cy="3416263"/>
          </a:xfrm>
          <a:prstGeom prst="rect">
            <a:avLst/>
          </a:prstGeom>
        </p:spPr>
      </p:pic>
      <p:pic>
        <p:nvPicPr>
          <p:cNvPr id="10" name="Picture 9">
            <a:extLst>
              <a:ext uri="{FF2B5EF4-FFF2-40B4-BE49-F238E27FC236}">
                <a16:creationId xmlns:a16="http://schemas.microsoft.com/office/drawing/2014/main" id="{081EBE21-7CE8-2E0F-C7AB-82858969C0FA}"/>
              </a:ext>
            </a:extLst>
          </p:cNvPr>
          <p:cNvPicPr>
            <a:picLocks noChangeAspect="1"/>
          </p:cNvPicPr>
          <p:nvPr userDrawn="1"/>
        </p:nvPicPr>
        <p:blipFill rotWithShape="1">
          <a:blip r:embed="rId4">
            <a:extLst>
              <a:ext uri="{BEBA8EAE-BF5A-486C-A8C5-ECC9F3942E4B}">
                <a14:imgProps xmlns:a14="http://schemas.microsoft.com/office/drawing/2010/main">
                  <a14:imgLayer r:embed="rId3">
                    <a14:imgEffect>
                      <a14:backgroundRemoval t="1196" b="98344" l="9841" r="89965">
                        <a14:foregroundMark x1="61571" y1="9752" x2="61571" y2="9752"/>
                        <a14:foregroundMark x1="41890" y1="4140" x2="41890" y2="4140"/>
                        <a14:foregroundMark x1="32361" y1="1196" x2="32361" y2="1196"/>
                        <a14:foregroundMark x1="23609" y1="74241" x2="23609" y2="74241"/>
                        <a14:foregroundMark x1="58849" y1="85833" x2="58849" y2="85833"/>
                        <a14:foregroundMark x1="65889" y1="94112" x2="65889" y2="94112"/>
                        <a14:foregroundMark x1="68728" y1="93100" x2="68728" y2="93100"/>
                        <a14:foregroundMark x1="64761" y1="89604" x2="64761" y2="89604"/>
                        <a14:foregroundMark x1="67017" y1="94388" x2="67017" y2="94388"/>
                        <a14:foregroundMark x1="62583" y1="91720" x2="62583" y2="91720"/>
                        <a14:foregroundMark x1="24737" y1="78841" x2="24737" y2="78841"/>
                        <a14:foregroundMark x1="21354" y1="77737" x2="21354" y2="77737"/>
                        <a14:foregroundMark x1="22715" y1="78013" x2="22715" y2="78013"/>
                        <a14:foregroundMark x1="19409" y1="76909" x2="19409" y2="76909"/>
                        <a14:foregroundMark x1="19409" y1="76909" x2="22015" y2="77737"/>
                        <a14:foregroundMark x1="18514" y1="76173" x2="18514" y2="76173"/>
                        <a14:foregroundMark x1="25321" y1="79669" x2="25321" y2="79669"/>
                        <a14:foregroundMark x1="25438" y1="79393" x2="25438" y2="79393"/>
                        <a14:foregroundMark x1="25904" y1="79393" x2="25904" y2="79393"/>
                        <a14:foregroundMark x1="59082" y1="87672" x2="59082" y2="87672"/>
                        <a14:foregroundMark x1="66239" y1="96596" x2="66239" y2="96596"/>
                        <a14:foregroundMark x1="65655" y1="87397" x2="65655" y2="87397"/>
                        <a14:foregroundMark x1="66550" y1="87397" x2="83936" y2="91168"/>
                        <a14:foregroundMark x1="59082" y1="90432" x2="59082" y2="90432"/>
                        <a14:foregroundMark x1="15986" y1="72677" x2="15986" y2="72677"/>
                        <a14:foregroundMark x1="14391" y1="71849" x2="14391" y2="71849"/>
                        <a14:foregroundMark x1="14391" y1="71021" x2="14391" y2="71021"/>
                        <a14:foregroundMark x1="44769" y1="81049" x2="57760" y2="84269"/>
                        <a14:foregroundMark x1="57254" y1="87305" x2="50292" y2="86569"/>
                        <a14:foregroundMark x1="50292" y1="86569" x2="47802" y2="84637"/>
                        <a14:foregroundMark x1="45158" y1="87948" x2="64839" y2="93560"/>
                        <a14:foregroundMark x1="65150" y1="88592" x2="60832" y2="87672"/>
                        <a14:foregroundMark x1="57837" y1="83901" x2="73084" y2="88040"/>
                        <a14:foregroundMark x1="73473" y1="86845" x2="75535" y2="87029"/>
                        <a14:foregroundMark x1="49086" y1="95584" x2="46169" y2="91996"/>
                        <a14:foregroundMark x1="46169" y1="91996" x2="44963" y2="87948"/>
                        <a14:foregroundMark x1="45158" y1="98344" x2="45196" y2="89420"/>
                        <a14:foregroundMark x1="44496" y1="97056" x2="44419" y2="93744"/>
                      </a14:backgroundRemoval>
                    </a14:imgEffect>
                  </a14:imgLayer>
                </a14:imgProps>
              </a:ext>
            </a:extLst>
          </a:blip>
          <a:srcRect l="44398" t="51348" r="25107"/>
          <a:stretch/>
        </p:blipFill>
        <p:spPr>
          <a:xfrm>
            <a:off x="7606384" y="3774686"/>
            <a:ext cx="4584606" cy="3092488"/>
          </a:xfrm>
          <a:prstGeom prst="rect">
            <a:avLst/>
          </a:prstGeom>
        </p:spPr>
      </p:pic>
      <p:pic>
        <p:nvPicPr>
          <p:cNvPr id="11" name="Picture 10">
            <a:extLst>
              <a:ext uri="{FF2B5EF4-FFF2-40B4-BE49-F238E27FC236}">
                <a16:creationId xmlns:a16="http://schemas.microsoft.com/office/drawing/2014/main" id="{8D3876A8-6E43-E72D-1376-887C0DAFC322}"/>
              </a:ext>
            </a:extLst>
          </p:cNvPr>
          <p:cNvPicPr>
            <a:picLocks noChangeAspect="1"/>
          </p:cNvPicPr>
          <p:nvPr userDrawn="1"/>
        </p:nvPicPr>
        <p:blipFill rotWithShape="1">
          <a:blip r:embed="rId5"/>
          <a:srcRect r="3191"/>
          <a:stretch/>
        </p:blipFill>
        <p:spPr>
          <a:xfrm>
            <a:off x="7663202" y="2070779"/>
            <a:ext cx="4531502" cy="2716443"/>
          </a:xfrm>
          <a:prstGeom prst="rect">
            <a:avLst/>
          </a:prstGeom>
        </p:spPr>
      </p:pic>
      <p:cxnSp>
        <p:nvCxnSpPr>
          <p:cNvPr id="12" name="Straight Connector 11">
            <a:extLst>
              <a:ext uri="{FF2B5EF4-FFF2-40B4-BE49-F238E27FC236}">
                <a16:creationId xmlns:a16="http://schemas.microsoft.com/office/drawing/2014/main" id="{24DAA465-337D-088B-25D2-7A2840DCB221}"/>
              </a:ext>
            </a:extLst>
          </p:cNvPr>
          <p:cNvCxnSpPr/>
          <p:nvPr userDrawn="1"/>
        </p:nvCxnSpPr>
        <p:spPr>
          <a:xfrm>
            <a:off x="7612804" y="0"/>
            <a:ext cx="0" cy="685800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74878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3C43A4-7D07-491D-9148-2292BA3B466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40C70C0-025D-402E-A6F5-F6C868914EFA}"/>
              </a:ext>
            </a:extLst>
          </p:cNvPr>
          <p:cNvSpPr>
            <a:spLocks noGrp="1"/>
          </p:cNvSpPr>
          <p:nvPr>
            <p:ph type="dt" sz="half" idx="10"/>
          </p:nvPr>
        </p:nvSpPr>
        <p:spPr/>
        <p:txBody>
          <a:bodyPr/>
          <a:lstStyle/>
          <a:p>
            <a:r>
              <a:rPr lang="en-US" dirty="0"/>
              <a:t>Jane Doe | jane.doe@nasa.gov</a:t>
            </a:r>
          </a:p>
        </p:txBody>
      </p:sp>
      <p:sp>
        <p:nvSpPr>
          <p:cNvPr id="4" name="Footer Placeholder 3">
            <a:extLst>
              <a:ext uri="{FF2B5EF4-FFF2-40B4-BE49-F238E27FC236}">
                <a16:creationId xmlns:a16="http://schemas.microsoft.com/office/drawing/2014/main" id="{25EF6137-4315-4A3F-B3BE-F1A5CEC89E55}"/>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5" name="Slide Number Placeholder 4">
            <a:extLst>
              <a:ext uri="{FF2B5EF4-FFF2-40B4-BE49-F238E27FC236}">
                <a16:creationId xmlns:a16="http://schemas.microsoft.com/office/drawing/2014/main" id="{2524B498-97AB-4104-9E46-ECA220F14B2A}"/>
              </a:ext>
            </a:extLst>
          </p:cNvPr>
          <p:cNvSpPr>
            <a:spLocks noGrp="1"/>
          </p:cNvSpPr>
          <p:nvPr>
            <p:ph type="sldNum" sz="quarter" idx="12"/>
          </p:nvPr>
        </p:nvSpPr>
        <p:spPr/>
        <p:txBody>
          <a:bodyPr/>
          <a:lstStyle/>
          <a:p>
            <a:fld id="{3A0E1C1D-23A6-4D8C-8BAD-0A4D3EB843D9}" type="slidenum">
              <a:rPr lang="en-US" smtClean="0"/>
              <a:t>‹#›</a:t>
            </a:fld>
            <a:endParaRPr lang="en-US"/>
          </a:p>
        </p:txBody>
      </p:sp>
    </p:spTree>
    <p:extLst>
      <p:ext uri="{BB962C8B-B14F-4D97-AF65-F5344CB8AC3E}">
        <p14:creationId xmlns:p14="http://schemas.microsoft.com/office/powerpoint/2010/main" val="3781082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3.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png"/><Relationship Id="rId2" Type="http://schemas.openxmlformats.org/officeDocument/2006/relationships/slideLayout" Target="../slideLayouts/slideLayout2.xml"/><Relationship Id="rId16" Type="http://schemas.microsoft.com/office/2007/relationships/hdphoto" Target="../media/hdphoto1.wdp"/><Relationship Id="rId20" Type="http://schemas.openxmlformats.org/officeDocument/2006/relationships/image" Target="../media/image5.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image" Target="../media/image4.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70F16"/>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EE6F16B-61C8-4C1E-A43A-4FDE86D4CDD6}"/>
              </a:ext>
            </a:extLst>
          </p:cNvPr>
          <p:cNvSpPr>
            <a:spLocks noGrp="1"/>
          </p:cNvSpPr>
          <p:nvPr>
            <p:ph type="title"/>
          </p:nvPr>
        </p:nvSpPr>
        <p:spPr>
          <a:xfrm>
            <a:off x="838200" y="681037"/>
            <a:ext cx="10515600" cy="1009651"/>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9E1E10C1-C543-4D71-B2EF-4B9225767D28}"/>
              </a:ext>
            </a:extLst>
          </p:cNvPr>
          <p:cNvSpPr>
            <a:spLocks noGrp="1"/>
          </p:cNvSpPr>
          <p:nvPr>
            <p:ph type="body" idx="1"/>
          </p:nvPr>
        </p:nvSpPr>
        <p:spPr>
          <a:xfrm>
            <a:off x="838200" y="1825625"/>
            <a:ext cx="10515600" cy="416845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454B00A-C5AC-4886-AE08-543243FEB4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bg2"/>
                </a:solidFill>
              </a:defRPr>
            </a:lvl1pPr>
          </a:lstStyle>
          <a:p>
            <a:r>
              <a:rPr lang="en-US" dirty="0"/>
              <a:t>Jane Doe | jane.doe@nasa.gov</a:t>
            </a:r>
          </a:p>
        </p:txBody>
      </p:sp>
      <p:sp>
        <p:nvSpPr>
          <p:cNvPr id="5" name="Footer Placeholder 4">
            <a:extLst>
              <a:ext uri="{FF2B5EF4-FFF2-40B4-BE49-F238E27FC236}">
                <a16:creationId xmlns:a16="http://schemas.microsoft.com/office/drawing/2014/main" id="{943D2A32-E1F6-4BD7-BA98-B8A4CA44262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bg2"/>
                </a:solidFill>
              </a:defRPr>
            </a:lvl1pPr>
          </a:lstStyle>
          <a:p>
            <a:r>
              <a:rPr lang="en-US" dirty="0"/>
              <a:t>2025 Human Research Program Investigators’ Workshop</a:t>
            </a:r>
          </a:p>
        </p:txBody>
      </p:sp>
      <p:sp>
        <p:nvSpPr>
          <p:cNvPr id="6" name="Slide Number Placeholder 5">
            <a:extLst>
              <a:ext uri="{FF2B5EF4-FFF2-40B4-BE49-F238E27FC236}">
                <a16:creationId xmlns:a16="http://schemas.microsoft.com/office/drawing/2014/main" id="{5754DFD6-A379-430E-A29A-902815009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2"/>
                </a:solidFill>
              </a:defRPr>
            </a:lvl1pPr>
          </a:lstStyle>
          <a:p>
            <a:fld id="{3A0E1C1D-23A6-4D8C-8BAD-0A4D3EB843D9}" type="slidenum">
              <a:rPr lang="en-US" smtClean="0"/>
              <a:pPr/>
              <a:t>‹#›</a:t>
            </a:fld>
            <a:endParaRPr lang="en-US"/>
          </a:p>
        </p:txBody>
      </p:sp>
      <p:cxnSp>
        <p:nvCxnSpPr>
          <p:cNvPr id="8" name="Straight Connector 7">
            <a:extLst>
              <a:ext uri="{FF2B5EF4-FFF2-40B4-BE49-F238E27FC236}">
                <a16:creationId xmlns:a16="http://schemas.microsoft.com/office/drawing/2014/main" id="{EFE7C9AC-C014-D57F-5E91-82B8F4EEE40A}"/>
              </a:ext>
            </a:extLst>
          </p:cNvPr>
          <p:cNvCxnSpPr>
            <a:cxnSpLocks/>
          </p:cNvCxnSpPr>
          <p:nvPr userDrawn="1"/>
        </p:nvCxnSpPr>
        <p:spPr>
          <a:xfrm>
            <a:off x="-5138" y="6195931"/>
            <a:ext cx="12197138" cy="0"/>
          </a:xfrm>
          <a:prstGeom prst="line">
            <a:avLst/>
          </a:prstGeom>
          <a:ln w="762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CF04261B-7D45-2E34-E60D-1558B3F3E477}"/>
              </a:ext>
            </a:extLst>
          </p:cNvPr>
          <p:cNvPicPr>
            <a:picLocks noChangeAspect="1"/>
          </p:cNvPicPr>
          <p:nvPr userDrawn="1"/>
        </p:nvPicPr>
        <p:blipFill rotWithShape="1">
          <a:blip r:embed="rId15">
            <a:duotone>
              <a:prstClr val="black"/>
              <a:schemeClr val="accent6">
                <a:tint val="45000"/>
                <a:satMod val="400000"/>
              </a:schemeClr>
            </a:duotone>
            <a:extLst>
              <a:ext uri="{BEBA8EAE-BF5A-486C-A8C5-ECC9F3942E4B}">
                <a14:imgProps xmlns:a14="http://schemas.microsoft.com/office/drawing/2010/main">
                  <a14:imgLayer r:embed="rId16">
                    <a14:imgEffect>
                      <a14:backgroundRemoval t="43219" b="48931" l="20704" r="27896"/>
                    </a14:imgEffect>
                  </a14:imgLayer>
                </a14:imgProps>
              </a:ext>
            </a:extLst>
          </a:blip>
          <a:srcRect l="20583" t="44029" r="73425" b="50717"/>
          <a:stretch/>
        </p:blipFill>
        <p:spPr>
          <a:xfrm>
            <a:off x="11705592" y="6432588"/>
            <a:ext cx="318565" cy="360291"/>
          </a:xfrm>
          <a:prstGeom prst="rect">
            <a:avLst/>
          </a:prstGeom>
        </p:spPr>
      </p:pic>
      <p:pic>
        <p:nvPicPr>
          <p:cNvPr id="10" name="Picture 9">
            <a:extLst>
              <a:ext uri="{FF2B5EF4-FFF2-40B4-BE49-F238E27FC236}">
                <a16:creationId xmlns:a16="http://schemas.microsoft.com/office/drawing/2014/main" id="{A5F6D110-8DD1-CFE8-D1CB-797E2B46AE26}"/>
              </a:ext>
            </a:extLst>
          </p:cNvPr>
          <p:cNvPicPr>
            <a:picLocks noChangeAspect="1"/>
          </p:cNvPicPr>
          <p:nvPr userDrawn="1"/>
        </p:nvPicPr>
        <p:blipFill rotWithShape="1">
          <a:blip r:embed="rId15">
            <a:duotone>
              <a:prstClr val="black"/>
              <a:schemeClr val="accent6">
                <a:tint val="45000"/>
                <a:satMod val="400000"/>
              </a:schemeClr>
            </a:duotone>
            <a:extLst>
              <a:ext uri="{BEBA8EAE-BF5A-486C-A8C5-ECC9F3942E4B}">
                <a14:imgProps xmlns:a14="http://schemas.microsoft.com/office/drawing/2010/main">
                  <a14:imgLayer r:embed="rId16">
                    <a14:imgEffect>
                      <a14:backgroundRemoval t="43219" b="48931" l="20704" r="27896"/>
                    </a14:imgEffect>
                  </a14:imgLayer>
                </a14:imgProps>
              </a:ext>
            </a:extLst>
          </a:blip>
          <a:srcRect l="20583" t="44029" r="73425" b="50717"/>
          <a:stretch/>
        </p:blipFill>
        <p:spPr>
          <a:xfrm>
            <a:off x="8965667" y="6378172"/>
            <a:ext cx="318565" cy="360291"/>
          </a:xfrm>
          <a:prstGeom prst="rect">
            <a:avLst/>
          </a:prstGeom>
        </p:spPr>
      </p:pic>
      <p:pic>
        <p:nvPicPr>
          <p:cNvPr id="11" name="Picture 10">
            <a:extLst>
              <a:ext uri="{FF2B5EF4-FFF2-40B4-BE49-F238E27FC236}">
                <a16:creationId xmlns:a16="http://schemas.microsoft.com/office/drawing/2014/main" id="{3DA71B07-A9B9-ADE6-CB47-0FC5C90C44B6}"/>
              </a:ext>
            </a:extLst>
          </p:cNvPr>
          <p:cNvPicPr>
            <a:picLocks noChangeAspect="1"/>
          </p:cNvPicPr>
          <p:nvPr userDrawn="1"/>
        </p:nvPicPr>
        <p:blipFill rotWithShape="1">
          <a:blip r:embed="rId15">
            <a:duotone>
              <a:prstClr val="black"/>
              <a:schemeClr val="accent6">
                <a:tint val="45000"/>
                <a:satMod val="400000"/>
              </a:schemeClr>
            </a:duotone>
            <a:extLst>
              <a:ext uri="{BEBA8EAE-BF5A-486C-A8C5-ECC9F3942E4B}">
                <a14:imgProps xmlns:a14="http://schemas.microsoft.com/office/drawing/2010/main">
                  <a14:imgLayer r:embed="rId16">
                    <a14:imgEffect>
                      <a14:backgroundRemoval t="43219" b="48931" l="20704" r="27896"/>
                    </a14:imgEffect>
                  </a14:imgLayer>
                </a14:imgProps>
              </a:ext>
            </a:extLst>
          </a:blip>
          <a:srcRect l="20583" t="44029" r="73425" b="50717"/>
          <a:stretch/>
        </p:blipFill>
        <p:spPr>
          <a:xfrm>
            <a:off x="3564649" y="6449175"/>
            <a:ext cx="318565" cy="360291"/>
          </a:xfrm>
          <a:prstGeom prst="rect">
            <a:avLst/>
          </a:prstGeom>
        </p:spPr>
      </p:pic>
      <p:pic>
        <p:nvPicPr>
          <p:cNvPr id="12" name="Picture 11">
            <a:extLst>
              <a:ext uri="{FF2B5EF4-FFF2-40B4-BE49-F238E27FC236}">
                <a16:creationId xmlns:a16="http://schemas.microsoft.com/office/drawing/2014/main" id="{CA345EBD-CDBA-30C4-CBAD-24C4CA6EFB0E}"/>
              </a:ext>
            </a:extLst>
          </p:cNvPr>
          <p:cNvPicPr>
            <a:picLocks noChangeAspect="1"/>
          </p:cNvPicPr>
          <p:nvPr userDrawn="1"/>
        </p:nvPicPr>
        <p:blipFill rotWithShape="1">
          <a:blip r:embed="rId17">
            <a:extLst>
              <a:ext uri="{BEBA8EAE-BF5A-486C-A8C5-ECC9F3942E4B}">
                <a14:imgProps xmlns:a14="http://schemas.microsoft.com/office/drawing/2010/main">
                  <a14:imgLayer r:embed="rId16">
                    <a14:imgEffect>
                      <a14:backgroundRemoval t="5734" b="13237" l="73830" r="81792">
                        <a14:foregroundMark x1="75573" y1="7440" x2="75573" y2="7440"/>
                      </a14:backgroundRemoval>
                    </a14:imgEffect>
                  </a14:imgLayer>
                </a14:imgProps>
              </a:ext>
            </a:extLst>
          </a:blip>
          <a:srcRect l="74662" t="8267" r="19345" b="87081"/>
          <a:stretch/>
        </p:blipFill>
        <p:spPr>
          <a:xfrm>
            <a:off x="62435" y="6490378"/>
            <a:ext cx="318565" cy="319088"/>
          </a:xfrm>
          <a:prstGeom prst="rect">
            <a:avLst/>
          </a:prstGeom>
        </p:spPr>
      </p:pic>
      <p:pic>
        <p:nvPicPr>
          <p:cNvPr id="13" name="Picture 12">
            <a:extLst>
              <a:ext uri="{FF2B5EF4-FFF2-40B4-BE49-F238E27FC236}">
                <a16:creationId xmlns:a16="http://schemas.microsoft.com/office/drawing/2014/main" id="{36286FAB-7142-817F-B576-65F6A1CB72CF}"/>
              </a:ext>
            </a:extLst>
          </p:cNvPr>
          <p:cNvPicPr>
            <a:picLocks noChangeAspect="1"/>
          </p:cNvPicPr>
          <p:nvPr userDrawn="1"/>
        </p:nvPicPr>
        <p:blipFill rotWithShape="1">
          <a:blip r:embed="rId17">
            <a:duotone>
              <a:prstClr val="black"/>
              <a:schemeClr val="accent6">
                <a:tint val="45000"/>
                <a:satMod val="400000"/>
              </a:schemeClr>
            </a:duotone>
            <a:extLst>
              <a:ext uri="{BEBA8EAE-BF5A-486C-A8C5-ECC9F3942E4B}">
                <a14:imgProps xmlns:a14="http://schemas.microsoft.com/office/drawing/2010/main">
                  <a14:imgLayer r:embed="rId16">
                    <a14:imgEffect>
                      <a14:backgroundRemoval t="5734" b="13237" l="73830" r="81792">
                        <a14:foregroundMark x1="75573" y1="7440" x2="75573" y2="7440"/>
                      </a14:backgroundRemoval>
                    </a14:imgEffect>
                  </a14:imgLayer>
                </a14:imgProps>
              </a:ext>
            </a:extLst>
          </a:blip>
          <a:srcRect l="74326" t="6618" r="23683" b="91790"/>
          <a:stretch/>
        </p:blipFill>
        <p:spPr>
          <a:xfrm>
            <a:off x="4564325" y="6283246"/>
            <a:ext cx="133013" cy="137160"/>
          </a:xfrm>
          <a:prstGeom prst="rect">
            <a:avLst/>
          </a:prstGeom>
        </p:spPr>
      </p:pic>
      <p:pic>
        <p:nvPicPr>
          <p:cNvPr id="14" name="Picture 13">
            <a:extLst>
              <a:ext uri="{FF2B5EF4-FFF2-40B4-BE49-F238E27FC236}">
                <a16:creationId xmlns:a16="http://schemas.microsoft.com/office/drawing/2014/main" id="{1A8D278F-B602-9008-CBB4-5626CE838DCC}"/>
              </a:ext>
            </a:extLst>
          </p:cNvPr>
          <p:cNvPicPr>
            <a:picLocks noChangeAspect="1"/>
          </p:cNvPicPr>
          <p:nvPr userDrawn="1"/>
        </p:nvPicPr>
        <p:blipFill rotWithShape="1">
          <a:blip r:embed="rId17">
            <a:duotone>
              <a:prstClr val="black"/>
              <a:schemeClr val="accent6">
                <a:tint val="45000"/>
                <a:satMod val="400000"/>
              </a:schemeClr>
            </a:duotone>
            <a:extLst>
              <a:ext uri="{BEBA8EAE-BF5A-486C-A8C5-ECC9F3942E4B}">
                <a14:imgProps xmlns:a14="http://schemas.microsoft.com/office/drawing/2010/main">
                  <a14:imgLayer r:embed="rId16">
                    <a14:imgEffect>
                      <a14:backgroundRemoval t="5734" b="13237" l="73830" r="81792">
                        <a14:foregroundMark x1="75573" y1="7440" x2="75573" y2="7440"/>
                      </a14:backgroundRemoval>
                    </a14:imgEffect>
                  </a14:imgLayer>
                </a14:imgProps>
              </a:ext>
            </a:extLst>
          </a:blip>
          <a:srcRect l="74326" t="6618" r="23683" b="91790"/>
          <a:stretch/>
        </p:blipFill>
        <p:spPr>
          <a:xfrm>
            <a:off x="518105" y="6291235"/>
            <a:ext cx="133013" cy="137160"/>
          </a:xfrm>
          <a:prstGeom prst="rect">
            <a:avLst/>
          </a:prstGeom>
        </p:spPr>
      </p:pic>
      <p:pic>
        <p:nvPicPr>
          <p:cNvPr id="15" name="Picture 14">
            <a:extLst>
              <a:ext uri="{FF2B5EF4-FFF2-40B4-BE49-F238E27FC236}">
                <a16:creationId xmlns:a16="http://schemas.microsoft.com/office/drawing/2014/main" id="{28F5E66E-CCA5-A200-50A4-A54CB199CE22}"/>
              </a:ext>
            </a:extLst>
          </p:cNvPr>
          <p:cNvPicPr>
            <a:picLocks noChangeAspect="1"/>
          </p:cNvPicPr>
          <p:nvPr userDrawn="1"/>
        </p:nvPicPr>
        <p:blipFill rotWithShape="1">
          <a:blip r:embed="rId18">
            <a:extLst>
              <a:ext uri="{BEBA8EAE-BF5A-486C-A8C5-ECC9F3942E4B}">
                <a14:imgProps xmlns:a14="http://schemas.microsoft.com/office/drawing/2010/main">
                  <a14:imgLayer r:embed="rId16">
                    <a14:imgEffect>
                      <a14:backgroundRemoval t="8912" b="22710" l="9062" r="30301">
                        <a14:foregroundMark x1="10244" y1="22765" x2="10244" y2="22765"/>
                        <a14:foregroundMark x1="28940" y1="13243" x2="28940" y2="13243"/>
                        <a14:foregroundMark x1="10781" y1="11410" x2="10781" y2="11410"/>
                        <a14:foregroundMark x1="29620" y1="11299" x2="29620" y2="11299"/>
                        <a14:foregroundMark x1="30301" y1="11410" x2="30301" y2="11410"/>
                        <a14:foregroundMark x1="10100" y1="11299" x2="10100" y2="11299"/>
                      </a14:backgroundRemoval>
                    </a14:imgEffect>
                  </a14:imgLayer>
                </a14:imgProps>
              </a:ext>
            </a:extLst>
          </a:blip>
          <a:srcRect l="9047" t="9890" r="87322" b="87085"/>
          <a:stretch/>
        </p:blipFill>
        <p:spPr>
          <a:xfrm>
            <a:off x="10152912" y="6336829"/>
            <a:ext cx="193019" cy="207433"/>
          </a:xfrm>
          <a:prstGeom prst="rect">
            <a:avLst/>
          </a:prstGeom>
        </p:spPr>
      </p:pic>
      <p:pic>
        <p:nvPicPr>
          <p:cNvPr id="16" name="Picture 15">
            <a:extLst>
              <a:ext uri="{FF2B5EF4-FFF2-40B4-BE49-F238E27FC236}">
                <a16:creationId xmlns:a16="http://schemas.microsoft.com/office/drawing/2014/main" id="{FB9102A9-CDEA-A8CB-1509-7A0930B4C807}"/>
              </a:ext>
            </a:extLst>
          </p:cNvPr>
          <p:cNvPicPr>
            <a:picLocks noChangeAspect="1"/>
          </p:cNvPicPr>
          <p:nvPr userDrawn="1"/>
        </p:nvPicPr>
        <p:blipFill rotWithShape="1">
          <a:blip r:embed="rId19">
            <a:biLevel thresh="50000"/>
            <a:extLst>
              <a:ext uri="{BEBA8EAE-BF5A-486C-A8C5-ECC9F3942E4B}">
                <a14:imgProps xmlns:a14="http://schemas.microsoft.com/office/drawing/2010/main">
                  <a14:imgLayer r:embed="rId16">
                    <a14:imgEffect>
                      <a14:backgroundRemoval t="31819" b="38202" l="11174" r="31955">
                        <a14:foregroundMark x1="11819" y1="35897" x2="11819" y2="35897"/>
                      </a14:backgroundRemoval>
                    </a14:imgEffect>
                  </a14:imgLayer>
                </a14:imgProps>
              </a:ext>
            </a:extLst>
          </a:blip>
          <a:srcRect l="28016" t="33212" r="67165" b="63374"/>
          <a:stretch/>
        </p:blipFill>
        <p:spPr>
          <a:xfrm>
            <a:off x="7203156" y="6612995"/>
            <a:ext cx="256209" cy="234122"/>
          </a:xfrm>
          <a:prstGeom prst="rect">
            <a:avLst/>
          </a:prstGeom>
        </p:spPr>
      </p:pic>
      <p:pic>
        <p:nvPicPr>
          <p:cNvPr id="17" name="Picture 16">
            <a:extLst>
              <a:ext uri="{FF2B5EF4-FFF2-40B4-BE49-F238E27FC236}">
                <a16:creationId xmlns:a16="http://schemas.microsoft.com/office/drawing/2014/main" id="{651F777F-171A-F4A9-A79E-82C5CFCD75AD}"/>
              </a:ext>
            </a:extLst>
          </p:cNvPr>
          <p:cNvPicPr>
            <a:picLocks noChangeAspect="1"/>
          </p:cNvPicPr>
          <p:nvPr userDrawn="1"/>
        </p:nvPicPr>
        <p:blipFill rotWithShape="1">
          <a:blip r:embed="rId17">
            <a:duotone>
              <a:prstClr val="black"/>
              <a:schemeClr val="accent6">
                <a:tint val="45000"/>
                <a:satMod val="400000"/>
              </a:schemeClr>
            </a:duotone>
            <a:extLst>
              <a:ext uri="{BEBA8EAE-BF5A-486C-A8C5-ECC9F3942E4B}">
                <a14:imgProps xmlns:a14="http://schemas.microsoft.com/office/drawing/2010/main">
                  <a14:imgLayer r:embed="rId16">
                    <a14:imgEffect>
                      <a14:backgroundRemoval t="5734" b="13237" l="73830" r="81792">
                        <a14:foregroundMark x1="75573" y1="7440" x2="75573" y2="7440"/>
                      </a14:backgroundRemoval>
                    </a14:imgEffect>
                  </a14:imgLayer>
                </a14:imgProps>
              </a:ext>
            </a:extLst>
          </a:blip>
          <a:srcRect l="74326" t="6618" r="23683" b="91790"/>
          <a:stretch/>
        </p:blipFill>
        <p:spPr>
          <a:xfrm>
            <a:off x="8158578" y="6336829"/>
            <a:ext cx="133013" cy="137160"/>
          </a:xfrm>
          <a:prstGeom prst="rect">
            <a:avLst/>
          </a:prstGeom>
        </p:spPr>
      </p:pic>
      <p:pic>
        <p:nvPicPr>
          <p:cNvPr id="18" name="Picture 17">
            <a:extLst>
              <a:ext uri="{FF2B5EF4-FFF2-40B4-BE49-F238E27FC236}">
                <a16:creationId xmlns:a16="http://schemas.microsoft.com/office/drawing/2014/main" id="{00F0C6F7-E0BB-6678-1C3E-27D9946E5862}"/>
              </a:ext>
            </a:extLst>
          </p:cNvPr>
          <p:cNvPicPr>
            <a:picLocks noChangeAspect="1"/>
          </p:cNvPicPr>
          <p:nvPr userDrawn="1"/>
        </p:nvPicPr>
        <p:blipFill rotWithShape="1">
          <a:blip r:embed="rId20"/>
          <a:srcRect l="8020" t="52831" r="10642" b="27137"/>
          <a:stretch/>
        </p:blipFill>
        <p:spPr>
          <a:xfrm>
            <a:off x="-5137" y="-24678"/>
            <a:ext cx="12197138" cy="1009652"/>
          </a:xfrm>
          <a:prstGeom prst="rect">
            <a:avLst/>
          </a:prstGeom>
        </p:spPr>
      </p:pic>
    </p:spTree>
    <p:extLst>
      <p:ext uri="{BB962C8B-B14F-4D97-AF65-F5344CB8AC3E}">
        <p14:creationId xmlns:p14="http://schemas.microsoft.com/office/powerpoint/2010/main" val="671867983"/>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49" r:id="rId3"/>
    <p:sldLayoutId id="2147483651" r:id="rId4"/>
    <p:sldLayoutId id="2147483650" r:id="rId5"/>
    <p:sldLayoutId id="2147483652" r:id="rId6"/>
    <p:sldLayoutId id="2147483653" r:id="rId7"/>
    <p:sldLayoutId id="2147483657" r:id="rId8"/>
    <p:sldLayoutId id="2147483654" r:id="rId9"/>
    <p:sldLayoutId id="2147483655" r:id="rId10"/>
    <p:sldLayoutId id="2147483656" r:id="rId11"/>
    <p:sldLayoutId id="2147483658" r:id="rId12"/>
    <p:sldLayoutId id="2147483659" r:id="rId13"/>
  </p:sldLayoutIdLst>
  <p:hf hdr="0"/>
  <p:txStyles>
    <p:title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DB91A7-4A79-4977-8D89-2C422F6FFC7E}" type="datetimeFigureOut">
              <a:rPr lang="en-US" smtClean="0"/>
              <a:t>1/23/2025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0DB3A-7770-4032-8AC9-64B445E81CC7}" type="slidenum">
              <a:rPr lang="en-US" smtClean="0"/>
              <a:t>‹#›</a:t>
            </a:fld>
            <a:endParaRPr lang="en-US"/>
          </a:p>
        </p:txBody>
      </p:sp>
    </p:spTree>
    <p:extLst>
      <p:ext uri="{BB962C8B-B14F-4D97-AF65-F5344CB8AC3E}">
        <p14:creationId xmlns:p14="http://schemas.microsoft.com/office/powerpoint/2010/main" val="787790173"/>
      </p:ext>
    </p:extLst>
  </p:cSld>
  <p:clrMap bg1="dk1" tx1="lt1" bg2="dk2" tx2="lt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20.xml"/><Relationship Id="rId4" Type="http://schemas.openxmlformats.org/officeDocument/2006/relationships/image" Target="../media/image31.png"/></Relationships>
</file>

<file path=ppt/slides/_rels/slide1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0.xml"/><Relationship Id="rId4" Type="http://schemas.openxmlformats.org/officeDocument/2006/relationships/image" Target="../media/image32.jpe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3.xml"/><Relationship Id="rId1" Type="http://schemas.openxmlformats.org/officeDocument/2006/relationships/slideLayout" Target="../slideLayouts/slideLayout20.xml"/><Relationship Id="rId4" Type="http://schemas.openxmlformats.org/officeDocument/2006/relationships/image" Target="../media/image33.png"/></Relationships>
</file>

<file path=ppt/slides/_rels/slide1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4.xml"/><Relationship Id="rId1" Type="http://schemas.openxmlformats.org/officeDocument/2006/relationships/slideLayout" Target="../slideLayouts/slideLayout20.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0.xml"/><Relationship Id="rId4" Type="http://schemas.openxmlformats.org/officeDocument/2006/relationships/image" Target="../media/image35.jpeg"/></Relationships>
</file>

<file path=ppt/slides/_rels/slide17.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7.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5.xml"/><Relationship Id="rId5" Type="http://schemas.openxmlformats.org/officeDocument/2006/relationships/image" Target="../media/image20.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20.xml"/><Relationship Id="rId1" Type="http://schemas.openxmlformats.org/officeDocument/2006/relationships/slideLayout" Target="../slideLayouts/slideLayout10.xml"/><Relationship Id="rId4" Type="http://schemas.openxmlformats.org/officeDocument/2006/relationships/image" Target="../media/image38.png"/></Relationships>
</file>

<file path=ppt/slides/_rels/slide21.xml.rels><?xml version="1.0" encoding="UTF-8" standalone="yes"?>
<Relationships xmlns="http://schemas.openxmlformats.org/package/2006/relationships"><Relationship Id="rId3" Type="http://schemas.openxmlformats.org/officeDocument/2006/relationships/hyperlink" Target="https://doi.org/10.3389/fnsys.2016.00071" TargetMode="External"/><Relationship Id="rId2" Type="http://schemas.openxmlformats.org/officeDocument/2006/relationships/notesSlide" Target="../notesSlides/notesSlide2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5.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10.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a:extLst>
              <a:ext uri="{FF2B5EF4-FFF2-40B4-BE49-F238E27FC236}">
                <a16:creationId xmlns:a16="http://schemas.microsoft.com/office/drawing/2014/main" id="{8D5427A7-69BA-9B4E-4924-4F972E02CEFA}"/>
              </a:ext>
            </a:extLst>
          </p:cNvPr>
          <p:cNvSpPr>
            <a:spLocks noGrp="1"/>
          </p:cNvSpPr>
          <p:nvPr>
            <p:ph type="ftr" sz="quarter" idx="11"/>
          </p:nvPr>
        </p:nvSpPr>
        <p:spPr/>
        <p:txBody>
          <a:bodyPr/>
          <a:lstStyle/>
          <a:p>
            <a:r>
              <a:rPr lang="en-US" dirty="0"/>
              <a:t>2025 Human Research Program</a:t>
            </a:r>
          </a:p>
          <a:p>
            <a:r>
              <a:rPr lang="en-US" dirty="0"/>
              <a:t>Investigators’ Workshop</a:t>
            </a:r>
          </a:p>
        </p:txBody>
      </p:sp>
      <p:sp>
        <p:nvSpPr>
          <p:cNvPr id="3" name="Title 2">
            <a:extLst>
              <a:ext uri="{FF2B5EF4-FFF2-40B4-BE49-F238E27FC236}">
                <a16:creationId xmlns:a16="http://schemas.microsoft.com/office/drawing/2014/main" id="{7DE3185C-752E-EB3D-8173-5F6B0BBEDE64}"/>
              </a:ext>
            </a:extLst>
          </p:cNvPr>
          <p:cNvSpPr>
            <a:spLocks noGrp="1"/>
          </p:cNvSpPr>
          <p:nvPr>
            <p:ph type="title"/>
          </p:nvPr>
        </p:nvSpPr>
        <p:spPr>
          <a:xfrm>
            <a:off x="5645470" y="2594724"/>
            <a:ext cx="6275225" cy="1905090"/>
          </a:xfrm>
        </p:spPr>
        <p:txBody>
          <a:bodyPr>
            <a:normAutofit/>
          </a:bodyPr>
          <a:lstStyle/>
          <a:p>
            <a:r>
              <a:rPr lang="en-US" sz="3600" dirty="0"/>
              <a:t>Cognitive Performance in ISS Astronauts on 6-month Low Earth Orbit Missions</a:t>
            </a:r>
          </a:p>
        </p:txBody>
      </p:sp>
      <p:sp>
        <p:nvSpPr>
          <p:cNvPr id="4" name="Text Placeholder 3">
            <a:extLst>
              <a:ext uri="{FF2B5EF4-FFF2-40B4-BE49-F238E27FC236}">
                <a16:creationId xmlns:a16="http://schemas.microsoft.com/office/drawing/2014/main" id="{F10DF411-F050-B3D0-0686-0525D75DD3E2}"/>
              </a:ext>
            </a:extLst>
          </p:cNvPr>
          <p:cNvSpPr>
            <a:spLocks noGrp="1"/>
          </p:cNvSpPr>
          <p:nvPr>
            <p:ph type="body" idx="1"/>
          </p:nvPr>
        </p:nvSpPr>
        <p:spPr>
          <a:xfrm>
            <a:off x="6463554" y="4860976"/>
            <a:ext cx="5457142" cy="1134212"/>
          </a:xfrm>
        </p:spPr>
        <p:txBody>
          <a:bodyPr>
            <a:normAutofit/>
          </a:bodyPr>
          <a:lstStyle/>
          <a:p>
            <a:r>
              <a:rPr lang="en-US" dirty="0">
                <a:effectLst/>
                <a:latin typeface="Times New Roman" panose="02020603050405020304" pitchFamily="18" charset="0"/>
                <a:ea typeface="Calibri" panose="020F0502020204030204" pitchFamily="34" charset="0"/>
                <a:cs typeface="Times New Roman" panose="02020603050405020304" pitchFamily="18" charset="0"/>
              </a:rPr>
              <a:t>Sheena I. Dev</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dirty="0">
                <a:effectLst/>
                <a:latin typeface="Times New Roman" panose="02020603050405020304" pitchFamily="18" charset="0"/>
                <a:ea typeface="Calibri" panose="020F0502020204030204" pitchFamily="34" charset="0"/>
                <a:cs typeface="Times New Roman" panose="02020603050405020304" pitchFamily="18" charset="0"/>
              </a:rPr>
              <a:t>, Alaa M. Khader</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2</a:t>
            </a:r>
            <a:r>
              <a:rPr lang="en-US" dirty="0">
                <a:effectLst/>
                <a:latin typeface="Times New Roman" panose="02020603050405020304" pitchFamily="18" charset="0"/>
                <a:ea typeface="Calibri" panose="020F0502020204030204" pitchFamily="34" charset="0"/>
                <a:cs typeface="Times New Roman" panose="02020603050405020304" pitchFamily="18" charset="0"/>
              </a:rPr>
              <a:t>,</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  </a:t>
            </a:r>
            <a:r>
              <a:rPr lang="en-US" dirty="0">
                <a:effectLst/>
                <a:latin typeface="Times New Roman" panose="02020603050405020304" pitchFamily="18" charset="0"/>
                <a:ea typeface="Calibri" panose="020F0502020204030204" pitchFamily="34" charset="0"/>
                <a:cs typeface="Times New Roman" panose="02020603050405020304" pitchFamily="18" charset="0"/>
              </a:rPr>
              <a:t>Sydney R. Begerowski</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dirty="0">
                <a:effectLst/>
                <a:latin typeface="Times New Roman" panose="02020603050405020304" pitchFamily="18" charset="0"/>
                <a:ea typeface="Calibri" panose="020F0502020204030204" pitchFamily="34" charset="0"/>
                <a:cs typeface="Times New Roman" panose="02020603050405020304" pitchFamily="18" charset="0"/>
              </a:rPr>
              <a:t>, Steven R. Anderson</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dirty="0">
                <a:effectLst/>
                <a:latin typeface="Times New Roman" panose="02020603050405020304" pitchFamily="18" charset="0"/>
                <a:ea typeface="Calibri" panose="020F0502020204030204" pitchFamily="34" charset="0"/>
                <a:cs typeface="Times New Roman" panose="02020603050405020304" pitchFamily="18" charset="0"/>
              </a:rPr>
              <a:t>, Gilles Clement</a:t>
            </a:r>
            <a:r>
              <a:rPr lang="en-US" baseline="30000" dirty="0">
                <a:effectLst/>
                <a:latin typeface="Times New Roman" panose="02020603050405020304" pitchFamily="18" charset="0"/>
                <a:ea typeface="Calibri" panose="020F0502020204030204" pitchFamily="34" charset="0"/>
                <a:cs typeface="Times New Roman" panose="02020603050405020304" pitchFamily="18" charset="0"/>
              </a:rPr>
              <a:t>1</a:t>
            </a:r>
            <a:r>
              <a:rPr lang="en-US" dirty="0">
                <a:effectLst/>
                <a:latin typeface="Times New Roman" panose="02020603050405020304" pitchFamily="18" charset="0"/>
                <a:ea typeface="Calibri" panose="020F0502020204030204" pitchFamily="34" charset="0"/>
                <a:cs typeface="Times New Roman" panose="02020603050405020304" pitchFamily="18" charset="0"/>
              </a:rPr>
              <a:t>, &amp; Suzanne T. Bell</a:t>
            </a:r>
            <a:r>
              <a:rPr lang="en-US" baseline="30000" dirty="0">
                <a:latin typeface="Times New Roman" panose="02020603050405020304" pitchFamily="18" charset="0"/>
                <a:ea typeface="Calibri" panose="020F0502020204030204" pitchFamily="34" charset="0"/>
                <a:cs typeface="Times New Roman" panose="02020603050405020304" pitchFamily="18" charset="0"/>
              </a:rPr>
              <a:t>3</a:t>
            </a:r>
            <a:endParaRPr lang="en-US"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5" name="Picture 4">
            <a:extLst>
              <a:ext uri="{FF2B5EF4-FFF2-40B4-BE49-F238E27FC236}">
                <a16:creationId xmlns:a16="http://schemas.microsoft.com/office/drawing/2014/main" id="{A32BF2CE-F9BB-E95C-7A4E-096572A84D63}"/>
              </a:ext>
            </a:extLst>
          </p:cNvPr>
          <p:cNvPicPr>
            <a:picLocks noChangeAspect="1"/>
          </p:cNvPicPr>
          <p:nvPr/>
        </p:nvPicPr>
        <p:blipFill>
          <a:blip r:embed="rId3"/>
          <a:stretch>
            <a:fillRect/>
          </a:stretch>
        </p:blipFill>
        <p:spPr>
          <a:xfrm>
            <a:off x="125574" y="204578"/>
            <a:ext cx="6275225" cy="2167393"/>
          </a:xfrm>
          <a:prstGeom prst="rect">
            <a:avLst/>
          </a:prstGeom>
        </p:spPr>
      </p:pic>
      <p:sp>
        <p:nvSpPr>
          <p:cNvPr id="6" name="TextBox 5">
            <a:extLst>
              <a:ext uri="{FF2B5EF4-FFF2-40B4-BE49-F238E27FC236}">
                <a16:creationId xmlns:a16="http://schemas.microsoft.com/office/drawing/2014/main" id="{E26CA4CC-AA42-5D14-41CE-71C7FF351560}"/>
              </a:ext>
            </a:extLst>
          </p:cNvPr>
          <p:cNvSpPr txBox="1"/>
          <p:nvPr/>
        </p:nvSpPr>
        <p:spPr>
          <a:xfrm>
            <a:off x="7351839" y="5841299"/>
            <a:ext cx="4687761" cy="307777"/>
          </a:xfrm>
          <a:prstGeom prst="rect">
            <a:avLst/>
          </a:prstGeom>
          <a:noFill/>
        </p:spPr>
        <p:txBody>
          <a:bodyPr wrap="square" rtlCol="0">
            <a:spAutoFit/>
          </a:bodyPr>
          <a:lstStyle/>
          <a:p>
            <a:pPr algn="ctr"/>
            <a:r>
              <a:rPr lang="en-US" sz="1400" baseline="300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1</a:t>
            </a:r>
            <a:r>
              <a:rPr lang="en-US" sz="14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KBR, Inc; </a:t>
            </a:r>
            <a:r>
              <a:rPr lang="en-US" sz="1400" baseline="300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2</a:t>
            </a:r>
            <a:r>
              <a:rPr lang="en-US" sz="14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JES Tech; </a:t>
            </a:r>
            <a:r>
              <a:rPr lang="en-US" sz="1400" baseline="300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3</a:t>
            </a:r>
            <a:r>
              <a:rPr lang="en-US" sz="1400" dirty="0">
                <a:solidFill>
                  <a:schemeClr val="bg1">
                    <a:lumMod val="50000"/>
                  </a:schemeClr>
                </a:solidFill>
                <a:latin typeface="Times New Roman" panose="02020603050405020304" pitchFamily="18" charset="0"/>
                <a:ea typeface="Calibri" panose="020F0502020204030204" pitchFamily="34" charset="0"/>
                <a:cs typeface="Times New Roman" panose="02020603050405020304" pitchFamily="18" charset="0"/>
              </a:rPr>
              <a:t>NASA Johnson Space Center</a:t>
            </a:r>
            <a:endParaRPr lang="en-US" sz="1400" dirty="0">
              <a:solidFill>
                <a:schemeClr val="bg1">
                  <a:lumMod val="50000"/>
                </a:schemeClr>
              </a:solidFill>
            </a:endParaRPr>
          </a:p>
        </p:txBody>
      </p:sp>
    </p:spTree>
    <p:extLst>
      <p:ext uri="{BB962C8B-B14F-4D97-AF65-F5344CB8AC3E}">
        <p14:creationId xmlns:p14="http://schemas.microsoft.com/office/powerpoint/2010/main" val="20360752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23A443-FE7B-EB0E-56EB-93BAAF72F5D1}"/>
              </a:ext>
            </a:extLst>
          </p:cNvPr>
          <p:cNvSpPr txBox="1">
            <a:spLocks/>
          </p:cNvSpPr>
          <p:nvPr/>
        </p:nvSpPr>
        <p:spPr>
          <a:xfrm>
            <a:off x="-1" y="-2696"/>
            <a:ext cx="12072135"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b="1" dirty="0"/>
              <a:t>Aim 1: Provide a descriptive summary of performance across several cognitive domains</a:t>
            </a:r>
            <a:endParaRPr lang="en-US" dirty="0"/>
          </a:p>
        </p:txBody>
      </p:sp>
      <p:pic>
        <p:nvPicPr>
          <p:cNvPr id="3" name="Picture 2">
            <a:extLst>
              <a:ext uri="{FF2B5EF4-FFF2-40B4-BE49-F238E27FC236}">
                <a16:creationId xmlns:a16="http://schemas.microsoft.com/office/drawing/2014/main" id="{EFF37229-6F61-9318-8F94-EE2E3A6BE98D}"/>
              </a:ext>
            </a:extLst>
          </p:cNvPr>
          <p:cNvPicPr>
            <a:picLocks noChangeAspect="1"/>
          </p:cNvPicPr>
          <p:nvPr/>
        </p:nvPicPr>
        <p:blipFill>
          <a:blip r:embed="rId3"/>
          <a:stretch>
            <a:fillRect/>
          </a:stretch>
        </p:blipFill>
        <p:spPr>
          <a:xfrm>
            <a:off x="92466" y="1050076"/>
            <a:ext cx="5499197" cy="5807924"/>
          </a:xfrm>
          <a:prstGeom prst="rect">
            <a:avLst/>
          </a:prstGeom>
        </p:spPr>
      </p:pic>
      <p:sp>
        <p:nvSpPr>
          <p:cNvPr id="4" name="TextBox 3">
            <a:extLst>
              <a:ext uri="{FF2B5EF4-FFF2-40B4-BE49-F238E27FC236}">
                <a16:creationId xmlns:a16="http://schemas.microsoft.com/office/drawing/2014/main" id="{2B0E2C73-F605-C430-CC51-0098C290583A}"/>
              </a:ext>
            </a:extLst>
          </p:cNvPr>
          <p:cNvSpPr txBox="1"/>
          <p:nvPr/>
        </p:nvSpPr>
        <p:spPr>
          <a:xfrm>
            <a:off x="5759817" y="2684444"/>
            <a:ext cx="5560223" cy="1077218"/>
          </a:xfrm>
          <a:prstGeom prst="rect">
            <a:avLst/>
          </a:prstGeom>
          <a:noFill/>
        </p:spPr>
        <p:txBody>
          <a:bodyPr wrap="square" rtlCol="0">
            <a:spAutoFit/>
          </a:bodyPr>
          <a:lstStyle/>
          <a:p>
            <a:pPr algn="ctr"/>
            <a:r>
              <a:rPr lang="en-US" sz="3200" dirty="0"/>
              <a:t>Preliminary normative database of 25 astronaut crew</a:t>
            </a:r>
          </a:p>
        </p:txBody>
      </p:sp>
      <p:sp>
        <p:nvSpPr>
          <p:cNvPr id="5" name="TextBox 4">
            <a:extLst>
              <a:ext uri="{FF2B5EF4-FFF2-40B4-BE49-F238E27FC236}">
                <a16:creationId xmlns:a16="http://schemas.microsoft.com/office/drawing/2014/main" id="{492EB324-D2FE-7C53-295D-6F2317BC0AE7}"/>
              </a:ext>
            </a:extLst>
          </p:cNvPr>
          <p:cNvSpPr txBox="1"/>
          <p:nvPr/>
        </p:nvSpPr>
        <p:spPr>
          <a:xfrm>
            <a:off x="6372318" y="6111623"/>
            <a:ext cx="4632960" cy="646331"/>
          </a:xfrm>
          <a:prstGeom prst="rect">
            <a:avLst/>
          </a:prstGeom>
          <a:noFill/>
        </p:spPr>
        <p:txBody>
          <a:bodyPr wrap="square" rtlCol="0">
            <a:spAutoFit/>
          </a:bodyPr>
          <a:lstStyle/>
          <a:p>
            <a:r>
              <a:rPr lang="en-US" dirty="0"/>
              <a:t>Table with descriptive summary of z-scores by subtest and mission phase not shown</a:t>
            </a:r>
          </a:p>
        </p:txBody>
      </p:sp>
      <p:cxnSp>
        <p:nvCxnSpPr>
          <p:cNvPr id="7" name="Straight Connector 6">
            <a:extLst>
              <a:ext uri="{FF2B5EF4-FFF2-40B4-BE49-F238E27FC236}">
                <a16:creationId xmlns:a16="http://schemas.microsoft.com/office/drawing/2014/main" id="{39993392-93B4-C869-621C-E39B62C6077E}"/>
              </a:ext>
            </a:extLst>
          </p:cNvPr>
          <p:cNvCxnSpPr>
            <a:cxnSpLocks/>
          </p:cNvCxnSpPr>
          <p:nvPr/>
        </p:nvCxnSpPr>
        <p:spPr>
          <a:xfrm>
            <a:off x="119866" y="985697"/>
            <a:ext cx="11870076"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1269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agram, engineering drawing&#10;&#10;Description automatically generated">
            <a:extLst>
              <a:ext uri="{FF2B5EF4-FFF2-40B4-BE49-F238E27FC236}">
                <a16:creationId xmlns:a16="http://schemas.microsoft.com/office/drawing/2014/main" id="{6122E573-81A9-AA6A-0FF4-3EA57582C5EB}"/>
              </a:ext>
            </a:extLst>
          </p:cNvPr>
          <p:cNvPicPr>
            <a:picLocks noChangeAspect="1"/>
          </p:cNvPicPr>
          <p:nvPr/>
        </p:nvPicPr>
        <p:blipFill rotWithShape="1">
          <a:blip r:embed="rId3">
            <a:extLst>
              <a:ext uri="{28A0092B-C50C-407E-A947-70E740481C1C}">
                <a14:useLocalDpi xmlns:a14="http://schemas.microsoft.com/office/drawing/2010/main" val="0"/>
              </a:ext>
            </a:extLst>
          </a:blip>
          <a:srcRect t="43607" b="39765"/>
          <a:stretch/>
        </p:blipFill>
        <p:spPr>
          <a:xfrm>
            <a:off x="5171" y="2048995"/>
            <a:ext cx="12156070" cy="2994599"/>
          </a:xfrm>
          <a:prstGeom prst="rect">
            <a:avLst/>
          </a:prstGeom>
        </p:spPr>
      </p:pic>
      <p:sp>
        <p:nvSpPr>
          <p:cNvPr id="3" name="Title 1">
            <a:extLst>
              <a:ext uri="{FF2B5EF4-FFF2-40B4-BE49-F238E27FC236}">
                <a16:creationId xmlns:a16="http://schemas.microsoft.com/office/drawing/2014/main" id="{6B569626-D385-042A-4783-85C267656C03}"/>
              </a:ext>
            </a:extLst>
          </p:cNvPr>
          <p:cNvSpPr txBox="1">
            <a:spLocks/>
          </p:cNvSpPr>
          <p:nvPr/>
        </p:nvSpPr>
        <p:spPr>
          <a:xfrm>
            <a:off x="379752" y="181069"/>
            <a:ext cx="8744525"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Aim 2: Characterize cognitive performance between distinct mission phases </a:t>
            </a:r>
          </a:p>
        </p:txBody>
      </p:sp>
      <p:sp>
        <p:nvSpPr>
          <p:cNvPr id="4" name="TextBox 3">
            <a:extLst>
              <a:ext uri="{FF2B5EF4-FFF2-40B4-BE49-F238E27FC236}">
                <a16:creationId xmlns:a16="http://schemas.microsoft.com/office/drawing/2014/main" id="{CBF251EE-3363-A630-93F8-B9C30E47A1A4}"/>
              </a:ext>
            </a:extLst>
          </p:cNvPr>
          <p:cNvSpPr txBox="1"/>
          <p:nvPr/>
        </p:nvSpPr>
        <p:spPr>
          <a:xfrm>
            <a:off x="2166735" y="5132169"/>
            <a:ext cx="8466992" cy="1200329"/>
          </a:xfrm>
          <a:prstGeom prst="rect">
            <a:avLst/>
          </a:prstGeom>
          <a:noFill/>
        </p:spPr>
        <p:txBody>
          <a:bodyPr wrap="square" rtlCol="0">
            <a:spAutoFit/>
          </a:bodyPr>
          <a:lstStyle/>
          <a:p>
            <a:pPr algn="ctr"/>
            <a:r>
              <a:rPr lang="en-US" sz="2400" dirty="0"/>
              <a:t>Preserved accuracy but slower performance in visuospatial </a:t>
            </a:r>
            <a:r>
              <a:rPr lang="en-US" sz="2400" u="sng" dirty="0"/>
              <a:t>working memory </a:t>
            </a:r>
            <a:r>
              <a:rPr lang="en-US" sz="2400" dirty="0"/>
              <a:t>in early flight through post flight phases. </a:t>
            </a:r>
          </a:p>
          <a:p>
            <a:pPr algn="ctr"/>
            <a:endParaRPr lang="en-US" sz="2400" dirty="0"/>
          </a:p>
        </p:txBody>
      </p:sp>
      <p:sp>
        <p:nvSpPr>
          <p:cNvPr id="5" name="TextBox 4">
            <a:extLst>
              <a:ext uri="{FF2B5EF4-FFF2-40B4-BE49-F238E27FC236}">
                <a16:creationId xmlns:a16="http://schemas.microsoft.com/office/drawing/2014/main" id="{7B798066-98AA-264E-751B-2B5777AC17FD}"/>
              </a:ext>
            </a:extLst>
          </p:cNvPr>
          <p:cNvSpPr txBox="1"/>
          <p:nvPr/>
        </p:nvSpPr>
        <p:spPr>
          <a:xfrm>
            <a:off x="2727495" y="1587331"/>
            <a:ext cx="1332707" cy="461665"/>
          </a:xfrm>
          <a:prstGeom prst="rect">
            <a:avLst/>
          </a:prstGeom>
          <a:noFill/>
        </p:spPr>
        <p:txBody>
          <a:bodyPr wrap="square" rtlCol="0">
            <a:spAutoFit/>
          </a:bodyPr>
          <a:lstStyle/>
          <a:p>
            <a:r>
              <a:rPr lang="en-US" sz="2400" b="1" dirty="0"/>
              <a:t>Speed</a:t>
            </a:r>
          </a:p>
        </p:txBody>
      </p:sp>
      <p:pic>
        <p:nvPicPr>
          <p:cNvPr id="6" name="Picture 5">
            <a:extLst>
              <a:ext uri="{FF2B5EF4-FFF2-40B4-BE49-F238E27FC236}">
                <a16:creationId xmlns:a16="http://schemas.microsoft.com/office/drawing/2014/main" id="{E4847168-03F3-35A8-D070-A1A69F725ABC}"/>
              </a:ext>
            </a:extLst>
          </p:cNvPr>
          <p:cNvPicPr>
            <a:picLocks noChangeAspect="1"/>
          </p:cNvPicPr>
          <p:nvPr/>
        </p:nvPicPr>
        <p:blipFill rotWithShape="1">
          <a:blip r:embed="rId4"/>
          <a:srcRect t="26532" r="50902" b="50466"/>
          <a:stretch/>
        </p:blipFill>
        <p:spPr>
          <a:xfrm>
            <a:off x="9618852" y="390478"/>
            <a:ext cx="2029750" cy="1027134"/>
          </a:xfrm>
          <a:prstGeom prst="rect">
            <a:avLst/>
          </a:prstGeom>
          <a:ln w="19050">
            <a:solidFill>
              <a:schemeClr val="tx1"/>
            </a:solidFill>
          </a:ln>
        </p:spPr>
      </p:pic>
      <p:sp>
        <p:nvSpPr>
          <p:cNvPr id="7" name="Footer Placeholder 4">
            <a:extLst>
              <a:ext uri="{FF2B5EF4-FFF2-40B4-BE49-F238E27FC236}">
                <a16:creationId xmlns:a16="http://schemas.microsoft.com/office/drawing/2014/main" id="{93F45136-F3C5-F64A-1FF5-B45F1C4CF4C8}"/>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8" name="TextBox 7">
            <a:extLst>
              <a:ext uri="{FF2B5EF4-FFF2-40B4-BE49-F238E27FC236}">
                <a16:creationId xmlns:a16="http://schemas.microsoft.com/office/drawing/2014/main" id="{B5874A70-C93C-41C4-2D90-571ACB987C41}"/>
              </a:ext>
            </a:extLst>
          </p:cNvPr>
          <p:cNvSpPr txBox="1"/>
          <p:nvPr/>
        </p:nvSpPr>
        <p:spPr>
          <a:xfrm>
            <a:off x="7791570" y="1587330"/>
            <a:ext cx="1332707" cy="461665"/>
          </a:xfrm>
          <a:prstGeom prst="rect">
            <a:avLst/>
          </a:prstGeom>
          <a:noFill/>
        </p:spPr>
        <p:txBody>
          <a:bodyPr wrap="square" rtlCol="0">
            <a:spAutoFit/>
          </a:bodyPr>
          <a:lstStyle/>
          <a:p>
            <a:r>
              <a:rPr lang="en-US" sz="2400" b="1" dirty="0"/>
              <a:t>Accuracy</a:t>
            </a:r>
          </a:p>
        </p:txBody>
      </p:sp>
      <p:sp>
        <p:nvSpPr>
          <p:cNvPr id="9" name="Footer Placeholder 4">
            <a:extLst>
              <a:ext uri="{FF2B5EF4-FFF2-40B4-BE49-F238E27FC236}">
                <a16:creationId xmlns:a16="http://schemas.microsoft.com/office/drawing/2014/main" id="{9B1AA3EE-9A8B-2ADA-1389-B3BE6643F7A9}"/>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cxnSp>
        <p:nvCxnSpPr>
          <p:cNvPr id="11" name="Straight Connector 10">
            <a:extLst>
              <a:ext uri="{FF2B5EF4-FFF2-40B4-BE49-F238E27FC236}">
                <a16:creationId xmlns:a16="http://schemas.microsoft.com/office/drawing/2014/main" id="{2B36AD9A-2FC6-9DB0-2F6F-BD621F05F099}"/>
              </a:ext>
            </a:extLst>
          </p:cNvPr>
          <p:cNvCxnSpPr/>
          <p:nvPr/>
        </p:nvCxnSpPr>
        <p:spPr>
          <a:xfrm>
            <a:off x="192448" y="1086061"/>
            <a:ext cx="9290599"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3808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4" name="Title 1">
            <a:extLst>
              <a:ext uri="{FF2B5EF4-FFF2-40B4-BE49-F238E27FC236}">
                <a16:creationId xmlns:a16="http://schemas.microsoft.com/office/drawing/2014/main" id="{10E85316-035A-2840-2607-3AFB751EF014}"/>
              </a:ext>
            </a:extLst>
          </p:cNvPr>
          <p:cNvSpPr txBox="1">
            <a:spLocks/>
          </p:cNvSpPr>
          <p:nvPr/>
        </p:nvSpPr>
        <p:spPr>
          <a:xfrm>
            <a:off x="379752" y="181069"/>
            <a:ext cx="8435475"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Aim 2: Characterize cognitive performance between distinct mission phases </a:t>
            </a:r>
          </a:p>
        </p:txBody>
      </p:sp>
      <p:sp>
        <p:nvSpPr>
          <p:cNvPr id="5" name="TextBox 4">
            <a:extLst>
              <a:ext uri="{FF2B5EF4-FFF2-40B4-BE49-F238E27FC236}">
                <a16:creationId xmlns:a16="http://schemas.microsoft.com/office/drawing/2014/main" id="{80ACBE0C-7F74-C542-B092-6B4BEAADF3E2}"/>
              </a:ext>
            </a:extLst>
          </p:cNvPr>
          <p:cNvSpPr txBox="1"/>
          <p:nvPr/>
        </p:nvSpPr>
        <p:spPr>
          <a:xfrm>
            <a:off x="2884290" y="1633720"/>
            <a:ext cx="999221" cy="461665"/>
          </a:xfrm>
          <a:prstGeom prst="rect">
            <a:avLst/>
          </a:prstGeom>
          <a:noFill/>
        </p:spPr>
        <p:txBody>
          <a:bodyPr wrap="square" rtlCol="0">
            <a:spAutoFit/>
          </a:bodyPr>
          <a:lstStyle/>
          <a:p>
            <a:r>
              <a:rPr lang="en-US" sz="2400" b="1" dirty="0"/>
              <a:t>Speed</a:t>
            </a:r>
          </a:p>
        </p:txBody>
      </p:sp>
      <p:sp>
        <p:nvSpPr>
          <p:cNvPr id="6" name="TextBox 5">
            <a:extLst>
              <a:ext uri="{FF2B5EF4-FFF2-40B4-BE49-F238E27FC236}">
                <a16:creationId xmlns:a16="http://schemas.microsoft.com/office/drawing/2014/main" id="{83F2A81B-91C6-4C7F-D9F5-3B49A1ECAFE4}"/>
              </a:ext>
            </a:extLst>
          </p:cNvPr>
          <p:cNvSpPr txBox="1"/>
          <p:nvPr/>
        </p:nvSpPr>
        <p:spPr>
          <a:xfrm>
            <a:off x="8175208" y="1633721"/>
            <a:ext cx="1518139" cy="461665"/>
          </a:xfrm>
          <a:prstGeom prst="rect">
            <a:avLst/>
          </a:prstGeom>
          <a:noFill/>
        </p:spPr>
        <p:txBody>
          <a:bodyPr wrap="square" rtlCol="0">
            <a:spAutoFit/>
          </a:bodyPr>
          <a:lstStyle/>
          <a:p>
            <a:r>
              <a:rPr lang="en-US" sz="2400" b="1" dirty="0"/>
              <a:t>Accuracy</a:t>
            </a:r>
          </a:p>
        </p:txBody>
      </p:sp>
      <p:sp>
        <p:nvSpPr>
          <p:cNvPr id="7" name="TextBox 6">
            <a:extLst>
              <a:ext uri="{FF2B5EF4-FFF2-40B4-BE49-F238E27FC236}">
                <a16:creationId xmlns:a16="http://schemas.microsoft.com/office/drawing/2014/main" id="{87644EFC-C3E7-7734-D4C7-4CCADFFA9C13}"/>
              </a:ext>
            </a:extLst>
          </p:cNvPr>
          <p:cNvSpPr txBox="1"/>
          <p:nvPr/>
        </p:nvSpPr>
        <p:spPr>
          <a:xfrm>
            <a:off x="1787491" y="4939993"/>
            <a:ext cx="8261873" cy="830997"/>
          </a:xfrm>
          <a:prstGeom prst="rect">
            <a:avLst/>
          </a:prstGeom>
          <a:noFill/>
        </p:spPr>
        <p:txBody>
          <a:bodyPr wrap="square" rtlCol="0">
            <a:spAutoFit/>
          </a:bodyPr>
          <a:lstStyle/>
          <a:p>
            <a:pPr algn="ctr"/>
            <a:r>
              <a:rPr lang="en-US" sz="2400" dirty="0"/>
              <a:t>Preserved accuracy but slower performance in </a:t>
            </a:r>
            <a:r>
              <a:rPr lang="en-US" sz="2400" u="sng" dirty="0"/>
              <a:t>processing speed</a:t>
            </a:r>
            <a:r>
              <a:rPr lang="en-US" sz="2400" dirty="0"/>
              <a:t> in early flight that recovered in late post-flight</a:t>
            </a:r>
          </a:p>
        </p:txBody>
      </p:sp>
      <p:pic>
        <p:nvPicPr>
          <p:cNvPr id="8" name="Picture 7">
            <a:extLst>
              <a:ext uri="{FF2B5EF4-FFF2-40B4-BE49-F238E27FC236}">
                <a16:creationId xmlns:a16="http://schemas.microsoft.com/office/drawing/2014/main" id="{3C8A1DEE-15BC-4D84-EC42-BD06885B8682}"/>
              </a:ext>
            </a:extLst>
          </p:cNvPr>
          <p:cNvPicPr>
            <a:picLocks noChangeAspect="1"/>
          </p:cNvPicPr>
          <p:nvPr/>
        </p:nvPicPr>
        <p:blipFill rotWithShape="1">
          <a:blip r:embed="rId3"/>
          <a:srcRect l="50000" t="75615" r="902" b="261"/>
          <a:stretch/>
        </p:blipFill>
        <p:spPr>
          <a:xfrm>
            <a:off x="9693347" y="364367"/>
            <a:ext cx="2029750" cy="1077238"/>
          </a:xfrm>
          <a:prstGeom prst="rect">
            <a:avLst/>
          </a:prstGeom>
          <a:ln w="19050">
            <a:solidFill>
              <a:schemeClr val="tx1"/>
            </a:solidFill>
          </a:ln>
        </p:spPr>
      </p:pic>
      <p:pic>
        <p:nvPicPr>
          <p:cNvPr id="9" name="Picture 8" descr="Diagram, engineering drawing&#10;&#10;Description automatically generated">
            <a:extLst>
              <a:ext uri="{FF2B5EF4-FFF2-40B4-BE49-F238E27FC236}">
                <a16:creationId xmlns:a16="http://schemas.microsoft.com/office/drawing/2014/main" id="{35DCADFF-B85F-BF43-F149-55650E32CAC3}"/>
              </a:ext>
            </a:extLst>
          </p:cNvPr>
          <p:cNvPicPr>
            <a:picLocks noChangeAspect="1"/>
          </p:cNvPicPr>
          <p:nvPr/>
        </p:nvPicPr>
        <p:blipFill rotWithShape="1">
          <a:blip r:embed="rId4">
            <a:extLst>
              <a:ext uri="{28A0092B-C50C-407E-A947-70E740481C1C}">
                <a14:useLocalDpi xmlns:a14="http://schemas.microsoft.com/office/drawing/2010/main" val="0"/>
              </a:ext>
            </a:extLst>
          </a:blip>
          <a:srcRect t="36667" b="50000"/>
          <a:stretch/>
        </p:blipFill>
        <p:spPr>
          <a:xfrm>
            <a:off x="31866" y="2160108"/>
            <a:ext cx="12128267" cy="2395652"/>
          </a:xfrm>
          <a:prstGeom prst="rect">
            <a:avLst/>
          </a:prstGeom>
        </p:spPr>
      </p:pic>
      <p:cxnSp>
        <p:nvCxnSpPr>
          <p:cNvPr id="10" name="Straight Connector 9">
            <a:extLst>
              <a:ext uri="{FF2B5EF4-FFF2-40B4-BE49-F238E27FC236}">
                <a16:creationId xmlns:a16="http://schemas.microsoft.com/office/drawing/2014/main" id="{36D57B40-5816-5C79-E67A-37EF45142596}"/>
              </a:ext>
            </a:extLst>
          </p:cNvPr>
          <p:cNvCxnSpPr/>
          <p:nvPr/>
        </p:nvCxnSpPr>
        <p:spPr>
          <a:xfrm>
            <a:off x="192448" y="1086061"/>
            <a:ext cx="9290599"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373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4" name="Title 1">
            <a:extLst>
              <a:ext uri="{FF2B5EF4-FFF2-40B4-BE49-F238E27FC236}">
                <a16:creationId xmlns:a16="http://schemas.microsoft.com/office/drawing/2014/main" id="{38EF697B-3F49-E682-875D-5837C98FEC6A}"/>
              </a:ext>
            </a:extLst>
          </p:cNvPr>
          <p:cNvSpPr txBox="1">
            <a:spLocks/>
          </p:cNvSpPr>
          <p:nvPr/>
        </p:nvSpPr>
        <p:spPr>
          <a:xfrm>
            <a:off x="379752" y="181069"/>
            <a:ext cx="8497120"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Aim 2: Characterize cognitive performance between distinct mission phases </a:t>
            </a:r>
          </a:p>
        </p:txBody>
      </p:sp>
      <p:sp>
        <p:nvSpPr>
          <p:cNvPr id="5" name="TextBox 4">
            <a:extLst>
              <a:ext uri="{FF2B5EF4-FFF2-40B4-BE49-F238E27FC236}">
                <a16:creationId xmlns:a16="http://schemas.microsoft.com/office/drawing/2014/main" id="{23847F1A-C996-F71E-DDC4-57E94F245E7B}"/>
              </a:ext>
            </a:extLst>
          </p:cNvPr>
          <p:cNvSpPr txBox="1"/>
          <p:nvPr/>
        </p:nvSpPr>
        <p:spPr>
          <a:xfrm>
            <a:off x="2821706" y="1636592"/>
            <a:ext cx="1148862" cy="461665"/>
          </a:xfrm>
          <a:prstGeom prst="rect">
            <a:avLst/>
          </a:prstGeom>
          <a:noFill/>
        </p:spPr>
        <p:txBody>
          <a:bodyPr wrap="square" rtlCol="0">
            <a:spAutoFit/>
          </a:bodyPr>
          <a:lstStyle/>
          <a:p>
            <a:r>
              <a:rPr lang="en-US" sz="2400" b="1" dirty="0"/>
              <a:t>Speed</a:t>
            </a:r>
          </a:p>
        </p:txBody>
      </p:sp>
      <p:sp>
        <p:nvSpPr>
          <p:cNvPr id="6" name="TextBox 5">
            <a:extLst>
              <a:ext uri="{FF2B5EF4-FFF2-40B4-BE49-F238E27FC236}">
                <a16:creationId xmlns:a16="http://schemas.microsoft.com/office/drawing/2014/main" id="{D0308828-10F3-B474-4F97-6D4A94F67224}"/>
              </a:ext>
            </a:extLst>
          </p:cNvPr>
          <p:cNvSpPr txBox="1"/>
          <p:nvPr/>
        </p:nvSpPr>
        <p:spPr>
          <a:xfrm>
            <a:off x="8368138" y="1634120"/>
            <a:ext cx="1571928" cy="461665"/>
          </a:xfrm>
          <a:prstGeom prst="rect">
            <a:avLst/>
          </a:prstGeom>
          <a:noFill/>
        </p:spPr>
        <p:txBody>
          <a:bodyPr wrap="square" rtlCol="0">
            <a:spAutoFit/>
          </a:bodyPr>
          <a:lstStyle/>
          <a:p>
            <a:r>
              <a:rPr lang="en-US" sz="2400" b="1" dirty="0"/>
              <a:t>Accuracy</a:t>
            </a:r>
          </a:p>
        </p:txBody>
      </p:sp>
      <p:sp>
        <p:nvSpPr>
          <p:cNvPr id="8" name="TextBox 7">
            <a:extLst>
              <a:ext uri="{FF2B5EF4-FFF2-40B4-BE49-F238E27FC236}">
                <a16:creationId xmlns:a16="http://schemas.microsoft.com/office/drawing/2014/main" id="{64B7F23F-FD1B-048F-9BC9-800D5E512AB2}"/>
              </a:ext>
            </a:extLst>
          </p:cNvPr>
          <p:cNvSpPr txBox="1"/>
          <p:nvPr/>
        </p:nvSpPr>
        <p:spPr>
          <a:xfrm>
            <a:off x="710711" y="4855519"/>
            <a:ext cx="10770577" cy="461665"/>
          </a:xfrm>
          <a:prstGeom prst="rect">
            <a:avLst/>
          </a:prstGeom>
          <a:noFill/>
        </p:spPr>
        <p:txBody>
          <a:bodyPr wrap="square" rtlCol="0">
            <a:spAutoFit/>
          </a:bodyPr>
          <a:lstStyle/>
          <a:p>
            <a:pPr algn="ctr"/>
            <a:r>
              <a:rPr lang="en-US" sz="2400" dirty="0"/>
              <a:t>Preserved accuracy but slower performance in </a:t>
            </a:r>
            <a:r>
              <a:rPr lang="en-US" sz="2400" u="sng" dirty="0"/>
              <a:t>sustained attention</a:t>
            </a:r>
            <a:r>
              <a:rPr lang="en-US" sz="2400" dirty="0"/>
              <a:t> in early flight only</a:t>
            </a:r>
          </a:p>
        </p:txBody>
      </p:sp>
      <p:pic>
        <p:nvPicPr>
          <p:cNvPr id="9" name="Picture 8" descr="Diagram, engineering drawing&#10;&#10;Description automatically generated">
            <a:extLst>
              <a:ext uri="{FF2B5EF4-FFF2-40B4-BE49-F238E27FC236}">
                <a16:creationId xmlns:a16="http://schemas.microsoft.com/office/drawing/2014/main" id="{255C0BB3-F00E-AA22-6A41-C42A332F5D9B}"/>
              </a:ext>
            </a:extLst>
          </p:cNvPr>
          <p:cNvPicPr>
            <a:picLocks noChangeAspect="1"/>
          </p:cNvPicPr>
          <p:nvPr/>
        </p:nvPicPr>
        <p:blipFill rotWithShape="1">
          <a:blip r:embed="rId3">
            <a:extLst>
              <a:ext uri="{28A0092B-C50C-407E-A947-70E740481C1C}">
                <a14:useLocalDpi xmlns:a14="http://schemas.microsoft.com/office/drawing/2010/main" val="0"/>
              </a:ext>
            </a:extLst>
          </a:blip>
          <a:srcRect t="69279" b="16863"/>
          <a:stretch/>
        </p:blipFill>
        <p:spPr>
          <a:xfrm>
            <a:off x="56443" y="2189090"/>
            <a:ext cx="12079114" cy="2479820"/>
          </a:xfrm>
          <a:prstGeom prst="rect">
            <a:avLst/>
          </a:prstGeom>
        </p:spPr>
      </p:pic>
      <p:pic>
        <p:nvPicPr>
          <p:cNvPr id="10" name="Picture 9">
            <a:extLst>
              <a:ext uri="{FF2B5EF4-FFF2-40B4-BE49-F238E27FC236}">
                <a16:creationId xmlns:a16="http://schemas.microsoft.com/office/drawing/2014/main" id="{27A082E8-BD93-EC7F-E855-387E2035E940}"/>
              </a:ext>
            </a:extLst>
          </p:cNvPr>
          <p:cNvPicPr>
            <a:picLocks noChangeAspect="1"/>
          </p:cNvPicPr>
          <p:nvPr/>
        </p:nvPicPr>
        <p:blipFill rotWithShape="1">
          <a:blip r:embed="rId4"/>
          <a:srcRect l="49999" t="8273" r="2390" b="12448"/>
          <a:stretch/>
        </p:blipFill>
        <p:spPr>
          <a:xfrm>
            <a:off x="9595385" y="287713"/>
            <a:ext cx="2216863" cy="1072378"/>
          </a:xfrm>
          <a:prstGeom prst="rect">
            <a:avLst/>
          </a:prstGeom>
          <a:solidFill>
            <a:schemeClr val="tx1"/>
          </a:solidFill>
          <a:ln w="19050">
            <a:solidFill>
              <a:schemeClr val="tx1"/>
            </a:solidFill>
          </a:ln>
        </p:spPr>
      </p:pic>
      <p:cxnSp>
        <p:nvCxnSpPr>
          <p:cNvPr id="11" name="Straight Connector 10">
            <a:extLst>
              <a:ext uri="{FF2B5EF4-FFF2-40B4-BE49-F238E27FC236}">
                <a16:creationId xmlns:a16="http://schemas.microsoft.com/office/drawing/2014/main" id="{592A27F5-5E9C-3C99-6CDB-A866E0F70D77}"/>
              </a:ext>
            </a:extLst>
          </p:cNvPr>
          <p:cNvCxnSpPr/>
          <p:nvPr/>
        </p:nvCxnSpPr>
        <p:spPr>
          <a:xfrm>
            <a:off x="192448" y="1086061"/>
            <a:ext cx="9290599"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0091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4" name="Title 1">
            <a:extLst>
              <a:ext uri="{FF2B5EF4-FFF2-40B4-BE49-F238E27FC236}">
                <a16:creationId xmlns:a16="http://schemas.microsoft.com/office/drawing/2014/main" id="{BE3BC20D-4079-401C-8B3C-CDCE3769224D}"/>
              </a:ext>
            </a:extLst>
          </p:cNvPr>
          <p:cNvSpPr txBox="1">
            <a:spLocks/>
          </p:cNvSpPr>
          <p:nvPr/>
        </p:nvSpPr>
        <p:spPr>
          <a:xfrm>
            <a:off x="379752" y="181069"/>
            <a:ext cx="8599861"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Aim 2: Characterize cognitive performance between distinct mission phases </a:t>
            </a:r>
          </a:p>
        </p:txBody>
      </p:sp>
      <p:sp>
        <p:nvSpPr>
          <p:cNvPr id="5" name="TextBox 4">
            <a:extLst>
              <a:ext uri="{FF2B5EF4-FFF2-40B4-BE49-F238E27FC236}">
                <a16:creationId xmlns:a16="http://schemas.microsoft.com/office/drawing/2014/main" id="{D15E38F2-FECA-CB09-D3F7-389CEE9D8E3F}"/>
              </a:ext>
            </a:extLst>
          </p:cNvPr>
          <p:cNvSpPr txBox="1"/>
          <p:nvPr/>
        </p:nvSpPr>
        <p:spPr>
          <a:xfrm>
            <a:off x="2821706" y="1863793"/>
            <a:ext cx="1148862" cy="461665"/>
          </a:xfrm>
          <a:prstGeom prst="rect">
            <a:avLst/>
          </a:prstGeom>
          <a:noFill/>
        </p:spPr>
        <p:txBody>
          <a:bodyPr wrap="square" rtlCol="0">
            <a:spAutoFit/>
          </a:bodyPr>
          <a:lstStyle/>
          <a:p>
            <a:r>
              <a:rPr lang="en-US" sz="2400" b="1" dirty="0"/>
              <a:t>Speed</a:t>
            </a:r>
          </a:p>
        </p:txBody>
      </p:sp>
      <p:sp>
        <p:nvSpPr>
          <p:cNvPr id="6" name="TextBox 5">
            <a:extLst>
              <a:ext uri="{FF2B5EF4-FFF2-40B4-BE49-F238E27FC236}">
                <a16:creationId xmlns:a16="http://schemas.microsoft.com/office/drawing/2014/main" id="{F1607B41-8013-96C7-8D25-3311A56C31DF}"/>
              </a:ext>
            </a:extLst>
          </p:cNvPr>
          <p:cNvSpPr txBox="1"/>
          <p:nvPr/>
        </p:nvSpPr>
        <p:spPr>
          <a:xfrm>
            <a:off x="8221434" y="1863793"/>
            <a:ext cx="1552340" cy="461665"/>
          </a:xfrm>
          <a:prstGeom prst="rect">
            <a:avLst/>
          </a:prstGeom>
          <a:noFill/>
        </p:spPr>
        <p:txBody>
          <a:bodyPr wrap="square" rtlCol="0">
            <a:spAutoFit/>
          </a:bodyPr>
          <a:lstStyle/>
          <a:p>
            <a:r>
              <a:rPr lang="en-US" sz="2400" b="1" dirty="0"/>
              <a:t>Accuracy</a:t>
            </a:r>
          </a:p>
        </p:txBody>
      </p:sp>
      <p:sp>
        <p:nvSpPr>
          <p:cNvPr id="7" name="TextBox 6">
            <a:extLst>
              <a:ext uri="{FF2B5EF4-FFF2-40B4-BE49-F238E27FC236}">
                <a16:creationId xmlns:a16="http://schemas.microsoft.com/office/drawing/2014/main" id="{0F8BBD2D-6D92-83C2-E4C0-1B906AD159D3}"/>
              </a:ext>
            </a:extLst>
          </p:cNvPr>
          <p:cNvSpPr txBox="1"/>
          <p:nvPr/>
        </p:nvSpPr>
        <p:spPr>
          <a:xfrm>
            <a:off x="2378288" y="5065000"/>
            <a:ext cx="7435423" cy="461665"/>
          </a:xfrm>
          <a:prstGeom prst="rect">
            <a:avLst/>
          </a:prstGeom>
          <a:noFill/>
        </p:spPr>
        <p:txBody>
          <a:bodyPr wrap="square" rtlCol="0">
            <a:spAutoFit/>
          </a:bodyPr>
          <a:lstStyle/>
          <a:p>
            <a:pPr algn="ctr"/>
            <a:r>
              <a:rPr lang="en-US" sz="2400" dirty="0"/>
              <a:t>Reduced </a:t>
            </a:r>
            <a:r>
              <a:rPr lang="en-US" sz="2400" u="sng" dirty="0"/>
              <a:t>risk-taking</a:t>
            </a:r>
            <a:r>
              <a:rPr lang="en-US" sz="2400" dirty="0"/>
              <a:t> propensity in late flight and post flight</a:t>
            </a:r>
            <a:endParaRPr lang="en-US" dirty="0"/>
          </a:p>
        </p:txBody>
      </p:sp>
      <p:pic>
        <p:nvPicPr>
          <p:cNvPr id="8" name="Picture 7">
            <a:extLst>
              <a:ext uri="{FF2B5EF4-FFF2-40B4-BE49-F238E27FC236}">
                <a16:creationId xmlns:a16="http://schemas.microsoft.com/office/drawing/2014/main" id="{A7868018-139A-4889-47C8-A8281C8E4B14}"/>
              </a:ext>
            </a:extLst>
          </p:cNvPr>
          <p:cNvPicPr>
            <a:picLocks noChangeAspect="1"/>
          </p:cNvPicPr>
          <p:nvPr/>
        </p:nvPicPr>
        <p:blipFill rotWithShape="1">
          <a:blip r:embed="rId3"/>
          <a:srcRect l="1109" t="4567" r="51280" b="7541"/>
          <a:stretch/>
        </p:blipFill>
        <p:spPr>
          <a:xfrm>
            <a:off x="9773774" y="355677"/>
            <a:ext cx="2029751" cy="1088536"/>
          </a:xfrm>
          <a:prstGeom prst="rect">
            <a:avLst/>
          </a:prstGeom>
          <a:solidFill>
            <a:schemeClr val="tx1"/>
          </a:solidFill>
          <a:ln w="19050">
            <a:solidFill>
              <a:schemeClr val="tx1"/>
            </a:solidFill>
          </a:ln>
        </p:spPr>
      </p:pic>
      <p:pic>
        <p:nvPicPr>
          <p:cNvPr id="9" name="Picture 8" descr="Diagram, engineering drawing&#10;&#10;Description automatically generated">
            <a:extLst>
              <a:ext uri="{FF2B5EF4-FFF2-40B4-BE49-F238E27FC236}">
                <a16:creationId xmlns:a16="http://schemas.microsoft.com/office/drawing/2014/main" id="{407EC4D2-8102-C9A8-12E6-AC6BA0C07FD1}"/>
              </a:ext>
            </a:extLst>
          </p:cNvPr>
          <p:cNvPicPr>
            <a:picLocks noChangeAspect="1"/>
          </p:cNvPicPr>
          <p:nvPr/>
        </p:nvPicPr>
        <p:blipFill rotWithShape="1">
          <a:blip r:embed="rId4">
            <a:extLst>
              <a:ext uri="{28A0092B-C50C-407E-A947-70E740481C1C}">
                <a14:useLocalDpi xmlns:a14="http://schemas.microsoft.com/office/drawing/2010/main" val="0"/>
              </a:ext>
            </a:extLst>
          </a:blip>
          <a:srcRect t="52923" b="33045"/>
          <a:stretch/>
        </p:blipFill>
        <p:spPr>
          <a:xfrm>
            <a:off x="-1" y="2338621"/>
            <a:ext cx="12141136" cy="2523835"/>
          </a:xfrm>
          <a:prstGeom prst="rect">
            <a:avLst/>
          </a:prstGeom>
        </p:spPr>
      </p:pic>
      <p:cxnSp>
        <p:nvCxnSpPr>
          <p:cNvPr id="10" name="Straight Connector 9">
            <a:extLst>
              <a:ext uri="{FF2B5EF4-FFF2-40B4-BE49-F238E27FC236}">
                <a16:creationId xmlns:a16="http://schemas.microsoft.com/office/drawing/2014/main" id="{5A1CB17D-16D8-6883-3889-CF96EB4D1FE4}"/>
              </a:ext>
            </a:extLst>
          </p:cNvPr>
          <p:cNvCxnSpPr/>
          <p:nvPr/>
        </p:nvCxnSpPr>
        <p:spPr>
          <a:xfrm>
            <a:off x="192448" y="1086061"/>
            <a:ext cx="9290599"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3701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4" name="Title 1">
            <a:extLst>
              <a:ext uri="{FF2B5EF4-FFF2-40B4-BE49-F238E27FC236}">
                <a16:creationId xmlns:a16="http://schemas.microsoft.com/office/drawing/2014/main" id="{6E55216D-E0D3-BF21-3BEE-B4B12C636F0A}"/>
              </a:ext>
            </a:extLst>
          </p:cNvPr>
          <p:cNvSpPr txBox="1">
            <a:spLocks/>
          </p:cNvSpPr>
          <p:nvPr/>
        </p:nvSpPr>
        <p:spPr>
          <a:xfrm>
            <a:off x="332936" y="272803"/>
            <a:ext cx="11609272" cy="23946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Aim 2: Characterize cognitive performance between distinct mission phases </a:t>
            </a:r>
          </a:p>
        </p:txBody>
      </p:sp>
      <p:sp>
        <p:nvSpPr>
          <p:cNvPr id="5" name="TextBox 4">
            <a:extLst>
              <a:ext uri="{FF2B5EF4-FFF2-40B4-BE49-F238E27FC236}">
                <a16:creationId xmlns:a16="http://schemas.microsoft.com/office/drawing/2014/main" id="{E4E6D715-2F3E-BEEF-913C-B3E8FA02F0BF}"/>
              </a:ext>
            </a:extLst>
          </p:cNvPr>
          <p:cNvSpPr txBox="1"/>
          <p:nvPr/>
        </p:nvSpPr>
        <p:spPr>
          <a:xfrm>
            <a:off x="1480268" y="1049561"/>
            <a:ext cx="10100678" cy="830997"/>
          </a:xfrm>
          <a:prstGeom prst="rect">
            <a:avLst/>
          </a:prstGeom>
          <a:noFill/>
        </p:spPr>
        <p:txBody>
          <a:bodyPr wrap="square" rtlCol="0">
            <a:spAutoFit/>
          </a:bodyPr>
          <a:lstStyle/>
          <a:p>
            <a:r>
              <a:rPr lang="en-US" sz="3000" b="1" dirty="0"/>
              <a:t>Stable or improved performance between mission phases:</a:t>
            </a:r>
          </a:p>
          <a:p>
            <a:pPr marL="285750" indent="-285750">
              <a:buFont typeface="Arial" panose="020B0604020202020204" pitchFamily="34" charset="0"/>
              <a:buChar char="•"/>
            </a:pPr>
            <a:endParaRPr lang="en-US" dirty="0"/>
          </a:p>
        </p:txBody>
      </p:sp>
      <p:sp>
        <p:nvSpPr>
          <p:cNvPr id="6" name="TextBox 5">
            <a:extLst>
              <a:ext uri="{FF2B5EF4-FFF2-40B4-BE49-F238E27FC236}">
                <a16:creationId xmlns:a16="http://schemas.microsoft.com/office/drawing/2014/main" id="{B8163164-C695-A491-3C89-4E76ECC30098}"/>
              </a:ext>
            </a:extLst>
          </p:cNvPr>
          <p:cNvSpPr txBox="1"/>
          <p:nvPr/>
        </p:nvSpPr>
        <p:spPr>
          <a:xfrm>
            <a:off x="961336" y="2183941"/>
            <a:ext cx="3071004" cy="553998"/>
          </a:xfrm>
          <a:prstGeom prst="rect">
            <a:avLst/>
          </a:prstGeom>
          <a:noFill/>
        </p:spPr>
        <p:txBody>
          <a:bodyPr wrap="square" rtlCol="0">
            <a:spAutoFit/>
          </a:bodyPr>
          <a:lstStyle/>
          <a:p>
            <a:r>
              <a:rPr lang="en-US" sz="3000" dirty="0"/>
              <a:t>Visual Memory</a:t>
            </a:r>
            <a:endParaRPr lang="en-US" dirty="0"/>
          </a:p>
        </p:txBody>
      </p:sp>
      <p:sp>
        <p:nvSpPr>
          <p:cNvPr id="7" name="TextBox 6">
            <a:extLst>
              <a:ext uri="{FF2B5EF4-FFF2-40B4-BE49-F238E27FC236}">
                <a16:creationId xmlns:a16="http://schemas.microsoft.com/office/drawing/2014/main" id="{7C42A7F6-08A9-7E3E-7A0A-A85F77D315BD}"/>
              </a:ext>
            </a:extLst>
          </p:cNvPr>
          <p:cNvSpPr txBox="1"/>
          <p:nvPr/>
        </p:nvSpPr>
        <p:spPr>
          <a:xfrm>
            <a:off x="379752" y="3617606"/>
            <a:ext cx="3471800" cy="553998"/>
          </a:xfrm>
          <a:prstGeom prst="rect">
            <a:avLst/>
          </a:prstGeom>
          <a:noFill/>
        </p:spPr>
        <p:txBody>
          <a:bodyPr wrap="square" rtlCol="0">
            <a:spAutoFit/>
          </a:bodyPr>
          <a:lstStyle/>
          <a:p>
            <a:r>
              <a:rPr lang="en-US" sz="3000" dirty="0"/>
              <a:t>Concept Formation</a:t>
            </a:r>
          </a:p>
        </p:txBody>
      </p:sp>
      <p:sp>
        <p:nvSpPr>
          <p:cNvPr id="8" name="TextBox 7">
            <a:extLst>
              <a:ext uri="{FF2B5EF4-FFF2-40B4-BE49-F238E27FC236}">
                <a16:creationId xmlns:a16="http://schemas.microsoft.com/office/drawing/2014/main" id="{BFFBC961-4DF1-AEDE-A45D-BF680B433E30}"/>
              </a:ext>
            </a:extLst>
          </p:cNvPr>
          <p:cNvSpPr txBox="1"/>
          <p:nvPr/>
        </p:nvSpPr>
        <p:spPr>
          <a:xfrm>
            <a:off x="498768" y="5246193"/>
            <a:ext cx="3471800" cy="553998"/>
          </a:xfrm>
          <a:prstGeom prst="rect">
            <a:avLst/>
          </a:prstGeom>
          <a:noFill/>
        </p:spPr>
        <p:txBody>
          <a:bodyPr wrap="square" rtlCol="0">
            <a:spAutoFit/>
          </a:bodyPr>
          <a:lstStyle/>
          <a:p>
            <a:r>
              <a:rPr lang="en-US" sz="3000" dirty="0"/>
              <a:t>Spatial Orientation</a:t>
            </a:r>
          </a:p>
        </p:txBody>
      </p:sp>
      <p:sp>
        <p:nvSpPr>
          <p:cNvPr id="9" name="TextBox 8">
            <a:extLst>
              <a:ext uri="{FF2B5EF4-FFF2-40B4-BE49-F238E27FC236}">
                <a16:creationId xmlns:a16="http://schemas.microsoft.com/office/drawing/2014/main" id="{C97A1F68-5B4A-9333-6CF1-901FE4ACDC40}"/>
              </a:ext>
            </a:extLst>
          </p:cNvPr>
          <p:cNvSpPr txBox="1"/>
          <p:nvPr/>
        </p:nvSpPr>
        <p:spPr>
          <a:xfrm>
            <a:off x="8517224" y="2183941"/>
            <a:ext cx="3471800" cy="553998"/>
          </a:xfrm>
          <a:prstGeom prst="rect">
            <a:avLst/>
          </a:prstGeom>
          <a:noFill/>
        </p:spPr>
        <p:txBody>
          <a:bodyPr wrap="square" rtlCol="0">
            <a:spAutoFit/>
          </a:bodyPr>
          <a:lstStyle/>
          <a:p>
            <a:r>
              <a:rPr lang="en-US" sz="3000" dirty="0"/>
              <a:t>Abstract Reasoning</a:t>
            </a:r>
          </a:p>
        </p:txBody>
      </p:sp>
      <p:sp>
        <p:nvSpPr>
          <p:cNvPr id="10" name="TextBox 9">
            <a:extLst>
              <a:ext uri="{FF2B5EF4-FFF2-40B4-BE49-F238E27FC236}">
                <a16:creationId xmlns:a16="http://schemas.microsoft.com/office/drawing/2014/main" id="{35A7F171-1152-C80D-2138-616C08C9DD7E}"/>
              </a:ext>
            </a:extLst>
          </p:cNvPr>
          <p:cNvSpPr txBox="1"/>
          <p:nvPr/>
        </p:nvSpPr>
        <p:spPr>
          <a:xfrm>
            <a:off x="8470408" y="3617606"/>
            <a:ext cx="3471800" cy="553998"/>
          </a:xfrm>
          <a:prstGeom prst="rect">
            <a:avLst/>
          </a:prstGeom>
          <a:noFill/>
        </p:spPr>
        <p:txBody>
          <a:bodyPr wrap="square" rtlCol="0">
            <a:spAutoFit/>
          </a:bodyPr>
          <a:lstStyle/>
          <a:p>
            <a:r>
              <a:rPr lang="en-US" sz="3000" dirty="0"/>
              <a:t>Emotion Recognition</a:t>
            </a:r>
          </a:p>
        </p:txBody>
      </p:sp>
      <p:sp>
        <p:nvSpPr>
          <p:cNvPr id="11" name="TextBox 10">
            <a:extLst>
              <a:ext uri="{FF2B5EF4-FFF2-40B4-BE49-F238E27FC236}">
                <a16:creationId xmlns:a16="http://schemas.microsoft.com/office/drawing/2014/main" id="{71E36E58-5040-58AD-AF4F-49ADDACCC26A}"/>
              </a:ext>
            </a:extLst>
          </p:cNvPr>
          <p:cNvSpPr txBox="1"/>
          <p:nvPr/>
        </p:nvSpPr>
        <p:spPr>
          <a:xfrm>
            <a:off x="8517224" y="5246193"/>
            <a:ext cx="2549703" cy="553998"/>
          </a:xfrm>
          <a:prstGeom prst="rect">
            <a:avLst/>
          </a:prstGeom>
          <a:noFill/>
        </p:spPr>
        <p:txBody>
          <a:bodyPr wrap="square" rtlCol="0">
            <a:spAutoFit/>
          </a:bodyPr>
          <a:lstStyle/>
          <a:p>
            <a:r>
              <a:rPr lang="en-US" sz="3000" dirty="0"/>
              <a:t>Sensorimotor</a:t>
            </a:r>
          </a:p>
        </p:txBody>
      </p:sp>
      <p:pic>
        <p:nvPicPr>
          <p:cNvPr id="12" name="Picture 11">
            <a:extLst>
              <a:ext uri="{FF2B5EF4-FFF2-40B4-BE49-F238E27FC236}">
                <a16:creationId xmlns:a16="http://schemas.microsoft.com/office/drawing/2014/main" id="{AD77AF36-663C-EE1A-8CD5-E30D942CA5DF}"/>
              </a:ext>
            </a:extLst>
          </p:cNvPr>
          <p:cNvPicPr>
            <a:picLocks noChangeAspect="1"/>
          </p:cNvPicPr>
          <p:nvPr/>
        </p:nvPicPr>
        <p:blipFill rotWithShape="1">
          <a:blip r:embed="rId3"/>
          <a:srcRect l="50000" r="902" b="74871"/>
          <a:stretch/>
        </p:blipFill>
        <p:spPr>
          <a:xfrm>
            <a:off x="3584457" y="1866455"/>
            <a:ext cx="2204151" cy="1218525"/>
          </a:xfrm>
          <a:prstGeom prst="rect">
            <a:avLst/>
          </a:prstGeom>
          <a:ln w="19050">
            <a:solidFill>
              <a:schemeClr val="tx1"/>
            </a:solidFill>
          </a:ln>
        </p:spPr>
      </p:pic>
      <p:pic>
        <p:nvPicPr>
          <p:cNvPr id="13" name="Picture 12">
            <a:extLst>
              <a:ext uri="{FF2B5EF4-FFF2-40B4-BE49-F238E27FC236}">
                <a16:creationId xmlns:a16="http://schemas.microsoft.com/office/drawing/2014/main" id="{8EC2C669-A3F7-539C-429B-E8B8C1E41721}"/>
              </a:ext>
            </a:extLst>
          </p:cNvPr>
          <p:cNvPicPr>
            <a:picLocks noChangeAspect="1"/>
          </p:cNvPicPr>
          <p:nvPr/>
        </p:nvPicPr>
        <p:blipFill rotWithShape="1">
          <a:blip r:embed="rId3"/>
          <a:srcRect l="-1" t="75615" r="50903" b="261"/>
          <a:stretch/>
        </p:blipFill>
        <p:spPr>
          <a:xfrm>
            <a:off x="6173785" y="1891282"/>
            <a:ext cx="2204150" cy="1169797"/>
          </a:xfrm>
          <a:prstGeom prst="rect">
            <a:avLst/>
          </a:prstGeom>
          <a:ln w="19050">
            <a:solidFill>
              <a:schemeClr val="tx1"/>
            </a:solidFill>
          </a:ln>
        </p:spPr>
      </p:pic>
      <p:pic>
        <p:nvPicPr>
          <p:cNvPr id="14" name="Picture 13">
            <a:extLst>
              <a:ext uri="{FF2B5EF4-FFF2-40B4-BE49-F238E27FC236}">
                <a16:creationId xmlns:a16="http://schemas.microsoft.com/office/drawing/2014/main" id="{A7294BE7-54FC-74EF-2D44-8D269B75AEEE}"/>
              </a:ext>
            </a:extLst>
          </p:cNvPr>
          <p:cNvPicPr>
            <a:picLocks noChangeAspect="1"/>
          </p:cNvPicPr>
          <p:nvPr/>
        </p:nvPicPr>
        <p:blipFill rotWithShape="1">
          <a:blip r:embed="rId3"/>
          <a:srcRect l="49999" t="26532" r="903" b="50466"/>
          <a:stretch/>
        </p:blipFill>
        <p:spPr>
          <a:xfrm>
            <a:off x="3584457" y="3377282"/>
            <a:ext cx="2246056" cy="1136594"/>
          </a:xfrm>
          <a:prstGeom prst="rect">
            <a:avLst/>
          </a:prstGeom>
          <a:ln w="19050">
            <a:solidFill>
              <a:schemeClr val="tx1"/>
            </a:solidFill>
          </a:ln>
        </p:spPr>
      </p:pic>
      <p:pic>
        <p:nvPicPr>
          <p:cNvPr id="15" name="Picture 14">
            <a:extLst>
              <a:ext uri="{FF2B5EF4-FFF2-40B4-BE49-F238E27FC236}">
                <a16:creationId xmlns:a16="http://schemas.microsoft.com/office/drawing/2014/main" id="{5E7563D0-13A3-930B-597D-09ADE2F0DEE1}"/>
              </a:ext>
            </a:extLst>
          </p:cNvPr>
          <p:cNvPicPr>
            <a:picLocks noChangeAspect="1"/>
          </p:cNvPicPr>
          <p:nvPr/>
        </p:nvPicPr>
        <p:blipFill rotWithShape="1">
          <a:blip r:embed="rId3"/>
          <a:srcRect l="50000" t="50930" r="902" b="24946"/>
          <a:stretch/>
        </p:blipFill>
        <p:spPr>
          <a:xfrm>
            <a:off x="6160140" y="3354541"/>
            <a:ext cx="2141589" cy="1136594"/>
          </a:xfrm>
          <a:prstGeom prst="rect">
            <a:avLst/>
          </a:prstGeom>
          <a:ln w="19050">
            <a:solidFill>
              <a:schemeClr val="tx1"/>
            </a:solidFill>
          </a:ln>
        </p:spPr>
      </p:pic>
      <p:pic>
        <p:nvPicPr>
          <p:cNvPr id="16" name="Picture 15">
            <a:extLst>
              <a:ext uri="{FF2B5EF4-FFF2-40B4-BE49-F238E27FC236}">
                <a16:creationId xmlns:a16="http://schemas.microsoft.com/office/drawing/2014/main" id="{D85E2634-AD64-CD34-E911-47A4FE8C3460}"/>
              </a:ext>
            </a:extLst>
          </p:cNvPr>
          <p:cNvPicPr>
            <a:picLocks noChangeAspect="1"/>
          </p:cNvPicPr>
          <p:nvPr/>
        </p:nvPicPr>
        <p:blipFill rotWithShape="1">
          <a:blip r:embed="rId3"/>
          <a:srcRect l="-1" t="50929" r="50903" b="24947"/>
          <a:stretch/>
        </p:blipFill>
        <p:spPr>
          <a:xfrm>
            <a:off x="3610334" y="4857206"/>
            <a:ext cx="2204151" cy="1169797"/>
          </a:xfrm>
          <a:prstGeom prst="rect">
            <a:avLst/>
          </a:prstGeom>
          <a:ln w="19050">
            <a:solidFill>
              <a:schemeClr val="tx1"/>
            </a:solidFill>
          </a:ln>
        </p:spPr>
      </p:pic>
      <p:pic>
        <p:nvPicPr>
          <p:cNvPr id="17" name="Picture 16">
            <a:extLst>
              <a:ext uri="{FF2B5EF4-FFF2-40B4-BE49-F238E27FC236}">
                <a16:creationId xmlns:a16="http://schemas.microsoft.com/office/drawing/2014/main" id="{4E2A8D74-F67B-59CD-6B3D-285DE09DC7EA}"/>
              </a:ext>
            </a:extLst>
          </p:cNvPr>
          <p:cNvPicPr>
            <a:picLocks noChangeAspect="1"/>
          </p:cNvPicPr>
          <p:nvPr/>
        </p:nvPicPr>
        <p:blipFill rotWithShape="1">
          <a:blip r:embed="rId3"/>
          <a:srcRect t="-2337" r="50902" b="77208"/>
          <a:stretch/>
        </p:blipFill>
        <p:spPr>
          <a:xfrm>
            <a:off x="6190182" y="4846544"/>
            <a:ext cx="2116008" cy="1169797"/>
          </a:xfrm>
          <a:prstGeom prst="rect">
            <a:avLst/>
          </a:prstGeom>
          <a:ln w="19050">
            <a:solidFill>
              <a:schemeClr val="tx1"/>
            </a:solidFill>
          </a:ln>
        </p:spPr>
      </p:pic>
      <p:cxnSp>
        <p:nvCxnSpPr>
          <p:cNvPr id="18" name="Straight Connector 17">
            <a:extLst>
              <a:ext uri="{FF2B5EF4-FFF2-40B4-BE49-F238E27FC236}">
                <a16:creationId xmlns:a16="http://schemas.microsoft.com/office/drawing/2014/main" id="{6D81F0A8-F9C4-481E-04F8-8EC03B77F3CE}"/>
              </a:ext>
            </a:extLst>
          </p:cNvPr>
          <p:cNvCxnSpPr>
            <a:cxnSpLocks/>
          </p:cNvCxnSpPr>
          <p:nvPr/>
        </p:nvCxnSpPr>
        <p:spPr>
          <a:xfrm>
            <a:off x="192448" y="921674"/>
            <a:ext cx="11796576"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706453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151489" y="6434227"/>
            <a:ext cx="4114800" cy="338815"/>
          </a:xfrm>
        </p:spPr>
        <p:txBody>
          <a:bodyPr/>
          <a:lstStyle/>
          <a:p>
            <a:r>
              <a:rPr lang="en-US" dirty="0"/>
              <a:t>2025 Human Research Program </a:t>
            </a:r>
          </a:p>
          <a:p>
            <a:r>
              <a:rPr lang="en-US" dirty="0"/>
              <a:t>Investigators’ Workshop</a:t>
            </a:r>
          </a:p>
        </p:txBody>
      </p:sp>
      <p:sp>
        <p:nvSpPr>
          <p:cNvPr id="4" name="Title 1">
            <a:extLst>
              <a:ext uri="{FF2B5EF4-FFF2-40B4-BE49-F238E27FC236}">
                <a16:creationId xmlns:a16="http://schemas.microsoft.com/office/drawing/2014/main" id="{7955FD49-2AE8-9FF4-BB77-8E7E1D915BB1}"/>
              </a:ext>
            </a:extLst>
          </p:cNvPr>
          <p:cNvSpPr txBox="1">
            <a:spLocks/>
          </p:cNvSpPr>
          <p:nvPr/>
        </p:nvSpPr>
        <p:spPr>
          <a:xfrm>
            <a:off x="191590" y="121778"/>
            <a:ext cx="10075816"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a:t>Aim 3: Examine the prevalence of low scores across tests during flight and post flight mission phases</a:t>
            </a:r>
            <a:endParaRPr lang="en-US" sz="3000" b="1" dirty="0"/>
          </a:p>
        </p:txBody>
      </p:sp>
      <p:sp>
        <p:nvSpPr>
          <p:cNvPr id="5" name="Footer Placeholder 2">
            <a:extLst>
              <a:ext uri="{FF2B5EF4-FFF2-40B4-BE49-F238E27FC236}">
                <a16:creationId xmlns:a16="http://schemas.microsoft.com/office/drawing/2014/main" id="{BC053773-B331-904D-66F0-08F66A1D13A0}"/>
              </a:ext>
            </a:extLst>
          </p:cNvPr>
          <p:cNvSpPr txBox="1">
            <a:spLocks/>
          </p:cNvSpPr>
          <p:nvPr/>
        </p:nvSpPr>
        <p:spPr>
          <a:xfrm>
            <a:off x="379751" y="6170780"/>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Presentation Text    |   Additional Text</a:t>
            </a:r>
            <a:endParaRPr lang="en-US" dirty="0"/>
          </a:p>
        </p:txBody>
      </p:sp>
      <p:pic>
        <p:nvPicPr>
          <p:cNvPr id="6" name="Picture 5">
            <a:extLst>
              <a:ext uri="{FF2B5EF4-FFF2-40B4-BE49-F238E27FC236}">
                <a16:creationId xmlns:a16="http://schemas.microsoft.com/office/drawing/2014/main" id="{537A7B74-F9B7-B135-A5EF-D0E1D3AFDC25}"/>
              </a:ext>
            </a:extLst>
          </p:cNvPr>
          <p:cNvPicPr>
            <a:picLocks noChangeAspect="1"/>
          </p:cNvPicPr>
          <p:nvPr/>
        </p:nvPicPr>
        <p:blipFill>
          <a:blip r:embed="rId3"/>
          <a:stretch>
            <a:fillRect/>
          </a:stretch>
        </p:blipFill>
        <p:spPr>
          <a:xfrm>
            <a:off x="6208889" y="1471205"/>
            <a:ext cx="4972917" cy="3498886"/>
          </a:xfrm>
          <a:prstGeom prst="rect">
            <a:avLst/>
          </a:prstGeom>
        </p:spPr>
      </p:pic>
      <p:cxnSp>
        <p:nvCxnSpPr>
          <p:cNvPr id="7" name="Straight Arrow Connector 6">
            <a:extLst>
              <a:ext uri="{FF2B5EF4-FFF2-40B4-BE49-F238E27FC236}">
                <a16:creationId xmlns:a16="http://schemas.microsoft.com/office/drawing/2014/main" id="{26C4337E-5AB3-4864-4AC9-EB3B38591C91}"/>
              </a:ext>
            </a:extLst>
          </p:cNvPr>
          <p:cNvCxnSpPr/>
          <p:nvPr/>
        </p:nvCxnSpPr>
        <p:spPr>
          <a:xfrm flipH="1">
            <a:off x="10371908" y="2311603"/>
            <a:ext cx="269966"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8" name="Straight Arrow Connector 7">
            <a:extLst>
              <a:ext uri="{FF2B5EF4-FFF2-40B4-BE49-F238E27FC236}">
                <a16:creationId xmlns:a16="http://schemas.microsoft.com/office/drawing/2014/main" id="{E2607539-45EB-4706-52BA-6DB3777E6D9B}"/>
              </a:ext>
            </a:extLst>
          </p:cNvPr>
          <p:cNvCxnSpPr/>
          <p:nvPr/>
        </p:nvCxnSpPr>
        <p:spPr>
          <a:xfrm flipH="1">
            <a:off x="10349330" y="3237688"/>
            <a:ext cx="269966"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21F87B09-933E-7B26-9AEC-882C60D8893A}"/>
              </a:ext>
            </a:extLst>
          </p:cNvPr>
          <p:cNvCxnSpPr/>
          <p:nvPr/>
        </p:nvCxnSpPr>
        <p:spPr>
          <a:xfrm flipH="1">
            <a:off x="10349330" y="3569094"/>
            <a:ext cx="269966" cy="0"/>
          </a:xfrm>
          <a:prstGeom prst="straightConnector1">
            <a:avLst/>
          </a:prstGeom>
          <a:ln w="28575">
            <a:solidFill>
              <a:schemeClr val="accent6"/>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1DC617B3-F76D-02FE-265D-0996E91ECB83}"/>
              </a:ext>
            </a:extLst>
          </p:cNvPr>
          <p:cNvSpPr txBox="1"/>
          <p:nvPr/>
        </p:nvSpPr>
        <p:spPr>
          <a:xfrm>
            <a:off x="10641874" y="2173103"/>
            <a:ext cx="269966" cy="276999"/>
          </a:xfrm>
          <a:prstGeom prst="rect">
            <a:avLst/>
          </a:prstGeom>
          <a:noFill/>
        </p:spPr>
        <p:txBody>
          <a:bodyPr wrap="square" rtlCol="0">
            <a:spAutoFit/>
          </a:bodyPr>
          <a:lstStyle/>
          <a:p>
            <a:r>
              <a:rPr lang="en-US" sz="1200" b="1" dirty="0">
                <a:solidFill>
                  <a:schemeClr val="accent6"/>
                </a:solidFill>
              </a:rPr>
              <a:t>1</a:t>
            </a:r>
          </a:p>
        </p:txBody>
      </p:sp>
      <p:sp>
        <p:nvSpPr>
          <p:cNvPr id="11" name="TextBox 10">
            <a:extLst>
              <a:ext uri="{FF2B5EF4-FFF2-40B4-BE49-F238E27FC236}">
                <a16:creationId xmlns:a16="http://schemas.microsoft.com/office/drawing/2014/main" id="{5F51890C-913C-6450-D024-3FE3C9EF3370}"/>
              </a:ext>
            </a:extLst>
          </p:cNvPr>
          <p:cNvSpPr txBox="1"/>
          <p:nvPr/>
        </p:nvSpPr>
        <p:spPr>
          <a:xfrm>
            <a:off x="10608007" y="3099188"/>
            <a:ext cx="269966" cy="276999"/>
          </a:xfrm>
          <a:prstGeom prst="rect">
            <a:avLst/>
          </a:prstGeom>
          <a:noFill/>
        </p:spPr>
        <p:txBody>
          <a:bodyPr wrap="square" rtlCol="0">
            <a:spAutoFit/>
          </a:bodyPr>
          <a:lstStyle/>
          <a:p>
            <a:r>
              <a:rPr lang="en-US" sz="1200" b="1" dirty="0">
                <a:solidFill>
                  <a:schemeClr val="accent6"/>
                </a:solidFill>
              </a:rPr>
              <a:t>2</a:t>
            </a:r>
          </a:p>
        </p:txBody>
      </p:sp>
      <p:sp>
        <p:nvSpPr>
          <p:cNvPr id="12" name="TextBox 11">
            <a:extLst>
              <a:ext uri="{FF2B5EF4-FFF2-40B4-BE49-F238E27FC236}">
                <a16:creationId xmlns:a16="http://schemas.microsoft.com/office/drawing/2014/main" id="{38AA0802-C8D2-AEF5-59AD-F6D7F1724E7D}"/>
              </a:ext>
            </a:extLst>
          </p:cNvPr>
          <p:cNvSpPr txBox="1"/>
          <p:nvPr/>
        </p:nvSpPr>
        <p:spPr>
          <a:xfrm>
            <a:off x="10596718" y="3436705"/>
            <a:ext cx="269966" cy="276999"/>
          </a:xfrm>
          <a:prstGeom prst="rect">
            <a:avLst/>
          </a:prstGeom>
          <a:noFill/>
        </p:spPr>
        <p:txBody>
          <a:bodyPr wrap="square" rtlCol="0">
            <a:spAutoFit/>
          </a:bodyPr>
          <a:lstStyle/>
          <a:p>
            <a:r>
              <a:rPr lang="en-US" sz="1200" b="1" dirty="0">
                <a:solidFill>
                  <a:schemeClr val="accent6"/>
                </a:solidFill>
              </a:rPr>
              <a:t>3</a:t>
            </a:r>
          </a:p>
        </p:txBody>
      </p:sp>
      <p:sp>
        <p:nvSpPr>
          <p:cNvPr id="13" name="Rectangle 12">
            <a:extLst>
              <a:ext uri="{FF2B5EF4-FFF2-40B4-BE49-F238E27FC236}">
                <a16:creationId xmlns:a16="http://schemas.microsoft.com/office/drawing/2014/main" id="{DADA2D9C-B772-6083-CBE0-39C66428BCFA}"/>
              </a:ext>
            </a:extLst>
          </p:cNvPr>
          <p:cNvSpPr/>
          <p:nvPr/>
        </p:nvSpPr>
        <p:spPr>
          <a:xfrm>
            <a:off x="8112193" y="2414155"/>
            <a:ext cx="1020518" cy="1567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BFDDF5E-9B2D-B5C9-CF07-E8817AD53AE3}"/>
              </a:ext>
            </a:extLst>
          </p:cNvPr>
          <p:cNvSpPr/>
          <p:nvPr/>
        </p:nvSpPr>
        <p:spPr>
          <a:xfrm>
            <a:off x="8134772" y="2057534"/>
            <a:ext cx="1020517" cy="156755"/>
          </a:xfrm>
          <a:prstGeom prst="rect">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694342C2-86BB-9461-AAAD-465432C7A0EE}"/>
              </a:ext>
            </a:extLst>
          </p:cNvPr>
          <p:cNvSpPr txBox="1"/>
          <p:nvPr/>
        </p:nvSpPr>
        <p:spPr>
          <a:xfrm>
            <a:off x="5489302" y="5151690"/>
            <a:ext cx="6412089" cy="707886"/>
          </a:xfrm>
          <a:prstGeom prst="rect">
            <a:avLst/>
          </a:prstGeom>
          <a:noFill/>
        </p:spPr>
        <p:txBody>
          <a:bodyPr wrap="square" rtlCol="0">
            <a:spAutoFit/>
          </a:bodyPr>
          <a:lstStyle/>
          <a:p>
            <a:pPr algn="ctr"/>
            <a:r>
              <a:rPr lang="en-US" sz="2000" dirty="0"/>
              <a:t>Greatest frequency of low scores on tasks of visuospatial working memory, processing speed, and sustained attention </a:t>
            </a:r>
          </a:p>
        </p:txBody>
      </p:sp>
      <p:pic>
        <p:nvPicPr>
          <p:cNvPr id="16" name="Picture 15" descr="Diagram, engineering drawing&#10;&#10;Description automatically generated">
            <a:extLst>
              <a:ext uri="{FF2B5EF4-FFF2-40B4-BE49-F238E27FC236}">
                <a16:creationId xmlns:a16="http://schemas.microsoft.com/office/drawing/2014/main" id="{D65C93FE-A4CC-D92C-1BE5-8B84A60D4D8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38508" y="1047531"/>
            <a:ext cx="5215811" cy="5795345"/>
          </a:xfrm>
          <a:prstGeom prst="rect">
            <a:avLst/>
          </a:prstGeom>
        </p:spPr>
      </p:pic>
      <p:cxnSp>
        <p:nvCxnSpPr>
          <p:cNvPr id="17" name="Straight Connector 16">
            <a:extLst>
              <a:ext uri="{FF2B5EF4-FFF2-40B4-BE49-F238E27FC236}">
                <a16:creationId xmlns:a16="http://schemas.microsoft.com/office/drawing/2014/main" id="{E0AF5441-5A22-915B-E1B0-517B82422F1E}"/>
              </a:ext>
            </a:extLst>
          </p:cNvPr>
          <p:cNvCxnSpPr>
            <a:cxnSpLocks/>
          </p:cNvCxnSpPr>
          <p:nvPr/>
        </p:nvCxnSpPr>
        <p:spPr>
          <a:xfrm>
            <a:off x="192448" y="983318"/>
            <a:ext cx="11796576"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31552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4">
            <a:extLst>
              <a:ext uri="{FF2B5EF4-FFF2-40B4-BE49-F238E27FC236}">
                <a16:creationId xmlns:a16="http://schemas.microsoft.com/office/drawing/2014/main" id="{2150CC31-7D0D-D156-ADDF-BB3E0F348EE7}"/>
              </a:ext>
            </a:extLst>
          </p:cNvPr>
          <p:cNvSpPr txBox="1">
            <a:spLocks/>
          </p:cNvSpPr>
          <p:nvPr/>
        </p:nvSpPr>
        <p:spPr>
          <a:xfrm>
            <a:off x="192448" y="6421073"/>
            <a:ext cx="3948574" cy="365125"/>
          </a:xfrm>
          <a:prstGeom prst="rect">
            <a:avLst/>
          </a:prstGeom>
        </p:spPr>
        <p:txBody>
          <a:bodyPr vert="horz" lIns="91440" tIns="45720" rIns="91440" bIns="45720" rtlCol="0" anchor="ctr"/>
          <a:lstStyle>
            <a:defPPr>
              <a:defRPr lang="en-US"/>
            </a:defPPr>
            <a:lvl1pPr marL="0" algn="l" defTabSz="914400" rtl="0" eaLnBrk="1" latinLnBrk="0" hangingPunct="1">
              <a:defRPr sz="10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dirty="0">
                <a:solidFill>
                  <a:schemeClr val="tx1"/>
                </a:solidFill>
              </a:rPr>
              <a:t>Sheena I. Dev PhD | sheena.i.dev@nasa.gov</a:t>
            </a:r>
          </a:p>
        </p:txBody>
      </p:sp>
      <p:sp>
        <p:nvSpPr>
          <p:cNvPr id="3" name="Footer Placeholder 4">
            <a:extLst>
              <a:ext uri="{FF2B5EF4-FFF2-40B4-BE49-F238E27FC236}">
                <a16:creationId xmlns:a16="http://schemas.microsoft.com/office/drawing/2014/main" id="{57CF7A6F-82F3-6286-1FF3-AE5B06948DF6}"/>
              </a:ext>
            </a:extLst>
          </p:cNvPr>
          <p:cNvSpPr>
            <a:spLocks noGrp="1"/>
          </p:cNvSpPr>
          <p:nvPr>
            <p:ph type="ftr" sz="quarter" idx="11"/>
          </p:nvPr>
        </p:nvSpPr>
        <p:spPr>
          <a:xfrm>
            <a:off x="4038600" y="6356350"/>
            <a:ext cx="4114800" cy="365125"/>
          </a:xfrm>
        </p:spPr>
        <p:txBody>
          <a:bodyPr/>
          <a:lstStyle/>
          <a:p>
            <a:r>
              <a:rPr lang="en-US" dirty="0"/>
              <a:t>2025 Human Research Program </a:t>
            </a:r>
          </a:p>
          <a:p>
            <a:r>
              <a:rPr lang="en-US" dirty="0"/>
              <a:t>Investigators’ Workshop</a:t>
            </a:r>
          </a:p>
        </p:txBody>
      </p:sp>
      <p:sp>
        <p:nvSpPr>
          <p:cNvPr id="6" name="Title 1">
            <a:extLst>
              <a:ext uri="{FF2B5EF4-FFF2-40B4-BE49-F238E27FC236}">
                <a16:creationId xmlns:a16="http://schemas.microsoft.com/office/drawing/2014/main" id="{10CBC6B2-E0E3-698A-B62C-CDC1295A5127}"/>
              </a:ext>
            </a:extLst>
          </p:cNvPr>
          <p:cNvSpPr txBox="1">
            <a:spLocks/>
          </p:cNvSpPr>
          <p:nvPr/>
        </p:nvSpPr>
        <p:spPr>
          <a:xfrm>
            <a:off x="191590" y="121778"/>
            <a:ext cx="11796576" cy="8499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000" b="1" dirty="0"/>
              <a:t>Exploratory aim: To explore the relationship between self-reported sleep and ratings of alertness</a:t>
            </a:r>
            <a:r>
              <a:rPr lang="en-US" sz="1800" b="1" dirty="0">
                <a:latin typeface="Times New Roman" panose="02020603050405020304" pitchFamily="18" charset="0"/>
                <a:ea typeface="Calibri" panose="020F0502020204030204" pitchFamily="34" charset="0"/>
              </a:rPr>
              <a:t> </a:t>
            </a:r>
          </a:p>
        </p:txBody>
      </p:sp>
      <p:sp>
        <p:nvSpPr>
          <p:cNvPr id="7" name="TextBox 6">
            <a:extLst>
              <a:ext uri="{FF2B5EF4-FFF2-40B4-BE49-F238E27FC236}">
                <a16:creationId xmlns:a16="http://schemas.microsoft.com/office/drawing/2014/main" id="{0A9D4C3B-7967-B41F-729A-EC53B5E1EE37}"/>
              </a:ext>
            </a:extLst>
          </p:cNvPr>
          <p:cNvSpPr txBox="1"/>
          <p:nvPr/>
        </p:nvSpPr>
        <p:spPr>
          <a:xfrm>
            <a:off x="1003696" y="4555738"/>
            <a:ext cx="9956800" cy="954107"/>
          </a:xfrm>
          <a:prstGeom prst="rect">
            <a:avLst/>
          </a:prstGeom>
          <a:noFill/>
        </p:spPr>
        <p:txBody>
          <a:bodyPr wrap="square">
            <a:spAutoFit/>
          </a:bodyPr>
          <a:lstStyle/>
          <a:p>
            <a:pPr marL="0" marR="0" algn="ctr">
              <a:spcBef>
                <a:spcPts val="600"/>
              </a:spcBef>
              <a:spcAft>
                <a:spcPts val="1200"/>
              </a:spcAft>
            </a:pPr>
            <a:r>
              <a:rPr lang="en-US" sz="2800" dirty="0">
                <a:effectLst/>
                <a:latin typeface="Calibri (Body)"/>
                <a:ea typeface="Calibri" panose="020F0502020204030204" pitchFamily="34" charset="0"/>
                <a:cs typeface="Times New Roman" panose="02020603050405020304" pitchFamily="18" charset="0"/>
              </a:rPr>
              <a:t>No clear relationships between hours of sleep reported or alertness and performance on any subtest of the Cognition battery</a:t>
            </a:r>
          </a:p>
        </p:txBody>
      </p:sp>
      <p:pic>
        <p:nvPicPr>
          <p:cNvPr id="8" name="Picture 7">
            <a:extLst>
              <a:ext uri="{FF2B5EF4-FFF2-40B4-BE49-F238E27FC236}">
                <a16:creationId xmlns:a16="http://schemas.microsoft.com/office/drawing/2014/main" id="{97E59CFD-6201-E169-AEB7-4913C5BAFC73}"/>
              </a:ext>
            </a:extLst>
          </p:cNvPr>
          <p:cNvPicPr>
            <a:picLocks noChangeAspect="1"/>
          </p:cNvPicPr>
          <p:nvPr/>
        </p:nvPicPr>
        <p:blipFill rotWithShape="1">
          <a:blip r:embed="rId3"/>
          <a:srcRect l="543" r="-1"/>
          <a:stretch/>
        </p:blipFill>
        <p:spPr>
          <a:xfrm>
            <a:off x="1527831" y="1745618"/>
            <a:ext cx="9124093" cy="2248214"/>
          </a:xfrm>
          <a:prstGeom prst="rect">
            <a:avLst/>
          </a:prstGeom>
        </p:spPr>
      </p:pic>
      <p:cxnSp>
        <p:nvCxnSpPr>
          <p:cNvPr id="9" name="Straight Connector 8">
            <a:extLst>
              <a:ext uri="{FF2B5EF4-FFF2-40B4-BE49-F238E27FC236}">
                <a16:creationId xmlns:a16="http://schemas.microsoft.com/office/drawing/2014/main" id="{D49EE448-84D0-085C-427F-B5A3D24A2FC6}"/>
              </a:ext>
            </a:extLst>
          </p:cNvPr>
          <p:cNvCxnSpPr>
            <a:cxnSpLocks/>
          </p:cNvCxnSpPr>
          <p:nvPr/>
        </p:nvCxnSpPr>
        <p:spPr>
          <a:xfrm>
            <a:off x="192448" y="973044"/>
            <a:ext cx="11796576" cy="0"/>
          </a:xfrm>
          <a:prstGeom prst="line">
            <a:avLst/>
          </a:prstGeom>
          <a:ln w="19050">
            <a:solidFill>
              <a:schemeClr val="accent6">
                <a:lumMod val="60000"/>
                <a:lumOff val="4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537123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18</a:t>
            </a:fld>
            <a:endParaRPr lang="en-US"/>
          </a:p>
        </p:txBody>
      </p:sp>
      <p:sp>
        <p:nvSpPr>
          <p:cNvPr id="3" name="Title 20">
            <a:extLst>
              <a:ext uri="{FF2B5EF4-FFF2-40B4-BE49-F238E27FC236}">
                <a16:creationId xmlns:a16="http://schemas.microsoft.com/office/drawing/2014/main" id="{A14FC328-61C9-21AE-CA77-B8867EC07C85}"/>
              </a:ext>
            </a:extLst>
          </p:cNvPr>
          <p:cNvSpPr txBox="1">
            <a:spLocks/>
          </p:cNvSpPr>
          <p:nvPr/>
        </p:nvSpPr>
        <p:spPr>
          <a:xfrm>
            <a:off x="85271" y="789603"/>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Summary</a:t>
            </a:r>
          </a:p>
        </p:txBody>
      </p:sp>
      <p:sp>
        <p:nvSpPr>
          <p:cNvPr id="7" name="TextBox 6">
            <a:extLst>
              <a:ext uri="{FF2B5EF4-FFF2-40B4-BE49-F238E27FC236}">
                <a16:creationId xmlns:a16="http://schemas.microsoft.com/office/drawing/2014/main" id="{28DDD044-4C4C-44DC-1731-2219AE0EDED6}"/>
              </a:ext>
            </a:extLst>
          </p:cNvPr>
          <p:cNvSpPr txBox="1"/>
          <p:nvPr/>
        </p:nvSpPr>
        <p:spPr>
          <a:xfrm>
            <a:off x="256797" y="1639587"/>
            <a:ext cx="11218461" cy="5755422"/>
          </a:xfrm>
          <a:prstGeom prst="rect">
            <a:avLst/>
          </a:prstGeom>
          <a:noFill/>
        </p:spPr>
        <p:txBody>
          <a:bodyPr wrap="square" rtlCol="0">
            <a:spAutoFit/>
          </a:bodyPr>
          <a:lstStyle/>
          <a:p>
            <a:pPr marL="285750" indent="-285750">
              <a:buFont typeface="Arial" panose="020B0604020202020204" pitchFamily="34" charset="0"/>
              <a:buChar char="•"/>
            </a:pPr>
            <a:r>
              <a:rPr lang="en-US" sz="2400" dirty="0">
                <a:solidFill>
                  <a:schemeClr val="bg1"/>
                </a:solidFill>
                <a:ea typeface="Calibri" panose="020F0502020204030204" pitchFamily="34" charset="0"/>
              </a:rPr>
              <a:t>Generally stable or improved speed and accuracy across most tasks</a:t>
            </a:r>
          </a:p>
          <a:p>
            <a:pPr marL="285750" indent="-285750">
              <a:buFont typeface="Arial" panose="020B0604020202020204" pitchFamily="34" charset="0"/>
              <a:buChar char="•"/>
            </a:pPr>
            <a:endParaRPr lang="en-US" sz="2400" dirty="0">
              <a:solidFill>
                <a:schemeClr val="bg1"/>
              </a:solidFill>
              <a:ea typeface="Calibri" panose="020F0502020204030204" pitchFamily="34" charset="0"/>
            </a:endParaRPr>
          </a:p>
          <a:p>
            <a:pPr marL="285750" indent="-285750">
              <a:buFont typeface="Arial" panose="020B0604020202020204" pitchFamily="34" charset="0"/>
              <a:buChar char="•"/>
            </a:pPr>
            <a:r>
              <a:rPr lang="en-US" sz="2400" dirty="0">
                <a:solidFill>
                  <a:schemeClr val="bg1"/>
                </a:solidFill>
              </a:rPr>
              <a:t>Early slowed processing speed, visual working memory, and sustained attention</a:t>
            </a:r>
          </a:p>
          <a:p>
            <a:pPr marL="742950" lvl="1" indent="-285750">
              <a:buFont typeface="Arial" panose="020B0604020202020204" pitchFamily="34" charset="0"/>
              <a:buChar char="•"/>
            </a:pPr>
            <a:r>
              <a:rPr lang="en-US" sz="2400" dirty="0">
                <a:solidFill>
                  <a:schemeClr val="bg1"/>
                </a:solidFill>
              </a:rPr>
              <a:t>Greatest frequency of low scores (≤ 1.5 below baseline mean) in these same  domains, highlighting individual level deviation from preflight means </a:t>
            </a:r>
          </a:p>
          <a:p>
            <a:pPr lvl="1"/>
            <a:endParaRPr lang="en-US" sz="2400" dirty="0">
              <a:solidFill>
                <a:schemeClr val="bg1"/>
              </a:solidFill>
            </a:endParaRPr>
          </a:p>
          <a:p>
            <a:pPr marL="285750" indent="-285750">
              <a:buFont typeface="Arial" panose="020B0604020202020204" pitchFamily="34" charset="0"/>
              <a:buChar char="•"/>
            </a:pPr>
            <a:r>
              <a:rPr lang="en-US" sz="2400" dirty="0">
                <a:solidFill>
                  <a:schemeClr val="bg1"/>
                </a:solidFill>
                <a:ea typeface="Calibri" panose="020F0502020204030204" pitchFamily="34" charset="0"/>
              </a:rPr>
              <a:t>Reduced risk taking at late flight and post flight phases</a:t>
            </a:r>
          </a:p>
          <a:p>
            <a:pPr marL="285750" indent="-285750">
              <a:buFont typeface="Arial" panose="020B0604020202020204" pitchFamily="34" charset="0"/>
              <a:buChar char="•"/>
            </a:pPr>
            <a:endParaRPr lang="en-US" sz="2400" dirty="0">
              <a:solidFill>
                <a:schemeClr val="bg1"/>
              </a:solidFill>
            </a:endParaRPr>
          </a:p>
          <a:p>
            <a:pPr marL="285750" indent="-285750">
              <a:buFont typeface="Arial" panose="020B0604020202020204" pitchFamily="34" charset="0"/>
              <a:buChar char="•"/>
            </a:pPr>
            <a:r>
              <a:rPr lang="en-US" sz="2400" dirty="0">
                <a:solidFill>
                  <a:schemeClr val="bg1"/>
                </a:solidFill>
              </a:rPr>
              <a:t>Stable memory and executive functions </a:t>
            </a:r>
          </a:p>
          <a:p>
            <a:pPr marL="285750" indent="-285750">
              <a:buFont typeface="Arial" panose="020B0604020202020204" pitchFamily="34" charset="0"/>
              <a:buChar char="•"/>
            </a:pPr>
            <a:endParaRPr lang="en-US" sz="2400" dirty="0">
              <a:solidFill>
                <a:schemeClr val="bg1"/>
              </a:solidFill>
            </a:endParaRPr>
          </a:p>
          <a:p>
            <a:pPr marL="285750" indent="-285750">
              <a:buFont typeface="Arial" panose="020B0604020202020204" pitchFamily="34" charset="0"/>
              <a:buChar char="•"/>
            </a:pPr>
            <a:r>
              <a:rPr lang="en-US" sz="2400" dirty="0">
                <a:solidFill>
                  <a:schemeClr val="bg1"/>
                </a:solidFill>
              </a:rPr>
              <a:t>No clear relationships between performance and self-reported hours of sleep obtained or ratings of alertness </a:t>
            </a:r>
          </a:p>
          <a:p>
            <a:pPr marL="800100" lvl="1" indent="-342900">
              <a:buFont typeface="Arial" panose="020B0604020202020204" pitchFamily="34" charset="0"/>
              <a:buChar char="•"/>
            </a:pPr>
            <a:endParaRPr lang="en-US" sz="2400" dirty="0">
              <a:solidFill>
                <a:schemeClr val="bg1"/>
              </a:solidFill>
              <a:effectLst/>
              <a:ea typeface="Calibri" panose="020F0502020204030204" pitchFamily="34" charset="0"/>
            </a:endParaRPr>
          </a:p>
          <a:p>
            <a:pPr lvl="1"/>
            <a:endParaRPr lang="en-US" sz="2000" dirty="0">
              <a:solidFill>
                <a:schemeClr val="bg1"/>
              </a:solidFill>
              <a:ea typeface="Calibri" panose="020F0502020204030204" pitchFamily="34" charset="0"/>
            </a:endParaRPr>
          </a:p>
          <a:p>
            <a:endParaRPr lang="en-US" dirty="0">
              <a:solidFill>
                <a:schemeClr val="bg1"/>
              </a:solidFill>
              <a:latin typeface="Times New Roman" panose="02020603050405020304" pitchFamily="18" charset="0"/>
            </a:endParaRPr>
          </a:p>
          <a:p>
            <a:endParaRPr lang="en-US" dirty="0">
              <a:solidFill>
                <a:schemeClr val="bg1"/>
              </a:solidFill>
            </a:endParaRPr>
          </a:p>
        </p:txBody>
      </p:sp>
    </p:spTree>
    <p:extLst>
      <p:ext uri="{BB962C8B-B14F-4D97-AF65-F5344CB8AC3E}">
        <p14:creationId xmlns:p14="http://schemas.microsoft.com/office/powerpoint/2010/main" val="3218457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19</a:t>
            </a:fld>
            <a:endParaRPr lang="en-US"/>
          </a:p>
        </p:txBody>
      </p:sp>
      <p:sp>
        <p:nvSpPr>
          <p:cNvPr id="2" name="Title 20">
            <a:extLst>
              <a:ext uri="{FF2B5EF4-FFF2-40B4-BE49-F238E27FC236}">
                <a16:creationId xmlns:a16="http://schemas.microsoft.com/office/drawing/2014/main" id="{775E03DC-E27D-B660-99D1-B3C4A55A644B}"/>
              </a:ext>
            </a:extLst>
          </p:cNvPr>
          <p:cNvSpPr txBox="1">
            <a:spLocks/>
          </p:cNvSpPr>
          <p:nvPr/>
        </p:nvSpPr>
        <p:spPr>
          <a:xfrm>
            <a:off x="0" y="717030"/>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Discussion</a:t>
            </a:r>
          </a:p>
        </p:txBody>
      </p:sp>
      <p:sp>
        <p:nvSpPr>
          <p:cNvPr id="8" name="TextBox 7">
            <a:extLst>
              <a:ext uri="{FF2B5EF4-FFF2-40B4-BE49-F238E27FC236}">
                <a16:creationId xmlns:a16="http://schemas.microsoft.com/office/drawing/2014/main" id="{7C5646E3-D879-F114-0FFB-B0CA3B2E8CE5}"/>
              </a:ext>
            </a:extLst>
          </p:cNvPr>
          <p:cNvSpPr txBox="1"/>
          <p:nvPr/>
        </p:nvSpPr>
        <p:spPr>
          <a:xfrm>
            <a:off x="468330" y="1567014"/>
            <a:ext cx="11147518" cy="3293209"/>
          </a:xfrm>
          <a:prstGeom prst="rect">
            <a:avLst/>
          </a:prstGeom>
          <a:noFill/>
        </p:spPr>
        <p:txBody>
          <a:bodyPr wrap="square" rtlCol="0">
            <a:spAutoFit/>
          </a:bodyPr>
          <a:lstStyle/>
          <a:p>
            <a:pPr marL="285750" indent="-285750">
              <a:buFont typeface="Arial" panose="020B0604020202020204" pitchFamily="34" charset="0"/>
              <a:buChar char="•"/>
            </a:pPr>
            <a:r>
              <a:rPr lang="en-US" sz="2600" dirty="0">
                <a:solidFill>
                  <a:schemeClr val="bg1"/>
                </a:solidFill>
                <a:latin typeface="+mn-lt"/>
              </a:rPr>
              <a:t>Living and working on the ISS in LEO for 6 months was not associated with widespread cognitive impairment or neurodegeneration. </a:t>
            </a:r>
          </a:p>
          <a:p>
            <a:pPr marL="285750" indent="-285750">
              <a:buFont typeface="Arial" panose="020B0604020202020204" pitchFamily="34" charset="0"/>
              <a:buChar char="•"/>
            </a:pPr>
            <a:endParaRPr lang="en-US" sz="2600" dirty="0">
              <a:solidFill>
                <a:schemeClr val="bg1"/>
              </a:solidFill>
              <a:ea typeface="Calibri" panose="020F0502020204030204" pitchFamily="34" charset="0"/>
            </a:endParaRPr>
          </a:p>
          <a:p>
            <a:pPr marL="285750" indent="-285750">
              <a:buFont typeface="Arial" panose="020B0604020202020204" pitchFamily="34" charset="0"/>
              <a:buChar char="•"/>
            </a:pPr>
            <a:r>
              <a:rPr lang="en-US" sz="2600" dirty="0">
                <a:solidFill>
                  <a:schemeClr val="bg1"/>
                </a:solidFill>
              </a:rPr>
              <a:t>Observed variability at group and individual level in domains vulnerable to state-like changes expected in the context of combined operational stressors</a:t>
            </a:r>
          </a:p>
          <a:p>
            <a:pPr marL="285750" indent="-285750">
              <a:buFont typeface="Arial" panose="020B0604020202020204" pitchFamily="34" charset="0"/>
              <a:buChar char="•"/>
            </a:pPr>
            <a:endParaRPr lang="en-US" sz="2600" dirty="0">
              <a:solidFill>
                <a:schemeClr val="bg1"/>
              </a:solidFill>
            </a:endParaRPr>
          </a:p>
          <a:p>
            <a:pPr marL="285750" indent="-285750">
              <a:buFont typeface="Arial" panose="020B0604020202020204" pitchFamily="34" charset="0"/>
              <a:buChar char="•"/>
            </a:pPr>
            <a:r>
              <a:rPr lang="en-US" sz="2600" dirty="0">
                <a:solidFill>
                  <a:schemeClr val="bg1"/>
                </a:solidFill>
              </a:rPr>
              <a:t>Observed changes in specific domains across mission phases can inform mission support, including planning, scheduling, and medical monitoring</a:t>
            </a:r>
            <a:endParaRPr lang="en-US" dirty="0">
              <a:solidFill>
                <a:schemeClr val="bg1"/>
              </a:solidFill>
            </a:endParaRPr>
          </a:p>
        </p:txBody>
      </p:sp>
      <p:sp>
        <p:nvSpPr>
          <p:cNvPr id="9" name="TextBox 8">
            <a:extLst>
              <a:ext uri="{FF2B5EF4-FFF2-40B4-BE49-F238E27FC236}">
                <a16:creationId xmlns:a16="http://schemas.microsoft.com/office/drawing/2014/main" id="{A79E291B-37E6-03D7-B712-DEC8D4E58A6E}"/>
              </a:ext>
            </a:extLst>
          </p:cNvPr>
          <p:cNvSpPr txBox="1"/>
          <p:nvPr/>
        </p:nvSpPr>
        <p:spPr>
          <a:xfrm>
            <a:off x="1165289" y="5192787"/>
            <a:ext cx="9753600" cy="830997"/>
          </a:xfrm>
          <a:prstGeom prst="rect">
            <a:avLst/>
          </a:prstGeom>
          <a:solidFill>
            <a:schemeClr val="bg1">
              <a:lumMod val="95000"/>
            </a:schemeClr>
          </a:solidFill>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algn="ctr"/>
            <a:r>
              <a:rPr lang="en-US" sz="2400" dirty="0"/>
              <a:t>Preliminary normative dataset of astronaut crew that can be used for further study and operational support</a:t>
            </a:r>
          </a:p>
        </p:txBody>
      </p:sp>
    </p:spTree>
    <p:extLst>
      <p:ext uri="{BB962C8B-B14F-4D97-AF65-F5344CB8AC3E}">
        <p14:creationId xmlns:p14="http://schemas.microsoft.com/office/powerpoint/2010/main" val="31888153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838199" y="6356350"/>
            <a:ext cx="2962835"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2</a:t>
            </a:fld>
            <a:endParaRPr lang="en-US"/>
          </a:p>
        </p:txBody>
      </p:sp>
      <p:sp>
        <p:nvSpPr>
          <p:cNvPr id="20" name="Rectangle 19">
            <a:extLst>
              <a:ext uri="{FF2B5EF4-FFF2-40B4-BE49-F238E27FC236}">
                <a16:creationId xmlns:a16="http://schemas.microsoft.com/office/drawing/2014/main" id="{2343E1E8-50C3-24F2-62CC-1840534188AF}"/>
              </a:ext>
            </a:extLst>
          </p:cNvPr>
          <p:cNvSpPr/>
          <p:nvPr/>
        </p:nvSpPr>
        <p:spPr>
          <a:xfrm>
            <a:off x="328268" y="4641866"/>
            <a:ext cx="11420640" cy="1381861"/>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1" name="Rectangle 20">
            <a:extLst>
              <a:ext uri="{FF2B5EF4-FFF2-40B4-BE49-F238E27FC236}">
                <a16:creationId xmlns:a16="http://schemas.microsoft.com/office/drawing/2014/main" id="{F0586B32-29A6-1C35-C471-BEBB1DCC98E2}"/>
              </a:ext>
            </a:extLst>
          </p:cNvPr>
          <p:cNvSpPr/>
          <p:nvPr/>
        </p:nvSpPr>
        <p:spPr>
          <a:xfrm>
            <a:off x="328268" y="3233480"/>
            <a:ext cx="11420640" cy="1307959"/>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2" name="Rectangle 21">
            <a:extLst>
              <a:ext uri="{FF2B5EF4-FFF2-40B4-BE49-F238E27FC236}">
                <a16:creationId xmlns:a16="http://schemas.microsoft.com/office/drawing/2014/main" id="{36935CA8-5CAC-3368-DBD4-91D5AC4CCCE4}"/>
              </a:ext>
            </a:extLst>
          </p:cNvPr>
          <p:cNvSpPr/>
          <p:nvPr/>
        </p:nvSpPr>
        <p:spPr>
          <a:xfrm>
            <a:off x="328268" y="1938320"/>
            <a:ext cx="11420640" cy="1207758"/>
          </a:xfrm>
          <a:prstGeom prst="rect">
            <a:avLst/>
          </a:prstGeom>
          <a:ln w="28575"/>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23" name="Title 20">
            <a:extLst>
              <a:ext uri="{FF2B5EF4-FFF2-40B4-BE49-F238E27FC236}">
                <a16:creationId xmlns:a16="http://schemas.microsoft.com/office/drawing/2014/main" id="{63C6EA10-D0C4-5BE6-3D2B-A8651BB65E3D}"/>
              </a:ext>
            </a:extLst>
          </p:cNvPr>
          <p:cNvSpPr txBox="1">
            <a:spLocks/>
          </p:cNvSpPr>
          <p:nvPr/>
        </p:nvSpPr>
        <p:spPr>
          <a:xfrm>
            <a:off x="0" y="639545"/>
            <a:ext cx="10313354" cy="8499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Background</a:t>
            </a:r>
          </a:p>
        </p:txBody>
      </p:sp>
      <p:pic>
        <p:nvPicPr>
          <p:cNvPr id="24" name="Picture 23">
            <a:extLst>
              <a:ext uri="{FF2B5EF4-FFF2-40B4-BE49-F238E27FC236}">
                <a16:creationId xmlns:a16="http://schemas.microsoft.com/office/drawing/2014/main" id="{AEC7BEA5-2E1C-DBC1-BA31-3391E5B10A2A}"/>
              </a:ext>
            </a:extLst>
          </p:cNvPr>
          <p:cNvPicPr>
            <a:picLocks noChangeAspect="1"/>
          </p:cNvPicPr>
          <p:nvPr/>
        </p:nvPicPr>
        <p:blipFill rotWithShape="1">
          <a:blip r:embed="rId3"/>
          <a:srcRect l="6045" r="4715"/>
          <a:stretch/>
        </p:blipFill>
        <p:spPr>
          <a:xfrm>
            <a:off x="383222" y="2051767"/>
            <a:ext cx="1563077" cy="984885"/>
          </a:xfrm>
          <a:prstGeom prst="rect">
            <a:avLst/>
          </a:prstGeom>
        </p:spPr>
      </p:pic>
      <p:pic>
        <p:nvPicPr>
          <p:cNvPr id="25" name="Picture 24">
            <a:extLst>
              <a:ext uri="{FF2B5EF4-FFF2-40B4-BE49-F238E27FC236}">
                <a16:creationId xmlns:a16="http://schemas.microsoft.com/office/drawing/2014/main" id="{8846BC7A-F826-AEB3-5957-DD37F4BD6B8A}"/>
              </a:ext>
            </a:extLst>
          </p:cNvPr>
          <p:cNvPicPr>
            <a:picLocks noChangeAspect="1"/>
          </p:cNvPicPr>
          <p:nvPr/>
        </p:nvPicPr>
        <p:blipFill>
          <a:blip r:embed="rId4"/>
          <a:stretch>
            <a:fillRect/>
          </a:stretch>
        </p:blipFill>
        <p:spPr>
          <a:xfrm>
            <a:off x="414811" y="3273873"/>
            <a:ext cx="1363953" cy="1233715"/>
          </a:xfrm>
          <a:prstGeom prst="rect">
            <a:avLst/>
          </a:prstGeom>
        </p:spPr>
      </p:pic>
      <p:pic>
        <p:nvPicPr>
          <p:cNvPr id="26" name="Picture 25">
            <a:extLst>
              <a:ext uri="{FF2B5EF4-FFF2-40B4-BE49-F238E27FC236}">
                <a16:creationId xmlns:a16="http://schemas.microsoft.com/office/drawing/2014/main" id="{270DA431-4EA8-A08B-221C-7FE551A32A65}"/>
              </a:ext>
            </a:extLst>
          </p:cNvPr>
          <p:cNvPicPr>
            <a:picLocks noChangeAspect="1"/>
          </p:cNvPicPr>
          <p:nvPr/>
        </p:nvPicPr>
        <p:blipFill>
          <a:blip r:embed="rId5"/>
          <a:stretch>
            <a:fillRect/>
          </a:stretch>
        </p:blipFill>
        <p:spPr>
          <a:xfrm>
            <a:off x="443092" y="4716715"/>
            <a:ext cx="1335063" cy="1207758"/>
          </a:xfrm>
          <a:prstGeom prst="rect">
            <a:avLst/>
          </a:prstGeom>
        </p:spPr>
      </p:pic>
      <p:sp>
        <p:nvSpPr>
          <p:cNvPr id="27" name="TextBox 26">
            <a:extLst>
              <a:ext uri="{FF2B5EF4-FFF2-40B4-BE49-F238E27FC236}">
                <a16:creationId xmlns:a16="http://schemas.microsoft.com/office/drawing/2014/main" id="{9DD6A656-FED9-6FA8-7DEC-66E621F3F51F}"/>
              </a:ext>
            </a:extLst>
          </p:cNvPr>
          <p:cNvSpPr txBox="1"/>
          <p:nvPr/>
        </p:nvSpPr>
        <p:spPr>
          <a:xfrm>
            <a:off x="0" y="1371864"/>
            <a:ext cx="12192000" cy="492443"/>
          </a:xfrm>
          <a:prstGeom prst="rect">
            <a:avLst/>
          </a:prstGeom>
          <a:noFill/>
        </p:spPr>
        <p:txBody>
          <a:bodyPr wrap="square" rtlCol="0">
            <a:spAutoFit/>
          </a:bodyPr>
          <a:lstStyle/>
          <a:p>
            <a:r>
              <a:rPr lang="en-US" sz="2600" dirty="0">
                <a:solidFill>
                  <a:schemeClr val="bg1"/>
                </a:solidFill>
              </a:rPr>
              <a:t>Spaceflight studies suggest mild and reversible decrements in specific cognitive domains</a:t>
            </a:r>
          </a:p>
        </p:txBody>
      </p:sp>
      <p:sp>
        <p:nvSpPr>
          <p:cNvPr id="28" name="TextBox 27">
            <a:extLst>
              <a:ext uri="{FF2B5EF4-FFF2-40B4-BE49-F238E27FC236}">
                <a16:creationId xmlns:a16="http://schemas.microsoft.com/office/drawing/2014/main" id="{CD2ADF2E-7204-DD38-52AD-23DBDE9E96C5}"/>
              </a:ext>
            </a:extLst>
          </p:cNvPr>
          <p:cNvSpPr txBox="1"/>
          <p:nvPr/>
        </p:nvSpPr>
        <p:spPr>
          <a:xfrm>
            <a:off x="1953667" y="2051603"/>
            <a:ext cx="9666471" cy="984885"/>
          </a:xfrm>
          <a:prstGeom prst="rect">
            <a:avLst/>
          </a:prstGeom>
          <a:noFill/>
        </p:spPr>
        <p:txBody>
          <a:bodyPr wrap="square" rtlCol="0">
            <a:spAutoFit/>
          </a:bodyPr>
          <a:lstStyle/>
          <a:p>
            <a:pPr marL="0" indent="0">
              <a:buNone/>
            </a:pPr>
            <a:r>
              <a:rPr lang="en-US" sz="2000" u="sng" dirty="0"/>
              <a:t>Shuttle missions</a:t>
            </a:r>
            <a:r>
              <a:rPr lang="en-US" sz="2000" u="sng" baseline="30000" dirty="0"/>
              <a:t>1-4</a:t>
            </a:r>
            <a:r>
              <a:rPr lang="en-US" sz="2000" u="sng" dirty="0"/>
              <a:t>:</a:t>
            </a:r>
            <a:r>
              <a:rPr lang="en-US" sz="2000" dirty="0"/>
              <a:t> multiple stressor hypothesis</a:t>
            </a:r>
            <a:endParaRPr lang="en-US" sz="2000" u="sng" dirty="0"/>
          </a:p>
          <a:p>
            <a:pPr marL="0" indent="0">
              <a:buNone/>
            </a:pPr>
            <a:r>
              <a:rPr lang="en-US" sz="2000" b="1" dirty="0"/>
              <a:t>↓</a:t>
            </a:r>
            <a:r>
              <a:rPr lang="en-US" sz="2000" dirty="0"/>
              <a:t> Dual tasking</a:t>
            </a:r>
          </a:p>
          <a:p>
            <a:endParaRPr lang="en-US" dirty="0"/>
          </a:p>
        </p:txBody>
      </p:sp>
      <p:sp>
        <p:nvSpPr>
          <p:cNvPr id="29" name="TextBox 28">
            <a:extLst>
              <a:ext uri="{FF2B5EF4-FFF2-40B4-BE49-F238E27FC236}">
                <a16:creationId xmlns:a16="http://schemas.microsoft.com/office/drawing/2014/main" id="{FA57C964-2E2F-CC6E-A046-AEAA2D75BD11}"/>
              </a:ext>
            </a:extLst>
          </p:cNvPr>
          <p:cNvSpPr txBox="1"/>
          <p:nvPr/>
        </p:nvSpPr>
        <p:spPr>
          <a:xfrm>
            <a:off x="1778155" y="3267520"/>
            <a:ext cx="10360785" cy="1631216"/>
          </a:xfrm>
          <a:prstGeom prst="rect">
            <a:avLst/>
          </a:prstGeom>
          <a:noFill/>
        </p:spPr>
        <p:txBody>
          <a:bodyPr wrap="square" rtlCol="0">
            <a:spAutoFit/>
          </a:bodyPr>
          <a:lstStyle/>
          <a:p>
            <a:pPr marL="0" indent="0">
              <a:buNone/>
            </a:pPr>
            <a:r>
              <a:rPr lang="en-US" sz="1600" u="sng" dirty="0"/>
              <a:t>6-month ISS missions</a:t>
            </a:r>
            <a:r>
              <a:rPr lang="en-US" sz="1600" u="sng" baseline="30000" dirty="0"/>
              <a:t>5-7</a:t>
            </a:r>
            <a:r>
              <a:rPr lang="en-US" sz="1600" u="sng" dirty="0"/>
              <a:t>:</a:t>
            </a:r>
            <a:r>
              <a:rPr lang="en-US" sz="1600" dirty="0"/>
              <a:t> isolated domains sensitive to prolonged microgravity/adaptation, sleep </a:t>
            </a:r>
          </a:p>
          <a:p>
            <a:pPr marL="0" indent="0">
              <a:buNone/>
            </a:pPr>
            <a:r>
              <a:rPr lang="en-US" sz="1600" dirty="0"/>
              <a:t>Early flight and early post flight:  </a:t>
            </a:r>
            <a:r>
              <a:rPr lang="en-US" sz="1600" b="1" dirty="0"/>
              <a:t>↓</a:t>
            </a:r>
            <a:r>
              <a:rPr lang="en-US" sz="1600" dirty="0"/>
              <a:t> spatial working memory RT, spatial orientation, dual tasking </a:t>
            </a:r>
          </a:p>
          <a:p>
            <a:pPr marL="742950" lvl="1" indent="-285750">
              <a:buFont typeface="Arial" panose="020B0604020202020204" pitchFamily="34" charset="0"/>
              <a:buChar char="•"/>
            </a:pPr>
            <a:r>
              <a:rPr lang="en-US" sz="1600" dirty="0"/>
              <a:t>Resolved up to 30 days post flight</a:t>
            </a:r>
          </a:p>
          <a:p>
            <a:r>
              <a:rPr lang="en-US" sz="1600" dirty="0"/>
              <a:t>No changes in processing speed, cognitive dual tasking, and visual memory</a:t>
            </a:r>
          </a:p>
          <a:p>
            <a:r>
              <a:rPr lang="en-US" sz="1600" dirty="0"/>
              <a:t>&lt;6 hours of sleep: </a:t>
            </a:r>
            <a:r>
              <a:rPr lang="en-US" sz="1600" b="1" dirty="0"/>
              <a:t>↓ </a:t>
            </a:r>
            <a:r>
              <a:rPr lang="en-US" sz="1600" dirty="0"/>
              <a:t>Sustained attention</a:t>
            </a:r>
          </a:p>
          <a:p>
            <a:endParaRPr lang="en-US" sz="2000" dirty="0"/>
          </a:p>
        </p:txBody>
      </p:sp>
      <p:sp>
        <p:nvSpPr>
          <p:cNvPr id="30" name="TextBox 29">
            <a:extLst>
              <a:ext uri="{FF2B5EF4-FFF2-40B4-BE49-F238E27FC236}">
                <a16:creationId xmlns:a16="http://schemas.microsoft.com/office/drawing/2014/main" id="{9C0D1941-3D15-FA25-D21C-AA90E1CC63AB}"/>
              </a:ext>
            </a:extLst>
          </p:cNvPr>
          <p:cNvSpPr txBox="1"/>
          <p:nvPr/>
        </p:nvSpPr>
        <p:spPr>
          <a:xfrm>
            <a:off x="1831215" y="4716715"/>
            <a:ext cx="9666471" cy="1323439"/>
          </a:xfrm>
          <a:prstGeom prst="rect">
            <a:avLst/>
          </a:prstGeom>
          <a:noFill/>
        </p:spPr>
        <p:txBody>
          <a:bodyPr wrap="square" rtlCol="0">
            <a:spAutoFit/>
          </a:bodyPr>
          <a:lstStyle/>
          <a:p>
            <a:pPr marL="0" indent="0">
              <a:buNone/>
            </a:pPr>
            <a:r>
              <a:rPr lang="en-US" sz="2000" u="sng" dirty="0"/>
              <a:t>1 year ISS mission</a:t>
            </a:r>
            <a:r>
              <a:rPr lang="en-US" sz="2000" u="sng" baseline="30000" dirty="0"/>
              <a:t>8</a:t>
            </a:r>
            <a:r>
              <a:rPr lang="en-US" sz="2000" u="sng" dirty="0"/>
              <a:t>:</a:t>
            </a:r>
            <a:r>
              <a:rPr lang="en-US" sz="2000" dirty="0"/>
              <a:t> comprehensive cognitive assessment </a:t>
            </a:r>
          </a:p>
          <a:p>
            <a:pPr marL="0" indent="0">
              <a:buNone/>
            </a:pPr>
            <a:r>
              <a:rPr lang="en-US" sz="2000" dirty="0"/>
              <a:t>Early flight:  improvements in most domains and </a:t>
            </a:r>
            <a:r>
              <a:rPr lang="en-US" sz="2000" b="1" dirty="0"/>
              <a:t>↓ </a:t>
            </a:r>
            <a:r>
              <a:rPr lang="en-US" sz="2000" dirty="0"/>
              <a:t>visual memory and abstract reasoning</a:t>
            </a:r>
          </a:p>
          <a:p>
            <a:pPr marL="0" indent="0">
              <a:buNone/>
            </a:pPr>
            <a:r>
              <a:rPr lang="en-US" sz="2000" dirty="0"/>
              <a:t>Late flight: </a:t>
            </a:r>
            <a:r>
              <a:rPr lang="en-US" sz="2000" b="1" dirty="0"/>
              <a:t>↓</a:t>
            </a:r>
            <a:r>
              <a:rPr lang="en-US" sz="2000" dirty="0"/>
              <a:t> emotion recognition speed and abstract reasoning accuracy </a:t>
            </a:r>
          </a:p>
          <a:p>
            <a:pPr marL="0" indent="0">
              <a:buNone/>
            </a:pPr>
            <a:r>
              <a:rPr lang="en-US" sz="2000" dirty="0"/>
              <a:t>Widespread decrements that persisted up to 6 months post mission</a:t>
            </a:r>
          </a:p>
        </p:txBody>
      </p:sp>
      <p:sp>
        <p:nvSpPr>
          <p:cNvPr id="31" name="TextBox 30">
            <a:extLst>
              <a:ext uri="{FF2B5EF4-FFF2-40B4-BE49-F238E27FC236}">
                <a16:creationId xmlns:a16="http://schemas.microsoft.com/office/drawing/2014/main" id="{0EEF50A8-E1E3-A509-1A1A-0C03E3CFC424}"/>
              </a:ext>
            </a:extLst>
          </p:cNvPr>
          <p:cNvSpPr txBox="1"/>
          <p:nvPr/>
        </p:nvSpPr>
        <p:spPr>
          <a:xfrm>
            <a:off x="10888495" y="6201423"/>
            <a:ext cx="2132850" cy="276999"/>
          </a:xfrm>
          <a:prstGeom prst="rect">
            <a:avLst/>
          </a:prstGeom>
          <a:noFill/>
        </p:spPr>
        <p:txBody>
          <a:bodyPr wrap="square" rtlCol="0">
            <a:spAutoFit/>
          </a:bodyPr>
          <a:lstStyle/>
          <a:p>
            <a:r>
              <a:rPr lang="en-US" sz="1200" dirty="0">
                <a:solidFill>
                  <a:schemeClr val="bg1"/>
                </a:solidFill>
              </a:rPr>
              <a:t>Photo credit: NASA</a:t>
            </a:r>
          </a:p>
        </p:txBody>
      </p:sp>
    </p:spTree>
    <p:extLst>
      <p:ext uri="{BB962C8B-B14F-4D97-AF65-F5344CB8AC3E}">
        <p14:creationId xmlns:p14="http://schemas.microsoft.com/office/powerpoint/2010/main" val="375067812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20</a:t>
            </a:fld>
            <a:endParaRPr lang="en-US"/>
          </a:p>
        </p:txBody>
      </p:sp>
      <p:sp>
        <p:nvSpPr>
          <p:cNvPr id="3" name="Title 1">
            <a:extLst>
              <a:ext uri="{FF2B5EF4-FFF2-40B4-BE49-F238E27FC236}">
                <a16:creationId xmlns:a16="http://schemas.microsoft.com/office/drawing/2014/main" id="{05E8F8EB-ED14-7861-7D28-7AA50167B3B7}"/>
              </a:ext>
            </a:extLst>
          </p:cNvPr>
          <p:cNvSpPr txBox="1">
            <a:spLocks/>
          </p:cNvSpPr>
          <p:nvPr/>
        </p:nvSpPr>
        <p:spPr>
          <a:xfrm>
            <a:off x="0" y="638071"/>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sz="3600" dirty="0"/>
              <a:t>Acknowledgements</a:t>
            </a:r>
          </a:p>
        </p:txBody>
      </p:sp>
      <p:sp>
        <p:nvSpPr>
          <p:cNvPr id="7" name="Content Placeholder 2">
            <a:extLst>
              <a:ext uri="{FF2B5EF4-FFF2-40B4-BE49-F238E27FC236}">
                <a16:creationId xmlns:a16="http://schemas.microsoft.com/office/drawing/2014/main" id="{3FE5F6AD-0922-3590-F850-7D15968997D2}"/>
              </a:ext>
            </a:extLst>
          </p:cNvPr>
          <p:cNvSpPr txBox="1">
            <a:spLocks/>
          </p:cNvSpPr>
          <p:nvPr/>
        </p:nvSpPr>
        <p:spPr>
          <a:xfrm>
            <a:off x="5455929" y="1261656"/>
            <a:ext cx="5695369" cy="4899992"/>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b="1" dirty="0">
                <a:solidFill>
                  <a:schemeClr val="bg1"/>
                </a:solidFill>
              </a:rPr>
              <a:t>NASA Human Research Program HFBP Element</a:t>
            </a:r>
          </a:p>
          <a:p>
            <a:pPr lvl="1"/>
            <a:r>
              <a:rPr lang="en-US" sz="1700" dirty="0">
                <a:solidFill>
                  <a:schemeClr val="bg1"/>
                </a:solidFill>
              </a:rPr>
              <a:t>Jayati Roy Choudhury, PhD</a:t>
            </a:r>
          </a:p>
          <a:p>
            <a:pPr lvl="1"/>
            <a:r>
              <a:rPr lang="en-US" sz="1700" dirty="0">
                <a:solidFill>
                  <a:schemeClr val="bg1"/>
                </a:solidFill>
              </a:rPr>
              <a:t>Brian Gore, PhD</a:t>
            </a:r>
          </a:p>
          <a:p>
            <a:pPr lvl="1"/>
            <a:r>
              <a:rPr lang="en-US" sz="1700" dirty="0">
                <a:solidFill>
                  <a:schemeClr val="bg1"/>
                </a:solidFill>
              </a:rPr>
              <a:t>Ajit Mulavara, PhD</a:t>
            </a:r>
          </a:p>
          <a:p>
            <a:pPr lvl="1"/>
            <a:r>
              <a:rPr lang="en-US" sz="1700" dirty="0">
                <a:solidFill>
                  <a:schemeClr val="bg1"/>
                </a:solidFill>
              </a:rPr>
              <a:t>Sandra Whitmire, PhD</a:t>
            </a:r>
          </a:p>
          <a:p>
            <a:pPr lvl="1"/>
            <a:r>
              <a:rPr lang="en-US" sz="1700" dirty="0">
                <a:solidFill>
                  <a:schemeClr val="bg1"/>
                </a:solidFill>
              </a:rPr>
              <a:t>Thomas Williams, PhD</a:t>
            </a:r>
          </a:p>
          <a:p>
            <a:r>
              <a:rPr lang="en-US" sz="2000" b="1" dirty="0">
                <a:solidFill>
                  <a:schemeClr val="bg1"/>
                </a:solidFill>
              </a:rPr>
              <a:t>Millennia Young, PhD </a:t>
            </a:r>
          </a:p>
          <a:p>
            <a:r>
              <a:rPr lang="en-US" sz="2000" b="1" dirty="0">
                <a:solidFill>
                  <a:schemeClr val="bg1"/>
                </a:solidFill>
              </a:rPr>
              <a:t>Mathias Basner, PhD</a:t>
            </a:r>
          </a:p>
          <a:p>
            <a:pPr lvl="1"/>
            <a:endParaRPr lang="en-US" dirty="0"/>
          </a:p>
          <a:p>
            <a:pPr lvl="1"/>
            <a:endParaRPr lang="en-US" dirty="0"/>
          </a:p>
          <a:p>
            <a:pPr lvl="1"/>
            <a:endParaRPr lang="en-US" sz="2000" dirty="0"/>
          </a:p>
          <a:p>
            <a:pPr lvl="1"/>
            <a:endParaRPr lang="en-US" sz="2000" dirty="0"/>
          </a:p>
          <a:p>
            <a:pPr lvl="1"/>
            <a:endParaRPr lang="en-US" sz="2000" dirty="0"/>
          </a:p>
        </p:txBody>
      </p:sp>
      <p:sp>
        <p:nvSpPr>
          <p:cNvPr id="10" name="Content Placeholder 2">
            <a:extLst>
              <a:ext uri="{FF2B5EF4-FFF2-40B4-BE49-F238E27FC236}">
                <a16:creationId xmlns:a16="http://schemas.microsoft.com/office/drawing/2014/main" id="{53B4FFF2-4272-C15C-4DD8-9C009B2C989C}"/>
              </a:ext>
            </a:extLst>
          </p:cNvPr>
          <p:cNvSpPr txBox="1">
            <a:spLocks/>
          </p:cNvSpPr>
          <p:nvPr/>
        </p:nvSpPr>
        <p:spPr>
          <a:xfrm>
            <a:off x="293868" y="1278817"/>
            <a:ext cx="5695369" cy="506037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Clr>
                <a:srgbClr val="00205C"/>
              </a:buClr>
              <a:buFont typeface="Wingdings" panose="05000000000000000000" pitchFamily="2" charset="2"/>
              <a:buChar char="§"/>
              <a:defRPr sz="2000" kern="1200">
                <a:solidFill>
                  <a:schemeClr val="tx1">
                    <a:lumMod val="85000"/>
                    <a:lumOff val="15000"/>
                  </a:schemeClr>
                </a:solidFill>
                <a:latin typeface="+mn-lt"/>
                <a:ea typeface="+mn-ea"/>
                <a:cs typeface="+mn-cs"/>
              </a:defRPr>
            </a:lvl1pPr>
            <a:lvl2pPr marL="685800" indent="-228600" algn="l" defTabSz="914400" rtl="0" eaLnBrk="1" latinLnBrk="0" hangingPunct="1">
              <a:lnSpc>
                <a:spcPct val="90000"/>
              </a:lnSpc>
              <a:spcBef>
                <a:spcPts val="500"/>
              </a:spcBef>
              <a:buClr>
                <a:srgbClr val="A2C7E2"/>
              </a:buClr>
              <a:buFont typeface="Wingdings" panose="05000000000000000000" pitchFamily="2" charset="2"/>
              <a:buChar char="§"/>
              <a:defRPr sz="1800" kern="1200">
                <a:solidFill>
                  <a:schemeClr val="tx1">
                    <a:lumMod val="85000"/>
                    <a:lumOff val="15000"/>
                  </a:schemeClr>
                </a:solidFill>
                <a:latin typeface="+mn-lt"/>
                <a:ea typeface="+mn-ea"/>
                <a:cs typeface="+mn-cs"/>
              </a:defRPr>
            </a:lvl2pPr>
            <a:lvl3pPr marL="1143000" indent="-228600" algn="l" defTabSz="914400" rtl="0" eaLnBrk="1" latinLnBrk="0" hangingPunct="1">
              <a:lnSpc>
                <a:spcPct val="90000"/>
              </a:lnSpc>
              <a:spcBef>
                <a:spcPts val="500"/>
              </a:spcBef>
              <a:buClr>
                <a:srgbClr val="FFDA00"/>
              </a:buClr>
              <a:buFont typeface="Wingdings" panose="05000000000000000000" pitchFamily="2" charset="2"/>
              <a:buChar char="§"/>
              <a:defRPr sz="1600" kern="1200">
                <a:solidFill>
                  <a:schemeClr val="tx1">
                    <a:lumMod val="85000"/>
                    <a:lumOff val="15000"/>
                  </a:schemeClr>
                </a:solidFill>
                <a:latin typeface="+mn-lt"/>
                <a:ea typeface="+mn-ea"/>
                <a:cs typeface="+mn-cs"/>
              </a:defRPr>
            </a:lvl3pPr>
            <a:lvl4pPr marL="1600200" indent="-228600" algn="l" defTabSz="914400" rtl="0" eaLnBrk="1" latinLnBrk="0" hangingPunct="1">
              <a:lnSpc>
                <a:spcPct val="90000"/>
              </a:lnSpc>
              <a:spcBef>
                <a:spcPts val="500"/>
              </a:spcBef>
              <a:buClr>
                <a:srgbClr val="00205C"/>
              </a:buClr>
              <a:buSzPct val="100000"/>
              <a:buFont typeface="Arial" panose="020B0604020202020204" pitchFamily="34" charset="0"/>
              <a:buChar char="‒"/>
              <a:defRPr sz="1600" kern="1200">
                <a:solidFill>
                  <a:schemeClr val="tx1">
                    <a:lumMod val="85000"/>
                    <a:lumOff val="15000"/>
                  </a:schemeClr>
                </a:solidFill>
                <a:latin typeface="+mn-lt"/>
                <a:ea typeface="+mn-ea"/>
                <a:cs typeface="+mn-cs"/>
              </a:defRPr>
            </a:lvl4pPr>
            <a:lvl5pPr marL="2057400" indent="-228600" algn="l" defTabSz="914400" rtl="0" eaLnBrk="1" latinLnBrk="0" hangingPunct="1">
              <a:lnSpc>
                <a:spcPct val="90000"/>
              </a:lnSpc>
              <a:spcBef>
                <a:spcPts val="500"/>
              </a:spcBef>
              <a:buClr>
                <a:srgbClr val="FFDA00"/>
              </a:buClr>
              <a:buSzPct val="100000"/>
              <a:buFont typeface="Arial" panose="020B0604020202020204" pitchFamily="34" charset="0"/>
              <a:buChar char="‒"/>
              <a:defRPr sz="16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200" b="1" dirty="0">
                <a:solidFill>
                  <a:schemeClr val="bg1"/>
                </a:solidFill>
              </a:rPr>
              <a:t>NASA Astronaut Crew</a:t>
            </a:r>
          </a:p>
          <a:p>
            <a:r>
              <a:rPr lang="en-US" sz="2200" b="1" dirty="0">
                <a:solidFill>
                  <a:schemeClr val="bg1"/>
                </a:solidFill>
              </a:rPr>
              <a:t>NASA Standard Measures Team</a:t>
            </a:r>
          </a:p>
          <a:p>
            <a:pPr lvl="1"/>
            <a:r>
              <a:rPr lang="en-US" dirty="0">
                <a:solidFill>
                  <a:schemeClr val="bg1"/>
                </a:solidFill>
              </a:rPr>
              <a:t>Corey Theriot, PhD</a:t>
            </a:r>
          </a:p>
          <a:p>
            <a:r>
              <a:rPr lang="en-US" sz="2200" b="1" dirty="0">
                <a:solidFill>
                  <a:schemeClr val="bg1"/>
                </a:solidFill>
              </a:rPr>
              <a:t>NASA Behavioral Health and Performance Laboratory</a:t>
            </a:r>
          </a:p>
          <a:p>
            <a:pPr lvl="1"/>
            <a:r>
              <a:rPr lang="en-US" dirty="0">
                <a:solidFill>
                  <a:schemeClr val="bg1"/>
                </a:solidFill>
              </a:rPr>
              <a:t>Diana Arias, MS</a:t>
            </a:r>
          </a:p>
          <a:p>
            <a:pPr lvl="1"/>
            <a:r>
              <a:rPr lang="en-US" dirty="0">
                <a:solidFill>
                  <a:schemeClr val="bg1"/>
                </a:solidFill>
              </a:rPr>
              <a:t>Pete Roma, PhD</a:t>
            </a:r>
          </a:p>
          <a:p>
            <a:pPr lvl="1"/>
            <a:r>
              <a:rPr lang="en-US" dirty="0">
                <a:solidFill>
                  <a:schemeClr val="bg1"/>
                </a:solidFill>
              </a:rPr>
              <a:t>Lindsey Sirianni, MS</a:t>
            </a:r>
          </a:p>
          <a:p>
            <a:pPr lvl="1"/>
            <a:r>
              <a:rPr lang="en-US" dirty="0">
                <a:solidFill>
                  <a:schemeClr val="bg1"/>
                </a:solidFill>
              </a:rPr>
              <a:t>Cara Spencer, MS</a:t>
            </a:r>
          </a:p>
          <a:p>
            <a:pPr lvl="1"/>
            <a:r>
              <a:rPr lang="en-US" dirty="0">
                <a:solidFill>
                  <a:schemeClr val="bg1"/>
                </a:solidFill>
              </a:rPr>
              <a:t>Sara Whiting, PhD</a:t>
            </a:r>
          </a:p>
          <a:p>
            <a:r>
              <a:rPr lang="en-US" sz="2200" b="1" dirty="0">
                <a:solidFill>
                  <a:schemeClr val="bg1"/>
                </a:solidFill>
              </a:rPr>
              <a:t>NASA Research Operations and Integration</a:t>
            </a:r>
          </a:p>
          <a:p>
            <a:pPr lvl="1"/>
            <a:r>
              <a:rPr lang="en-US" dirty="0">
                <a:solidFill>
                  <a:schemeClr val="bg1"/>
                </a:solidFill>
              </a:rPr>
              <a:t>Scott Humbert, MS</a:t>
            </a:r>
          </a:p>
          <a:p>
            <a:pPr lvl="1"/>
            <a:r>
              <a:rPr lang="en-US" dirty="0">
                <a:solidFill>
                  <a:schemeClr val="bg1"/>
                </a:solidFill>
              </a:rPr>
              <a:t>Alexis Little</a:t>
            </a:r>
          </a:p>
          <a:p>
            <a:pPr lvl="1"/>
            <a:r>
              <a:rPr lang="en-US" dirty="0">
                <a:solidFill>
                  <a:schemeClr val="bg1"/>
                </a:solidFill>
              </a:rPr>
              <a:t>Cherie Oubre, PhD</a:t>
            </a:r>
          </a:p>
          <a:p>
            <a:pPr lvl="1"/>
            <a:r>
              <a:rPr lang="en-US" dirty="0">
                <a:solidFill>
                  <a:schemeClr val="bg1"/>
                </a:solidFill>
              </a:rPr>
              <a:t>Gwen Sandoz</a:t>
            </a:r>
          </a:p>
          <a:p>
            <a:pPr lvl="1"/>
            <a:r>
              <a:rPr lang="en-US" dirty="0">
                <a:solidFill>
                  <a:schemeClr val="bg1"/>
                </a:solidFill>
              </a:rPr>
              <a:t>Sophia Vargas, MPH</a:t>
            </a:r>
          </a:p>
          <a:p>
            <a:pPr lvl="1"/>
            <a:r>
              <a:rPr lang="en-US" dirty="0">
                <a:solidFill>
                  <a:schemeClr val="bg1"/>
                </a:solidFill>
              </a:rPr>
              <a:t>Shelby Weyand</a:t>
            </a:r>
          </a:p>
          <a:p>
            <a:pPr lvl="1"/>
            <a:endParaRPr lang="en-US" sz="2000" dirty="0"/>
          </a:p>
        </p:txBody>
      </p:sp>
      <p:pic>
        <p:nvPicPr>
          <p:cNvPr id="11" name="Picture 10">
            <a:extLst>
              <a:ext uri="{FF2B5EF4-FFF2-40B4-BE49-F238E27FC236}">
                <a16:creationId xmlns:a16="http://schemas.microsoft.com/office/drawing/2014/main" id="{A7EB8FB4-FBC4-4271-CEAA-56FA0C15E56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3297" t="366" r="4029" b="4250"/>
          <a:stretch/>
        </p:blipFill>
        <p:spPr bwMode="auto">
          <a:xfrm>
            <a:off x="9260653" y="1714453"/>
            <a:ext cx="2796885" cy="28786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descr="A picture containing circle&#10;&#10;Description automatically generated">
            <a:extLst>
              <a:ext uri="{FF2B5EF4-FFF2-40B4-BE49-F238E27FC236}">
                <a16:creationId xmlns:a16="http://schemas.microsoft.com/office/drawing/2014/main" id="{46772379-4B44-A287-B868-D6048644A96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79709" y="4034816"/>
            <a:ext cx="2624347" cy="2696665"/>
          </a:xfrm>
          <a:prstGeom prst="rect">
            <a:avLst/>
          </a:prstGeom>
        </p:spPr>
      </p:pic>
    </p:spTree>
    <p:extLst>
      <p:ext uri="{BB962C8B-B14F-4D97-AF65-F5344CB8AC3E}">
        <p14:creationId xmlns:p14="http://schemas.microsoft.com/office/powerpoint/2010/main" val="20644887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21</a:t>
            </a:fld>
            <a:endParaRPr lang="en-US"/>
          </a:p>
        </p:txBody>
      </p:sp>
      <p:sp>
        <p:nvSpPr>
          <p:cNvPr id="3" name="Title 20">
            <a:extLst>
              <a:ext uri="{FF2B5EF4-FFF2-40B4-BE49-F238E27FC236}">
                <a16:creationId xmlns:a16="http://schemas.microsoft.com/office/drawing/2014/main" id="{F8D999A1-BA06-0F86-A8BF-2543D78F8E63}"/>
              </a:ext>
            </a:extLst>
          </p:cNvPr>
          <p:cNvSpPr txBox="1">
            <a:spLocks/>
          </p:cNvSpPr>
          <p:nvPr/>
        </p:nvSpPr>
        <p:spPr>
          <a:xfrm>
            <a:off x="128587" y="737044"/>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a:t>References </a:t>
            </a:r>
            <a:endParaRPr lang="en-US" dirty="0"/>
          </a:p>
        </p:txBody>
      </p:sp>
      <p:sp>
        <p:nvSpPr>
          <p:cNvPr id="7" name="TextBox 6">
            <a:extLst>
              <a:ext uri="{FF2B5EF4-FFF2-40B4-BE49-F238E27FC236}">
                <a16:creationId xmlns:a16="http://schemas.microsoft.com/office/drawing/2014/main" id="{56BAA3D9-3454-2894-F553-9DFAB703C32B}"/>
              </a:ext>
            </a:extLst>
          </p:cNvPr>
          <p:cNvSpPr txBox="1"/>
          <p:nvPr/>
        </p:nvSpPr>
        <p:spPr>
          <a:xfrm>
            <a:off x="128587" y="1502688"/>
            <a:ext cx="11934825" cy="5355312"/>
          </a:xfrm>
          <a:prstGeom prst="rect">
            <a:avLst/>
          </a:prstGeom>
          <a:noFill/>
        </p:spPr>
        <p:txBody>
          <a:bodyPr wrap="square" rtlCol="0">
            <a:spAutoFit/>
          </a:bodyPr>
          <a:lstStyle/>
          <a:p>
            <a:pPr marL="342900" indent="-342900">
              <a:buFont typeface="+mj-lt"/>
              <a:buAutoNum type="arabicPeriod"/>
            </a:pPr>
            <a:r>
              <a:rPr lang="en-US" sz="900" dirty="0">
                <a:solidFill>
                  <a:schemeClr val="bg1"/>
                </a:solidFill>
                <a:latin typeface="Calibri" panose="020F0502020204030204" pitchFamily="34" charset="0"/>
              </a:rPr>
              <a:t>Heuer, H., </a:t>
            </a:r>
            <a:r>
              <a:rPr lang="en-US" sz="900" dirty="0" err="1">
                <a:solidFill>
                  <a:schemeClr val="bg1"/>
                </a:solidFill>
                <a:latin typeface="Calibri" panose="020F0502020204030204" pitchFamily="34" charset="0"/>
              </a:rPr>
              <a:t>Manzey</a:t>
            </a:r>
            <a:r>
              <a:rPr lang="en-US" sz="900" dirty="0">
                <a:solidFill>
                  <a:schemeClr val="bg1"/>
                </a:solidFill>
                <a:latin typeface="Calibri" panose="020F0502020204030204" pitchFamily="34" charset="0"/>
              </a:rPr>
              <a:t>, D., Lorenz, B., &amp; </a:t>
            </a:r>
            <a:r>
              <a:rPr lang="en-US" sz="900" dirty="0" err="1">
                <a:solidFill>
                  <a:schemeClr val="bg1"/>
                </a:solidFill>
                <a:latin typeface="Calibri" panose="020F0502020204030204" pitchFamily="34" charset="0"/>
              </a:rPr>
              <a:t>Sangals</a:t>
            </a:r>
            <a:r>
              <a:rPr lang="en-US" sz="900" dirty="0">
                <a:solidFill>
                  <a:schemeClr val="bg1"/>
                </a:solidFill>
                <a:latin typeface="Calibri" panose="020F0502020204030204" pitchFamily="34" charset="0"/>
              </a:rPr>
              <a:t>, J. (2003). Impairments of manual tracking performance during spaceflight are associated with specific effects of microgravity on visuomotor transformations. </a:t>
            </a:r>
            <a:r>
              <a:rPr lang="en-US" sz="900" i="1" dirty="0">
                <a:solidFill>
                  <a:schemeClr val="bg1"/>
                </a:solidFill>
                <a:latin typeface="Calibri" panose="020F0502020204030204" pitchFamily="34" charset="0"/>
              </a:rPr>
              <a:t>Ergonomics, 46(9), 920-934. https://doi.org/10.1080/0014013031000107559 </a:t>
            </a:r>
            <a:endParaRPr lang="en-US" sz="900" dirty="0">
              <a:solidFill>
                <a:schemeClr val="bg1"/>
              </a:solidFill>
              <a:latin typeface="Calibri" panose="020F0502020204030204" pitchFamily="34" charset="0"/>
            </a:endParaRPr>
          </a:p>
          <a:p>
            <a:pPr marL="342900" indent="-342900">
              <a:buFont typeface="+mj-lt"/>
              <a:buAutoNum type="arabicPeriod"/>
            </a:pPr>
            <a:r>
              <a:rPr lang="en-US" sz="900" dirty="0" err="1">
                <a:solidFill>
                  <a:schemeClr val="bg1"/>
                </a:solidFill>
                <a:latin typeface="Calibri" panose="020F0502020204030204" pitchFamily="34" charset="0"/>
              </a:rPr>
              <a:t>Manzey</a:t>
            </a:r>
            <a:r>
              <a:rPr lang="en-US" sz="900" dirty="0">
                <a:solidFill>
                  <a:schemeClr val="bg1"/>
                </a:solidFill>
                <a:latin typeface="Calibri" panose="020F0502020204030204" pitchFamily="34" charset="0"/>
              </a:rPr>
              <a:t>, D., Lorenz, T. B., </a:t>
            </a:r>
            <a:r>
              <a:rPr lang="en-US" sz="900" dirty="0" err="1">
                <a:solidFill>
                  <a:schemeClr val="bg1"/>
                </a:solidFill>
                <a:latin typeface="Calibri" panose="020F0502020204030204" pitchFamily="34" charset="0"/>
              </a:rPr>
              <a:t>Heuers</a:t>
            </a:r>
            <a:r>
              <a:rPr lang="en-US" sz="900" dirty="0">
                <a:solidFill>
                  <a:schemeClr val="bg1"/>
                </a:solidFill>
                <a:latin typeface="Calibri" panose="020F0502020204030204" pitchFamily="34" charset="0"/>
              </a:rPr>
              <a:t>, H., &amp; </a:t>
            </a:r>
            <a:r>
              <a:rPr lang="en-US" sz="900" dirty="0" err="1">
                <a:solidFill>
                  <a:schemeClr val="bg1"/>
                </a:solidFill>
                <a:latin typeface="Calibri" panose="020F0502020204030204" pitchFamily="34" charset="0"/>
              </a:rPr>
              <a:t>Sangals</a:t>
            </a:r>
            <a:r>
              <a:rPr lang="en-US" sz="900" dirty="0">
                <a:solidFill>
                  <a:schemeClr val="bg1"/>
                </a:solidFill>
                <a:latin typeface="Calibri" panose="020F0502020204030204" pitchFamily="34" charset="0"/>
              </a:rPr>
              <a:t>, J. (2000). Impairments of manual tracking performance during spaceflight: more converging evidence from a 20-day space mission. </a:t>
            </a:r>
            <a:r>
              <a:rPr lang="en-US" sz="900" i="1" dirty="0">
                <a:solidFill>
                  <a:schemeClr val="bg1"/>
                </a:solidFill>
                <a:latin typeface="Calibri" panose="020F0502020204030204" pitchFamily="34" charset="0"/>
              </a:rPr>
              <a:t>Ergonomics, 43(5), 589-609. https://doi.org/10.1080/001401300184279 </a:t>
            </a:r>
          </a:p>
          <a:p>
            <a:pPr marL="342900" indent="-342900">
              <a:buFont typeface="+mj-lt"/>
              <a:buAutoNum type="arabicPeriod"/>
            </a:pPr>
            <a:r>
              <a:rPr lang="en-US" sz="900" dirty="0" err="1">
                <a:solidFill>
                  <a:schemeClr val="bg1"/>
                </a:solidFill>
                <a:latin typeface="Calibri" panose="020F0502020204030204" pitchFamily="34" charset="0"/>
              </a:rPr>
              <a:t>Manzey</a:t>
            </a:r>
            <a:r>
              <a:rPr lang="en-US" sz="900" dirty="0">
                <a:solidFill>
                  <a:schemeClr val="bg1"/>
                </a:solidFill>
                <a:latin typeface="Calibri" panose="020F0502020204030204" pitchFamily="34" charset="0"/>
              </a:rPr>
              <a:t>, D., Lorenz, B., </a:t>
            </a:r>
            <a:r>
              <a:rPr lang="en-US" sz="900" dirty="0" err="1">
                <a:solidFill>
                  <a:schemeClr val="bg1"/>
                </a:solidFill>
                <a:latin typeface="Calibri" panose="020F0502020204030204" pitchFamily="34" charset="0"/>
              </a:rPr>
              <a:t>Schiewe</a:t>
            </a:r>
            <a:r>
              <a:rPr lang="en-US" sz="900" dirty="0">
                <a:solidFill>
                  <a:schemeClr val="bg1"/>
                </a:solidFill>
                <a:latin typeface="Calibri" panose="020F0502020204030204" pitchFamily="34" charset="0"/>
              </a:rPr>
              <a:t>, A., </a:t>
            </a:r>
            <a:r>
              <a:rPr lang="en-US" sz="900" dirty="0" err="1">
                <a:solidFill>
                  <a:schemeClr val="bg1"/>
                </a:solidFill>
                <a:latin typeface="Calibri" panose="020F0502020204030204" pitchFamily="34" charset="0"/>
              </a:rPr>
              <a:t>Finell</a:t>
            </a:r>
            <a:r>
              <a:rPr lang="en-US" sz="900" dirty="0">
                <a:solidFill>
                  <a:schemeClr val="bg1"/>
                </a:solidFill>
                <a:latin typeface="Calibri" panose="020F0502020204030204" pitchFamily="34" charset="0"/>
              </a:rPr>
              <a:t>, G., &amp; Thiele, G. (1995). Dual-task performance in space: results from a single-case study during a short-term space mission. </a:t>
            </a:r>
            <a:r>
              <a:rPr lang="en-US" sz="900" i="1" dirty="0">
                <a:solidFill>
                  <a:schemeClr val="bg1"/>
                </a:solidFill>
                <a:latin typeface="Calibri" panose="020F0502020204030204" pitchFamily="34" charset="0"/>
              </a:rPr>
              <a:t>Hum Factors, 37(4), 667-681. https://doi.org/10.1518/001872095778995599 </a:t>
            </a:r>
          </a:p>
          <a:p>
            <a:pPr marL="342900" indent="-342900">
              <a:buFont typeface="+mj-lt"/>
              <a:buAutoNum type="arabicPeriod"/>
            </a:pPr>
            <a:r>
              <a:rPr lang="en-US" sz="900" dirty="0">
                <a:solidFill>
                  <a:schemeClr val="bg1"/>
                </a:solidFill>
                <a:latin typeface="Calibri" panose="020F0502020204030204" pitchFamily="34" charset="0"/>
              </a:rPr>
              <a:t>Burles, F., &amp; </a:t>
            </a:r>
            <a:r>
              <a:rPr lang="en-US" sz="900" dirty="0" err="1">
                <a:solidFill>
                  <a:schemeClr val="bg1"/>
                </a:solidFill>
                <a:latin typeface="Calibri" panose="020F0502020204030204" pitchFamily="34" charset="0"/>
              </a:rPr>
              <a:t>Iaria</a:t>
            </a:r>
            <a:r>
              <a:rPr lang="en-US" sz="900" dirty="0">
                <a:solidFill>
                  <a:schemeClr val="bg1"/>
                </a:solidFill>
                <a:latin typeface="Calibri" panose="020F0502020204030204" pitchFamily="34" charset="0"/>
              </a:rPr>
              <a:t>, G. (2023). Neurocognitive Adaptations for Spatial Orientation and Navigation in Astronauts. </a:t>
            </a:r>
            <a:r>
              <a:rPr lang="en-US" sz="900" i="1" dirty="0">
                <a:solidFill>
                  <a:schemeClr val="bg1"/>
                </a:solidFill>
                <a:latin typeface="Calibri" panose="020F0502020204030204" pitchFamily="34" charset="0"/>
              </a:rPr>
              <a:t>Brain Sci, 13(11). https://doi.org/10.3390/brainsci13111592 </a:t>
            </a:r>
          </a:p>
          <a:p>
            <a:pPr marL="342900" indent="-342900">
              <a:buFont typeface="+mj-lt"/>
              <a:buAutoNum type="arabicPeriod"/>
            </a:pPr>
            <a:r>
              <a:rPr lang="en-US" sz="900" dirty="0">
                <a:solidFill>
                  <a:schemeClr val="bg1"/>
                </a:solidFill>
                <a:latin typeface="Calibri" panose="020F0502020204030204" pitchFamily="34" charset="0"/>
              </a:rPr>
              <a:t>Moore, S. T., </a:t>
            </a:r>
            <a:r>
              <a:rPr lang="en-US" sz="900" dirty="0" err="1">
                <a:solidFill>
                  <a:schemeClr val="bg1"/>
                </a:solidFill>
                <a:latin typeface="Calibri" panose="020F0502020204030204" pitchFamily="34" charset="0"/>
              </a:rPr>
              <a:t>Dilda</a:t>
            </a:r>
            <a:r>
              <a:rPr lang="en-US" sz="900" dirty="0">
                <a:solidFill>
                  <a:schemeClr val="bg1"/>
                </a:solidFill>
                <a:latin typeface="Calibri" panose="020F0502020204030204" pitchFamily="34" charset="0"/>
              </a:rPr>
              <a:t>, V., Morris, T. R., </a:t>
            </a:r>
            <a:r>
              <a:rPr lang="en-US" sz="900" dirty="0" err="1">
                <a:solidFill>
                  <a:schemeClr val="bg1"/>
                </a:solidFill>
                <a:latin typeface="Calibri" panose="020F0502020204030204" pitchFamily="34" charset="0"/>
              </a:rPr>
              <a:t>Yungher</a:t>
            </a:r>
            <a:r>
              <a:rPr lang="en-US" sz="900" dirty="0">
                <a:solidFill>
                  <a:schemeClr val="bg1"/>
                </a:solidFill>
                <a:latin typeface="Calibri" panose="020F0502020204030204" pitchFamily="34" charset="0"/>
              </a:rPr>
              <a:t>, D. A., MacDougall, H. G., &amp; Wood, S. J. (2019). Long-duration spaceflight adversely affects post-landing operator proficiency. </a:t>
            </a:r>
            <a:r>
              <a:rPr lang="en-US" sz="900" i="1" dirty="0">
                <a:solidFill>
                  <a:schemeClr val="bg1"/>
                </a:solidFill>
                <a:latin typeface="Calibri" panose="020F0502020204030204" pitchFamily="34" charset="0"/>
              </a:rPr>
              <a:t>Sci Rep, 9(1), 2677. https://doi.org/10.1038/s41598-019-39058-9 </a:t>
            </a:r>
          </a:p>
          <a:p>
            <a:pPr marL="342900" indent="-342900">
              <a:buFont typeface="+mj-lt"/>
              <a:buAutoNum type="arabicPeriod"/>
            </a:pPr>
            <a:r>
              <a:rPr lang="en-US" sz="900" dirty="0" err="1">
                <a:solidFill>
                  <a:schemeClr val="bg1"/>
                </a:solidFill>
                <a:latin typeface="Calibri" panose="020F0502020204030204" pitchFamily="34" charset="0"/>
              </a:rPr>
              <a:t>Takács</a:t>
            </a:r>
            <a:r>
              <a:rPr lang="en-US" sz="900" dirty="0">
                <a:solidFill>
                  <a:schemeClr val="bg1"/>
                </a:solidFill>
                <a:latin typeface="Calibri" panose="020F0502020204030204" pitchFamily="34" charset="0"/>
              </a:rPr>
              <a:t>, E., </a:t>
            </a:r>
            <a:r>
              <a:rPr lang="en-US" sz="900" dirty="0" err="1">
                <a:solidFill>
                  <a:schemeClr val="bg1"/>
                </a:solidFill>
                <a:latin typeface="Calibri" panose="020F0502020204030204" pitchFamily="34" charset="0"/>
              </a:rPr>
              <a:t>Barkaszi</a:t>
            </a:r>
            <a:r>
              <a:rPr lang="en-US" sz="900" dirty="0">
                <a:solidFill>
                  <a:schemeClr val="bg1"/>
                </a:solidFill>
                <a:latin typeface="Calibri" panose="020F0502020204030204" pitchFamily="34" charset="0"/>
              </a:rPr>
              <a:t>, I., </a:t>
            </a:r>
            <a:r>
              <a:rPr lang="en-US" sz="900" dirty="0" err="1">
                <a:solidFill>
                  <a:schemeClr val="bg1"/>
                </a:solidFill>
                <a:latin typeface="Calibri" panose="020F0502020204030204" pitchFamily="34" charset="0"/>
              </a:rPr>
              <a:t>Czigler</a:t>
            </a:r>
            <a:r>
              <a:rPr lang="en-US" sz="900" dirty="0">
                <a:solidFill>
                  <a:schemeClr val="bg1"/>
                </a:solidFill>
                <a:latin typeface="Calibri" panose="020F0502020204030204" pitchFamily="34" charset="0"/>
              </a:rPr>
              <a:t>, I., </a:t>
            </a:r>
            <a:r>
              <a:rPr lang="en-US" sz="900" dirty="0" err="1">
                <a:solidFill>
                  <a:schemeClr val="bg1"/>
                </a:solidFill>
                <a:latin typeface="Calibri" panose="020F0502020204030204" pitchFamily="34" charset="0"/>
              </a:rPr>
              <a:t>Pató</a:t>
            </a:r>
            <a:r>
              <a:rPr lang="en-US" sz="900" dirty="0">
                <a:solidFill>
                  <a:schemeClr val="bg1"/>
                </a:solidFill>
                <a:latin typeface="Calibri" panose="020F0502020204030204" pitchFamily="34" charset="0"/>
              </a:rPr>
              <a:t>, L. G., </a:t>
            </a:r>
            <a:r>
              <a:rPr lang="en-US" sz="900" dirty="0" err="1">
                <a:solidFill>
                  <a:schemeClr val="bg1"/>
                </a:solidFill>
                <a:latin typeface="Calibri" panose="020F0502020204030204" pitchFamily="34" charset="0"/>
              </a:rPr>
              <a:t>Altbäcker</a:t>
            </a:r>
            <a:r>
              <a:rPr lang="en-US" sz="900" dirty="0">
                <a:solidFill>
                  <a:schemeClr val="bg1"/>
                </a:solidFill>
                <a:latin typeface="Calibri" panose="020F0502020204030204" pitchFamily="34" charset="0"/>
              </a:rPr>
              <a:t>, A., McIntyre, J., </a:t>
            </a:r>
            <a:r>
              <a:rPr lang="en-US" sz="900" dirty="0" err="1">
                <a:solidFill>
                  <a:schemeClr val="bg1"/>
                </a:solidFill>
                <a:latin typeface="Calibri" panose="020F0502020204030204" pitchFamily="34" charset="0"/>
              </a:rPr>
              <a:t>Cheron</a:t>
            </a:r>
            <a:r>
              <a:rPr lang="en-US" sz="900" dirty="0">
                <a:solidFill>
                  <a:schemeClr val="bg1"/>
                </a:solidFill>
                <a:latin typeface="Calibri" panose="020F0502020204030204" pitchFamily="34" charset="0"/>
              </a:rPr>
              <a:t>, G., &amp; </a:t>
            </a:r>
            <a:r>
              <a:rPr lang="en-US" sz="900" dirty="0" err="1">
                <a:solidFill>
                  <a:schemeClr val="bg1"/>
                </a:solidFill>
                <a:latin typeface="Calibri" panose="020F0502020204030204" pitchFamily="34" charset="0"/>
              </a:rPr>
              <a:t>Balázs</a:t>
            </a:r>
            <a:r>
              <a:rPr lang="en-US" sz="900" dirty="0">
                <a:solidFill>
                  <a:schemeClr val="bg1"/>
                </a:solidFill>
                <a:latin typeface="Calibri" panose="020F0502020204030204" pitchFamily="34" charset="0"/>
              </a:rPr>
              <a:t>, L. (2021). Persistent deterioration of visuospatial performance in spaceflight. </a:t>
            </a:r>
            <a:r>
              <a:rPr lang="en-US" sz="900" i="1" dirty="0">
                <a:solidFill>
                  <a:schemeClr val="bg1"/>
                </a:solidFill>
                <a:latin typeface="Calibri" panose="020F0502020204030204" pitchFamily="34" charset="0"/>
              </a:rPr>
              <a:t>Sci Rep, 11(1), 9590. https://doi.org/10.1038/s41598-021-88938-6 </a:t>
            </a:r>
          </a:p>
          <a:p>
            <a:pPr marL="342900" indent="-342900">
              <a:buFont typeface="+mj-lt"/>
              <a:buAutoNum type="arabicPeriod"/>
            </a:pPr>
            <a:r>
              <a:rPr lang="en-US" sz="900" dirty="0" err="1">
                <a:solidFill>
                  <a:schemeClr val="bg1"/>
                </a:solidFill>
                <a:latin typeface="Calibri" panose="020F0502020204030204" pitchFamily="34" charset="0"/>
              </a:rPr>
              <a:t>Tays</a:t>
            </a:r>
            <a:r>
              <a:rPr lang="en-US" sz="900" dirty="0">
                <a:solidFill>
                  <a:schemeClr val="bg1"/>
                </a:solidFill>
                <a:latin typeface="Calibri" panose="020F0502020204030204" pitchFamily="34" charset="0"/>
              </a:rPr>
              <a:t>, G. D., </a:t>
            </a:r>
            <a:r>
              <a:rPr lang="en-US" sz="900" dirty="0" err="1">
                <a:solidFill>
                  <a:schemeClr val="bg1"/>
                </a:solidFill>
                <a:latin typeface="Calibri" panose="020F0502020204030204" pitchFamily="34" charset="0"/>
              </a:rPr>
              <a:t>Hupfeld</a:t>
            </a:r>
            <a:r>
              <a:rPr lang="en-US" sz="900" dirty="0">
                <a:solidFill>
                  <a:schemeClr val="bg1"/>
                </a:solidFill>
                <a:latin typeface="Calibri" panose="020F0502020204030204" pitchFamily="34" charset="0"/>
              </a:rPr>
              <a:t>, K. E., McGregor, H. R., Salazar, A. P., De Dios, Y. E., Beltran, N. E., Reuter-Lorenz, P. A., Kofman, I. S., Wood, S. J., Bloomberg, J. J., Mulavara, A. P., &amp; Seidler, R. D. (2021). The Effects of Long Duration Spaceflight on Sensorimotor Control and Cognition. </a:t>
            </a:r>
            <a:r>
              <a:rPr lang="en-US" sz="900" i="1" dirty="0">
                <a:solidFill>
                  <a:schemeClr val="bg1"/>
                </a:solidFill>
                <a:latin typeface="Calibri" panose="020F0502020204030204" pitchFamily="34" charset="0"/>
              </a:rPr>
              <a:t>Front Neural Circuits, 15, 723504. https://doi.org/10.3389/fncir.2021.723504 </a:t>
            </a:r>
          </a:p>
          <a:p>
            <a:pPr marL="342900" indent="-342900">
              <a:buFont typeface="+mj-lt"/>
              <a:buAutoNum type="arabicPeriod"/>
            </a:pPr>
            <a:r>
              <a:rPr lang="en-US" sz="900" dirty="0">
                <a:solidFill>
                  <a:schemeClr val="bg1"/>
                </a:solidFill>
                <a:latin typeface="Calibri" panose="020F0502020204030204" pitchFamily="34" charset="0"/>
              </a:rPr>
              <a:t>Garrett-</a:t>
            </a:r>
            <a:r>
              <a:rPr lang="en-US" sz="900" dirty="0" err="1">
                <a:solidFill>
                  <a:schemeClr val="bg1"/>
                </a:solidFill>
                <a:latin typeface="Calibri" panose="020F0502020204030204" pitchFamily="34" charset="0"/>
              </a:rPr>
              <a:t>Bakelman</a:t>
            </a:r>
            <a:r>
              <a:rPr lang="en-US" sz="900" dirty="0">
                <a:solidFill>
                  <a:schemeClr val="bg1"/>
                </a:solidFill>
                <a:latin typeface="Calibri" panose="020F0502020204030204" pitchFamily="34" charset="0"/>
              </a:rPr>
              <a:t>, F. E., ….Snyder, M. P., &amp; </a:t>
            </a:r>
            <a:r>
              <a:rPr lang="en-US" sz="900" dirty="0" err="1">
                <a:solidFill>
                  <a:schemeClr val="bg1"/>
                </a:solidFill>
                <a:latin typeface="Calibri" panose="020F0502020204030204" pitchFamily="34" charset="0"/>
              </a:rPr>
              <a:t>Turek</a:t>
            </a:r>
            <a:r>
              <a:rPr lang="en-US" sz="900" dirty="0">
                <a:solidFill>
                  <a:schemeClr val="bg1"/>
                </a:solidFill>
                <a:latin typeface="Calibri" panose="020F0502020204030204" pitchFamily="34" charset="0"/>
              </a:rPr>
              <a:t>, F. W. (2019). The NASA Twins Study: A multidimensional analysis of a year-long human spaceflight. </a:t>
            </a:r>
            <a:r>
              <a:rPr lang="en-US" sz="900" i="1" dirty="0">
                <a:solidFill>
                  <a:schemeClr val="bg1"/>
                </a:solidFill>
                <a:latin typeface="Calibri" panose="020F0502020204030204" pitchFamily="34" charset="0"/>
              </a:rPr>
              <a:t>Science, 364(6436). https://doi.org/10.1126/science.aau8650 </a:t>
            </a:r>
          </a:p>
          <a:p>
            <a:pPr marL="342900" indent="-342900">
              <a:buFont typeface="+mj-lt"/>
              <a:buAutoNum type="arabicPeriod"/>
            </a:pPr>
            <a:r>
              <a:rPr lang="en-US" sz="900" dirty="0" err="1">
                <a:solidFill>
                  <a:schemeClr val="bg1"/>
                </a:solidFill>
                <a:latin typeface="Calibri" panose="020F0502020204030204" pitchFamily="34" charset="0"/>
              </a:rPr>
              <a:t>Nasrini</a:t>
            </a:r>
            <a:r>
              <a:rPr lang="en-US" sz="900" dirty="0">
                <a:solidFill>
                  <a:schemeClr val="bg1"/>
                </a:solidFill>
                <a:latin typeface="Calibri" panose="020F0502020204030204" pitchFamily="34" charset="0"/>
              </a:rPr>
              <a:t>, J., Hermosillo, E., Dinges, D. F., Moore, T. M., Gur, R. C., &amp; Basner, M. (2020). Cognitive performance during confinement and sleep restriction in NASA’s Human Exploration Research Analog (HERA). </a:t>
            </a:r>
            <a:r>
              <a:rPr lang="en-US" sz="900" i="1" dirty="0">
                <a:solidFill>
                  <a:schemeClr val="bg1"/>
                </a:solidFill>
                <a:latin typeface="Calibri" panose="020F0502020204030204" pitchFamily="34" charset="0"/>
              </a:rPr>
              <a:t>Frontiers in physiology, 11, 394. </a:t>
            </a:r>
          </a:p>
          <a:p>
            <a:pPr marL="342900" indent="-342900">
              <a:buFont typeface="+mj-lt"/>
              <a:buAutoNum type="arabicPeriod"/>
            </a:pPr>
            <a:r>
              <a:rPr lang="en-US" sz="900" dirty="0">
                <a:solidFill>
                  <a:schemeClr val="bg1"/>
                </a:solidFill>
                <a:latin typeface="Calibri" panose="020F0502020204030204" pitchFamily="34" charset="0"/>
              </a:rPr>
              <a:t>Basner, M., Dinges, D. F., Mollicone, D. J., Savelev, I., Ecker, A. J., Di Antonio, A., Jones, C. W., Hyder, E. C., Kan, K., </a:t>
            </a:r>
            <a:r>
              <a:rPr lang="en-US" sz="900" dirty="0" err="1">
                <a:solidFill>
                  <a:schemeClr val="bg1"/>
                </a:solidFill>
                <a:latin typeface="Calibri" panose="020F0502020204030204" pitchFamily="34" charset="0"/>
              </a:rPr>
              <a:t>Morukov</a:t>
            </a:r>
            <a:r>
              <a:rPr lang="en-US" sz="900" dirty="0">
                <a:solidFill>
                  <a:schemeClr val="bg1"/>
                </a:solidFill>
                <a:latin typeface="Calibri" panose="020F0502020204030204" pitchFamily="34" charset="0"/>
              </a:rPr>
              <a:t>, B. V., &amp; Sutton, J. P. (2014). Psychological and behavioral changes during confinement in a 520-day simulated interplanetary mission to mars. </a:t>
            </a:r>
            <a:r>
              <a:rPr lang="en-US" sz="900" i="1" dirty="0" err="1">
                <a:solidFill>
                  <a:schemeClr val="bg1"/>
                </a:solidFill>
                <a:latin typeface="Calibri" panose="020F0502020204030204" pitchFamily="34" charset="0"/>
              </a:rPr>
              <a:t>PloS</a:t>
            </a:r>
            <a:r>
              <a:rPr lang="en-US" sz="900" i="1" dirty="0">
                <a:solidFill>
                  <a:schemeClr val="bg1"/>
                </a:solidFill>
                <a:latin typeface="Calibri" panose="020F0502020204030204" pitchFamily="34" charset="0"/>
              </a:rPr>
              <a:t> one, 9(3), e93298-e93298. https://doi.org/10.1371/journal.pone.0093298 </a:t>
            </a:r>
          </a:p>
          <a:p>
            <a:pPr marL="342900" indent="-342900">
              <a:buFont typeface="+mj-lt"/>
              <a:buAutoNum type="arabicPeriod"/>
            </a:pPr>
            <a:r>
              <a:rPr lang="en-US" sz="900" dirty="0">
                <a:solidFill>
                  <a:schemeClr val="bg1"/>
                </a:solidFill>
                <a:latin typeface="Calibri" panose="020F0502020204030204" pitchFamily="34" charset="0"/>
              </a:rPr>
              <a:t>Basner, M., Dinges, D. F., Howard, K., Moore, T. M., Gur, R. C., </a:t>
            </a:r>
            <a:r>
              <a:rPr lang="en-US" sz="900" dirty="0" err="1">
                <a:solidFill>
                  <a:schemeClr val="bg1"/>
                </a:solidFill>
                <a:latin typeface="Calibri" panose="020F0502020204030204" pitchFamily="34" charset="0"/>
              </a:rPr>
              <a:t>Mühl</a:t>
            </a:r>
            <a:r>
              <a:rPr lang="en-US" sz="900" dirty="0">
                <a:solidFill>
                  <a:schemeClr val="bg1"/>
                </a:solidFill>
                <a:latin typeface="Calibri" panose="020F0502020204030204" pitchFamily="34" charset="0"/>
              </a:rPr>
              <a:t>, C., &amp; Stahn, A. C. (2021). Continuous and Intermittent Artificial Gravity as a Countermeasure to the Cognitive Effects of 60 Days of Head-Down Tilt Bed Rest. </a:t>
            </a:r>
            <a:r>
              <a:rPr lang="en-US" sz="900" i="1" dirty="0">
                <a:solidFill>
                  <a:schemeClr val="bg1"/>
                </a:solidFill>
                <a:latin typeface="Calibri" panose="020F0502020204030204" pitchFamily="34" charset="0"/>
              </a:rPr>
              <a:t>Front </a:t>
            </a:r>
            <a:r>
              <a:rPr lang="en-US" sz="900" i="1" dirty="0" err="1">
                <a:solidFill>
                  <a:schemeClr val="bg1"/>
                </a:solidFill>
                <a:latin typeface="Calibri" panose="020F0502020204030204" pitchFamily="34" charset="0"/>
              </a:rPr>
              <a:t>Physiol</a:t>
            </a:r>
            <a:r>
              <a:rPr lang="en-US" sz="900" i="1" dirty="0">
                <a:solidFill>
                  <a:schemeClr val="bg1"/>
                </a:solidFill>
                <a:latin typeface="Calibri" panose="020F0502020204030204" pitchFamily="34" charset="0"/>
              </a:rPr>
              <a:t>, 12, 643854. https://doi.org/10.3389/fphys.2021.643854 </a:t>
            </a:r>
          </a:p>
          <a:p>
            <a:pPr marL="342900" indent="-342900">
              <a:buFont typeface="+mj-lt"/>
              <a:buAutoNum type="arabicPeriod"/>
            </a:pPr>
            <a:r>
              <a:rPr lang="en-US" sz="900" dirty="0">
                <a:solidFill>
                  <a:schemeClr val="bg1"/>
                </a:solidFill>
                <a:latin typeface="Calibri" panose="020F0502020204030204" pitchFamily="34" charset="0"/>
              </a:rPr>
              <a:t>Yuan, P., </a:t>
            </a:r>
            <a:r>
              <a:rPr lang="en-US" sz="900" dirty="0" err="1">
                <a:solidFill>
                  <a:schemeClr val="bg1"/>
                </a:solidFill>
                <a:latin typeface="Calibri" panose="020F0502020204030204" pitchFamily="34" charset="0"/>
              </a:rPr>
              <a:t>Koppelmans</a:t>
            </a:r>
            <a:r>
              <a:rPr lang="en-US" sz="900" dirty="0">
                <a:solidFill>
                  <a:schemeClr val="bg1"/>
                </a:solidFill>
                <a:latin typeface="Calibri" panose="020F0502020204030204" pitchFamily="34" charset="0"/>
              </a:rPr>
              <a:t>, V., Reuter-Lorenz, P. A., De Dios, Y. E., Gadd, N. E., Wood, S. J., </a:t>
            </a:r>
            <a:r>
              <a:rPr lang="en-US" sz="900" dirty="0" err="1">
                <a:solidFill>
                  <a:schemeClr val="bg1"/>
                </a:solidFill>
                <a:latin typeface="Calibri" panose="020F0502020204030204" pitchFamily="34" charset="0"/>
              </a:rPr>
              <a:t>Riascos</a:t>
            </a:r>
            <a:r>
              <a:rPr lang="en-US" sz="900" dirty="0">
                <a:solidFill>
                  <a:schemeClr val="bg1"/>
                </a:solidFill>
                <a:latin typeface="Calibri" panose="020F0502020204030204" pitchFamily="34" charset="0"/>
              </a:rPr>
              <a:t>, R., Kofman, I. S., Bloomberg, J. J., Mulavara, A. P., &amp; Seidler, R. D. (2016). Increased Brain Activation for Dual Tasking with 70-Days Head-Down Bed Rest. </a:t>
            </a:r>
            <a:r>
              <a:rPr lang="en-US" sz="900" i="1" dirty="0">
                <a:solidFill>
                  <a:schemeClr val="bg1"/>
                </a:solidFill>
                <a:latin typeface="Calibri" panose="020F0502020204030204" pitchFamily="34" charset="0"/>
              </a:rPr>
              <a:t>Front Syst </a:t>
            </a:r>
            <a:r>
              <a:rPr lang="en-US" sz="900" i="1" dirty="0" err="1">
                <a:solidFill>
                  <a:schemeClr val="bg1"/>
                </a:solidFill>
                <a:latin typeface="Calibri" panose="020F0502020204030204" pitchFamily="34" charset="0"/>
              </a:rPr>
              <a:t>Neurosci</a:t>
            </a:r>
            <a:r>
              <a:rPr lang="en-US" sz="900" i="1" dirty="0">
                <a:solidFill>
                  <a:schemeClr val="bg1"/>
                </a:solidFill>
                <a:latin typeface="Calibri" panose="020F0502020204030204" pitchFamily="34" charset="0"/>
              </a:rPr>
              <a:t>, 10, 71. </a:t>
            </a:r>
            <a:r>
              <a:rPr lang="en-US" sz="900" i="1" dirty="0">
                <a:solidFill>
                  <a:schemeClr val="bg1"/>
                </a:solidFill>
                <a:latin typeface="Calibri" panose="020F0502020204030204" pitchFamily="34" charset="0"/>
                <a:hlinkClick r:id="rId3">
                  <a:extLst>
                    <a:ext uri="{A12FA001-AC4F-418D-AE19-62706E023703}">
                      <ahyp:hlinkClr xmlns:ahyp="http://schemas.microsoft.com/office/drawing/2018/hyperlinkcolor" val="tx"/>
                    </a:ext>
                  </a:extLst>
                </a:hlinkClick>
              </a:rPr>
              <a:t>https://doi.org/10.3389/fnsys.2016.00071</a:t>
            </a:r>
            <a:endParaRPr lang="en-US" sz="900" i="1" dirty="0">
              <a:solidFill>
                <a:schemeClr val="bg1"/>
              </a:solidFill>
              <a:latin typeface="Calibri" panose="020F0502020204030204" pitchFamily="34" charset="0"/>
            </a:endParaRPr>
          </a:p>
          <a:p>
            <a:pPr marL="342900" indent="-342900">
              <a:buFont typeface="+mj-lt"/>
              <a:buAutoNum type="arabicPeriod"/>
            </a:pPr>
            <a:r>
              <a:rPr lang="en-US" sz="900" dirty="0">
                <a:solidFill>
                  <a:schemeClr val="bg1"/>
                </a:solidFill>
                <a:latin typeface="Calibri" panose="020F0502020204030204" pitchFamily="34" charset="0"/>
              </a:rPr>
              <a:t>Basner, M., Stahn, A. C., </a:t>
            </a:r>
            <a:r>
              <a:rPr lang="en-US" sz="900" dirty="0" err="1">
                <a:solidFill>
                  <a:schemeClr val="bg1"/>
                </a:solidFill>
                <a:latin typeface="Calibri" panose="020F0502020204030204" pitchFamily="34" charset="0"/>
              </a:rPr>
              <a:t>Nasrini</a:t>
            </a:r>
            <a:r>
              <a:rPr lang="en-US" sz="900" dirty="0">
                <a:solidFill>
                  <a:schemeClr val="bg1"/>
                </a:solidFill>
                <a:latin typeface="Calibri" panose="020F0502020204030204" pitchFamily="34" charset="0"/>
              </a:rPr>
              <a:t>, J., Dinges, D. F., Moore, T. M., Gur, R. C., </a:t>
            </a:r>
            <a:r>
              <a:rPr lang="en-US" sz="900" dirty="0" err="1">
                <a:solidFill>
                  <a:schemeClr val="bg1"/>
                </a:solidFill>
                <a:latin typeface="Calibri" panose="020F0502020204030204" pitchFamily="34" charset="0"/>
              </a:rPr>
              <a:t>Mühl</a:t>
            </a:r>
            <a:r>
              <a:rPr lang="en-US" sz="900" dirty="0">
                <a:solidFill>
                  <a:schemeClr val="bg1"/>
                </a:solidFill>
                <a:latin typeface="Calibri" panose="020F0502020204030204" pitchFamily="34" charset="0"/>
              </a:rPr>
              <a:t>, C., Macias, B. R., &amp; Laurie, S. S. (2021). Effects of head-down tilt bed rest plus elevated CO(2) on cognitive performance. </a:t>
            </a:r>
            <a:r>
              <a:rPr lang="en-US" sz="900" i="1" dirty="0">
                <a:solidFill>
                  <a:schemeClr val="bg1"/>
                </a:solidFill>
                <a:latin typeface="Calibri" panose="020F0502020204030204" pitchFamily="34" charset="0"/>
              </a:rPr>
              <a:t>J Appl </a:t>
            </a:r>
            <a:r>
              <a:rPr lang="en-US" sz="900" i="1" dirty="0" err="1">
                <a:solidFill>
                  <a:schemeClr val="bg1"/>
                </a:solidFill>
                <a:latin typeface="Calibri" panose="020F0502020204030204" pitchFamily="34" charset="0"/>
              </a:rPr>
              <a:t>Physiol</a:t>
            </a:r>
            <a:r>
              <a:rPr lang="en-US" sz="900" i="1" dirty="0">
                <a:solidFill>
                  <a:schemeClr val="bg1"/>
                </a:solidFill>
                <a:latin typeface="Calibri" panose="020F0502020204030204" pitchFamily="34" charset="0"/>
              </a:rPr>
              <a:t> (1985), 130(4), 1235-1246. https://doi.org/10.1152/japplphysiol.00865.2020 </a:t>
            </a:r>
          </a:p>
          <a:p>
            <a:pPr marL="342900" indent="-342900">
              <a:buFont typeface="+mj-lt"/>
              <a:buAutoNum type="arabicPeriod"/>
            </a:pPr>
            <a:r>
              <a:rPr lang="en-US" sz="900" dirty="0" err="1">
                <a:solidFill>
                  <a:schemeClr val="bg1"/>
                </a:solidFill>
                <a:latin typeface="Calibri" panose="020F0502020204030204" pitchFamily="34" charset="0"/>
              </a:rPr>
              <a:t>Brauns</a:t>
            </a:r>
            <a:r>
              <a:rPr lang="en-US" sz="900" dirty="0">
                <a:solidFill>
                  <a:schemeClr val="bg1"/>
                </a:solidFill>
                <a:latin typeface="Calibri" panose="020F0502020204030204" pitchFamily="34" charset="0"/>
              </a:rPr>
              <a:t>, K., Werner, A., </a:t>
            </a:r>
            <a:r>
              <a:rPr lang="en-US" sz="900" dirty="0" err="1">
                <a:solidFill>
                  <a:schemeClr val="bg1"/>
                </a:solidFill>
                <a:latin typeface="Calibri" panose="020F0502020204030204" pitchFamily="34" charset="0"/>
              </a:rPr>
              <a:t>Gunga</a:t>
            </a:r>
            <a:r>
              <a:rPr lang="en-US" sz="900" dirty="0">
                <a:solidFill>
                  <a:schemeClr val="bg1"/>
                </a:solidFill>
                <a:latin typeface="Calibri" panose="020F0502020204030204" pitchFamily="34" charset="0"/>
              </a:rPr>
              <a:t>, H. C., </a:t>
            </a:r>
            <a:r>
              <a:rPr lang="en-US" sz="900" dirty="0" err="1">
                <a:solidFill>
                  <a:schemeClr val="bg1"/>
                </a:solidFill>
                <a:latin typeface="Calibri" panose="020F0502020204030204" pitchFamily="34" charset="0"/>
              </a:rPr>
              <a:t>Maggioni</a:t>
            </a:r>
            <a:r>
              <a:rPr lang="en-US" sz="900" dirty="0">
                <a:solidFill>
                  <a:schemeClr val="bg1"/>
                </a:solidFill>
                <a:latin typeface="Calibri" panose="020F0502020204030204" pitchFamily="34" charset="0"/>
              </a:rPr>
              <a:t>, M. A., Dinges, D. F., &amp; Stahn, A. (2019). Electrocortical Evidence for Impaired Affective Picture Processing after Long-Term Immobilization. </a:t>
            </a:r>
            <a:r>
              <a:rPr lang="en-US" sz="900" i="1" dirty="0">
                <a:solidFill>
                  <a:schemeClr val="bg1"/>
                </a:solidFill>
                <a:latin typeface="Calibri" panose="020F0502020204030204" pitchFamily="34" charset="0"/>
              </a:rPr>
              <a:t>Sci Rep, 9(1), 16610. https://doi.org/10.1038/s41598-019-52555-1 </a:t>
            </a:r>
          </a:p>
          <a:p>
            <a:pPr marL="342900" indent="-342900">
              <a:buFont typeface="+mj-lt"/>
              <a:buAutoNum type="arabicPeriod"/>
            </a:pPr>
            <a:r>
              <a:rPr lang="en-US" sz="900" i="1" dirty="0">
                <a:solidFill>
                  <a:schemeClr val="bg1"/>
                </a:solidFill>
                <a:latin typeface="Calibri" panose="020F0502020204030204" pitchFamily="34" charset="0"/>
              </a:rPr>
              <a:t> </a:t>
            </a:r>
            <a:r>
              <a:rPr lang="en-US" sz="900" dirty="0" err="1">
                <a:solidFill>
                  <a:schemeClr val="bg1"/>
                </a:solidFill>
                <a:latin typeface="Calibri" panose="020F0502020204030204" pitchFamily="34" charset="0"/>
              </a:rPr>
              <a:t>Messerotti</a:t>
            </a:r>
            <a:r>
              <a:rPr lang="en-US" sz="900" dirty="0">
                <a:solidFill>
                  <a:schemeClr val="bg1"/>
                </a:solidFill>
                <a:latin typeface="Calibri" panose="020F0502020204030204" pitchFamily="34" charset="0"/>
              </a:rPr>
              <a:t> </a:t>
            </a:r>
            <a:r>
              <a:rPr lang="en-US" sz="900" dirty="0" err="1">
                <a:solidFill>
                  <a:schemeClr val="bg1"/>
                </a:solidFill>
                <a:latin typeface="Calibri" panose="020F0502020204030204" pitchFamily="34" charset="0"/>
              </a:rPr>
              <a:t>Benvenuti</a:t>
            </a:r>
            <a:r>
              <a:rPr lang="en-US" sz="900" dirty="0">
                <a:solidFill>
                  <a:schemeClr val="bg1"/>
                </a:solidFill>
                <a:latin typeface="Calibri" panose="020F0502020204030204" pitchFamily="34" charset="0"/>
              </a:rPr>
              <a:t>, S., </a:t>
            </a:r>
            <a:r>
              <a:rPr lang="en-US" sz="900" dirty="0" err="1">
                <a:solidFill>
                  <a:schemeClr val="bg1"/>
                </a:solidFill>
                <a:latin typeface="Calibri" panose="020F0502020204030204" pitchFamily="34" charset="0"/>
              </a:rPr>
              <a:t>Bianchin</a:t>
            </a:r>
            <a:r>
              <a:rPr lang="en-US" sz="900" dirty="0">
                <a:solidFill>
                  <a:schemeClr val="bg1"/>
                </a:solidFill>
                <a:latin typeface="Calibri" panose="020F0502020204030204" pitchFamily="34" charset="0"/>
              </a:rPr>
              <a:t>, M., &amp; </a:t>
            </a:r>
            <a:r>
              <a:rPr lang="en-US" sz="900" dirty="0" err="1">
                <a:solidFill>
                  <a:schemeClr val="bg1"/>
                </a:solidFill>
                <a:latin typeface="Calibri" panose="020F0502020204030204" pitchFamily="34" charset="0"/>
              </a:rPr>
              <a:t>Angrilli</a:t>
            </a:r>
            <a:r>
              <a:rPr lang="en-US" sz="900" dirty="0">
                <a:solidFill>
                  <a:schemeClr val="bg1"/>
                </a:solidFill>
                <a:latin typeface="Calibri" panose="020F0502020204030204" pitchFamily="34" charset="0"/>
              </a:rPr>
              <a:t>, A. (2013). Posture affects emotional responses: a Head Down Bed Rest and ERP study. </a:t>
            </a:r>
            <a:r>
              <a:rPr lang="en-US" sz="900" i="1" dirty="0">
                <a:solidFill>
                  <a:schemeClr val="bg1"/>
                </a:solidFill>
                <a:latin typeface="Calibri" panose="020F0502020204030204" pitchFamily="34" charset="0"/>
              </a:rPr>
              <a:t>Brain </a:t>
            </a:r>
            <a:r>
              <a:rPr lang="en-US" sz="900" i="1" dirty="0" err="1">
                <a:solidFill>
                  <a:schemeClr val="bg1"/>
                </a:solidFill>
                <a:latin typeface="Calibri" panose="020F0502020204030204" pitchFamily="34" charset="0"/>
              </a:rPr>
              <a:t>Cogn</a:t>
            </a:r>
            <a:r>
              <a:rPr lang="en-US" sz="900" i="1" dirty="0">
                <a:solidFill>
                  <a:schemeClr val="bg1"/>
                </a:solidFill>
                <a:latin typeface="Calibri" panose="020F0502020204030204" pitchFamily="34" charset="0"/>
              </a:rPr>
              <a:t>, 82(3), 313-318. https://doi.org/10.1016/j.bandc.2013.05.006 </a:t>
            </a:r>
          </a:p>
          <a:p>
            <a:pPr marL="342900" indent="-342900">
              <a:buFont typeface="+mj-lt"/>
              <a:buAutoNum type="arabicPeriod"/>
            </a:pPr>
            <a:r>
              <a:rPr lang="en-US" sz="900" dirty="0">
                <a:solidFill>
                  <a:schemeClr val="bg1"/>
                </a:solidFill>
                <a:latin typeface="Calibri" panose="020F0502020204030204" pitchFamily="34" charset="0"/>
              </a:rPr>
              <a:t>Stahn, A. C., Riemer, M., </a:t>
            </a:r>
            <a:r>
              <a:rPr lang="en-US" sz="900" dirty="0" err="1">
                <a:solidFill>
                  <a:schemeClr val="bg1"/>
                </a:solidFill>
                <a:latin typeface="Calibri" panose="020F0502020204030204" pitchFamily="34" charset="0"/>
              </a:rPr>
              <a:t>Wolbers</a:t>
            </a:r>
            <a:r>
              <a:rPr lang="en-US" sz="900" dirty="0">
                <a:solidFill>
                  <a:schemeClr val="bg1"/>
                </a:solidFill>
                <a:latin typeface="Calibri" panose="020F0502020204030204" pitchFamily="34" charset="0"/>
              </a:rPr>
              <a:t>, T., Werner, A., </a:t>
            </a:r>
            <a:r>
              <a:rPr lang="en-US" sz="900" dirty="0" err="1">
                <a:solidFill>
                  <a:schemeClr val="bg1"/>
                </a:solidFill>
                <a:latin typeface="Calibri" panose="020F0502020204030204" pitchFamily="34" charset="0"/>
              </a:rPr>
              <a:t>Brauns</a:t>
            </a:r>
            <a:r>
              <a:rPr lang="en-US" sz="900" dirty="0">
                <a:solidFill>
                  <a:schemeClr val="bg1"/>
                </a:solidFill>
                <a:latin typeface="Calibri" panose="020F0502020204030204" pitchFamily="34" charset="0"/>
              </a:rPr>
              <a:t>, K., Besnard, S., Denise, P., </a:t>
            </a:r>
            <a:r>
              <a:rPr lang="en-US" sz="900" dirty="0" err="1">
                <a:solidFill>
                  <a:schemeClr val="bg1"/>
                </a:solidFill>
                <a:latin typeface="Calibri" panose="020F0502020204030204" pitchFamily="34" charset="0"/>
              </a:rPr>
              <a:t>Kühn</a:t>
            </a:r>
            <a:r>
              <a:rPr lang="en-US" sz="900" dirty="0">
                <a:solidFill>
                  <a:schemeClr val="bg1"/>
                </a:solidFill>
                <a:latin typeface="Calibri" panose="020F0502020204030204" pitchFamily="34" charset="0"/>
              </a:rPr>
              <a:t>, S., &amp; </a:t>
            </a:r>
            <a:r>
              <a:rPr lang="en-US" sz="900" dirty="0" err="1">
                <a:solidFill>
                  <a:schemeClr val="bg1"/>
                </a:solidFill>
                <a:latin typeface="Calibri" panose="020F0502020204030204" pitchFamily="34" charset="0"/>
              </a:rPr>
              <a:t>Gunga</a:t>
            </a:r>
            <a:r>
              <a:rPr lang="en-US" sz="900" dirty="0">
                <a:solidFill>
                  <a:schemeClr val="bg1"/>
                </a:solidFill>
                <a:latin typeface="Calibri" panose="020F0502020204030204" pitchFamily="34" charset="0"/>
              </a:rPr>
              <a:t>, H. C. (2020). Spatial Updating Depends on Gravity. </a:t>
            </a:r>
            <a:r>
              <a:rPr lang="en-US" sz="900" i="1" dirty="0">
                <a:solidFill>
                  <a:schemeClr val="bg1"/>
                </a:solidFill>
                <a:latin typeface="Calibri" panose="020F0502020204030204" pitchFamily="34" charset="0"/>
              </a:rPr>
              <a:t>Front Neural Circuits, 14, 20. https://doi.org/10.3389/fncir.2020.00020 </a:t>
            </a:r>
          </a:p>
          <a:p>
            <a:pPr marL="342900" indent="-342900">
              <a:buFont typeface="+mj-lt"/>
              <a:buAutoNum type="arabicPeriod"/>
            </a:pPr>
            <a:r>
              <a:rPr lang="en-US" sz="900" dirty="0" err="1">
                <a:solidFill>
                  <a:schemeClr val="bg1"/>
                </a:solidFill>
                <a:latin typeface="Calibri" panose="020F0502020204030204" pitchFamily="34" charset="0"/>
              </a:rPr>
              <a:t>Friedl</a:t>
            </a:r>
            <a:r>
              <a:rPr lang="en-US" sz="900" dirty="0">
                <a:solidFill>
                  <a:schemeClr val="bg1"/>
                </a:solidFill>
                <a:latin typeface="Calibri" panose="020F0502020204030204" pitchFamily="34" charset="0"/>
              </a:rPr>
              <a:t>-Werner, A., Machado, M. L., Balestra, C., </a:t>
            </a:r>
            <a:r>
              <a:rPr lang="en-US" sz="900" dirty="0" err="1">
                <a:solidFill>
                  <a:schemeClr val="bg1"/>
                </a:solidFill>
                <a:latin typeface="Calibri" panose="020F0502020204030204" pitchFamily="34" charset="0"/>
              </a:rPr>
              <a:t>Liegard</a:t>
            </a:r>
            <a:r>
              <a:rPr lang="en-US" sz="900" dirty="0">
                <a:solidFill>
                  <a:schemeClr val="bg1"/>
                </a:solidFill>
                <a:latin typeface="Calibri" panose="020F0502020204030204" pitchFamily="34" charset="0"/>
              </a:rPr>
              <a:t>, Y., </a:t>
            </a:r>
            <a:r>
              <a:rPr lang="en-US" sz="900" dirty="0" err="1">
                <a:solidFill>
                  <a:schemeClr val="bg1"/>
                </a:solidFill>
                <a:latin typeface="Calibri" panose="020F0502020204030204" pitchFamily="34" charset="0"/>
              </a:rPr>
              <a:t>Philoxene</a:t>
            </a:r>
            <a:r>
              <a:rPr lang="en-US" sz="900" dirty="0">
                <a:solidFill>
                  <a:schemeClr val="bg1"/>
                </a:solidFill>
                <a:latin typeface="Calibri" panose="020F0502020204030204" pitchFamily="34" charset="0"/>
              </a:rPr>
              <a:t>, B., </a:t>
            </a:r>
            <a:r>
              <a:rPr lang="en-US" sz="900" dirty="0" err="1">
                <a:solidFill>
                  <a:schemeClr val="bg1"/>
                </a:solidFill>
                <a:latin typeface="Calibri" panose="020F0502020204030204" pitchFamily="34" charset="0"/>
              </a:rPr>
              <a:t>Brauns</a:t>
            </a:r>
            <a:r>
              <a:rPr lang="en-US" sz="900" dirty="0">
                <a:solidFill>
                  <a:schemeClr val="bg1"/>
                </a:solidFill>
                <a:latin typeface="Calibri" panose="020F0502020204030204" pitchFamily="34" charset="0"/>
              </a:rPr>
              <a:t>, K., Stahn, A. C., </a:t>
            </a:r>
            <a:r>
              <a:rPr lang="en-US" sz="900" dirty="0" err="1">
                <a:solidFill>
                  <a:schemeClr val="bg1"/>
                </a:solidFill>
                <a:latin typeface="Calibri" panose="020F0502020204030204" pitchFamily="34" charset="0"/>
              </a:rPr>
              <a:t>Hitier</a:t>
            </a:r>
            <a:r>
              <a:rPr lang="en-US" sz="900" dirty="0">
                <a:solidFill>
                  <a:schemeClr val="bg1"/>
                </a:solidFill>
                <a:latin typeface="Calibri" panose="020F0502020204030204" pitchFamily="34" charset="0"/>
              </a:rPr>
              <a:t>, M., &amp; Besnard, S. (2021). Impaired Attentional Processing During Parabolic Flight. </a:t>
            </a:r>
            <a:r>
              <a:rPr lang="en-US" sz="900" i="1" dirty="0">
                <a:solidFill>
                  <a:schemeClr val="bg1"/>
                </a:solidFill>
                <a:latin typeface="Calibri" panose="020F0502020204030204" pitchFamily="34" charset="0"/>
              </a:rPr>
              <a:t>Front </a:t>
            </a:r>
            <a:r>
              <a:rPr lang="en-US" sz="900" i="1" dirty="0" err="1">
                <a:solidFill>
                  <a:schemeClr val="bg1"/>
                </a:solidFill>
                <a:latin typeface="Calibri" panose="020F0502020204030204" pitchFamily="34" charset="0"/>
              </a:rPr>
              <a:t>Physiol</a:t>
            </a:r>
            <a:r>
              <a:rPr lang="en-US" sz="900" i="1" dirty="0">
                <a:solidFill>
                  <a:schemeClr val="bg1"/>
                </a:solidFill>
                <a:latin typeface="Calibri" panose="020F0502020204030204" pitchFamily="34" charset="0"/>
              </a:rPr>
              <a:t>, 12, 675426. https://doi.org/10.3389/fphys.2021.675426 </a:t>
            </a:r>
          </a:p>
          <a:p>
            <a:pPr marL="342900" indent="-342900">
              <a:buFont typeface="+mj-lt"/>
              <a:buAutoNum type="arabicPeriod"/>
            </a:pPr>
            <a:r>
              <a:rPr lang="en-US" sz="900" dirty="0">
                <a:solidFill>
                  <a:schemeClr val="bg1"/>
                </a:solidFill>
                <a:latin typeface="Calibri" panose="020F0502020204030204" pitchFamily="34" charset="0"/>
              </a:rPr>
              <a:t>Stahn, A. C., </a:t>
            </a:r>
            <a:r>
              <a:rPr lang="en-US" sz="900" dirty="0" err="1">
                <a:solidFill>
                  <a:schemeClr val="bg1"/>
                </a:solidFill>
                <a:latin typeface="Calibri" panose="020F0502020204030204" pitchFamily="34" charset="0"/>
              </a:rPr>
              <a:t>Gunga</a:t>
            </a:r>
            <a:r>
              <a:rPr lang="en-US" sz="900" dirty="0">
                <a:solidFill>
                  <a:schemeClr val="bg1"/>
                </a:solidFill>
                <a:latin typeface="Calibri" panose="020F0502020204030204" pitchFamily="34" charset="0"/>
              </a:rPr>
              <a:t>, H. C., Kohlberg, E., </a:t>
            </a:r>
            <a:r>
              <a:rPr lang="en-US" sz="900" dirty="0" err="1">
                <a:solidFill>
                  <a:schemeClr val="bg1"/>
                </a:solidFill>
                <a:latin typeface="Calibri" panose="020F0502020204030204" pitchFamily="34" charset="0"/>
              </a:rPr>
              <a:t>Gallinat</a:t>
            </a:r>
            <a:r>
              <a:rPr lang="en-US" sz="900" dirty="0">
                <a:solidFill>
                  <a:schemeClr val="bg1"/>
                </a:solidFill>
                <a:latin typeface="Calibri" panose="020F0502020204030204" pitchFamily="34" charset="0"/>
              </a:rPr>
              <a:t>, J., Dinges, D. F., &amp; </a:t>
            </a:r>
            <a:r>
              <a:rPr lang="en-US" sz="900" dirty="0" err="1">
                <a:solidFill>
                  <a:schemeClr val="bg1"/>
                </a:solidFill>
                <a:latin typeface="Calibri" panose="020F0502020204030204" pitchFamily="34" charset="0"/>
              </a:rPr>
              <a:t>Kühn</a:t>
            </a:r>
            <a:r>
              <a:rPr lang="en-US" sz="900" dirty="0">
                <a:solidFill>
                  <a:schemeClr val="bg1"/>
                </a:solidFill>
                <a:latin typeface="Calibri" panose="020F0502020204030204" pitchFamily="34" charset="0"/>
              </a:rPr>
              <a:t>, S. (2019). Brain Changes in Response to Long Antarctic Expeditions. </a:t>
            </a:r>
            <a:r>
              <a:rPr lang="en-US" sz="900" i="1" dirty="0">
                <a:solidFill>
                  <a:schemeClr val="bg1"/>
                </a:solidFill>
                <a:latin typeface="Calibri" panose="020F0502020204030204" pitchFamily="34" charset="0"/>
              </a:rPr>
              <a:t>N </a:t>
            </a:r>
            <a:r>
              <a:rPr lang="en-US" sz="900" i="1" dirty="0" err="1">
                <a:solidFill>
                  <a:schemeClr val="bg1"/>
                </a:solidFill>
                <a:latin typeface="Calibri" panose="020F0502020204030204" pitchFamily="34" charset="0"/>
              </a:rPr>
              <a:t>Engl</a:t>
            </a:r>
            <a:r>
              <a:rPr lang="en-US" sz="900" i="1" dirty="0">
                <a:solidFill>
                  <a:schemeClr val="bg1"/>
                </a:solidFill>
                <a:latin typeface="Calibri" panose="020F0502020204030204" pitchFamily="34" charset="0"/>
              </a:rPr>
              <a:t> J Med, 381(23), 2273-2275. https://doi.org/10.1056/NEJMc1904905 </a:t>
            </a:r>
          </a:p>
          <a:p>
            <a:pPr marL="342900" indent="-342900">
              <a:buFont typeface="+mj-lt"/>
              <a:buAutoNum type="arabicPeriod"/>
            </a:pPr>
            <a:r>
              <a:rPr lang="en-US" sz="900" dirty="0">
                <a:solidFill>
                  <a:schemeClr val="bg1"/>
                </a:solidFill>
                <a:latin typeface="Calibri" panose="020F0502020204030204" pitchFamily="34" charset="0"/>
              </a:rPr>
              <a:t>Basner, M., </a:t>
            </a:r>
            <a:r>
              <a:rPr lang="en-US" sz="900" dirty="0" err="1">
                <a:solidFill>
                  <a:schemeClr val="bg1"/>
                </a:solidFill>
                <a:latin typeface="Calibri" panose="020F0502020204030204" pitchFamily="34" charset="0"/>
              </a:rPr>
              <a:t>Savitt</a:t>
            </a:r>
            <a:r>
              <a:rPr lang="en-US" sz="900" dirty="0">
                <a:solidFill>
                  <a:schemeClr val="bg1"/>
                </a:solidFill>
                <a:latin typeface="Calibri" panose="020F0502020204030204" pitchFamily="34" charset="0"/>
              </a:rPr>
              <a:t>, A., Moore, T. M., Port, A. M., McGuire, S., Ecker, A. J., </a:t>
            </a:r>
            <a:r>
              <a:rPr lang="en-US" sz="900" dirty="0" err="1">
                <a:solidFill>
                  <a:schemeClr val="bg1"/>
                </a:solidFill>
                <a:latin typeface="Calibri" panose="020F0502020204030204" pitchFamily="34" charset="0"/>
              </a:rPr>
              <a:t>Nasrini</a:t>
            </a:r>
            <a:r>
              <a:rPr lang="en-US" sz="900" dirty="0">
                <a:solidFill>
                  <a:schemeClr val="bg1"/>
                </a:solidFill>
                <a:latin typeface="Calibri" panose="020F0502020204030204" pitchFamily="34" charset="0"/>
              </a:rPr>
              <a:t>, J., Mollicone, D. J., Mott, C. M., McCann, T., Dinges, D. F., &amp; Gur, R. C. (2015). Development and Validation of the Cognition Test Battery for Spaceflight. </a:t>
            </a:r>
            <a:r>
              <a:rPr lang="en-US" sz="900" i="1" dirty="0" err="1">
                <a:solidFill>
                  <a:schemeClr val="bg1"/>
                </a:solidFill>
                <a:latin typeface="Calibri" panose="020F0502020204030204" pitchFamily="34" charset="0"/>
              </a:rPr>
              <a:t>Aerosp</a:t>
            </a:r>
            <a:r>
              <a:rPr lang="en-US" sz="900" i="1" dirty="0">
                <a:solidFill>
                  <a:schemeClr val="bg1"/>
                </a:solidFill>
                <a:latin typeface="Calibri" panose="020F0502020204030204" pitchFamily="34" charset="0"/>
              </a:rPr>
              <a:t> Med Hum Perform, 86(11), 942-952. https://doi.org/10.3357/amhp.4343.2015 </a:t>
            </a:r>
          </a:p>
          <a:p>
            <a:pPr marL="342900" indent="-342900">
              <a:buFont typeface="+mj-lt"/>
              <a:buAutoNum type="arabicPeriod"/>
            </a:pPr>
            <a:r>
              <a:rPr lang="en-US" sz="900" dirty="0">
                <a:solidFill>
                  <a:schemeClr val="bg1"/>
                </a:solidFill>
                <a:latin typeface="Calibri" panose="020F0502020204030204" pitchFamily="34" charset="0"/>
              </a:rPr>
              <a:t>Lee, G., Moore, T. M., Basner, M., </a:t>
            </a:r>
            <a:r>
              <a:rPr lang="en-US" sz="900" dirty="0" err="1">
                <a:solidFill>
                  <a:schemeClr val="bg1"/>
                </a:solidFill>
                <a:latin typeface="Calibri" panose="020F0502020204030204" pitchFamily="34" charset="0"/>
              </a:rPr>
              <a:t>Nasrini</a:t>
            </a:r>
            <a:r>
              <a:rPr lang="en-US" sz="900" dirty="0">
                <a:solidFill>
                  <a:schemeClr val="bg1"/>
                </a:solidFill>
                <a:latin typeface="Calibri" panose="020F0502020204030204" pitchFamily="34" charset="0"/>
              </a:rPr>
              <a:t>, J., Roalf, D. R., Ruparel, K., Port, A. M., Dinges, D. F., &amp; Gur, R. C. (2020). Age, Sex, and Repeated Measures Effects on NASA's "Cognition" Test Battery in STEM Educated Adults. </a:t>
            </a:r>
            <a:r>
              <a:rPr lang="en-US" sz="900" i="1" dirty="0" err="1">
                <a:solidFill>
                  <a:schemeClr val="bg1"/>
                </a:solidFill>
                <a:latin typeface="Calibri" panose="020F0502020204030204" pitchFamily="34" charset="0"/>
              </a:rPr>
              <a:t>Aerosp</a:t>
            </a:r>
            <a:r>
              <a:rPr lang="en-US" sz="900" i="1" dirty="0">
                <a:solidFill>
                  <a:schemeClr val="bg1"/>
                </a:solidFill>
                <a:latin typeface="Calibri" panose="020F0502020204030204" pitchFamily="34" charset="0"/>
              </a:rPr>
              <a:t> Med Hum Perform, 91(1), 18-25. https://doi.org/10.3357/amhp.5485.2020 </a:t>
            </a:r>
          </a:p>
          <a:p>
            <a:pPr marL="342900" indent="-342900">
              <a:buFont typeface="+mj-lt"/>
              <a:buAutoNum type="arabicPeriod"/>
            </a:pPr>
            <a:r>
              <a:rPr lang="en-US" sz="900" dirty="0">
                <a:solidFill>
                  <a:schemeClr val="bg1"/>
                </a:solidFill>
                <a:latin typeface="Calibri" panose="020F0502020204030204" pitchFamily="34" charset="0"/>
              </a:rPr>
              <a:t>Basner, M., Hermosillo, E., </a:t>
            </a:r>
            <a:r>
              <a:rPr lang="en-US" sz="900" dirty="0" err="1">
                <a:solidFill>
                  <a:schemeClr val="bg1"/>
                </a:solidFill>
                <a:latin typeface="Calibri" panose="020F0502020204030204" pitchFamily="34" charset="0"/>
              </a:rPr>
              <a:t>Nasrini</a:t>
            </a:r>
            <a:r>
              <a:rPr lang="en-US" sz="900" dirty="0">
                <a:solidFill>
                  <a:schemeClr val="bg1"/>
                </a:solidFill>
                <a:latin typeface="Calibri" panose="020F0502020204030204" pitchFamily="34" charset="0"/>
              </a:rPr>
              <a:t>, J., Saxena, S., Dinges, D. F., Moore, T. M., &amp; Gur, R. C. (2020). Cognition test battery: Adjusting for practice and stimulus set effects for varying administration intervals in high performing individuals. </a:t>
            </a:r>
            <a:r>
              <a:rPr lang="en-US" sz="900" i="1" dirty="0">
                <a:solidFill>
                  <a:schemeClr val="bg1"/>
                </a:solidFill>
                <a:latin typeface="Calibri" panose="020F0502020204030204" pitchFamily="34" charset="0"/>
              </a:rPr>
              <a:t>J Clin Exp </a:t>
            </a:r>
            <a:r>
              <a:rPr lang="en-US" sz="900" i="1" dirty="0" err="1">
                <a:solidFill>
                  <a:schemeClr val="bg1"/>
                </a:solidFill>
                <a:latin typeface="Calibri" panose="020F0502020204030204" pitchFamily="34" charset="0"/>
              </a:rPr>
              <a:t>Neuropsychol</a:t>
            </a:r>
            <a:r>
              <a:rPr lang="en-US" sz="900" i="1" dirty="0">
                <a:solidFill>
                  <a:schemeClr val="bg1"/>
                </a:solidFill>
                <a:latin typeface="Calibri" panose="020F0502020204030204" pitchFamily="34" charset="0"/>
              </a:rPr>
              <a:t>, 42(5), 516-529. https://doi.org/10.1080/13803395.2020.1773765 </a:t>
            </a:r>
          </a:p>
          <a:p>
            <a:pPr marL="342900" indent="-342900">
              <a:buFont typeface="+mj-lt"/>
              <a:buAutoNum type="arabicPeriod"/>
            </a:pPr>
            <a:endParaRPr lang="en-US" sz="900" i="1" dirty="0">
              <a:solidFill>
                <a:schemeClr val="bg1"/>
              </a:solidFill>
              <a:latin typeface="Calibri" panose="020F0502020204030204" pitchFamily="34" charset="0"/>
            </a:endParaRPr>
          </a:p>
          <a:p>
            <a:pPr marL="342900" indent="-342900">
              <a:buFont typeface="+mj-lt"/>
              <a:buAutoNum type="arabicPeriod"/>
            </a:pPr>
            <a:endParaRPr lang="en-US" sz="900" i="1" dirty="0">
              <a:solidFill>
                <a:schemeClr val="bg1"/>
              </a:solidFill>
              <a:latin typeface="Calibri" panose="020F0502020204030204" pitchFamily="34" charset="0"/>
            </a:endParaRPr>
          </a:p>
          <a:p>
            <a:pPr marL="342900" indent="-342900">
              <a:buFont typeface="+mj-lt"/>
              <a:buAutoNum type="arabicPeriod"/>
            </a:pPr>
            <a:endParaRPr lang="en-US" sz="900" i="1" dirty="0">
              <a:solidFill>
                <a:schemeClr val="bg1"/>
              </a:solidFill>
              <a:latin typeface="Calibri" panose="020F0502020204030204" pitchFamily="34" charset="0"/>
            </a:endParaRPr>
          </a:p>
          <a:p>
            <a:pPr marL="342900" indent="-342900">
              <a:buFont typeface="+mj-lt"/>
              <a:buAutoNum type="arabicPeriod"/>
            </a:pPr>
            <a:endParaRPr lang="en-US" sz="900" dirty="0">
              <a:solidFill>
                <a:schemeClr val="bg1"/>
              </a:solidFill>
            </a:endParaRPr>
          </a:p>
        </p:txBody>
      </p:sp>
    </p:spTree>
    <p:extLst>
      <p:ext uri="{BB962C8B-B14F-4D97-AF65-F5344CB8AC3E}">
        <p14:creationId xmlns:p14="http://schemas.microsoft.com/office/powerpoint/2010/main" val="12446454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22</a:t>
            </a:fld>
            <a:endParaRPr lang="en-US"/>
          </a:p>
        </p:txBody>
      </p:sp>
      <p:sp>
        <p:nvSpPr>
          <p:cNvPr id="2" name="Title 4">
            <a:extLst>
              <a:ext uri="{FF2B5EF4-FFF2-40B4-BE49-F238E27FC236}">
                <a16:creationId xmlns:a16="http://schemas.microsoft.com/office/drawing/2014/main" id="{AED2EDEE-99E4-285A-676A-E1E97BA0D88E}"/>
              </a:ext>
            </a:extLst>
          </p:cNvPr>
          <p:cNvSpPr txBox="1">
            <a:spLocks/>
          </p:cNvSpPr>
          <p:nvPr/>
        </p:nvSpPr>
        <p:spPr>
          <a:xfrm>
            <a:off x="765186" y="2416970"/>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pPr algn="ctr"/>
            <a:r>
              <a:rPr lang="en-US" dirty="0"/>
              <a:t>Thank you!</a:t>
            </a:r>
          </a:p>
        </p:txBody>
      </p:sp>
    </p:spTree>
    <p:extLst>
      <p:ext uri="{BB962C8B-B14F-4D97-AF65-F5344CB8AC3E}">
        <p14:creationId xmlns:p14="http://schemas.microsoft.com/office/powerpoint/2010/main" val="4143957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838199" y="6356350"/>
            <a:ext cx="2962835"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3</a:t>
            </a:fld>
            <a:endParaRPr lang="en-US"/>
          </a:p>
        </p:txBody>
      </p:sp>
      <p:sp>
        <p:nvSpPr>
          <p:cNvPr id="7" name="Title 20">
            <a:extLst>
              <a:ext uri="{FF2B5EF4-FFF2-40B4-BE49-F238E27FC236}">
                <a16:creationId xmlns:a16="http://schemas.microsoft.com/office/drawing/2014/main" id="{02AD7ED0-7371-1529-3CBA-56A470448E18}"/>
              </a:ext>
            </a:extLst>
          </p:cNvPr>
          <p:cNvSpPr txBox="1">
            <a:spLocks/>
          </p:cNvSpPr>
          <p:nvPr/>
        </p:nvSpPr>
        <p:spPr>
          <a:xfrm>
            <a:off x="0" y="687701"/>
            <a:ext cx="10313354" cy="849984"/>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Background</a:t>
            </a:r>
          </a:p>
        </p:txBody>
      </p:sp>
      <p:sp>
        <p:nvSpPr>
          <p:cNvPr id="8" name="Content Placeholder 5">
            <a:extLst>
              <a:ext uri="{FF2B5EF4-FFF2-40B4-BE49-F238E27FC236}">
                <a16:creationId xmlns:a16="http://schemas.microsoft.com/office/drawing/2014/main" id="{334C7221-A424-0A49-0D25-1CB328CDD3A7}"/>
              </a:ext>
            </a:extLst>
          </p:cNvPr>
          <p:cNvSpPr txBox="1">
            <a:spLocks/>
          </p:cNvSpPr>
          <p:nvPr/>
        </p:nvSpPr>
        <p:spPr>
          <a:xfrm>
            <a:off x="70891" y="1707972"/>
            <a:ext cx="12050217" cy="321121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400" dirty="0">
                <a:solidFill>
                  <a:schemeClr val="bg1"/>
                </a:solidFill>
              </a:rPr>
              <a:t>Analog studies suggest mild and reversible decrements in the context of spaceflight stressors</a:t>
            </a:r>
          </a:p>
          <a:p>
            <a:pPr marL="0" indent="0">
              <a:buFont typeface="Arial" panose="020B0604020202020204" pitchFamily="34" charset="0"/>
              <a:buNone/>
            </a:pPr>
            <a:endParaRPr lang="en-US" sz="1000" dirty="0">
              <a:solidFill>
                <a:schemeClr val="bg1"/>
              </a:solidFill>
            </a:endParaRPr>
          </a:p>
          <a:p>
            <a:pPr>
              <a:buFont typeface="Wingdings" panose="05000000000000000000" pitchFamily="2" charset="2"/>
              <a:buChar char="Ø"/>
            </a:pPr>
            <a:r>
              <a:rPr lang="en-US" sz="2400" dirty="0">
                <a:solidFill>
                  <a:schemeClr val="bg1"/>
                </a:solidFill>
              </a:rPr>
              <a:t>Sleep restriction</a:t>
            </a:r>
            <a:r>
              <a:rPr lang="en-US" sz="2400" baseline="30000" dirty="0">
                <a:solidFill>
                  <a:schemeClr val="bg1"/>
                </a:solidFill>
              </a:rPr>
              <a:t>9-10</a:t>
            </a:r>
            <a:endParaRPr lang="en-US" sz="2400" dirty="0">
              <a:solidFill>
                <a:schemeClr val="bg1"/>
              </a:solidFill>
            </a:endParaRPr>
          </a:p>
          <a:p>
            <a:pPr>
              <a:buFont typeface="Wingdings" panose="05000000000000000000" pitchFamily="2" charset="2"/>
              <a:buChar char="Ø"/>
            </a:pPr>
            <a:r>
              <a:rPr lang="en-US" sz="2400" dirty="0">
                <a:solidFill>
                  <a:schemeClr val="bg1"/>
                </a:solidFill>
              </a:rPr>
              <a:t>Head down bed rest </a:t>
            </a:r>
            <a:r>
              <a:rPr lang="en-US" sz="2400" baseline="30000" dirty="0">
                <a:solidFill>
                  <a:schemeClr val="bg1"/>
                </a:solidFill>
              </a:rPr>
              <a:t>11-15</a:t>
            </a:r>
          </a:p>
          <a:p>
            <a:pPr>
              <a:buFont typeface="Wingdings" panose="05000000000000000000" pitchFamily="2" charset="2"/>
              <a:buChar char="Ø"/>
            </a:pPr>
            <a:r>
              <a:rPr lang="en-US" sz="2400" dirty="0">
                <a:solidFill>
                  <a:schemeClr val="bg1"/>
                </a:solidFill>
              </a:rPr>
              <a:t>Parabolic flight</a:t>
            </a:r>
            <a:r>
              <a:rPr lang="en-US" sz="2400" baseline="30000" dirty="0">
                <a:solidFill>
                  <a:schemeClr val="bg1"/>
                </a:solidFill>
              </a:rPr>
              <a:t>15-16</a:t>
            </a:r>
          </a:p>
          <a:p>
            <a:pPr>
              <a:buFont typeface="Wingdings" panose="05000000000000000000" pitchFamily="2" charset="2"/>
              <a:buChar char="Ø"/>
            </a:pPr>
            <a:r>
              <a:rPr lang="en-US" sz="2400" dirty="0">
                <a:solidFill>
                  <a:schemeClr val="bg1"/>
                </a:solidFill>
              </a:rPr>
              <a:t>Isolation and confinement </a:t>
            </a:r>
          </a:p>
          <a:p>
            <a:pPr marL="0" indent="0">
              <a:buNone/>
            </a:pPr>
            <a:r>
              <a:rPr lang="en-US" sz="2400" dirty="0">
                <a:solidFill>
                  <a:schemeClr val="bg1"/>
                </a:solidFill>
              </a:rPr>
              <a:t>	+ variability in mood and sleep</a:t>
            </a:r>
            <a:r>
              <a:rPr lang="en-US" sz="2400" baseline="30000" dirty="0">
                <a:solidFill>
                  <a:schemeClr val="bg1"/>
                </a:solidFill>
              </a:rPr>
              <a:t>10,17</a:t>
            </a:r>
            <a:endParaRPr lang="en-US" sz="2400" dirty="0">
              <a:solidFill>
                <a:schemeClr val="bg1"/>
              </a:solidFill>
            </a:endParaRPr>
          </a:p>
        </p:txBody>
      </p:sp>
      <p:pic>
        <p:nvPicPr>
          <p:cNvPr id="9" name="Picture 2" descr="Parabolic Flight - NASA">
            <a:extLst>
              <a:ext uri="{FF2B5EF4-FFF2-40B4-BE49-F238E27FC236}">
                <a16:creationId xmlns:a16="http://schemas.microsoft.com/office/drawing/2014/main" id="{DDB6EC99-E9D2-4D96-6485-623172E14C7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88857" y="3648544"/>
            <a:ext cx="2079558" cy="1157620"/>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Types of Analogs">
            <a:extLst>
              <a:ext uri="{FF2B5EF4-FFF2-40B4-BE49-F238E27FC236}">
                <a16:creationId xmlns:a16="http://schemas.microsoft.com/office/drawing/2014/main" id="{2655F57C-2D43-A8A1-E9D0-E96ECCEC1CC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5271"/>
          <a:stretch/>
        </p:blipFill>
        <p:spPr bwMode="auto">
          <a:xfrm>
            <a:off x="7888857" y="2237037"/>
            <a:ext cx="2079558" cy="1222026"/>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8" descr="Moon diaries: How to prepare for 4 months in lunar orbit - Russia Beyond">
            <a:extLst>
              <a:ext uri="{FF2B5EF4-FFF2-40B4-BE49-F238E27FC236}">
                <a16:creationId xmlns:a16="http://schemas.microsoft.com/office/drawing/2014/main" id="{C7857610-9E84-0D85-B665-EE5ADD285EDD}"/>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059227" y="2227209"/>
            <a:ext cx="1849207" cy="1231854"/>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envihab - NASA">
            <a:extLst>
              <a:ext uri="{FF2B5EF4-FFF2-40B4-BE49-F238E27FC236}">
                <a16:creationId xmlns:a16="http://schemas.microsoft.com/office/drawing/2014/main" id="{1D3A5C1F-5C91-EEA4-36E7-AD3D0EE5F50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059227" y="3717067"/>
            <a:ext cx="1990990" cy="995496"/>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4986B4FC-24E3-3CE7-814E-1D7E93696DE7}"/>
              </a:ext>
            </a:extLst>
          </p:cNvPr>
          <p:cNvSpPr txBox="1"/>
          <p:nvPr/>
        </p:nvSpPr>
        <p:spPr>
          <a:xfrm>
            <a:off x="8928636" y="4796026"/>
            <a:ext cx="3213397" cy="276999"/>
          </a:xfrm>
          <a:prstGeom prst="rect">
            <a:avLst/>
          </a:prstGeom>
          <a:noFill/>
        </p:spPr>
        <p:txBody>
          <a:bodyPr wrap="square" rtlCol="0">
            <a:spAutoFit/>
          </a:bodyPr>
          <a:lstStyle/>
          <a:p>
            <a:r>
              <a:rPr lang="en-US" sz="1200" dirty="0">
                <a:solidFill>
                  <a:schemeClr val="bg1"/>
                </a:solidFill>
              </a:rPr>
              <a:t>Photo credits: NASA, NEK-IBMP/Oleg Voloshin</a:t>
            </a:r>
          </a:p>
        </p:txBody>
      </p:sp>
      <p:sp>
        <p:nvSpPr>
          <p:cNvPr id="14" name="TextBox 13">
            <a:extLst>
              <a:ext uri="{FF2B5EF4-FFF2-40B4-BE49-F238E27FC236}">
                <a16:creationId xmlns:a16="http://schemas.microsoft.com/office/drawing/2014/main" id="{1F7AA417-1B76-4E52-5D8B-2FC61F65CA34}"/>
              </a:ext>
            </a:extLst>
          </p:cNvPr>
          <p:cNvSpPr txBox="1"/>
          <p:nvPr/>
        </p:nvSpPr>
        <p:spPr>
          <a:xfrm>
            <a:off x="106946" y="5232184"/>
            <a:ext cx="11978919" cy="830997"/>
          </a:xfrm>
          <a:prstGeom prst="rect">
            <a:avLst/>
          </a:prstGeom>
          <a:noFill/>
        </p:spPr>
        <p:txBody>
          <a:bodyPr wrap="square" rtlCol="0">
            <a:spAutoFit/>
          </a:bodyPr>
          <a:lstStyle/>
          <a:p>
            <a:pPr algn="ctr"/>
            <a:r>
              <a:rPr lang="en-US" sz="2400" b="1" i="1" dirty="0">
                <a:solidFill>
                  <a:schemeClr val="accent1"/>
                </a:solidFill>
                <a:effectLst/>
                <a:ea typeface="Calibri" panose="020F0502020204030204" pitchFamily="34" charset="0"/>
              </a:rPr>
              <a:t>No studies has systematically assessed cognitive performance across a wide range of cognitive domains in a cohort of astronaut crew aboard the ISS for 6-month missions</a:t>
            </a:r>
            <a:endParaRPr lang="en-US" sz="2400" b="1" i="1" dirty="0">
              <a:solidFill>
                <a:schemeClr val="accent1"/>
              </a:solidFill>
            </a:endParaRPr>
          </a:p>
        </p:txBody>
      </p:sp>
    </p:spTree>
    <p:extLst>
      <p:ext uri="{BB962C8B-B14F-4D97-AF65-F5344CB8AC3E}">
        <p14:creationId xmlns:p14="http://schemas.microsoft.com/office/powerpoint/2010/main" val="34477542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82885" y="6356350"/>
            <a:ext cx="3098515"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4</a:t>
            </a:fld>
            <a:endParaRPr lang="en-US"/>
          </a:p>
        </p:txBody>
      </p:sp>
      <p:sp>
        <p:nvSpPr>
          <p:cNvPr id="7" name="Title 20">
            <a:extLst>
              <a:ext uri="{FF2B5EF4-FFF2-40B4-BE49-F238E27FC236}">
                <a16:creationId xmlns:a16="http://schemas.microsoft.com/office/drawing/2014/main" id="{A3107FAA-1273-1C8F-92BA-9E7D85089698}"/>
              </a:ext>
            </a:extLst>
          </p:cNvPr>
          <p:cNvSpPr txBox="1">
            <a:spLocks/>
          </p:cNvSpPr>
          <p:nvPr/>
        </p:nvSpPr>
        <p:spPr>
          <a:xfrm>
            <a:off x="0" y="702500"/>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Aims</a:t>
            </a:r>
          </a:p>
        </p:txBody>
      </p:sp>
      <p:sp>
        <p:nvSpPr>
          <p:cNvPr id="8" name="Content Placeholder 5">
            <a:extLst>
              <a:ext uri="{FF2B5EF4-FFF2-40B4-BE49-F238E27FC236}">
                <a16:creationId xmlns:a16="http://schemas.microsoft.com/office/drawing/2014/main" id="{B2199143-D04E-BF22-F268-A1D2DD733160}"/>
              </a:ext>
            </a:extLst>
          </p:cNvPr>
          <p:cNvSpPr txBox="1">
            <a:spLocks/>
          </p:cNvSpPr>
          <p:nvPr/>
        </p:nvSpPr>
        <p:spPr>
          <a:xfrm>
            <a:off x="80210" y="1552485"/>
            <a:ext cx="12031579" cy="4803865"/>
          </a:xfrm>
          <a:prstGeom prst="rect">
            <a:avLst/>
          </a:prstGeom>
        </p:spPr>
        <p:txBody>
          <a:bodyP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3200" dirty="0">
                <a:solidFill>
                  <a:schemeClr val="bg1"/>
                </a:solidFill>
              </a:rPr>
              <a:t>To examine cognitive performance in a cohort of astronaut crew aboard the ISS for 6-month missions:</a:t>
            </a:r>
          </a:p>
          <a:p>
            <a:pPr marL="971550" lvl="1" indent="-514350">
              <a:buFont typeface="+mj-lt"/>
              <a:buAutoNum type="arabicPeriod"/>
            </a:pPr>
            <a:endParaRPr lang="en-US" sz="3200" b="1" dirty="0">
              <a:solidFill>
                <a:schemeClr val="bg1"/>
              </a:solidFill>
            </a:endParaRPr>
          </a:p>
          <a:p>
            <a:pPr marL="971550" lvl="1" indent="-514350">
              <a:buFont typeface="+mj-lt"/>
              <a:buAutoNum type="arabicPeriod"/>
            </a:pPr>
            <a:r>
              <a:rPr lang="en-US" sz="2800" dirty="0">
                <a:solidFill>
                  <a:schemeClr val="bg1"/>
                </a:solidFill>
              </a:rPr>
              <a:t>Provide a descriptive summary of performance across several cognitive domains </a:t>
            </a:r>
          </a:p>
          <a:p>
            <a:pPr marL="971550" lvl="1" indent="-514350">
              <a:buFont typeface="+mj-lt"/>
              <a:buAutoNum type="arabicPeriod"/>
            </a:pPr>
            <a:endParaRPr lang="en-US" sz="2800" dirty="0">
              <a:solidFill>
                <a:schemeClr val="bg1"/>
              </a:solidFill>
            </a:endParaRPr>
          </a:p>
          <a:p>
            <a:pPr marL="971550" lvl="1" indent="-514350">
              <a:buFont typeface="+mj-lt"/>
              <a:buAutoNum type="arabicPeriod"/>
            </a:pPr>
            <a:r>
              <a:rPr lang="en-US" sz="2800" dirty="0">
                <a:solidFill>
                  <a:schemeClr val="bg1"/>
                </a:solidFill>
              </a:rPr>
              <a:t>Characterize cognitive performance over time and between distinct mission phases </a:t>
            </a:r>
          </a:p>
          <a:p>
            <a:pPr marL="971550" lvl="1" indent="-514350">
              <a:buFont typeface="+mj-lt"/>
              <a:buAutoNum type="arabicPeriod"/>
            </a:pPr>
            <a:endParaRPr lang="en-US" sz="2800" dirty="0">
              <a:solidFill>
                <a:schemeClr val="bg1"/>
              </a:solidFill>
            </a:endParaRPr>
          </a:p>
          <a:p>
            <a:pPr marL="971550" lvl="1" indent="-514350">
              <a:buFont typeface="+mj-lt"/>
              <a:buAutoNum type="arabicPeriod"/>
            </a:pPr>
            <a:r>
              <a:rPr lang="en-US" sz="2800" dirty="0">
                <a:solidFill>
                  <a:schemeClr val="bg1"/>
                </a:solidFill>
              </a:rPr>
              <a:t>Examine the prevalence of low scores across tests during flight and post-flight</a:t>
            </a:r>
          </a:p>
          <a:p>
            <a:pPr marL="971550" lvl="1" indent="-514350">
              <a:buFont typeface="+mj-lt"/>
              <a:buAutoNum type="arabicPeriod"/>
            </a:pPr>
            <a:endParaRPr lang="en-US" sz="2800" dirty="0">
              <a:solidFill>
                <a:schemeClr val="bg1"/>
              </a:solidFill>
            </a:endParaRPr>
          </a:p>
          <a:p>
            <a:pPr marL="0" indent="0">
              <a:buFont typeface="Arial" panose="020B0604020202020204" pitchFamily="34" charset="0"/>
              <a:buNone/>
            </a:pPr>
            <a:r>
              <a:rPr lang="en-US" sz="3000" dirty="0">
                <a:solidFill>
                  <a:schemeClr val="bg1"/>
                </a:solidFill>
              </a:rPr>
              <a:t>Exploratory Aim: To explore the relationship between self-reported sleep and ratings of alertness</a:t>
            </a:r>
            <a:r>
              <a:rPr lang="en-US" sz="1800" dirty="0">
                <a:solidFill>
                  <a:schemeClr val="bg1"/>
                </a:solidFill>
                <a:latin typeface="Times New Roman" panose="02020603050405020304" pitchFamily="18" charset="0"/>
                <a:ea typeface="Calibri" panose="020F0502020204030204" pitchFamily="34" charset="0"/>
              </a:rPr>
              <a:t> </a:t>
            </a:r>
            <a:endParaRPr lang="en-US" sz="3000" dirty="0">
              <a:solidFill>
                <a:schemeClr val="bg1"/>
              </a:solidFill>
            </a:endParaRPr>
          </a:p>
        </p:txBody>
      </p:sp>
    </p:spTree>
    <p:extLst>
      <p:ext uri="{BB962C8B-B14F-4D97-AF65-F5344CB8AC3E}">
        <p14:creationId xmlns:p14="http://schemas.microsoft.com/office/powerpoint/2010/main" val="30702954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5</a:t>
            </a:fld>
            <a:endParaRPr lang="en-US"/>
          </a:p>
        </p:txBody>
      </p:sp>
      <p:sp>
        <p:nvSpPr>
          <p:cNvPr id="7" name="Title 20">
            <a:extLst>
              <a:ext uri="{FF2B5EF4-FFF2-40B4-BE49-F238E27FC236}">
                <a16:creationId xmlns:a16="http://schemas.microsoft.com/office/drawing/2014/main" id="{9F2248A7-A4B6-10E2-B798-8CA1F451BC54}"/>
              </a:ext>
            </a:extLst>
          </p:cNvPr>
          <p:cNvSpPr txBox="1">
            <a:spLocks/>
          </p:cNvSpPr>
          <p:nvPr/>
        </p:nvSpPr>
        <p:spPr>
          <a:xfrm>
            <a:off x="230384" y="694737"/>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Methods</a:t>
            </a:r>
          </a:p>
        </p:txBody>
      </p:sp>
      <p:sp>
        <p:nvSpPr>
          <p:cNvPr id="8" name="TextBox 7">
            <a:extLst>
              <a:ext uri="{FF2B5EF4-FFF2-40B4-BE49-F238E27FC236}">
                <a16:creationId xmlns:a16="http://schemas.microsoft.com/office/drawing/2014/main" id="{EDB5ECBA-68CA-6BDD-12F2-D0C9753F4EC5}"/>
              </a:ext>
            </a:extLst>
          </p:cNvPr>
          <p:cNvSpPr txBox="1"/>
          <p:nvPr/>
        </p:nvSpPr>
        <p:spPr>
          <a:xfrm>
            <a:off x="177250" y="2075653"/>
            <a:ext cx="6876691" cy="1938992"/>
          </a:xfrm>
          <a:prstGeom prst="rect">
            <a:avLst/>
          </a:prstGeom>
          <a:noFill/>
        </p:spPr>
        <p:txBody>
          <a:bodyPr wrap="square" rtlCol="0">
            <a:spAutoFit/>
          </a:bodyPr>
          <a:lstStyle/>
          <a:p>
            <a:r>
              <a:rPr lang="en-US" sz="3200" dirty="0">
                <a:solidFill>
                  <a:schemeClr val="bg1"/>
                </a:solidFill>
              </a:rPr>
              <a:t>25 Astronauts on 6-month ISS missions</a:t>
            </a:r>
          </a:p>
          <a:p>
            <a:pPr marL="457200" indent="-457200">
              <a:buFont typeface="Arial" panose="020B0604020202020204" pitchFamily="34" charset="0"/>
              <a:buChar char="•"/>
            </a:pPr>
            <a:r>
              <a:rPr lang="en-US" sz="2600" dirty="0">
                <a:solidFill>
                  <a:schemeClr val="bg1"/>
                </a:solidFill>
              </a:rPr>
              <a:t>Age: 33-61 years; Mean= 45.12 </a:t>
            </a:r>
          </a:p>
          <a:p>
            <a:pPr marL="457200" indent="-457200">
              <a:buFont typeface="Arial" panose="020B0604020202020204" pitchFamily="34" charset="0"/>
              <a:buChar char="•"/>
            </a:pPr>
            <a:r>
              <a:rPr lang="en-US" sz="2600" dirty="0">
                <a:solidFill>
                  <a:schemeClr val="bg1"/>
                </a:solidFill>
              </a:rPr>
              <a:t>8 Female, 17 male </a:t>
            </a:r>
          </a:p>
          <a:p>
            <a:endParaRPr lang="en-US" sz="3200" dirty="0"/>
          </a:p>
        </p:txBody>
      </p:sp>
      <p:pic>
        <p:nvPicPr>
          <p:cNvPr id="9" name="Picture 8">
            <a:extLst>
              <a:ext uri="{FF2B5EF4-FFF2-40B4-BE49-F238E27FC236}">
                <a16:creationId xmlns:a16="http://schemas.microsoft.com/office/drawing/2014/main" id="{C666942E-22A0-199B-928D-2D9D2101946D}"/>
              </a:ext>
            </a:extLst>
          </p:cNvPr>
          <p:cNvPicPr>
            <a:picLocks noChangeAspect="1"/>
          </p:cNvPicPr>
          <p:nvPr/>
        </p:nvPicPr>
        <p:blipFill rotWithShape="1">
          <a:blip r:embed="rId3"/>
          <a:srcRect l="3627" t="8174" r="3071"/>
          <a:stretch/>
        </p:blipFill>
        <p:spPr>
          <a:xfrm>
            <a:off x="4428638" y="3045358"/>
            <a:ext cx="7519568" cy="3000438"/>
          </a:xfrm>
          <a:prstGeom prst="rect">
            <a:avLst/>
          </a:prstGeom>
        </p:spPr>
      </p:pic>
      <p:sp>
        <p:nvSpPr>
          <p:cNvPr id="10" name="TextBox 9">
            <a:extLst>
              <a:ext uri="{FF2B5EF4-FFF2-40B4-BE49-F238E27FC236}">
                <a16:creationId xmlns:a16="http://schemas.microsoft.com/office/drawing/2014/main" id="{268C892C-532D-F1E4-0E0E-19563FC97731}"/>
              </a:ext>
            </a:extLst>
          </p:cNvPr>
          <p:cNvSpPr txBox="1"/>
          <p:nvPr/>
        </p:nvSpPr>
        <p:spPr>
          <a:xfrm>
            <a:off x="10696576" y="6581001"/>
            <a:ext cx="2132850" cy="276999"/>
          </a:xfrm>
          <a:prstGeom prst="rect">
            <a:avLst/>
          </a:prstGeom>
          <a:noFill/>
        </p:spPr>
        <p:txBody>
          <a:bodyPr wrap="square" rtlCol="0">
            <a:spAutoFit/>
          </a:bodyPr>
          <a:lstStyle/>
          <a:p>
            <a:r>
              <a:rPr lang="en-US" sz="1200" dirty="0">
                <a:solidFill>
                  <a:schemeClr val="bg1"/>
                </a:solidFill>
              </a:rPr>
              <a:t>Photo credit: NASA</a:t>
            </a:r>
          </a:p>
        </p:txBody>
      </p:sp>
      <p:sp>
        <p:nvSpPr>
          <p:cNvPr id="11" name="TextBox 10">
            <a:extLst>
              <a:ext uri="{FF2B5EF4-FFF2-40B4-BE49-F238E27FC236}">
                <a16:creationId xmlns:a16="http://schemas.microsoft.com/office/drawing/2014/main" id="{697BD7C0-41F7-1DD7-A849-FBF2E581565D}"/>
              </a:ext>
            </a:extLst>
          </p:cNvPr>
          <p:cNvSpPr txBox="1"/>
          <p:nvPr/>
        </p:nvSpPr>
        <p:spPr>
          <a:xfrm>
            <a:off x="230384" y="1445420"/>
            <a:ext cx="11113453" cy="584775"/>
          </a:xfrm>
          <a:prstGeom prst="rect">
            <a:avLst/>
          </a:prstGeom>
          <a:noFill/>
        </p:spPr>
        <p:txBody>
          <a:bodyPr wrap="square" rtlCol="0">
            <a:spAutoFit/>
          </a:bodyPr>
          <a:lstStyle/>
          <a:p>
            <a:r>
              <a:rPr lang="en-US" sz="3200" b="1" dirty="0">
                <a:solidFill>
                  <a:schemeClr val="bg1"/>
                </a:solidFill>
              </a:rPr>
              <a:t>Spaceflight Standard Measures Project (PI: Gilles Clement, PhD)</a:t>
            </a:r>
          </a:p>
        </p:txBody>
      </p:sp>
    </p:spTree>
    <p:extLst>
      <p:ext uri="{BB962C8B-B14F-4D97-AF65-F5344CB8AC3E}">
        <p14:creationId xmlns:p14="http://schemas.microsoft.com/office/powerpoint/2010/main" val="1248477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6</a:t>
            </a:fld>
            <a:endParaRPr lang="en-US"/>
          </a:p>
        </p:txBody>
      </p:sp>
      <p:sp>
        <p:nvSpPr>
          <p:cNvPr id="2" name="Title 20">
            <a:extLst>
              <a:ext uri="{FF2B5EF4-FFF2-40B4-BE49-F238E27FC236}">
                <a16:creationId xmlns:a16="http://schemas.microsoft.com/office/drawing/2014/main" id="{EFC0288C-CCBF-E6AF-938E-E8E030CAA432}"/>
              </a:ext>
            </a:extLst>
          </p:cNvPr>
          <p:cNvSpPr txBox="1">
            <a:spLocks/>
          </p:cNvSpPr>
          <p:nvPr/>
        </p:nvSpPr>
        <p:spPr>
          <a:xfrm>
            <a:off x="0" y="709334"/>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Methods</a:t>
            </a:r>
          </a:p>
        </p:txBody>
      </p:sp>
      <p:pic>
        <p:nvPicPr>
          <p:cNvPr id="3" name="Picture 2">
            <a:extLst>
              <a:ext uri="{FF2B5EF4-FFF2-40B4-BE49-F238E27FC236}">
                <a16:creationId xmlns:a16="http://schemas.microsoft.com/office/drawing/2014/main" id="{D0BF6277-26F1-0639-240E-9A63BA5666EA}"/>
              </a:ext>
            </a:extLst>
          </p:cNvPr>
          <p:cNvPicPr>
            <a:picLocks noChangeAspect="1"/>
          </p:cNvPicPr>
          <p:nvPr/>
        </p:nvPicPr>
        <p:blipFill rotWithShape="1">
          <a:blip r:embed="rId3"/>
          <a:srcRect l="74029" t="41099" r="16218" b="19943"/>
          <a:stretch/>
        </p:blipFill>
        <p:spPr>
          <a:xfrm>
            <a:off x="683875" y="1465590"/>
            <a:ext cx="3673224" cy="4890759"/>
          </a:xfrm>
          <a:prstGeom prst="rect">
            <a:avLst/>
          </a:prstGeom>
        </p:spPr>
      </p:pic>
      <p:pic>
        <p:nvPicPr>
          <p:cNvPr id="7" name="Picture 6">
            <a:extLst>
              <a:ext uri="{FF2B5EF4-FFF2-40B4-BE49-F238E27FC236}">
                <a16:creationId xmlns:a16="http://schemas.microsoft.com/office/drawing/2014/main" id="{FD64D94A-F259-5B6A-98D3-E1EC2A9A7B52}"/>
              </a:ext>
            </a:extLst>
          </p:cNvPr>
          <p:cNvPicPr>
            <a:picLocks noChangeAspect="1"/>
          </p:cNvPicPr>
          <p:nvPr/>
        </p:nvPicPr>
        <p:blipFill rotWithShape="1">
          <a:blip r:embed="rId3"/>
          <a:srcRect l="57616" t="41099" r="26279" b="33622"/>
          <a:stretch/>
        </p:blipFill>
        <p:spPr>
          <a:xfrm>
            <a:off x="4718465" y="1674629"/>
            <a:ext cx="6708744" cy="3510206"/>
          </a:xfrm>
          <a:prstGeom prst="rect">
            <a:avLst/>
          </a:prstGeom>
        </p:spPr>
      </p:pic>
      <p:sp>
        <p:nvSpPr>
          <p:cNvPr id="8" name="TextBox 7">
            <a:extLst>
              <a:ext uri="{FF2B5EF4-FFF2-40B4-BE49-F238E27FC236}">
                <a16:creationId xmlns:a16="http://schemas.microsoft.com/office/drawing/2014/main" id="{5D51411D-7E9F-D3A6-CDA1-33533AD348E5}"/>
              </a:ext>
            </a:extLst>
          </p:cNvPr>
          <p:cNvSpPr txBox="1"/>
          <p:nvPr/>
        </p:nvSpPr>
        <p:spPr>
          <a:xfrm>
            <a:off x="4656917" y="5184835"/>
            <a:ext cx="6708745" cy="830997"/>
          </a:xfrm>
          <a:prstGeom prst="rect">
            <a:avLst/>
          </a:prstGeom>
          <a:noFill/>
        </p:spPr>
        <p:txBody>
          <a:bodyPr wrap="square" rtlCol="0">
            <a:spAutoFit/>
          </a:bodyPr>
          <a:lstStyle/>
          <a:p>
            <a:pPr algn="ctr"/>
            <a:r>
              <a:rPr lang="en-US" sz="2400" dirty="0">
                <a:solidFill>
                  <a:schemeClr val="bg1"/>
                </a:solidFill>
              </a:rPr>
              <a:t>Speed and Accuracy z-scores calculated from sample’s baseline data </a:t>
            </a:r>
          </a:p>
        </p:txBody>
      </p:sp>
      <p:sp>
        <p:nvSpPr>
          <p:cNvPr id="9" name="TextBox 8">
            <a:extLst>
              <a:ext uri="{FF2B5EF4-FFF2-40B4-BE49-F238E27FC236}">
                <a16:creationId xmlns:a16="http://schemas.microsoft.com/office/drawing/2014/main" id="{53B7048B-2B00-83A4-24D7-264F066E4541}"/>
              </a:ext>
            </a:extLst>
          </p:cNvPr>
          <p:cNvSpPr txBox="1"/>
          <p:nvPr/>
        </p:nvSpPr>
        <p:spPr>
          <a:xfrm>
            <a:off x="4656917" y="1134326"/>
            <a:ext cx="6708745" cy="584775"/>
          </a:xfrm>
          <a:prstGeom prst="rect">
            <a:avLst/>
          </a:prstGeom>
          <a:noFill/>
        </p:spPr>
        <p:txBody>
          <a:bodyPr wrap="square" rtlCol="0">
            <a:spAutoFit/>
          </a:bodyPr>
          <a:lstStyle/>
          <a:p>
            <a:pPr algn="ctr"/>
            <a:r>
              <a:rPr lang="en-US" sz="3200" b="1" dirty="0">
                <a:solidFill>
                  <a:schemeClr val="bg1"/>
                </a:solidFill>
              </a:rPr>
              <a:t>Cognition Battery</a:t>
            </a:r>
            <a:r>
              <a:rPr lang="en-US" sz="2400" baseline="30000" dirty="0">
                <a:solidFill>
                  <a:schemeClr val="bg1"/>
                </a:solidFill>
              </a:rPr>
              <a:t>19-21</a:t>
            </a:r>
            <a:endParaRPr lang="en-US" sz="2400" dirty="0">
              <a:solidFill>
                <a:schemeClr val="bg1"/>
              </a:solidFill>
            </a:endParaRPr>
          </a:p>
        </p:txBody>
      </p:sp>
    </p:spTree>
    <p:extLst>
      <p:ext uri="{BB962C8B-B14F-4D97-AF65-F5344CB8AC3E}">
        <p14:creationId xmlns:p14="http://schemas.microsoft.com/office/powerpoint/2010/main" val="3736375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7</a:t>
            </a:fld>
            <a:endParaRPr lang="en-US"/>
          </a:p>
        </p:txBody>
      </p:sp>
      <p:sp>
        <p:nvSpPr>
          <p:cNvPr id="2" name="Title 20">
            <a:extLst>
              <a:ext uri="{FF2B5EF4-FFF2-40B4-BE49-F238E27FC236}">
                <a16:creationId xmlns:a16="http://schemas.microsoft.com/office/drawing/2014/main" id="{DAA15C55-D794-9063-EC87-79D56DB59F82}"/>
              </a:ext>
            </a:extLst>
          </p:cNvPr>
          <p:cNvSpPr txBox="1">
            <a:spLocks/>
          </p:cNvSpPr>
          <p:nvPr/>
        </p:nvSpPr>
        <p:spPr>
          <a:xfrm>
            <a:off x="136642" y="747318"/>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Methods</a:t>
            </a:r>
          </a:p>
        </p:txBody>
      </p:sp>
      <p:sp>
        <p:nvSpPr>
          <p:cNvPr id="3" name="TextBox 2">
            <a:extLst>
              <a:ext uri="{FF2B5EF4-FFF2-40B4-BE49-F238E27FC236}">
                <a16:creationId xmlns:a16="http://schemas.microsoft.com/office/drawing/2014/main" id="{233267D6-3F3E-FADF-FEB9-10F8338D4F6C}"/>
              </a:ext>
            </a:extLst>
          </p:cNvPr>
          <p:cNvSpPr txBox="1"/>
          <p:nvPr/>
        </p:nvSpPr>
        <p:spPr>
          <a:xfrm>
            <a:off x="3741251" y="1839893"/>
            <a:ext cx="6708745" cy="584775"/>
          </a:xfrm>
          <a:prstGeom prst="rect">
            <a:avLst/>
          </a:prstGeom>
          <a:noFill/>
        </p:spPr>
        <p:txBody>
          <a:bodyPr wrap="square" rtlCol="0">
            <a:spAutoFit/>
          </a:bodyPr>
          <a:lstStyle/>
          <a:p>
            <a:pPr algn="ctr"/>
            <a:r>
              <a:rPr lang="en-US" sz="3200" b="1" dirty="0">
                <a:solidFill>
                  <a:schemeClr val="bg1"/>
                </a:solidFill>
              </a:rPr>
              <a:t>Cognition Battery</a:t>
            </a:r>
            <a:r>
              <a:rPr lang="en-US" sz="2400" baseline="30000" dirty="0">
                <a:solidFill>
                  <a:schemeClr val="bg1"/>
                </a:solidFill>
              </a:rPr>
              <a:t>19-21</a:t>
            </a:r>
            <a:endParaRPr lang="en-US" sz="2400" dirty="0">
              <a:solidFill>
                <a:schemeClr val="bg1"/>
              </a:solidFill>
            </a:endParaRPr>
          </a:p>
        </p:txBody>
      </p:sp>
      <p:pic>
        <p:nvPicPr>
          <p:cNvPr id="7" name="Picture 6">
            <a:extLst>
              <a:ext uri="{FF2B5EF4-FFF2-40B4-BE49-F238E27FC236}">
                <a16:creationId xmlns:a16="http://schemas.microsoft.com/office/drawing/2014/main" id="{25BF832A-D2D1-7675-4E0B-A49077176F08}"/>
              </a:ext>
            </a:extLst>
          </p:cNvPr>
          <p:cNvPicPr>
            <a:picLocks noChangeAspect="1"/>
          </p:cNvPicPr>
          <p:nvPr/>
        </p:nvPicPr>
        <p:blipFill>
          <a:blip r:embed="rId3"/>
          <a:stretch>
            <a:fillRect/>
          </a:stretch>
        </p:blipFill>
        <p:spPr>
          <a:xfrm>
            <a:off x="770473" y="3844715"/>
            <a:ext cx="3734209" cy="1429502"/>
          </a:xfrm>
          <a:prstGeom prst="rect">
            <a:avLst/>
          </a:prstGeom>
        </p:spPr>
      </p:pic>
      <p:pic>
        <p:nvPicPr>
          <p:cNvPr id="8" name="Picture 7">
            <a:extLst>
              <a:ext uri="{FF2B5EF4-FFF2-40B4-BE49-F238E27FC236}">
                <a16:creationId xmlns:a16="http://schemas.microsoft.com/office/drawing/2014/main" id="{0C6D1CE4-E139-0E74-D575-C9D7F882CB8A}"/>
              </a:ext>
            </a:extLst>
          </p:cNvPr>
          <p:cNvPicPr>
            <a:picLocks noChangeAspect="1"/>
          </p:cNvPicPr>
          <p:nvPr/>
        </p:nvPicPr>
        <p:blipFill>
          <a:blip r:embed="rId4"/>
          <a:stretch>
            <a:fillRect/>
          </a:stretch>
        </p:blipFill>
        <p:spPr>
          <a:xfrm>
            <a:off x="770473" y="1852068"/>
            <a:ext cx="3650655" cy="1871684"/>
          </a:xfrm>
          <a:prstGeom prst="rect">
            <a:avLst/>
          </a:prstGeom>
        </p:spPr>
      </p:pic>
      <p:sp>
        <p:nvSpPr>
          <p:cNvPr id="9" name="TextBox 8">
            <a:extLst>
              <a:ext uri="{FF2B5EF4-FFF2-40B4-BE49-F238E27FC236}">
                <a16:creationId xmlns:a16="http://schemas.microsoft.com/office/drawing/2014/main" id="{CFFF9F9F-D25C-D1B1-5AD8-90638BA36211}"/>
              </a:ext>
            </a:extLst>
          </p:cNvPr>
          <p:cNvSpPr txBox="1"/>
          <p:nvPr/>
        </p:nvSpPr>
        <p:spPr>
          <a:xfrm>
            <a:off x="5293319" y="2730330"/>
            <a:ext cx="6503516" cy="2492990"/>
          </a:xfrm>
          <a:prstGeom prst="rect">
            <a:avLst/>
          </a:prstGeom>
          <a:noFill/>
        </p:spPr>
        <p:txBody>
          <a:bodyPr wrap="square" rtlCol="0">
            <a:spAutoFit/>
          </a:bodyPr>
          <a:lstStyle/>
          <a:p>
            <a:r>
              <a:rPr lang="en-US" sz="2400" b="1" u="sng" dirty="0">
                <a:solidFill>
                  <a:schemeClr val="bg1"/>
                </a:solidFill>
              </a:rPr>
              <a:t>Survey:</a:t>
            </a:r>
          </a:p>
          <a:p>
            <a:pPr marL="342900" indent="-342900">
              <a:buFont typeface="+mj-lt"/>
              <a:buAutoNum type="arabicPeriod"/>
            </a:pPr>
            <a:r>
              <a:rPr lang="en-US" sz="2400" dirty="0">
                <a:solidFill>
                  <a:schemeClr val="bg1"/>
                </a:solidFill>
              </a:rPr>
              <a:t>Wake time: 24hr clock</a:t>
            </a:r>
          </a:p>
          <a:p>
            <a:pPr marL="342900" indent="-342900">
              <a:buFont typeface="+mj-lt"/>
              <a:buAutoNum type="arabicPeriod"/>
            </a:pPr>
            <a:r>
              <a:rPr lang="en-US" sz="2400" b="1" dirty="0">
                <a:solidFill>
                  <a:schemeClr val="accent6"/>
                </a:solidFill>
              </a:rPr>
              <a:t>Sleep duration: Hours</a:t>
            </a:r>
          </a:p>
          <a:p>
            <a:pPr marL="342900" indent="-342900">
              <a:buFont typeface="+mj-lt"/>
              <a:buAutoNum type="arabicPeriod"/>
            </a:pPr>
            <a:r>
              <a:rPr lang="en-US" sz="2400" dirty="0">
                <a:solidFill>
                  <a:schemeClr val="bg1"/>
                </a:solidFill>
              </a:rPr>
              <a:t>Consumption: Caffeine, alcohol, other meds</a:t>
            </a:r>
          </a:p>
          <a:p>
            <a:pPr marL="342900" indent="-342900">
              <a:buFont typeface="+mj-lt"/>
              <a:buAutoNum type="arabicPeriod"/>
            </a:pPr>
            <a:r>
              <a:rPr lang="en-US" sz="2400" b="1" dirty="0">
                <a:solidFill>
                  <a:schemeClr val="accent6"/>
                </a:solidFill>
              </a:rPr>
              <a:t>Alertness level: 0-10 Likert scale</a:t>
            </a:r>
          </a:p>
          <a:p>
            <a:pPr marL="342900" indent="-342900">
              <a:buFont typeface="+mj-lt"/>
              <a:buAutoNum type="arabicPeriod"/>
            </a:pPr>
            <a:endParaRPr lang="en-US" dirty="0"/>
          </a:p>
          <a:p>
            <a:pPr marL="342900" indent="-342900">
              <a:buFont typeface="+mj-lt"/>
              <a:buAutoNum type="arabicPeriod"/>
            </a:pPr>
            <a:endParaRPr lang="en-US" dirty="0"/>
          </a:p>
        </p:txBody>
      </p:sp>
    </p:spTree>
    <p:extLst>
      <p:ext uri="{BB962C8B-B14F-4D97-AF65-F5344CB8AC3E}">
        <p14:creationId xmlns:p14="http://schemas.microsoft.com/office/powerpoint/2010/main" val="12305191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a:t>2025 Human Research Program </a:t>
            </a:r>
          </a:p>
          <a:p>
            <a:r>
              <a:rPr lang="en-US"/>
              <a:t>Investigators’ Workshop</a:t>
            </a:r>
            <a:endParaRPr lang="en-US" dirty="0"/>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8</a:t>
            </a:fld>
            <a:endParaRPr lang="en-US"/>
          </a:p>
        </p:txBody>
      </p:sp>
      <p:sp>
        <p:nvSpPr>
          <p:cNvPr id="2" name="Title 20">
            <a:extLst>
              <a:ext uri="{FF2B5EF4-FFF2-40B4-BE49-F238E27FC236}">
                <a16:creationId xmlns:a16="http://schemas.microsoft.com/office/drawing/2014/main" id="{61463F24-AE96-163D-EA38-A7DA29DD5BAB}"/>
              </a:ext>
            </a:extLst>
          </p:cNvPr>
          <p:cNvSpPr txBox="1">
            <a:spLocks/>
          </p:cNvSpPr>
          <p:nvPr/>
        </p:nvSpPr>
        <p:spPr>
          <a:xfrm>
            <a:off x="0" y="681495"/>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r>
              <a:rPr lang="en-US" dirty="0"/>
              <a:t>Analytical Approach </a:t>
            </a:r>
          </a:p>
        </p:txBody>
      </p:sp>
      <p:sp>
        <p:nvSpPr>
          <p:cNvPr id="3" name="Content Placeholder 5">
            <a:extLst>
              <a:ext uri="{FF2B5EF4-FFF2-40B4-BE49-F238E27FC236}">
                <a16:creationId xmlns:a16="http://schemas.microsoft.com/office/drawing/2014/main" id="{AF7F00F5-4E97-56B0-1CBC-154AB491D100}"/>
              </a:ext>
            </a:extLst>
          </p:cNvPr>
          <p:cNvSpPr txBox="1">
            <a:spLocks/>
          </p:cNvSpPr>
          <p:nvPr/>
        </p:nvSpPr>
        <p:spPr>
          <a:xfrm>
            <a:off x="71920" y="1653980"/>
            <a:ext cx="11811000" cy="5614987"/>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2"/>
                </a:solidFill>
                <a:latin typeface="Source Sans Pro" panose="020B0503030403020204" pitchFamily="34" charset="0"/>
                <a:ea typeface="Source Sans Pro" panose="020B0503030403020204" pitchFamily="34" charset="0"/>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2"/>
                </a:solidFill>
                <a:latin typeface="Source Sans Pro" panose="020B0503030403020204" pitchFamily="34" charset="0"/>
                <a:ea typeface="Source Sans Pro" panose="020B0503030403020204" pitchFamily="34" charset="0"/>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2"/>
                </a:solidFill>
                <a:latin typeface="Source Sans Pro" panose="020B0503030403020204" pitchFamily="34" charset="0"/>
                <a:ea typeface="Source Sans Pro" panose="020B0503030403020204" pitchFamily="34" charset="0"/>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2"/>
                </a:solidFill>
                <a:latin typeface="Source Sans Pro" panose="020B0503030403020204" pitchFamily="34" charset="0"/>
                <a:ea typeface="Source Sans Pro" panose="020B0503030403020204" pitchFamily="34" charset="0"/>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buFont typeface="+mj-lt"/>
              <a:buAutoNum type="arabicPeriod"/>
            </a:pPr>
            <a:r>
              <a:rPr lang="en-US" sz="2600" b="1" dirty="0"/>
              <a:t>Provide a descriptive summary of performance across cognitive domains</a:t>
            </a:r>
          </a:p>
          <a:p>
            <a:pPr lvl="1"/>
            <a:r>
              <a:rPr lang="en-US" sz="2000" dirty="0"/>
              <a:t>Descriptive information of raw baseline scores and z-scores at each mission phase </a:t>
            </a:r>
          </a:p>
          <a:p>
            <a:pPr marL="457200" indent="-457200">
              <a:buFont typeface="+mj-lt"/>
              <a:buAutoNum type="arabicPeriod"/>
            </a:pPr>
            <a:r>
              <a:rPr lang="en-US" sz="2600" b="1" dirty="0"/>
              <a:t>Characterize performance over time and between distinct mission phases </a:t>
            </a:r>
          </a:p>
          <a:p>
            <a:pPr lvl="1"/>
            <a:r>
              <a:rPr lang="en-US" sz="2000" dirty="0"/>
              <a:t>Linear mixed models to assess relationship over time </a:t>
            </a:r>
          </a:p>
          <a:p>
            <a:pPr lvl="1"/>
            <a:r>
              <a:rPr lang="en-US" sz="2000" dirty="0"/>
              <a:t>Follow up </a:t>
            </a:r>
            <a:r>
              <a:rPr lang="en-US" sz="2000" i="1" u="sng" dirty="0"/>
              <a:t>pairwise comparisons to compare distinct mission phases</a:t>
            </a:r>
          </a:p>
          <a:p>
            <a:pPr marL="457200" indent="-457200">
              <a:buFont typeface="+mj-lt"/>
              <a:buAutoNum type="arabicPeriod"/>
            </a:pPr>
            <a:r>
              <a:rPr lang="en-US" sz="2400" b="1" dirty="0"/>
              <a:t>Examine the prevalence of low scores in flight and post mission</a:t>
            </a:r>
          </a:p>
          <a:p>
            <a:pPr lvl="1"/>
            <a:r>
              <a:rPr lang="en-US" sz="2000" dirty="0"/>
              <a:t>Percent frequency of scores ≤ 1.5 standard deviations of baseline (≤ -1.5z)</a:t>
            </a:r>
          </a:p>
          <a:p>
            <a:pPr lvl="1"/>
            <a:endParaRPr lang="en-US" sz="2000" dirty="0"/>
          </a:p>
          <a:p>
            <a:pPr lvl="1"/>
            <a:endParaRPr lang="en-US" sz="2000" dirty="0"/>
          </a:p>
          <a:p>
            <a:pPr marL="0" indent="0">
              <a:buFont typeface="Arial" panose="020B0604020202020204" pitchFamily="34" charset="0"/>
              <a:buNone/>
            </a:pPr>
            <a:r>
              <a:rPr lang="en-US" sz="2400" b="1" dirty="0"/>
              <a:t>To explore the relationship between self-reported sleep and ratings of alertness </a:t>
            </a:r>
          </a:p>
          <a:p>
            <a:pPr lvl="1"/>
            <a:r>
              <a:rPr lang="en-US" sz="2000" dirty="0"/>
              <a:t>Linear mixed models to assess the relationship between cognitive outcomes and survey responses</a:t>
            </a:r>
            <a:r>
              <a:rPr lang="en-US" dirty="0"/>
              <a:t>		</a:t>
            </a:r>
          </a:p>
        </p:txBody>
      </p:sp>
      <p:pic>
        <p:nvPicPr>
          <p:cNvPr id="7" name="Picture 6">
            <a:extLst>
              <a:ext uri="{FF2B5EF4-FFF2-40B4-BE49-F238E27FC236}">
                <a16:creationId xmlns:a16="http://schemas.microsoft.com/office/drawing/2014/main" id="{13EE71EC-4DE9-2C10-0390-3C1FD2539E3A}"/>
              </a:ext>
            </a:extLst>
          </p:cNvPr>
          <p:cNvPicPr>
            <a:picLocks noChangeAspect="1"/>
          </p:cNvPicPr>
          <p:nvPr/>
        </p:nvPicPr>
        <p:blipFill rotWithShape="1">
          <a:blip r:embed="rId3"/>
          <a:srcRect l="3627" t="8174" r="3071"/>
          <a:stretch/>
        </p:blipFill>
        <p:spPr>
          <a:xfrm>
            <a:off x="9131947" y="3429000"/>
            <a:ext cx="3060053" cy="1221014"/>
          </a:xfrm>
          <a:prstGeom prst="rect">
            <a:avLst/>
          </a:prstGeom>
        </p:spPr>
      </p:pic>
    </p:spTree>
    <p:extLst>
      <p:ext uri="{BB962C8B-B14F-4D97-AF65-F5344CB8AC3E}">
        <p14:creationId xmlns:p14="http://schemas.microsoft.com/office/powerpoint/2010/main" val="21536281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87D571A1-146D-6341-D5FF-F8AB91335698}"/>
              </a:ext>
            </a:extLst>
          </p:cNvPr>
          <p:cNvSpPr>
            <a:spLocks noGrp="1"/>
          </p:cNvSpPr>
          <p:nvPr>
            <p:ph type="dt" sz="half" idx="10"/>
          </p:nvPr>
        </p:nvSpPr>
        <p:spPr>
          <a:xfrm>
            <a:off x="468330" y="6356349"/>
            <a:ext cx="3200400" cy="365125"/>
          </a:xfrm>
        </p:spPr>
        <p:txBody>
          <a:bodyPr/>
          <a:lstStyle/>
          <a:p>
            <a:r>
              <a:rPr lang="en-US" dirty="0"/>
              <a:t>Sheena I. Dev, PhD| sheena.i.dev@nasa.gov</a:t>
            </a:r>
          </a:p>
        </p:txBody>
      </p:sp>
      <p:sp>
        <p:nvSpPr>
          <p:cNvPr id="5" name="Footer Placeholder 4">
            <a:extLst>
              <a:ext uri="{FF2B5EF4-FFF2-40B4-BE49-F238E27FC236}">
                <a16:creationId xmlns:a16="http://schemas.microsoft.com/office/drawing/2014/main" id="{2FD95CFC-7A22-79B2-8ED0-3234E9A105EE}"/>
              </a:ext>
            </a:extLst>
          </p:cNvPr>
          <p:cNvSpPr>
            <a:spLocks noGrp="1"/>
          </p:cNvSpPr>
          <p:nvPr>
            <p:ph type="ftr" sz="quarter" idx="11"/>
          </p:nvPr>
        </p:nvSpPr>
        <p:spPr/>
        <p:txBody>
          <a:bodyPr/>
          <a:lstStyle/>
          <a:p>
            <a:r>
              <a:rPr lang="en-US" dirty="0"/>
              <a:t>2025 Human Research Program </a:t>
            </a:r>
          </a:p>
          <a:p>
            <a:r>
              <a:rPr lang="en-US" dirty="0"/>
              <a:t>Investigators’ Workshop</a:t>
            </a:r>
          </a:p>
        </p:txBody>
      </p:sp>
      <p:sp>
        <p:nvSpPr>
          <p:cNvPr id="6" name="Slide Number Placeholder 5">
            <a:extLst>
              <a:ext uri="{FF2B5EF4-FFF2-40B4-BE49-F238E27FC236}">
                <a16:creationId xmlns:a16="http://schemas.microsoft.com/office/drawing/2014/main" id="{900CF010-9002-6D33-61A7-D37FB3D4B21D}"/>
              </a:ext>
            </a:extLst>
          </p:cNvPr>
          <p:cNvSpPr>
            <a:spLocks noGrp="1"/>
          </p:cNvSpPr>
          <p:nvPr>
            <p:ph type="sldNum" sz="quarter" idx="12"/>
          </p:nvPr>
        </p:nvSpPr>
        <p:spPr/>
        <p:txBody>
          <a:bodyPr/>
          <a:lstStyle/>
          <a:p>
            <a:fld id="{3A0E1C1D-23A6-4D8C-8BAD-0A4D3EB843D9}" type="slidenum">
              <a:rPr lang="en-US" smtClean="0"/>
              <a:t>9</a:t>
            </a:fld>
            <a:endParaRPr lang="en-US"/>
          </a:p>
        </p:txBody>
      </p:sp>
      <p:sp>
        <p:nvSpPr>
          <p:cNvPr id="2" name="Title 4">
            <a:extLst>
              <a:ext uri="{FF2B5EF4-FFF2-40B4-BE49-F238E27FC236}">
                <a16:creationId xmlns:a16="http://schemas.microsoft.com/office/drawing/2014/main" id="{AED2EDEE-99E4-285A-676A-E1E97BA0D88E}"/>
              </a:ext>
            </a:extLst>
          </p:cNvPr>
          <p:cNvSpPr txBox="1">
            <a:spLocks/>
          </p:cNvSpPr>
          <p:nvPr/>
        </p:nvSpPr>
        <p:spPr>
          <a:xfrm>
            <a:off x="765186" y="2416970"/>
            <a:ext cx="10313354" cy="849984"/>
          </a:xfrm>
          <a:prstGeom prst="rect">
            <a:avLst/>
          </a:prstGeom>
        </p:spPr>
        <p:txBody>
          <a:bodyPr/>
          <a:lstStyle>
            <a:lvl1pPr algn="l" defTabSz="914400" rtl="0" eaLnBrk="1" latinLnBrk="0" hangingPunct="1">
              <a:lnSpc>
                <a:spcPct val="90000"/>
              </a:lnSpc>
              <a:spcBef>
                <a:spcPct val="0"/>
              </a:spcBef>
              <a:buNone/>
              <a:defRPr sz="4400" kern="1200">
                <a:solidFill>
                  <a:schemeClr val="bg2"/>
                </a:solidFill>
                <a:latin typeface="Bahnschrift" panose="020B0502040204020203" pitchFamily="34" charset="0"/>
                <a:ea typeface="+mj-ea"/>
                <a:cs typeface="+mj-cs"/>
              </a:defRPr>
            </a:lvl1pPr>
          </a:lstStyle>
          <a:p>
            <a:pPr algn="ctr"/>
            <a:r>
              <a:rPr lang="en-US"/>
              <a:t>Results</a:t>
            </a:r>
            <a:endParaRPr lang="en-US" dirty="0"/>
          </a:p>
        </p:txBody>
      </p:sp>
    </p:spTree>
    <p:extLst>
      <p:ext uri="{BB962C8B-B14F-4D97-AF65-F5344CB8AC3E}">
        <p14:creationId xmlns:p14="http://schemas.microsoft.com/office/powerpoint/2010/main" val="50135962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F46216B-77A9-411A-B9D3-5023FCB7020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argeFileSize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C83F6533451D0499DA21A5E9681168B" ma:contentTypeVersion="5" ma:contentTypeDescription="Create a new document." ma:contentTypeScope="" ma:versionID="9b3b1f8b3f9080dfe5b72b55c1a22a51">
  <xsd:schema xmlns:xsd="http://www.w3.org/2001/XMLSchema" xmlns:xs="http://www.w3.org/2001/XMLSchema" xmlns:p="http://schemas.microsoft.com/office/2006/metadata/properties" xmlns:ns1="http://schemas.microsoft.com/sharepoint/v3" xmlns:ns2="d3cf81e8-d1cd-4363-8584-6d66dcd9c1e1" xmlns:ns3="9e14bc9f-d43a-4562-9a47-6bccc43a8b23" targetNamespace="http://schemas.microsoft.com/office/2006/metadata/properties" ma:root="true" ma:fieldsID="ff89606c17591af8a6700be7c18aa02c" ns1:_="" ns2:_="" ns3:_="">
    <xsd:import namespace="http://schemas.microsoft.com/sharepoint/v3"/>
    <xsd:import namespace="d3cf81e8-d1cd-4363-8584-6d66dcd9c1e1"/>
    <xsd:import namespace="9e14bc9f-d43a-4562-9a47-6bccc43a8b23"/>
    <xsd:element name="properties">
      <xsd:complexType>
        <xsd:sequence>
          <xsd:element name="documentManagement">
            <xsd:complexType>
              <xsd:all>
                <xsd:element ref="ns2:SharedWithUsers" minOccurs="0"/>
                <xsd:element ref="ns1:LargeFileSize" minOccurs="0"/>
                <xsd:element ref="ns3:D38D7918E8D62_DiskName" minOccurs="0"/>
                <xsd:element ref="ns1:FileShareFla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LargeFileSize" ma:index="9" nillable="true" ma:displayName="Linked File Size" ma:hidden="true" ma:internalName="LargeFileSize">
      <xsd:simpleType>
        <xsd:restriction base="dms:Note">
          <xsd:maxLength value="255"/>
        </xsd:restriction>
      </xsd:simpleType>
    </xsd:element>
    <xsd:element name="FileShareFlag" ma:index="11" nillable="true" ma:displayName="File Share Flag" ma:default="0.0" ma:hidden="true" ma:internalName="_x0024_Resources_x003a_FSDLResources_x002c_VDL_FileShareFlag_x003b_" ma:readOnly="tru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d3cf81e8-d1cd-4363-8584-6d66dcd9c1e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9e14bc9f-d43a-4562-9a47-6bccc43a8b23" elementFormDefault="qualified">
    <xsd:import namespace="http://schemas.microsoft.com/office/2006/documentManagement/types"/>
    <xsd:import namespace="http://schemas.microsoft.com/office/infopath/2007/PartnerControls"/>
    <xsd:element name="D38D7918E8D62_DiskName" ma:index="10" nillable="true" ma:displayName="DiskName" ma:description="" ma:hidden="true" ma:internalName="DiskName"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4"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7AE5320-CE04-44B9-A2D1-E0837F0426D8}">
  <ds:schemaRefs>
    <ds:schemaRef ds:uri="http://schemas.microsoft.com/sharepoint/v3/contenttype/forms"/>
  </ds:schemaRefs>
</ds:datastoreItem>
</file>

<file path=customXml/itemProps2.xml><?xml version="1.0" encoding="utf-8"?>
<ds:datastoreItem xmlns:ds="http://schemas.openxmlformats.org/officeDocument/2006/customXml" ds:itemID="{3E01E2F8-19D3-444E-8D9D-2E1EA7CD6394}">
  <ds:schemaRefs>
    <ds:schemaRef ds:uri="http://purl.org/dc/dcmitype/"/>
    <ds:schemaRef ds:uri="http://purl.org/dc/elements/1.1/"/>
    <ds:schemaRef ds:uri="9e14bc9f-d43a-4562-9a47-6bccc43a8b23"/>
    <ds:schemaRef ds:uri="http://schemas.microsoft.com/office/2006/metadata/properties"/>
    <ds:schemaRef ds:uri="http://www.w3.org/XML/1998/namespace"/>
    <ds:schemaRef ds:uri="http://schemas.microsoft.com/office/infopath/2007/PartnerControls"/>
    <ds:schemaRef ds:uri="http://schemas.microsoft.com/office/2006/documentManagement/types"/>
    <ds:schemaRef ds:uri="http://schemas.openxmlformats.org/package/2006/metadata/core-properties"/>
    <ds:schemaRef ds:uri="d3cf81e8-d1cd-4363-8584-6d66dcd9c1e1"/>
    <ds:schemaRef ds:uri="http://schemas.microsoft.com/sharepoint/v3"/>
    <ds:schemaRef ds:uri="http://purl.org/dc/terms/"/>
  </ds:schemaRefs>
</ds:datastoreItem>
</file>

<file path=customXml/itemProps3.xml><?xml version="1.0" encoding="utf-8"?>
<ds:datastoreItem xmlns:ds="http://schemas.openxmlformats.org/officeDocument/2006/customXml" ds:itemID="{5012AA27-71F0-416C-8A00-EC63DB7BDB5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d3cf81e8-d1cd-4363-8584-6d66dcd9c1e1"/>
    <ds:schemaRef ds:uri="9e14bc9f-d43a-4562-9a47-6bccc43a8b2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Office 2013 - 2022 Theme</Template>
  <TotalTime>233</TotalTime>
  <Words>5499</Words>
  <Application>Microsoft Office PowerPoint</Application>
  <PresentationFormat>Widescreen</PresentationFormat>
  <Paragraphs>348</Paragraphs>
  <Slides>22</Slides>
  <Notes>22</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22</vt:i4>
      </vt:variant>
    </vt:vector>
  </HeadingPairs>
  <TitlesOfParts>
    <vt:vector size="33" baseType="lpstr">
      <vt:lpstr>Arial</vt:lpstr>
      <vt:lpstr>Bahnschrift</vt:lpstr>
      <vt:lpstr>BlinkMacSystemFont</vt:lpstr>
      <vt:lpstr>Calibri</vt:lpstr>
      <vt:lpstr>Calibri (Body)</vt:lpstr>
      <vt:lpstr>Calibri Light</vt:lpstr>
      <vt:lpstr>Source Sans Pro</vt:lpstr>
      <vt:lpstr>Times New Roman</vt:lpstr>
      <vt:lpstr>Wingdings</vt:lpstr>
      <vt:lpstr>Office Theme</vt:lpstr>
      <vt:lpstr>1_Office Theme</vt:lpstr>
      <vt:lpstr>Cognitive Performance in ISS Astronauts on 6-month Low Earth Orbit Missions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Elgart, S Robin (JSC-SK4)[IPA]</dc:creator>
  <cp:lastModifiedBy>Dev, Sheena I. (JSC-SK311)[KBR Wyle Services, LLC]</cp:lastModifiedBy>
  <cp:revision>21</cp:revision>
  <dcterms:created xsi:type="dcterms:W3CDTF">2022-12-17T00:09:25Z</dcterms:created>
  <dcterms:modified xsi:type="dcterms:W3CDTF">2025-01-23T15:13:15Z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0x0101002C83F6533451D0499DA21A5E9681168B</vt:lpwstr>
  </property>
  <property fmtid="{D5CDD505-2E9C-101B-9397-08002B2CF9AE}" pid="3" name="MediaServiceImageTags">
    <vt:lpwstr/>
  </property>
</Properties>
</file>