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384048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98A82F-B512-BB1C-4DFF-006575CAA3D5}" name="Bell, Suzanne T. (JSC-SK311)" initials="BST(S" userId="S::stbell1@ndc.nasa.gov::4941c347-4c8c-4d7e-b8c8-dd4b888fa6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122E62"/>
    <a:srgbClr val="27B6F8"/>
    <a:srgbClr val="235BBF"/>
    <a:srgbClr val="0791CF"/>
    <a:srgbClr val="64AEDD"/>
    <a:srgbClr val="CAD5E3"/>
    <a:srgbClr val="FFDA00"/>
    <a:srgbClr val="FF1923"/>
    <a:srgbClr val="BBC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BA56A-0FC3-417D-A893-3EC91BAEDC83}" v="22" dt="2025-01-06T16:43:39.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622" autoAdjust="0"/>
    <p:restoredTop sz="93890" autoAdjust="0"/>
  </p:normalViewPr>
  <p:slideViewPr>
    <p:cSldViewPr snapToGrid="0" showGuides="1">
      <p:cViewPr>
        <p:scale>
          <a:sx n="40" d="100"/>
          <a:sy n="40" d="100"/>
        </p:scale>
        <p:origin x="-2420" y="-5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Lauren B {she, her} (JSC-SK311)[KBR Wyle Services, LLC]" userId="2e934e9c-a1c8-46b5-bd4d-4f25b5698e4e" providerId="ADAL" clId="{B4FBA56A-0FC3-417D-A893-3EC91BAEDC83}"/>
    <pc:docChg chg="undo redo custSel modSld">
      <pc:chgData name="Landon, Lauren B {she, her} (JSC-SK311)[KBR Wyle Services, LLC]" userId="2e934e9c-a1c8-46b5-bd4d-4f25b5698e4e" providerId="ADAL" clId="{B4FBA56A-0FC3-417D-A893-3EC91BAEDC83}" dt="2025-01-06T16:49:15.882" v="129" actId="20577"/>
      <pc:docMkLst>
        <pc:docMk/>
      </pc:docMkLst>
      <pc:sldChg chg="addSp delSp modSp mod">
        <pc:chgData name="Landon, Lauren B {she, her} (JSC-SK311)[KBR Wyle Services, LLC]" userId="2e934e9c-a1c8-46b5-bd4d-4f25b5698e4e" providerId="ADAL" clId="{B4FBA56A-0FC3-417D-A893-3EC91BAEDC83}" dt="2025-01-06T16:49:15.882" v="129" actId="20577"/>
        <pc:sldMkLst>
          <pc:docMk/>
          <pc:sldMk cId="467102715" sldId="256"/>
        </pc:sldMkLst>
        <pc:spChg chg="mod">
          <ac:chgData name="Landon, Lauren B {she, her} (JSC-SK311)[KBR Wyle Services, LLC]" userId="2e934e9c-a1c8-46b5-bd4d-4f25b5698e4e" providerId="ADAL" clId="{B4FBA56A-0FC3-417D-A893-3EC91BAEDC83}" dt="2025-01-06T16:41:15.064" v="33" actId="20577"/>
          <ac:spMkLst>
            <pc:docMk/>
            <pc:sldMk cId="467102715" sldId="256"/>
            <ac:spMk id="1026" creationId="{86548581-0BD7-5DCC-374B-AF20F8DF3E9E}"/>
          </ac:spMkLst>
        </pc:spChg>
        <pc:spChg chg="mod">
          <ac:chgData name="Landon, Lauren B {she, her} (JSC-SK311)[KBR Wyle Services, LLC]" userId="2e934e9c-a1c8-46b5-bd4d-4f25b5698e4e" providerId="ADAL" clId="{B4FBA56A-0FC3-417D-A893-3EC91BAEDC83}" dt="2025-01-06T16:49:15.882" v="129" actId="20577"/>
          <ac:spMkLst>
            <pc:docMk/>
            <pc:sldMk cId="467102715" sldId="256"/>
            <ac:spMk id="1035" creationId="{644762D7-5E20-2404-9692-2B6EF9911ACF}"/>
          </ac:spMkLst>
        </pc:spChg>
        <pc:spChg chg="mod">
          <ac:chgData name="Landon, Lauren B {she, her} (JSC-SK311)[KBR Wyle Services, LLC]" userId="2e934e9c-a1c8-46b5-bd4d-4f25b5698e4e" providerId="ADAL" clId="{B4FBA56A-0FC3-417D-A893-3EC91BAEDC83}" dt="2025-01-06T16:45:55.816" v="72" actId="20577"/>
          <ac:spMkLst>
            <pc:docMk/>
            <pc:sldMk cId="467102715" sldId="256"/>
            <ac:spMk id="1047" creationId="{1BC193DD-34F9-BEA7-9DF7-9160B1BC4071}"/>
          </ac:spMkLst>
        </pc:spChg>
        <pc:picChg chg="add mod">
          <ac:chgData name="Landon, Lauren B {she, her} (JSC-SK311)[KBR Wyle Services, LLC]" userId="2e934e9c-a1c8-46b5-bd4d-4f25b5698e4e" providerId="ADAL" clId="{B4FBA56A-0FC3-417D-A893-3EC91BAEDC83}" dt="2025-01-06T16:43:39.944" v="61" actId="1076"/>
          <ac:picMkLst>
            <pc:docMk/>
            <pc:sldMk cId="467102715" sldId="256"/>
            <ac:picMk id="16" creationId="{4D681B83-8576-72A5-74B0-659D6FF4DC7B}"/>
          </ac:picMkLst>
        </pc:picChg>
        <pc:picChg chg="add del mod">
          <ac:chgData name="Landon, Lauren B {she, her} (JSC-SK311)[KBR Wyle Services, LLC]" userId="2e934e9c-a1c8-46b5-bd4d-4f25b5698e4e" providerId="ADAL" clId="{B4FBA56A-0FC3-417D-A893-3EC91BAEDC83}" dt="2025-01-06T16:43:38.495" v="54" actId="478"/>
          <ac:picMkLst>
            <pc:docMk/>
            <pc:sldMk cId="467102715" sldId="256"/>
            <ac:picMk id="58" creationId="{2C5F5307-EAC5-B08B-1FD0-1523F47889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E4FA8-9C65-4BFA-8783-B8EC23FDF2FF}" type="datetimeFigureOut">
              <a:rPr lang="en-US" smtClean="0"/>
              <a:t>1/6/2025</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D5EED-50C8-4909-BF8A-474DFAFF92F6}" type="slidenum">
              <a:rPr lang="en-US" smtClean="0"/>
              <a:t>‹#›</a:t>
            </a:fld>
            <a:endParaRPr lang="en-US"/>
          </a:p>
        </p:txBody>
      </p:sp>
    </p:spTree>
    <p:extLst>
      <p:ext uri="{BB962C8B-B14F-4D97-AF65-F5344CB8AC3E}">
        <p14:creationId xmlns:p14="http://schemas.microsoft.com/office/powerpoint/2010/main" val="3035788755"/>
      </p:ext>
    </p:extLst>
  </p:cSld>
  <p:clrMap bg1="lt1" tx1="dk1" bg2="lt2" tx2="dk2" accent1="accent1" accent2="accent2" accent3="accent3" accent4="accent4" accent5="accent5" accent6="accent6" hlink="hlink" folHlink="folHlink"/>
  <p:notesStyle>
    <a:lvl1pPr marL="0" algn="l" defTabSz="3423514" rtl="0" eaLnBrk="1" latinLnBrk="0" hangingPunct="1">
      <a:defRPr sz="4493" kern="1200">
        <a:solidFill>
          <a:schemeClr val="tx1"/>
        </a:solidFill>
        <a:latin typeface="+mn-lt"/>
        <a:ea typeface="+mn-ea"/>
        <a:cs typeface="+mn-cs"/>
      </a:defRPr>
    </a:lvl1pPr>
    <a:lvl2pPr marL="1711757" algn="l" defTabSz="3423514" rtl="0" eaLnBrk="1" latinLnBrk="0" hangingPunct="1">
      <a:defRPr sz="4493" kern="1200">
        <a:solidFill>
          <a:schemeClr val="tx1"/>
        </a:solidFill>
        <a:latin typeface="+mn-lt"/>
        <a:ea typeface="+mn-ea"/>
        <a:cs typeface="+mn-cs"/>
      </a:defRPr>
    </a:lvl2pPr>
    <a:lvl3pPr marL="3423514" algn="l" defTabSz="3423514" rtl="0" eaLnBrk="1" latinLnBrk="0" hangingPunct="1">
      <a:defRPr sz="4493" kern="1200">
        <a:solidFill>
          <a:schemeClr val="tx1"/>
        </a:solidFill>
        <a:latin typeface="+mn-lt"/>
        <a:ea typeface="+mn-ea"/>
        <a:cs typeface="+mn-cs"/>
      </a:defRPr>
    </a:lvl3pPr>
    <a:lvl4pPr marL="5135270" algn="l" defTabSz="3423514" rtl="0" eaLnBrk="1" latinLnBrk="0" hangingPunct="1">
      <a:defRPr sz="4493" kern="1200">
        <a:solidFill>
          <a:schemeClr val="tx1"/>
        </a:solidFill>
        <a:latin typeface="+mn-lt"/>
        <a:ea typeface="+mn-ea"/>
        <a:cs typeface="+mn-cs"/>
      </a:defRPr>
    </a:lvl4pPr>
    <a:lvl5pPr marL="6847027" algn="l" defTabSz="3423514" rtl="0" eaLnBrk="1" latinLnBrk="0" hangingPunct="1">
      <a:defRPr sz="4493" kern="1200">
        <a:solidFill>
          <a:schemeClr val="tx1"/>
        </a:solidFill>
        <a:latin typeface="+mn-lt"/>
        <a:ea typeface="+mn-ea"/>
        <a:cs typeface="+mn-cs"/>
      </a:defRPr>
    </a:lvl5pPr>
    <a:lvl6pPr marL="8558784" algn="l" defTabSz="3423514" rtl="0" eaLnBrk="1" latinLnBrk="0" hangingPunct="1">
      <a:defRPr sz="4493" kern="1200">
        <a:solidFill>
          <a:schemeClr val="tx1"/>
        </a:solidFill>
        <a:latin typeface="+mn-lt"/>
        <a:ea typeface="+mn-ea"/>
        <a:cs typeface="+mn-cs"/>
      </a:defRPr>
    </a:lvl6pPr>
    <a:lvl7pPr marL="10270541" algn="l" defTabSz="3423514" rtl="0" eaLnBrk="1" latinLnBrk="0" hangingPunct="1">
      <a:defRPr sz="4493" kern="1200">
        <a:solidFill>
          <a:schemeClr val="tx1"/>
        </a:solidFill>
        <a:latin typeface="+mn-lt"/>
        <a:ea typeface="+mn-ea"/>
        <a:cs typeface="+mn-cs"/>
      </a:defRPr>
    </a:lvl7pPr>
    <a:lvl8pPr marL="11982298" algn="l" defTabSz="3423514" rtl="0" eaLnBrk="1" latinLnBrk="0" hangingPunct="1">
      <a:defRPr sz="4493" kern="1200">
        <a:solidFill>
          <a:schemeClr val="tx1"/>
        </a:solidFill>
        <a:latin typeface="+mn-lt"/>
        <a:ea typeface="+mn-ea"/>
        <a:cs typeface="+mn-cs"/>
      </a:defRPr>
    </a:lvl8pPr>
    <a:lvl9pPr marL="13694054" algn="l" defTabSz="3423514" rtl="0" eaLnBrk="1" latinLnBrk="0" hangingPunct="1">
      <a:defRPr sz="44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D5EED-50C8-4909-BF8A-474DFAFF92F6}" type="slidenum">
              <a:rPr lang="en-US" smtClean="0"/>
              <a:t>1</a:t>
            </a:fld>
            <a:endParaRPr lang="en-US"/>
          </a:p>
        </p:txBody>
      </p:sp>
    </p:spTree>
    <p:extLst>
      <p:ext uri="{BB962C8B-B14F-4D97-AF65-F5344CB8AC3E}">
        <p14:creationId xmlns:p14="http://schemas.microsoft.com/office/powerpoint/2010/main" val="192923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13B8B-66D7-4051-B196-E4DA967EB612}"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313204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13B8B-66D7-4051-B196-E4DA967EB612}"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288189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13B8B-66D7-4051-B196-E4DA967EB612}"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58978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13B8B-66D7-4051-B196-E4DA967EB612}"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393723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013B8B-66D7-4051-B196-E4DA967EB612}"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92519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13B8B-66D7-4051-B196-E4DA967EB612}"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360206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13B8B-66D7-4051-B196-E4DA967EB612}"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42579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13B8B-66D7-4051-B196-E4DA967EB612}"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309997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13B8B-66D7-4051-B196-E4DA967EB612}"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274073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E013B8B-66D7-4051-B196-E4DA967EB612}"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174016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E013B8B-66D7-4051-B196-E4DA967EB612}"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FDBC1-F967-42F7-B491-53C10C85E09C}" type="slidenum">
              <a:rPr lang="en-US" smtClean="0"/>
              <a:t>‹#›</a:t>
            </a:fld>
            <a:endParaRPr lang="en-US"/>
          </a:p>
        </p:txBody>
      </p:sp>
    </p:spTree>
    <p:extLst>
      <p:ext uri="{BB962C8B-B14F-4D97-AF65-F5344CB8AC3E}">
        <p14:creationId xmlns:p14="http://schemas.microsoft.com/office/powerpoint/2010/main" val="270700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9E013B8B-66D7-4051-B196-E4DA967EB612}" type="datetimeFigureOut">
              <a:rPr lang="en-US" smtClean="0"/>
              <a:t>1/6/2025</a:t>
            </a:fld>
            <a:endParaRPr lang="en-US"/>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72DFDBC1-F967-42F7-B491-53C10C85E09C}" type="slidenum">
              <a:rPr lang="en-US" smtClean="0"/>
              <a:t>‹#›</a:t>
            </a:fld>
            <a:endParaRPr lang="en-US"/>
          </a:p>
        </p:txBody>
      </p:sp>
    </p:spTree>
    <p:extLst>
      <p:ext uri="{BB962C8B-B14F-4D97-AF65-F5344CB8AC3E}">
        <p14:creationId xmlns:p14="http://schemas.microsoft.com/office/powerpoint/2010/main" val="2028150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D84DCE54-F8BB-D5C5-34D6-D211B4260D37}"/>
              </a:ext>
            </a:extLst>
          </p:cNvPr>
          <p:cNvSpPr/>
          <p:nvPr/>
        </p:nvSpPr>
        <p:spPr>
          <a:xfrm>
            <a:off x="-23029" y="30743456"/>
            <a:ext cx="38404800" cy="2168962"/>
          </a:xfrm>
          <a:prstGeom prst="rect">
            <a:avLst/>
          </a:prstGeom>
          <a:solidFill>
            <a:schemeClr val="accent5">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A12EAAC-25A7-4441-64FB-06BDC0935AFC}"/>
              </a:ext>
            </a:extLst>
          </p:cNvPr>
          <p:cNvSpPr/>
          <p:nvPr/>
        </p:nvSpPr>
        <p:spPr>
          <a:xfrm>
            <a:off x="-23029" y="-41789"/>
            <a:ext cx="38404800" cy="4769979"/>
          </a:xfrm>
          <a:prstGeom prst="rect">
            <a:avLst/>
          </a:prstGeom>
          <a:solidFill>
            <a:schemeClr val="accent5">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B83B30E-6C34-0431-D983-AD0CE2B45BF8}"/>
              </a:ext>
            </a:extLst>
          </p:cNvPr>
          <p:cNvSpPr txBox="1"/>
          <p:nvPr/>
        </p:nvSpPr>
        <p:spPr>
          <a:xfrm>
            <a:off x="0" y="694581"/>
            <a:ext cx="38404800" cy="1200329"/>
          </a:xfrm>
          <a:prstGeom prst="rect">
            <a:avLst/>
          </a:prstGeom>
          <a:noFill/>
        </p:spPr>
        <p:txBody>
          <a:bodyPr wrap="square" rtlCol="0">
            <a:spAutoFit/>
          </a:bodyPr>
          <a:lstStyle/>
          <a:p>
            <a:pPr algn="ctr"/>
            <a:r>
              <a:rPr lang="en-US" sz="7200" b="1" dirty="0">
                <a:effectLst/>
                <a:ea typeface="Calibri" panose="020F0502020204030204" pitchFamily="34" charset="0"/>
              </a:rPr>
              <a:t>Behavioral Health Benefits of the ISS Pick-and-Eat Crop Growth System</a:t>
            </a:r>
            <a:endParaRPr lang="en-US" sz="7200" dirty="0"/>
          </a:p>
        </p:txBody>
      </p:sp>
      <p:sp>
        <p:nvSpPr>
          <p:cNvPr id="9" name="TextBox 8">
            <a:extLst>
              <a:ext uri="{FF2B5EF4-FFF2-40B4-BE49-F238E27FC236}">
                <a16:creationId xmlns:a16="http://schemas.microsoft.com/office/drawing/2014/main" id="{C0B42E77-6B2E-2CE6-4B7C-75F3705984E4}"/>
              </a:ext>
            </a:extLst>
          </p:cNvPr>
          <p:cNvSpPr txBox="1"/>
          <p:nvPr/>
        </p:nvSpPr>
        <p:spPr>
          <a:xfrm>
            <a:off x="4608721" y="2144984"/>
            <a:ext cx="28820997" cy="2211375"/>
          </a:xfrm>
          <a:prstGeom prst="rect">
            <a:avLst/>
          </a:prstGeom>
          <a:noFill/>
        </p:spPr>
        <p:txBody>
          <a:bodyPr wrap="square" rtlCol="0">
            <a:spAutoFit/>
          </a:bodyPr>
          <a:lstStyle/>
          <a:p>
            <a:pPr marL="0" marR="0" algn="ctr">
              <a:spcBef>
                <a:spcPts val="0"/>
              </a:spcBef>
              <a:spcAft>
                <a:spcPts val="1200"/>
              </a:spcAft>
            </a:pPr>
            <a:r>
              <a:rPr lang="en-US" sz="4400" b="1" dirty="0">
                <a:effectLst/>
                <a:ea typeface="Calibri" panose="020F0502020204030204" pitchFamily="34" charset="0"/>
                <a:cs typeface="Times New Roman" panose="02020603050405020304" pitchFamily="18" charset="0"/>
              </a:rPr>
              <a:t>Lauren Landon</a:t>
            </a:r>
            <a:r>
              <a:rPr lang="en-US" sz="4400" b="1" baseline="30000" dirty="0">
                <a:effectLst/>
                <a:ea typeface="Calibri" panose="020F0502020204030204" pitchFamily="34" charset="0"/>
                <a:cs typeface="Times New Roman" panose="02020603050405020304" pitchFamily="18" charset="0"/>
              </a:rPr>
              <a:t>1*</a:t>
            </a:r>
            <a:r>
              <a:rPr lang="en-US" sz="4400" b="1" dirty="0">
                <a:effectLst/>
                <a:ea typeface="Calibri" panose="020F0502020204030204" pitchFamily="34" charset="0"/>
                <a:cs typeface="Times New Roman" panose="02020603050405020304" pitchFamily="18" charset="0"/>
              </a:rPr>
              <a:t>, Sydney Begerowski</a:t>
            </a:r>
            <a:r>
              <a:rPr lang="en-US" sz="4400" b="1" baseline="30000" dirty="0">
                <a:effectLst/>
                <a:ea typeface="Calibri" panose="020F0502020204030204" pitchFamily="34" charset="0"/>
                <a:cs typeface="Times New Roman" panose="02020603050405020304" pitchFamily="18" charset="0"/>
              </a:rPr>
              <a:t>1*</a:t>
            </a:r>
            <a:r>
              <a:rPr lang="en-US" sz="4400" b="1" dirty="0">
                <a:effectLst/>
                <a:ea typeface="Calibri" panose="020F0502020204030204" pitchFamily="34" charset="0"/>
                <a:cs typeface="Times New Roman" panose="02020603050405020304" pitchFamily="18" charset="0"/>
              </a:rPr>
              <a:t>, Sara Whiting</a:t>
            </a:r>
            <a:r>
              <a:rPr lang="en-US" sz="4400" b="1" baseline="30000" dirty="0">
                <a:effectLst/>
                <a:ea typeface="Calibri" panose="020F0502020204030204" pitchFamily="34" charset="0"/>
                <a:cs typeface="Times New Roman" panose="02020603050405020304" pitchFamily="18" charset="0"/>
              </a:rPr>
              <a:t>2</a:t>
            </a:r>
            <a:r>
              <a:rPr lang="en-US" sz="4400" b="1" dirty="0">
                <a:effectLst/>
                <a:ea typeface="Calibri" panose="020F0502020204030204" pitchFamily="34" charset="0"/>
                <a:cs typeface="Times New Roman" panose="02020603050405020304" pitchFamily="18" charset="0"/>
              </a:rPr>
              <a:t>, Cara Spencer</a:t>
            </a:r>
            <a:r>
              <a:rPr lang="en-US" sz="4400" b="1" baseline="30000" dirty="0">
                <a:effectLst/>
                <a:ea typeface="Calibri" panose="020F0502020204030204" pitchFamily="34" charset="0"/>
                <a:cs typeface="Times New Roman" panose="02020603050405020304" pitchFamily="18" charset="0"/>
              </a:rPr>
              <a:t>3*</a:t>
            </a:r>
            <a:r>
              <a:rPr lang="en-US" sz="4400" b="1" dirty="0">
                <a:effectLst/>
                <a:ea typeface="Calibri" panose="020F0502020204030204" pitchFamily="34" charset="0"/>
                <a:cs typeface="Times New Roman" panose="02020603050405020304" pitchFamily="18" charset="0"/>
              </a:rPr>
              <a:t>, Suzanne Bell</a:t>
            </a:r>
            <a:r>
              <a:rPr lang="en-US" sz="4400" b="1" baseline="30000" dirty="0">
                <a:effectLst/>
                <a:ea typeface="Calibri" panose="020F0502020204030204" pitchFamily="34" charset="0"/>
                <a:cs typeface="Times New Roman" panose="02020603050405020304" pitchFamily="18" charset="0"/>
              </a:rPr>
              <a:t>4*</a:t>
            </a:r>
            <a:r>
              <a:rPr lang="en-US" sz="4400" b="1" dirty="0">
                <a:effectLst/>
                <a:ea typeface="Calibri" panose="020F0502020204030204" pitchFamily="34" charset="0"/>
                <a:cs typeface="Times New Roman" panose="02020603050405020304" pitchFamily="18" charset="0"/>
              </a:rPr>
              <a:t>, Pete Roma</a:t>
            </a:r>
            <a:r>
              <a:rPr lang="en-US" sz="4400" b="1" baseline="30000" dirty="0">
                <a:effectLst/>
                <a:ea typeface="Calibri" panose="020F0502020204030204" pitchFamily="34" charset="0"/>
                <a:cs typeface="Times New Roman" panose="02020603050405020304" pitchFamily="18" charset="0"/>
              </a:rPr>
              <a:t>5</a:t>
            </a:r>
            <a:r>
              <a:rPr lang="en-US" sz="4400" b="1" dirty="0">
                <a:effectLst/>
                <a:ea typeface="Calibri" panose="020F0502020204030204" pitchFamily="34" charset="0"/>
                <a:cs typeface="Times New Roman" panose="02020603050405020304" pitchFamily="18" charset="0"/>
              </a:rPr>
              <a:t>, &amp; Gioia Massa</a:t>
            </a:r>
            <a:r>
              <a:rPr lang="en-US" sz="4400" b="1" baseline="30000" dirty="0">
                <a:effectLst/>
                <a:ea typeface="Calibri" panose="020F0502020204030204" pitchFamily="34" charset="0"/>
                <a:cs typeface="Times New Roman" panose="02020603050405020304" pitchFamily="18" charset="0"/>
              </a:rPr>
              <a:t>6</a:t>
            </a:r>
            <a:r>
              <a:rPr lang="en-US" sz="4400" b="1" dirty="0">
                <a:effectLst/>
                <a:ea typeface="Calibri" panose="020F0502020204030204" pitchFamily="34" charset="0"/>
                <a:cs typeface="Times New Roman" panose="02020603050405020304" pitchFamily="18" charset="0"/>
              </a:rPr>
              <a:t> </a:t>
            </a:r>
            <a:endParaRPr lang="en-US" sz="5400" b="1" dirty="0">
              <a:effectLst/>
              <a:ea typeface="Calibri" panose="020F0502020204030204" pitchFamily="34" charset="0"/>
              <a:cs typeface="Times New Roman" panose="02020603050405020304" pitchFamily="18" charset="0"/>
            </a:endParaRPr>
          </a:p>
          <a:p>
            <a:pPr algn="ctr">
              <a:lnSpc>
                <a:spcPct val="107000"/>
              </a:lnSpc>
            </a:pPr>
            <a:r>
              <a:rPr lang="en-US" sz="4000" baseline="30000" dirty="0">
                <a:effectLst/>
                <a:ea typeface="Calibri" panose="020F0502020204030204" pitchFamily="34" charset="0"/>
                <a:cs typeface="Times New Roman" panose="02020603050405020304" pitchFamily="18" charset="0"/>
              </a:rPr>
              <a:t>1</a:t>
            </a:r>
            <a:r>
              <a:rPr lang="en-US" sz="4000" dirty="0">
                <a:effectLst/>
                <a:ea typeface="Calibri" panose="020F0502020204030204" pitchFamily="34" charset="0"/>
                <a:cs typeface="Times New Roman" panose="02020603050405020304" pitchFamily="18" charset="0"/>
              </a:rPr>
              <a:t>KBR, JSC; </a:t>
            </a:r>
            <a:r>
              <a:rPr lang="en-US" sz="4000" baseline="30000" dirty="0">
                <a:effectLst/>
                <a:ea typeface="Calibri" panose="020F0502020204030204" pitchFamily="34" charset="0"/>
                <a:cs typeface="Times New Roman" panose="02020603050405020304" pitchFamily="18" charset="0"/>
              </a:rPr>
              <a:t>2</a:t>
            </a:r>
            <a:r>
              <a:rPr lang="en-US" sz="4000" dirty="0">
                <a:effectLst/>
                <a:ea typeface="Calibri" panose="020F0502020204030204" pitchFamily="34" charset="0"/>
                <a:cs typeface="Times New Roman" panose="02020603050405020304" pitchFamily="18" charset="0"/>
              </a:rPr>
              <a:t>NASA, Research Operations and Integration Element, JSC; </a:t>
            </a:r>
            <a:r>
              <a:rPr lang="en-US" sz="4000" baseline="30000" dirty="0">
                <a:effectLst/>
                <a:ea typeface="Calibri" panose="020F0502020204030204" pitchFamily="34" charset="0"/>
                <a:cs typeface="Times New Roman" panose="02020603050405020304" pitchFamily="18" charset="0"/>
              </a:rPr>
              <a:t>3</a:t>
            </a:r>
            <a:r>
              <a:rPr lang="en-US" sz="4000" dirty="0">
                <a:effectLst/>
                <a:ea typeface="Calibri" panose="020F0502020204030204" pitchFamily="34" charset="0"/>
                <a:cs typeface="Times New Roman" panose="02020603050405020304" pitchFamily="18" charset="0"/>
              </a:rPr>
              <a:t>JESTech, JSC;</a:t>
            </a:r>
            <a:r>
              <a:rPr lang="en-US" sz="4000" baseline="30000" dirty="0">
                <a:effectLst/>
                <a:ea typeface="Calibri" panose="020F0502020204030204" pitchFamily="34" charset="0"/>
                <a:cs typeface="Times New Roman" panose="02020603050405020304" pitchFamily="18" charset="0"/>
              </a:rPr>
              <a:t> 4</a:t>
            </a:r>
            <a:r>
              <a:rPr lang="en-US" sz="4000" dirty="0">
                <a:effectLst/>
                <a:ea typeface="Calibri" panose="020F0502020204030204" pitchFamily="34" charset="0"/>
                <a:cs typeface="Times New Roman" panose="02020603050405020304" pitchFamily="18" charset="0"/>
              </a:rPr>
              <a:t>NASA, JSC; </a:t>
            </a:r>
            <a:r>
              <a:rPr lang="en-US" sz="4000" baseline="30000" dirty="0">
                <a:effectLst/>
                <a:ea typeface="Calibri" panose="020F0502020204030204" pitchFamily="34" charset="0"/>
                <a:cs typeface="Times New Roman" panose="02020603050405020304" pitchFamily="18" charset="0"/>
              </a:rPr>
              <a:t>5</a:t>
            </a:r>
            <a:r>
              <a:rPr lang="en-US" sz="4000" dirty="0">
                <a:effectLst/>
                <a:ea typeface="Calibri" panose="020F0502020204030204" pitchFamily="34" charset="0"/>
                <a:cs typeface="Times New Roman" panose="02020603050405020304" pitchFamily="18" charset="0"/>
              </a:rPr>
              <a:t>Leidos, Naval Health Research Center;</a:t>
            </a:r>
            <a:r>
              <a:rPr lang="en-US" sz="4000" baseline="30000" dirty="0">
                <a:effectLst/>
                <a:ea typeface="Calibri" panose="020F0502020204030204" pitchFamily="34" charset="0"/>
                <a:cs typeface="Times New Roman" panose="02020603050405020304" pitchFamily="18" charset="0"/>
              </a:rPr>
              <a:t> 6</a:t>
            </a:r>
            <a:r>
              <a:rPr lang="en-US" sz="4000" dirty="0">
                <a:effectLst/>
                <a:ea typeface="Calibri" panose="020F0502020204030204" pitchFamily="34" charset="0"/>
                <a:cs typeface="Times New Roman" panose="02020603050405020304" pitchFamily="18" charset="0"/>
              </a:rPr>
              <a:t>NASA, KSC</a:t>
            </a:r>
            <a:r>
              <a:rPr lang="en-US" sz="4000" dirty="0">
                <a:ea typeface="Calibri" panose="020F0502020204030204" pitchFamily="34" charset="0"/>
                <a:cs typeface="Times New Roman" panose="02020603050405020304" pitchFamily="18" charset="0"/>
              </a:rPr>
              <a:t>; *Behavioral Health &amp; Performance Laboratory </a:t>
            </a:r>
            <a:r>
              <a:rPr lang="en-US" sz="4000" dirty="0">
                <a:effectLst/>
                <a:ea typeface="Calibri" panose="020F0502020204030204" pitchFamily="34" charset="0"/>
                <a:cs typeface="Times New Roman" panose="02020603050405020304" pitchFamily="18" charset="0"/>
              </a:rPr>
              <a:t>(lauren.landon@nasa.gov) </a:t>
            </a:r>
            <a:endParaRPr lang="en-US" sz="48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7064B99-CC8F-B0C8-937A-559C6F031067}"/>
              </a:ext>
            </a:extLst>
          </p:cNvPr>
          <p:cNvPicPr>
            <a:picLocks noChangeAspect="1"/>
          </p:cNvPicPr>
          <p:nvPr/>
        </p:nvPicPr>
        <p:blipFill>
          <a:blip r:embed="rId3"/>
          <a:stretch>
            <a:fillRect/>
          </a:stretch>
        </p:blipFill>
        <p:spPr>
          <a:xfrm>
            <a:off x="1020646" y="138477"/>
            <a:ext cx="3060224" cy="2544067"/>
          </a:xfrm>
          <a:prstGeom prst="rect">
            <a:avLst/>
          </a:prstGeom>
        </p:spPr>
      </p:pic>
      <p:pic>
        <p:nvPicPr>
          <p:cNvPr id="5" name="Picture 4">
            <a:extLst>
              <a:ext uri="{FF2B5EF4-FFF2-40B4-BE49-F238E27FC236}">
                <a16:creationId xmlns:a16="http://schemas.microsoft.com/office/drawing/2014/main" id="{55EF0966-03FE-E25D-B0CE-4BC2984A82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46" y="2990718"/>
            <a:ext cx="2872271" cy="1589846"/>
          </a:xfrm>
          <a:prstGeom prst="rect">
            <a:avLst/>
          </a:prstGeom>
          <a:solidFill>
            <a:schemeClr val="bg1"/>
          </a:solidFill>
        </p:spPr>
      </p:pic>
      <p:pic>
        <p:nvPicPr>
          <p:cNvPr id="29" name="Picture 2">
            <a:extLst>
              <a:ext uri="{FF2B5EF4-FFF2-40B4-BE49-F238E27FC236}">
                <a16:creationId xmlns:a16="http://schemas.microsoft.com/office/drawing/2014/main" id="{6B793DC5-D39B-6CB8-25FB-149B7F16D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7671" y="293460"/>
            <a:ext cx="4022000" cy="41330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a:extLst>
              <a:ext uri="{FF2B5EF4-FFF2-40B4-BE49-F238E27FC236}">
                <a16:creationId xmlns:a16="http://schemas.microsoft.com/office/drawing/2014/main" id="{2074BA43-EB4B-2C0E-B983-B9D8480F4D34}"/>
              </a:ext>
            </a:extLst>
          </p:cNvPr>
          <p:cNvSpPr txBox="1">
            <a:spLocks noChangeArrowheads="1"/>
          </p:cNvSpPr>
          <p:nvPr/>
        </p:nvSpPr>
        <p:spPr bwMode="auto">
          <a:xfrm>
            <a:off x="477035" y="5113873"/>
            <a:ext cx="8652742" cy="6146149"/>
          </a:xfrm>
          <a:prstGeom prst="roundRect">
            <a:avLst/>
          </a:prstGeom>
          <a:solidFill>
            <a:schemeClr val="bg1"/>
          </a:solidFill>
          <a:ln w="38100">
            <a:solidFill>
              <a:srgbClr val="122E62"/>
            </a:solidFill>
          </a:ln>
        </p:spPr>
        <p:txBody>
          <a:bodyPr wrap="square" lIns="91267" tIns="45624" rIns="91267" bIns="45624">
            <a:spAutoFit/>
          </a:bodyPr>
          <a:lstStyle>
            <a:lvl1pPr eaLnBrk="0" hangingPunct="0">
              <a:defRPr sz="2900">
                <a:solidFill>
                  <a:schemeClr val="tx1"/>
                </a:solidFill>
                <a:latin typeface="Arial Narrow" panose="020B0606020202030204" pitchFamily="34" charset="0"/>
                <a:ea typeface="ヒラギノ角ゴ Pro W3" charset="-128"/>
              </a:defRPr>
            </a:lvl1pPr>
            <a:lvl2pPr marL="742950" indent="-285750" eaLnBrk="0" hangingPunct="0">
              <a:defRPr sz="2900">
                <a:solidFill>
                  <a:schemeClr val="tx1"/>
                </a:solidFill>
                <a:latin typeface="Arial Narrow" panose="020B0606020202030204" pitchFamily="34" charset="0"/>
                <a:ea typeface="ヒラギノ角ゴ Pro W3" charset="-128"/>
              </a:defRPr>
            </a:lvl2pPr>
            <a:lvl3pPr marL="1143000" indent="-228600" eaLnBrk="0" hangingPunct="0">
              <a:defRPr sz="2900">
                <a:solidFill>
                  <a:schemeClr val="tx1"/>
                </a:solidFill>
                <a:latin typeface="Arial Narrow" panose="020B0606020202030204" pitchFamily="34" charset="0"/>
                <a:ea typeface="ヒラギノ角ゴ Pro W3" charset="-128"/>
              </a:defRPr>
            </a:lvl3pPr>
            <a:lvl4pPr marL="1600200" indent="-228600" eaLnBrk="0" hangingPunct="0">
              <a:defRPr sz="2900">
                <a:solidFill>
                  <a:schemeClr val="tx1"/>
                </a:solidFill>
                <a:latin typeface="Arial Narrow" panose="020B0606020202030204" pitchFamily="34" charset="0"/>
                <a:ea typeface="ヒラギノ角ゴ Pro W3" charset="-128"/>
              </a:defRPr>
            </a:lvl4pPr>
            <a:lvl5pPr marL="2057400" indent="-228600" eaLnBrk="0" hangingPunct="0">
              <a:defRPr sz="2900">
                <a:solidFill>
                  <a:schemeClr val="tx1"/>
                </a:solidFill>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9pPr>
          </a:lstStyle>
          <a:p>
            <a:pPr algn="ctr">
              <a:spcBef>
                <a:spcPts val="600"/>
              </a:spcBef>
              <a:spcAft>
                <a:spcPts val="1200"/>
              </a:spcAft>
            </a:pPr>
            <a:r>
              <a:rPr lang="en-US" altLang="en-US" sz="3000" b="1" u="sng" dirty="0">
                <a:latin typeface="+mn-lt"/>
              </a:rPr>
              <a:t>Background</a:t>
            </a:r>
          </a:p>
          <a:p>
            <a:pPr>
              <a:spcBef>
                <a:spcPts val="600"/>
              </a:spcBef>
            </a:pPr>
            <a:r>
              <a:rPr lang="en-US" altLang="en-US" sz="3000" b="1" dirty="0">
                <a:latin typeface="+mn-lt"/>
              </a:rPr>
              <a:t>Growing crops and gardening can provide: </a:t>
            </a:r>
          </a:p>
          <a:p>
            <a:pPr marL="857250" indent="-857250">
              <a:spcBef>
                <a:spcPts val="600"/>
              </a:spcBef>
              <a:buFont typeface="Arial" panose="020B0604020202020204" pitchFamily="34" charset="0"/>
              <a:buChar char="•"/>
            </a:pPr>
            <a:r>
              <a:rPr lang="en-US" altLang="en-US" sz="3000" b="1" dirty="0">
                <a:latin typeface="+mn-lt"/>
              </a:rPr>
              <a:t>Fresh food and nutrients</a:t>
            </a:r>
          </a:p>
          <a:p>
            <a:pPr marL="857250" indent="-857250">
              <a:spcBef>
                <a:spcPts val="600"/>
              </a:spcBef>
              <a:buFont typeface="Arial" panose="020B0604020202020204" pitchFamily="34" charset="0"/>
              <a:buChar char="•"/>
            </a:pPr>
            <a:r>
              <a:rPr lang="en-US" altLang="en-US" sz="3000" b="1" dirty="0">
                <a:latin typeface="+mn-lt"/>
              </a:rPr>
              <a:t>Menu variety and sensory stimulation</a:t>
            </a:r>
          </a:p>
          <a:p>
            <a:pPr marL="857250" indent="-857250">
              <a:spcBef>
                <a:spcPts val="600"/>
              </a:spcBef>
              <a:buFont typeface="Arial" panose="020B0604020202020204" pitchFamily="34" charset="0"/>
              <a:buChar char="•"/>
            </a:pPr>
            <a:r>
              <a:rPr lang="en-US" altLang="en-US" sz="3000" b="1" dirty="0">
                <a:latin typeface="+mn-lt"/>
              </a:rPr>
              <a:t>Oxygen</a:t>
            </a:r>
          </a:p>
          <a:p>
            <a:pPr marL="857250" indent="-857250">
              <a:spcBef>
                <a:spcPts val="600"/>
              </a:spcBef>
              <a:buFont typeface="Arial" panose="020B0604020202020204" pitchFamily="34" charset="0"/>
              <a:buChar char="•"/>
            </a:pPr>
            <a:r>
              <a:rPr lang="en-US" altLang="en-US" sz="3000" b="1" dirty="0">
                <a:latin typeface="+mn-lt"/>
              </a:rPr>
              <a:t>Meaningful work</a:t>
            </a:r>
          </a:p>
          <a:p>
            <a:pPr marL="857250" indent="-857250">
              <a:spcBef>
                <a:spcPts val="600"/>
              </a:spcBef>
              <a:buFont typeface="Arial" panose="020B0604020202020204" pitchFamily="34" charset="0"/>
              <a:buChar char="•"/>
            </a:pPr>
            <a:r>
              <a:rPr lang="en-US" altLang="en-US" sz="3000" b="1" dirty="0">
                <a:latin typeface="+mn-lt"/>
              </a:rPr>
              <a:t>Exposure to nature</a:t>
            </a:r>
          </a:p>
          <a:p>
            <a:pPr marL="857250" indent="-857250">
              <a:spcBef>
                <a:spcPts val="600"/>
              </a:spcBef>
              <a:buFont typeface="Arial" panose="020B0604020202020204" pitchFamily="34" charset="0"/>
              <a:buChar char="•"/>
            </a:pPr>
            <a:r>
              <a:rPr lang="en-US" altLang="en-US" sz="3000" b="1" dirty="0">
                <a:latin typeface="+mn-lt"/>
              </a:rPr>
              <a:t>Enhanced mood and reduced stress</a:t>
            </a:r>
          </a:p>
          <a:p>
            <a:pPr marL="857250" indent="-857250">
              <a:spcBef>
                <a:spcPts val="600"/>
              </a:spcBef>
              <a:buFont typeface="Arial" panose="020B0604020202020204" pitchFamily="34" charset="0"/>
              <a:buChar char="•"/>
            </a:pPr>
            <a:r>
              <a:rPr lang="en-US" altLang="en-US" sz="3000" b="1" dirty="0">
                <a:latin typeface="+mn-lt"/>
              </a:rPr>
              <a:t>Social connectedness</a:t>
            </a:r>
          </a:p>
          <a:p>
            <a:pPr marL="857250" indent="-857250">
              <a:spcBef>
                <a:spcPts val="600"/>
              </a:spcBef>
              <a:buFont typeface="Arial" panose="020B0604020202020204" pitchFamily="34" charset="0"/>
              <a:buChar char="•"/>
            </a:pPr>
            <a:r>
              <a:rPr lang="en-US" altLang="en-US" sz="3000" b="1" dirty="0">
                <a:latin typeface="+mn-lt"/>
              </a:rPr>
              <a:t>Improved health outcomes </a:t>
            </a:r>
            <a:r>
              <a:rPr lang="en-US" altLang="en-US" sz="3000" b="1" baseline="30000" dirty="0">
                <a:latin typeface="+mn-lt"/>
              </a:rPr>
              <a:t>[1-3]</a:t>
            </a:r>
          </a:p>
        </p:txBody>
      </p:sp>
      <p:sp>
        <p:nvSpPr>
          <p:cNvPr id="17" name="Rectangle 16">
            <a:extLst>
              <a:ext uri="{FF2B5EF4-FFF2-40B4-BE49-F238E27FC236}">
                <a16:creationId xmlns:a16="http://schemas.microsoft.com/office/drawing/2014/main" id="{81DEC6F7-0CC5-2051-20FB-7CFA318E0185}"/>
              </a:ext>
            </a:extLst>
          </p:cNvPr>
          <p:cNvSpPr/>
          <p:nvPr/>
        </p:nvSpPr>
        <p:spPr>
          <a:xfrm>
            <a:off x="-23029" y="12275968"/>
            <a:ext cx="38404800" cy="18488463"/>
          </a:xfrm>
          <a:prstGeom prst="rect">
            <a:avLst/>
          </a:prstGeom>
          <a:solidFill>
            <a:schemeClr val="accent5">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7">
            <a:extLst>
              <a:ext uri="{FF2B5EF4-FFF2-40B4-BE49-F238E27FC236}">
                <a16:creationId xmlns:a16="http://schemas.microsoft.com/office/drawing/2014/main" id="{86E0555C-7649-D85B-97DB-19D1609F8CC8}"/>
              </a:ext>
            </a:extLst>
          </p:cNvPr>
          <p:cNvSpPr txBox="1">
            <a:spLocks noChangeArrowheads="1"/>
          </p:cNvSpPr>
          <p:nvPr/>
        </p:nvSpPr>
        <p:spPr bwMode="auto">
          <a:xfrm>
            <a:off x="19675695" y="5165062"/>
            <a:ext cx="8652742" cy="5720501"/>
          </a:xfrm>
          <a:prstGeom prst="roundRect">
            <a:avLst/>
          </a:prstGeom>
          <a:solidFill>
            <a:schemeClr val="bg1"/>
          </a:solidFill>
          <a:ln w="38100">
            <a:solidFill>
              <a:srgbClr val="122E62"/>
            </a:solidFill>
          </a:ln>
        </p:spPr>
        <p:txBody>
          <a:bodyPr wrap="square" lIns="91267" tIns="45624" rIns="91267" bIns="45624">
            <a:spAutoFit/>
          </a:bodyPr>
          <a:lstStyle>
            <a:lvl1pPr eaLnBrk="0" hangingPunct="0">
              <a:defRPr sz="2900">
                <a:solidFill>
                  <a:schemeClr val="tx1"/>
                </a:solidFill>
                <a:latin typeface="Arial Narrow" panose="020B0606020202030204" pitchFamily="34" charset="0"/>
                <a:ea typeface="ヒラギノ角ゴ Pro W3" charset="-128"/>
              </a:defRPr>
            </a:lvl1pPr>
            <a:lvl2pPr marL="742950" indent="-285750" eaLnBrk="0" hangingPunct="0">
              <a:defRPr sz="2900">
                <a:solidFill>
                  <a:schemeClr val="tx1"/>
                </a:solidFill>
                <a:latin typeface="Arial Narrow" panose="020B0606020202030204" pitchFamily="34" charset="0"/>
                <a:ea typeface="ヒラギノ角ゴ Pro W3" charset="-128"/>
              </a:defRPr>
            </a:lvl2pPr>
            <a:lvl3pPr marL="1143000" indent="-228600" eaLnBrk="0" hangingPunct="0">
              <a:defRPr sz="2900">
                <a:solidFill>
                  <a:schemeClr val="tx1"/>
                </a:solidFill>
                <a:latin typeface="Arial Narrow" panose="020B0606020202030204" pitchFamily="34" charset="0"/>
                <a:ea typeface="ヒラギノ角ゴ Pro W3" charset="-128"/>
              </a:defRPr>
            </a:lvl3pPr>
            <a:lvl4pPr marL="1600200" indent="-228600" eaLnBrk="0" hangingPunct="0">
              <a:defRPr sz="2900">
                <a:solidFill>
                  <a:schemeClr val="tx1"/>
                </a:solidFill>
                <a:latin typeface="Arial Narrow" panose="020B0606020202030204" pitchFamily="34" charset="0"/>
                <a:ea typeface="ヒラギノ角ゴ Pro W3" charset="-128"/>
              </a:defRPr>
            </a:lvl4pPr>
            <a:lvl5pPr marL="2057400" indent="-228600" eaLnBrk="0" hangingPunct="0">
              <a:defRPr sz="2900">
                <a:solidFill>
                  <a:schemeClr val="tx1"/>
                </a:solidFill>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9pPr>
          </a:lstStyle>
          <a:p>
            <a:pPr algn="ctr">
              <a:spcBef>
                <a:spcPts val="600"/>
              </a:spcBef>
              <a:spcAft>
                <a:spcPts val="600"/>
              </a:spcAft>
            </a:pPr>
            <a:r>
              <a:rPr lang="en-US" altLang="en-US" sz="3000" b="1" u="sng" dirty="0">
                <a:latin typeface="+mn-lt"/>
              </a:rPr>
              <a:t>Methods</a:t>
            </a:r>
          </a:p>
          <a:p>
            <a:pPr>
              <a:spcBef>
                <a:spcPts val="600"/>
              </a:spcBef>
            </a:pPr>
            <a:r>
              <a:rPr lang="en-US" altLang="en-US" sz="3000" b="1" dirty="0">
                <a:latin typeface="+mn-lt"/>
              </a:rPr>
              <a:t>Participants </a:t>
            </a:r>
          </a:p>
          <a:p>
            <a:pPr marL="857250" indent="-857250">
              <a:spcBef>
                <a:spcPts val="600"/>
              </a:spcBef>
              <a:buFont typeface="Arial" panose="020B0604020202020204" pitchFamily="34" charset="0"/>
              <a:buChar char="•"/>
            </a:pPr>
            <a:r>
              <a:rPr lang="en-US" altLang="en-US" sz="3000" b="1" dirty="0">
                <a:latin typeface="+mn-lt"/>
              </a:rPr>
              <a:t>27 long-duration ISS astronauts                             (19 men, 8 women)</a:t>
            </a:r>
          </a:p>
          <a:p>
            <a:pPr>
              <a:spcBef>
                <a:spcPts val="600"/>
              </a:spcBef>
            </a:pPr>
            <a:r>
              <a:rPr lang="en-US" altLang="en-US" sz="3000" b="1" dirty="0">
                <a:latin typeface="+mn-lt"/>
              </a:rPr>
              <a:t>Crop growth studies </a:t>
            </a:r>
          </a:p>
          <a:p>
            <a:pPr marL="857250" indent="-857250">
              <a:spcBef>
                <a:spcPts val="600"/>
              </a:spcBef>
              <a:buFont typeface="Arial" panose="020B0604020202020204" pitchFamily="34" charset="0"/>
              <a:buChar char="•"/>
            </a:pPr>
            <a:r>
              <a:rPr lang="en-US" altLang="en-US" sz="3000" b="1" dirty="0">
                <a:latin typeface="+mn-lt"/>
              </a:rPr>
              <a:t>VEG-03 I-L, VEG-04 A-B, VEG-05, and PH-04 - several cultivars (i.e., multiple greens, tomatoes, peppers)</a:t>
            </a:r>
          </a:p>
          <a:p>
            <a:pPr marL="857250" indent="-857250">
              <a:spcBef>
                <a:spcPts val="600"/>
              </a:spcBef>
              <a:buFont typeface="Arial" panose="020B0604020202020204" pitchFamily="34" charset="0"/>
              <a:buChar char="•"/>
            </a:pPr>
            <a:r>
              <a:rPr lang="en-US" altLang="en-US" sz="3000" b="1" dirty="0">
                <a:latin typeface="+mn-lt"/>
              </a:rPr>
              <a:t>Veggie Habitat (visible plants, open) or Advanced Plant Habitat (closed)</a:t>
            </a:r>
          </a:p>
        </p:txBody>
      </p:sp>
      <p:sp>
        <p:nvSpPr>
          <p:cNvPr id="57" name="Text Box 7">
            <a:extLst>
              <a:ext uri="{FF2B5EF4-FFF2-40B4-BE49-F238E27FC236}">
                <a16:creationId xmlns:a16="http://schemas.microsoft.com/office/drawing/2014/main" id="{BF25E231-585B-1AF4-437C-368BC1B1E31B}"/>
              </a:ext>
            </a:extLst>
          </p:cNvPr>
          <p:cNvSpPr txBox="1">
            <a:spLocks noChangeArrowheads="1"/>
          </p:cNvSpPr>
          <p:nvPr/>
        </p:nvSpPr>
        <p:spPr bwMode="auto">
          <a:xfrm>
            <a:off x="29275023" y="5113873"/>
            <a:ext cx="8652742" cy="6827186"/>
          </a:xfrm>
          <a:prstGeom prst="roundRect">
            <a:avLst/>
          </a:prstGeom>
          <a:solidFill>
            <a:schemeClr val="bg1"/>
          </a:solidFill>
          <a:ln w="38100">
            <a:solidFill>
              <a:srgbClr val="122E62"/>
            </a:solidFill>
          </a:ln>
        </p:spPr>
        <p:txBody>
          <a:bodyPr wrap="square" lIns="91267" tIns="45624" rIns="91267" bIns="45624">
            <a:spAutoFit/>
          </a:bodyPr>
          <a:lstStyle>
            <a:lvl1pPr eaLnBrk="0" hangingPunct="0">
              <a:defRPr sz="2900">
                <a:solidFill>
                  <a:schemeClr val="tx1"/>
                </a:solidFill>
                <a:latin typeface="Arial Narrow" panose="020B0606020202030204" pitchFamily="34" charset="0"/>
                <a:ea typeface="ヒラギノ角ゴ Pro W3" charset="-128"/>
              </a:defRPr>
            </a:lvl1pPr>
            <a:lvl2pPr marL="742950" indent="-285750" eaLnBrk="0" hangingPunct="0">
              <a:defRPr sz="2900">
                <a:solidFill>
                  <a:schemeClr val="tx1"/>
                </a:solidFill>
                <a:latin typeface="Arial Narrow" panose="020B0606020202030204" pitchFamily="34" charset="0"/>
                <a:ea typeface="ヒラギノ角ゴ Pro W3" charset="-128"/>
              </a:defRPr>
            </a:lvl2pPr>
            <a:lvl3pPr marL="1143000" indent="-228600" eaLnBrk="0" hangingPunct="0">
              <a:defRPr sz="2900">
                <a:solidFill>
                  <a:schemeClr val="tx1"/>
                </a:solidFill>
                <a:latin typeface="Arial Narrow" panose="020B0606020202030204" pitchFamily="34" charset="0"/>
                <a:ea typeface="ヒラギノ角ゴ Pro W3" charset="-128"/>
              </a:defRPr>
            </a:lvl3pPr>
            <a:lvl4pPr marL="1600200" indent="-228600" eaLnBrk="0" hangingPunct="0">
              <a:defRPr sz="2900">
                <a:solidFill>
                  <a:schemeClr val="tx1"/>
                </a:solidFill>
                <a:latin typeface="Arial Narrow" panose="020B0606020202030204" pitchFamily="34" charset="0"/>
                <a:ea typeface="ヒラギノ角ゴ Pro W3" charset="-128"/>
              </a:defRPr>
            </a:lvl4pPr>
            <a:lvl5pPr marL="2057400" indent="-228600" eaLnBrk="0" hangingPunct="0">
              <a:defRPr sz="2900">
                <a:solidFill>
                  <a:schemeClr val="tx1"/>
                </a:solidFill>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9pPr>
          </a:lstStyle>
          <a:p>
            <a:pPr algn="ctr">
              <a:spcBef>
                <a:spcPts val="600"/>
              </a:spcBef>
              <a:spcAft>
                <a:spcPts val="1200"/>
              </a:spcAft>
            </a:pPr>
            <a:r>
              <a:rPr lang="en-US" altLang="en-US" sz="3000" b="1" u="sng" dirty="0">
                <a:latin typeface="+mn-lt"/>
              </a:rPr>
              <a:t>BHP Veggie Survey</a:t>
            </a:r>
          </a:p>
          <a:p>
            <a:pPr marL="571500" indent="-571500">
              <a:spcBef>
                <a:spcPts val="600"/>
              </a:spcBef>
              <a:buFont typeface="Arial" panose="020B0604020202020204" pitchFamily="34" charset="0"/>
              <a:buChar char="•"/>
            </a:pPr>
            <a:r>
              <a:rPr lang="en-US" altLang="en-US" sz="3000" b="1" dirty="0">
                <a:latin typeface="+mn-lt"/>
              </a:rPr>
              <a:t>Timing: Crew answered questions at plant installation and monthly thereafter</a:t>
            </a:r>
          </a:p>
          <a:p>
            <a:pPr marL="571500" indent="-571500">
              <a:spcBef>
                <a:spcPts val="600"/>
              </a:spcBef>
              <a:buFont typeface="Arial" panose="020B0604020202020204" pitchFamily="34" charset="0"/>
              <a:buChar char="•"/>
            </a:pPr>
            <a:r>
              <a:rPr lang="en-US" altLang="en-US" sz="3000" b="1" dirty="0">
                <a:latin typeface="+mn-lt"/>
              </a:rPr>
              <a:t>34 items about individual experiences with plants and interacting with the ISS crop growth system</a:t>
            </a:r>
          </a:p>
          <a:p>
            <a:pPr marL="571500" indent="-571500">
              <a:spcBef>
                <a:spcPts val="600"/>
              </a:spcBef>
              <a:buFont typeface="Arial" panose="020B0604020202020204" pitchFamily="34" charset="0"/>
              <a:buChar char="•"/>
            </a:pPr>
            <a:r>
              <a:rPr lang="en-US" altLang="en-US" sz="3000" b="1" dirty="0">
                <a:latin typeface="+mn-lt"/>
              </a:rPr>
              <a:t>Participants rated items on 7-point scale:</a:t>
            </a:r>
          </a:p>
          <a:p>
            <a:pPr marL="1314450" lvl="1" indent="-571500">
              <a:spcBef>
                <a:spcPts val="600"/>
              </a:spcBef>
              <a:buFont typeface="Arial" panose="020B0604020202020204" pitchFamily="34" charset="0"/>
              <a:buChar char="•"/>
            </a:pPr>
            <a:r>
              <a:rPr lang="en-US" altLang="en-US" sz="3000" b="1" dirty="0">
                <a:latin typeface="+mn-lt"/>
              </a:rPr>
              <a:t>Enjoyment of performed subtasks</a:t>
            </a:r>
          </a:p>
          <a:p>
            <a:pPr marL="1314450" lvl="1" indent="-571500">
              <a:spcBef>
                <a:spcPts val="600"/>
              </a:spcBef>
              <a:buFont typeface="Arial" panose="020B0604020202020204" pitchFamily="34" charset="0"/>
              <a:buChar char="•"/>
            </a:pPr>
            <a:r>
              <a:rPr lang="en-US" altLang="en-US" sz="3000" b="1" dirty="0">
                <a:latin typeface="+mn-lt"/>
              </a:rPr>
              <a:t>BHP outcomes: mood, well-being, relationships, meaningfulness, desire to consume food, Earth connection, performance, sensory effects</a:t>
            </a:r>
          </a:p>
        </p:txBody>
      </p:sp>
      <p:sp>
        <p:nvSpPr>
          <p:cNvPr id="1032" name="TextBox 1031">
            <a:extLst>
              <a:ext uri="{FF2B5EF4-FFF2-40B4-BE49-F238E27FC236}">
                <a16:creationId xmlns:a16="http://schemas.microsoft.com/office/drawing/2014/main" id="{7D381BA1-D1D3-55DF-0537-2FB51FB1BC9F}"/>
              </a:ext>
            </a:extLst>
          </p:cNvPr>
          <p:cNvSpPr txBox="1"/>
          <p:nvPr/>
        </p:nvSpPr>
        <p:spPr>
          <a:xfrm>
            <a:off x="3007094" y="31050849"/>
            <a:ext cx="14138542" cy="1736431"/>
          </a:xfrm>
          <a:prstGeom prst="roundRect">
            <a:avLst/>
          </a:prstGeom>
          <a:solidFill>
            <a:schemeClr val="bg1"/>
          </a:solidFill>
          <a:ln w="38100">
            <a:noFill/>
          </a:ln>
        </p:spPr>
        <p:txBody>
          <a:bodyPr wrap="square" lIns="91267" tIns="45624" rIns="91267" bIns="45624">
            <a:spAutoFit/>
          </a:bodyPr>
          <a:lstStyle>
            <a:defPPr>
              <a:defRPr lang="en-US"/>
            </a:defPPr>
            <a:lvl1pPr algn="ctr" eaLnBrk="0" hangingPunct="0">
              <a:spcBef>
                <a:spcPts val="600"/>
              </a:spcBef>
              <a:defRPr sz="4400" b="1" u="sng">
                <a:ea typeface="ヒラギノ角ゴ Pro W3" charset="-128"/>
              </a:defRPr>
            </a:lvl1pPr>
            <a:lvl2pPr marL="742950" indent="-285750" eaLnBrk="0" hangingPunct="0">
              <a:defRPr sz="2900">
                <a:latin typeface="Arial Narrow" panose="020B0606020202030204" pitchFamily="34" charset="0"/>
                <a:ea typeface="ヒラギノ角ゴ Pro W3" charset="-128"/>
              </a:defRPr>
            </a:lvl2pPr>
            <a:lvl3pPr marL="1143000" indent="-228600" eaLnBrk="0" hangingPunct="0">
              <a:defRPr sz="2900">
                <a:latin typeface="Arial Narrow" panose="020B0606020202030204" pitchFamily="34" charset="0"/>
                <a:ea typeface="ヒラギノ角ゴ Pro W3" charset="-128"/>
              </a:defRPr>
            </a:lvl3pPr>
            <a:lvl4pPr marL="1600200" indent="-228600" eaLnBrk="0" hangingPunct="0">
              <a:defRPr sz="2900">
                <a:latin typeface="Arial Narrow" panose="020B0606020202030204" pitchFamily="34" charset="0"/>
                <a:ea typeface="ヒラギノ角ゴ Pro W3" charset="-128"/>
              </a:defRPr>
            </a:lvl4pPr>
            <a:lvl5pPr marL="2057400" indent="-228600" eaLnBrk="0" hangingPunct="0">
              <a:defRPr sz="2900">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latin typeface="Arial Narrow" panose="020B0606020202030204" pitchFamily="34" charset="0"/>
                <a:ea typeface="ヒラギノ角ゴ Pro W3" charset="-128"/>
              </a:defRPr>
            </a:lvl9pPr>
          </a:lstStyle>
          <a:p>
            <a:pPr lvl="1"/>
            <a:r>
              <a:rPr lang="en-US" sz="2400" b="1" dirty="0">
                <a:latin typeface="+mn-lt"/>
              </a:rPr>
              <a:t>References</a:t>
            </a:r>
            <a:r>
              <a:rPr lang="en-US" sz="2400" dirty="0">
                <a:latin typeface="+mn-lt"/>
              </a:rPr>
              <a:t> [1] Schlacht I, et al. (2020) Impact of plants in isolation: The EDEN-ISS…in Antarctica. In Advances in Human Factors of Transportation, Washington DC.  [2] Vessel E, Russo S (2015) Effects of reduced sensory stimulation and…countermeasures…. NASA/TM-2015-218576.  [3] Odeh R, Guy C (2017) Gardening for therapeutic people-plant interactions during LDSM. Open Agriculture, 2(1), 1-13. </a:t>
            </a:r>
          </a:p>
        </p:txBody>
      </p:sp>
      <p:pic>
        <p:nvPicPr>
          <p:cNvPr id="60" name="Picture 59">
            <a:extLst>
              <a:ext uri="{FF2B5EF4-FFF2-40B4-BE49-F238E27FC236}">
                <a16:creationId xmlns:a16="http://schemas.microsoft.com/office/drawing/2014/main" id="{C498D6D8-6524-283B-78D3-B65EE66A57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369780" y="22320217"/>
            <a:ext cx="4033970" cy="2660468"/>
          </a:xfrm>
          <a:prstGeom prst="rect">
            <a:avLst/>
          </a:prstGeom>
          <a:ln>
            <a:noFill/>
          </a:ln>
        </p:spPr>
      </p:pic>
      <p:pic>
        <p:nvPicPr>
          <p:cNvPr id="61" name="Picture 60">
            <a:extLst>
              <a:ext uri="{FF2B5EF4-FFF2-40B4-BE49-F238E27FC236}">
                <a16:creationId xmlns:a16="http://schemas.microsoft.com/office/drawing/2014/main" id="{1A3A2C55-BD19-5811-CE4B-EBA4AD9BFAE1}"/>
              </a:ext>
            </a:extLst>
          </p:cNvPr>
          <p:cNvPicPr>
            <a:picLocks noChangeAspect="1"/>
          </p:cNvPicPr>
          <p:nvPr/>
        </p:nvPicPr>
        <p:blipFill>
          <a:blip r:embed="rId7"/>
          <a:stretch>
            <a:fillRect/>
          </a:stretch>
        </p:blipFill>
        <p:spPr>
          <a:xfrm>
            <a:off x="1020646" y="13794725"/>
            <a:ext cx="6848801" cy="7491405"/>
          </a:xfrm>
          <a:prstGeom prst="rect">
            <a:avLst/>
          </a:prstGeom>
          <a:solidFill>
            <a:schemeClr val="accent5">
              <a:lumMod val="20000"/>
              <a:lumOff val="80000"/>
            </a:schemeClr>
          </a:solidFill>
          <a:ln>
            <a:solidFill>
              <a:schemeClr val="tx1">
                <a:lumMod val="65000"/>
                <a:lumOff val="35000"/>
              </a:schemeClr>
            </a:solidFill>
          </a:ln>
        </p:spPr>
      </p:pic>
      <p:sp>
        <p:nvSpPr>
          <p:cNvPr id="1026" name="TextBox 1025">
            <a:extLst>
              <a:ext uri="{FF2B5EF4-FFF2-40B4-BE49-F238E27FC236}">
                <a16:creationId xmlns:a16="http://schemas.microsoft.com/office/drawing/2014/main" id="{86548581-0BD7-5DCC-374B-AF20F8DF3E9E}"/>
              </a:ext>
            </a:extLst>
          </p:cNvPr>
          <p:cNvSpPr txBox="1"/>
          <p:nvPr/>
        </p:nvSpPr>
        <p:spPr>
          <a:xfrm>
            <a:off x="21259166" y="31050849"/>
            <a:ext cx="14138542" cy="1736431"/>
          </a:xfrm>
          <a:prstGeom prst="roundRect">
            <a:avLst/>
          </a:prstGeom>
          <a:solidFill>
            <a:schemeClr val="bg1"/>
          </a:solidFill>
          <a:ln w="38100">
            <a:noFill/>
          </a:ln>
        </p:spPr>
        <p:txBody>
          <a:bodyPr wrap="square" lIns="91267" tIns="45624" rIns="91267" bIns="45624">
            <a:spAutoFit/>
          </a:bodyPr>
          <a:lstStyle>
            <a:defPPr>
              <a:defRPr lang="en-US"/>
            </a:defPPr>
            <a:lvl1pPr algn="ctr" eaLnBrk="0" hangingPunct="0">
              <a:spcBef>
                <a:spcPts val="600"/>
              </a:spcBef>
              <a:defRPr sz="4400" b="1" u="sng">
                <a:ea typeface="ヒラギノ角ゴ Pro W3" charset="-128"/>
              </a:defRPr>
            </a:lvl1pPr>
            <a:lvl2pPr marL="742950" indent="-285750" eaLnBrk="0" hangingPunct="0">
              <a:defRPr sz="2900">
                <a:latin typeface="Arial Narrow" panose="020B0606020202030204" pitchFamily="34" charset="0"/>
                <a:ea typeface="ヒラギノ角ゴ Pro W3" charset="-128"/>
              </a:defRPr>
            </a:lvl2pPr>
            <a:lvl3pPr marL="1143000" indent="-228600" eaLnBrk="0" hangingPunct="0">
              <a:defRPr sz="2900">
                <a:latin typeface="Arial Narrow" panose="020B0606020202030204" pitchFamily="34" charset="0"/>
                <a:ea typeface="ヒラギノ角ゴ Pro W3" charset="-128"/>
              </a:defRPr>
            </a:lvl3pPr>
            <a:lvl4pPr marL="1600200" indent="-228600" eaLnBrk="0" hangingPunct="0">
              <a:defRPr sz="2900">
                <a:latin typeface="Arial Narrow" panose="020B0606020202030204" pitchFamily="34" charset="0"/>
                <a:ea typeface="ヒラギノ角ゴ Pro W3" charset="-128"/>
              </a:defRPr>
            </a:lvl4pPr>
            <a:lvl5pPr marL="2057400" indent="-228600" eaLnBrk="0" hangingPunct="0">
              <a:defRPr sz="2900">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latin typeface="Arial Narrow" panose="020B0606020202030204" pitchFamily="34" charset="0"/>
                <a:ea typeface="ヒラギノ角ゴ Pro W3" charset="-128"/>
              </a:defRPr>
            </a:lvl9pPr>
          </a:lstStyle>
          <a:p>
            <a:pPr lvl="1"/>
            <a:r>
              <a:rPr lang="en-US" sz="2400" b="1" dirty="0">
                <a:latin typeface="+mn-lt"/>
              </a:rPr>
              <a:t>Acknowledgements</a:t>
            </a:r>
            <a:r>
              <a:rPr lang="en-US" sz="2400" dirty="0">
                <a:latin typeface="+mn-lt"/>
              </a:rPr>
              <a:t>: We thank our astronaut participants and the Research Operations and Integration Element for assistance with procedures and survey implementation on ISS. This research was supported by the Human Health and Performance Contract NNJ15HK11B, and NASA grant MTL #1075 to Principal Investigator Gioia D. Massa).  Photo credit: Shutterstock, NASA, Twitter.</a:t>
            </a:r>
          </a:p>
        </p:txBody>
      </p:sp>
      <p:sp>
        <p:nvSpPr>
          <p:cNvPr id="1035" name="Text Box 7">
            <a:extLst>
              <a:ext uri="{FF2B5EF4-FFF2-40B4-BE49-F238E27FC236}">
                <a16:creationId xmlns:a16="http://schemas.microsoft.com/office/drawing/2014/main" id="{644762D7-5E20-2404-9692-2B6EF9911ACF}"/>
              </a:ext>
            </a:extLst>
          </p:cNvPr>
          <p:cNvSpPr txBox="1">
            <a:spLocks noChangeArrowheads="1"/>
          </p:cNvSpPr>
          <p:nvPr/>
        </p:nvSpPr>
        <p:spPr bwMode="auto">
          <a:xfrm>
            <a:off x="27693217" y="21878838"/>
            <a:ext cx="10234548" cy="8836247"/>
          </a:xfrm>
          <a:prstGeom prst="roundRect">
            <a:avLst/>
          </a:prstGeom>
          <a:solidFill>
            <a:schemeClr val="bg1"/>
          </a:solidFill>
          <a:ln w="76200">
            <a:solidFill>
              <a:srgbClr val="122E62"/>
            </a:solidFill>
          </a:ln>
        </p:spPr>
        <p:txBody>
          <a:bodyPr wrap="square" lIns="91267" tIns="45624" rIns="91267" bIns="45624">
            <a:spAutoFit/>
          </a:bodyPr>
          <a:lstStyle>
            <a:lvl1pPr eaLnBrk="0" hangingPunct="0">
              <a:defRPr sz="2900">
                <a:solidFill>
                  <a:schemeClr val="tx1"/>
                </a:solidFill>
                <a:latin typeface="Arial Narrow" panose="020B0606020202030204" pitchFamily="34" charset="0"/>
                <a:ea typeface="ヒラギノ角ゴ Pro W3" charset="-128"/>
              </a:defRPr>
            </a:lvl1pPr>
            <a:lvl2pPr marL="742950" indent="-285750" eaLnBrk="0" hangingPunct="0">
              <a:defRPr sz="2900">
                <a:solidFill>
                  <a:schemeClr val="tx1"/>
                </a:solidFill>
                <a:latin typeface="Arial Narrow" panose="020B0606020202030204" pitchFamily="34" charset="0"/>
                <a:ea typeface="ヒラギノ角ゴ Pro W3" charset="-128"/>
              </a:defRPr>
            </a:lvl2pPr>
            <a:lvl3pPr marL="1143000" indent="-228600" eaLnBrk="0" hangingPunct="0">
              <a:defRPr sz="2900">
                <a:solidFill>
                  <a:schemeClr val="tx1"/>
                </a:solidFill>
                <a:latin typeface="Arial Narrow" panose="020B0606020202030204" pitchFamily="34" charset="0"/>
                <a:ea typeface="ヒラギノ角ゴ Pro W3" charset="-128"/>
              </a:defRPr>
            </a:lvl3pPr>
            <a:lvl4pPr marL="1600200" indent="-228600" eaLnBrk="0" hangingPunct="0">
              <a:defRPr sz="2900">
                <a:solidFill>
                  <a:schemeClr val="tx1"/>
                </a:solidFill>
                <a:latin typeface="Arial Narrow" panose="020B0606020202030204" pitchFamily="34" charset="0"/>
                <a:ea typeface="ヒラギノ角ゴ Pro W3" charset="-128"/>
              </a:defRPr>
            </a:lvl4pPr>
            <a:lvl5pPr marL="2057400" indent="-228600" eaLnBrk="0" hangingPunct="0">
              <a:defRPr sz="2900">
                <a:solidFill>
                  <a:schemeClr val="tx1"/>
                </a:solidFill>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9pPr>
          </a:lstStyle>
          <a:p>
            <a:pPr algn="ctr"/>
            <a:r>
              <a:rPr lang="en-US" altLang="en-US" sz="4400" b="1" u="sng" dirty="0">
                <a:latin typeface="+mn-lt"/>
              </a:rPr>
              <a:t>Conclusions</a:t>
            </a:r>
            <a:endParaRPr lang="en-US" altLang="en-US" sz="4000" b="1" u="sng" dirty="0">
              <a:latin typeface="+mn-lt"/>
            </a:endParaRPr>
          </a:p>
          <a:p>
            <a:pPr algn="ctr">
              <a:spcBef>
                <a:spcPts val="600"/>
              </a:spcBef>
            </a:pPr>
            <a:endParaRPr lang="en-US" altLang="en-US" sz="1200" b="1" dirty="0">
              <a:latin typeface="+mn-lt"/>
            </a:endParaRPr>
          </a:p>
          <a:p>
            <a:pPr marL="457200" indent="-457200">
              <a:buFont typeface="Arial" panose="020B0604020202020204" pitchFamily="34" charset="0"/>
              <a:buChar char="•"/>
            </a:pPr>
            <a:r>
              <a:rPr lang="en-US" altLang="en-US" sz="3600" b="1" dirty="0">
                <a:latin typeface="+mn-lt"/>
              </a:rPr>
              <a:t>The ISS crop growth system offers behavioral health and sensory stimulus benefits during long-duration spaceflight missions. </a:t>
            </a:r>
          </a:p>
          <a:p>
            <a:pPr marL="457200" indent="-457200">
              <a:spcBef>
                <a:spcPts val="600"/>
              </a:spcBef>
              <a:buFont typeface="Arial" panose="020B0604020202020204" pitchFamily="34" charset="0"/>
              <a:buChar char="•"/>
            </a:pPr>
            <a:r>
              <a:rPr lang="en-US" altLang="en-US" sz="3600" b="1" dirty="0">
                <a:latin typeface="+mn-lt"/>
              </a:rPr>
              <a:t>Most tasks were rated as moderately enjoyable. Ratings were consistent over time.</a:t>
            </a:r>
          </a:p>
          <a:p>
            <a:pPr marL="457200" indent="-457200">
              <a:spcBef>
                <a:spcPts val="600"/>
              </a:spcBef>
              <a:buFont typeface="Arial" panose="020B0604020202020204" pitchFamily="34" charset="0"/>
              <a:buChar char="•"/>
            </a:pPr>
            <a:r>
              <a:rPr lang="en-US" altLang="en-US" sz="3600" b="1" dirty="0">
                <a:latin typeface="+mn-lt"/>
              </a:rPr>
              <a:t>Few significant temporal effects: crop growth remained moderately engaging </a:t>
            </a:r>
            <a:r>
              <a:rPr lang="en-US" altLang="en-US" sz="3000" b="1" dirty="0">
                <a:latin typeface="+mn-lt"/>
              </a:rPr>
              <a:t>(</a:t>
            </a:r>
            <a:r>
              <a:rPr lang="en-US" altLang="en-US" sz="3000" b="1" i="1" dirty="0">
                <a:latin typeface="+mn-lt"/>
              </a:rPr>
              <a:t>M</a:t>
            </a:r>
            <a:r>
              <a:rPr lang="en-US" altLang="en-US" sz="3000" b="1" dirty="0">
                <a:latin typeface="+mn-lt"/>
              </a:rPr>
              <a:t>=5.29, </a:t>
            </a:r>
            <a:r>
              <a:rPr lang="en-US" altLang="en-US" sz="3000" b="1" i="1" dirty="0">
                <a:latin typeface="+mn-lt"/>
              </a:rPr>
              <a:t>SD</a:t>
            </a:r>
            <a:r>
              <a:rPr lang="en-US" altLang="en-US" sz="3000" b="1" dirty="0">
                <a:latin typeface="+mn-lt"/>
              </a:rPr>
              <a:t>=1.21) </a:t>
            </a:r>
            <a:r>
              <a:rPr lang="en-US" altLang="en-US" sz="3600" b="1" dirty="0">
                <a:latin typeface="+mn-lt"/>
              </a:rPr>
              <a:t>and meaningful </a:t>
            </a:r>
            <a:r>
              <a:rPr lang="en-US" altLang="en-US" sz="3000" b="1" dirty="0">
                <a:latin typeface="+mn-lt"/>
              </a:rPr>
              <a:t>(</a:t>
            </a:r>
            <a:r>
              <a:rPr lang="en-US" altLang="en-US" sz="3000" b="1" i="1" dirty="0">
                <a:latin typeface="+mn-lt"/>
              </a:rPr>
              <a:t>M</a:t>
            </a:r>
            <a:r>
              <a:rPr lang="en-US" altLang="en-US" sz="3000" b="1" dirty="0">
                <a:latin typeface="+mn-lt"/>
              </a:rPr>
              <a:t>=5.36, </a:t>
            </a:r>
            <a:r>
              <a:rPr lang="en-US" altLang="en-US" sz="3000" b="1" i="1" dirty="0">
                <a:latin typeface="+mn-lt"/>
              </a:rPr>
              <a:t>SD</a:t>
            </a:r>
            <a:r>
              <a:rPr lang="en-US" altLang="en-US" sz="3000" b="1" dirty="0">
                <a:latin typeface="+mn-lt"/>
              </a:rPr>
              <a:t>=</a:t>
            </a:r>
            <a:r>
              <a:rPr lang="en-US" altLang="en-US" sz="3000" b="1">
                <a:latin typeface="+mn-lt"/>
              </a:rPr>
              <a:t>1.21).</a:t>
            </a:r>
            <a:endParaRPr lang="en-US" altLang="en-US" sz="3200" b="1" dirty="0">
              <a:latin typeface="+mn-lt"/>
            </a:endParaRPr>
          </a:p>
          <a:p>
            <a:pPr marL="1200150" lvl="1" indent="-457200">
              <a:spcBef>
                <a:spcPts val="600"/>
              </a:spcBef>
              <a:buFont typeface="Arial" panose="020B0604020202020204" pitchFamily="34" charset="0"/>
              <a:buChar char="•"/>
            </a:pPr>
            <a:r>
              <a:rPr lang="en-US" altLang="en-US" sz="3600" b="1" dirty="0">
                <a:latin typeface="+mn-lt"/>
              </a:rPr>
              <a:t>BHP outcomes remained moderately positive over time</a:t>
            </a:r>
          </a:p>
          <a:p>
            <a:pPr marL="1200150" lvl="1" indent="-457200">
              <a:spcBef>
                <a:spcPts val="600"/>
              </a:spcBef>
              <a:buFont typeface="Arial" panose="020B0604020202020204" pitchFamily="34" charset="0"/>
              <a:buChar char="•"/>
            </a:pPr>
            <a:r>
              <a:rPr lang="en-US" altLang="en-US" sz="3600" b="1" dirty="0">
                <a:latin typeface="+mn-lt"/>
              </a:rPr>
              <a:t>Perceived sensory stimulation enjoyment increased over time</a:t>
            </a:r>
          </a:p>
        </p:txBody>
      </p:sp>
      <p:pic>
        <p:nvPicPr>
          <p:cNvPr id="1038" name="Picture 2" descr="Tomato Plant Vector Art, Icons, and Graphics for Free Download">
            <a:extLst>
              <a:ext uri="{FF2B5EF4-FFF2-40B4-BE49-F238E27FC236}">
                <a16:creationId xmlns:a16="http://schemas.microsoft.com/office/drawing/2014/main" id="{6B3BB189-4EA1-6D5E-F972-D0F4E155A483}"/>
              </a:ext>
            </a:extLst>
          </p:cNvPr>
          <p:cNvPicPr>
            <a:picLocks noChangeAspect="1" noChangeArrowheads="1"/>
          </p:cNvPicPr>
          <p:nvPr/>
        </p:nvPicPr>
        <p:blipFill rotWithShape="1">
          <a:blip r:embed="rId8">
            <a:grayscl/>
            <a:extLst>
              <a:ext uri="{28A0092B-C50C-407E-A947-70E740481C1C}">
                <a14:useLocalDpi xmlns:a14="http://schemas.microsoft.com/office/drawing/2010/main" val="0"/>
              </a:ext>
            </a:extLst>
          </a:blip>
          <a:srcRect t="10532" b="11068"/>
          <a:stretch/>
        </p:blipFill>
        <p:spPr bwMode="auto">
          <a:xfrm>
            <a:off x="11301290" y="10325552"/>
            <a:ext cx="5325464" cy="1946458"/>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7">
            <a:extLst>
              <a:ext uri="{FF2B5EF4-FFF2-40B4-BE49-F238E27FC236}">
                <a16:creationId xmlns:a16="http://schemas.microsoft.com/office/drawing/2014/main" id="{D3B5BD62-BC42-2DFC-69CC-54587CC921A2}"/>
              </a:ext>
            </a:extLst>
          </p:cNvPr>
          <p:cNvSpPr txBox="1">
            <a:spLocks noChangeArrowheads="1"/>
          </p:cNvSpPr>
          <p:nvPr/>
        </p:nvSpPr>
        <p:spPr bwMode="auto">
          <a:xfrm>
            <a:off x="10076365" y="5113873"/>
            <a:ext cx="8652742" cy="5124593"/>
          </a:xfrm>
          <a:prstGeom prst="roundRect">
            <a:avLst/>
          </a:prstGeom>
          <a:solidFill>
            <a:schemeClr val="bg1"/>
          </a:solidFill>
          <a:ln w="38100">
            <a:solidFill>
              <a:srgbClr val="122E62"/>
            </a:solidFill>
          </a:ln>
        </p:spPr>
        <p:txBody>
          <a:bodyPr wrap="square" lIns="91267" tIns="45624" rIns="91267" bIns="45624">
            <a:spAutoFit/>
          </a:bodyPr>
          <a:lstStyle>
            <a:lvl1pPr eaLnBrk="0" hangingPunct="0">
              <a:defRPr sz="2900">
                <a:solidFill>
                  <a:schemeClr val="tx1"/>
                </a:solidFill>
                <a:latin typeface="Arial Narrow" panose="020B0606020202030204" pitchFamily="34" charset="0"/>
                <a:ea typeface="ヒラギノ角ゴ Pro W3" charset="-128"/>
              </a:defRPr>
            </a:lvl1pPr>
            <a:lvl2pPr marL="742950" indent="-285750" eaLnBrk="0" hangingPunct="0">
              <a:defRPr sz="2900">
                <a:solidFill>
                  <a:schemeClr val="tx1"/>
                </a:solidFill>
                <a:latin typeface="Arial Narrow" panose="020B0606020202030204" pitchFamily="34" charset="0"/>
                <a:ea typeface="ヒラギノ角ゴ Pro W3" charset="-128"/>
              </a:defRPr>
            </a:lvl2pPr>
            <a:lvl3pPr marL="1143000" indent="-228600" eaLnBrk="0" hangingPunct="0">
              <a:defRPr sz="2900">
                <a:solidFill>
                  <a:schemeClr val="tx1"/>
                </a:solidFill>
                <a:latin typeface="Arial Narrow" panose="020B0606020202030204" pitchFamily="34" charset="0"/>
                <a:ea typeface="ヒラギノ角ゴ Pro W3" charset="-128"/>
              </a:defRPr>
            </a:lvl3pPr>
            <a:lvl4pPr marL="1600200" indent="-228600" eaLnBrk="0" hangingPunct="0">
              <a:defRPr sz="2900">
                <a:solidFill>
                  <a:schemeClr val="tx1"/>
                </a:solidFill>
                <a:latin typeface="Arial Narrow" panose="020B0606020202030204" pitchFamily="34" charset="0"/>
                <a:ea typeface="ヒラギノ角ゴ Pro W3" charset="-128"/>
              </a:defRPr>
            </a:lvl4pPr>
            <a:lvl5pPr marL="2057400" indent="-228600" eaLnBrk="0" hangingPunct="0">
              <a:defRPr sz="2900">
                <a:solidFill>
                  <a:schemeClr val="tx1"/>
                </a:solidFill>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ヒラギノ角ゴ Pro W3" charset="-128"/>
              </a:defRPr>
            </a:lvl9pPr>
          </a:lstStyle>
          <a:p>
            <a:pPr algn="ctr">
              <a:spcBef>
                <a:spcPts val="600"/>
              </a:spcBef>
              <a:spcAft>
                <a:spcPts val="1200"/>
              </a:spcAft>
            </a:pPr>
            <a:r>
              <a:rPr lang="en-US" altLang="en-US" sz="3000" b="1" u="sng" dirty="0">
                <a:latin typeface="+mn-lt"/>
              </a:rPr>
              <a:t>Aims</a:t>
            </a:r>
          </a:p>
          <a:p>
            <a:pPr marL="571500" indent="-571500">
              <a:spcBef>
                <a:spcPts val="600"/>
              </a:spcBef>
              <a:buFont typeface="Arial" panose="020B0604020202020204" pitchFamily="34" charset="0"/>
              <a:buChar char="•"/>
            </a:pPr>
            <a:r>
              <a:rPr lang="en-US" altLang="en-US" sz="3000" b="1" dirty="0">
                <a:latin typeface="+mn-lt"/>
              </a:rPr>
              <a:t>Examine behavioral health outcomes associated with tending to plants and consuming crops grown during long-duration spaceflight missions</a:t>
            </a:r>
          </a:p>
          <a:p>
            <a:pPr marL="571500" indent="-571500">
              <a:spcBef>
                <a:spcPts val="600"/>
              </a:spcBef>
              <a:buFont typeface="Arial" panose="020B0604020202020204" pitchFamily="34" charset="0"/>
              <a:buChar char="•"/>
            </a:pPr>
            <a:r>
              <a:rPr lang="en-US" altLang="en-US" sz="3000" b="1" dirty="0">
                <a:latin typeface="+mn-lt"/>
              </a:rPr>
              <a:t>Explore which aspects of horticulture are most salient and psychologically beneficial to astronaut health and wellbeing </a:t>
            </a:r>
          </a:p>
          <a:p>
            <a:pPr marL="571500" indent="-571500">
              <a:spcBef>
                <a:spcPts val="600"/>
              </a:spcBef>
              <a:buFont typeface="Arial" panose="020B0604020202020204" pitchFamily="34" charset="0"/>
              <a:buChar char="•"/>
            </a:pPr>
            <a:r>
              <a:rPr lang="en-US" altLang="en-US" sz="3000" b="1" dirty="0">
                <a:latin typeface="+mn-lt"/>
              </a:rPr>
              <a:t>Examine trends over time</a:t>
            </a:r>
          </a:p>
        </p:txBody>
      </p:sp>
      <p:cxnSp>
        <p:nvCxnSpPr>
          <p:cNvPr id="1043" name="Straight Connector 1042">
            <a:extLst>
              <a:ext uri="{FF2B5EF4-FFF2-40B4-BE49-F238E27FC236}">
                <a16:creationId xmlns:a16="http://schemas.microsoft.com/office/drawing/2014/main" id="{FB5008B5-55D7-3942-D886-7504D5DFFF02}"/>
              </a:ext>
            </a:extLst>
          </p:cNvPr>
          <p:cNvCxnSpPr/>
          <p:nvPr/>
        </p:nvCxnSpPr>
        <p:spPr>
          <a:xfrm>
            <a:off x="0" y="21691735"/>
            <a:ext cx="384127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44" name="TextBox 1043">
            <a:extLst>
              <a:ext uri="{FF2B5EF4-FFF2-40B4-BE49-F238E27FC236}">
                <a16:creationId xmlns:a16="http://schemas.microsoft.com/office/drawing/2014/main" id="{3CE1605E-7E7F-E88F-45D2-8401845043A0}"/>
              </a:ext>
            </a:extLst>
          </p:cNvPr>
          <p:cNvSpPr txBox="1"/>
          <p:nvPr/>
        </p:nvSpPr>
        <p:spPr>
          <a:xfrm>
            <a:off x="885305" y="12671457"/>
            <a:ext cx="5665026" cy="769441"/>
          </a:xfrm>
          <a:prstGeom prst="rect">
            <a:avLst/>
          </a:prstGeom>
          <a:noFill/>
        </p:spPr>
        <p:txBody>
          <a:bodyPr wrap="square" rtlCol="0">
            <a:spAutoFit/>
          </a:bodyPr>
          <a:lstStyle/>
          <a:p>
            <a:r>
              <a:rPr lang="en-US" sz="4400" b="1" dirty="0"/>
              <a:t>Subtask Enjoyment</a:t>
            </a:r>
          </a:p>
        </p:txBody>
      </p:sp>
      <p:sp>
        <p:nvSpPr>
          <p:cNvPr id="1045" name="TextBox 1044">
            <a:extLst>
              <a:ext uri="{FF2B5EF4-FFF2-40B4-BE49-F238E27FC236}">
                <a16:creationId xmlns:a16="http://schemas.microsoft.com/office/drawing/2014/main" id="{403476A0-2FC4-1B3D-425F-DA2164FED45B}"/>
              </a:ext>
            </a:extLst>
          </p:cNvPr>
          <p:cNvSpPr txBox="1"/>
          <p:nvPr/>
        </p:nvSpPr>
        <p:spPr>
          <a:xfrm>
            <a:off x="885305" y="22210733"/>
            <a:ext cx="5665026" cy="769441"/>
          </a:xfrm>
          <a:prstGeom prst="rect">
            <a:avLst/>
          </a:prstGeom>
          <a:noFill/>
        </p:spPr>
        <p:txBody>
          <a:bodyPr wrap="square" rtlCol="0">
            <a:spAutoFit/>
          </a:bodyPr>
          <a:lstStyle/>
          <a:p>
            <a:r>
              <a:rPr lang="en-US" sz="4400" b="1" dirty="0"/>
              <a:t>Gender Effects</a:t>
            </a:r>
          </a:p>
        </p:txBody>
      </p:sp>
      <p:sp>
        <p:nvSpPr>
          <p:cNvPr id="1046" name="TextBox 1045">
            <a:extLst>
              <a:ext uri="{FF2B5EF4-FFF2-40B4-BE49-F238E27FC236}">
                <a16:creationId xmlns:a16="http://schemas.microsoft.com/office/drawing/2014/main" id="{6599C9D8-97A5-33A0-73D5-5839319DBA33}"/>
              </a:ext>
            </a:extLst>
          </p:cNvPr>
          <p:cNvSpPr txBox="1"/>
          <p:nvPr/>
        </p:nvSpPr>
        <p:spPr>
          <a:xfrm>
            <a:off x="16273122" y="23215818"/>
            <a:ext cx="2813600" cy="919186"/>
          </a:xfrm>
          <a:prstGeom prst="roundRect">
            <a:avLst/>
          </a:prstGeom>
          <a:noFill/>
          <a:ln w="38100">
            <a:noFill/>
          </a:ln>
        </p:spPr>
        <p:txBody>
          <a:bodyPr wrap="square" lIns="91267" tIns="45624" rIns="91267" bIns="45624">
            <a:spAutoFit/>
          </a:bodyPr>
          <a:lstStyle>
            <a:defPPr>
              <a:defRPr lang="en-US"/>
            </a:defPPr>
            <a:lvl1pPr algn="ctr" eaLnBrk="0" hangingPunct="0">
              <a:spcBef>
                <a:spcPts val="600"/>
              </a:spcBef>
              <a:defRPr sz="4400" b="1" u="sng">
                <a:ea typeface="ヒラギノ角ゴ Pro W3" charset="-128"/>
              </a:defRPr>
            </a:lvl1pPr>
            <a:lvl2pPr marL="742950" indent="-285750" eaLnBrk="0" hangingPunct="0">
              <a:defRPr sz="2900">
                <a:latin typeface="Arial Narrow" panose="020B0606020202030204" pitchFamily="34" charset="0"/>
                <a:ea typeface="ヒラギノ角ゴ Pro W3" charset="-128"/>
              </a:defRPr>
            </a:lvl2pPr>
            <a:lvl3pPr marL="1143000" indent="-228600" eaLnBrk="0" hangingPunct="0">
              <a:defRPr sz="2900">
                <a:latin typeface="Arial Narrow" panose="020B0606020202030204" pitchFamily="34" charset="0"/>
                <a:ea typeface="ヒラギノ角ゴ Pro W3" charset="-128"/>
              </a:defRPr>
            </a:lvl3pPr>
            <a:lvl4pPr marL="1600200" indent="-228600" eaLnBrk="0" hangingPunct="0">
              <a:defRPr sz="2900">
                <a:latin typeface="Arial Narrow" panose="020B0606020202030204" pitchFamily="34" charset="0"/>
                <a:ea typeface="ヒラギノ角ゴ Pro W3" charset="-128"/>
              </a:defRPr>
            </a:lvl4pPr>
            <a:lvl5pPr marL="2057400" indent="-228600" eaLnBrk="0" hangingPunct="0">
              <a:defRPr sz="2900">
                <a:latin typeface="Arial Narrow" panose="020B0606020202030204" pitchFamily="34" charset="0"/>
                <a:ea typeface="ヒラギノ角ゴ Pro W3" charset="-128"/>
              </a:defRPr>
            </a:lvl5pPr>
            <a:lvl6pPr marL="2514600" indent="-228600" eaLnBrk="0" fontAlgn="base" hangingPunct="0">
              <a:spcBef>
                <a:spcPct val="0"/>
              </a:spcBef>
              <a:spcAft>
                <a:spcPct val="0"/>
              </a:spcAft>
              <a:defRPr sz="2900">
                <a:latin typeface="Arial Narrow" panose="020B0606020202030204" pitchFamily="34" charset="0"/>
                <a:ea typeface="ヒラギノ角ゴ Pro W3" charset="-128"/>
              </a:defRPr>
            </a:lvl6pPr>
            <a:lvl7pPr marL="2971800" indent="-228600" eaLnBrk="0" fontAlgn="base" hangingPunct="0">
              <a:spcBef>
                <a:spcPct val="0"/>
              </a:spcBef>
              <a:spcAft>
                <a:spcPct val="0"/>
              </a:spcAft>
              <a:defRPr sz="2900">
                <a:latin typeface="Arial Narrow" panose="020B0606020202030204" pitchFamily="34" charset="0"/>
                <a:ea typeface="ヒラギノ角ゴ Pro W3" charset="-128"/>
              </a:defRPr>
            </a:lvl7pPr>
            <a:lvl8pPr marL="3429000" indent="-228600" eaLnBrk="0" fontAlgn="base" hangingPunct="0">
              <a:spcBef>
                <a:spcPct val="0"/>
              </a:spcBef>
              <a:spcAft>
                <a:spcPct val="0"/>
              </a:spcAft>
              <a:defRPr sz="2900">
                <a:latin typeface="Arial Narrow" panose="020B0606020202030204" pitchFamily="34" charset="0"/>
                <a:ea typeface="ヒラギノ角ゴ Pro W3" charset="-128"/>
              </a:defRPr>
            </a:lvl8pPr>
            <a:lvl9pPr marL="3886200" indent="-228600" eaLnBrk="0" fontAlgn="base" hangingPunct="0">
              <a:spcBef>
                <a:spcPct val="0"/>
              </a:spcBef>
              <a:spcAft>
                <a:spcPct val="0"/>
              </a:spcAft>
              <a:defRPr sz="2900">
                <a:latin typeface="Arial Narrow" panose="020B0606020202030204" pitchFamily="34" charset="0"/>
                <a:ea typeface="ヒラギノ角ゴ Pro W3" charset="-128"/>
              </a:defRPr>
            </a:lvl9pPr>
          </a:lstStyle>
          <a:p>
            <a:pPr marL="192088" lvl="1" indent="0"/>
            <a:r>
              <a:rPr lang="en-US" sz="2400" b="1" dirty="0">
                <a:latin typeface="+mn-lt"/>
              </a:rPr>
              <a:t>ISS astronauts with leafy greens</a:t>
            </a:r>
            <a:endParaRPr lang="en-US" sz="2400" dirty="0">
              <a:latin typeface="+mn-lt"/>
            </a:endParaRPr>
          </a:p>
        </p:txBody>
      </p:sp>
      <p:sp>
        <p:nvSpPr>
          <p:cNvPr id="1047" name="TextBox 1046">
            <a:extLst>
              <a:ext uri="{FF2B5EF4-FFF2-40B4-BE49-F238E27FC236}">
                <a16:creationId xmlns:a16="http://schemas.microsoft.com/office/drawing/2014/main" id="{1BC193DD-34F9-BEA7-9DF7-9160B1BC4071}"/>
              </a:ext>
            </a:extLst>
          </p:cNvPr>
          <p:cNvSpPr txBox="1"/>
          <p:nvPr/>
        </p:nvSpPr>
        <p:spPr>
          <a:xfrm>
            <a:off x="20058427" y="22188229"/>
            <a:ext cx="4033970" cy="769441"/>
          </a:xfrm>
          <a:prstGeom prst="rect">
            <a:avLst/>
          </a:prstGeom>
          <a:noFill/>
        </p:spPr>
        <p:txBody>
          <a:bodyPr wrap="square" rtlCol="0">
            <a:spAutoFit/>
          </a:bodyPr>
          <a:lstStyle/>
          <a:p>
            <a:r>
              <a:rPr lang="en-US" sz="4400" b="1" dirty="0"/>
              <a:t>Temporal Effects</a:t>
            </a:r>
          </a:p>
        </p:txBody>
      </p:sp>
      <p:sp>
        <p:nvSpPr>
          <p:cNvPr id="2" name="AutoShape 2">
            <a:extLst>
              <a:ext uri="{FF2B5EF4-FFF2-40B4-BE49-F238E27FC236}">
                <a16:creationId xmlns:a16="http://schemas.microsoft.com/office/drawing/2014/main" id="{75BDD335-23AD-8338-E4D7-0A8ADEE6915C}"/>
              </a:ext>
            </a:extLst>
          </p:cNvPr>
          <p:cNvSpPr>
            <a:spLocks noChangeAspect="1" noChangeArrowheads="1"/>
          </p:cNvSpPr>
          <p:nvPr/>
        </p:nvSpPr>
        <p:spPr bwMode="auto">
          <a:xfrm>
            <a:off x="19050000" y="162080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B5D74C11-9905-9B20-0C34-607A5F7DBB12}"/>
              </a:ext>
            </a:extLst>
          </p:cNvPr>
          <p:cNvGrpSpPr/>
          <p:nvPr/>
        </p:nvGrpSpPr>
        <p:grpSpPr>
          <a:xfrm>
            <a:off x="473043" y="23374479"/>
            <a:ext cx="10293688" cy="5882107"/>
            <a:chOff x="484750" y="23650451"/>
            <a:chExt cx="10293688" cy="5882107"/>
          </a:xfrm>
        </p:grpSpPr>
        <p:pic>
          <p:nvPicPr>
            <p:cNvPr id="1028" name="Picture 4">
              <a:extLst>
                <a:ext uri="{FF2B5EF4-FFF2-40B4-BE49-F238E27FC236}">
                  <a16:creationId xmlns:a16="http://schemas.microsoft.com/office/drawing/2014/main" id="{65F229B9-A173-9D46-1CDE-F8AF19ECAA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750" y="23650451"/>
              <a:ext cx="10293688" cy="5882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48FD3E-E4D5-EFC2-B572-EC153B12536B}"/>
                </a:ext>
              </a:extLst>
            </p:cNvPr>
            <p:cNvSpPr txBox="1"/>
            <p:nvPr/>
          </p:nvSpPr>
          <p:spPr>
            <a:xfrm>
              <a:off x="2428028" y="24188791"/>
              <a:ext cx="443877" cy="769441"/>
            </a:xfrm>
            <a:prstGeom prst="rect">
              <a:avLst/>
            </a:prstGeom>
            <a:noFill/>
          </p:spPr>
          <p:txBody>
            <a:bodyPr wrap="square" rtlCol="0">
              <a:spAutoFit/>
            </a:bodyPr>
            <a:lstStyle/>
            <a:p>
              <a:pPr algn="ctr"/>
              <a:r>
                <a:rPr lang="en-US" sz="4400" b="1" dirty="0"/>
                <a:t>*</a:t>
              </a:r>
            </a:p>
          </p:txBody>
        </p:sp>
        <p:sp>
          <p:nvSpPr>
            <p:cNvPr id="11" name="TextBox 10">
              <a:extLst>
                <a:ext uri="{FF2B5EF4-FFF2-40B4-BE49-F238E27FC236}">
                  <a16:creationId xmlns:a16="http://schemas.microsoft.com/office/drawing/2014/main" id="{9712154E-568C-79F2-9E9C-8EE2634DBB8D}"/>
                </a:ext>
              </a:extLst>
            </p:cNvPr>
            <p:cNvSpPr txBox="1"/>
            <p:nvPr/>
          </p:nvSpPr>
          <p:spPr>
            <a:xfrm>
              <a:off x="4399544" y="24188792"/>
              <a:ext cx="443877" cy="769441"/>
            </a:xfrm>
            <a:prstGeom prst="rect">
              <a:avLst/>
            </a:prstGeom>
            <a:noFill/>
          </p:spPr>
          <p:txBody>
            <a:bodyPr wrap="square" rtlCol="0">
              <a:spAutoFit/>
            </a:bodyPr>
            <a:lstStyle/>
            <a:p>
              <a:pPr algn="ctr"/>
              <a:r>
                <a:rPr lang="en-US" sz="4400" b="1" dirty="0"/>
                <a:t>*</a:t>
              </a:r>
            </a:p>
          </p:txBody>
        </p:sp>
        <p:sp>
          <p:nvSpPr>
            <p:cNvPr id="12" name="TextBox 11">
              <a:extLst>
                <a:ext uri="{FF2B5EF4-FFF2-40B4-BE49-F238E27FC236}">
                  <a16:creationId xmlns:a16="http://schemas.microsoft.com/office/drawing/2014/main" id="{E1A38E21-0DC2-F8B9-6E72-746742BC554E}"/>
                </a:ext>
              </a:extLst>
            </p:cNvPr>
            <p:cNvSpPr txBox="1"/>
            <p:nvPr/>
          </p:nvSpPr>
          <p:spPr>
            <a:xfrm>
              <a:off x="5409655" y="24188792"/>
              <a:ext cx="443877" cy="769441"/>
            </a:xfrm>
            <a:prstGeom prst="rect">
              <a:avLst/>
            </a:prstGeom>
            <a:noFill/>
          </p:spPr>
          <p:txBody>
            <a:bodyPr wrap="square" rtlCol="0">
              <a:spAutoFit/>
            </a:bodyPr>
            <a:lstStyle/>
            <a:p>
              <a:pPr algn="ctr"/>
              <a:r>
                <a:rPr lang="en-US" sz="4400" b="1" dirty="0"/>
                <a:t>*</a:t>
              </a:r>
            </a:p>
          </p:txBody>
        </p:sp>
      </p:grpSp>
      <p:pic>
        <p:nvPicPr>
          <p:cNvPr id="1030" name="Picture 6">
            <a:extLst>
              <a:ext uri="{FF2B5EF4-FFF2-40B4-BE49-F238E27FC236}">
                <a16:creationId xmlns:a16="http://schemas.microsoft.com/office/drawing/2014/main" id="{8B7C3B88-6F97-FDE7-8933-C232F14CC3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96166" y="23109028"/>
            <a:ext cx="7366102" cy="73661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28A1E373-2DA5-E071-18BD-86DA8AE9F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75646" y="12802306"/>
            <a:ext cx="12802721" cy="8535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23907314-645C-5E5F-3BA9-99F03FCD62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43567" y="25278971"/>
            <a:ext cx="7618203" cy="50788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3972D05-D2F5-CFBD-A0FD-0CB2E64913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82765" y="12851937"/>
            <a:ext cx="14540747" cy="8553380"/>
          </a:xfrm>
          <a:prstGeom prst="rect">
            <a:avLst/>
          </a:prstGeom>
          <a:noFill/>
          <a:extLst>
            <a:ext uri="{909E8E84-426E-40DD-AFC4-6F175D3DCCD1}">
              <a14:hiddenFill xmlns:a14="http://schemas.microsoft.com/office/drawing/2010/main">
                <a:solidFill>
                  <a:srgbClr val="FFFFFF"/>
                </a:solidFill>
              </a14:hiddenFill>
            </a:ext>
          </a:extLst>
        </p:spPr>
      </p:pic>
      <p:pic>
        <p:nvPicPr>
          <p:cNvPr id="16" name="x_id-775E71E6-3171-45D6-A73A-7E92FB09CE7A" descr="Image.png">
            <a:extLst>
              <a:ext uri="{FF2B5EF4-FFF2-40B4-BE49-F238E27FC236}">
                <a16:creationId xmlns:a16="http://schemas.microsoft.com/office/drawing/2014/main" id="{4D681B83-8576-72A5-74B0-659D6FF4DC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52072" y="30943359"/>
            <a:ext cx="1900655" cy="185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102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rgeFileSiz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83F6533451D0499DA21A5E9681168B" ma:contentTypeVersion="5" ma:contentTypeDescription="Create a new document." ma:contentTypeScope="" ma:versionID="9b3b1f8b3f9080dfe5b72b55c1a22a51">
  <xsd:schema xmlns:xsd="http://www.w3.org/2001/XMLSchema" xmlns:xs="http://www.w3.org/2001/XMLSchema" xmlns:p="http://schemas.microsoft.com/office/2006/metadata/properties" xmlns:ns1="http://schemas.microsoft.com/sharepoint/v3" xmlns:ns2="d3cf81e8-d1cd-4363-8584-6d66dcd9c1e1" xmlns:ns3="9e14bc9f-d43a-4562-9a47-6bccc43a8b23" targetNamespace="http://schemas.microsoft.com/office/2006/metadata/properties" ma:root="true" ma:fieldsID="ff89606c17591af8a6700be7c18aa02c" ns1:_="" ns2:_="" ns3:_="">
    <xsd:import namespace="http://schemas.microsoft.com/sharepoint/v3"/>
    <xsd:import namespace="d3cf81e8-d1cd-4363-8584-6d66dcd9c1e1"/>
    <xsd:import namespace="9e14bc9f-d43a-4562-9a47-6bccc43a8b23"/>
    <xsd:element name="properties">
      <xsd:complexType>
        <xsd:sequence>
          <xsd:element name="documentManagement">
            <xsd:complexType>
              <xsd:all>
                <xsd:element ref="ns2:SharedWithUsers" minOccurs="0"/>
                <xsd:element ref="ns1:LargeFileSize" minOccurs="0"/>
                <xsd:element ref="ns3:D38D7918E8D62_DiskName" minOccurs="0"/>
                <xsd:element ref="ns1:FileShareFl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rgeFileSize" ma:index="9" nillable="true" ma:displayName="Linked File Size" ma:hidden="true" ma:internalName="LargeFileSize">
      <xsd:simpleType>
        <xsd:restriction base="dms:Note">
          <xsd:maxLength value="255"/>
        </xsd:restriction>
      </xsd:simpleType>
    </xsd:element>
    <xsd:element name="FileShareFlag" ma:index="11" nillable="true" ma:displayName="File Share Flag" ma:default="0.0" ma:hidden="true" ma:internalName="_x0024_Resources_x003a_FSDLResources_x002c_VDL_FileShareFlag_x003b_"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3cf81e8-d1cd-4363-8584-6d66dcd9c1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14bc9f-d43a-4562-9a47-6bccc43a8b23" elementFormDefault="qualified">
    <xsd:import namespace="http://schemas.microsoft.com/office/2006/documentManagement/types"/>
    <xsd:import namespace="http://schemas.microsoft.com/office/infopath/2007/PartnerControls"/>
    <xsd:element name="D38D7918E8D62_DiskName" ma:index="10" nillable="true" ma:displayName="DiskName" ma:description="" ma:hidden="true" ma:internalName="DiskName"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6AF089-14F5-4870-A4D6-D266EB7703BB}">
  <ds:schemaRefs>
    <ds:schemaRef ds:uri="http://schemas.openxmlformats.org/package/2006/metadata/core-properties"/>
    <ds:schemaRef ds:uri="http://purl.org/dc/elements/1.1/"/>
    <ds:schemaRef ds:uri="http://schemas.microsoft.com/office/2006/documentManagement/types"/>
    <ds:schemaRef ds:uri="9e14bc9f-d43a-4562-9a47-6bccc43a8b23"/>
    <ds:schemaRef ds:uri="http://www.w3.org/XML/1998/namespace"/>
    <ds:schemaRef ds:uri="http://schemas.microsoft.com/office/2006/metadata/properties"/>
    <ds:schemaRef ds:uri="http://purl.org/dc/terms/"/>
    <ds:schemaRef ds:uri="http://schemas.microsoft.com/office/infopath/2007/PartnerControls"/>
    <ds:schemaRef ds:uri="d3cf81e8-d1cd-4363-8584-6d66dcd9c1e1"/>
    <ds:schemaRef ds:uri="http://schemas.microsoft.com/sharepoint/v3"/>
    <ds:schemaRef ds:uri="http://purl.org/dc/dcmitype/"/>
  </ds:schemaRefs>
</ds:datastoreItem>
</file>

<file path=customXml/itemProps2.xml><?xml version="1.0" encoding="utf-8"?>
<ds:datastoreItem xmlns:ds="http://schemas.openxmlformats.org/officeDocument/2006/customXml" ds:itemID="{F4AB3DC4-71E4-4953-AF5D-6153236A0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cf81e8-d1cd-4363-8584-6d66dcd9c1e1"/>
    <ds:schemaRef ds:uri="9e14bc9f-d43a-4562-9a47-6bccc43a8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129F1B-8B87-4099-B96D-29B7DC6B8F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7769</TotalTime>
  <Words>509</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Begerowski</dc:creator>
  <cp:lastModifiedBy>Lauren Landon</cp:lastModifiedBy>
  <cp:revision>96</cp:revision>
  <dcterms:created xsi:type="dcterms:W3CDTF">2024-01-22T17:19:58Z</dcterms:created>
  <dcterms:modified xsi:type="dcterms:W3CDTF">2025-01-06T16:49:26Z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0x0101002C83F6533451D0499DA21A5E9681168B</vt:lpwstr>
  </property>
</Properties>
</file>