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91" r:id="rId4"/>
    <p:sldMasterId id="2147483650" r:id="rId5"/>
    <p:sldMasterId id="2147483762" r:id="rId6"/>
    <p:sldMasterId id="2147483756" r:id="rId7"/>
    <p:sldMasterId id="2147483786" r:id="rId8"/>
  </p:sldMasterIdLst>
  <p:notesMasterIdLst>
    <p:notesMasterId r:id="rId30"/>
  </p:notesMasterIdLst>
  <p:handoutMasterIdLst>
    <p:handoutMasterId r:id="rId31"/>
  </p:handoutMasterIdLst>
  <p:sldIdLst>
    <p:sldId id="2875" r:id="rId9"/>
    <p:sldId id="25558" r:id="rId10"/>
    <p:sldId id="25675" r:id="rId11"/>
    <p:sldId id="25677" r:id="rId12"/>
    <p:sldId id="25676" r:id="rId13"/>
    <p:sldId id="25678" r:id="rId14"/>
    <p:sldId id="25686" r:id="rId15"/>
    <p:sldId id="25689" r:id="rId16"/>
    <p:sldId id="25679" r:id="rId17"/>
    <p:sldId id="25680" r:id="rId18"/>
    <p:sldId id="25682" r:id="rId19"/>
    <p:sldId id="25690" r:id="rId20"/>
    <p:sldId id="25691" r:id="rId21"/>
    <p:sldId id="25692" r:id="rId22"/>
    <p:sldId id="25693" r:id="rId23"/>
    <p:sldId id="25687" r:id="rId24"/>
    <p:sldId id="25688" r:id="rId25"/>
    <p:sldId id="298" r:id="rId26"/>
    <p:sldId id="25539" r:id="rId27"/>
    <p:sldId id="287" r:id="rId28"/>
    <p:sldId id="256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3840" userDrawn="1">
          <p15:clr>
            <a:srgbClr val="A4A3A4"/>
          </p15:clr>
        </p15:guide>
        <p15:guide id="3" orient="horz" pos="3360" userDrawn="1">
          <p15:clr>
            <a:srgbClr val="A4A3A4"/>
          </p15:clr>
        </p15:guide>
        <p15:guide id="4" orient="horz" pos="1536" userDrawn="1">
          <p15:clr>
            <a:srgbClr val="A4A3A4"/>
          </p15:clr>
        </p15:guide>
        <p15:guide id="5" orient="horz" pos="1944" userDrawn="1">
          <p15:clr>
            <a:srgbClr val="A4A3A4"/>
          </p15:clr>
        </p15:guide>
        <p15:guide id="6" pos="4560" userDrawn="1">
          <p15:clr>
            <a:srgbClr val="A4A3A4"/>
          </p15:clr>
        </p15:guide>
        <p15:guide id="7" pos="5136" userDrawn="1">
          <p15:clr>
            <a:srgbClr val="A4A3A4"/>
          </p15:clr>
        </p15:guide>
        <p15:guide id="8" orient="horz" pos="408" userDrawn="1">
          <p15:clr>
            <a:srgbClr val="A4A3A4"/>
          </p15:clr>
        </p15:guide>
        <p15:guide id="9" pos="1800" userDrawn="1">
          <p15:clr>
            <a:srgbClr val="A4A3A4"/>
          </p15:clr>
        </p15:guide>
        <p15:guide id="10" pos="4296" userDrawn="1">
          <p15:clr>
            <a:srgbClr val="A4A3A4"/>
          </p15:clr>
        </p15:guide>
        <p15:guide id="11" pos="3600" userDrawn="1">
          <p15:clr>
            <a:srgbClr val="A4A3A4"/>
          </p15:clr>
        </p15:guide>
        <p15:guide id="12" pos="2856" userDrawn="1">
          <p15:clr>
            <a:srgbClr val="A4A3A4"/>
          </p15:clr>
        </p15:guide>
        <p15:guide id="13" pos="34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CF4615-8749-64AD-73B3-E5AEACFED26A}" name="Crenshaw, Juan M. (GSFC-5950)" initials="CJM(5" userId="S::jmcrensh@ndc.nasa.gov::1444d2f5-1342-4ca4-81c2-acbf5be6f3ad" providerId="AD"/>
  <p188:author id="{FB5255A7-6192-9713-A6F6-CA62E0E89979}" name="Henry Truc" initials="HT" userId="S::E32375@aero.org::921e07c8-1591-4379-9886-8d4c714695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FFFF"/>
    <a:srgbClr val="DAF8FE"/>
    <a:srgbClr val="E35205"/>
    <a:srgbClr val="00A9E0"/>
    <a:srgbClr val="A4D65E"/>
    <a:srgbClr val="ECECEC"/>
    <a:srgbClr val="5E8AB4"/>
    <a:srgbClr val="FCC82C"/>
    <a:srgbClr val="2E008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0" autoAdjust="0"/>
    <p:restoredTop sz="93792" autoAdjust="0"/>
  </p:normalViewPr>
  <p:slideViewPr>
    <p:cSldViewPr snapToGrid="0">
      <p:cViewPr varScale="1">
        <p:scale>
          <a:sx n="151" d="100"/>
          <a:sy n="151" d="100"/>
        </p:scale>
        <p:origin x="846" y="144"/>
      </p:cViewPr>
      <p:guideLst>
        <p:guide orient="horz" pos="2616"/>
        <p:guide pos="3840"/>
        <p:guide orient="horz" pos="3360"/>
        <p:guide orient="horz" pos="1536"/>
        <p:guide orient="horz" pos="1944"/>
        <p:guide pos="4560"/>
        <p:guide pos="5136"/>
        <p:guide orient="horz" pos="408"/>
        <p:guide pos="1800"/>
        <p:guide pos="4296"/>
        <p:guide pos="3600"/>
        <p:guide pos="2856"/>
        <p:guide pos="3432"/>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8B7B7C-E1E4-3C0E-3C54-EE86A2C1DF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920672-7B11-B403-E09E-AF31F455A4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09390-641D-0B4E-8BD0-9B3A564EC473}" type="datetimeFigureOut">
              <a:rPr lang="en-US" smtClean="0"/>
              <a:t>1/16/2025</a:t>
            </a:fld>
            <a:endParaRPr lang="en-US"/>
          </a:p>
        </p:txBody>
      </p:sp>
      <p:sp>
        <p:nvSpPr>
          <p:cNvPr id="4" name="Footer Placeholder 3">
            <a:extLst>
              <a:ext uri="{FF2B5EF4-FFF2-40B4-BE49-F238E27FC236}">
                <a16:creationId xmlns:a16="http://schemas.microsoft.com/office/drawing/2014/main" id="{4C499660-B8D9-EAF8-AB1D-BF5769B748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A32F9C6-BBCB-3D92-801B-F7F640B3A4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42659C-B00F-B84D-ABE6-E157239CA29E}" type="slidenum">
              <a:rPr lang="en-US" smtClean="0"/>
              <a:t>‹#›</a:t>
            </a:fld>
            <a:endParaRPr lang="en-US"/>
          </a:p>
        </p:txBody>
      </p:sp>
    </p:spTree>
    <p:extLst>
      <p:ext uri="{BB962C8B-B14F-4D97-AF65-F5344CB8AC3E}">
        <p14:creationId xmlns:p14="http://schemas.microsoft.com/office/powerpoint/2010/main" val="2279005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42F181-613C-814E-851C-8CD4750E47F5}"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527E0-2CE9-BA4B-8B29-324954E3A242}" type="slidenum">
              <a:rPr lang="en-US" smtClean="0"/>
              <a:t>‹#›</a:t>
            </a:fld>
            <a:endParaRPr lang="en-US"/>
          </a:p>
        </p:txBody>
      </p:sp>
    </p:spTree>
    <p:extLst>
      <p:ext uri="{BB962C8B-B14F-4D97-AF65-F5344CB8AC3E}">
        <p14:creationId xmlns:p14="http://schemas.microsoft.com/office/powerpoint/2010/main" val="10806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34533" y="824937"/>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5" name="Content Placeholder 6"/>
          <p:cNvSpPr>
            <a:spLocks noGrp="1"/>
          </p:cNvSpPr>
          <p:nvPr>
            <p:ph sz="quarter" idx="15" hasCustomPrompt="1"/>
          </p:nvPr>
        </p:nvSpPr>
        <p:spPr>
          <a:xfrm>
            <a:off x="334533" y="1412814"/>
            <a:ext cx="11271681"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buFont typeface="Wingdings" panose="05000000000000000000" pitchFamily="2" charset="2"/>
              <a:buChar char="Ø"/>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176431121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Tree>
    <p:extLst>
      <p:ext uri="{BB962C8B-B14F-4D97-AF65-F5344CB8AC3E}">
        <p14:creationId xmlns:p14="http://schemas.microsoft.com/office/powerpoint/2010/main" val="1324481390"/>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31775">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21811110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marR="0" indent="-223838"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a:t>Bullet 1 level—Bullet 130% size text—Black, 18-point Arial</a:t>
            </a:r>
          </a:p>
          <a:p>
            <a:pPr lvl="1"/>
            <a:r>
              <a:rPr lang="en-US"/>
              <a:t>Bullet 2 level—16-point Arial</a:t>
            </a:r>
          </a:p>
          <a:p>
            <a:pPr lvl="2"/>
            <a:r>
              <a:rPr lang="en-US"/>
              <a:t>Bullet 3 level—Bullet 125% size text—16 -point Arial</a:t>
            </a:r>
          </a:p>
          <a:p>
            <a:pPr lvl="3"/>
            <a:r>
              <a:rPr lang="en-US"/>
              <a:t>Bullet 4 level—16-point Arial</a:t>
            </a:r>
          </a:p>
          <a:p>
            <a:pPr lvl="4"/>
            <a:r>
              <a:rPr lang="en-US"/>
              <a:t>Bullet 5 level—Bullet 100% size text—16-point Arial</a:t>
            </a:r>
          </a:p>
          <a:p>
            <a:pPr lvl="4"/>
            <a:endParaRPr lang="en-US"/>
          </a:p>
        </p:txBody>
      </p:sp>
    </p:spTree>
    <p:extLst>
      <p:ext uri="{BB962C8B-B14F-4D97-AF65-F5344CB8AC3E}">
        <p14:creationId xmlns:p14="http://schemas.microsoft.com/office/powerpoint/2010/main" val="480503721"/>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E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2111898"/>
            <a:ext cx="10831285"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
        <p:nvSpPr>
          <p:cNvPr id="3" name="Subtitle 2"/>
          <p:cNvSpPr>
            <a:spLocks noGrp="1"/>
          </p:cNvSpPr>
          <p:nvPr>
            <p:ph type="subTitle" idx="1" hasCustomPrompt="1"/>
          </p:nvPr>
        </p:nvSpPr>
        <p:spPr>
          <a:xfrm>
            <a:off x="304800" y="3245325"/>
            <a:ext cx="10831285" cy="1752600"/>
          </a:xfrm>
          <a:prstGeom prst="rect">
            <a:avLst/>
          </a:prstGeom>
        </p:spPr>
        <p:txBody>
          <a:bodyPr>
            <a:normAutofit/>
          </a:bodyPr>
          <a:lstStyle>
            <a:lvl1pPr marL="0" indent="0" algn="l">
              <a:buNone/>
              <a:defRPr sz="24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Tree>
    <p:extLst>
      <p:ext uri="{BB962C8B-B14F-4D97-AF65-F5344CB8AC3E}">
        <p14:creationId xmlns:p14="http://schemas.microsoft.com/office/powerpoint/2010/main" val="442452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80908" y="430983"/>
            <a:ext cx="10546081" cy="581597"/>
          </a:xfrm>
          <a:prstGeom prst="rect">
            <a:avLst/>
          </a:prstGeom>
        </p:spPr>
        <p:txBody>
          <a:bodyPr/>
          <a:lstStyle>
            <a:lvl1pPr>
              <a:defRPr sz="2400" b="1" i="1" baseline="0">
                <a:solidFill>
                  <a:schemeClr val="tx1"/>
                </a:solidFill>
              </a:defRPr>
            </a:lvl1pPr>
          </a:lstStyle>
          <a:p>
            <a:r>
              <a:rPr lang="en-US"/>
              <a:t>Arial, Bold, Italic</a:t>
            </a:r>
          </a:p>
        </p:txBody>
      </p:sp>
      <p:sp>
        <p:nvSpPr>
          <p:cNvPr id="5" name="Content Placeholder 6"/>
          <p:cNvSpPr>
            <a:spLocks noGrp="1"/>
          </p:cNvSpPr>
          <p:nvPr>
            <p:ph sz="quarter" idx="15" hasCustomPrompt="1"/>
          </p:nvPr>
        </p:nvSpPr>
        <p:spPr>
          <a:xfrm>
            <a:off x="230293" y="980665"/>
            <a:ext cx="11887200" cy="4798717"/>
          </a:xfrm>
          <a:prstGeom prst="rect">
            <a:avLst/>
          </a:prstGeom>
        </p:spPr>
        <p:txBody>
          <a:bodyPr vert="horz"/>
          <a:lstStyle>
            <a:lvl1pPr marL="171450" marR="0" indent="-176213" algn="l" defTabSz="457200" rtl="0" eaLnBrk="1" fontAlgn="auto" latinLnBrk="0" hangingPunct="1">
              <a:lnSpc>
                <a:spcPct val="100000"/>
              </a:lnSpc>
              <a:spcBef>
                <a:spcPts val="1200"/>
              </a:spcBef>
              <a:spcAft>
                <a:spcPts val="0"/>
              </a:spcAft>
              <a:buClrTx/>
              <a:buSzPct val="130000"/>
              <a:buFont typeface="Arial"/>
              <a:buChar char="•"/>
              <a:tabLst/>
              <a:defRPr sz="1800"/>
            </a:lvl1pPr>
            <a:lvl2pPr marL="517525" indent="-227013">
              <a:defRPr sz="1600"/>
            </a:lvl2pPr>
            <a:lvl3pPr marL="822960" indent="-274320">
              <a:buSzPct val="130000"/>
              <a:buFont typeface="Wingdings" panose="05000000000000000000" pitchFamily="2" charset="2"/>
              <a:buChar char="Ø"/>
              <a:defRPr sz="14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a:p>
            <a:pPr lvl="4"/>
            <a:endParaRPr lang="en-US"/>
          </a:p>
        </p:txBody>
      </p:sp>
    </p:spTree>
    <p:extLst>
      <p:ext uri="{BB962C8B-B14F-4D97-AF65-F5344CB8AC3E}">
        <p14:creationId xmlns:p14="http://schemas.microsoft.com/office/powerpoint/2010/main" val="3514342155"/>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80908" y="430983"/>
            <a:ext cx="10546081" cy="581597"/>
          </a:xfrm>
          <a:prstGeom prst="rect">
            <a:avLst/>
          </a:prstGeom>
        </p:spPr>
        <p:txBody>
          <a:bodyPr/>
          <a:lstStyle>
            <a:lvl1pPr>
              <a:defRPr sz="2400" b="1" i="1" baseline="0">
                <a:solidFill>
                  <a:schemeClr val="tx1"/>
                </a:solidFill>
              </a:defRPr>
            </a:lvl1pPr>
          </a:lstStyle>
          <a:p>
            <a:r>
              <a:rPr lang="en-US"/>
              <a:t>Arial, Bold, Italic</a:t>
            </a:r>
          </a:p>
        </p:txBody>
      </p:sp>
      <p:sp>
        <p:nvSpPr>
          <p:cNvPr id="5" name="Content Placeholder 6"/>
          <p:cNvSpPr>
            <a:spLocks noGrp="1"/>
          </p:cNvSpPr>
          <p:nvPr>
            <p:ph sz="quarter" idx="15" hasCustomPrompt="1"/>
          </p:nvPr>
        </p:nvSpPr>
        <p:spPr>
          <a:xfrm>
            <a:off x="230293" y="980665"/>
            <a:ext cx="11887200" cy="4798717"/>
          </a:xfrm>
          <a:prstGeom prst="rect">
            <a:avLst/>
          </a:prstGeom>
        </p:spPr>
        <p:txBody>
          <a:bodyPr vert="horz"/>
          <a:lstStyle>
            <a:lvl1pPr marL="171450" marR="0" indent="-176213" algn="l" defTabSz="457200" rtl="0" eaLnBrk="1" fontAlgn="auto" latinLnBrk="0" hangingPunct="1">
              <a:lnSpc>
                <a:spcPct val="100000"/>
              </a:lnSpc>
              <a:spcBef>
                <a:spcPts val="1200"/>
              </a:spcBef>
              <a:spcAft>
                <a:spcPts val="0"/>
              </a:spcAft>
              <a:buClrTx/>
              <a:buSzPct val="130000"/>
              <a:buFont typeface="Arial"/>
              <a:buChar char="•"/>
              <a:tabLst/>
              <a:defRPr sz="1800"/>
            </a:lvl1pPr>
            <a:lvl2pPr marL="517525" indent="-227013">
              <a:defRPr sz="1600"/>
            </a:lvl2pPr>
            <a:lvl3pPr marL="822960" indent="-274320">
              <a:buSzPct val="130000"/>
              <a:buFont typeface="Wingdings" panose="05000000000000000000" pitchFamily="2" charset="2"/>
              <a:buChar char="Ø"/>
              <a:defRPr sz="14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a:p>
            <a:pPr lvl="4"/>
            <a:endParaRPr lang="en-US"/>
          </a:p>
        </p:txBody>
      </p:sp>
    </p:spTree>
    <p:extLst>
      <p:ext uri="{BB962C8B-B14F-4D97-AF65-F5344CB8AC3E}">
        <p14:creationId xmlns:p14="http://schemas.microsoft.com/office/powerpoint/2010/main" val="3585531727"/>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335733"/>
            <a:ext cx="10546081" cy="581597"/>
          </a:xfrm>
          <a:prstGeom prst="rect">
            <a:avLst/>
          </a:prstGeom>
        </p:spPr>
        <p:txBody>
          <a:bodyPr/>
          <a:lstStyle>
            <a:lvl1pPr>
              <a:defRPr sz="2400" b="1" i="1" baseline="0">
                <a:solidFill>
                  <a:schemeClr val="tx1"/>
                </a:solidFill>
              </a:defRPr>
            </a:lvl1pPr>
          </a:lstStyle>
          <a:p>
            <a:r>
              <a:rPr lang="en-US"/>
              <a:t>Arial, Bold, Italic</a:t>
            </a:r>
          </a:p>
        </p:txBody>
      </p:sp>
      <p:sp>
        <p:nvSpPr>
          <p:cNvPr id="5" name="Content Placeholder 6"/>
          <p:cNvSpPr>
            <a:spLocks noGrp="1"/>
          </p:cNvSpPr>
          <p:nvPr>
            <p:ph sz="quarter" idx="15" hasCustomPrompt="1"/>
          </p:nvPr>
        </p:nvSpPr>
        <p:spPr>
          <a:xfrm>
            <a:off x="304800" y="1012580"/>
            <a:ext cx="11887200" cy="4798717"/>
          </a:xfrm>
          <a:prstGeom prst="rect">
            <a:avLst/>
          </a:prstGeom>
        </p:spPr>
        <p:txBody>
          <a:bodyPr vert="horz"/>
          <a:lstStyle>
            <a:lvl1pPr marL="171450" marR="0" indent="-176213" algn="l" defTabSz="457200" rtl="0" eaLnBrk="1" fontAlgn="auto" latinLnBrk="0" hangingPunct="1">
              <a:lnSpc>
                <a:spcPct val="100000"/>
              </a:lnSpc>
              <a:spcBef>
                <a:spcPts val="1200"/>
              </a:spcBef>
              <a:spcAft>
                <a:spcPts val="0"/>
              </a:spcAft>
              <a:buClrTx/>
              <a:buSzPct val="130000"/>
              <a:buFont typeface="Arial"/>
              <a:buChar char="•"/>
              <a:tabLst/>
              <a:defRPr sz="1800"/>
            </a:lvl1pPr>
            <a:lvl2pPr marL="517525" indent="-227013">
              <a:defRPr sz="1600"/>
            </a:lvl2pPr>
            <a:lvl3pPr marL="822960" indent="-274320">
              <a:buSzPct val="130000"/>
              <a:buFont typeface="Wingdings" panose="05000000000000000000" pitchFamily="2" charset="2"/>
              <a:buChar char="Ø"/>
              <a:defRPr sz="14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a:p>
            <a:pPr lvl="4"/>
            <a:endParaRPr lang="en-US"/>
          </a:p>
        </p:txBody>
      </p:sp>
    </p:spTree>
    <p:extLst>
      <p:ext uri="{BB962C8B-B14F-4D97-AF65-F5344CB8AC3E}">
        <p14:creationId xmlns:p14="http://schemas.microsoft.com/office/powerpoint/2010/main" val="2900731283"/>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80908" y="430983"/>
            <a:ext cx="10546081" cy="581597"/>
          </a:xfrm>
          <a:prstGeom prst="rect">
            <a:avLst/>
          </a:prstGeom>
        </p:spPr>
        <p:txBody>
          <a:bodyPr/>
          <a:lstStyle>
            <a:lvl1pPr>
              <a:defRPr sz="2400" b="1" i="1" baseline="0">
                <a:solidFill>
                  <a:schemeClr val="tx1"/>
                </a:solidFill>
              </a:defRPr>
            </a:lvl1pPr>
          </a:lstStyle>
          <a:p>
            <a:r>
              <a:rPr lang="en-US"/>
              <a:t>Arial, Bold, Italic</a:t>
            </a:r>
          </a:p>
        </p:txBody>
      </p:sp>
      <p:sp>
        <p:nvSpPr>
          <p:cNvPr id="5" name="Content Placeholder 6"/>
          <p:cNvSpPr>
            <a:spLocks noGrp="1"/>
          </p:cNvSpPr>
          <p:nvPr>
            <p:ph sz="quarter" idx="15" hasCustomPrompt="1"/>
          </p:nvPr>
        </p:nvSpPr>
        <p:spPr>
          <a:xfrm>
            <a:off x="230293" y="980665"/>
            <a:ext cx="11887200" cy="4798717"/>
          </a:xfrm>
          <a:prstGeom prst="rect">
            <a:avLst/>
          </a:prstGeom>
        </p:spPr>
        <p:txBody>
          <a:bodyPr vert="horz"/>
          <a:lstStyle>
            <a:lvl1pPr marL="171450" marR="0" indent="-176213" algn="l" defTabSz="457200" rtl="0" eaLnBrk="1" fontAlgn="auto" latinLnBrk="0" hangingPunct="1">
              <a:lnSpc>
                <a:spcPct val="100000"/>
              </a:lnSpc>
              <a:spcBef>
                <a:spcPts val="1200"/>
              </a:spcBef>
              <a:spcAft>
                <a:spcPts val="0"/>
              </a:spcAft>
              <a:buClrTx/>
              <a:buSzPct val="130000"/>
              <a:buFont typeface="Arial"/>
              <a:buChar char="•"/>
              <a:tabLst/>
              <a:defRPr sz="1800"/>
            </a:lvl1pPr>
            <a:lvl2pPr marL="517525" indent="-227013">
              <a:defRPr sz="1600"/>
            </a:lvl2pPr>
            <a:lvl3pPr marL="822960" indent="-274320">
              <a:buSzPct val="130000"/>
              <a:buFont typeface="Wingdings" panose="05000000000000000000" pitchFamily="2" charset="2"/>
              <a:buChar char="Ø"/>
              <a:defRPr sz="1400"/>
            </a:lvl3pPr>
            <a:lvl4pPr marL="1201738" indent="-228600">
              <a:defRPr sz="160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a:lvl5pPr>
          </a:lstStyle>
          <a:p>
            <a:r>
              <a:rPr lang="en-US"/>
              <a:t>Bullet 1 level—Bullet 130% size text—Black, 18 point Arial</a:t>
            </a:r>
          </a:p>
          <a:p>
            <a:pPr lvl="1"/>
            <a:r>
              <a:rPr lang="en-US"/>
              <a:t>Bullet 2 level—16 point Arial Italic</a:t>
            </a:r>
          </a:p>
          <a:p>
            <a:pPr lvl="2"/>
            <a:r>
              <a:rPr lang="en-US"/>
              <a:t>Bullet 3 level—Bullet 125% size text—16 point Arial</a:t>
            </a:r>
          </a:p>
          <a:p>
            <a:pPr lvl="3"/>
            <a:r>
              <a:rPr lang="en-US"/>
              <a:t>Bullet 4 level—16 point Arial Italic</a:t>
            </a:r>
          </a:p>
          <a:p>
            <a:pPr lvl="4"/>
            <a:r>
              <a:rPr lang="en-US"/>
              <a:t>Bullet 5 level—Bullet 100% size text—16 point Arial</a:t>
            </a:r>
          </a:p>
          <a:p>
            <a:pPr lvl="4"/>
            <a:endParaRPr lang="en-US"/>
          </a:p>
        </p:txBody>
      </p:sp>
    </p:spTree>
    <p:extLst>
      <p:ext uri="{BB962C8B-B14F-4D97-AF65-F5344CB8AC3E}">
        <p14:creationId xmlns:p14="http://schemas.microsoft.com/office/powerpoint/2010/main" val="3186959785"/>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rporate Template_Title_and_Information">
    <p:spTree>
      <p:nvGrpSpPr>
        <p:cNvPr id="1" name=""/>
        <p:cNvGrpSpPr/>
        <p:nvPr/>
      </p:nvGrpSpPr>
      <p:grpSpPr>
        <a:xfrm>
          <a:off x="0" y="0"/>
          <a:ext cx="0" cy="0"/>
          <a:chOff x="0" y="0"/>
          <a:chExt cx="0" cy="0"/>
        </a:xfrm>
      </p:grpSpPr>
      <p:sp>
        <p:nvSpPr>
          <p:cNvPr id="6" name="Date Placeholder 3"/>
          <p:cNvSpPr txBox="1">
            <a:spLocks/>
          </p:cNvSpPr>
          <p:nvPr userDrawn="1"/>
        </p:nvSpPr>
        <p:spPr>
          <a:xfrm>
            <a:off x="269461" y="64420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E008B"/>
                </a:solidFill>
                <a:effectLst/>
                <a:uLnTx/>
                <a:uFillTx/>
                <a:latin typeface="Arial" charset="0"/>
                <a:ea typeface="Arial" charset="0"/>
                <a:cs typeface="Arial" charset="0"/>
              </a:rPr>
              <a:t>The Aerospace Corporation, 2025</a:t>
            </a:r>
          </a:p>
        </p:txBody>
      </p:sp>
      <p:sp>
        <p:nvSpPr>
          <p:cNvPr id="13" name="Title 1"/>
          <p:cNvSpPr>
            <a:spLocks noGrp="1"/>
          </p:cNvSpPr>
          <p:nvPr>
            <p:ph type="ctrTitle" hasCustomPrompt="1"/>
          </p:nvPr>
        </p:nvSpPr>
        <p:spPr>
          <a:xfrm>
            <a:off x="4607510" y="1658432"/>
            <a:ext cx="697177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4000" b="1" i="1">
                <a:solidFill>
                  <a:schemeClr val="bg1"/>
                </a:solidFill>
                <a:effectLst>
                  <a:outerShdw blurRad="50800" dist="38100" dir="4260000" algn="tl" rotWithShape="0">
                    <a:prstClr val="black"/>
                  </a:outerShdw>
                </a:effectLst>
                <a:latin typeface="Arial"/>
                <a:cs typeface="Arial"/>
              </a:defRPr>
            </a:lvl1pPr>
          </a:lstStyle>
          <a:p>
            <a:r>
              <a:rPr lang="en-US"/>
              <a:t>Your Title – 40-Point</a:t>
            </a:r>
            <a:br>
              <a:rPr lang="en-US"/>
            </a:br>
            <a:r>
              <a:rPr lang="en-US"/>
              <a:t>Arial, Bold</a:t>
            </a:r>
          </a:p>
        </p:txBody>
      </p:sp>
      <p:sp>
        <p:nvSpPr>
          <p:cNvPr id="14" name="Subtitle 2"/>
          <p:cNvSpPr>
            <a:spLocks noGrp="1"/>
          </p:cNvSpPr>
          <p:nvPr>
            <p:ph type="subTitle" idx="1" hasCustomPrompt="1"/>
          </p:nvPr>
        </p:nvSpPr>
        <p:spPr>
          <a:xfrm>
            <a:off x="4607510" y="3124908"/>
            <a:ext cx="6971779" cy="1553623"/>
          </a:xfrm>
          <a:prstGeom prst="rect">
            <a:avLst/>
          </a:prstGeom>
        </p:spPr>
        <p:txBody>
          <a:bodyPr wrap="square" anchor="ctr">
            <a:no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800" b="1" i="1">
                <a:solidFill>
                  <a:schemeClr val="bg1"/>
                </a:solidFill>
                <a:effectLst>
                  <a:outerShdw blurRad="50800" dist="381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a:t>Speaker’s name</a:t>
            </a:r>
            <a:br>
              <a:rPr lang="en-US" sz="2000"/>
            </a:br>
            <a:r>
              <a:rPr lang="en-US" sz="2000"/>
              <a:t>and organization – </a:t>
            </a:r>
            <a:br>
              <a:rPr lang="en-US" sz="2000"/>
            </a:br>
            <a:r>
              <a:rPr lang="en-US" sz="2000"/>
              <a:t>28-Point Arial</a:t>
            </a:r>
          </a:p>
        </p:txBody>
      </p:sp>
      <p:sp>
        <p:nvSpPr>
          <p:cNvPr id="15" name="Text Placeholder 4"/>
          <p:cNvSpPr>
            <a:spLocks noGrp="1"/>
          </p:cNvSpPr>
          <p:nvPr>
            <p:ph type="body" sz="quarter" idx="10" hasCustomPrompt="1"/>
          </p:nvPr>
        </p:nvSpPr>
        <p:spPr>
          <a:xfrm>
            <a:off x="4607037" y="4970646"/>
            <a:ext cx="6972961" cy="457844"/>
          </a:xfrm>
          <a:prstGeom prst="rect">
            <a:avLst/>
          </a:prstGeom>
        </p:spPr>
        <p:txBody>
          <a:bodyPr/>
          <a:lstStyle>
            <a:lvl1pPr marL="0" indent="0" algn="r">
              <a:lnSpc>
                <a:spcPct val="100000"/>
              </a:lnSpc>
              <a:spcBef>
                <a:spcPts val="0"/>
              </a:spcBef>
              <a:buFontTx/>
              <a:buNone/>
              <a:defRPr sz="2200" b="1" i="1">
                <a:solidFill>
                  <a:schemeClr val="bg1"/>
                </a:solidFill>
                <a:effectLst>
                  <a:outerShdw blurRad="50800" dist="38100" dir="4260000" algn="tl" rotWithShape="0">
                    <a:prstClr val="black"/>
                  </a:outerShdw>
                </a:effectLst>
                <a:latin typeface="Arial" charset="0"/>
                <a:ea typeface="Arial" charset="0"/>
                <a:cs typeface="Arial" charset="0"/>
              </a:defRPr>
            </a:lvl1pPr>
          </a:lstStyle>
          <a:p>
            <a:pPr lvl="0"/>
            <a:r>
              <a:rPr lang="en-US"/>
              <a:t>Date – 22-point Arial</a:t>
            </a:r>
          </a:p>
        </p:txBody>
      </p:sp>
    </p:spTree>
    <p:extLst>
      <p:ext uri="{BB962C8B-B14F-4D97-AF65-F5344CB8AC3E}">
        <p14:creationId xmlns:p14="http://schemas.microsoft.com/office/powerpoint/2010/main" val="560390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rporate Template_Closing_Q&amp;A_Backup">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chemeClr val="bg1"/>
                </a:solidFill>
                <a:effectLst>
                  <a:outerShdw blurRad="50800" dist="38100" dir="4260000" algn="tl" rotWithShape="0">
                    <a:prstClr val="black"/>
                  </a:outerShdw>
                </a:effectLst>
                <a:latin typeface="Arial"/>
                <a:cs typeface="Arial"/>
              </a:defRPr>
            </a:lvl1pPr>
          </a:lstStyle>
          <a:p>
            <a:r>
              <a:rPr lang="en-US"/>
              <a:t>Closing</a:t>
            </a:r>
            <a:br>
              <a:rPr lang="en-US"/>
            </a:br>
            <a:r>
              <a:rPr lang="en-US"/>
              <a:t>Questions</a:t>
            </a:r>
            <a:br>
              <a:rPr lang="en-US"/>
            </a:br>
            <a:r>
              <a:rPr lang="en-US"/>
              <a:t>Backup</a:t>
            </a:r>
          </a:p>
        </p:txBody>
      </p:sp>
    </p:spTree>
    <p:extLst>
      <p:ext uri="{BB962C8B-B14F-4D97-AF65-F5344CB8AC3E}">
        <p14:creationId xmlns:p14="http://schemas.microsoft.com/office/powerpoint/2010/main" val="1085902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Tree>
    <p:extLst>
      <p:ext uri="{BB962C8B-B14F-4D97-AF65-F5344CB8AC3E}">
        <p14:creationId xmlns:p14="http://schemas.microsoft.com/office/powerpoint/2010/main" val="189870164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Tree>
    <p:extLst>
      <p:ext uri="{BB962C8B-B14F-4D97-AF65-F5344CB8AC3E}">
        <p14:creationId xmlns:p14="http://schemas.microsoft.com/office/powerpoint/2010/main" val="349610508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Tree>
    <p:extLst>
      <p:ext uri="{BB962C8B-B14F-4D97-AF65-F5344CB8AC3E}">
        <p14:creationId xmlns:p14="http://schemas.microsoft.com/office/powerpoint/2010/main" val="246989876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231775" indent="-22383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1169922177"/>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27137377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2738021733"/>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8595936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1284765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a:t>Bullet 1 level – Bullet 130% size text – Black, 16 point Arial</a:t>
            </a:r>
          </a:p>
          <a:p>
            <a:pPr lvl="1"/>
            <a:r>
              <a:rPr lang="en-US"/>
              <a:t>Bullet 2 level – 14 point Arial</a:t>
            </a:r>
          </a:p>
          <a:p>
            <a:pPr lvl="2"/>
            <a:r>
              <a:rPr lang="en-US"/>
              <a:t>Bullet 3 level – Bullet 125% size text – 14 point Arial</a:t>
            </a:r>
          </a:p>
          <a:p>
            <a:pPr lvl="3"/>
            <a:r>
              <a:rPr lang="en-US"/>
              <a:t>Bullet 4 level – 14 point Arial</a:t>
            </a:r>
          </a:p>
          <a:p>
            <a:pPr lvl="4"/>
            <a:r>
              <a:rPr lang="en-US"/>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a:t>Current risk assessment with uncertainty	Expected risk assessment with	proposed mitigation</a:t>
              </a:r>
            </a:p>
          </p:txBody>
        </p:sp>
      </p:grpSp>
    </p:spTree>
    <p:extLst>
      <p:ext uri="{BB962C8B-B14F-4D97-AF65-F5344CB8AC3E}">
        <p14:creationId xmlns:p14="http://schemas.microsoft.com/office/powerpoint/2010/main" val="388078234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231775" indent="-22383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93219223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ransition">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04800" y="3245325"/>
            <a:ext cx="10828774" cy="1752600"/>
          </a:xfrm>
          <a:prstGeom prst="rect">
            <a:avLst/>
          </a:prstGeom>
        </p:spPr>
        <p:txBody>
          <a:bodyPr>
            <a:normAutofit/>
          </a:bodyPr>
          <a:lstStyle>
            <a:lvl1pPr marL="0" indent="0" algn="l">
              <a:buNone/>
              <a:defRPr sz="32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
        <p:nvSpPr>
          <p:cNvPr id="4" name="Title 1"/>
          <p:cNvSpPr>
            <a:spLocks noGrp="1"/>
          </p:cNvSpPr>
          <p:nvPr>
            <p:ph type="ctrTitle" hasCustomPrompt="1"/>
          </p:nvPr>
        </p:nvSpPr>
        <p:spPr>
          <a:xfrm>
            <a:off x="304800" y="2063345"/>
            <a:ext cx="10828774"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Tree>
    <p:extLst>
      <p:ext uri="{BB962C8B-B14F-4D97-AF65-F5344CB8AC3E}">
        <p14:creationId xmlns:p14="http://schemas.microsoft.com/office/powerpoint/2010/main" val="889000644"/>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cronym 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Text Placeholder 3"/>
          <p:cNvSpPr>
            <a:spLocks noGrp="1"/>
          </p:cNvSpPr>
          <p:nvPr>
            <p:ph type="body" sz="quarter" idx="18" hasCustomPrompt="1"/>
          </p:nvPr>
        </p:nvSpPr>
        <p:spPr>
          <a:xfrm>
            <a:off x="304797" y="5653378"/>
            <a:ext cx="11271683" cy="470841"/>
          </a:xfrm>
          <a:prstGeom prst="rect">
            <a:avLst/>
          </a:prstGeom>
        </p:spPr>
        <p:txBody>
          <a:bodyPr vert="horz" numCol="4"/>
          <a:lstStyle>
            <a:lvl1pPr marL="0" marR="0" indent="0" algn="l" defTabSz="457200" rtl="0" eaLnBrk="1" fontAlgn="auto" latinLnBrk="0" hangingPunct="1">
              <a:lnSpc>
                <a:spcPts val="1100"/>
              </a:lnSpc>
              <a:spcBef>
                <a:spcPts val="0"/>
              </a:spcBef>
              <a:spcAft>
                <a:spcPts val="0"/>
              </a:spcAft>
              <a:buClrTx/>
              <a:buSzTx/>
              <a:buFont typeface="Arial"/>
              <a:buNone/>
              <a:tabLst>
                <a:tab pos="1825625" algn="l"/>
                <a:tab pos="3659188" algn="l"/>
                <a:tab pos="5484813" algn="l"/>
              </a:tabLst>
              <a:defRPr sz="800" b="1" i="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ACR1 = Acronym 1</a:t>
            </a:r>
            <a:br>
              <a:rPr lang="en-US"/>
            </a:br>
            <a:r>
              <a:rPr lang="en-US"/>
              <a:t>ACR2 = Acronym 2</a:t>
            </a:r>
            <a:br>
              <a:rPr lang="en-US"/>
            </a:br>
            <a:r>
              <a:rPr lang="en-US"/>
              <a:t>ACR3 = Acronym 3</a:t>
            </a:r>
            <a:br>
              <a:rPr lang="en-US"/>
            </a:br>
            <a:r>
              <a:rPr lang="en-US"/>
              <a:t>ACR4 = Acronym 4</a:t>
            </a:r>
            <a:br>
              <a:rPr lang="en-US"/>
            </a:br>
            <a:r>
              <a:rPr lang="en-US"/>
              <a:t>ACR5 = Acronym 5</a:t>
            </a:r>
            <a:br>
              <a:rPr lang="en-US"/>
            </a:br>
            <a:r>
              <a:rPr lang="en-US"/>
              <a:t>ACR6 = Acronym 6</a:t>
            </a:r>
            <a:br>
              <a:rPr lang="en-US"/>
            </a:br>
            <a:r>
              <a:rPr lang="en-US"/>
              <a:t>ACR7 = Acronym 7</a:t>
            </a:r>
            <a:br>
              <a:rPr lang="en-US"/>
            </a:br>
            <a:r>
              <a:rPr lang="en-US"/>
              <a:t>ACR8 = Acronym 8</a:t>
            </a:r>
          </a:p>
        </p:txBody>
      </p:sp>
      <p:sp>
        <p:nvSpPr>
          <p:cNvPr id="6" name="Content Placeholder 6"/>
          <p:cNvSpPr>
            <a:spLocks noGrp="1"/>
          </p:cNvSpPr>
          <p:nvPr>
            <p:ph sz="quarter" idx="15" hasCustomPrompt="1"/>
          </p:nvPr>
        </p:nvSpPr>
        <p:spPr>
          <a:xfrm>
            <a:off x="304800" y="1207638"/>
            <a:ext cx="11271681" cy="4381001"/>
          </a:xfrm>
          <a:prstGeom prst="rect">
            <a:avLst/>
          </a:prstGeom>
        </p:spPr>
        <p:txBody>
          <a:bodyPr vert="horz"/>
          <a:lstStyle>
            <a:lvl1pPr marL="231775" indent="-223838">
              <a:buSzPct val="130000"/>
              <a:tabLst/>
              <a:defRPr sz="180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581306915"/>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Left_Text_Picture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1699405436"/>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5" name="Content Placeholder 6"/>
          <p:cNvSpPr>
            <a:spLocks noGrp="1"/>
          </p:cNvSpPr>
          <p:nvPr>
            <p:ph sz="quarter" idx="15" hasCustomPrompt="1"/>
          </p:nvPr>
        </p:nvSpPr>
        <p:spPr>
          <a:xfrm>
            <a:off x="334533" y="1203264"/>
            <a:ext cx="11271681" cy="4798717"/>
          </a:xfrm>
          <a:prstGeom prst="rect">
            <a:avLst/>
          </a:prstGeom>
        </p:spPr>
        <p:txBody>
          <a:bodyPr vert="horz"/>
          <a:lstStyle>
            <a:lvl1pPr marL="231775" marR="0" indent="-223838" algn="l" defTabSz="457200" rtl="0" eaLnBrk="1" fontAlgn="auto" latinLnBrk="0" hangingPunct="1">
              <a:lnSpc>
                <a:spcPct val="100000"/>
              </a:lnSpc>
              <a:spcBef>
                <a:spcPct val="20000"/>
              </a:spcBef>
              <a:spcAft>
                <a:spcPts val="0"/>
              </a:spcAft>
              <a:buClrTx/>
              <a:buSzPct val="130000"/>
              <a:buFont typeface="Arial"/>
              <a:buChar char="•"/>
              <a:tabLst/>
              <a:defRPr sz="1800" i="0"/>
            </a:lvl1pPr>
            <a:lvl2pPr marL="517525" indent="-227013">
              <a:defRPr sz="1600" i="0"/>
            </a:lvl2pPr>
            <a:lvl3pPr marL="800100" indent="-176213">
              <a:buSzPct val="130000"/>
              <a:defRPr sz="1600" i="0"/>
            </a:lvl3pPr>
            <a:lvl4pPr marL="1201738" indent="-228600">
              <a:defRPr sz="1600" i="0"/>
            </a:lvl4pPr>
            <a:lvl5pPr marL="1430338" marR="0" indent="-176213" algn="l" defTabSz="457200" rtl="0" eaLnBrk="1" fontAlgn="auto" latinLnBrk="0" hangingPunct="1">
              <a:lnSpc>
                <a:spcPct val="100000"/>
              </a:lnSpc>
              <a:spcBef>
                <a:spcPct val="20000"/>
              </a:spcBef>
              <a:spcAft>
                <a:spcPts val="0"/>
              </a:spcAft>
              <a:buClrTx/>
              <a:buSzPct val="130000"/>
              <a:buFont typeface="Arial"/>
              <a:buChar char="•"/>
              <a:tabLst/>
              <a:defRPr sz="1600" i="0"/>
            </a:lvl5pPr>
          </a:lstStyle>
          <a:p>
            <a:r>
              <a:rPr lang="en-US"/>
              <a:t>Bullet 1 level—Bullet 130% size text—Black, 18-point Arial</a:t>
            </a:r>
          </a:p>
          <a:p>
            <a:pPr lvl="1"/>
            <a:r>
              <a:rPr lang="en-US"/>
              <a:t>Bullet 2 level—16-point Arial</a:t>
            </a:r>
          </a:p>
          <a:p>
            <a:pPr lvl="2"/>
            <a:r>
              <a:rPr lang="en-US"/>
              <a:t>Bullet 3 level—Bullet 125% size text—16 -point Arial</a:t>
            </a:r>
          </a:p>
          <a:p>
            <a:pPr lvl="3"/>
            <a:r>
              <a:rPr lang="en-US"/>
              <a:t>Bullet 4 level—16-point Arial</a:t>
            </a:r>
          </a:p>
          <a:p>
            <a:pPr lvl="4"/>
            <a:r>
              <a:rPr lang="en-US"/>
              <a:t>Bullet 5 level—Bullet 100% size text—16-point Arial</a:t>
            </a:r>
          </a:p>
          <a:p>
            <a:pPr lvl="4"/>
            <a:endParaRPr lang="en-US"/>
          </a:p>
        </p:txBody>
      </p:sp>
    </p:spTree>
    <p:extLst>
      <p:ext uri="{BB962C8B-B14F-4D97-AF65-F5344CB8AC3E}">
        <p14:creationId xmlns:p14="http://schemas.microsoft.com/office/powerpoint/2010/main" val="675771571"/>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E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2111898"/>
            <a:ext cx="10831285" cy="1063867"/>
          </a:xfrm>
          <a:prstGeom prst="rect">
            <a:avLst/>
          </a:prstGeom>
        </p:spPr>
        <p:txBody>
          <a:bodyPr/>
          <a:lstStyle>
            <a:lvl1pPr algn="l">
              <a:defRPr sz="4000" b="1" i="0" baseline="0">
                <a:solidFill>
                  <a:schemeClr val="bg2"/>
                </a:solidFill>
                <a:latin typeface="Arial"/>
                <a:cs typeface="Arial"/>
              </a:defRPr>
            </a:lvl1pPr>
          </a:lstStyle>
          <a:p>
            <a:r>
              <a:rPr lang="en-US"/>
              <a:t>Transition Slide</a:t>
            </a:r>
          </a:p>
        </p:txBody>
      </p:sp>
      <p:sp>
        <p:nvSpPr>
          <p:cNvPr id="3" name="Subtitle 2"/>
          <p:cNvSpPr>
            <a:spLocks noGrp="1"/>
          </p:cNvSpPr>
          <p:nvPr>
            <p:ph type="subTitle" idx="1" hasCustomPrompt="1"/>
          </p:nvPr>
        </p:nvSpPr>
        <p:spPr>
          <a:xfrm>
            <a:off x="304800" y="3245325"/>
            <a:ext cx="10831285" cy="1752600"/>
          </a:xfrm>
          <a:prstGeom prst="rect">
            <a:avLst/>
          </a:prstGeom>
        </p:spPr>
        <p:txBody>
          <a:bodyPr>
            <a:normAutofit/>
          </a:bodyPr>
          <a:lstStyle>
            <a:lvl1pPr marL="0" indent="0" algn="l">
              <a:buNone/>
              <a:defRPr sz="2400" i="0">
                <a:solidFill>
                  <a:schemeClr val="tx1"/>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Transition Subtitle</a:t>
            </a:r>
          </a:p>
        </p:txBody>
      </p:sp>
    </p:spTree>
    <p:extLst>
      <p:ext uri="{BB962C8B-B14F-4D97-AF65-F5344CB8AC3E}">
        <p14:creationId xmlns:p14="http://schemas.microsoft.com/office/powerpoint/2010/main" val="1982116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rporate Template_Title_and_Info–Security Markings">
    <p:spTree>
      <p:nvGrpSpPr>
        <p:cNvPr id="1" name=""/>
        <p:cNvGrpSpPr/>
        <p:nvPr/>
      </p:nvGrpSpPr>
      <p:grpSpPr>
        <a:xfrm>
          <a:off x="0" y="0"/>
          <a:ext cx="0" cy="0"/>
          <a:chOff x="0" y="0"/>
          <a:chExt cx="0" cy="0"/>
        </a:xfrm>
      </p:grpSpPr>
      <p:sp>
        <p:nvSpPr>
          <p:cNvPr id="6" name="Date Placeholder 3"/>
          <p:cNvSpPr txBox="1">
            <a:spLocks/>
          </p:cNvSpPr>
          <p:nvPr userDrawn="1"/>
        </p:nvSpPr>
        <p:spPr>
          <a:xfrm>
            <a:off x="269461" y="6442076"/>
            <a:ext cx="3556000" cy="365125"/>
          </a:xfrm>
          <a:prstGeom prst="rect">
            <a:avLst/>
          </a:prstGeom>
        </p:spPr>
        <p:txBody>
          <a:bodyPr vert="horz" lIns="91440" tIns="45720" rIns="91440" bIns="45720" rtlCol="0" anchor="ctr"/>
          <a:lstStyle>
            <a:lvl1pPr>
              <a:defRPr sz="900" i="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008B"/>
                </a:solidFill>
                <a:effectLst/>
                <a:uLnTx/>
                <a:uFillTx/>
                <a:latin typeface="Arial" charset="0"/>
                <a:ea typeface="Arial" charset="0"/>
                <a:cs typeface="Arial" charset="0"/>
              </a:rPr>
              <a:t>The Aerospace Corporation, 2025</a:t>
            </a:r>
          </a:p>
        </p:txBody>
      </p:sp>
      <p:sp>
        <p:nvSpPr>
          <p:cNvPr id="13" name="Title 1"/>
          <p:cNvSpPr>
            <a:spLocks noGrp="1"/>
          </p:cNvSpPr>
          <p:nvPr>
            <p:ph type="ctrTitle" hasCustomPrompt="1"/>
          </p:nvPr>
        </p:nvSpPr>
        <p:spPr>
          <a:xfrm>
            <a:off x="4607510" y="1658432"/>
            <a:ext cx="6971779" cy="1239457"/>
          </a:xfrm>
          <a:prstGeom prst="rect">
            <a:avLst/>
          </a:prstGeom>
        </p:spPr>
        <p:txBody>
          <a:bodyPr anchor="t" anchorCtr="0"/>
          <a:lstStyle>
            <a:lvl1pPr marL="0" marR="0" indent="0" algn="r" defTabSz="457200" rtl="0" eaLnBrk="1" fontAlgn="auto" latinLnBrk="0" hangingPunct="1">
              <a:lnSpc>
                <a:spcPct val="100000"/>
              </a:lnSpc>
              <a:spcBef>
                <a:spcPct val="0"/>
              </a:spcBef>
              <a:spcAft>
                <a:spcPts val="0"/>
              </a:spcAft>
              <a:buClrTx/>
              <a:buSzTx/>
              <a:buFontTx/>
              <a:buNone/>
              <a:tabLst/>
              <a:defRPr sz="4000" b="1" i="1">
                <a:solidFill>
                  <a:schemeClr val="bg1"/>
                </a:solidFill>
                <a:effectLst>
                  <a:outerShdw blurRad="50800" dist="38100" dir="4260000" algn="tl" rotWithShape="0">
                    <a:prstClr val="black"/>
                  </a:outerShdw>
                </a:effectLst>
                <a:latin typeface="Arial"/>
                <a:cs typeface="Arial"/>
              </a:defRPr>
            </a:lvl1pPr>
          </a:lstStyle>
          <a:p>
            <a:r>
              <a:rPr lang="en-US"/>
              <a:t>Your Title – 40-Point</a:t>
            </a:r>
            <a:br>
              <a:rPr lang="en-US"/>
            </a:br>
            <a:r>
              <a:rPr lang="en-US"/>
              <a:t>Arial, Bold</a:t>
            </a:r>
          </a:p>
        </p:txBody>
      </p:sp>
      <p:sp>
        <p:nvSpPr>
          <p:cNvPr id="14" name="Subtitle 2"/>
          <p:cNvSpPr>
            <a:spLocks noGrp="1"/>
          </p:cNvSpPr>
          <p:nvPr>
            <p:ph type="subTitle" idx="1" hasCustomPrompt="1"/>
          </p:nvPr>
        </p:nvSpPr>
        <p:spPr>
          <a:xfrm>
            <a:off x="4607510" y="3124908"/>
            <a:ext cx="6971779" cy="1553623"/>
          </a:xfrm>
          <a:prstGeom prst="rect">
            <a:avLst/>
          </a:prstGeom>
        </p:spPr>
        <p:txBody>
          <a:bodyPr wrap="square" anchor="ctr">
            <a:noAutofit/>
          </a:bodyPr>
          <a:lstStyle>
            <a:lvl1pPr marL="0" marR="0" indent="0" algn="r" defTabSz="457200" rtl="0" eaLnBrk="1" fontAlgn="auto" latinLnBrk="0" hangingPunct="1">
              <a:lnSpc>
                <a:spcPct val="100000"/>
              </a:lnSpc>
              <a:spcBef>
                <a:spcPts val="0"/>
              </a:spcBef>
              <a:spcAft>
                <a:spcPts val="0"/>
              </a:spcAft>
              <a:buClrTx/>
              <a:buSzTx/>
              <a:buFont typeface="Arial"/>
              <a:buNone/>
              <a:tabLst/>
              <a:defRPr sz="2800" b="1" i="1">
                <a:solidFill>
                  <a:schemeClr val="bg1"/>
                </a:solidFill>
                <a:effectLst>
                  <a:outerShdw blurRad="50800" dist="38100" dir="4260000" algn="tl" rotWithShape="0">
                    <a:prstClr val="black"/>
                  </a:outerShdw>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000"/>
              <a:t>Speaker’s name</a:t>
            </a:r>
            <a:br>
              <a:rPr lang="en-US" sz="2000"/>
            </a:br>
            <a:r>
              <a:rPr lang="en-US" sz="2000"/>
              <a:t>and organization – </a:t>
            </a:r>
            <a:br>
              <a:rPr lang="en-US" sz="2000"/>
            </a:br>
            <a:r>
              <a:rPr lang="en-US" sz="2000"/>
              <a:t>28-Point Arial</a:t>
            </a:r>
          </a:p>
        </p:txBody>
      </p:sp>
      <p:sp>
        <p:nvSpPr>
          <p:cNvPr id="15" name="Text Placeholder 4"/>
          <p:cNvSpPr>
            <a:spLocks noGrp="1"/>
          </p:cNvSpPr>
          <p:nvPr>
            <p:ph type="body" sz="quarter" idx="10" hasCustomPrompt="1"/>
          </p:nvPr>
        </p:nvSpPr>
        <p:spPr>
          <a:xfrm>
            <a:off x="4607037" y="4970646"/>
            <a:ext cx="6972961" cy="457844"/>
          </a:xfrm>
          <a:prstGeom prst="rect">
            <a:avLst/>
          </a:prstGeom>
        </p:spPr>
        <p:txBody>
          <a:bodyPr/>
          <a:lstStyle>
            <a:lvl1pPr marL="0" indent="0" algn="r">
              <a:lnSpc>
                <a:spcPct val="100000"/>
              </a:lnSpc>
              <a:spcBef>
                <a:spcPts val="0"/>
              </a:spcBef>
              <a:buFontTx/>
              <a:buNone/>
              <a:defRPr sz="2200" b="1" i="1">
                <a:solidFill>
                  <a:schemeClr val="bg1"/>
                </a:solidFill>
                <a:effectLst>
                  <a:outerShdw blurRad="50800" dist="38100" dir="4260000" algn="tl" rotWithShape="0">
                    <a:prstClr val="black"/>
                  </a:outerShdw>
                </a:effectLst>
                <a:latin typeface="Arial" charset="0"/>
                <a:ea typeface="Arial" charset="0"/>
                <a:cs typeface="Arial" charset="0"/>
              </a:defRPr>
            </a:lvl1pPr>
          </a:lstStyle>
          <a:p>
            <a:pPr lvl="0"/>
            <a:r>
              <a:rPr lang="en-US"/>
              <a:t>Date – 22-point Arial</a:t>
            </a:r>
          </a:p>
        </p:txBody>
      </p:sp>
    </p:spTree>
    <p:extLst>
      <p:ext uri="{BB962C8B-B14F-4D97-AF65-F5344CB8AC3E}">
        <p14:creationId xmlns:p14="http://schemas.microsoft.com/office/powerpoint/2010/main" val="2075747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orporate Template_Closing_Q&amp;A_Backup–Security Markings">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56774" y="1846555"/>
            <a:ext cx="6934200" cy="3124939"/>
          </a:xfrm>
          <a:prstGeom prst="rect">
            <a:avLst/>
          </a:prstGeom>
        </p:spPr>
        <p:txBody>
          <a:bodyPr anchor="ctr">
            <a:normAutofit/>
          </a:bodyPr>
          <a:lstStyle>
            <a:lvl1pPr algn="r">
              <a:defRPr sz="4800" b="1" i="1" baseline="0">
                <a:solidFill>
                  <a:schemeClr val="bg1"/>
                </a:solidFill>
                <a:effectLst>
                  <a:outerShdw blurRad="50800" dist="38100" dir="4260000" algn="tl" rotWithShape="0">
                    <a:prstClr val="black"/>
                  </a:outerShdw>
                </a:effectLst>
                <a:latin typeface="Arial"/>
                <a:cs typeface="Arial"/>
              </a:defRPr>
            </a:lvl1pPr>
          </a:lstStyle>
          <a:p>
            <a:r>
              <a:rPr lang="en-US"/>
              <a:t>Closing</a:t>
            </a:r>
            <a:br>
              <a:rPr lang="en-US"/>
            </a:br>
            <a:r>
              <a:rPr lang="en-US"/>
              <a:t>Questions</a:t>
            </a:r>
            <a:br>
              <a:rPr lang="en-US"/>
            </a:br>
            <a:r>
              <a:rPr lang="en-US"/>
              <a:t>Backup</a:t>
            </a:r>
          </a:p>
        </p:txBody>
      </p:sp>
    </p:spTree>
    <p:extLst>
      <p:ext uri="{BB962C8B-B14F-4D97-AF65-F5344CB8AC3E}">
        <p14:creationId xmlns:p14="http://schemas.microsoft.com/office/powerpoint/2010/main" val="2035840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BD3F-91D9-46C1-2BF2-84F00A95AD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3F68BC-110D-5C76-3570-DEC6742529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AEB3DF-F375-914D-DC9A-DFB721E33B40}"/>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5" name="Footer Placeholder 4">
            <a:extLst>
              <a:ext uri="{FF2B5EF4-FFF2-40B4-BE49-F238E27FC236}">
                <a16:creationId xmlns:a16="http://schemas.microsoft.com/office/drawing/2014/main" id="{7111D205-1AB3-7413-242B-936BDD262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23A1F-8597-F7E4-8AE9-9A5DD0691624}"/>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2266746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31DF-9572-D976-DDA0-A3A509D79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9BA6F5-3262-5006-362F-9B46916971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D48CE-ACFD-76F9-5EE7-46B57D4CFDD6}"/>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5" name="Footer Placeholder 4">
            <a:extLst>
              <a:ext uri="{FF2B5EF4-FFF2-40B4-BE49-F238E27FC236}">
                <a16:creationId xmlns:a16="http://schemas.microsoft.com/office/drawing/2014/main" id="{48356C25-5AC8-47A2-2574-AA9AA5FF0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EB3CC-77A5-E2D3-6014-BFB4EC3AB604}"/>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3019590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8419-0554-87C7-D663-C2F1021629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E468BB-E03C-3919-29DD-5B7F7CC305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AEB6C1-E61C-22BE-765E-F31B3835BD86}"/>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5" name="Footer Placeholder 4">
            <a:extLst>
              <a:ext uri="{FF2B5EF4-FFF2-40B4-BE49-F238E27FC236}">
                <a16:creationId xmlns:a16="http://schemas.microsoft.com/office/drawing/2014/main" id="{24E70595-6E6D-B55F-E2F4-8C261A81D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D2019-647E-9885-5CE8-88062A80F5EC}"/>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3248908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55C1B-8456-3261-E4E6-03E1B0F15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EB81E-B6C5-64BE-AF58-79B0386B0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5C7480-BE86-FBAC-2194-5D67D2BA60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90615F-4EFE-EC84-0986-9763C858B778}"/>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6" name="Footer Placeholder 5">
            <a:extLst>
              <a:ext uri="{FF2B5EF4-FFF2-40B4-BE49-F238E27FC236}">
                <a16:creationId xmlns:a16="http://schemas.microsoft.com/office/drawing/2014/main" id="{E747CF68-E945-6D0D-1069-E2BD03218B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165AD-EC4D-81A1-CAC2-79B012805621}"/>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2068394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B5AA-8BB1-5C00-BBB2-B1394953BF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CCCA80-E5C4-1935-A257-ACAF55E5E9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E56B2E-C8BB-FEAF-C730-BF273A46D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461A5-1962-F43B-BE0C-10C558FBE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A03937-6B30-844E-12F1-5B0A123F5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F61521-38F1-CD24-D125-39F95BB72479}"/>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8" name="Footer Placeholder 7">
            <a:extLst>
              <a:ext uri="{FF2B5EF4-FFF2-40B4-BE49-F238E27FC236}">
                <a16:creationId xmlns:a16="http://schemas.microsoft.com/office/drawing/2014/main" id="{377F021C-F3D9-2B80-F499-D6ADD1ADE9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24636-E41F-95B7-8E31-59AA6AB425E3}"/>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42885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5" hasCustomPrompt="1"/>
          </p:nvPr>
        </p:nvSpPr>
        <p:spPr>
          <a:xfrm>
            <a:off x="304796"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 </a:t>
            </a:r>
          </a:p>
          <a:p>
            <a:pPr lvl="4"/>
            <a:r>
              <a:rPr lang="en-US"/>
              <a:t>Bullet 5 level—Bullet 100% size text—16-point Arial</a:t>
            </a:r>
          </a:p>
        </p:txBody>
      </p:sp>
      <p:sp>
        <p:nvSpPr>
          <p:cNvPr id="9" name="Picture Placeholder 2"/>
          <p:cNvSpPr>
            <a:spLocks noGrp="1"/>
          </p:cNvSpPr>
          <p:nvPr>
            <p:ph type="pic" sz="quarter" idx="18" hasCustomPrompt="1"/>
          </p:nvPr>
        </p:nvSpPr>
        <p:spPr>
          <a:xfrm>
            <a:off x="6096001" y="1207637"/>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39787051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CDAC-3E66-45C9-AF87-37186EEEC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5B6D4D-9A75-C6AA-D66D-6040AF7097FC}"/>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4" name="Footer Placeholder 3">
            <a:extLst>
              <a:ext uri="{FF2B5EF4-FFF2-40B4-BE49-F238E27FC236}">
                <a16:creationId xmlns:a16="http://schemas.microsoft.com/office/drawing/2014/main" id="{59981DDC-BF12-6B33-E564-43A5A6C58A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A79E0C-C6DA-09F2-1ADC-3A98E0814A49}"/>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219576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3A6BCC-DB8F-DBB7-3D5A-2DB5927AE251}"/>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3" name="Footer Placeholder 2">
            <a:extLst>
              <a:ext uri="{FF2B5EF4-FFF2-40B4-BE49-F238E27FC236}">
                <a16:creationId xmlns:a16="http://schemas.microsoft.com/office/drawing/2014/main" id="{AF5F758F-2FAB-5A11-A35A-81A2430154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238831-FE15-1BD4-C39D-6A9AAEDE3097}"/>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25785381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2020-5772-7D73-707C-9398F97FB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A7C32-03D8-1103-A95F-1088CBFE46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5B8F52-28DE-9975-4736-98491EA9F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79DE07-78FF-72CC-53D1-8A1333EF9C72}"/>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6" name="Footer Placeholder 5">
            <a:extLst>
              <a:ext uri="{FF2B5EF4-FFF2-40B4-BE49-F238E27FC236}">
                <a16:creationId xmlns:a16="http://schemas.microsoft.com/office/drawing/2014/main" id="{335999B2-7372-06D9-70DD-89C5D4B7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2EA59-82A8-B60A-524A-9210006B16A3}"/>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3844951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DF53-30CB-7F9E-87E8-CEFBDD5BF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210FCF-4F8E-18A6-84FA-1AF9A5190F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7DA9F89-E38B-730F-751A-39FE83257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67911-1E08-0FCD-0ED6-181D8C5F37AF}"/>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6" name="Footer Placeholder 5">
            <a:extLst>
              <a:ext uri="{FF2B5EF4-FFF2-40B4-BE49-F238E27FC236}">
                <a16:creationId xmlns:a16="http://schemas.microsoft.com/office/drawing/2014/main" id="{88D19F2D-CC39-07DA-AE56-2522C8CCE4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9B6CB7-922B-F07B-3092-EC3AC012A677}"/>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1574581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97F6B-AF98-BD2B-E655-2A428E6B7E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03C857-984F-5370-290F-CE6DC16877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C62181-A323-3267-E9DB-53846E29E623}"/>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5" name="Footer Placeholder 4">
            <a:extLst>
              <a:ext uri="{FF2B5EF4-FFF2-40B4-BE49-F238E27FC236}">
                <a16:creationId xmlns:a16="http://schemas.microsoft.com/office/drawing/2014/main" id="{FAE28F23-6486-BCDB-58E3-DDDFC840D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3E8CA-04C4-7309-D115-20C853793319}"/>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2866881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E44DA-95B1-8CD9-A2B0-7FADEDA034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FEA8B9-595C-A3FF-006E-F900D1A887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744C7-9389-4C97-778A-8FF8FD493144}"/>
              </a:ext>
            </a:extLst>
          </p:cNvPr>
          <p:cNvSpPr>
            <a:spLocks noGrp="1"/>
          </p:cNvSpPr>
          <p:nvPr>
            <p:ph type="dt" sz="half" idx="10"/>
          </p:nvPr>
        </p:nvSpPr>
        <p:spPr/>
        <p:txBody>
          <a:bodyPr/>
          <a:lstStyle/>
          <a:p>
            <a:fld id="{78806C2D-B8FC-6640-9D77-8D131C1C14CB}" type="datetimeFigureOut">
              <a:rPr lang="en-US" smtClean="0"/>
              <a:t>1/16/2025</a:t>
            </a:fld>
            <a:endParaRPr lang="en-US"/>
          </a:p>
        </p:txBody>
      </p:sp>
      <p:sp>
        <p:nvSpPr>
          <p:cNvPr id="5" name="Footer Placeholder 4">
            <a:extLst>
              <a:ext uri="{FF2B5EF4-FFF2-40B4-BE49-F238E27FC236}">
                <a16:creationId xmlns:a16="http://schemas.microsoft.com/office/drawing/2014/main" id="{00964CAD-5D18-073D-FF98-1D08442668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E53C46-1460-E320-65A1-4E2E372201A5}"/>
              </a:ext>
            </a:extLst>
          </p:cNvPr>
          <p:cNvSpPr>
            <a:spLocks noGrp="1"/>
          </p:cNvSpPr>
          <p:nvPr>
            <p:ph type="sldNum" sz="quarter" idx="12"/>
          </p:nvPr>
        </p:nvSpPr>
        <p:spPr/>
        <p:txBody>
          <a:bodyPr/>
          <a:lstStyle/>
          <a:p>
            <a:fld id="{9652A2A2-F869-8340-9BDA-0B3B3D2484A6}" type="slidenum">
              <a:rPr lang="en-US" smtClean="0"/>
              <a:t>‹#›</a:t>
            </a:fld>
            <a:endParaRPr lang="en-US"/>
          </a:p>
        </p:txBody>
      </p:sp>
    </p:spTree>
    <p:extLst>
      <p:ext uri="{BB962C8B-B14F-4D97-AF65-F5344CB8AC3E}">
        <p14:creationId xmlns:p14="http://schemas.microsoft.com/office/powerpoint/2010/main" val="1390858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SCaN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BB7CAC-A22B-36D6-EEB0-504A316D336F}"/>
              </a:ext>
            </a:extLst>
          </p:cNvPr>
          <p:cNvSpPr/>
          <p:nvPr userDrawn="1"/>
        </p:nvSpPr>
        <p:spPr>
          <a:xfrm>
            <a:off x="11055350" y="63500"/>
            <a:ext cx="1092200" cy="990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3A2B64-26C4-FF2E-C692-EB2AC2A917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950870"/>
          </a:xfrm>
          <a:prstGeom prst="rect">
            <a:avLst/>
          </a:prstGeom>
        </p:spPr>
      </p:pic>
      <p:sp>
        <p:nvSpPr>
          <p:cNvPr id="8" name="Прямоугольник 6">
            <a:extLst>
              <a:ext uri="{FF2B5EF4-FFF2-40B4-BE49-F238E27FC236}">
                <a16:creationId xmlns:a16="http://schemas.microsoft.com/office/drawing/2014/main" id="{2C2163F8-CE71-4315-A5AA-1179B7CC29CE}"/>
              </a:ext>
            </a:extLst>
          </p:cNvPr>
          <p:cNvSpPr/>
          <p:nvPr userDrawn="1"/>
        </p:nvSpPr>
        <p:spPr>
          <a:xfrm flipV="1">
            <a:off x="0" y="0"/>
            <a:ext cx="12192000" cy="6858000"/>
          </a:xfrm>
          <a:prstGeom prst="rect">
            <a:avLst/>
          </a:prstGeom>
          <a:gradFill flip="none" rotWithShape="1">
            <a:gsLst>
              <a:gs pos="100000">
                <a:srgbClr val="454763">
                  <a:lumMod val="75000"/>
                </a:srgbClr>
              </a:gs>
              <a:gs pos="85000">
                <a:srgbClr val="909CB2">
                  <a:alpha val="22000"/>
                </a:srgbClr>
              </a:gs>
              <a:gs pos="12000">
                <a:schemeClr val="tx2">
                  <a:lumMod val="50000"/>
                  <a:alpha val="0"/>
                </a:schemeClr>
              </a:gs>
              <a:gs pos="49000">
                <a:schemeClr val="bg1">
                  <a:alpha val="12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773"/>
          </a:p>
        </p:txBody>
      </p:sp>
      <p:pic>
        <p:nvPicPr>
          <p:cNvPr id="5" name="Picture 4">
            <a:extLst>
              <a:ext uri="{FF2B5EF4-FFF2-40B4-BE49-F238E27FC236}">
                <a16:creationId xmlns:a16="http://schemas.microsoft.com/office/drawing/2014/main" id="{9CF71253-17E5-4A90-4B66-F5FA8DFA329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676308" y="0"/>
            <a:ext cx="2492748" cy="1696720"/>
          </a:xfrm>
          <a:prstGeom prst="rect">
            <a:avLst/>
          </a:prstGeom>
        </p:spPr>
      </p:pic>
      <p:pic>
        <p:nvPicPr>
          <p:cNvPr id="6" name="Picture 5">
            <a:extLst>
              <a:ext uri="{FF2B5EF4-FFF2-40B4-BE49-F238E27FC236}">
                <a16:creationId xmlns:a16="http://schemas.microsoft.com/office/drawing/2014/main" id="{CBB7EF60-81F5-40C6-D826-0D685BD86A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0612" y="140462"/>
            <a:ext cx="847783" cy="707898"/>
          </a:xfrm>
          <a:prstGeom prst="rect">
            <a:avLst/>
          </a:prstGeom>
        </p:spPr>
      </p:pic>
      <p:pic>
        <p:nvPicPr>
          <p:cNvPr id="7" name="Picture 6">
            <a:extLst>
              <a:ext uri="{FF2B5EF4-FFF2-40B4-BE49-F238E27FC236}">
                <a16:creationId xmlns:a16="http://schemas.microsoft.com/office/drawing/2014/main" id="{36D52F97-986C-DD79-A1F2-BBC863C9BA44}"/>
              </a:ext>
            </a:extLst>
          </p:cNvPr>
          <p:cNvPicPr>
            <a:picLocks noChangeAspect="1"/>
          </p:cNvPicPr>
          <p:nvPr userDrawn="1"/>
        </p:nvPicPr>
        <p:blipFill>
          <a:blip r:embed="rId5"/>
          <a:stretch>
            <a:fillRect/>
          </a:stretch>
        </p:blipFill>
        <p:spPr>
          <a:xfrm>
            <a:off x="8158373" y="127465"/>
            <a:ext cx="1034574" cy="645444"/>
          </a:xfrm>
          <a:prstGeom prst="rect">
            <a:avLst/>
          </a:prstGeom>
        </p:spPr>
      </p:pic>
      <p:pic>
        <p:nvPicPr>
          <p:cNvPr id="9" name="Picture 2">
            <a:extLst>
              <a:ext uri="{FF2B5EF4-FFF2-40B4-BE49-F238E27FC236}">
                <a16:creationId xmlns:a16="http://schemas.microsoft.com/office/drawing/2014/main" id="{AF44B111-A596-3F9C-F11D-D5D693C8EE2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52811" y="240016"/>
            <a:ext cx="1058907" cy="45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31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Master Slide Background 4">
    <p:spTree>
      <p:nvGrpSpPr>
        <p:cNvPr id="1" name=""/>
        <p:cNvGrpSpPr/>
        <p:nvPr/>
      </p:nvGrpSpPr>
      <p:grpSpPr>
        <a:xfrm>
          <a:off x="0" y="0"/>
          <a:ext cx="0" cy="0"/>
          <a:chOff x="0" y="0"/>
          <a:chExt cx="0" cy="0"/>
        </a:xfrm>
      </p:grpSpPr>
      <p:pic>
        <p:nvPicPr>
          <p:cNvPr id="7" name="Picture 6" descr="A blue background with white lines&#10;&#10;Description automatically generated">
            <a:extLst>
              <a:ext uri="{FF2B5EF4-FFF2-40B4-BE49-F238E27FC236}">
                <a16:creationId xmlns:a16="http://schemas.microsoft.com/office/drawing/2014/main" id="{97D07056-C5B5-BB6B-3787-F2E071D6769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1DADBFE-3FEA-0DC2-F944-91DE08740A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94410" y="91369"/>
            <a:ext cx="847783" cy="707898"/>
          </a:xfrm>
          <a:prstGeom prst="rect">
            <a:avLst/>
          </a:prstGeom>
        </p:spPr>
      </p:pic>
      <p:pic>
        <p:nvPicPr>
          <p:cNvPr id="3" name="Picture 2">
            <a:extLst>
              <a:ext uri="{FF2B5EF4-FFF2-40B4-BE49-F238E27FC236}">
                <a16:creationId xmlns:a16="http://schemas.microsoft.com/office/drawing/2014/main" id="{0F53907A-65E5-5429-A1F1-D94A75B9703A}"/>
              </a:ext>
            </a:extLst>
          </p:cNvPr>
          <p:cNvPicPr>
            <a:picLocks noChangeAspect="1"/>
          </p:cNvPicPr>
          <p:nvPr userDrawn="1"/>
        </p:nvPicPr>
        <p:blipFill>
          <a:blip r:embed="rId5"/>
          <a:stretch>
            <a:fillRect/>
          </a:stretch>
        </p:blipFill>
        <p:spPr>
          <a:xfrm>
            <a:off x="11006799" y="415823"/>
            <a:ext cx="1034574" cy="645444"/>
          </a:xfrm>
          <a:prstGeom prst="rect">
            <a:avLst/>
          </a:prstGeom>
        </p:spPr>
      </p:pic>
      <p:pic>
        <p:nvPicPr>
          <p:cNvPr id="3076" name="Picture 4" descr="Thumbnail for version as of 20:55, 17 November 2017">
            <a:extLst>
              <a:ext uri="{FF2B5EF4-FFF2-40B4-BE49-F238E27FC236}">
                <a16:creationId xmlns:a16="http://schemas.microsoft.com/office/drawing/2014/main" id="{26B81942-4D4F-DBD5-F494-58199CB43E0D}"/>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042193" y="139699"/>
            <a:ext cx="1011188" cy="370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46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0" name="Content Placeholder 6"/>
          <p:cNvSpPr>
            <a:spLocks noGrp="1"/>
          </p:cNvSpPr>
          <p:nvPr>
            <p:ph sz="quarter" idx="15" hasCustomPrompt="1"/>
          </p:nvPr>
        </p:nvSpPr>
        <p:spPr>
          <a:xfrm>
            <a:off x="6075084" y="1225566"/>
            <a:ext cx="5501395" cy="4798717"/>
          </a:xfrm>
          <a:prstGeom prst="rect">
            <a:avLst/>
          </a:prstGeom>
        </p:spPr>
        <p:txBody>
          <a:bodyPr vert="horz"/>
          <a:lstStyle>
            <a:lvl1pPr marL="231775" indent="-223838">
              <a:buSzPct val="130000"/>
              <a:tabLst/>
              <a:defRPr sz="1800" i="0"/>
            </a:lvl1pPr>
            <a:lvl2pPr marL="517525" indent="-227013">
              <a:defRPr sz="1600" i="0"/>
            </a:lvl2pPr>
            <a:lvl3pPr marL="800100" indent="-176213">
              <a:buSzPct val="125000"/>
              <a:defRPr sz="1600" i="0"/>
            </a:lvl3pPr>
            <a:lvl4pPr marL="1201738" indent="-228600">
              <a:defRPr sz="1600" i="0"/>
            </a:lvl4pPr>
            <a:lvl5pPr marL="1430338" indent="-176213">
              <a:buFont typeface="Arial"/>
              <a:buChar char="•"/>
              <a:defRPr sz="1600" i="0"/>
            </a:lvl5pPr>
          </a:lstStyle>
          <a:p>
            <a:r>
              <a:rPr lang="en-US"/>
              <a:t>Bullet 1 level—Bullet 130% size text—Black, 18-point Arial</a:t>
            </a:r>
          </a:p>
          <a:p>
            <a:pPr lvl="1"/>
            <a:r>
              <a:rPr lang="en-US"/>
              <a:t>Bullet 2 level—16-point Arial</a:t>
            </a:r>
          </a:p>
          <a:p>
            <a:pPr lvl="2"/>
            <a:r>
              <a:rPr lang="en-US"/>
              <a:t>Bullet 3 level—Bullet 125% size text—16-point Arial</a:t>
            </a:r>
          </a:p>
          <a:p>
            <a:pPr lvl="3"/>
            <a:r>
              <a:rPr lang="en-US"/>
              <a:t>Bullet 4 level—16-point Arial</a:t>
            </a:r>
          </a:p>
          <a:p>
            <a:pPr lvl="4"/>
            <a:r>
              <a:rPr lang="en-US"/>
              <a:t>Bullet 5 level—Bullet 100% size text—16-point Arial</a:t>
            </a:r>
          </a:p>
        </p:txBody>
      </p:sp>
      <p:sp>
        <p:nvSpPr>
          <p:cNvPr id="12" name="Picture Placeholder 2"/>
          <p:cNvSpPr>
            <a:spLocks noGrp="1"/>
          </p:cNvSpPr>
          <p:nvPr>
            <p:ph type="pic" sz="quarter" idx="18" hasCustomPrompt="1"/>
          </p:nvPr>
        </p:nvSpPr>
        <p:spPr>
          <a:xfrm>
            <a:off x="304798" y="1225424"/>
            <a:ext cx="5480479" cy="4798998"/>
          </a:xfrm>
          <a:prstGeom prst="rect">
            <a:avLst/>
          </a:prstGeom>
        </p:spPr>
        <p:txBody>
          <a:bodyPr/>
          <a:lstStyle>
            <a:lvl1pPr marL="0" indent="0">
              <a:buFontTx/>
              <a:buNone/>
              <a:defRPr sz="1800"/>
            </a:lvl1pPr>
          </a:lstStyle>
          <a:p>
            <a:r>
              <a:rPr lang="en-US"/>
              <a:t>Click Icon to Add Picture</a:t>
            </a:r>
          </a:p>
        </p:txBody>
      </p:sp>
    </p:spTree>
    <p:extLst>
      <p:ext uri="{BB962C8B-B14F-4D97-AF65-F5344CB8AC3E}">
        <p14:creationId xmlns:p14="http://schemas.microsoft.com/office/powerpoint/2010/main" val="506674898"/>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7" name="Straight Connector 6"/>
          <p:cNvCxnSpPr/>
          <p:nvPr userDrawn="1"/>
        </p:nvCxnSpPr>
        <p:spPr>
          <a:xfrm flipH="1">
            <a:off x="6102445" y="1205816"/>
            <a:ext cx="255" cy="4893307"/>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304798" y="3641651"/>
            <a:ext cx="11497457" cy="639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 Placeholder 17"/>
          <p:cNvSpPr>
            <a:spLocks noGrp="1"/>
          </p:cNvSpPr>
          <p:nvPr>
            <p:ph type="body" sz="quarter" idx="15"/>
          </p:nvPr>
        </p:nvSpPr>
        <p:spPr>
          <a:xfrm>
            <a:off x="304798" y="1205815"/>
            <a:ext cx="5691268" cy="2366552"/>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18"/>
          </p:nvPr>
        </p:nvSpPr>
        <p:spPr>
          <a:xfrm>
            <a:off x="6209078" y="1205815"/>
            <a:ext cx="5593177" cy="2366552"/>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Text Placeholder 17"/>
          <p:cNvSpPr>
            <a:spLocks noGrp="1"/>
          </p:cNvSpPr>
          <p:nvPr>
            <p:ph type="body" sz="quarter" idx="19"/>
          </p:nvPr>
        </p:nvSpPr>
        <p:spPr>
          <a:xfrm>
            <a:off x="304798" y="3693647"/>
            <a:ext cx="5691268"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20"/>
          </p:nvPr>
        </p:nvSpPr>
        <p:spPr>
          <a:xfrm>
            <a:off x="6209078" y="3693647"/>
            <a:ext cx="5593177"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886601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pare_Contras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cxnSp>
        <p:nvCxnSpPr>
          <p:cNvPr id="12" name="Straight Connector 11"/>
          <p:cNvCxnSpPr/>
          <p:nvPr userDrawn="1"/>
        </p:nvCxnSpPr>
        <p:spPr>
          <a:xfrm>
            <a:off x="6106341" y="3744347"/>
            <a:ext cx="0" cy="2345875"/>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 Placeholder 17"/>
          <p:cNvSpPr>
            <a:spLocks noGrp="1"/>
          </p:cNvSpPr>
          <p:nvPr>
            <p:ph type="body" sz="quarter" idx="15"/>
          </p:nvPr>
        </p:nvSpPr>
        <p:spPr>
          <a:xfrm>
            <a:off x="304799" y="1197639"/>
            <a:ext cx="11477472" cy="2366552"/>
          </a:xfrm>
          <a:prstGeom prst="rect">
            <a:avLst/>
          </a:prstGeom>
        </p:spPr>
        <p:txBody>
          <a:bodyPr vert="horz"/>
          <a:lstStyle>
            <a:lvl1pPr marL="119063" indent="-119063">
              <a:tabLst/>
              <a:defRPr sz="1600" i="0"/>
            </a:lvl1pPr>
            <a:lvl2pPr marL="339725" indent="-169863">
              <a:defRPr sz="1600"/>
            </a:lvl2pPr>
            <a:lvl3pPr marL="565150" indent="-112713">
              <a:defRPr sz="1600"/>
            </a:lvl3pPr>
            <a:lvl4pPr marL="862013" indent="-169863">
              <a:defRPr sz="1600"/>
            </a:lvl4pPr>
            <a:lvl5pPr>
              <a:defRPr sz="1600"/>
            </a:lvl5pPr>
          </a:lstStyle>
          <a:p>
            <a:pPr lvl="0"/>
            <a:r>
              <a:rPr lang="en-US"/>
              <a:t>Edit Master text styles</a:t>
            </a:r>
          </a:p>
        </p:txBody>
      </p:sp>
      <p:sp>
        <p:nvSpPr>
          <p:cNvPr id="18" name="Text Placeholder 17"/>
          <p:cNvSpPr>
            <a:spLocks noGrp="1"/>
          </p:cNvSpPr>
          <p:nvPr>
            <p:ph type="body" sz="quarter" idx="19"/>
          </p:nvPr>
        </p:nvSpPr>
        <p:spPr>
          <a:xfrm>
            <a:off x="304798" y="3685471"/>
            <a:ext cx="5615759" cy="2404751"/>
          </a:xfrm>
          <a:prstGeom prst="rect">
            <a:avLst/>
          </a:prstGeom>
        </p:spPr>
        <p:txBody>
          <a:bodyPr vert="horz"/>
          <a:lstStyle>
            <a:lvl1pPr marL="119063" indent="-109538">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7"/>
          <p:cNvSpPr>
            <a:spLocks noGrp="1"/>
          </p:cNvSpPr>
          <p:nvPr>
            <p:ph type="body" sz="quarter" idx="20"/>
          </p:nvPr>
        </p:nvSpPr>
        <p:spPr>
          <a:xfrm>
            <a:off x="6292127" y="3685471"/>
            <a:ext cx="5490143" cy="2404751"/>
          </a:xfrm>
          <a:prstGeom prst="rect">
            <a:avLst/>
          </a:prstGeom>
        </p:spPr>
        <p:txBody>
          <a:bodyPr vert="horz"/>
          <a:lstStyle>
            <a:lvl1pPr marL="119063" indent="-119063">
              <a:tabLst/>
              <a:defRPr sz="1400" i="0"/>
            </a:lvl1pPr>
            <a:lvl2pPr marL="339725" indent="-169863">
              <a:defRPr sz="1400" i="0"/>
            </a:lvl2pPr>
            <a:lvl3pPr marL="565150" indent="-112713">
              <a:defRPr sz="1400" i="0"/>
            </a:lvl3pPr>
            <a:lvl4pPr marL="862013" indent="-169863">
              <a:defRPr sz="1400" i="0"/>
            </a:lvl4pPr>
            <a:lvl5pPr>
              <a:defRPr sz="14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19405769"/>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Risk Format_Large Imag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149818"/>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7" name="Content Placeholder 6"/>
          <p:cNvSpPr>
            <a:spLocks noGrp="1"/>
          </p:cNvSpPr>
          <p:nvPr>
            <p:ph sz="quarter" idx="18" hasCustomPrompt="1"/>
          </p:nvPr>
        </p:nvSpPr>
        <p:spPr>
          <a:xfrm>
            <a:off x="304798" y="1134320"/>
            <a:ext cx="4954140" cy="4861367"/>
          </a:xfrm>
          <a:prstGeom prst="rect">
            <a:avLst/>
          </a:prstGeom>
        </p:spPr>
        <p:txBody>
          <a:bodyPr vert="horz"/>
          <a:lstStyle>
            <a:lvl1pPr marL="179388" indent="-179388">
              <a:buSzPct val="130000"/>
              <a:tabLst/>
              <a:defRPr sz="1600" i="0"/>
            </a:lvl1pPr>
            <a:lvl2pPr marL="517525" indent="-227013">
              <a:defRPr sz="1400" i="0"/>
            </a:lvl2pPr>
            <a:lvl3pPr marL="800100" indent="-176213">
              <a:buSzPct val="125000"/>
              <a:defRPr sz="1400" i="0"/>
            </a:lvl3pPr>
            <a:lvl4pPr marL="1201738" indent="-228600">
              <a:defRPr sz="1400" i="0"/>
            </a:lvl4pPr>
            <a:lvl5pPr marL="1430338" indent="-176213">
              <a:buFont typeface="Arial"/>
              <a:buChar char="•"/>
              <a:defRPr sz="1400" i="0" baseline="0"/>
            </a:lvl5pPr>
          </a:lstStyle>
          <a:p>
            <a:r>
              <a:rPr lang="en-US"/>
              <a:t>Bullet 1 level – Bullet 130% size text – Black, 16 point Arial</a:t>
            </a:r>
          </a:p>
          <a:p>
            <a:pPr lvl="1"/>
            <a:r>
              <a:rPr lang="en-US"/>
              <a:t>Bullet 2 level – 14 point Arial</a:t>
            </a:r>
          </a:p>
          <a:p>
            <a:pPr lvl="2"/>
            <a:r>
              <a:rPr lang="en-US"/>
              <a:t>Bullet 3 level – Bullet 125% size text – 14 point Arial</a:t>
            </a:r>
          </a:p>
          <a:p>
            <a:pPr lvl="3"/>
            <a:r>
              <a:rPr lang="en-US"/>
              <a:t>Bullet 4 level – 14 point Arial</a:t>
            </a:r>
          </a:p>
          <a:p>
            <a:pPr lvl="4"/>
            <a:r>
              <a:rPr lang="en-US"/>
              <a:t>Bullet 5 level – Bullet 100% size text – 14 point Arial</a:t>
            </a:r>
          </a:p>
        </p:txBody>
      </p:sp>
      <p:pic>
        <p:nvPicPr>
          <p:cNvPr id="12" name="Picture 11" descr="CCEO Risk Format_P8sample_crosshatch.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12204" y="1134532"/>
            <a:ext cx="5983383" cy="4564685"/>
          </a:xfrm>
          <a:prstGeom prst="rect">
            <a:avLst/>
          </a:prstGeom>
        </p:spPr>
      </p:pic>
      <p:grpSp>
        <p:nvGrpSpPr>
          <p:cNvPr id="13" name="Group 12"/>
          <p:cNvGrpSpPr/>
          <p:nvPr userDrawn="1"/>
        </p:nvGrpSpPr>
        <p:grpSpPr>
          <a:xfrm>
            <a:off x="5412205" y="5777499"/>
            <a:ext cx="6145364" cy="220573"/>
            <a:chOff x="4333069" y="5714104"/>
            <a:chExt cx="4609023" cy="220573"/>
          </a:xfrm>
        </p:grpSpPr>
        <p:sp>
          <p:nvSpPr>
            <p:cNvPr id="14" name="Rectangle 13"/>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TextBox 15"/>
            <p:cNvSpPr txBox="1"/>
            <p:nvPr userDrawn="1"/>
          </p:nvSpPr>
          <p:spPr>
            <a:xfrm>
              <a:off x="4544208" y="5714104"/>
              <a:ext cx="4397884" cy="220573"/>
            </a:xfrm>
            <a:prstGeom prst="rect">
              <a:avLst/>
            </a:prstGeom>
            <a:noFill/>
          </p:spPr>
          <p:txBody>
            <a:bodyPr wrap="square" rtlCol="0">
              <a:spAutoFit/>
            </a:bodyPr>
            <a:lstStyle/>
            <a:p>
              <a:pPr>
                <a:lnSpc>
                  <a:spcPts val="1000"/>
                </a:lnSpc>
                <a:tabLst>
                  <a:tab pos="2630488" algn="l"/>
                </a:tabLst>
              </a:pPr>
              <a:r>
                <a:rPr lang="en-US" sz="900"/>
                <a:t>Current risk assessment with uncertainty	Expected risk assessment with	proposed mitigation</a:t>
              </a:r>
            </a:p>
          </p:txBody>
        </p:sp>
      </p:grpSp>
    </p:spTree>
    <p:extLst>
      <p:ext uri="{BB962C8B-B14F-4D97-AF65-F5344CB8AC3E}">
        <p14:creationId xmlns:p14="http://schemas.microsoft.com/office/powerpoint/2010/main" val="311623764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04800" y="233088"/>
            <a:ext cx="10546081" cy="581597"/>
          </a:xfrm>
          <a:prstGeom prst="rect">
            <a:avLst/>
          </a:prstGeom>
        </p:spPr>
        <p:txBody>
          <a:bodyPr/>
          <a:lstStyle>
            <a:lvl1pPr>
              <a:defRPr sz="2400" b="1" i="0" baseline="0">
                <a:solidFill>
                  <a:schemeClr val="tx1"/>
                </a:solidFill>
              </a:defRPr>
            </a:lvl1pPr>
          </a:lstStyle>
          <a:p>
            <a:r>
              <a:rPr lang="en-US"/>
              <a:t>Head—Black 24-point Arial, Bold</a:t>
            </a:r>
          </a:p>
        </p:txBody>
      </p:sp>
      <p:sp>
        <p:nvSpPr>
          <p:cNvPr id="3" name="Text Placeholder 2"/>
          <p:cNvSpPr>
            <a:spLocks noGrp="1"/>
          </p:cNvSpPr>
          <p:nvPr>
            <p:ph type="body" sz="quarter" idx="16" hasCustomPrompt="1"/>
          </p:nvPr>
        </p:nvSpPr>
        <p:spPr>
          <a:xfrm>
            <a:off x="304800" y="614874"/>
            <a:ext cx="10546080" cy="522851"/>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b="0" i="0" baseline="0">
                <a:solidFill>
                  <a:srgbClr val="8C8D8E"/>
                </a:solidFill>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t>Subtitle—Gray, 20-point Arial</a:t>
            </a:r>
          </a:p>
        </p:txBody>
      </p:sp>
      <p:sp>
        <p:nvSpPr>
          <p:cNvPr id="11" name="Text Placeholder 10"/>
          <p:cNvSpPr>
            <a:spLocks noGrp="1"/>
          </p:cNvSpPr>
          <p:nvPr>
            <p:ph type="body" sz="quarter" idx="17" hasCustomPrompt="1"/>
          </p:nvPr>
        </p:nvSpPr>
        <p:spPr>
          <a:xfrm>
            <a:off x="304802" y="6020865"/>
            <a:ext cx="11301412" cy="452437"/>
          </a:xfrm>
          <a:prstGeom prst="rect">
            <a:avLst/>
          </a:prstGeom>
        </p:spPr>
        <p:txBody>
          <a:bodyPr/>
          <a:lstStyle>
            <a:lvl1pPr marL="0" indent="0">
              <a:buFontTx/>
              <a:buNone/>
              <a:defRPr sz="1600" b="1" i="0" baseline="0">
                <a:solidFill>
                  <a:schemeClr val="bg2"/>
                </a:solidFill>
              </a:defRPr>
            </a:lvl1pPr>
          </a:lstStyle>
          <a:p>
            <a:pPr lvl="0"/>
            <a:r>
              <a:rPr lang="en-US"/>
              <a:t>Key Point—Arial Bold, 16-point </a:t>
            </a:r>
          </a:p>
        </p:txBody>
      </p:sp>
      <p:sp>
        <p:nvSpPr>
          <p:cNvPr id="17" name="Text Box 19"/>
          <p:cNvSpPr txBox="1">
            <a:spLocks noChangeArrowheads="1"/>
          </p:cNvSpPr>
          <p:nvPr userDrawn="1"/>
        </p:nvSpPr>
        <p:spPr bwMode="auto">
          <a:xfrm>
            <a:off x="320023" y="6346387"/>
            <a:ext cx="2244956" cy="324448"/>
          </a:xfrm>
          <a:prstGeom prst="rect">
            <a:avLst/>
          </a:prstGeom>
          <a:noFill/>
          <a:ln w="9525">
            <a:noFill/>
            <a:miter lim="800000"/>
            <a:headEnd/>
            <a:tailEnd/>
          </a:ln>
          <a:effectLst/>
        </p:spPr>
        <p:txBody>
          <a:bodyPr wrap="square" anchor="b">
            <a:prstTxWarp prst="textNoShape">
              <a:avLst/>
            </a:prstTxWarp>
            <a:spAutoFit/>
          </a:bodyPr>
          <a:lstStyle/>
          <a:p>
            <a:pPr>
              <a:lnSpc>
                <a:spcPts val="860"/>
              </a:lnSpc>
            </a:pPr>
            <a:r>
              <a:rPr lang="en-US" sz="800"/>
              <a:t>e-mail address</a:t>
            </a:r>
          </a:p>
          <a:p>
            <a:pPr>
              <a:lnSpc>
                <a:spcPts val="860"/>
              </a:lnSpc>
            </a:pPr>
            <a:r>
              <a:rPr lang="en-US" sz="800"/>
              <a:t>Department/subdivision name</a:t>
            </a:r>
          </a:p>
        </p:txBody>
      </p:sp>
      <p:sp>
        <p:nvSpPr>
          <p:cNvPr id="7" name="Content Placeholder 6"/>
          <p:cNvSpPr>
            <a:spLocks noGrp="1"/>
          </p:cNvSpPr>
          <p:nvPr>
            <p:ph sz="quarter" idx="15" hasCustomPrompt="1"/>
          </p:nvPr>
        </p:nvSpPr>
        <p:spPr>
          <a:xfrm>
            <a:off x="304800" y="1207638"/>
            <a:ext cx="11271681" cy="4615694"/>
          </a:xfrm>
          <a:prstGeom prst="rect">
            <a:avLst/>
          </a:prstGeom>
        </p:spPr>
        <p:txBody>
          <a:bodyPr vert="horz"/>
          <a:lstStyle>
            <a:lvl1pPr marL="231775" indent="-223838">
              <a:buSzPct val="130000"/>
              <a:tabLst/>
              <a:defRPr sz="1800" i="0"/>
            </a:lvl1pPr>
            <a:lvl2pPr marL="517525" indent="-227013">
              <a:defRPr sz="1600"/>
            </a:lvl2pPr>
            <a:lvl3pPr marL="800100" indent="-176213">
              <a:buSzPct val="125000"/>
              <a:defRPr sz="1600"/>
            </a:lvl3pPr>
            <a:lvl4pPr marL="1201738" indent="-228600">
              <a:defRPr sz="1600"/>
            </a:lvl4pPr>
            <a:lvl5pPr marL="1430338" indent="-176213">
              <a:buFont typeface="Arial"/>
              <a:buChar char="•"/>
              <a:defRPr sz="1600"/>
            </a:lvl5pPr>
          </a:lstStyle>
          <a:p>
            <a:r>
              <a:rPr lang="en-US"/>
              <a:t>This is a multipurpose box—use for text, tables, charts or video</a:t>
            </a:r>
          </a:p>
        </p:txBody>
      </p:sp>
    </p:spTree>
    <p:extLst>
      <p:ext uri="{BB962C8B-B14F-4D97-AF65-F5344CB8AC3E}">
        <p14:creationId xmlns:p14="http://schemas.microsoft.com/office/powerpoint/2010/main" val="3155602281"/>
      </p:ext>
    </p:extLst>
  </p:cSld>
  <p:clrMapOvr>
    <a:masterClrMapping/>
  </p:clrMapOvr>
  <p:extLst>
    <p:ext uri="{DCECCB84-F9BA-43D5-87BE-67443E8EF086}">
      <p15:sldGuideLst xmlns:p15="http://schemas.microsoft.com/office/powerpoint/2012/main">
        <p15:guide id="1" pos="192">
          <p15:clr>
            <a:srgbClr val="FBAE40"/>
          </p15:clr>
        </p15:guide>
        <p15:guide id="2" orient="horz" pos="552">
          <p15:clr>
            <a:srgbClr val="FBAE40"/>
          </p15:clr>
        </p15:guide>
        <p15:guide id="3" orient="horz" pos="8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10.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14Goddard%20w_rocket.gif%20%20%20%20%20%20%20%20%20%20%20%20%20%20%20%20%20%20%20%20%20%20%20%20%20%20%20%20%20%20%20%20%20%20%20%20%20%20%20%20%20%20%200000158E%0eSTAAC%20Graphics%20%20%20%20%20%20%20%20%20%20%20%20%20%20%20%20%20B29BEE7D:" TargetMode="External"/><Relationship Id="rId2" Type="http://schemas.openxmlformats.org/officeDocument/2006/relationships/slideLayout" Target="../slideLayouts/slideLayout36.xml"/><Relationship Id="rId16" Type="http://schemas.openxmlformats.org/officeDocument/2006/relationships/image" Target="../media/image9.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pic>
        <p:nvPicPr>
          <p:cNvPr id="2" name="Picture 1">
            <a:extLst>
              <a:ext uri="{FF2B5EF4-FFF2-40B4-BE49-F238E27FC236}">
                <a16:creationId xmlns:a16="http://schemas.microsoft.com/office/drawing/2014/main" id="{E147C10B-7B82-81D8-C78C-0384AE797E5D}"/>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2507" y="66908"/>
            <a:ext cx="847783" cy="707898"/>
          </a:xfrm>
          <a:prstGeom prst="rect">
            <a:avLst/>
          </a:prstGeom>
        </p:spPr>
      </p:pic>
      <p:pic>
        <p:nvPicPr>
          <p:cNvPr id="4" name="Picture 3">
            <a:extLst>
              <a:ext uri="{FF2B5EF4-FFF2-40B4-BE49-F238E27FC236}">
                <a16:creationId xmlns:a16="http://schemas.microsoft.com/office/drawing/2014/main" id="{9FA0EE83-1E51-0479-ED4A-B7FDD5FFBC9D}"/>
              </a:ext>
            </a:extLst>
          </p:cNvPr>
          <p:cNvPicPr>
            <a:picLocks noChangeAspect="1"/>
          </p:cNvPicPr>
          <p:nvPr userDrawn="1"/>
        </p:nvPicPr>
        <p:blipFill>
          <a:blip r:embed="rId21"/>
          <a:stretch>
            <a:fillRect/>
          </a:stretch>
        </p:blipFill>
        <p:spPr>
          <a:xfrm>
            <a:off x="7567823" y="145702"/>
            <a:ext cx="1034574" cy="645444"/>
          </a:xfrm>
          <a:prstGeom prst="rect">
            <a:avLst/>
          </a:prstGeom>
        </p:spPr>
      </p:pic>
      <p:pic>
        <p:nvPicPr>
          <p:cNvPr id="5" name="Picture 2">
            <a:extLst>
              <a:ext uri="{FF2B5EF4-FFF2-40B4-BE49-F238E27FC236}">
                <a16:creationId xmlns:a16="http://schemas.microsoft.com/office/drawing/2014/main" id="{E53055B4-E759-5FBF-63B7-6B2A143E82EC}"/>
              </a:ext>
            </a:extLst>
          </p:cNvPr>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009400" y="193357"/>
            <a:ext cx="1058907" cy="45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63195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700" r:id="rId8"/>
    <p:sldLayoutId id="2147483701" r:id="rId9"/>
    <p:sldLayoutId id="2147483702" r:id="rId10"/>
    <p:sldLayoutId id="2147483704" r:id="rId11"/>
    <p:sldLayoutId id="2147483760" r:id="rId12"/>
    <p:sldLayoutId id="2147483761" r:id="rId13"/>
    <p:sldLayoutId id="2147483776" r:id="rId14"/>
    <p:sldLayoutId id="2147483777" r:id="rId15"/>
    <p:sldLayoutId id="2147483778" r:id="rId16"/>
    <p:sldLayoutId id="2147483779" r:id="rId17"/>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l="-13"/>
          <a:stretch/>
        </p:blipFill>
        <p:spPr>
          <a:xfrm>
            <a:off x="1524" y="575733"/>
            <a:ext cx="12188952" cy="5825067"/>
          </a:xfrm>
          <a:prstGeom prst="rect">
            <a:avLst/>
          </a:prstGeom>
        </p:spPr>
      </p:pic>
      <p:pic>
        <p:nvPicPr>
          <p:cNvPr id="3" name="Picture 2">
            <a:extLst>
              <a:ext uri="{FF2B5EF4-FFF2-40B4-BE49-F238E27FC236}">
                <a16:creationId xmlns:a16="http://schemas.microsoft.com/office/drawing/2014/main" id="{854F7E3A-DF01-110A-2117-8F19B03360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3294" b="42251"/>
          <a:stretch/>
        </p:blipFill>
        <p:spPr>
          <a:xfrm>
            <a:off x="269461" y="229263"/>
            <a:ext cx="2058872" cy="157171"/>
          </a:xfrm>
          <a:prstGeom prst="rect">
            <a:avLst/>
          </a:prstGeom>
        </p:spPr>
      </p:pic>
      <p:pic>
        <p:nvPicPr>
          <p:cNvPr id="4" name="Picture 3">
            <a:extLst>
              <a:ext uri="{FF2B5EF4-FFF2-40B4-BE49-F238E27FC236}">
                <a16:creationId xmlns:a16="http://schemas.microsoft.com/office/drawing/2014/main" id="{D5991FAF-B7AF-1A1E-3C76-42E40200D6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2606" y="1438812"/>
            <a:ext cx="3846407" cy="3889625"/>
          </a:xfrm>
          <a:prstGeom prst="rect">
            <a:avLst/>
          </a:prstGeom>
          <a:effectLst>
            <a:outerShdw blurRad="50800" dist="64470" dir="8100000" algn="tr" rotWithShape="0">
              <a:prstClr val="black">
                <a:alpha val="60000"/>
              </a:prstClr>
            </a:outerShdw>
          </a:effectLst>
        </p:spPr>
      </p:pic>
      <p:sp>
        <p:nvSpPr>
          <p:cNvPr id="7" name="Rectangle 6">
            <a:extLst>
              <a:ext uri="{FF2B5EF4-FFF2-40B4-BE49-F238E27FC236}">
                <a16:creationId xmlns:a16="http://schemas.microsoft.com/office/drawing/2014/main" id="{F2E4C968-CAB4-1EE4-5EB2-76E92DB5095D}"/>
              </a:ext>
            </a:extLst>
          </p:cNvPr>
          <p:cNvSpPr/>
          <p:nvPr userDrawn="1"/>
        </p:nvSpPr>
        <p:spPr>
          <a:xfrm>
            <a:off x="9857516" y="77015"/>
            <a:ext cx="1963871" cy="400110"/>
          </a:xfrm>
          <a:prstGeom prst="rect">
            <a:avLst/>
          </a:prstGeom>
          <a:noFill/>
        </p:spPr>
        <p:txBody>
          <a:bodyPr wrap="none" lIns="91440" tIns="45720" rIns="91440" bIns="45720">
            <a:spAutoFit/>
          </a:bodyPr>
          <a:lstStyle/>
          <a:p>
            <a:pPr algn="ctr"/>
            <a:r>
              <a:rPr lang="en-US" sz="20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NASA, ESA, JAXA</a:t>
            </a:r>
          </a:p>
        </p:txBody>
      </p:sp>
    </p:spTree>
    <p:extLst>
      <p:ext uri="{BB962C8B-B14F-4D97-AF65-F5344CB8AC3E}">
        <p14:creationId xmlns:p14="http://schemas.microsoft.com/office/powerpoint/2010/main" val="3539297904"/>
      </p:ext>
    </p:extLst>
  </p:cSld>
  <p:clrMap bg1="lt1" tx1="dk1" bg2="lt2" tx2="dk2" accent1="accent1" accent2="accent2" accent3="accent3" accent4="accent4" accent5="accent5" accent6="accent6" hlink="hlink" folHlink="folHlink"/>
  <p:sldLayoutIdLst>
    <p:sldLayoutId id="2147483651" r:id="rId1"/>
    <p:sldLayoutId id="2147483653"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8307" y="6575648"/>
            <a:ext cx="924983" cy="215444"/>
          </a:xfrm>
          <a:prstGeom prst="rect">
            <a:avLst/>
          </a:prstGeom>
          <a:noFill/>
        </p:spPr>
        <p:txBody>
          <a:bodyPr wrap="square" rtlCol="0">
            <a:spAutoFit/>
          </a:bodyPr>
          <a:lstStyle/>
          <a:p>
            <a:pPr algn="l"/>
            <a:fld id="{C14145BE-CC18-4145-962A-7F02CD48E99F}" type="slidenum">
              <a:rPr lang="en-US" sz="800" smtClean="0"/>
              <a:pPr algn="l"/>
              <a:t>‹#›</a:t>
            </a:fld>
            <a:endParaRPr lang="en-US" sz="800"/>
          </a:p>
        </p:txBody>
      </p:sp>
      <p:pic>
        <p:nvPicPr>
          <p:cNvPr id="3" name="Picture 2">
            <a:extLst>
              <a:ext uri="{FF2B5EF4-FFF2-40B4-BE49-F238E27FC236}">
                <a16:creationId xmlns:a16="http://schemas.microsoft.com/office/drawing/2014/main" id="{BA3E3171-36F5-EC48-ACFF-670A965E457C}"/>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9699252" y="0"/>
            <a:ext cx="2492748" cy="1696720"/>
          </a:xfrm>
          <a:prstGeom prst="rect">
            <a:avLst/>
          </a:prstGeom>
        </p:spPr>
      </p:pic>
      <p:sp>
        <p:nvSpPr>
          <p:cNvPr id="2" name="Text Placeholder 2">
            <a:extLst>
              <a:ext uri="{FF2B5EF4-FFF2-40B4-BE49-F238E27FC236}">
                <a16:creationId xmlns:a16="http://schemas.microsoft.com/office/drawing/2014/main" id="{E8C1A206-01D9-EFEE-F2F9-F23E896B49C1}"/>
              </a:ext>
            </a:extLst>
          </p:cNvPr>
          <p:cNvSpPr txBox="1">
            <a:spLocks/>
          </p:cNvSpPr>
          <p:nvPr userDrawn="1"/>
        </p:nvSpPr>
        <p:spPr>
          <a:xfrm>
            <a:off x="1" y="26636"/>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sp>
        <p:nvSpPr>
          <p:cNvPr id="4" name="Text Placeholder 2">
            <a:extLst>
              <a:ext uri="{FF2B5EF4-FFF2-40B4-BE49-F238E27FC236}">
                <a16:creationId xmlns:a16="http://schemas.microsoft.com/office/drawing/2014/main" id="{B6B1F052-9610-BED4-44FB-6AF292F3E54A}"/>
              </a:ext>
            </a:extLst>
          </p:cNvPr>
          <p:cNvSpPr txBox="1">
            <a:spLocks/>
          </p:cNvSpPr>
          <p:nvPr userDrawn="1"/>
        </p:nvSpPr>
        <p:spPr>
          <a:xfrm>
            <a:off x="2" y="6601410"/>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spTree>
    <p:extLst>
      <p:ext uri="{BB962C8B-B14F-4D97-AF65-F5344CB8AC3E}">
        <p14:creationId xmlns:p14="http://schemas.microsoft.com/office/powerpoint/2010/main" val="24794883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457200" rtl="0" eaLnBrk="1" latinLnBrk="0" hangingPunct="1">
        <a:spcBef>
          <a:spcPct val="0"/>
        </a:spcBef>
        <a:buNone/>
        <a:defRPr sz="2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l="-13"/>
          <a:stretch/>
        </p:blipFill>
        <p:spPr>
          <a:xfrm>
            <a:off x="1524" y="575733"/>
            <a:ext cx="12188952" cy="5825067"/>
          </a:xfrm>
          <a:prstGeom prst="rect">
            <a:avLst/>
          </a:prstGeom>
        </p:spPr>
      </p:pic>
      <p:pic>
        <p:nvPicPr>
          <p:cNvPr id="3" name="Picture 2">
            <a:extLst>
              <a:ext uri="{FF2B5EF4-FFF2-40B4-BE49-F238E27FC236}">
                <a16:creationId xmlns:a16="http://schemas.microsoft.com/office/drawing/2014/main" id="{854F7E3A-DF01-110A-2117-8F19B033600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43294" b="42251"/>
          <a:stretch/>
        </p:blipFill>
        <p:spPr>
          <a:xfrm>
            <a:off x="269461" y="229263"/>
            <a:ext cx="2058872" cy="157171"/>
          </a:xfrm>
          <a:prstGeom prst="rect">
            <a:avLst/>
          </a:prstGeom>
        </p:spPr>
      </p:pic>
      <p:sp>
        <p:nvSpPr>
          <p:cNvPr id="5" name="Text Placeholder 2">
            <a:extLst>
              <a:ext uri="{FF2B5EF4-FFF2-40B4-BE49-F238E27FC236}">
                <a16:creationId xmlns:a16="http://schemas.microsoft.com/office/drawing/2014/main" id="{EFBD794B-BF3E-87E3-6FAA-D2922000FA83}"/>
              </a:ext>
            </a:extLst>
          </p:cNvPr>
          <p:cNvSpPr txBox="1">
            <a:spLocks/>
          </p:cNvSpPr>
          <p:nvPr userDrawn="1"/>
        </p:nvSpPr>
        <p:spPr>
          <a:xfrm>
            <a:off x="1" y="26636"/>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sp>
        <p:nvSpPr>
          <p:cNvPr id="6" name="Text Placeholder 2">
            <a:extLst>
              <a:ext uri="{FF2B5EF4-FFF2-40B4-BE49-F238E27FC236}">
                <a16:creationId xmlns:a16="http://schemas.microsoft.com/office/drawing/2014/main" id="{96D329CB-BB9B-6BE3-8397-94A7FB4B265A}"/>
              </a:ext>
            </a:extLst>
          </p:cNvPr>
          <p:cNvSpPr txBox="1">
            <a:spLocks/>
          </p:cNvSpPr>
          <p:nvPr userDrawn="1"/>
        </p:nvSpPr>
        <p:spPr>
          <a:xfrm>
            <a:off x="2" y="6601410"/>
            <a:ext cx="12191999" cy="238835"/>
          </a:xfrm>
          <a:prstGeom prst="rect">
            <a:avLst/>
          </a:prstGeom>
        </p:spPr>
        <p:txBody>
          <a:bodyPr/>
          <a:lstStyle>
            <a:lvl1pPr marL="0" indent="0" algn="ctr" defTabSz="457200" rtl="0" eaLnBrk="1" latinLnBrk="0" hangingPunct="1">
              <a:spcBef>
                <a:spcPct val="20000"/>
              </a:spcBef>
              <a:buFont typeface="Arial"/>
              <a:buNone/>
              <a:defRPr sz="1100" b="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i="1"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i="1"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TYPE SECURITY MARKING(S) IN SLIDE MASTER</a:t>
            </a:r>
          </a:p>
        </p:txBody>
      </p:sp>
      <p:pic>
        <p:nvPicPr>
          <p:cNvPr id="4" name="Picture 3">
            <a:extLst>
              <a:ext uri="{FF2B5EF4-FFF2-40B4-BE49-F238E27FC236}">
                <a16:creationId xmlns:a16="http://schemas.microsoft.com/office/drawing/2014/main" id="{3AE0D5A7-8142-BCE7-B868-E15B3C9757E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72606" y="1438812"/>
            <a:ext cx="3846407" cy="3889625"/>
          </a:xfrm>
          <a:prstGeom prst="rect">
            <a:avLst/>
          </a:prstGeom>
          <a:effectLst>
            <a:outerShdw blurRad="50800" dist="64470" dir="8100000" algn="tr" rotWithShape="0">
              <a:prstClr val="black">
                <a:alpha val="60000"/>
              </a:prstClr>
            </a:outerShdw>
          </a:effectLst>
        </p:spPr>
      </p:pic>
    </p:spTree>
    <p:extLst>
      <p:ext uri="{BB962C8B-B14F-4D97-AF65-F5344CB8AC3E}">
        <p14:creationId xmlns:p14="http://schemas.microsoft.com/office/powerpoint/2010/main" val="3778887701"/>
      </p:ext>
    </p:extLst>
  </p:cSld>
  <p:clrMap bg1="lt1" tx1="dk1" bg2="lt2" tx2="dk2" accent1="accent1" accent2="accent2" accent3="accent3" accent4="accent4" accent5="accent5" accent6="accent6" hlink="hlink" folHlink="folHlink"/>
  <p:sldLayoutIdLst>
    <p:sldLayoutId id="2147483757" r:id="rId1"/>
    <p:sldLayoutId id="214748375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p15:clr>
            <a:srgbClr val="F26B43"/>
          </p15:clr>
        </p15:guide>
        <p15:guide id="2" pos="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6D8EA1-2438-B959-5454-AD626CD8AA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F2D08-C4C8-09B4-CAC0-89022ABB3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0E9C3-9847-79C4-72DF-2FB3DD2268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806C2D-B8FC-6640-9D77-8D131C1C14CB}" type="datetimeFigureOut">
              <a:rPr lang="en-US" smtClean="0"/>
              <a:t>1/16/2025</a:t>
            </a:fld>
            <a:endParaRPr lang="en-US"/>
          </a:p>
        </p:txBody>
      </p:sp>
      <p:sp>
        <p:nvSpPr>
          <p:cNvPr id="5" name="Footer Placeholder 4">
            <a:extLst>
              <a:ext uri="{FF2B5EF4-FFF2-40B4-BE49-F238E27FC236}">
                <a16:creationId xmlns:a16="http://schemas.microsoft.com/office/drawing/2014/main" id="{3A123472-BC99-F7B4-224B-C9A95AB760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06E5B-1BB5-0A56-CD06-C8A3F9E82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2A2A2-F869-8340-9BDA-0B3B3D2484A6}" type="slidenum">
              <a:rPr lang="en-US" smtClean="0"/>
              <a:t>‹#›</a:t>
            </a:fld>
            <a:endParaRPr lang="en-US"/>
          </a:p>
        </p:txBody>
      </p:sp>
      <p:pic>
        <p:nvPicPr>
          <p:cNvPr id="7" name="Picture 6">
            <a:extLst>
              <a:ext uri="{FF2B5EF4-FFF2-40B4-BE49-F238E27FC236}">
                <a16:creationId xmlns:a16="http://schemas.microsoft.com/office/drawing/2014/main" id="{64CD4DAE-C002-F9E0-6274-E1CA9B7CB4A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472393" y="67945"/>
            <a:ext cx="711809" cy="594360"/>
          </a:xfrm>
          <a:prstGeom prst="rect">
            <a:avLst/>
          </a:prstGeom>
        </p:spPr>
      </p:pic>
      <p:pic>
        <p:nvPicPr>
          <p:cNvPr id="8" name="Picture 24" descr="Goddard w_rocket.gif                                           0000158ESTAAC Graphics                 B29BEE7D:">
            <a:extLst>
              <a:ext uri="{FF2B5EF4-FFF2-40B4-BE49-F238E27FC236}">
                <a16:creationId xmlns:a16="http://schemas.microsoft.com/office/drawing/2014/main" id="{D9C0CCA4-6F57-3107-D14E-B421142EE973}"/>
              </a:ext>
            </a:extLst>
          </p:cNvPr>
          <p:cNvPicPr>
            <a:picLocks noChangeAspect="1" noChangeArrowheads="1"/>
          </p:cNvPicPr>
          <p:nvPr userDrawn="1"/>
        </p:nvPicPr>
        <p:blipFill>
          <a:blip r:embed="rId16" r:link="rId17" cstate="print">
            <a:lum bright="-8000" contrast="8000"/>
            <a:extLst>
              <a:ext uri="{28A0092B-C50C-407E-A947-70E740481C1C}">
                <a14:useLocalDpi xmlns:a14="http://schemas.microsoft.com/office/drawing/2010/main" val="0"/>
              </a:ext>
            </a:extLst>
          </a:blip>
          <a:srcRect/>
          <a:stretch>
            <a:fillRect/>
          </a:stretch>
        </p:blipFill>
        <p:spPr bwMode="auto">
          <a:xfrm>
            <a:off x="11163479" y="109896"/>
            <a:ext cx="338205" cy="510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Text&#10;&#10;Description automatically generated with low confidence">
            <a:extLst>
              <a:ext uri="{FF2B5EF4-FFF2-40B4-BE49-F238E27FC236}">
                <a16:creationId xmlns:a16="http://schemas.microsoft.com/office/drawing/2014/main" id="{0C0CDA2B-DCBF-E22D-AFD2-8078FFBED967}"/>
              </a:ext>
            </a:extLst>
          </p:cNvPr>
          <p:cNvPicPr>
            <a:picLocks noChangeAspect="1"/>
          </p:cNvPicPr>
          <p:nvPr userDrawn="1"/>
        </p:nvPicPr>
        <p:blipFill>
          <a:blip r:embed="rId18"/>
          <a:stretch>
            <a:fillRect/>
          </a:stretch>
        </p:blipFill>
        <p:spPr>
          <a:xfrm>
            <a:off x="11296464" y="607745"/>
            <a:ext cx="792134" cy="337977"/>
          </a:xfrm>
          <a:prstGeom prst="rect">
            <a:avLst/>
          </a:prstGeom>
        </p:spPr>
      </p:pic>
    </p:spTree>
    <p:extLst>
      <p:ext uri="{BB962C8B-B14F-4D97-AF65-F5344CB8AC3E}">
        <p14:creationId xmlns:p14="http://schemas.microsoft.com/office/powerpoint/2010/main" val="4360136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9" r:id="rId12"/>
    <p:sldLayoutId id="21474838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0.emf"/><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143A20-7D13-3DAD-74F1-34C8911C8963}"/>
              </a:ext>
            </a:extLst>
          </p:cNvPr>
          <p:cNvSpPr txBox="1">
            <a:spLocks/>
          </p:cNvSpPr>
          <p:nvPr/>
        </p:nvSpPr>
        <p:spPr>
          <a:xfrm>
            <a:off x="959078" y="1264763"/>
            <a:ext cx="10681265" cy="3883199"/>
          </a:xfrm>
          <a:prstGeom prst="rect">
            <a:avLst/>
          </a:prstGeom>
          <a:effectLst>
            <a:outerShdw blurRad="50800" dist="38100" algn="l" rotWithShape="0">
              <a:schemeClr val="bg2">
                <a:alpha val="40000"/>
              </a:schemeClr>
            </a:outerShdw>
          </a:effectLst>
        </p:spPr>
        <p:txBody>
          <a:bodyPr vert="horz" lIns="91440" tIns="45720" rIns="91440" bIns="45720" rtlCol="0" anchor="t">
            <a:normAutofit fontScale="70000" lnSpcReduction="20000"/>
          </a:bodyPr>
          <a:lstStyle>
            <a:lvl1pPr algn="l" defTabSz="685791" rtl="0" eaLnBrk="1" latinLnBrk="0" hangingPunct="1">
              <a:lnSpc>
                <a:spcPct val="90000"/>
              </a:lnSpc>
              <a:spcBef>
                <a:spcPct val="0"/>
              </a:spcBef>
              <a:buNone/>
              <a:defRPr sz="3375" b="0" kern="1200">
                <a:solidFill>
                  <a:schemeClr val="accent1">
                    <a:lumMod val="75000"/>
                  </a:schemeClr>
                </a:solidFill>
                <a:latin typeface="Helvetica" panose="020B0604020202020204" pitchFamily="34" charset="0"/>
                <a:ea typeface="+mj-ea"/>
                <a:cs typeface="Helvetica" panose="020B0604020202020204" pitchFamily="34" charset="0"/>
              </a:defRPr>
            </a:lvl1pPr>
          </a:lstStyle>
          <a:p>
            <a:pPr marL="0" marR="0" lvl="0" indent="0" algn="ctr" defTabSz="685791" rtl="0" eaLnBrk="1" fontAlgn="auto" latinLnBrk="0" hangingPunct="1">
              <a:lnSpc>
                <a:spcPct val="100000"/>
              </a:lnSpc>
              <a:spcBef>
                <a:spcPct val="0"/>
              </a:spcBef>
              <a:spcAft>
                <a:spcPts val="0"/>
              </a:spcAft>
              <a:buClrTx/>
              <a:buSzTx/>
              <a:buFontTx/>
              <a:buNone/>
              <a:tabLst/>
              <a:defRPr/>
            </a:pPr>
            <a:r>
              <a:rPr lang="en-US" sz="6600" dirty="0">
                <a:solidFill>
                  <a:schemeClr val="tx1"/>
                </a:solidFill>
              </a:rPr>
              <a:t>The Design of a Flexible, Interoperable Navigation Signal for Future Lunar Missions</a:t>
            </a:r>
            <a:endParaRPr kumimoji="0" lang="en-US" sz="4800" b="1" i="0" u="none" strike="noStrike" kern="1200" cap="none" spc="281" normalizeH="0" baseline="0" noProof="0" dirty="0">
              <a:ln>
                <a:noFill/>
              </a:ln>
              <a:solidFill>
                <a:schemeClr val="tx1"/>
              </a:solidFill>
              <a:effectLst>
                <a:glow rad="63500">
                  <a:prstClr val="white">
                    <a:lumMod val="95000"/>
                    <a:alpha val="40000"/>
                  </a:prstClr>
                </a:glow>
                <a:outerShdw blurRad="38100" dist="38100" dir="2700000" algn="tl">
                  <a:srgbClr val="000000">
                    <a:alpha val="43137"/>
                  </a:srgbClr>
                </a:outerShdw>
              </a:effectLst>
              <a:uLnTx/>
              <a:uFillTx/>
              <a:latin typeface="Montserrat Medium"/>
              <a:ea typeface="+mj-ea"/>
              <a:cs typeface="Helvetica"/>
            </a:endParaRPr>
          </a:p>
          <a:p>
            <a:pPr marL="0" marR="0" lvl="0" indent="0" algn="ctr" defTabSz="685791" rtl="0" eaLnBrk="1" fontAlgn="auto" latinLnBrk="0" hangingPunct="1">
              <a:lnSpc>
                <a:spcPct val="100000"/>
              </a:lnSpc>
              <a:spcBef>
                <a:spcPct val="0"/>
              </a:spcBef>
              <a:spcAft>
                <a:spcPts val="0"/>
              </a:spcAft>
              <a:buClrTx/>
              <a:buSzTx/>
              <a:buFontTx/>
              <a:buNone/>
              <a:tabLst/>
              <a:defRPr/>
            </a:pPr>
            <a:br>
              <a:rPr kumimoji="0" lang="en-US" sz="4800" b="1" i="0" u="none" strike="noStrike" kern="1200" cap="none" spc="281" normalizeH="0" baseline="0" noProof="0" dirty="0">
                <a:ln>
                  <a:noFill/>
                </a:ln>
                <a:solidFill>
                  <a:schemeClr val="bg1">
                    <a:lumMod val="85000"/>
                  </a:schemeClr>
                </a:solidFill>
                <a:effectLst>
                  <a:glow rad="63500">
                    <a:prstClr val="white">
                      <a:lumMod val="95000"/>
                      <a:alpha val="40000"/>
                    </a:prstClr>
                  </a:glow>
                  <a:outerShdw blurRad="38100" dist="38100" dir="2700000" algn="tl">
                    <a:srgbClr val="000000">
                      <a:alpha val="43137"/>
                    </a:srgbClr>
                  </a:outerShdw>
                </a:effectLst>
                <a:uLnTx/>
                <a:uFillTx/>
                <a:latin typeface="Montserrat Medium"/>
                <a:ea typeface="+mj-ea"/>
                <a:cs typeface="Helvetica"/>
              </a:rPr>
            </a:br>
            <a:endParaRPr kumimoji="0" lang="en-US" sz="4800" b="1" i="0" u="none" strike="noStrike" kern="1200" cap="none" spc="281" normalizeH="0" baseline="0" noProof="0" dirty="0">
              <a:ln>
                <a:noFill/>
              </a:ln>
              <a:solidFill>
                <a:schemeClr val="bg1">
                  <a:lumMod val="85000"/>
                </a:schemeClr>
              </a:solidFill>
              <a:effectLst>
                <a:glow rad="63500">
                  <a:prstClr val="white">
                    <a:lumMod val="95000"/>
                    <a:alpha val="40000"/>
                  </a:prstClr>
                </a:glow>
                <a:outerShdw blurRad="38100" dist="38100" dir="2700000" algn="tl">
                  <a:srgbClr val="000000">
                    <a:alpha val="43137"/>
                  </a:srgbClr>
                </a:outerShdw>
              </a:effectLst>
              <a:uLnTx/>
              <a:uFillTx/>
              <a:latin typeface="Montserrat Medium"/>
              <a:ea typeface="+mj-ea"/>
              <a:cs typeface="Helvetica"/>
            </a:endParaRPr>
          </a:p>
          <a:p>
            <a:pPr algn="l"/>
            <a:r>
              <a:rPr lang="en-US" sz="3400" dirty="0">
                <a:solidFill>
                  <a:schemeClr val="bg2">
                    <a:lumMod val="25000"/>
                  </a:schemeClr>
                </a:solidFill>
                <a:effectLst/>
                <a:latin typeface="Arial" panose="020B0604020202020204" pitchFamily="34" charset="0"/>
                <a:ea typeface="Times New Roman" panose="02020603050405020304" pitchFamily="18" charset="0"/>
                <a:cs typeface="Arial" panose="020B0604020202020204" pitchFamily="34" charset="0"/>
              </a:rPr>
              <a:t>P. A. Dafesh, N. Wong, G. K. Khadge, G. Djuknic, The Aerospace Corp.</a:t>
            </a:r>
          </a:p>
          <a:p>
            <a:pPr algn="l"/>
            <a:r>
              <a:rPr lang="en-US" sz="3400" dirty="0">
                <a:solidFill>
                  <a:schemeClr val="bg2">
                    <a:lumMod val="25000"/>
                  </a:schemeClr>
                </a:solidFill>
                <a:effectLst/>
                <a:latin typeface="Arial" panose="020B0604020202020204" pitchFamily="34" charset="0"/>
                <a:ea typeface="Times New Roman" panose="02020603050405020304" pitchFamily="18" charset="0"/>
                <a:cs typeface="Arial" panose="020B0604020202020204" pitchFamily="34" charset="0"/>
              </a:rPr>
              <a:t>J. Crenshaw, B. C. Peters, C. Gramling, NASA</a:t>
            </a:r>
          </a:p>
          <a:p>
            <a:pPr algn="l"/>
            <a:r>
              <a:rPr lang="en-US" sz="3400" dirty="0">
                <a:solidFill>
                  <a:schemeClr val="bg2">
                    <a:lumMod val="25000"/>
                  </a:schemeClr>
                </a:solidFill>
                <a:effectLst/>
                <a:latin typeface="Arial" panose="020B0604020202020204" pitchFamily="34" charset="0"/>
                <a:ea typeface="Times New Roman" panose="02020603050405020304" pitchFamily="18" charset="0"/>
                <a:cs typeface="Arial" panose="020B0604020202020204" pitchFamily="34" charset="0"/>
              </a:rPr>
              <a:t>F. Melman, C.  Stallo, R. Swinden, ESA</a:t>
            </a:r>
          </a:p>
          <a:p>
            <a:pPr algn="l"/>
            <a:r>
              <a:rPr lang="en-US" sz="3400" dirty="0">
                <a:solidFill>
                  <a:schemeClr val="bg2">
                    <a:lumMod val="25000"/>
                  </a:schemeClr>
                </a:solidFill>
                <a:effectLst/>
                <a:latin typeface="Arial" panose="020B0604020202020204" pitchFamily="34" charset="0"/>
                <a:ea typeface="Times New Roman" panose="02020603050405020304" pitchFamily="18" charset="0"/>
                <a:cs typeface="Arial" panose="020B0604020202020204" pitchFamily="34" charset="0"/>
              </a:rPr>
              <a:t>M. Murata, JAXA</a:t>
            </a:r>
          </a:p>
        </p:txBody>
      </p:sp>
      <p:sp>
        <p:nvSpPr>
          <p:cNvPr id="9" name="Text Placeholder 2">
            <a:extLst>
              <a:ext uri="{FF2B5EF4-FFF2-40B4-BE49-F238E27FC236}">
                <a16:creationId xmlns:a16="http://schemas.microsoft.com/office/drawing/2014/main" id="{FA67A146-69AF-DD57-1565-3203BDA03EEA}"/>
              </a:ext>
            </a:extLst>
          </p:cNvPr>
          <p:cNvSpPr txBox="1">
            <a:spLocks/>
          </p:cNvSpPr>
          <p:nvPr/>
        </p:nvSpPr>
        <p:spPr>
          <a:xfrm>
            <a:off x="286643" y="5913912"/>
            <a:ext cx="4035936" cy="762418"/>
          </a:xfrm>
        </p:spPr>
        <p:txBody>
          <a:bodyPr>
            <a:normAutofit/>
          </a:bodyPr>
          <a:lstStyle>
            <a:lvl1pPr marL="239984" indent="-239984" algn="l" defTabSz="959937" rtl="0" fontAlgn="base">
              <a:lnSpc>
                <a:spcPct val="90000"/>
              </a:lnSpc>
              <a:spcBef>
                <a:spcPts val="1050"/>
              </a:spcBef>
              <a:spcAft>
                <a:spcPct val="0"/>
              </a:spcAft>
              <a:buFont typeface="Arial" panose="020B0604020202020204" pitchFamily="34" charset="0"/>
              <a:buChar char="•"/>
              <a:defRPr sz="2939" kern="1200">
                <a:solidFill>
                  <a:schemeClr val="bg1"/>
                </a:solidFill>
                <a:effectLst>
                  <a:outerShdw blurRad="38100" dist="38100" dir="2700000" algn="tl">
                    <a:srgbClr val="000000">
                      <a:alpha val="43137"/>
                    </a:srgbClr>
                  </a:outerShdw>
                </a:effectLst>
                <a:latin typeface="+mn-lt"/>
                <a:ea typeface="+mn-ea"/>
                <a:cs typeface="+mn-cs"/>
              </a:defRPr>
            </a:lvl1pPr>
            <a:lvl2pPr marL="719953" indent="-239984" algn="l" defTabSz="959937" rtl="0" fontAlgn="base">
              <a:lnSpc>
                <a:spcPct val="90000"/>
              </a:lnSpc>
              <a:spcBef>
                <a:spcPts val="525"/>
              </a:spcBef>
              <a:spcAft>
                <a:spcPct val="0"/>
              </a:spcAft>
              <a:buFont typeface="Arial" panose="020B0604020202020204" pitchFamily="34" charset="0"/>
              <a:buChar char="•"/>
              <a:defRPr sz="2520" kern="1200">
                <a:solidFill>
                  <a:schemeClr val="bg1"/>
                </a:solidFill>
                <a:effectLst>
                  <a:outerShdw blurRad="38100" dist="38100" dir="2700000" algn="tl">
                    <a:srgbClr val="000000">
                      <a:alpha val="43137"/>
                    </a:srgbClr>
                  </a:outerShdw>
                </a:effectLst>
                <a:latin typeface="+mn-lt"/>
                <a:ea typeface="+mn-ea"/>
                <a:cs typeface="+mn-cs"/>
              </a:defRPr>
            </a:lvl2pPr>
            <a:lvl3pPr marL="1199921" indent="-239984" algn="l" defTabSz="959937" rtl="0" fontAlgn="base">
              <a:lnSpc>
                <a:spcPct val="90000"/>
              </a:lnSpc>
              <a:spcBef>
                <a:spcPts val="525"/>
              </a:spcBef>
              <a:spcAft>
                <a:spcPct val="0"/>
              </a:spcAft>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fontAlgn="base">
              <a:lnSpc>
                <a:spcPct val="90000"/>
              </a:lnSpc>
              <a:spcBef>
                <a:spcPts val="525"/>
              </a:spcBef>
              <a:spcAft>
                <a:spcPct val="0"/>
              </a:spcAft>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fontAlgn="base">
              <a:lnSpc>
                <a:spcPct val="90000"/>
              </a:lnSpc>
              <a:spcBef>
                <a:spcPts val="525"/>
              </a:spcBef>
              <a:spcAft>
                <a:spcPct val="0"/>
              </a:spcAft>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a:lstStyle>
          <a:p>
            <a:pPr marL="0" marR="0" lvl="1" indent="0" algn="l" defTabSz="899941" rtl="0" eaLnBrk="1" fontAlgn="base" latinLnBrk="0" hangingPunct="1">
              <a:lnSpc>
                <a:spcPct val="90000"/>
              </a:lnSpc>
              <a:spcBef>
                <a:spcPts val="492"/>
              </a:spcBef>
              <a:spcAft>
                <a:spcPts val="563"/>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50" charset="0"/>
                <a:ea typeface="+mn-ea"/>
                <a:cs typeface="+mn-cs"/>
              </a:rPr>
              <a:t>Presented by: </a:t>
            </a:r>
          </a:p>
          <a:p>
            <a:pPr marL="0" marR="0" lvl="1" indent="0" algn="l" defTabSz="899941" rtl="0" eaLnBrk="1" fontAlgn="base"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50" charset="0"/>
                <a:ea typeface="+mn-ea"/>
                <a:cs typeface="+mn-cs"/>
              </a:rPr>
              <a:t>Dr. Philip Dafesh</a:t>
            </a:r>
          </a:p>
          <a:p>
            <a:pPr marL="0" marR="0" lvl="1" indent="0" algn="l" defTabSz="899941" rtl="0" eaLnBrk="1" fontAlgn="base" latinLnBrk="0" hangingPunct="1">
              <a:lnSpc>
                <a:spcPct val="90000"/>
              </a:lnSpc>
              <a:spcBef>
                <a:spcPts val="0"/>
              </a:spcBef>
              <a:spcAft>
                <a:spcPts val="0"/>
              </a:spcAft>
              <a:buClrTx/>
              <a:buSzTx/>
              <a:buFont typeface="Arial" panose="020B0604020202020204" pitchFamily="34" charset="0"/>
              <a:buNone/>
              <a:tabLst/>
              <a:defRPr/>
            </a:pPr>
            <a:r>
              <a:rPr lang="en-US" sz="1400" b="1" dirty="0">
                <a:solidFill>
                  <a:prstClr val="white"/>
                </a:solidFill>
                <a:latin typeface="Montserrat SemiBold" panose="00000700000000000000" pitchFamily="50" charset="0"/>
              </a:rPr>
              <a:t>The Aerospace Corporation</a:t>
            </a:r>
            <a:endParaRPr kumimoji="0" 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50" charset="0"/>
              <a:ea typeface="+mn-ea"/>
              <a:cs typeface="+mn-cs"/>
            </a:endParaRPr>
          </a:p>
        </p:txBody>
      </p:sp>
      <p:sp>
        <p:nvSpPr>
          <p:cNvPr id="10" name="Text Placeholder 6">
            <a:extLst>
              <a:ext uri="{FF2B5EF4-FFF2-40B4-BE49-F238E27FC236}">
                <a16:creationId xmlns:a16="http://schemas.microsoft.com/office/drawing/2014/main" id="{E6D8DA9C-DF58-9848-8C2E-D4C355B2965F}"/>
              </a:ext>
            </a:extLst>
          </p:cNvPr>
          <p:cNvSpPr txBox="1">
            <a:spLocks/>
          </p:cNvSpPr>
          <p:nvPr/>
        </p:nvSpPr>
        <p:spPr>
          <a:xfrm>
            <a:off x="6299711" y="5485900"/>
            <a:ext cx="5507037" cy="1001341"/>
          </a:xfrm>
          <a:prstGeom prst="rect">
            <a:avLst/>
          </a:prstGeom>
        </p:spPr>
        <p:txBody>
          <a:bodyPr vert="horz" lIns="91440" tIns="45720" rIns="91440" bIns="45720" rtlCol="0">
            <a:noAutofit/>
          </a:bodyPr>
          <a:lstStyle>
            <a:lvl1pPr marL="0" indent="0" algn="l" defTabSz="685791" rtl="0" eaLnBrk="1" latinLnBrk="0" hangingPunct="1">
              <a:lnSpc>
                <a:spcPct val="90000"/>
              </a:lnSpc>
              <a:spcBef>
                <a:spcPts val="750"/>
              </a:spcBef>
              <a:buFontTx/>
              <a:buNone/>
              <a:defRPr sz="1875" b="0" kern="1200">
                <a:solidFill>
                  <a:schemeClr val="tx1"/>
                </a:solidFill>
                <a:latin typeface="Helvetica" panose="020B0604020202020204" pitchFamily="34" charset="0"/>
                <a:ea typeface="+mn-ea"/>
                <a:cs typeface="Helvetica" panose="020B0604020202020204" pitchFamily="34" charset="0"/>
              </a:defRPr>
            </a:lvl1pPr>
            <a:lvl2pPr marL="267891" indent="-267891" algn="l" defTabSz="685791" rtl="0" eaLnBrk="1" latinLnBrk="0" hangingPunct="1">
              <a:lnSpc>
                <a:spcPct val="90000"/>
              </a:lnSpc>
              <a:spcBef>
                <a:spcPts val="375"/>
              </a:spcBef>
              <a:buSzPct val="110000"/>
              <a:buFont typeface="Arial" panose="020B0604020202020204" pitchFamily="34" charset="0"/>
              <a:buChar char="•"/>
              <a:defRPr sz="1688" b="0" kern="1200">
                <a:solidFill>
                  <a:schemeClr val="accent1">
                    <a:lumMod val="75000"/>
                  </a:schemeClr>
                </a:solidFill>
                <a:latin typeface="Helvetica" panose="020B0604020202020204" pitchFamily="34" charset="0"/>
                <a:ea typeface="+mn-ea"/>
                <a:cs typeface="Helvetica" panose="020B0604020202020204" pitchFamily="34" charset="0"/>
              </a:defRPr>
            </a:lvl2pPr>
            <a:lvl3pPr marL="328836" indent="-166686" algn="l" defTabSz="685791" rtl="0" eaLnBrk="1" latinLnBrk="0" hangingPunct="1">
              <a:lnSpc>
                <a:spcPct val="90000"/>
              </a:lnSpc>
              <a:spcBef>
                <a:spcPts val="375"/>
              </a:spcBef>
              <a:buSzPct val="110000"/>
              <a:buFont typeface="Calibri" panose="020F0502020204030204" pitchFamily="34" charset="0"/>
              <a:buChar char="&gt;"/>
              <a:defRPr sz="1688" b="0" kern="1200">
                <a:solidFill>
                  <a:schemeClr val="accent1">
                    <a:lumMod val="75000"/>
                  </a:schemeClr>
                </a:solidFill>
                <a:latin typeface="Helvetica" panose="020B0604020202020204" pitchFamily="34" charset="0"/>
                <a:ea typeface="+mn-ea"/>
                <a:cs typeface="Helvetica" panose="020B0604020202020204" pitchFamily="34" charset="0"/>
              </a:defRPr>
            </a:lvl3pPr>
            <a:lvl4pPr marL="490986" indent="-162150" algn="l" defTabSz="685791" rtl="0" eaLnBrk="1" latinLnBrk="0" hangingPunct="1">
              <a:lnSpc>
                <a:spcPct val="90000"/>
              </a:lnSpc>
              <a:spcBef>
                <a:spcPts val="375"/>
              </a:spcBef>
              <a:buSzPct val="100000"/>
              <a:buFont typeface="Wingdings" panose="05000000000000000000" pitchFamily="2" charset="2"/>
              <a:buChar char="§"/>
              <a:defRPr sz="1500" b="0" kern="1200">
                <a:solidFill>
                  <a:schemeClr val="tx1">
                    <a:lumMod val="65000"/>
                    <a:lumOff val="35000"/>
                  </a:schemeClr>
                </a:solidFill>
                <a:latin typeface="Helvetica" panose="020B0604020202020204" pitchFamily="34" charset="0"/>
                <a:ea typeface="+mn-ea"/>
                <a:cs typeface="Helvetica" panose="020B0604020202020204" pitchFamily="34" charset="0"/>
              </a:defRPr>
            </a:lvl4pPr>
            <a:lvl5pPr marL="653135" indent="-162150" algn="l" defTabSz="685791" rtl="0" eaLnBrk="1" latinLnBrk="0" hangingPunct="1">
              <a:lnSpc>
                <a:spcPct val="90000"/>
              </a:lnSpc>
              <a:spcBef>
                <a:spcPts val="375"/>
              </a:spcBef>
              <a:buSzPct val="100000"/>
              <a:buFont typeface="Wingdings" panose="05000000000000000000" pitchFamily="2" charset="2"/>
              <a:buChar char="§"/>
              <a:defRPr sz="1500" b="0" kern="1200">
                <a:solidFill>
                  <a:schemeClr val="tx1">
                    <a:lumMod val="65000"/>
                    <a:lumOff val="35000"/>
                  </a:schemeClr>
                </a:solidFill>
                <a:latin typeface="Helvetica" panose="020B0604020202020204" pitchFamily="34" charset="0"/>
                <a:ea typeface="+mn-ea"/>
                <a:cs typeface="Helvetica" panose="020B0604020202020204" pitchFamily="34" charset="0"/>
              </a:defRPr>
            </a:lvl5pPr>
            <a:lvl6pPr marL="1885926" indent="-171448"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2" indent="-171448"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18" indent="-171448"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4" indent="-171448" algn="l" defTabSz="68579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791" rtl="0" eaLnBrk="1" fontAlgn="auto" latinLnBrk="0" hangingPunct="1">
              <a:lnSpc>
                <a:spcPct val="100000"/>
              </a:lnSpc>
              <a:spcBef>
                <a:spcPts val="75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ontserrat SemiBold" panose="00000700000000000000" pitchFamily="50" charset="0"/>
                <a:ea typeface="+mn-ea"/>
                <a:cs typeface="Helvetica" panose="020B0604020202020204" pitchFamily="34" charset="0"/>
              </a:rPr>
              <a:t>13 January, 2025</a:t>
            </a:r>
          </a:p>
        </p:txBody>
      </p:sp>
    </p:spTree>
    <p:extLst>
      <p:ext uri="{BB962C8B-B14F-4D97-AF65-F5344CB8AC3E}">
        <p14:creationId xmlns:p14="http://schemas.microsoft.com/office/powerpoint/2010/main" val="226442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C72690-AB59-820D-48BB-1E78EF5900DE}"/>
              </a:ext>
            </a:extLst>
          </p:cNvPr>
          <p:cNvSpPr>
            <a:spLocks noGrp="1"/>
          </p:cNvSpPr>
          <p:nvPr>
            <p:ph type="title"/>
          </p:nvPr>
        </p:nvSpPr>
        <p:spPr/>
        <p:txBody>
          <a:bodyPr/>
          <a:lstStyle/>
          <a:p>
            <a:pPr lvl="0"/>
            <a:r>
              <a:rPr lang="en-US"/>
              <a:t>Tertiary Overlay Code Synchronization Performance</a:t>
            </a:r>
          </a:p>
        </p:txBody>
      </p:sp>
      <p:pic>
        <p:nvPicPr>
          <p:cNvPr id="7" name="Picture 6">
            <a:extLst>
              <a:ext uri="{FF2B5EF4-FFF2-40B4-BE49-F238E27FC236}">
                <a16:creationId xmlns:a16="http://schemas.microsoft.com/office/drawing/2014/main" id="{D35ABC10-C951-6D85-1399-B598FF021F5D}"/>
              </a:ext>
            </a:extLst>
          </p:cNvPr>
          <p:cNvPicPr>
            <a:picLocks noChangeAspect="1"/>
          </p:cNvPicPr>
          <p:nvPr/>
        </p:nvPicPr>
        <p:blipFill>
          <a:blip r:embed="rId2"/>
          <a:stretch>
            <a:fillRect/>
          </a:stretch>
        </p:blipFill>
        <p:spPr>
          <a:xfrm>
            <a:off x="334533" y="1304037"/>
            <a:ext cx="6847963" cy="4246307"/>
          </a:xfrm>
          <a:prstGeom prst="rect">
            <a:avLst/>
          </a:prstGeom>
        </p:spPr>
      </p:pic>
      <p:sp>
        <p:nvSpPr>
          <p:cNvPr id="8" name="Rectangle 7">
            <a:extLst>
              <a:ext uri="{FF2B5EF4-FFF2-40B4-BE49-F238E27FC236}">
                <a16:creationId xmlns:a16="http://schemas.microsoft.com/office/drawing/2014/main" id="{75A2CA79-9309-9327-870B-1EF1199BE71D}"/>
              </a:ext>
            </a:extLst>
          </p:cNvPr>
          <p:cNvSpPr/>
          <p:nvPr/>
        </p:nvSpPr>
        <p:spPr>
          <a:xfrm>
            <a:off x="7843191" y="1406534"/>
            <a:ext cx="3835508" cy="503394"/>
          </a:xfrm>
          <a:prstGeom prst="rect">
            <a:avLst/>
          </a:prstGeom>
          <a:solidFill>
            <a:schemeClr val="accent4">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rPr>
              <a:t>Acquire one of the primary or Intermediate codes</a:t>
            </a:r>
          </a:p>
        </p:txBody>
      </p:sp>
      <p:cxnSp>
        <p:nvCxnSpPr>
          <p:cNvPr id="10" name="Straight Arrow Connector 9">
            <a:extLst>
              <a:ext uri="{FF2B5EF4-FFF2-40B4-BE49-F238E27FC236}">
                <a16:creationId xmlns:a16="http://schemas.microsoft.com/office/drawing/2014/main" id="{D5F31F9E-2026-0E24-E4BE-6CFDE2E99C20}"/>
              </a:ext>
            </a:extLst>
          </p:cNvPr>
          <p:cNvCxnSpPr>
            <a:cxnSpLocks/>
            <a:stCxn id="8" idx="2"/>
          </p:cNvCxnSpPr>
          <p:nvPr/>
        </p:nvCxnSpPr>
        <p:spPr>
          <a:xfrm>
            <a:off x="9760945" y="1909928"/>
            <a:ext cx="0" cy="2871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43B109D9-2ABF-70EB-03CE-337A4C1485A0}"/>
              </a:ext>
            </a:extLst>
          </p:cNvPr>
          <p:cNvSpPr/>
          <p:nvPr/>
        </p:nvSpPr>
        <p:spPr>
          <a:xfrm>
            <a:off x="7861729" y="2197109"/>
            <a:ext cx="3835508" cy="503394"/>
          </a:xfrm>
          <a:prstGeom prst="rect">
            <a:avLst/>
          </a:prstGeom>
          <a:solidFill>
            <a:schemeClr val="accent4">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rPr>
              <a:t>Track Intermediate code with 8 ms Coherent integration</a:t>
            </a:r>
          </a:p>
        </p:txBody>
      </p:sp>
      <p:sp>
        <p:nvSpPr>
          <p:cNvPr id="13" name="Content Placeholder 12">
            <a:extLst>
              <a:ext uri="{FF2B5EF4-FFF2-40B4-BE49-F238E27FC236}">
                <a16:creationId xmlns:a16="http://schemas.microsoft.com/office/drawing/2014/main" id="{EE175B12-499C-7D36-C067-61AD2D038DA4}"/>
              </a:ext>
            </a:extLst>
          </p:cNvPr>
          <p:cNvSpPr>
            <a:spLocks noGrp="1"/>
          </p:cNvSpPr>
          <p:nvPr>
            <p:ph sz="quarter" idx="15"/>
          </p:nvPr>
        </p:nvSpPr>
        <p:spPr>
          <a:xfrm>
            <a:off x="120488" y="5599761"/>
            <a:ext cx="11951647" cy="980081"/>
          </a:xfrm>
          <a:solidFill>
            <a:srgbClr val="DAF8FE"/>
          </a:solidFill>
        </p:spPr>
        <p:txBody>
          <a:bodyPr/>
          <a:lstStyle/>
          <a:p>
            <a:r>
              <a:rPr lang="en-US" dirty="0"/>
              <a:t>The Tertiary code provides resolution of absolute time with Initial Time Uncertainty (ITU) &lt; 12 sec (frame length).</a:t>
            </a:r>
          </a:p>
          <a:p>
            <a:r>
              <a:rPr lang="en-US" dirty="0"/>
              <a:t>The 1500 symbol code can be searched very rapidly and robustly by only dwelling over &lt; 1 sec.</a:t>
            </a:r>
          </a:p>
          <a:p>
            <a:pPr lvl="1"/>
            <a:r>
              <a:rPr lang="en-US" dirty="0"/>
              <a:t>Enables robust time aiding and frame Sync. not possible by reading the data message.</a:t>
            </a:r>
          </a:p>
        </p:txBody>
      </p:sp>
      <p:sp>
        <p:nvSpPr>
          <p:cNvPr id="16" name="Rectangle 15">
            <a:extLst>
              <a:ext uri="{FF2B5EF4-FFF2-40B4-BE49-F238E27FC236}">
                <a16:creationId xmlns:a16="http://schemas.microsoft.com/office/drawing/2014/main" id="{03B757A3-D758-8551-02CE-E2BFD74086A4}"/>
              </a:ext>
            </a:extLst>
          </p:cNvPr>
          <p:cNvSpPr/>
          <p:nvPr/>
        </p:nvSpPr>
        <p:spPr>
          <a:xfrm>
            <a:off x="7867673" y="2974085"/>
            <a:ext cx="3829564" cy="503394"/>
          </a:xfrm>
          <a:prstGeom prst="rect">
            <a:avLst/>
          </a:prstGeom>
          <a:solidFill>
            <a:schemeClr val="accent4">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solidFill>
                  <a:schemeClr val="tx1"/>
                </a:solidFill>
              </a:rPr>
              <a:t>Store a number of correlator outputs</a:t>
            </a:r>
          </a:p>
          <a:p>
            <a:pPr algn="ctr"/>
            <a:r>
              <a:rPr lang="en-US" sz="1600">
                <a:solidFill>
                  <a:schemeClr val="tx1"/>
                </a:solidFill>
              </a:rPr>
              <a:t>(e.g., 50 for 400 ms Dwell)</a:t>
            </a:r>
          </a:p>
        </p:txBody>
      </p:sp>
      <p:sp>
        <p:nvSpPr>
          <p:cNvPr id="20" name="Rectangle 19">
            <a:extLst>
              <a:ext uri="{FF2B5EF4-FFF2-40B4-BE49-F238E27FC236}">
                <a16:creationId xmlns:a16="http://schemas.microsoft.com/office/drawing/2014/main" id="{308E9421-77AB-AB4F-F777-7E5D9F43DE73}"/>
              </a:ext>
            </a:extLst>
          </p:cNvPr>
          <p:cNvSpPr/>
          <p:nvPr/>
        </p:nvSpPr>
        <p:spPr>
          <a:xfrm>
            <a:off x="7873970" y="3764661"/>
            <a:ext cx="3811025" cy="613674"/>
          </a:xfrm>
          <a:prstGeom prst="rect">
            <a:avLst/>
          </a:prstGeom>
          <a:solidFill>
            <a:schemeClr val="accent4">
              <a:lumMod val="20000"/>
              <a:lumOff val="8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Conduct maximum likelihood search  over 1500 possible Tertiary symbols </a:t>
            </a:r>
          </a:p>
        </p:txBody>
      </p:sp>
      <p:cxnSp>
        <p:nvCxnSpPr>
          <p:cNvPr id="26" name="Straight Arrow Connector 25">
            <a:extLst>
              <a:ext uri="{FF2B5EF4-FFF2-40B4-BE49-F238E27FC236}">
                <a16:creationId xmlns:a16="http://schemas.microsoft.com/office/drawing/2014/main" id="{761F78F0-0826-128A-F737-DF5ABFA7F6F1}"/>
              </a:ext>
            </a:extLst>
          </p:cNvPr>
          <p:cNvCxnSpPr>
            <a:cxnSpLocks/>
          </p:cNvCxnSpPr>
          <p:nvPr/>
        </p:nvCxnSpPr>
        <p:spPr>
          <a:xfrm>
            <a:off x="9779483" y="2700503"/>
            <a:ext cx="0" cy="2871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2F00D83-A872-A688-CDCB-7BAEB69B6648}"/>
              </a:ext>
            </a:extLst>
          </p:cNvPr>
          <p:cNvCxnSpPr>
            <a:cxnSpLocks/>
          </p:cNvCxnSpPr>
          <p:nvPr/>
        </p:nvCxnSpPr>
        <p:spPr>
          <a:xfrm>
            <a:off x="9779483" y="3477479"/>
            <a:ext cx="0" cy="2871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37302F9-F564-D338-794D-0DF6FF3728B8}"/>
              </a:ext>
            </a:extLst>
          </p:cNvPr>
          <p:cNvCxnSpPr>
            <a:cxnSpLocks/>
          </p:cNvCxnSpPr>
          <p:nvPr/>
        </p:nvCxnSpPr>
        <p:spPr>
          <a:xfrm>
            <a:off x="9779483" y="4378335"/>
            <a:ext cx="0" cy="287181"/>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Flowchart: Terminator 29">
            <a:extLst>
              <a:ext uri="{FF2B5EF4-FFF2-40B4-BE49-F238E27FC236}">
                <a16:creationId xmlns:a16="http://schemas.microsoft.com/office/drawing/2014/main" id="{8237F8CF-9F98-D15F-AF3C-09827CD139AA}"/>
              </a:ext>
            </a:extLst>
          </p:cNvPr>
          <p:cNvSpPr/>
          <p:nvPr/>
        </p:nvSpPr>
        <p:spPr>
          <a:xfrm>
            <a:off x="8283033" y="4664737"/>
            <a:ext cx="2680107" cy="627664"/>
          </a:xfrm>
          <a:prstGeom prst="flowChartTerminator">
            <a:avLst/>
          </a:prstGeom>
          <a:solidFill>
            <a:schemeClr val="accent4">
              <a:lumMod val="40000"/>
              <a:lumOff val="60000"/>
            </a:schemeClr>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Resolve absolute time and Frame Sync</a:t>
            </a:r>
          </a:p>
        </p:txBody>
      </p:sp>
      <p:sp>
        <p:nvSpPr>
          <p:cNvPr id="2" name="TextBox 1">
            <a:extLst>
              <a:ext uri="{FF2B5EF4-FFF2-40B4-BE49-F238E27FC236}">
                <a16:creationId xmlns:a16="http://schemas.microsoft.com/office/drawing/2014/main" id="{58FE657F-42F2-B9D4-2450-8FC48F05E241}"/>
              </a:ext>
            </a:extLst>
          </p:cNvPr>
          <p:cNvSpPr txBox="1"/>
          <p:nvPr/>
        </p:nvSpPr>
        <p:spPr>
          <a:xfrm rot="21117406">
            <a:off x="14056394" y="4990065"/>
            <a:ext cx="1133059" cy="369332"/>
          </a:xfrm>
          <a:prstGeom prst="rect">
            <a:avLst/>
          </a:prstGeom>
          <a:solidFill>
            <a:srgbClr val="FFC000"/>
          </a:solidFill>
        </p:spPr>
        <p:txBody>
          <a:bodyPr wrap="square" rtlCol="0">
            <a:spAutoFit/>
          </a:bodyPr>
          <a:lstStyle/>
          <a:p>
            <a:r>
              <a:rPr lang="en-US"/>
              <a:t>JC: ITU?</a:t>
            </a:r>
          </a:p>
        </p:txBody>
      </p:sp>
    </p:spTree>
    <p:extLst>
      <p:ext uri="{BB962C8B-B14F-4D97-AF65-F5344CB8AC3E}">
        <p14:creationId xmlns:p14="http://schemas.microsoft.com/office/powerpoint/2010/main" val="229439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6885FB-A03E-38BA-52D5-916A89B2854E}"/>
              </a:ext>
            </a:extLst>
          </p:cNvPr>
          <p:cNvSpPr>
            <a:spLocks noGrp="1"/>
          </p:cNvSpPr>
          <p:nvPr>
            <p:ph type="title"/>
          </p:nvPr>
        </p:nvSpPr>
        <p:spPr>
          <a:xfrm>
            <a:off x="334533" y="824937"/>
            <a:ext cx="10546081" cy="581597"/>
          </a:xfrm>
        </p:spPr>
        <p:txBody>
          <a:bodyPr/>
          <a:lstStyle/>
          <a:p>
            <a:r>
              <a:rPr lang="en-US"/>
              <a:t>Data performance</a:t>
            </a:r>
          </a:p>
        </p:txBody>
      </p:sp>
      <p:sp>
        <p:nvSpPr>
          <p:cNvPr id="6" name="Content Placeholder 5">
            <a:extLst>
              <a:ext uri="{FF2B5EF4-FFF2-40B4-BE49-F238E27FC236}">
                <a16:creationId xmlns:a16="http://schemas.microsoft.com/office/drawing/2014/main" id="{E6B42140-AC49-616A-5EC1-ADAB10C64A0B}"/>
              </a:ext>
            </a:extLst>
          </p:cNvPr>
          <p:cNvSpPr>
            <a:spLocks noGrp="1"/>
          </p:cNvSpPr>
          <p:nvPr>
            <p:ph sz="quarter" idx="15"/>
          </p:nvPr>
        </p:nvSpPr>
        <p:spPr>
          <a:xfrm>
            <a:off x="334533" y="1412814"/>
            <a:ext cx="11271681" cy="4798717"/>
          </a:xfrm>
        </p:spPr>
        <p:txBody>
          <a:bodyPr/>
          <a:lstStyle/>
          <a:p>
            <a:r>
              <a:rPr lang="en-US" dirty="0"/>
              <a:t>The AFS Data channel leveraged the L1C design but with some significant differences:</a:t>
            </a:r>
          </a:p>
          <a:p>
            <a:pPr lvl="1"/>
            <a:r>
              <a:rPr lang="en-US" dirty="0"/>
              <a:t>BPSK(1) Modulation instead of BOC(1,1),</a:t>
            </a:r>
          </a:p>
          <a:p>
            <a:pPr lvl="1"/>
            <a:r>
              <a:rPr lang="en-US" dirty="0"/>
              <a:t>2.046 </a:t>
            </a:r>
            <a:r>
              <a:rPr lang="en-US" dirty="0" err="1"/>
              <a:t>Mchips</a:t>
            </a:r>
            <a:r>
              <a:rPr lang="en-US" dirty="0"/>
              <a:t>/sec instead of 1.023 </a:t>
            </a:r>
            <a:r>
              <a:rPr lang="en-US" dirty="0" err="1"/>
              <a:t>Mchips</a:t>
            </a:r>
            <a:r>
              <a:rPr lang="en-US" dirty="0"/>
              <a:t>/sec,</a:t>
            </a:r>
          </a:p>
          <a:p>
            <a:pPr lvl="1"/>
            <a:r>
              <a:rPr lang="en-US" dirty="0"/>
              <a:t>250 bits/sec instead of 50 bits/sec,</a:t>
            </a:r>
          </a:p>
          <a:p>
            <a:pPr lvl="1"/>
            <a:r>
              <a:rPr lang="en-US" dirty="0"/>
              <a:t>50 % Power is in the data channel instead of 25% as L1C,</a:t>
            </a:r>
          </a:p>
          <a:p>
            <a:pPr lvl="1"/>
            <a:r>
              <a:rPr lang="en-US" dirty="0"/>
              <a:t>Sync word for low complexity receivers that do not acquire and track the pilot channel,</a:t>
            </a:r>
          </a:p>
          <a:p>
            <a:pPr lvl="1"/>
            <a:r>
              <a:rPr lang="en-US" dirty="0"/>
              <a:t>LDPC decoding as described in the 5G NR standard.</a:t>
            </a:r>
            <a:br>
              <a:rPr lang="en-US" dirty="0"/>
            </a:br>
            <a:endParaRPr lang="en-US" dirty="0"/>
          </a:p>
        </p:txBody>
      </p:sp>
      <p:sp>
        <p:nvSpPr>
          <p:cNvPr id="2" name="TextBox 1">
            <a:extLst>
              <a:ext uri="{FF2B5EF4-FFF2-40B4-BE49-F238E27FC236}">
                <a16:creationId xmlns:a16="http://schemas.microsoft.com/office/drawing/2014/main" id="{A7E49C57-83EE-8E54-7C2E-8A7505F14783}"/>
              </a:ext>
            </a:extLst>
          </p:cNvPr>
          <p:cNvSpPr txBox="1"/>
          <p:nvPr/>
        </p:nvSpPr>
        <p:spPr>
          <a:xfrm>
            <a:off x="807373" y="3523385"/>
            <a:ext cx="5288627" cy="369332"/>
          </a:xfrm>
          <a:prstGeom prst="rect">
            <a:avLst/>
          </a:prstGeom>
          <a:noFill/>
        </p:spPr>
        <p:txBody>
          <a:bodyPr wrap="none" rtlCol="0">
            <a:spAutoFit/>
          </a:bodyPr>
          <a:lstStyle/>
          <a:p>
            <a:r>
              <a:rPr lang="en-US" b="1" u="sng"/>
              <a:t>Starting Point for L1C data Message structure:</a:t>
            </a:r>
          </a:p>
        </p:txBody>
      </p:sp>
      <p:sp>
        <p:nvSpPr>
          <p:cNvPr id="4" name="TextBox 3">
            <a:extLst>
              <a:ext uri="{FF2B5EF4-FFF2-40B4-BE49-F238E27FC236}">
                <a16:creationId xmlns:a16="http://schemas.microsoft.com/office/drawing/2014/main" id="{90006993-0812-E943-EFD9-3F018170EF48}"/>
              </a:ext>
            </a:extLst>
          </p:cNvPr>
          <p:cNvSpPr txBox="1"/>
          <p:nvPr/>
        </p:nvSpPr>
        <p:spPr>
          <a:xfrm>
            <a:off x="875418" y="6073806"/>
            <a:ext cx="10730796" cy="646331"/>
          </a:xfrm>
          <a:prstGeom prst="rect">
            <a:avLst/>
          </a:prstGeom>
          <a:solidFill>
            <a:srgbClr val="DAF8FE"/>
          </a:solidFill>
        </p:spPr>
        <p:txBody>
          <a:bodyPr wrap="square" rtlCol="0">
            <a:spAutoFit/>
          </a:bodyPr>
          <a:lstStyle/>
          <a:p>
            <a:r>
              <a:rPr lang="en-US" dirty="0"/>
              <a:t>Design of the AFS data channel involved a tradeoff between the sync word size, </a:t>
            </a:r>
            <a:r>
              <a:rPr lang="en-US" dirty="0" err="1"/>
              <a:t>interleaver</a:t>
            </a:r>
            <a:r>
              <a:rPr lang="en-US" dirty="0"/>
              <a:t> factorization </a:t>
            </a:r>
            <a:br>
              <a:rPr lang="en-US" dirty="0"/>
            </a:br>
            <a:r>
              <a:rPr lang="en-US" dirty="0"/>
              <a:t>and the use of block sizes that are compatible with 5GNR LDPC encoding design techniques.</a:t>
            </a:r>
          </a:p>
        </p:txBody>
      </p:sp>
      <p:pic>
        <p:nvPicPr>
          <p:cNvPr id="3" name="Picture 2">
            <a:extLst>
              <a:ext uri="{FF2B5EF4-FFF2-40B4-BE49-F238E27FC236}">
                <a16:creationId xmlns:a16="http://schemas.microsoft.com/office/drawing/2014/main" id="{A5698090-AA48-8A82-C22F-8F3143BB9231}"/>
              </a:ext>
            </a:extLst>
          </p:cNvPr>
          <p:cNvPicPr>
            <a:picLocks noChangeAspect="1"/>
          </p:cNvPicPr>
          <p:nvPr/>
        </p:nvPicPr>
        <p:blipFill>
          <a:blip r:embed="rId2"/>
          <a:stretch>
            <a:fillRect/>
          </a:stretch>
        </p:blipFill>
        <p:spPr>
          <a:xfrm>
            <a:off x="875418" y="3830799"/>
            <a:ext cx="5831900" cy="2285744"/>
          </a:xfrm>
          <a:prstGeom prst="rect">
            <a:avLst/>
          </a:prstGeom>
        </p:spPr>
      </p:pic>
    </p:spTree>
    <p:extLst>
      <p:ext uri="{BB962C8B-B14F-4D97-AF65-F5344CB8AC3E}">
        <p14:creationId xmlns:p14="http://schemas.microsoft.com/office/powerpoint/2010/main" val="3785327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B42D9-359A-B529-DB32-CDDD1F67EEDE}"/>
              </a:ext>
            </a:extLst>
          </p:cNvPr>
          <p:cNvSpPr>
            <a:spLocks noGrp="1"/>
          </p:cNvSpPr>
          <p:nvPr>
            <p:ph type="title"/>
          </p:nvPr>
        </p:nvSpPr>
        <p:spPr/>
        <p:txBody>
          <a:bodyPr/>
          <a:lstStyle/>
          <a:p>
            <a:r>
              <a:rPr lang="en-US" dirty="0"/>
              <a:t>Sync Word Design and FID</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4B50EE59-5330-EA60-895A-62ACAB2D3C56}"/>
                  </a:ext>
                </a:extLst>
              </p:cNvPr>
              <p:cNvSpPr>
                <a:spLocks noGrp="1"/>
              </p:cNvSpPr>
              <p:nvPr>
                <p:ph sz="quarter" idx="15"/>
              </p:nvPr>
            </p:nvSpPr>
            <p:spPr/>
            <p:txBody>
              <a:bodyPr/>
              <a:lstStyle/>
              <a:p>
                <a:r>
                  <a:rPr lang="en-US" dirty="0"/>
                  <a:t>Initial design approach was to select a sync word length that met the desired performance of L1C’s Rate 9/52 BCH code, and I channel carrier tracking thresholds.</a:t>
                </a:r>
              </a:p>
              <a:p>
                <a:pPr lvl="1">
                  <a:buFont typeface="Wingdings" panose="05000000000000000000" pitchFamily="2" charset="2"/>
                  <a:buChar char="§"/>
                </a:pPr>
                <a14:m>
                  <m:oMath xmlns:m="http://schemas.openxmlformats.org/officeDocument/2006/math">
                    <m:f>
                      <m:fPr>
                        <m:ctrlPr>
                          <a:rPr lang="en-US" i="1" dirty="0" smtClean="0">
                            <a:latin typeface="Cambria Math" panose="02040503050406030204" pitchFamily="18" charset="0"/>
                          </a:rPr>
                        </m:ctrlPr>
                      </m:fPr>
                      <m:num>
                        <m:sSub>
                          <m:sSubPr>
                            <m:ctrlPr>
                              <a:rPr lang="en-US" i="1" dirty="0" smtClean="0">
                                <a:latin typeface="Cambria Math" panose="02040503050406030204" pitchFamily="18" charset="0"/>
                              </a:rPr>
                            </m:ctrlPr>
                          </m:sSubPr>
                          <m:e>
                            <m:r>
                              <a:rPr lang="en-US" dirty="0" smtClean="0">
                                <a:latin typeface="Cambria Math" panose="02040503050406030204" pitchFamily="18" charset="0"/>
                              </a:rPr>
                              <m:t>𝐸</m:t>
                            </m:r>
                          </m:e>
                          <m:sub>
                            <m:r>
                              <a:rPr lang="en-US" dirty="0" smtClean="0">
                                <a:latin typeface="Cambria Math" panose="02040503050406030204" pitchFamily="18" charset="0"/>
                              </a:rPr>
                              <m:t>𝑏</m:t>
                            </m:r>
                          </m:sub>
                        </m:sSub>
                      </m:num>
                      <m:den>
                        <m:sSub>
                          <m:sSubPr>
                            <m:ctrlPr>
                              <a:rPr lang="en-US" i="1" dirty="0" smtClean="0">
                                <a:latin typeface="Cambria Math" panose="02040503050406030204" pitchFamily="18" charset="0"/>
                              </a:rPr>
                            </m:ctrlPr>
                          </m:sSubPr>
                          <m:e>
                            <m:r>
                              <a:rPr lang="en-US" dirty="0" smtClean="0">
                                <a:latin typeface="Cambria Math" panose="02040503050406030204" pitchFamily="18" charset="0"/>
                              </a:rPr>
                              <m:t>𝑁</m:t>
                            </m:r>
                          </m:e>
                          <m:sub>
                            <m:r>
                              <a:rPr lang="en-US" dirty="0" smtClean="0">
                                <a:latin typeface="Cambria Math" panose="02040503050406030204" pitchFamily="18" charset="0"/>
                              </a:rPr>
                              <m:t>0</m:t>
                            </m:r>
                          </m:sub>
                        </m:sSub>
                      </m:den>
                    </m:f>
                    <m:r>
                      <a:rPr lang="en-US" dirty="0" smtClean="0">
                        <a:latin typeface="Cambria Math" panose="02040503050406030204" pitchFamily="18" charset="0"/>
                      </a:rPr>
                      <m:t>=5.61</m:t>
                    </m:r>
                    <m:r>
                      <a:rPr lang="en-US" dirty="0">
                        <a:latin typeface="Cambria Math" panose="02040503050406030204" pitchFamily="18" charset="0"/>
                      </a:rPr>
                      <m:t> </m:t>
                    </m:r>
                  </m:oMath>
                </a14:m>
                <a:r>
                  <a:rPr lang="en-US" dirty="0"/>
                  <a:t> for BER =1E-05 </a:t>
                </a:r>
                <a:r>
                  <a:rPr lang="en-US" dirty="0">
                    <a:sym typeface="Symbol" panose="05050102010706020507" pitchFamily="18" charset="2"/>
                  </a:rPr>
                  <a:t> </a:t>
                </a:r>
                <a14:m>
                  <m:oMath xmlns:m="http://schemas.openxmlformats.org/officeDocument/2006/math">
                    <m:f>
                      <m:fPr>
                        <m:ctrlPr>
                          <a:rPr lang="en-US" i="1" dirty="0" smtClean="0">
                            <a:latin typeface="Cambria Math" panose="02040503050406030204" pitchFamily="18" charset="0"/>
                            <a:sym typeface="Symbol" panose="05050102010706020507" pitchFamily="18" charset="2"/>
                          </a:rPr>
                        </m:ctrlPr>
                      </m:fPr>
                      <m:num>
                        <m:r>
                          <a:rPr lang="en-US" dirty="0" smtClean="0">
                            <a:latin typeface="Cambria Math" panose="02040503050406030204" pitchFamily="18" charset="0"/>
                            <a:sym typeface="Symbol" panose="05050102010706020507" pitchFamily="18" charset="2"/>
                          </a:rPr>
                          <m:t>𝑪</m:t>
                        </m:r>
                      </m:num>
                      <m:den>
                        <m:sSub>
                          <m:sSubPr>
                            <m:ctrlPr>
                              <a:rPr lang="en-US" i="1" dirty="0" smtClean="0">
                                <a:latin typeface="Cambria Math" panose="02040503050406030204" pitchFamily="18" charset="0"/>
                                <a:sym typeface="Symbol" panose="05050102010706020507" pitchFamily="18" charset="2"/>
                              </a:rPr>
                            </m:ctrlPr>
                          </m:sSubPr>
                          <m:e>
                            <m:r>
                              <a:rPr lang="en-US" dirty="0" smtClean="0">
                                <a:latin typeface="Cambria Math" panose="02040503050406030204" pitchFamily="18" charset="0"/>
                                <a:sym typeface="Symbol" panose="05050102010706020507" pitchFamily="18" charset="2"/>
                              </a:rPr>
                              <m:t>𝑵</m:t>
                            </m:r>
                          </m:e>
                          <m:sub>
                            <m:r>
                              <a:rPr lang="en-US" dirty="0" smtClean="0">
                                <a:latin typeface="Cambria Math" panose="02040503050406030204" pitchFamily="18" charset="0"/>
                                <a:sym typeface="Symbol" panose="05050102010706020507" pitchFamily="18" charset="2"/>
                              </a:rPr>
                              <m:t>𝟎</m:t>
                            </m:r>
                          </m:sub>
                        </m:sSub>
                      </m:den>
                    </m:f>
                    <m:r>
                      <a:rPr lang="en-US" dirty="0" smtClean="0">
                        <a:latin typeface="Cambria Math" panose="02040503050406030204" pitchFamily="18" charset="0"/>
                        <a:sym typeface="Symbol" panose="05050102010706020507" pitchFamily="18" charset="2"/>
                      </a:rPr>
                      <m:t>=</m:t>
                    </m:r>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dirty="0">
                                <a:latin typeface="Cambria Math" panose="02040503050406030204" pitchFamily="18" charset="0"/>
                              </a:rPr>
                              <m:t>𝐸</m:t>
                            </m:r>
                          </m:e>
                          <m:sub>
                            <m:r>
                              <a:rPr lang="en-US" dirty="0">
                                <a:latin typeface="Cambria Math" panose="02040503050406030204" pitchFamily="18" charset="0"/>
                              </a:rPr>
                              <m:t>𝑏</m:t>
                            </m:r>
                          </m:sub>
                        </m:sSub>
                      </m:num>
                      <m:den>
                        <m:sSub>
                          <m:sSubPr>
                            <m:ctrlPr>
                              <a:rPr lang="en-US" i="1" dirty="0">
                                <a:latin typeface="Cambria Math" panose="02040503050406030204" pitchFamily="18" charset="0"/>
                              </a:rPr>
                            </m:ctrlPr>
                          </m:sSubPr>
                          <m:e>
                            <m:r>
                              <a:rPr lang="en-US" dirty="0">
                                <a:latin typeface="Cambria Math" panose="02040503050406030204" pitchFamily="18" charset="0"/>
                              </a:rPr>
                              <m:t>𝑁</m:t>
                            </m:r>
                          </m:e>
                          <m:sub>
                            <m:r>
                              <a:rPr lang="en-US" dirty="0">
                                <a:latin typeface="Cambria Math" panose="02040503050406030204" pitchFamily="18" charset="0"/>
                              </a:rPr>
                              <m:t>0</m:t>
                            </m:r>
                          </m:sub>
                        </m:sSub>
                      </m:den>
                    </m:f>
                    <m:r>
                      <a:rPr lang="en-US" dirty="0" smtClean="0">
                        <a:latin typeface="Cambria Math" panose="02040503050406030204" pitchFamily="18" charset="0"/>
                      </a:rPr>
                      <m:t>+10</m:t>
                    </m:r>
                    <m:func>
                      <m:funcPr>
                        <m:ctrlPr>
                          <a:rPr lang="en-US" i="1" dirty="0" smtClean="0">
                            <a:latin typeface="Cambria Math" panose="02040503050406030204" pitchFamily="18" charset="0"/>
                          </a:rPr>
                        </m:ctrlPr>
                      </m:funcPr>
                      <m:fName>
                        <m:sSub>
                          <m:sSubPr>
                            <m:ctrlPr>
                              <a:rPr lang="en-US" i="1" dirty="0" smtClean="0">
                                <a:latin typeface="Cambria Math" panose="02040503050406030204" pitchFamily="18" charset="0"/>
                              </a:rPr>
                            </m:ctrlPr>
                          </m:sSubPr>
                          <m:e>
                            <m:r>
                              <m:rPr>
                                <m:sty m:val="p"/>
                              </m:rPr>
                              <a:rPr lang="en-US" dirty="0" smtClean="0">
                                <a:latin typeface="Cambria Math" panose="02040503050406030204" pitchFamily="18" charset="0"/>
                              </a:rPr>
                              <m:t>log</m:t>
                            </m:r>
                          </m:e>
                          <m:sub>
                            <m:r>
                              <a:rPr lang="en-US" dirty="0" smtClean="0">
                                <a:latin typeface="Cambria Math" panose="02040503050406030204" pitchFamily="18" charset="0"/>
                              </a:rPr>
                              <m:t>10</m:t>
                            </m:r>
                          </m:sub>
                        </m:sSub>
                      </m:fName>
                      <m:e>
                        <m:d>
                          <m:dPr>
                            <m:ctrlPr>
                              <a:rPr lang="en-US" i="1" dirty="0" smtClean="0">
                                <a:latin typeface="Cambria Math" panose="02040503050406030204" pitchFamily="18" charset="0"/>
                              </a:rPr>
                            </m:ctrlPr>
                          </m:dPr>
                          <m:e>
                            <m:r>
                              <a:rPr lang="en-US" dirty="0">
                                <a:latin typeface="Cambria Math" panose="02040503050406030204" pitchFamily="18" charset="0"/>
                              </a:rPr>
                              <m:t>500 </m:t>
                            </m:r>
                            <m:box>
                              <m:boxPr>
                                <m:ctrlPr>
                                  <a:rPr lang="en-US" i="1" dirty="0" smtClean="0">
                                    <a:latin typeface="Cambria Math" panose="02040503050406030204" pitchFamily="18" charset="0"/>
                                  </a:rPr>
                                </m:ctrlPr>
                              </m:boxPr>
                              <m:e>
                                <m:argPr>
                                  <m:argSz m:val="-1"/>
                                </m:argPr>
                                <m:f>
                                  <m:fPr>
                                    <m:ctrlPr>
                                      <a:rPr lang="en-US" i="1" dirty="0" smtClean="0">
                                        <a:latin typeface="Cambria Math" panose="02040503050406030204" pitchFamily="18" charset="0"/>
                                      </a:rPr>
                                    </m:ctrlPr>
                                  </m:fPr>
                                  <m:num>
                                    <m:r>
                                      <a:rPr lang="en-US" dirty="0" smtClean="0">
                                        <a:latin typeface="Cambria Math" panose="02040503050406030204" pitchFamily="18" charset="0"/>
                                      </a:rPr>
                                      <m:t>𝑠𝑦𝑚</m:t>
                                    </m:r>
                                  </m:num>
                                  <m:den>
                                    <m:r>
                                      <a:rPr lang="en-US" dirty="0" smtClean="0">
                                        <a:latin typeface="Cambria Math" panose="02040503050406030204" pitchFamily="18" charset="0"/>
                                      </a:rPr>
                                      <m:t>𝑠𝑒𝑐</m:t>
                                    </m:r>
                                  </m:den>
                                </m:f>
                              </m:e>
                            </m:box>
                            <m:r>
                              <a:rPr lang="en-US" dirty="0">
                                <a:latin typeface="Cambria Math" panose="02040503050406030204" pitchFamily="18" charset="0"/>
                              </a:rPr>
                              <m:t>× </m:t>
                            </m:r>
                            <m:f>
                              <m:fPr>
                                <m:ctrlPr>
                                  <a:rPr lang="en-US" i="1" dirty="0" smtClean="0">
                                    <a:latin typeface="Cambria Math" panose="02040503050406030204" pitchFamily="18" charset="0"/>
                                  </a:rPr>
                                </m:ctrlPr>
                              </m:fPr>
                              <m:num>
                                <m:r>
                                  <a:rPr lang="en-US" dirty="0" smtClean="0">
                                    <a:latin typeface="Cambria Math" panose="02040503050406030204" pitchFamily="18" charset="0"/>
                                  </a:rPr>
                                  <m:t>9</m:t>
                                </m:r>
                              </m:num>
                              <m:den>
                                <m:r>
                                  <a:rPr lang="en-US" dirty="0" smtClean="0">
                                    <a:latin typeface="Cambria Math" panose="02040503050406030204" pitchFamily="18" charset="0"/>
                                  </a:rPr>
                                  <m:t>52</m:t>
                                </m:r>
                              </m:den>
                            </m:f>
                            <m:box>
                              <m:boxPr>
                                <m:ctrlPr>
                                  <a:rPr lang="en-US" i="1" dirty="0" smtClean="0">
                                    <a:latin typeface="Cambria Math" panose="02040503050406030204" pitchFamily="18" charset="0"/>
                                  </a:rPr>
                                </m:ctrlPr>
                              </m:boxPr>
                              <m:e>
                                <m:argPr>
                                  <m:argSz m:val="-1"/>
                                </m:argPr>
                                <m:f>
                                  <m:fPr>
                                    <m:ctrlPr>
                                      <a:rPr lang="en-US" i="1" dirty="0" smtClean="0">
                                        <a:latin typeface="Cambria Math" panose="02040503050406030204" pitchFamily="18" charset="0"/>
                                      </a:rPr>
                                    </m:ctrlPr>
                                  </m:fPr>
                                  <m:num>
                                    <m:r>
                                      <a:rPr lang="en-US" dirty="0" smtClean="0">
                                        <a:latin typeface="Cambria Math" panose="02040503050406030204" pitchFamily="18" charset="0"/>
                                      </a:rPr>
                                      <m:t>𝑏𝑖𝑡𝑠</m:t>
                                    </m:r>
                                  </m:num>
                                  <m:den>
                                    <m:r>
                                      <a:rPr lang="en-US" dirty="0" smtClean="0">
                                        <a:latin typeface="Cambria Math" panose="02040503050406030204" pitchFamily="18" charset="0"/>
                                      </a:rPr>
                                      <m:t>𝑠𝑦𝑚</m:t>
                                    </m:r>
                                  </m:den>
                                </m:f>
                              </m:e>
                            </m:box>
                          </m:e>
                        </m:d>
                      </m:e>
                    </m:func>
                    <m:r>
                      <a:rPr lang="en-US" dirty="0" smtClean="0">
                        <a:latin typeface="Cambria Math" panose="02040503050406030204" pitchFamily="18" charset="0"/>
                      </a:rPr>
                      <m:t>=</m:t>
                    </m:r>
                    <m:r>
                      <a:rPr lang="en-US" dirty="0" smtClean="0">
                        <a:latin typeface="Cambria Math" panose="02040503050406030204" pitchFamily="18" charset="0"/>
                        <a:sym typeface="Symbol" panose="05050102010706020507" pitchFamily="18" charset="2"/>
                      </a:rPr>
                      <m:t>𝟐𝟓</m:t>
                    </m:r>
                    <m:r>
                      <a:rPr lang="en-US" dirty="0" smtClean="0">
                        <a:latin typeface="Cambria Math" panose="02040503050406030204" pitchFamily="18" charset="0"/>
                        <a:sym typeface="Symbol" panose="05050102010706020507" pitchFamily="18" charset="2"/>
                      </a:rPr>
                      <m:t> </m:t>
                    </m:r>
                    <m:r>
                      <a:rPr lang="en-US" dirty="0" smtClean="0">
                        <a:latin typeface="Cambria Math" panose="02040503050406030204" pitchFamily="18" charset="0"/>
                        <a:sym typeface="Symbol" panose="05050102010706020507" pitchFamily="18" charset="2"/>
                      </a:rPr>
                      <m:t>𝒅𝑩</m:t>
                    </m:r>
                    <m:r>
                      <a:rPr lang="en-US" dirty="0" smtClean="0">
                        <a:latin typeface="Cambria Math" panose="02040503050406030204" pitchFamily="18" charset="0"/>
                        <a:sym typeface="Symbol" panose="05050102010706020507" pitchFamily="18" charset="2"/>
                      </a:rPr>
                      <m:t> </m:t>
                    </m:r>
                    <m:r>
                      <a:rPr lang="en-US" dirty="0" smtClean="0">
                        <a:latin typeface="Cambria Math" panose="02040503050406030204" pitchFamily="18" charset="0"/>
                        <a:sym typeface="Symbol" panose="05050102010706020507" pitchFamily="18" charset="2"/>
                      </a:rPr>
                      <m:t>𝑯𝒛</m:t>
                    </m:r>
                  </m:oMath>
                </a14:m>
                <a:endParaRPr lang="en-US" dirty="0">
                  <a:sym typeface="Symbol" panose="05050102010706020507" pitchFamily="18" charset="2"/>
                </a:endParaRPr>
              </a:p>
            </p:txBody>
          </p:sp>
        </mc:Choice>
        <mc:Fallback>
          <p:sp>
            <p:nvSpPr>
              <p:cNvPr id="6" name="Content Placeholder 5">
                <a:extLst>
                  <a:ext uri="{FF2B5EF4-FFF2-40B4-BE49-F238E27FC236}">
                    <a16:creationId xmlns:a16="http://schemas.microsoft.com/office/drawing/2014/main" id="{4B50EE59-5330-EA60-895A-62ACAB2D3C56}"/>
                  </a:ext>
                </a:extLst>
              </p:cNvPr>
              <p:cNvSpPr>
                <a:spLocks noGrp="1" noRot="1" noChangeAspect="1" noMove="1" noResize="1" noEditPoints="1" noAdjustHandles="1" noChangeArrowheads="1" noChangeShapeType="1" noTextEdit="1"/>
              </p:cNvSpPr>
              <p:nvPr>
                <p:ph sz="quarter" idx="15"/>
              </p:nvPr>
            </p:nvSpPr>
            <p:spPr>
              <a:blipFill>
                <a:blip r:embed="rId2"/>
                <a:stretch>
                  <a:fillRect l="-649" t="-1906"/>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17E9BFBB-F3E5-B405-0BDC-7FE31FDECEED}"/>
              </a:ext>
            </a:extLst>
          </p:cNvPr>
          <p:cNvSpPr txBox="1"/>
          <p:nvPr/>
        </p:nvSpPr>
        <p:spPr>
          <a:xfrm>
            <a:off x="240506" y="4519015"/>
            <a:ext cx="11710987" cy="1754326"/>
          </a:xfrm>
          <a:prstGeom prst="rect">
            <a:avLst/>
          </a:prstGeom>
          <a:solidFill>
            <a:srgbClr val="C4F9FC"/>
          </a:solidFill>
        </p:spPr>
        <p:txBody>
          <a:bodyPr wrap="square" rtlCol="0">
            <a:spAutoFit/>
          </a:bodyPr>
          <a:lstStyle/>
          <a:p>
            <a:pPr marL="285750" indent="-285750">
              <a:buFont typeface="Arial" panose="020B0604020202020204" pitchFamily="34" charset="0"/>
              <a:buChar char="•"/>
            </a:pPr>
            <a:r>
              <a:rPr lang="en-US" dirty="0"/>
              <a:t>68 Symbol provides the best balance between No. of data symbols, C/N</a:t>
            </a:r>
            <a:r>
              <a:rPr lang="en-US" baseline="-25000" dirty="0"/>
              <a:t>0</a:t>
            </a:r>
            <a:r>
              <a:rPr lang="en-US" dirty="0"/>
              <a:t> and </a:t>
            </a:r>
            <a:r>
              <a:rPr lang="en-US" dirty="0" err="1"/>
              <a:t>interleaver</a:t>
            </a:r>
            <a:r>
              <a:rPr lang="en-US" dirty="0"/>
              <a:t> factorization.</a:t>
            </a:r>
            <a:br>
              <a:rPr lang="en-US" dirty="0"/>
            </a:br>
            <a:endParaRPr lang="en-US" dirty="0"/>
          </a:p>
          <a:p>
            <a:pPr marL="285750" indent="-285750">
              <a:buFont typeface="Arial" panose="020B0604020202020204" pitchFamily="34" charset="0"/>
              <a:buChar char="•"/>
            </a:pPr>
            <a:r>
              <a:rPr lang="en-US" dirty="0"/>
              <a:t>Two out of 9 BCH code bits are assigned to the FID, permitting the flexibility to change the data frame structure in the future, with the default structure identified by FID = 00.</a:t>
            </a:r>
            <a:br>
              <a:rPr lang="en-US" dirty="0"/>
            </a:br>
            <a:endParaRPr lang="en-US" dirty="0"/>
          </a:p>
          <a:p>
            <a:pPr marL="285750" indent="-285750">
              <a:buFont typeface="Arial" panose="020B0604020202020204" pitchFamily="34" charset="0"/>
              <a:buChar char="•"/>
            </a:pPr>
            <a:r>
              <a:rPr lang="en-US" dirty="0"/>
              <a:t>The remaining 7 bits are used for the TOI count over which the SB2 (Clock and Ephemeris) is unchanged.</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F493AE0-BF06-C688-9C57-19C54214C5C9}"/>
                  </a:ext>
                </a:extLst>
              </p:cNvPr>
              <p:cNvSpPr txBox="1"/>
              <p:nvPr/>
            </p:nvSpPr>
            <p:spPr>
              <a:xfrm>
                <a:off x="481013" y="6447837"/>
                <a:ext cx="6123599" cy="295530"/>
              </a:xfrm>
              <a:prstGeom prst="rect">
                <a:avLst/>
              </a:prstGeom>
              <a:noFill/>
            </p:spPr>
            <p:txBody>
              <a:bodyPr wrap="none" rtlCol="0">
                <a:spAutoFit/>
              </a:bodyPr>
              <a:lstStyle/>
              <a:p>
                <a:r>
                  <a:rPr lang="en-US" sz="1200"/>
                  <a:t>*Assumed sync word detection and false alarm probabilities: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𝑃</m:t>
                        </m:r>
                      </m:e>
                      <m:sub>
                        <m:r>
                          <a:rPr lang="en-US" sz="1200" i="1" dirty="0">
                            <a:latin typeface="Cambria Math" panose="02040503050406030204" pitchFamily="18" charset="0"/>
                          </a:rPr>
                          <m:t>𝑑</m:t>
                        </m:r>
                      </m:sub>
                    </m:sSub>
                  </m:oMath>
                </a14:m>
                <a:r>
                  <a:rPr lang="en-US" sz="1200"/>
                  <a:t> = 0.99 and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𝑃</m:t>
                        </m:r>
                      </m:e>
                      <m:sub>
                        <m:r>
                          <a:rPr lang="en-US" sz="1200" i="1" dirty="0">
                            <a:latin typeface="Cambria Math" panose="02040503050406030204" pitchFamily="18" charset="0"/>
                          </a:rPr>
                          <m:t>𝑓𝑎</m:t>
                        </m:r>
                      </m:sub>
                    </m:sSub>
                    <m:r>
                      <a:rPr lang="en-US" sz="1200" i="1" dirty="0">
                        <a:latin typeface="Cambria Math" panose="02040503050406030204" pitchFamily="18" charset="0"/>
                      </a:rPr>
                      <m:t>=</m:t>
                    </m:r>
                    <m:sSup>
                      <m:sSupPr>
                        <m:ctrlPr>
                          <a:rPr lang="en-US" sz="1200" i="1" dirty="0">
                            <a:latin typeface="Cambria Math" panose="02040503050406030204" pitchFamily="18" charset="0"/>
                          </a:rPr>
                        </m:ctrlPr>
                      </m:sSupPr>
                      <m:e>
                        <m:r>
                          <a:rPr lang="en-US" sz="1200" i="1" dirty="0">
                            <a:latin typeface="Cambria Math" panose="02040503050406030204" pitchFamily="18" charset="0"/>
                          </a:rPr>
                          <m:t>10</m:t>
                        </m:r>
                      </m:e>
                      <m:sup>
                        <m:r>
                          <a:rPr lang="en-US" sz="1200" i="1" dirty="0">
                            <a:latin typeface="Cambria Math" panose="02040503050406030204" pitchFamily="18" charset="0"/>
                          </a:rPr>
                          <m:t>−6</m:t>
                        </m:r>
                      </m:sup>
                    </m:sSup>
                  </m:oMath>
                </a14:m>
                <a:endParaRPr lang="en-US" sz="1200"/>
              </a:p>
            </p:txBody>
          </p:sp>
        </mc:Choice>
        <mc:Fallback xmlns="">
          <p:sp>
            <p:nvSpPr>
              <p:cNvPr id="14" name="TextBox 13">
                <a:extLst>
                  <a:ext uri="{FF2B5EF4-FFF2-40B4-BE49-F238E27FC236}">
                    <a16:creationId xmlns:a16="http://schemas.microsoft.com/office/drawing/2014/main" id="{9F493AE0-BF06-C688-9C57-19C54214C5C9}"/>
                  </a:ext>
                </a:extLst>
              </p:cNvPr>
              <p:cNvSpPr txBox="1">
                <a:spLocks noRot="1" noChangeAspect="1" noMove="1" noResize="1" noEditPoints="1" noAdjustHandles="1" noChangeArrowheads="1" noChangeShapeType="1" noTextEdit="1"/>
              </p:cNvSpPr>
              <p:nvPr/>
            </p:nvSpPr>
            <p:spPr>
              <a:xfrm>
                <a:off x="481013" y="6447837"/>
                <a:ext cx="6123599" cy="295530"/>
              </a:xfrm>
              <a:prstGeom prst="rect">
                <a:avLst/>
              </a:prstGeom>
              <a:blipFill>
                <a:blip r:embed="rId3"/>
                <a:stretch>
                  <a:fillRect l="-100" t="-4167" b="-833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B93BC991-0AEB-9F8C-7549-5D3D58792600}"/>
              </a:ext>
            </a:extLst>
          </p:cNvPr>
          <p:cNvPicPr>
            <a:picLocks noChangeAspect="1"/>
          </p:cNvPicPr>
          <p:nvPr/>
        </p:nvPicPr>
        <p:blipFill>
          <a:blip r:embed="rId4"/>
          <a:stretch>
            <a:fillRect/>
          </a:stretch>
        </p:blipFill>
        <p:spPr>
          <a:xfrm>
            <a:off x="585786" y="2579259"/>
            <a:ext cx="8001433" cy="1754325"/>
          </a:xfrm>
          <a:prstGeom prst="rect">
            <a:avLst/>
          </a:prstGeom>
        </p:spPr>
      </p:pic>
    </p:spTree>
    <p:extLst>
      <p:ext uri="{BB962C8B-B14F-4D97-AF65-F5344CB8AC3E}">
        <p14:creationId xmlns:p14="http://schemas.microsoft.com/office/powerpoint/2010/main" val="410851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0039-28F9-4E8B-DF03-889CDC36BF22}"/>
              </a:ext>
            </a:extLst>
          </p:cNvPr>
          <p:cNvSpPr>
            <a:spLocks noGrp="1"/>
          </p:cNvSpPr>
          <p:nvPr>
            <p:ph type="title"/>
          </p:nvPr>
        </p:nvSpPr>
        <p:spPr/>
        <p:txBody>
          <a:bodyPr/>
          <a:lstStyle/>
          <a:p>
            <a:r>
              <a:rPr lang="en-US" dirty="0"/>
              <a:t>Data Message Structure</a:t>
            </a:r>
          </a:p>
        </p:txBody>
      </p:sp>
      <p:sp>
        <p:nvSpPr>
          <p:cNvPr id="5" name="Content Placeholder 4">
            <a:extLst>
              <a:ext uri="{FF2B5EF4-FFF2-40B4-BE49-F238E27FC236}">
                <a16:creationId xmlns:a16="http://schemas.microsoft.com/office/drawing/2014/main" id="{5C28D99A-DA53-3C2C-2719-4E1742E1114B}"/>
              </a:ext>
            </a:extLst>
          </p:cNvPr>
          <p:cNvSpPr>
            <a:spLocks noGrp="1"/>
          </p:cNvSpPr>
          <p:nvPr>
            <p:ph sz="quarter" idx="15"/>
          </p:nvPr>
        </p:nvSpPr>
        <p:spPr>
          <a:xfrm>
            <a:off x="334533" y="1293518"/>
            <a:ext cx="11914617" cy="703662"/>
          </a:xfrm>
        </p:spPr>
        <p:txBody>
          <a:bodyPr/>
          <a:lstStyle/>
          <a:p>
            <a:r>
              <a:rPr lang="en-US" dirty="0"/>
              <a:t>The AFS Data message frame structure begins with a sync word for lightweight “data only” receivers.</a:t>
            </a:r>
          </a:p>
          <a:p>
            <a:r>
              <a:rPr lang="en-US" dirty="0"/>
              <a:t>The structure was optimized to maintain the subframe block (SB) sizes as large as possible for future growth.</a:t>
            </a:r>
          </a:p>
          <a:p>
            <a:pPr lvl="1"/>
            <a:r>
              <a:rPr lang="en-US" dirty="0"/>
              <a:t>The 5G NR LDPC encoding was selected to leverage a commercial standard for the  the forward error control coding design.</a:t>
            </a:r>
          </a:p>
          <a:p>
            <a:endParaRPr lang="en-US" dirty="0"/>
          </a:p>
        </p:txBody>
      </p:sp>
      <p:pic>
        <p:nvPicPr>
          <p:cNvPr id="4" name="Picture 3">
            <a:extLst>
              <a:ext uri="{FF2B5EF4-FFF2-40B4-BE49-F238E27FC236}">
                <a16:creationId xmlns:a16="http://schemas.microsoft.com/office/drawing/2014/main" id="{67FC07C1-C745-A19E-2F1C-921F62F5E491}"/>
              </a:ext>
            </a:extLst>
          </p:cNvPr>
          <p:cNvPicPr>
            <a:picLocks noChangeAspect="1"/>
          </p:cNvPicPr>
          <p:nvPr/>
        </p:nvPicPr>
        <p:blipFill>
          <a:blip r:embed="rId2"/>
          <a:stretch>
            <a:fillRect/>
          </a:stretch>
        </p:blipFill>
        <p:spPr>
          <a:xfrm>
            <a:off x="573334" y="2418444"/>
            <a:ext cx="10652417" cy="4115706"/>
          </a:xfrm>
          <a:prstGeom prst="rect">
            <a:avLst/>
          </a:prstGeom>
        </p:spPr>
      </p:pic>
    </p:spTree>
    <p:extLst>
      <p:ext uri="{BB962C8B-B14F-4D97-AF65-F5344CB8AC3E}">
        <p14:creationId xmlns:p14="http://schemas.microsoft.com/office/powerpoint/2010/main" val="228618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47C17B-1FA2-AA34-B267-B6850F6390C7}"/>
              </a:ext>
            </a:extLst>
          </p:cNvPr>
          <p:cNvSpPr>
            <a:spLocks noGrp="1"/>
          </p:cNvSpPr>
          <p:nvPr>
            <p:ph type="title"/>
          </p:nvPr>
        </p:nvSpPr>
        <p:spPr/>
        <p:txBody>
          <a:bodyPr/>
          <a:lstStyle/>
          <a:p>
            <a:r>
              <a:rPr lang="en-US"/>
              <a:t>Data Message Performance</a:t>
            </a:r>
          </a:p>
        </p:txBody>
      </p:sp>
      <p:sp>
        <p:nvSpPr>
          <p:cNvPr id="6" name="Content Placeholder 5">
            <a:extLst>
              <a:ext uri="{FF2B5EF4-FFF2-40B4-BE49-F238E27FC236}">
                <a16:creationId xmlns:a16="http://schemas.microsoft.com/office/drawing/2014/main" id="{00F89891-1C69-0CD7-6815-F734F4A7C019}"/>
              </a:ext>
            </a:extLst>
          </p:cNvPr>
          <p:cNvSpPr>
            <a:spLocks noGrp="1"/>
          </p:cNvSpPr>
          <p:nvPr>
            <p:ph sz="quarter" idx="15"/>
          </p:nvPr>
        </p:nvSpPr>
        <p:spPr>
          <a:xfrm>
            <a:off x="334533" y="1203265"/>
            <a:ext cx="11271681" cy="701736"/>
          </a:xfrm>
        </p:spPr>
        <p:txBody>
          <a:bodyPr/>
          <a:lstStyle/>
          <a:p>
            <a:r>
              <a:rPr lang="en-US" dirty="0"/>
              <a:t>Rate ½ LDPC codes were designed using methodology specified for 3GPP*,</a:t>
            </a:r>
          </a:p>
          <a:p>
            <a:r>
              <a:rPr lang="en-US" dirty="0"/>
              <a:t>Exceeding performance of all other nav messages in terms of Eb/No.</a:t>
            </a:r>
          </a:p>
        </p:txBody>
      </p:sp>
      <p:pic>
        <p:nvPicPr>
          <p:cNvPr id="7" name="Picture 6">
            <a:extLst>
              <a:ext uri="{FF2B5EF4-FFF2-40B4-BE49-F238E27FC236}">
                <a16:creationId xmlns:a16="http://schemas.microsoft.com/office/drawing/2014/main" id="{3B129355-EA61-2FD9-9AB3-B5300FB6348F}"/>
              </a:ext>
            </a:extLst>
          </p:cNvPr>
          <p:cNvPicPr>
            <a:picLocks noChangeAspect="1"/>
          </p:cNvPicPr>
          <p:nvPr/>
        </p:nvPicPr>
        <p:blipFill>
          <a:blip r:embed="rId2"/>
          <a:stretch>
            <a:fillRect/>
          </a:stretch>
        </p:blipFill>
        <p:spPr>
          <a:xfrm>
            <a:off x="238125" y="2021463"/>
            <a:ext cx="5454142" cy="4090606"/>
          </a:xfrm>
          <a:prstGeom prst="rect">
            <a:avLst/>
          </a:prstGeom>
        </p:spPr>
      </p:pic>
      <p:pic>
        <p:nvPicPr>
          <p:cNvPr id="8" name="Picture 7">
            <a:extLst>
              <a:ext uri="{FF2B5EF4-FFF2-40B4-BE49-F238E27FC236}">
                <a16:creationId xmlns:a16="http://schemas.microsoft.com/office/drawing/2014/main" id="{BAE042B8-5447-0F32-A15B-B825FB1900DF}"/>
              </a:ext>
            </a:extLst>
          </p:cNvPr>
          <p:cNvPicPr>
            <a:picLocks noChangeAspect="1"/>
          </p:cNvPicPr>
          <p:nvPr/>
        </p:nvPicPr>
        <p:blipFill>
          <a:blip r:embed="rId3"/>
          <a:stretch>
            <a:fillRect/>
          </a:stretch>
        </p:blipFill>
        <p:spPr>
          <a:xfrm>
            <a:off x="5911421" y="1905001"/>
            <a:ext cx="5212259" cy="3909194"/>
          </a:xfrm>
          <a:prstGeom prst="rect">
            <a:avLst/>
          </a:prstGeom>
        </p:spPr>
      </p:pic>
      <p:sp>
        <p:nvSpPr>
          <p:cNvPr id="9" name="TextBox 8">
            <a:extLst>
              <a:ext uri="{FF2B5EF4-FFF2-40B4-BE49-F238E27FC236}">
                <a16:creationId xmlns:a16="http://schemas.microsoft.com/office/drawing/2014/main" id="{FEB22AC8-F42B-8318-2AEE-14FAD00E4B2C}"/>
              </a:ext>
            </a:extLst>
          </p:cNvPr>
          <p:cNvSpPr txBox="1"/>
          <p:nvPr/>
        </p:nvSpPr>
        <p:spPr>
          <a:xfrm>
            <a:off x="69771" y="6388973"/>
            <a:ext cx="12122229" cy="253916"/>
          </a:xfrm>
          <a:prstGeom prst="rect">
            <a:avLst/>
          </a:prstGeom>
          <a:noFill/>
        </p:spPr>
        <p:txBody>
          <a:bodyPr wrap="none" rtlCol="0">
            <a:spAutoFit/>
          </a:bodyPr>
          <a:lstStyle/>
          <a:p>
            <a:r>
              <a:rPr lang="en-US" sz="1050"/>
              <a:t>*</a:t>
            </a:r>
            <a:r>
              <a:rPr lang="en-US" sz="1050">
                <a:effectLst/>
                <a:ea typeface="Calibri" panose="020F0502020204030204" pitchFamily="34" charset="0"/>
              </a:rPr>
              <a:t>3rd Generation Partnership Project (3GPP) (Jul. 2020). Technical Specification Group Radio Access Network; NR; Multiplexing and Channel Coding, Release 16, V16.2.0, 3GPP Standard TS 38.212. </a:t>
            </a:r>
          </a:p>
        </p:txBody>
      </p:sp>
    </p:spTree>
    <p:extLst>
      <p:ext uri="{BB962C8B-B14F-4D97-AF65-F5344CB8AC3E}">
        <p14:creationId xmlns:p14="http://schemas.microsoft.com/office/powerpoint/2010/main" val="105978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606B2A-97F8-2A39-CA0F-6FF813D1DF77}"/>
              </a:ext>
            </a:extLst>
          </p:cNvPr>
          <p:cNvSpPr>
            <a:spLocks noGrp="1"/>
          </p:cNvSpPr>
          <p:nvPr>
            <p:ph type="title"/>
          </p:nvPr>
        </p:nvSpPr>
        <p:spPr>
          <a:xfrm>
            <a:off x="334533" y="785159"/>
            <a:ext cx="10546081" cy="581597"/>
          </a:xfrm>
        </p:spPr>
        <p:txBody>
          <a:bodyPr/>
          <a:lstStyle/>
          <a:p>
            <a:r>
              <a:rPr lang="en-US" dirty="0"/>
              <a:t>Performance to Achieve 95% Confidence (</a:t>
            </a:r>
            <a:r>
              <a:rPr lang="en-US" dirty="0" err="1"/>
              <a:t>Acq</a:t>
            </a:r>
            <a:r>
              <a:rPr lang="en-US" dirty="0"/>
              <a:t>. and CED decoding)</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CD4B9A56-2E24-D9F1-DA71-9550E52C1665}"/>
                  </a:ext>
                </a:extLst>
              </p:cNvPr>
              <p:cNvSpPr>
                <a:spLocks noGrp="1"/>
              </p:cNvSpPr>
              <p:nvPr>
                <p:ph sz="quarter" idx="15"/>
              </p:nvPr>
            </p:nvSpPr>
            <p:spPr>
              <a:xfrm>
                <a:off x="334533" y="5011202"/>
                <a:ext cx="11271681" cy="1475722"/>
              </a:xfrm>
              <a:solidFill>
                <a:srgbClr val="DAF8FE"/>
              </a:solidFill>
            </p:spPr>
            <p:txBody>
              <a:bodyPr/>
              <a:lstStyle/>
              <a:p>
                <a:r>
                  <a:rPr lang="en-US" sz="1600" dirty="0"/>
                  <a:t>LunaNet </a:t>
                </a:r>
                <a14:m>
                  <m:oMath xmlns:m="http://schemas.openxmlformats.org/officeDocument/2006/math">
                    <m:f>
                      <m:fPr>
                        <m:type m:val="skw"/>
                        <m:ctrlPr>
                          <a:rPr lang="en-US" sz="1600" i="1" smtClean="0">
                            <a:latin typeface="Cambria Math" panose="02040503050406030204" pitchFamily="18" charset="0"/>
                          </a:rPr>
                        </m:ctrlPr>
                      </m:fPr>
                      <m:num>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𝑏</m:t>
                            </m:r>
                          </m:sub>
                        </m:sSub>
                      </m:num>
                      <m:den>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  </m:t>
                        </m:r>
                      </m:den>
                    </m:f>
                  </m:oMath>
                </a14:m>
                <a:r>
                  <a:rPr lang="en-US" sz="1600" dirty="0"/>
                  <a:t> decoding is 0.5 dB more sensitive than L1C for the same data rate.</a:t>
                </a:r>
              </a:p>
              <a:p>
                <a:r>
                  <a:rPr lang="en-US" sz="1600" dirty="0"/>
                  <a:t>Minimum </a:t>
                </a:r>
                <a14:m>
                  <m:oMath xmlns:m="http://schemas.openxmlformats.org/officeDocument/2006/math">
                    <m:f>
                      <m:fPr>
                        <m:type m:val="skw"/>
                        <m:ctrlPr>
                          <a:rPr lang="en-US" sz="1600" i="1" dirty="0" smtClean="0">
                            <a:latin typeface="Cambria Math" panose="02040503050406030204" pitchFamily="18" charset="0"/>
                          </a:rPr>
                        </m:ctrlPr>
                      </m:fPr>
                      <m:num>
                        <m:r>
                          <a:rPr lang="en-US" sz="1600" b="0" i="1" dirty="0" smtClean="0">
                            <a:latin typeface="Cambria Math" panose="02040503050406030204" pitchFamily="18" charset="0"/>
                          </a:rPr>
                          <m:t>𝐶</m:t>
                        </m:r>
                      </m:num>
                      <m:den>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𝑁</m:t>
                            </m:r>
                          </m:e>
                          <m:sub>
                            <m:r>
                              <a:rPr lang="en-US" sz="1600" b="0" i="1" dirty="0" smtClean="0">
                                <a:latin typeface="Cambria Math" panose="02040503050406030204" pitchFamily="18" charset="0"/>
                              </a:rPr>
                              <m:t>0</m:t>
                            </m:r>
                          </m:sub>
                        </m:sSub>
                      </m:den>
                    </m:f>
                  </m:oMath>
                </a14:m>
                <a:r>
                  <a:rPr lang="en-US" sz="1600" dirty="0"/>
                  <a:t> is comparable to Galileo E1B and E5b at twice the data rate.</a:t>
                </a:r>
              </a:p>
              <a:p>
                <a:r>
                  <a:rPr lang="en-US" sz="1600" dirty="0"/>
                  <a:t>By combining CED over 24 s, decoding can be performed at about the same </a:t>
                </a:r>
                <a14:m>
                  <m:oMath xmlns:m="http://schemas.openxmlformats.org/officeDocument/2006/math">
                    <m:f>
                      <m:fPr>
                        <m:type m:val="skw"/>
                        <m:ctrlPr>
                          <a:rPr lang="en-US" sz="1600" i="1" dirty="0" smtClean="0">
                            <a:latin typeface="Cambria Math" panose="02040503050406030204" pitchFamily="18" charset="0"/>
                          </a:rPr>
                        </m:ctrlPr>
                      </m:fPr>
                      <m:num>
                        <m:r>
                          <a:rPr lang="en-US" sz="1600" b="0" i="1" dirty="0" smtClean="0">
                            <a:latin typeface="Cambria Math" panose="02040503050406030204" pitchFamily="18" charset="0"/>
                          </a:rPr>
                          <m:t>𝐶</m:t>
                        </m:r>
                      </m:num>
                      <m:den>
                        <m:sSub>
                          <m:sSubPr>
                            <m:ctrlPr>
                              <a:rPr lang="en-US" sz="1600" i="1" dirty="0" smtClean="0">
                                <a:latin typeface="Cambria Math" panose="02040503050406030204" pitchFamily="18" charset="0"/>
                              </a:rPr>
                            </m:ctrlPr>
                          </m:sSubPr>
                          <m:e>
                            <m:r>
                              <a:rPr lang="en-US" sz="1600" b="0" i="1" dirty="0" smtClean="0">
                                <a:latin typeface="Cambria Math" panose="02040503050406030204" pitchFamily="18" charset="0"/>
                              </a:rPr>
                              <m:t>𝑁</m:t>
                            </m:r>
                          </m:e>
                          <m:sub>
                            <m:r>
                              <a:rPr lang="en-US" sz="1600" b="0" i="1" dirty="0" smtClean="0">
                                <a:latin typeface="Cambria Math" panose="02040503050406030204" pitchFamily="18" charset="0"/>
                              </a:rPr>
                              <m:t>0</m:t>
                            </m:r>
                          </m:sub>
                        </m:sSub>
                      </m:den>
                    </m:f>
                  </m:oMath>
                </a14:m>
                <a:r>
                  <a:rPr lang="en-US" sz="1600" dirty="0"/>
                  <a:t> as L1C,</a:t>
                </a:r>
                <a:endParaRPr lang="en-US" sz="1200" dirty="0"/>
              </a:p>
              <a:p>
                <a:pPr lvl="1"/>
                <a:r>
                  <a:rPr lang="en-US" sz="1200" dirty="0"/>
                  <a:t>1 dB better than C/A code at 5 times the data rate,</a:t>
                </a:r>
              </a:p>
              <a:p>
                <a:pPr lvl="1"/>
                <a:r>
                  <a:rPr lang="en-US" sz="1200" dirty="0"/>
                  <a:t>3 dB lower </a:t>
                </a:r>
                <a14:m>
                  <m:oMath xmlns:m="http://schemas.openxmlformats.org/officeDocument/2006/math">
                    <m:f>
                      <m:fPr>
                        <m:type m:val="skw"/>
                        <m:ctrlPr>
                          <a:rPr lang="en-US" sz="1200" i="1" dirty="0">
                            <a:latin typeface="Cambria Math" panose="02040503050406030204" pitchFamily="18" charset="0"/>
                          </a:rPr>
                        </m:ctrlPr>
                      </m:fPr>
                      <m:num>
                        <m:r>
                          <a:rPr lang="en-US" sz="1200" i="1" dirty="0">
                            <a:latin typeface="Cambria Math" panose="02040503050406030204" pitchFamily="18" charset="0"/>
                          </a:rPr>
                          <m:t>𝐶</m:t>
                        </m:r>
                      </m:num>
                      <m:den>
                        <m:sSub>
                          <m:sSubPr>
                            <m:ctrlPr>
                              <a:rPr lang="en-US" sz="1200" i="1" dirty="0">
                                <a:latin typeface="Cambria Math" panose="02040503050406030204" pitchFamily="18" charset="0"/>
                              </a:rPr>
                            </m:ctrlPr>
                          </m:sSubPr>
                          <m:e>
                            <m:r>
                              <a:rPr lang="en-US" sz="1200" i="1" dirty="0">
                                <a:latin typeface="Cambria Math" panose="02040503050406030204" pitchFamily="18" charset="0"/>
                              </a:rPr>
                              <m:t>𝑁</m:t>
                            </m:r>
                          </m:e>
                          <m:sub>
                            <m:r>
                              <a:rPr lang="en-US" sz="1200" i="1" dirty="0">
                                <a:latin typeface="Cambria Math" panose="02040503050406030204" pitchFamily="18" charset="0"/>
                              </a:rPr>
                              <m:t>0</m:t>
                            </m:r>
                          </m:sub>
                        </m:sSub>
                      </m:den>
                    </m:f>
                  </m:oMath>
                </a14:m>
                <a:r>
                  <a:rPr lang="en-US" sz="1200" dirty="0"/>
                  <a:t> than E1B and E5b.</a:t>
                </a:r>
              </a:p>
            </p:txBody>
          </p:sp>
        </mc:Choice>
        <mc:Fallback>
          <p:sp>
            <p:nvSpPr>
              <p:cNvPr id="6" name="Content Placeholder 5">
                <a:extLst>
                  <a:ext uri="{FF2B5EF4-FFF2-40B4-BE49-F238E27FC236}">
                    <a16:creationId xmlns:a16="http://schemas.microsoft.com/office/drawing/2014/main" id="{CD4B9A56-2E24-D9F1-DA71-9550E52C1665}"/>
                  </a:ext>
                </a:extLst>
              </p:cNvPr>
              <p:cNvSpPr>
                <a:spLocks noGrp="1" noRot="1" noChangeAspect="1" noMove="1" noResize="1" noEditPoints="1" noAdjustHandles="1" noChangeArrowheads="1" noChangeShapeType="1" noTextEdit="1"/>
              </p:cNvSpPr>
              <p:nvPr>
                <p:ph sz="quarter" idx="15"/>
              </p:nvPr>
            </p:nvSpPr>
            <p:spPr>
              <a:xfrm>
                <a:off x="334533" y="5011202"/>
                <a:ext cx="11271681" cy="1475722"/>
              </a:xfrm>
              <a:blipFill>
                <a:blip r:embed="rId2"/>
                <a:stretch>
                  <a:fillRect l="-487" t="-31405" b="-384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649A1F-894A-A5E7-0738-7C12361FDBD3}"/>
                  </a:ext>
                </a:extLst>
              </p:cNvPr>
              <p:cNvSpPr txBox="1"/>
              <p:nvPr/>
            </p:nvSpPr>
            <p:spPr>
              <a:xfrm>
                <a:off x="469900" y="1114016"/>
                <a:ext cx="5157358" cy="943720"/>
              </a:xfrm>
              <a:prstGeom prst="rect">
                <a:avLst/>
              </a:prstGeom>
              <a:noFill/>
            </p:spPr>
            <p:txBody>
              <a:bodyPr wrap="square">
                <a:spAutoFit/>
              </a:bodyPr>
              <a:lstStyle/>
              <a:p>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i="1">
                            <a:effectLst/>
                            <a:latin typeface="Cambria Math" panose="02040503050406030204" pitchFamily="18" charset="0"/>
                            <a:ea typeface="Times New Roman" panose="02020603050405020304" pitchFamily="18" charset="0"/>
                          </a:rPr>
                        </m:ctrlPr>
                      </m:sSupPr>
                      <m:e>
                        <m:d>
                          <m:dPr>
                            <m:ctrlPr>
                              <a:rPr lang="en-US"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b>
                              <m:sSubPr>
                                <m:ctrlPr>
                                  <a:rPr lang="en-US"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sub>
                            </m:sSub>
                          </m:e>
                        </m:d>
                      </m:e>
                      <m:sup>
                        <m:f>
                          <m:fPr>
                            <m:ctrlPr>
                              <a:rPr lang="en-US" i="1">
                                <a:effectLst/>
                                <a:latin typeface="Cambria Math" panose="02040503050406030204" pitchFamily="18" charset="0"/>
                                <a:ea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den>
                        </m:f>
                      </m:sup>
                    </m:s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i="1">
                            <a:effectLst/>
                            <a:latin typeface="Cambria Math" panose="02040503050406030204" pitchFamily="18" charset="0"/>
                            <a:ea typeface="Times New Roman" panose="02020603050405020304" pitchFamily="18" charset="0"/>
                          </a:rPr>
                        </m:ctrlPr>
                      </m:sSupPr>
                      <m:e>
                        <m:d>
                          <m:dPr>
                            <m:ctrlPr>
                              <a:rPr lang="en-US"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d>
                              <m:dPr>
                                <m:ctrlPr>
                                  <a:rPr lang="en-US"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i="1">
                                        <a:effectLst/>
                                        <a:latin typeface="Cambria Math" panose="02040503050406030204" pitchFamily="18" charset="0"/>
                                      </a:rPr>
                                    </m:ctrlPr>
                                  </m:sSup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0.95</m:t>
                                    </m:r>
                                  </m:e>
                                  <m:sup>
                                    <m:box>
                                      <m:boxPr>
                                        <m:ctrlPr>
                                          <a:rPr lang="en-US" i="1">
                                            <a:effectLst/>
                                            <a:latin typeface="Cambria Math" panose="02040503050406030204" pitchFamily="18" charset="0"/>
                                          </a:rPr>
                                        </m:ctrlPr>
                                      </m:boxPr>
                                      <m:e>
                                        <m:argPr>
                                          <m:argSz m:val="-1"/>
                                        </m:argPr>
                                        <m:f>
                                          <m:fPr>
                                            <m:ctrlPr>
                                              <a:rPr lang="en-US" i="1">
                                                <a:effectLst/>
                                                <a:latin typeface="Cambria Math" panose="020405030504060302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8</m:t>
                                            </m:r>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𝑁</m:t>
                                            </m:r>
                                          </m:den>
                                        </m:f>
                                      </m:e>
                                    </m:box>
                                  </m:sup>
                                </m:sSup>
                              </m:e>
                            </m:d>
                          </m:e>
                        </m:d>
                      </m:e>
                      <m:sup>
                        <m:f>
                          <m:fPr>
                            <m:ctrlPr>
                              <a:rPr lang="en-US" i="1">
                                <a:effectLst/>
                                <a:latin typeface="Cambria Math" panose="02040503050406030204" pitchFamily="18" charset="0"/>
                                <a:ea typeface="Times New Roman" panose="02020603050405020304" pitchFamily="18" charset="0"/>
                              </a:rPr>
                            </m:ctrlPr>
                          </m:fPr>
                          <m:num>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den>
                        </m:f>
                      </m:sup>
                    </m:sSup>
                  </m:oMath>
                </a14:m>
                <a:r>
                  <a:rPr lang="en-US" sz="1800" dirty="0">
                    <a:effectLst/>
                    <a:latin typeface="Times New Roman" panose="02020603050405020304" pitchFamily="18" charset="0"/>
                    <a:ea typeface="Times New Roman" panose="02020603050405020304" pitchFamily="18" charset="0"/>
                  </a:rPr>
                  <a:t> 			</a:t>
                </a:r>
                <a:endParaRPr lang="en-US" dirty="0"/>
              </a:p>
            </p:txBody>
          </p:sp>
        </mc:Choice>
        <mc:Fallback xmlns="">
          <p:sp>
            <p:nvSpPr>
              <p:cNvPr id="11" name="TextBox 10">
                <a:extLst>
                  <a:ext uri="{FF2B5EF4-FFF2-40B4-BE49-F238E27FC236}">
                    <a16:creationId xmlns:a16="http://schemas.microsoft.com/office/drawing/2014/main" id="{2B649A1F-894A-A5E7-0738-7C12361FDBD3}"/>
                  </a:ext>
                </a:extLst>
              </p:cNvPr>
              <p:cNvSpPr txBox="1">
                <a:spLocks noRot="1" noChangeAspect="1" noMove="1" noResize="1" noEditPoints="1" noAdjustHandles="1" noChangeArrowheads="1" noChangeShapeType="1" noTextEdit="1"/>
              </p:cNvSpPr>
              <p:nvPr/>
            </p:nvSpPr>
            <p:spPr>
              <a:xfrm>
                <a:off x="469900" y="1114016"/>
                <a:ext cx="5157358" cy="9437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F4FEBE3-D15C-C0E0-12A1-F1B7DED2F1BA}"/>
                  </a:ext>
                </a:extLst>
              </p:cNvPr>
              <p:cNvSpPr txBox="1"/>
              <p:nvPr/>
            </p:nvSpPr>
            <p:spPr>
              <a:xfrm>
                <a:off x="5440191" y="1146486"/>
                <a:ext cx="4930389" cy="1200329"/>
              </a:xfrm>
              <a:prstGeom prst="rect">
                <a:avLst/>
              </a:prstGeom>
              <a:noFill/>
            </p:spPr>
            <p:txBody>
              <a:bodyPr wrap="square" rtlCol="0">
                <a:spAutoFit/>
              </a:bodyPr>
              <a:lstStyle/>
              <a:p>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m:t>
                    </m:r>
                  </m:oMath>
                </a14:m>
                <a:r>
                  <a:rPr lang="en-US" dirty="0"/>
                  <a:t> number of messages req. to decode CED</a:t>
                </a:r>
              </a:p>
              <a:p>
                <a14:m>
                  <m:oMath xmlns:m="http://schemas.openxmlformats.org/officeDocument/2006/math">
                    <m:r>
                      <a:rPr lang="en-US" i="1" dirty="0" smtClean="0">
                        <a:latin typeface="Cambria Math" panose="02040503050406030204" pitchFamily="18" charset="0"/>
                      </a:rPr>
                      <m:t>𝑀</m:t>
                    </m:r>
                    <m:r>
                      <a:rPr lang="en-US" i="1" dirty="0" smtClean="0">
                        <a:latin typeface="Cambria Math" panose="02040503050406030204" pitchFamily="18" charset="0"/>
                      </a:rPr>
                      <m:t>=</m:t>
                    </m:r>
                  </m:oMath>
                </a14:m>
                <a:r>
                  <a:rPr lang="en-US" dirty="0"/>
                  <a:t> number of bits per message</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𝑀</m:t>
                        </m:r>
                      </m:sub>
                    </m:sSub>
                    <m:r>
                      <a:rPr lang="en-US" b="0" i="1" smtClean="0">
                        <a:latin typeface="Cambria Math" panose="02040503050406030204" pitchFamily="18" charset="0"/>
                      </a:rPr>
                      <m:t>=</m:t>
                    </m:r>
                  </m:oMath>
                </a14:m>
                <a:r>
                  <a:rPr lang="en-US" b="0" i="1" dirty="0">
                    <a:latin typeface="Cambria Math" panose="02040503050406030204" pitchFamily="18" charset="0"/>
                  </a:rPr>
                  <a:t> </a:t>
                </a:r>
                <a:r>
                  <a:rPr lang="en-US" dirty="0"/>
                  <a:t>message error rate</a:t>
                </a:r>
                <a:endParaRPr lang="en-US" b="0" i="1" dirty="0">
                  <a:latin typeface="Cambria Math" panose="02040503050406030204" pitchFamily="18" charset="0"/>
                </a:endParaRP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r>
                      <a:rPr lang="en-US" b="0" i="1" smtClean="0">
                        <a:latin typeface="Cambria Math" panose="02040503050406030204" pitchFamily="18" charset="0"/>
                      </a:rPr>
                      <m:t>=</m:t>
                    </m:r>
                  </m:oMath>
                </a14:m>
                <a:r>
                  <a:rPr lang="en-US" dirty="0"/>
                  <a:t> bit error rate</a:t>
                </a:r>
              </a:p>
            </p:txBody>
          </p:sp>
        </mc:Choice>
        <mc:Fallback xmlns="">
          <p:sp>
            <p:nvSpPr>
              <p:cNvPr id="12" name="TextBox 11">
                <a:extLst>
                  <a:ext uri="{FF2B5EF4-FFF2-40B4-BE49-F238E27FC236}">
                    <a16:creationId xmlns:a16="http://schemas.microsoft.com/office/drawing/2014/main" id="{2F4FEBE3-D15C-C0E0-12A1-F1B7DED2F1BA}"/>
                  </a:ext>
                </a:extLst>
              </p:cNvPr>
              <p:cNvSpPr txBox="1">
                <a:spLocks noRot="1" noChangeAspect="1" noMove="1" noResize="1" noEditPoints="1" noAdjustHandles="1" noChangeArrowheads="1" noChangeShapeType="1" noTextEdit="1"/>
              </p:cNvSpPr>
              <p:nvPr/>
            </p:nvSpPr>
            <p:spPr>
              <a:xfrm>
                <a:off x="5440191" y="1146486"/>
                <a:ext cx="4930389" cy="1200329"/>
              </a:xfrm>
              <a:prstGeom prst="rect">
                <a:avLst/>
              </a:prstGeom>
              <a:blipFill>
                <a:blip r:embed="rId4"/>
                <a:stretch>
                  <a:fillRect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4BC9E9F-AAAF-372B-F4D1-0B0FCD6E8D97}"/>
                  </a:ext>
                </a:extLst>
              </p:cNvPr>
              <p:cNvSpPr txBox="1"/>
              <p:nvPr/>
            </p:nvSpPr>
            <p:spPr>
              <a:xfrm>
                <a:off x="379280" y="1832944"/>
                <a:ext cx="2219325" cy="369332"/>
              </a:xfrm>
              <a:prstGeom prst="rect">
                <a:avLst/>
              </a:prstGeom>
              <a:noFill/>
            </p:spPr>
            <p:txBody>
              <a:bodyPr wrap="square">
                <a:spAutoFit/>
              </a:bodyPr>
              <a:lstStyle/>
              <a:p>
                <a:r>
                  <a:rPr lang="en-US" sz="1800" dirty="0">
                    <a:effectLst/>
                    <a:latin typeface="Times New Roman" panose="02020603050405020304" pitchFamily="18" charset="0"/>
                    <a:ea typeface="Times New Roman" panose="02020603050405020304" pitchFamily="18" charset="0"/>
                  </a:rPr>
                  <a:t> </a:t>
                </a:r>
                <a14:m>
                  <m:oMath xmlns:m="http://schemas.openxmlformats.org/officeDocument/2006/math">
                    <m:sSub>
                      <m:sSubPr>
                        <m:ctrlPr>
                          <a:rPr lang="en-US"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sub>
                    </m:s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p>
                      <m:sSupPr>
                        <m:ctrlPr>
                          <a:rPr lang="en-US" i="1">
                            <a:effectLst/>
                            <a:latin typeface="Cambria Math" panose="02040503050406030204" pitchFamily="18" charset="0"/>
                            <a:ea typeface="Times New Roman" panose="02020603050405020304" pitchFamily="18" charset="0"/>
                          </a:rPr>
                        </m:ctrlPr>
                      </m:sSupPr>
                      <m:e>
                        <m:d>
                          <m:dPr>
                            <m:ctrlPr>
                              <a:rPr lang="en-US" i="1">
                                <a:effectLst/>
                                <a:latin typeface="Cambria Math" panose="02040503050406030204" pitchFamily="18" charset="0"/>
                                <a:ea typeface="Times New Roman" panose="02020603050405020304" pitchFamily="18" charset="0"/>
                              </a:rPr>
                            </m:ctrlPr>
                          </m:d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1−</m:t>
                            </m:r>
                            <m:sSub>
                              <m:sSubPr>
                                <m:ctrlPr>
                                  <a:rPr lang="en-US" i="1">
                                    <a:effectLst/>
                                    <a:latin typeface="Cambria Math" panose="02040503050406030204" pitchFamily="18" charset="0"/>
                                    <a:ea typeface="Times New Roman" panose="02020603050405020304" pitchFamily="18" charset="0"/>
                                  </a:rPr>
                                </m:ctrlPr>
                              </m:sSubPr>
                              <m:e>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𝑏</m:t>
                                </m:r>
                              </m:sub>
                            </m:sSub>
                          </m:e>
                        </m:d>
                      </m:e>
                      <m:sup>
                        <m:r>
                          <a:rPr lang="en-US" sz="1800" i="1">
                            <a:effectLst/>
                            <a:latin typeface="Cambria Math" panose="02040503050406030204" pitchFamily="18" charset="0"/>
                            <a:ea typeface="Times New Roman" panose="02020603050405020304" pitchFamily="18" charset="0"/>
                            <a:cs typeface="Times New Roman" panose="02020603050405020304" pitchFamily="18" charset="0"/>
                          </a:rPr>
                          <m:t>𝑀</m:t>
                        </m:r>
                      </m:sup>
                    </m:sSup>
                  </m:oMath>
                </a14:m>
                <a:endParaRPr lang="en-US" dirty="0"/>
              </a:p>
            </p:txBody>
          </p:sp>
        </mc:Choice>
        <mc:Fallback xmlns="">
          <p:sp>
            <p:nvSpPr>
              <p:cNvPr id="14" name="TextBox 13">
                <a:extLst>
                  <a:ext uri="{FF2B5EF4-FFF2-40B4-BE49-F238E27FC236}">
                    <a16:creationId xmlns:a16="http://schemas.microsoft.com/office/drawing/2014/main" id="{E4BC9E9F-AAAF-372B-F4D1-0B0FCD6E8D97}"/>
                  </a:ext>
                </a:extLst>
              </p:cNvPr>
              <p:cNvSpPr txBox="1">
                <a:spLocks noRot="1" noChangeAspect="1" noMove="1" noResize="1" noEditPoints="1" noAdjustHandles="1" noChangeArrowheads="1" noChangeShapeType="1" noTextEdit="1"/>
              </p:cNvSpPr>
              <p:nvPr/>
            </p:nvSpPr>
            <p:spPr>
              <a:xfrm>
                <a:off x="379280" y="1832944"/>
                <a:ext cx="2219325" cy="369332"/>
              </a:xfrm>
              <a:prstGeom prst="rect">
                <a:avLst/>
              </a:prstGeom>
              <a:blipFill>
                <a:blip r:embed="rId5"/>
                <a:stretch>
                  <a:fillRect b="-1667"/>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1F2EDF81-9C0D-DCC6-FA64-53CC2A0AE9EC}"/>
              </a:ext>
            </a:extLst>
          </p:cNvPr>
          <p:cNvSpPr txBox="1"/>
          <p:nvPr/>
        </p:nvSpPr>
        <p:spPr>
          <a:xfrm>
            <a:off x="2750269" y="1851295"/>
            <a:ext cx="1428596" cy="369332"/>
          </a:xfrm>
          <a:prstGeom prst="rect">
            <a:avLst/>
          </a:prstGeom>
          <a:noFill/>
        </p:spPr>
        <p:txBody>
          <a:bodyPr wrap="none" rtlCol="0">
            <a:spAutoFit/>
          </a:bodyPr>
          <a:lstStyle/>
          <a:p>
            <a:r>
              <a:rPr lang="en-US" dirty="0"/>
              <a:t>(See Paper)</a:t>
            </a:r>
          </a:p>
        </p:txBody>
      </p:sp>
      <p:sp>
        <p:nvSpPr>
          <p:cNvPr id="16" name="TextBox 15">
            <a:extLst>
              <a:ext uri="{FF2B5EF4-FFF2-40B4-BE49-F238E27FC236}">
                <a16:creationId xmlns:a16="http://schemas.microsoft.com/office/drawing/2014/main" id="{884768EF-115D-6A01-DB7E-0726EE1AB041}"/>
              </a:ext>
            </a:extLst>
          </p:cNvPr>
          <p:cNvSpPr txBox="1"/>
          <p:nvPr/>
        </p:nvSpPr>
        <p:spPr>
          <a:xfrm>
            <a:off x="504369" y="6509496"/>
            <a:ext cx="4512774" cy="230832"/>
          </a:xfrm>
          <a:prstGeom prst="rect">
            <a:avLst/>
          </a:prstGeom>
          <a:noFill/>
        </p:spPr>
        <p:txBody>
          <a:bodyPr wrap="none" rtlCol="0">
            <a:spAutoFit/>
          </a:bodyPr>
          <a:lstStyle/>
          <a:p>
            <a:r>
              <a:rPr lang="en-US" sz="900" dirty="0"/>
              <a:t>* Includes power split and 1 dB implementation loss (7 dB for L1C, 4 dB for LunaNet)</a:t>
            </a:r>
          </a:p>
        </p:txBody>
      </p:sp>
      <p:pic>
        <p:nvPicPr>
          <p:cNvPr id="4" name="Picture 3">
            <a:extLst>
              <a:ext uri="{FF2B5EF4-FFF2-40B4-BE49-F238E27FC236}">
                <a16:creationId xmlns:a16="http://schemas.microsoft.com/office/drawing/2014/main" id="{489864E0-D28B-B383-B495-50E90C90954B}"/>
              </a:ext>
            </a:extLst>
          </p:cNvPr>
          <p:cNvPicPr>
            <a:picLocks noChangeAspect="1"/>
          </p:cNvPicPr>
          <p:nvPr/>
        </p:nvPicPr>
        <p:blipFill>
          <a:blip r:embed="rId6"/>
          <a:stretch>
            <a:fillRect/>
          </a:stretch>
        </p:blipFill>
        <p:spPr>
          <a:xfrm>
            <a:off x="1339398" y="2351749"/>
            <a:ext cx="8775700" cy="2597150"/>
          </a:xfrm>
          <a:prstGeom prst="rect">
            <a:avLst/>
          </a:prstGeom>
        </p:spPr>
      </p:pic>
    </p:spTree>
    <p:extLst>
      <p:ext uri="{BB962C8B-B14F-4D97-AF65-F5344CB8AC3E}">
        <p14:creationId xmlns:p14="http://schemas.microsoft.com/office/powerpoint/2010/main" val="3572891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C2478-0646-3AFA-5BB2-57AB9AAFD126}"/>
              </a:ext>
            </a:extLst>
          </p:cNvPr>
          <p:cNvSpPr>
            <a:spLocks noGrp="1"/>
          </p:cNvSpPr>
          <p:nvPr>
            <p:ph type="title"/>
          </p:nvPr>
        </p:nvSpPr>
        <p:spPr/>
        <p:txBody>
          <a:bodyPr/>
          <a:lstStyle/>
          <a:p>
            <a:r>
              <a:rPr lang="en-US"/>
              <a:t>Summary and Conclusions</a:t>
            </a:r>
          </a:p>
        </p:txBody>
      </p:sp>
      <p:sp>
        <p:nvSpPr>
          <p:cNvPr id="6" name="Content Placeholder 5">
            <a:extLst>
              <a:ext uri="{FF2B5EF4-FFF2-40B4-BE49-F238E27FC236}">
                <a16:creationId xmlns:a16="http://schemas.microsoft.com/office/drawing/2014/main" id="{28D6607B-B591-D6E2-0A4D-07106948D778}"/>
              </a:ext>
            </a:extLst>
          </p:cNvPr>
          <p:cNvSpPr>
            <a:spLocks noGrp="1"/>
          </p:cNvSpPr>
          <p:nvPr>
            <p:ph sz="quarter" idx="15"/>
          </p:nvPr>
        </p:nvSpPr>
        <p:spPr/>
        <p:txBody>
          <a:bodyPr/>
          <a:lstStyle/>
          <a:p>
            <a:r>
              <a:rPr lang="en-US" sz="1800" dirty="0" err="1">
                <a:effectLst/>
                <a:latin typeface="+mn-lt"/>
                <a:ea typeface="Times New Roman" panose="02020603050405020304" pitchFamily="18" charset="0"/>
              </a:rPr>
              <a:t>LunaNet’s</a:t>
            </a:r>
            <a:r>
              <a:rPr lang="en-US" sz="1800" dirty="0">
                <a:effectLst/>
                <a:latin typeface="+mn-lt"/>
                <a:ea typeface="Times New Roman" panose="02020603050405020304" pitchFamily="18" charset="0"/>
              </a:rPr>
              <a:t> AFS was designed to provide an interoperable standard for future PNT services currently under development by NASA, ESA, and JAXA. </a:t>
            </a:r>
            <a:br>
              <a:rPr lang="en-US" sz="1800" dirty="0">
                <a:effectLst/>
                <a:latin typeface="+mn-lt"/>
                <a:ea typeface="Times New Roman" panose="02020603050405020304" pitchFamily="18" charset="0"/>
              </a:rPr>
            </a:br>
            <a:endParaRPr lang="en-US" sz="1800" dirty="0">
              <a:effectLst/>
              <a:latin typeface="+mn-lt"/>
              <a:ea typeface="Times New Roman" panose="02020603050405020304" pitchFamily="18" charset="0"/>
            </a:endParaRPr>
          </a:p>
          <a:p>
            <a:r>
              <a:rPr lang="en-US" sz="1800" dirty="0">
                <a:effectLst/>
                <a:latin typeface="+mn-lt"/>
                <a:ea typeface="Times New Roman" panose="02020603050405020304" pitchFamily="18" charset="0"/>
              </a:rPr>
              <a:t>The signal leverages lessons learned from terrestrial GNSS, and will service both high performance and low-</a:t>
            </a:r>
            <a:r>
              <a:rPr lang="en-US" sz="1800" dirty="0" err="1">
                <a:effectLst/>
                <a:latin typeface="+mn-lt"/>
                <a:ea typeface="Times New Roman" panose="02020603050405020304" pitchFamily="18" charset="0"/>
              </a:rPr>
              <a:t>SWaP</a:t>
            </a:r>
            <a:r>
              <a:rPr lang="en-US" sz="1800" dirty="0">
                <a:effectLst/>
                <a:latin typeface="+mn-lt"/>
                <a:ea typeface="Times New Roman" panose="02020603050405020304" pitchFamily="18" charset="0"/>
              </a:rPr>
              <a:t> users in the lunar vicinity.</a:t>
            </a:r>
            <a:br>
              <a:rPr lang="en-US" sz="1800" strike="sngStrike" dirty="0">
                <a:solidFill>
                  <a:srgbClr val="FF0000"/>
                </a:solidFill>
                <a:effectLst/>
                <a:latin typeface="+mn-lt"/>
                <a:ea typeface="Times New Roman" panose="02020603050405020304" pitchFamily="18" charset="0"/>
              </a:rPr>
            </a:br>
            <a:endParaRPr lang="en-US" dirty="0">
              <a:effectLst/>
              <a:latin typeface="+mn-lt"/>
              <a:ea typeface="Times New Roman" panose="02020603050405020304" pitchFamily="18" charset="0"/>
            </a:endParaRPr>
          </a:p>
          <a:p>
            <a:r>
              <a:rPr lang="en-US" dirty="0">
                <a:latin typeface="+mn-lt"/>
                <a:ea typeface="Times New Roman" panose="02020603050405020304" pitchFamily="18" charset="0"/>
              </a:rPr>
              <a:t>The AFS provides several enhancements compared to other GNSS signals:</a:t>
            </a:r>
          </a:p>
          <a:p>
            <a:pPr lvl="1"/>
            <a:r>
              <a:rPr lang="en-US" dirty="0">
                <a:latin typeface="+mn-lt"/>
                <a:ea typeface="Times New Roman" panose="02020603050405020304" pitchFamily="18" charset="0"/>
              </a:rPr>
              <a:t>Employs 5G-NR Forward Error Control coding with the best decoding performance of any GNSS signal.</a:t>
            </a:r>
          </a:p>
          <a:p>
            <a:pPr lvl="1"/>
            <a:r>
              <a:rPr lang="en-US" dirty="0">
                <a:latin typeface="+mn-lt"/>
                <a:ea typeface="Times New Roman" panose="02020603050405020304" pitchFamily="18" charset="0"/>
              </a:rPr>
              <a:t>Three-tiered ranging codes permit receivers to trade acquisition complexity with sensitivity.</a:t>
            </a:r>
          </a:p>
          <a:p>
            <a:pPr lvl="1"/>
            <a:r>
              <a:rPr lang="en-US" dirty="0">
                <a:latin typeface="+mn-lt"/>
                <a:ea typeface="Times New Roman" panose="02020603050405020304" pitchFamily="18" charset="0"/>
              </a:rPr>
              <a:t>Tertiary overlay code that enables rapid time dissemination, high integrity code acquisition, and frame Sync.</a:t>
            </a:r>
          </a:p>
          <a:p>
            <a:pPr lvl="1"/>
            <a:r>
              <a:rPr lang="en-US" dirty="0">
                <a:latin typeface="+mn-lt"/>
                <a:ea typeface="Times New Roman" panose="02020603050405020304" pitchFamily="18" charset="0"/>
              </a:rPr>
              <a:t>A high integrity data sync word is provided to enable low-</a:t>
            </a:r>
            <a:r>
              <a:rPr lang="en-US" dirty="0" err="1">
                <a:latin typeface="+mn-lt"/>
                <a:ea typeface="Times New Roman" panose="02020603050405020304" pitchFamily="18" charset="0"/>
              </a:rPr>
              <a:t>SWaP</a:t>
            </a:r>
            <a:r>
              <a:rPr lang="en-US" dirty="0">
                <a:latin typeface="+mn-lt"/>
                <a:ea typeface="Times New Roman" panose="02020603050405020304" pitchFamily="18" charset="0"/>
              </a:rPr>
              <a:t> single-channel decode data without a pilot overlay.</a:t>
            </a:r>
          </a:p>
          <a:p>
            <a:pPr lvl="1"/>
            <a:r>
              <a:rPr lang="en-US" dirty="0">
                <a:latin typeface="+mn-lt"/>
                <a:ea typeface="Times New Roman" panose="02020603050405020304" pitchFamily="18" charset="0"/>
              </a:rPr>
              <a:t>The signal structure also supports future changes through the robust BCH encoding of the FID field without sacrificing the ability to improve data message performance using CED combining.</a:t>
            </a:r>
            <a:endParaRPr lang="en-US" dirty="0">
              <a:latin typeface="+mn-lt"/>
            </a:endParaRPr>
          </a:p>
          <a:p>
            <a:pPr lvl="1"/>
            <a:r>
              <a:rPr lang="en-US" dirty="0">
                <a:latin typeface="+mn-lt"/>
              </a:rPr>
              <a:t>Overall, the AFS provides ample flexibility and performance by accommodating a range of use cases and operational modes.</a:t>
            </a:r>
          </a:p>
        </p:txBody>
      </p:sp>
    </p:spTree>
    <p:extLst>
      <p:ext uri="{BB962C8B-B14F-4D97-AF65-F5344CB8AC3E}">
        <p14:creationId xmlns:p14="http://schemas.microsoft.com/office/powerpoint/2010/main" val="3487137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F11A37-3B63-CF0E-33A3-4D470BC9E0AB}"/>
              </a:ext>
            </a:extLst>
          </p:cNvPr>
          <p:cNvSpPr>
            <a:spLocks noGrp="1"/>
          </p:cNvSpPr>
          <p:nvPr>
            <p:ph type="title"/>
          </p:nvPr>
        </p:nvSpPr>
        <p:spPr/>
        <p:txBody>
          <a:bodyPr/>
          <a:lstStyle/>
          <a:p>
            <a:r>
              <a:rPr lang="en-US" dirty="0"/>
              <a:t>Acknowledgements</a:t>
            </a:r>
          </a:p>
        </p:txBody>
      </p:sp>
      <p:sp>
        <p:nvSpPr>
          <p:cNvPr id="6" name="Content Placeholder 5">
            <a:extLst>
              <a:ext uri="{FF2B5EF4-FFF2-40B4-BE49-F238E27FC236}">
                <a16:creationId xmlns:a16="http://schemas.microsoft.com/office/drawing/2014/main" id="{CB3847DD-C43A-8D35-F22E-618A1FE38983}"/>
              </a:ext>
            </a:extLst>
          </p:cNvPr>
          <p:cNvSpPr>
            <a:spLocks noGrp="1"/>
          </p:cNvSpPr>
          <p:nvPr>
            <p:ph sz="quarter" idx="15"/>
          </p:nvPr>
        </p:nvSpPr>
        <p:spPr>
          <a:xfrm>
            <a:off x="334533" y="1203264"/>
            <a:ext cx="10546081" cy="4798717"/>
          </a:xfrm>
        </p:spPr>
        <p:txBody>
          <a:bodyPr/>
          <a:lstStyle/>
          <a:p>
            <a:pPr marL="7937" indent="0">
              <a:buNone/>
            </a:pPr>
            <a:r>
              <a:rPr lang="en-US" sz="1800" dirty="0">
                <a:effectLst/>
                <a:latin typeface="+mn-lt"/>
                <a:ea typeface="Times New Roman" panose="02020603050405020304" pitchFamily="18" charset="0"/>
              </a:rPr>
              <a:t>A significant portion of this work was funded by the National Aeronautics and Space Administration’s (NASA) Lunar Communications Relay and Navigation Systems (LCRNS) project to inform the LunaNet Interoperability Specifications, with Aerospace funded under contract 80GSFC19D0011.</a:t>
            </a:r>
          </a:p>
          <a:p>
            <a:pPr marL="7937" indent="0">
              <a:buNone/>
            </a:pPr>
            <a:endParaRPr lang="en-US" dirty="0"/>
          </a:p>
        </p:txBody>
      </p:sp>
    </p:spTree>
    <p:extLst>
      <p:ext uri="{BB962C8B-B14F-4D97-AF65-F5344CB8AC3E}">
        <p14:creationId xmlns:p14="http://schemas.microsoft.com/office/powerpoint/2010/main" val="756335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401239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0A6F1-3FF2-2236-0020-0BBAE274A38E}"/>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864704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95F4EE6-14F8-DFE2-7A53-061508FD4FF5}"/>
              </a:ext>
            </a:extLst>
          </p:cNvPr>
          <p:cNvSpPr>
            <a:spLocks noGrp="1"/>
          </p:cNvSpPr>
          <p:nvPr>
            <p:ph type="title"/>
          </p:nvPr>
        </p:nvSpPr>
        <p:spPr/>
        <p:txBody>
          <a:bodyPr/>
          <a:lstStyle/>
          <a:p>
            <a:r>
              <a:rPr lang="en-US"/>
              <a:t>Outline</a:t>
            </a:r>
          </a:p>
        </p:txBody>
      </p:sp>
      <p:sp>
        <p:nvSpPr>
          <p:cNvPr id="8" name="Content Placeholder 7">
            <a:extLst>
              <a:ext uri="{FF2B5EF4-FFF2-40B4-BE49-F238E27FC236}">
                <a16:creationId xmlns:a16="http://schemas.microsoft.com/office/drawing/2014/main" id="{7A073155-ACDF-D736-391E-CEB7532098E0}"/>
              </a:ext>
            </a:extLst>
          </p:cNvPr>
          <p:cNvSpPr>
            <a:spLocks noGrp="1"/>
          </p:cNvSpPr>
          <p:nvPr>
            <p:ph sz="quarter" idx="15"/>
          </p:nvPr>
        </p:nvSpPr>
        <p:spPr>
          <a:xfrm>
            <a:off x="460159" y="1406534"/>
            <a:ext cx="11271681" cy="4155779"/>
          </a:xfrm>
        </p:spPr>
        <p:txBody>
          <a:bodyPr/>
          <a:lstStyle/>
          <a:p>
            <a:pPr lvl="0"/>
            <a:r>
              <a:rPr lang="en-US" dirty="0"/>
              <a:t>Introduction</a:t>
            </a:r>
          </a:p>
          <a:p>
            <a:pPr lvl="0"/>
            <a:r>
              <a:rPr lang="en-US" dirty="0"/>
              <a:t>Use Case and Design Objectives</a:t>
            </a:r>
          </a:p>
          <a:p>
            <a:pPr lvl="0"/>
            <a:r>
              <a:rPr lang="en-US" dirty="0"/>
              <a:t>Signal Overview</a:t>
            </a:r>
          </a:p>
          <a:p>
            <a:pPr lvl="0"/>
            <a:r>
              <a:rPr lang="en-US" dirty="0"/>
              <a:t>Data Channel (I) Channel Ranging Code and Cross-correlation Performance</a:t>
            </a:r>
          </a:p>
          <a:p>
            <a:pPr lvl="0"/>
            <a:r>
              <a:rPr lang="en-US" dirty="0"/>
              <a:t>Dataless Pilot (Q) channel Ranging and Overlay Codes</a:t>
            </a:r>
          </a:p>
          <a:p>
            <a:pPr lvl="1"/>
            <a:r>
              <a:rPr lang="en-US" dirty="0"/>
              <a:t>Cross-correlation performance</a:t>
            </a:r>
          </a:p>
          <a:p>
            <a:pPr lvl="1"/>
            <a:r>
              <a:rPr lang="en-US" dirty="0"/>
              <a:t>Acquisition flexibility</a:t>
            </a:r>
          </a:p>
          <a:p>
            <a:pPr lvl="1"/>
            <a:r>
              <a:rPr lang="en-US" dirty="0"/>
              <a:t>Frame sync and absolute time</a:t>
            </a:r>
          </a:p>
          <a:p>
            <a:pPr lvl="0"/>
            <a:r>
              <a:rPr lang="en-US" dirty="0"/>
              <a:t>Data channel structure</a:t>
            </a:r>
          </a:p>
          <a:p>
            <a:pPr lvl="0"/>
            <a:r>
              <a:rPr lang="en-US" dirty="0"/>
              <a:t>Sync word performance</a:t>
            </a:r>
          </a:p>
          <a:p>
            <a:pPr lvl="0"/>
            <a:r>
              <a:rPr lang="en-US" dirty="0"/>
              <a:t>AFS data channel and performance</a:t>
            </a:r>
          </a:p>
          <a:p>
            <a:r>
              <a:rPr lang="en-US" dirty="0"/>
              <a:t>Summary and conclusions</a:t>
            </a:r>
          </a:p>
          <a:p>
            <a:pPr marL="0" indent="0">
              <a:buNone/>
            </a:pPr>
            <a:endParaRPr lang="en-US" dirty="0"/>
          </a:p>
        </p:txBody>
      </p:sp>
    </p:spTree>
    <p:extLst>
      <p:ext uri="{BB962C8B-B14F-4D97-AF65-F5344CB8AC3E}">
        <p14:creationId xmlns:p14="http://schemas.microsoft.com/office/powerpoint/2010/main" val="2600911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a:t>Backup</a:t>
            </a:r>
          </a:p>
        </p:txBody>
      </p:sp>
    </p:spTree>
    <p:extLst>
      <p:ext uri="{BB962C8B-B14F-4D97-AF65-F5344CB8AC3E}">
        <p14:creationId xmlns:p14="http://schemas.microsoft.com/office/powerpoint/2010/main" val="455595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28B49-BDA5-E13F-88FD-8506445D2A8E}"/>
              </a:ext>
            </a:extLst>
          </p:cNvPr>
          <p:cNvSpPr>
            <a:spLocks noGrp="1"/>
          </p:cNvSpPr>
          <p:nvPr>
            <p:ph type="title"/>
          </p:nvPr>
        </p:nvSpPr>
        <p:spPr/>
        <p:txBody>
          <a:bodyPr/>
          <a:lstStyle/>
          <a:p>
            <a:r>
              <a:rPr lang="en-US"/>
              <a:t>Illustration of CED Combining</a:t>
            </a:r>
          </a:p>
        </p:txBody>
      </p:sp>
      <p:pic>
        <p:nvPicPr>
          <p:cNvPr id="7" name="Picture 6">
            <a:extLst>
              <a:ext uri="{FF2B5EF4-FFF2-40B4-BE49-F238E27FC236}">
                <a16:creationId xmlns:a16="http://schemas.microsoft.com/office/drawing/2014/main" id="{B9FAE314-75EC-8659-D4C8-0850454B5831}"/>
              </a:ext>
            </a:extLst>
          </p:cNvPr>
          <p:cNvPicPr>
            <a:picLocks noChangeAspect="1"/>
          </p:cNvPicPr>
          <p:nvPr/>
        </p:nvPicPr>
        <p:blipFill>
          <a:blip r:embed="rId2"/>
          <a:stretch>
            <a:fillRect/>
          </a:stretch>
        </p:blipFill>
        <p:spPr>
          <a:xfrm>
            <a:off x="3923798" y="1550355"/>
            <a:ext cx="7232699" cy="1725985"/>
          </a:xfrm>
          <a:prstGeom prst="rect">
            <a:avLst/>
          </a:prstGeom>
        </p:spPr>
      </p:pic>
      <p:pic>
        <p:nvPicPr>
          <p:cNvPr id="8" name="Picture 7">
            <a:extLst>
              <a:ext uri="{FF2B5EF4-FFF2-40B4-BE49-F238E27FC236}">
                <a16:creationId xmlns:a16="http://schemas.microsoft.com/office/drawing/2014/main" id="{0F327F93-F182-9A44-0042-2328CB571BD9}"/>
              </a:ext>
            </a:extLst>
          </p:cNvPr>
          <p:cNvPicPr>
            <a:picLocks noChangeAspect="1"/>
          </p:cNvPicPr>
          <p:nvPr/>
        </p:nvPicPr>
        <p:blipFill>
          <a:blip r:embed="rId3"/>
          <a:stretch>
            <a:fillRect/>
          </a:stretch>
        </p:blipFill>
        <p:spPr>
          <a:xfrm>
            <a:off x="121730" y="1746606"/>
            <a:ext cx="3802068" cy="2848553"/>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E866727-A115-D26B-C38A-5D04F9113F91}"/>
                  </a:ext>
                </a:extLst>
              </p:cNvPr>
              <p:cNvSpPr txBox="1"/>
              <p:nvPr/>
            </p:nvSpPr>
            <p:spPr>
              <a:xfrm>
                <a:off x="4038063" y="3544114"/>
                <a:ext cx="7636680" cy="2146613"/>
              </a:xfrm>
              <a:prstGeom prst="rect">
                <a:avLst/>
              </a:prstGeom>
              <a:noFill/>
            </p:spPr>
            <p:txBody>
              <a:bodyPr wrap="square" rtlCol="0">
                <a:spAutoFit/>
              </a:bodyPr>
              <a:lstStyle/>
              <a:p>
                <a:pPr marL="285750" indent="-285750">
                  <a:buFont typeface="Arial" panose="020B0604020202020204" pitchFamily="34" charset="0"/>
                  <a:buChar char="•"/>
                </a:pPr>
                <a:r>
                  <a:rPr lang="en-US" dirty="0"/>
                  <a:t>Combining subsequent CED frames effectively lowers the </a:t>
                </a:r>
                <a:br>
                  <a:rPr lang="en-US" dirty="0"/>
                </a:br>
                <a:r>
                  <a:rPr lang="en-US" dirty="0"/>
                  <a:t>bit rate by the number of times CED is combined.</a:t>
                </a:r>
              </a:p>
              <a:p>
                <a:pPr marL="742950" lvl="1" indent="-285750">
                  <a:buFont typeface="Arial" panose="020B0604020202020204" pitchFamily="34" charset="0"/>
                  <a:buChar char="•"/>
                </a:pPr>
                <a:r>
                  <a:rPr lang="en-US" dirty="0"/>
                  <a:t>2 times takes 24 seconds and reduces </a:t>
                </a:r>
                <a14:m>
                  <m:oMath xmlns:m="http://schemas.openxmlformats.org/officeDocument/2006/math">
                    <m:f>
                      <m:fPr>
                        <m:type m:val="skw"/>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𝑏</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0</m:t>
                            </m:r>
                          </m:sub>
                        </m:sSub>
                        <m:r>
                          <a:rPr lang="en-US" b="0" i="1" smtClean="0">
                            <a:latin typeface="Cambria Math" panose="02040503050406030204" pitchFamily="18" charset="0"/>
                          </a:rPr>
                          <m:t>  </m:t>
                        </m:r>
                      </m:den>
                    </m:f>
                    <m:r>
                      <a:rPr lang="en-US" b="0" i="1" smtClean="0">
                        <a:latin typeface="Cambria Math" panose="02040503050406030204" pitchFamily="18" charset="0"/>
                      </a:rPr>
                      <m:t> </m:t>
                    </m:r>
                  </m:oMath>
                </a14:m>
                <a:r>
                  <a:rPr lang="en-US" dirty="0"/>
                  <a:t>by 3 </a:t>
                </a:r>
                <a:r>
                  <a:rPr lang="en-US" dirty="0" err="1"/>
                  <a:t>dB.</a:t>
                </a:r>
                <a:endParaRPr lang="en-US" dirty="0"/>
              </a:p>
              <a:p>
                <a:pPr marL="742950" lvl="1" indent="-285750">
                  <a:buFont typeface="Arial" panose="020B0604020202020204" pitchFamily="34" charset="0"/>
                  <a:buChar char="•"/>
                </a:pPr>
                <a:r>
                  <a:rPr lang="en-US" dirty="0"/>
                  <a:t>3 times takes 36 seconds and reduces </a:t>
                </a:r>
                <a14:m>
                  <m:oMath xmlns:m="http://schemas.openxmlformats.org/officeDocument/2006/math">
                    <m:f>
                      <m:fPr>
                        <m:type m:val="skw"/>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𝑏</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0</m:t>
                            </m:r>
                          </m:sub>
                        </m:sSub>
                        <m:r>
                          <a:rPr lang="en-US" b="0" i="1" smtClean="0">
                            <a:latin typeface="Cambria Math" panose="02040503050406030204" pitchFamily="18" charset="0"/>
                          </a:rPr>
                          <m:t>  </m:t>
                        </m:r>
                      </m:den>
                    </m:f>
                    <m:r>
                      <a:rPr lang="en-US" b="0" i="1" smtClean="0">
                        <a:latin typeface="Cambria Math" panose="02040503050406030204" pitchFamily="18" charset="0"/>
                      </a:rPr>
                      <m:t> </m:t>
                    </m:r>
                  </m:oMath>
                </a14:m>
                <a:r>
                  <a:rPr lang="en-US" dirty="0"/>
                  <a:t>by 5 </a:t>
                </a:r>
                <a:r>
                  <a:rPr lang="en-US" dirty="0" err="1"/>
                  <a:t>dB.</a:t>
                </a:r>
                <a:br>
                  <a:rPr lang="en-US" dirty="0"/>
                </a:br>
                <a:endParaRPr lang="en-US" dirty="0"/>
              </a:p>
              <a:p>
                <a:pPr marL="285750" indent="-285750">
                  <a:buFont typeface="Arial" panose="020B0604020202020204" pitchFamily="34" charset="0"/>
                  <a:buChar char="•"/>
                </a:pPr>
                <a:r>
                  <a:rPr lang="en-US" dirty="0"/>
                  <a:t>Phase noise and dynamics can limit this approach if not compensated.</a:t>
                </a:r>
              </a:p>
              <a:p>
                <a:endParaRPr lang="en-US" dirty="0"/>
              </a:p>
            </p:txBody>
          </p:sp>
        </mc:Choice>
        <mc:Fallback>
          <p:sp>
            <p:nvSpPr>
              <p:cNvPr id="9" name="TextBox 8">
                <a:extLst>
                  <a:ext uri="{FF2B5EF4-FFF2-40B4-BE49-F238E27FC236}">
                    <a16:creationId xmlns:a16="http://schemas.microsoft.com/office/drawing/2014/main" id="{CE866727-A115-D26B-C38A-5D04F9113F91}"/>
                  </a:ext>
                </a:extLst>
              </p:cNvPr>
              <p:cNvSpPr txBox="1">
                <a:spLocks noRot="1" noChangeAspect="1" noMove="1" noResize="1" noEditPoints="1" noAdjustHandles="1" noChangeArrowheads="1" noChangeShapeType="1" noTextEdit="1"/>
              </p:cNvSpPr>
              <p:nvPr/>
            </p:nvSpPr>
            <p:spPr>
              <a:xfrm>
                <a:off x="4038063" y="3544114"/>
                <a:ext cx="7636680" cy="2146613"/>
              </a:xfrm>
              <a:prstGeom prst="rect">
                <a:avLst/>
              </a:prstGeom>
              <a:blipFill>
                <a:blip r:embed="rId4"/>
                <a:stretch>
                  <a:fillRect l="-479" t="-1416" r="-319" b="-56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79651F2-85A0-8A88-09D9-A024C7A0A656}"/>
              </a:ext>
            </a:extLst>
          </p:cNvPr>
          <p:cNvSpPr txBox="1"/>
          <p:nvPr/>
        </p:nvSpPr>
        <p:spPr>
          <a:xfrm>
            <a:off x="1081983" y="4042886"/>
            <a:ext cx="274434" cy="369332"/>
          </a:xfrm>
          <a:prstGeom prst="rect">
            <a:avLst/>
          </a:prstGeom>
          <a:noFill/>
        </p:spPr>
        <p:txBody>
          <a:bodyPr wrap="none" rtlCol="0">
            <a:spAutoFit/>
          </a:bodyPr>
          <a:lstStyle/>
          <a:p>
            <a:r>
              <a:rPr lang="en-US"/>
              <a:t>*</a:t>
            </a:r>
          </a:p>
        </p:txBody>
      </p:sp>
      <p:sp>
        <p:nvSpPr>
          <p:cNvPr id="11" name="TextBox 10">
            <a:extLst>
              <a:ext uri="{FF2B5EF4-FFF2-40B4-BE49-F238E27FC236}">
                <a16:creationId xmlns:a16="http://schemas.microsoft.com/office/drawing/2014/main" id="{256D95F4-6C95-81B1-5626-14DC103EC9F0}"/>
              </a:ext>
            </a:extLst>
          </p:cNvPr>
          <p:cNvSpPr txBox="1"/>
          <p:nvPr/>
        </p:nvSpPr>
        <p:spPr>
          <a:xfrm>
            <a:off x="10393623" y="6440246"/>
            <a:ext cx="1281120" cy="307777"/>
          </a:xfrm>
          <a:prstGeom prst="rect">
            <a:avLst/>
          </a:prstGeom>
          <a:noFill/>
        </p:spPr>
        <p:txBody>
          <a:bodyPr wrap="none" rtlCol="0">
            <a:spAutoFit/>
          </a:bodyPr>
          <a:lstStyle/>
          <a:p>
            <a:r>
              <a:rPr lang="en-US" sz="1400"/>
              <a:t>* Without loss</a:t>
            </a:r>
          </a:p>
        </p:txBody>
      </p:sp>
    </p:spTree>
    <p:extLst>
      <p:ext uri="{BB962C8B-B14F-4D97-AF65-F5344CB8AC3E}">
        <p14:creationId xmlns:p14="http://schemas.microsoft.com/office/powerpoint/2010/main" val="542587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B0EB-187B-64EA-B232-4C160A7A4461}"/>
              </a:ext>
            </a:extLst>
          </p:cNvPr>
          <p:cNvSpPr>
            <a:spLocks noGrp="1"/>
          </p:cNvSpPr>
          <p:nvPr>
            <p:ph type="title"/>
          </p:nvPr>
        </p:nvSpPr>
        <p:spPr/>
        <p:txBody>
          <a:bodyPr/>
          <a:lstStyle/>
          <a:p>
            <a:r>
              <a:rPr lang="en-US"/>
              <a:t>Introduction</a:t>
            </a:r>
          </a:p>
        </p:txBody>
      </p:sp>
      <p:sp>
        <p:nvSpPr>
          <p:cNvPr id="5" name="Content Placeholder 4">
            <a:extLst>
              <a:ext uri="{FF2B5EF4-FFF2-40B4-BE49-F238E27FC236}">
                <a16:creationId xmlns:a16="http://schemas.microsoft.com/office/drawing/2014/main" id="{CD474E96-3A97-838A-9EDF-37FDA9B48FCA}"/>
              </a:ext>
            </a:extLst>
          </p:cNvPr>
          <p:cNvSpPr>
            <a:spLocks noGrp="1"/>
          </p:cNvSpPr>
          <p:nvPr>
            <p:ph sz="quarter" idx="15"/>
          </p:nvPr>
        </p:nvSpPr>
        <p:spPr/>
        <p:txBody>
          <a:bodyPr/>
          <a:lstStyle/>
          <a:p>
            <a:r>
              <a:rPr lang="en-US" dirty="0"/>
              <a:t>The future cislunar regime will rely on the delivery of PNT services by satellite and terrestrial providers through a framework of mutually agreed-upon standards in support of future lunar missions including:</a:t>
            </a:r>
          </a:p>
          <a:p>
            <a:pPr lvl="1"/>
            <a:r>
              <a:rPr lang="en-US" dirty="0"/>
              <a:t>NASA’s Lunar Communications Relay and Navigation Systems (LCRNS), ESA’s Moonlight Lunar Communication and Navigation System (LCNS), and Japan’s Lunar Navigation Satellite System (LNSS).</a:t>
            </a:r>
          </a:p>
          <a:p>
            <a:pPr lvl="1"/>
            <a:r>
              <a:rPr lang="en-US" dirty="0"/>
              <a:t>Ground stations, such as NASA’s Lunar Exploration Ground Segment (LEGS).</a:t>
            </a:r>
            <a:br>
              <a:rPr lang="en-US" dirty="0"/>
            </a:br>
            <a:endParaRPr lang="en-US" dirty="0"/>
          </a:p>
          <a:p>
            <a:endParaRPr lang="en-US" dirty="0"/>
          </a:p>
        </p:txBody>
      </p:sp>
      <p:pic>
        <p:nvPicPr>
          <p:cNvPr id="9" name="Picture 8">
            <a:extLst>
              <a:ext uri="{FF2B5EF4-FFF2-40B4-BE49-F238E27FC236}">
                <a16:creationId xmlns:a16="http://schemas.microsoft.com/office/drawing/2014/main" id="{5D55A738-5B3A-8938-32FA-84814DA7A736}"/>
              </a:ext>
            </a:extLst>
          </p:cNvPr>
          <p:cNvPicPr>
            <a:picLocks noChangeAspect="1"/>
          </p:cNvPicPr>
          <p:nvPr/>
        </p:nvPicPr>
        <p:blipFill>
          <a:blip r:embed="rId2"/>
          <a:stretch>
            <a:fillRect/>
          </a:stretch>
        </p:blipFill>
        <p:spPr>
          <a:xfrm>
            <a:off x="7981950" y="2814101"/>
            <a:ext cx="4105275" cy="4043900"/>
          </a:xfrm>
          <a:prstGeom prst="rect">
            <a:avLst/>
          </a:prstGeom>
        </p:spPr>
      </p:pic>
      <p:sp>
        <p:nvSpPr>
          <p:cNvPr id="3" name="Content Placeholder 4">
            <a:extLst>
              <a:ext uri="{FF2B5EF4-FFF2-40B4-BE49-F238E27FC236}">
                <a16:creationId xmlns:a16="http://schemas.microsoft.com/office/drawing/2014/main" id="{DA75A189-1257-8610-578A-B93FA603ABEB}"/>
              </a:ext>
            </a:extLst>
          </p:cNvPr>
          <p:cNvSpPr txBox="1">
            <a:spLocks/>
          </p:cNvSpPr>
          <p:nvPr/>
        </p:nvSpPr>
        <p:spPr>
          <a:xfrm>
            <a:off x="304800" y="2964319"/>
            <a:ext cx="7562850" cy="3403601"/>
          </a:xfrm>
          <a:prstGeom prst="rect">
            <a:avLst/>
          </a:prstGeom>
        </p:spPr>
        <p:txBody>
          <a:bodyPr vert="horz"/>
          <a:lstStyle>
            <a:lvl1pPr marL="231775" indent="-223838" algn="l" defTabSz="457200" rtl="0" eaLnBrk="1" latinLnBrk="0" hangingPunct="1">
              <a:spcBef>
                <a:spcPct val="20000"/>
              </a:spcBef>
              <a:buSzPct val="130000"/>
              <a:buFont typeface="Arial"/>
              <a:buChar char="•"/>
              <a:tabLst/>
              <a:defRPr sz="1800" i="0" kern="1200">
                <a:solidFill>
                  <a:schemeClr val="tx1"/>
                </a:solidFill>
                <a:latin typeface="Arial"/>
                <a:ea typeface="+mn-ea"/>
                <a:cs typeface="Arial"/>
              </a:defRPr>
            </a:lvl1pPr>
            <a:lvl2pPr marL="517525" indent="-227013" algn="l" defTabSz="457200" rtl="0" eaLnBrk="1" latinLnBrk="0" hangingPunct="1">
              <a:spcBef>
                <a:spcPct val="20000"/>
              </a:spcBef>
              <a:buFont typeface="Arial"/>
              <a:buChar char="–"/>
              <a:defRPr sz="1600" i="0" kern="1200">
                <a:solidFill>
                  <a:schemeClr val="tx1"/>
                </a:solidFill>
                <a:latin typeface="Arial"/>
                <a:ea typeface="+mn-ea"/>
                <a:cs typeface="Arial"/>
              </a:defRPr>
            </a:lvl2pPr>
            <a:lvl3pPr marL="800100" indent="-176213" algn="l" defTabSz="457200" rtl="0" eaLnBrk="1" latinLnBrk="0" hangingPunct="1">
              <a:spcBef>
                <a:spcPct val="20000"/>
              </a:spcBef>
              <a:buSzPct val="125000"/>
              <a:buFont typeface="Wingdings" panose="05000000000000000000" pitchFamily="2" charset="2"/>
              <a:buChar char="Ø"/>
              <a:defRPr sz="1600" i="0" kern="1200">
                <a:solidFill>
                  <a:schemeClr val="tx1"/>
                </a:solidFill>
                <a:latin typeface="Arial"/>
                <a:ea typeface="+mn-ea"/>
                <a:cs typeface="Arial"/>
              </a:defRPr>
            </a:lvl3pPr>
            <a:lvl4pPr marL="1201738" indent="-228600" algn="l" defTabSz="457200" rtl="0" eaLnBrk="1" latinLnBrk="0" hangingPunct="1">
              <a:spcBef>
                <a:spcPct val="20000"/>
              </a:spcBef>
              <a:buFont typeface="Arial"/>
              <a:buChar char="–"/>
              <a:defRPr sz="1600" i="0" kern="1200">
                <a:solidFill>
                  <a:schemeClr val="tx1"/>
                </a:solidFill>
                <a:latin typeface="Arial"/>
                <a:ea typeface="+mn-ea"/>
                <a:cs typeface="Arial"/>
              </a:defRPr>
            </a:lvl4pPr>
            <a:lvl5pPr marL="1430338" indent="-176213" algn="l" defTabSz="457200" rtl="0" eaLnBrk="1" latinLnBrk="0" hangingPunct="1">
              <a:spcBef>
                <a:spcPct val="20000"/>
              </a:spcBef>
              <a:buFont typeface="Arial"/>
              <a:buChar char="•"/>
              <a:defRPr sz="160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LunaNet Interoperability Specification (LNIS) is a standard that defines interoperable communications and PNT signal specifications for service providers and equipment manufacturers.</a:t>
            </a:r>
            <a:br>
              <a:rPr lang="en-US" dirty="0"/>
            </a:br>
            <a:endParaRPr lang="en-US" dirty="0"/>
          </a:p>
          <a:p>
            <a:r>
              <a:rPr lang="en-US" dirty="0"/>
              <a:t>In the spirit of the Artemis accords, NASA, ESA, and JAXA have collaborated to define the LunaNet Interoperability Specification (LNIS), a key component defined being the Augmented Forward Signal.</a:t>
            </a:r>
            <a:br>
              <a:rPr lang="en-US" dirty="0"/>
            </a:br>
            <a:endParaRPr lang="en-US" dirty="0"/>
          </a:p>
          <a:p>
            <a:r>
              <a:rPr lang="en-US" dirty="0"/>
              <a:t>This work describes the S-band AFS</a:t>
            </a:r>
            <a:r>
              <a:rPr lang="en-US" dirty="0">
                <a:solidFill>
                  <a:schemeClr val="bg2">
                    <a:lumMod val="25000"/>
                  </a:schemeClr>
                </a:solidFill>
              </a:rPr>
              <a:t>, a broadcast signal described in release version 5 of the LNIS and the accompanying Applicable Document  #1 Volume A (2025)</a:t>
            </a:r>
            <a:r>
              <a:rPr lang="en-US" dirty="0"/>
              <a:t>.</a:t>
            </a:r>
          </a:p>
          <a:p>
            <a:endParaRPr lang="en-US" dirty="0"/>
          </a:p>
        </p:txBody>
      </p:sp>
    </p:spTree>
    <p:extLst>
      <p:ext uri="{BB962C8B-B14F-4D97-AF65-F5344CB8AC3E}">
        <p14:creationId xmlns:p14="http://schemas.microsoft.com/office/powerpoint/2010/main" val="2657533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1CCB4-04C4-B674-EEDE-222810A3DE1B}"/>
              </a:ext>
            </a:extLst>
          </p:cNvPr>
          <p:cNvPicPr>
            <a:picLocks noChangeAspect="1"/>
          </p:cNvPicPr>
          <p:nvPr/>
        </p:nvPicPr>
        <p:blipFill>
          <a:blip r:embed="rId2"/>
          <a:stretch>
            <a:fillRect/>
          </a:stretch>
        </p:blipFill>
        <p:spPr>
          <a:xfrm>
            <a:off x="7475903" y="3219450"/>
            <a:ext cx="4716097" cy="3538442"/>
          </a:xfrm>
          <a:prstGeom prst="rect">
            <a:avLst/>
          </a:prstGeom>
        </p:spPr>
      </p:pic>
      <p:sp>
        <p:nvSpPr>
          <p:cNvPr id="5" name="Title 4">
            <a:extLst>
              <a:ext uri="{FF2B5EF4-FFF2-40B4-BE49-F238E27FC236}">
                <a16:creationId xmlns:a16="http://schemas.microsoft.com/office/drawing/2014/main" id="{86387A89-C12F-F388-CAEC-279E6673061B}"/>
              </a:ext>
            </a:extLst>
          </p:cNvPr>
          <p:cNvSpPr>
            <a:spLocks noGrp="1"/>
          </p:cNvSpPr>
          <p:nvPr>
            <p:ph type="title"/>
          </p:nvPr>
        </p:nvSpPr>
        <p:spPr/>
        <p:txBody>
          <a:bodyPr/>
          <a:lstStyle/>
          <a:p>
            <a:r>
              <a:rPr lang="en-US"/>
              <a:t>LunaNet AFS Use Cases and Design Objectives</a:t>
            </a:r>
          </a:p>
        </p:txBody>
      </p:sp>
      <p:sp>
        <p:nvSpPr>
          <p:cNvPr id="6" name="Content Placeholder 5">
            <a:extLst>
              <a:ext uri="{FF2B5EF4-FFF2-40B4-BE49-F238E27FC236}">
                <a16:creationId xmlns:a16="http://schemas.microsoft.com/office/drawing/2014/main" id="{DDE33162-E877-D81A-0F0A-8D411658224A}"/>
              </a:ext>
            </a:extLst>
          </p:cNvPr>
          <p:cNvSpPr>
            <a:spLocks noGrp="1"/>
          </p:cNvSpPr>
          <p:nvPr>
            <p:ph sz="quarter" idx="15"/>
          </p:nvPr>
        </p:nvSpPr>
        <p:spPr>
          <a:xfrm>
            <a:off x="334533" y="1412814"/>
            <a:ext cx="11501867" cy="4798717"/>
          </a:xfrm>
        </p:spPr>
        <p:txBody>
          <a:bodyPr/>
          <a:lstStyle/>
          <a:p>
            <a:r>
              <a:rPr lang="en-US" dirty="0"/>
              <a:t>Flexibility to operate under wide range of carrier power to noise-density ratio (C/N0) conditions</a:t>
            </a:r>
          </a:p>
          <a:p>
            <a:pPr lvl="1"/>
            <a:r>
              <a:rPr lang="en-US" dirty="0"/>
              <a:t>e.g., Signal blockage, co-channel interference.</a:t>
            </a:r>
          </a:p>
          <a:p>
            <a:pPr lvl="1"/>
            <a:endParaRPr lang="en-US" sz="1200" dirty="0"/>
          </a:p>
          <a:p>
            <a:r>
              <a:rPr lang="en-US" dirty="0"/>
              <a:t>Support a wide range of user requirements (e.g. precision vehicle navigation or alerts)</a:t>
            </a:r>
          </a:p>
          <a:p>
            <a:pPr lvl="1"/>
            <a:r>
              <a:rPr lang="en-US" dirty="0"/>
              <a:t>Low-</a:t>
            </a:r>
            <a:r>
              <a:rPr lang="en-US" dirty="0" err="1"/>
              <a:t>SWaP</a:t>
            </a:r>
            <a:r>
              <a:rPr lang="en-US" dirty="0"/>
              <a:t> receivers only process a 1.023 </a:t>
            </a:r>
            <a:r>
              <a:rPr lang="en-US" dirty="0" err="1"/>
              <a:t>Mchip</a:t>
            </a:r>
            <a:r>
              <a:rPr lang="en-US" dirty="0"/>
              <a:t>/sec C/A-like signal with modern FEC and data messages.</a:t>
            </a:r>
          </a:p>
          <a:p>
            <a:pPr lvl="1"/>
            <a:r>
              <a:rPr lang="en-US" dirty="0"/>
              <a:t>High performance receivers also process a data-less 5.115 </a:t>
            </a:r>
            <a:r>
              <a:rPr lang="en-US" dirty="0" err="1"/>
              <a:t>Mchip</a:t>
            </a:r>
            <a:r>
              <a:rPr lang="en-US" dirty="0"/>
              <a:t>/sec signal with enhanced performance and features.</a:t>
            </a:r>
          </a:p>
          <a:p>
            <a:pPr lvl="1"/>
            <a:endParaRPr lang="en-US" sz="1200" dirty="0"/>
          </a:p>
          <a:p>
            <a:r>
              <a:rPr lang="en-US" dirty="0"/>
              <a:t>Leverage GNSS standards to facilitate user adoption. </a:t>
            </a:r>
          </a:p>
          <a:p>
            <a:endParaRPr lang="en-US" sz="1200" dirty="0"/>
          </a:p>
          <a:p>
            <a:r>
              <a:rPr lang="en-US" dirty="0"/>
              <a:t>Definition of the AFS required finalizing several key design aspects: </a:t>
            </a:r>
          </a:p>
          <a:p>
            <a:pPr lvl="1"/>
            <a:r>
              <a:rPr lang="en-US" dirty="0"/>
              <a:t>Data Forward Error Control (FEC) Coding</a:t>
            </a:r>
          </a:p>
          <a:p>
            <a:pPr lvl="1"/>
            <a:r>
              <a:rPr lang="en-US" dirty="0"/>
              <a:t>Frame structure and bit allocations for each subframe block (SB)</a:t>
            </a:r>
          </a:p>
          <a:p>
            <a:pPr lvl="1"/>
            <a:r>
              <a:rPr lang="en-US" dirty="0"/>
              <a:t>Sync word</a:t>
            </a:r>
          </a:p>
          <a:p>
            <a:pPr lvl="1"/>
            <a:r>
              <a:rPr lang="en-US" dirty="0"/>
              <a:t>Interleaving</a:t>
            </a:r>
          </a:p>
          <a:p>
            <a:pPr lvl="1"/>
            <a:r>
              <a:rPr lang="en-US" dirty="0"/>
              <a:t>Primary spreading codes for I-channel with data</a:t>
            </a:r>
          </a:p>
          <a:p>
            <a:pPr lvl="1"/>
            <a:r>
              <a:rPr lang="en-US" dirty="0"/>
              <a:t>Primary spreading codes for and the Q channel data-less pilot</a:t>
            </a:r>
          </a:p>
          <a:p>
            <a:pPr lvl="1"/>
            <a:r>
              <a:rPr lang="en-US" dirty="0"/>
              <a:t>Tiered overlay codes and structure for the Q channel</a:t>
            </a:r>
          </a:p>
          <a:p>
            <a:pPr lvl="1"/>
            <a:endParaRPr lang="en-US" dirty="0"/>
          </a:p>
          <a:p>
            <a:pPr lvl="1"/>
            <a:endParaRPr lang="en-US" dirty="0"/>
          </a:p>
        </p:txBody>
      </p:sp>
      <p:sp>
        <p:nvSpPr>
          <p:cNvPr id="8" name="TextBox 7">
            <a:extLst>
              <a:ext uri="{FF2B5EF4-FFF2-40B4-BE49-F238E27FC236}">
                <a16:creationId xmlns:a16="http://schemas.microsoft.com/office/drawing/2014/main" id="{B6CC64BB-0A06-3D67-E480-F5E3EBA83865}"/>
              </a:ext>
            </a:extLst>
          </p:cNvPr>
          <p:cNvSpPr txBox="1"/>
          <p:nvPr/>
        </p:nvSpPr>
        <p:spPr>
          <a:xfrm>
            <a:off x="2043864" y="6496282"/>
            <a:ext cx="6626661" cy="261610"/>
          </a:xfrm>
          <a:prstGeom prst="rect">
            <a:avLst/>
          </a:prstGeom>
          <a:noFill/>
        </p:spPr>
        <p:txBody>
          <a:bodyPr wrap="square">
            <a:spAutoFit/>
          </a:bodyPr>
          <a:lstStyle/>
          <a:p>
            <a:r>
              <a:rPr lang="en-US" sz="1100" b="1"/>
              <a:t>FEC = Forward Error Control Coding, </a:t>
            </a:r>
            <a:r>
              <a:rPr lang="en-US" sz="1100" b="1" err="1"/>
              <a:t>SWaP</a:t>
            </a:r>
            <a:r>
              <a:rPr lang="en-US" sz="1100" b="1"/>
              <a:t> = Size Weight and Power</a:t>
            </a:r>
          </a:p>
        </p:txBody>
      </p:sp>
    </p:spTree>
    <p:extLst>
      <p:ext uri="{BB962C8B-B14F-4D97-AF65-F5344CB8AC3E}">
        <p14:creationId xmlns:p14="http://schemas.microsoft.com/office/powerpoint/2010/main" val="2039532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F08819-4F8B-8FE4-B8A8-88413BC54FCA}"/>
              </a:ext>
            </a:extLst>
          </p:cNvPr>
          <p:cNvSpPr>
            <a:spLocks noGrp="1"/>
          </p:cNvSpPr>
          <p:nvPr>
            <p:ph type="title"/>
          </p:nvPr>
        </p:nvSpPr>
        <p:spPr/>
        <p:txBody>
          <a:bodyPr/>
          <a:lstStyle/>
          <a:p>
            <a:r>
              <a:rPr lang="en-US" dirty="0"/>
              <a:t>Signal Overview</a:t>
            </a:r>
          </a:p>
        </p:txBody>
      </p:sp>
      <p:pic>
        <p:nvPicPr>
          <p:cNvPr id="6" name="Picture 5">
            <a:extLst>
              <a:ext uri="{FF2B5EF4-FFF2-40B4-BE49-F238E27FC236}">
                <a16:creationId xmlns:a16="http://schemas.microsoft.com/office/drawing/2014/main" id="{B1CBDC2A-89AB-47D5-1213-413B0862A810}"/>
              </a:ext>
            </a:extLst>
          </p:cNvPr>
          <p:cNvPicPr>
            <a:picLocks noChangeAspect="1"/>
          </p:cNvPicPr>
          <p:nvPr/>
        </p:nvPicPr>
        <p:blipFill>
          <a:blip r:embed="rId2"/>
          <a:stretch>
            <a:fillRect/>
          </a:stretch>
        </p:blipFill>
        <p:spPr>
          <a:xfrm>
            <a:off x="571500" y="1453414"/>
            <a:ext cx="10384156" cy="4540398"/>
          </a:xfrm>
          <a:prstGeom prst="rect">
            <a:avLst/>
          </a:prstGeom>
        </p:spPr>
      </p:pic>
    </p:spTree>
    <p:extLst>
      <p:ext uri="{BB962C8B-B14F-4D97-AF65-F5344CB8AC3E}">
        <p14:creationId xmlns:p14="http://schemas.microsoft.com/office/powerpoint/2010/main" val="3646410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D563F-5EB0-27EF-A721-232915710029}"/>
              </a:ext>
            </a:extLst>
          </p:cNvPr>
          <p:cNvSpPr>
            <a:spLocks noGrp="1"/>
          </p:cNvSpPr>
          <p:nvPr>
            <p:ph type="title"/>
          </p:nvPr>
        </p:nvSpPr>
        <p:spPr>
          <a:xfrm>
            <a:off x="334533" y="824937"/>
            <a:ext cx="10546081" cy="581597"/>
          </a:xfrm>
        </p:spPr>
        <p:txBody>
          <a:bodyPr/>
          <a:lstStyle/>
          <a:p>
            <a:r>
              <a:rPr lang="en-US" dirty="0"/>
              <a:t>Data Channel (I) Ranging Code and Cross-correlation Performance</a:t>
            </a:r>
          </a:p>
        </p:txBody>
      </p:sp>
      <p:sp>
        <p:nvSpPr>
          <p:cNvPr id="6" name="Content Placeholder 5">
            <a:extLst>
              <a:ext uri="{FF2B5EF4-FFF2-40B4-BE49-F238E27FC236}">
                <a16:creationId xmlns:a16="http://schemas.microsoft.com/office/drawing/2014/main" id="{57B1CCF0-EDE8-42CE-0962-10037AAA8E89}"/>
              </a:ext>
            </a:extLst>
          </p:cNvPr>
          <p:cNvSpPr>
            <a:spLocks noGrp="1"/>
          </p:cNvSpPr>
          <p:nvPr>
            <p:ph sz="quarter" idx="15"/>
          </p:nvPr>
        </p:nvSpPr>
        <p:spPr>
          <a:xfrm>
            <a:off x="334533" y="1412814"/>
            <a:ext cx="11271681" cy="4798717"/>
          </a:xfrm>
        </p:spPr>
        <p:txBody>
          <a:bodyPr/>
          <a:lstStyle/>
          <a:p>
            <a:r>
              <a:rPr lang="en-US" dirty="0"/>
              <a:t>The I channel employs a 1.023 </a:t>
            </a:r>
            <a:r>
              <a:rPr lang="en-US" dirty="0" err="1"/>
              <a:t>Mchip</a:t>
            </a:r>
            <a:r>
              <a:rPr lang="en-US" dirty="0"/>
              <a:t>/sec BPSK spreading code,</a:t>
            </a:r>
          </a:p>
          <a:p>
            <a:pPr lvl="1"/>
            <a:r>
              <a:rPr lang="en-US" dirty="0"/>
              <a:t>with period matched to the 2 </a:t>
            </a:r>
            <a:r>
              <a:rPr lang="en-US" dirty="0" err="1"/>
              <a:t>ms</a:t>
            </a:r>
            <a:r>
              <a:rPr lang="en-US" dirty="0"/>
              <a:t> symbol period.</a:t>
            </a:r>
          </a:p>
          <a:p>
            <a:pPr lvl="1"/>
            <a:r>
              <a:rPr lang="en-US" dirty="0"/>
              <a:t>Unlike C/A code, this permits immediate bit Sync.</a:t>
            </a:r>
          </a:p>
          <a:p>
            <a:r>
              <a:rPr lang="en-US" dirty="0"/>
              <a:t>210 Length 2046 Spreading codes were selected from a 2047 length Gold Code family short cycled by 1.</a:t>
            </a:r>
          </a:p>
          <a:p>
            <a:pPr lvl="1"/>
            <a:r>
              <a:rPr lang="en-US" dirty="0"/>
              <a:t>A 2046-chip short cycled 2053-length Weil sequence was found to have comparable correlation performance, but a </a:t>
            </a:r>
            <a:br>
              <a:rPr lang="en-US" dirty="0"/>
            </a:br>
            <a:r>
              <a:rPr lang="en-US" dirty="0"/>
              <a:t>Gold code was selected to simplify implementation.</a:t>
            </a:r>
          </a:p>
          <a:p>
            <a:r>
              <a:rPr lang="en-US" dirty="0"/>
              <a:t>The 2046-chip AFS I channel spreading code was found to provide a 3 dB improvement 99.9 % of the time during acquisition, compared to the GPS L1 C/A spreading code and over 1 dB while tracking, assuming random data symbols.</a:t>
            </a:r>
            <a:br>
              <a:rPr lang="en-US" dirty="0"/>
            </a:br>
            <a:endParaRPr lang="en-US" dirty="0"/>
          </a:p>
        </p:txBody>
      </p:sp>
      <p:pic>
        <p:nvPicPr>
          <p:cNvPr id="7" name="Picture 6">
            <a:extLst>
              <a:ext uri="{FF2B5EF4-FFF2-40B4-BE49-F238E27FC236}">
                <a16:creationId xmlns:a16="http://schemas.microsoft.com/office/drawing/2014/main" id="{6D48454C-B4FF-6BC1-8ABC-EE6DD934B370}"/>
              </a:ext>
            </a:extLst>
          </p:cNvPr>
          <p:cNvPicPr>
            <a:picLocks noChangeAspect="1"/>
          </p:cNvPicPr>
          <p:nvPr/>
        </p:nvPicPr>
        <p:blipFill>
          <a:blip r:embed="rId2"/>
          <a:stretch>
            <a:fillRect/>
          </a:stretch>
        </p:blipFill>
        <p:spPr>
          <a:xfrm>
            <a:off x="675997" y="4144564"/>
            <a:ext cx="7001153" cy="2073674"/>
          </a:xfrm>
          <a:prstGeom prst="rect">
            <a:avLst/>
          </a:prstGeom>
        </p:spPr>
      </p:pic>
      <p:sp>
        <p:nvSpPr>
          <p:cNvPr id="8" name="TextBox 7">
            <a:extLst>
              <a:ext uri="{FF2B5EF4-FFF2-40B4-BE49-F238E27FC236}">
                <a16:creationId xmlns:a16="http://schemas.microsoft.com/office/drawing/2014/main" id="{27ACE97B-1FF0-6A13-29B2-FAFBCEAA3B6B}"/>
              </a:ext>
            </a:extLst>
          </p:cNvPr>
          <p:cNvSpPr txBox="1"/>
          <p:nvPr/>
        </p:nvSpPr>
        <p:spPr>
          <a:xfrm>
            <a:off x="266125" y="6350447"/>
            <a:ext cx="10811678" cy="369332"/>
          </a:xfrm>
          <a:prstGeom prst="rect">
            <a:avLst/>
          </a:prstGeom>
          <a:solidFill>
            <a:srgbClr val="DAF8FE"/>
          </a:solidFill>
        </p:spPr>
        <p:txBody>
          <a:bodyPr wrap="none" rtlCol="0">
            <a:spAutoFit/>
          </a:bodyPr>
          <a:lstStyle/>
          <a:p>
            <a:r>
              <a:rPr lang="en-US" dirty="0"/>
              <a:t>The 210 AFS Gold codes have performance that is comparable to </a:t>
            </a:r>
            <a:r>
              <a:rPr lang="en-US" dirty="0" err="1"/>
              <a:t>Beidou’s</a:t>
            </a:r>
            <a:r>
              <a:rPr lang="en-US" dirty="0"/>
              <a:t> 37 Length 2046 gold codes.</a:t>
            </a:r>
          </a:p>
        </p:txBody>
      </p:sp>
    </p:spTree>
    <p:extLst>
      <p:ext uri="{BB962C8B-B14F-4D97-AF65-F5344CB8AC3E}">
        <p14:creationId xmlns:p14="http://schemas.microsoft.com/office/powerpoint/2010/main" val="1065545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57B1CCF0-EDE8-42CE-0962-10037AAA8E89}"/>
                  </a:ext>
                </a:extLst>
              </p:cNvPr>
              <p:cNvSpPr>
                <a:spLocks noGrp="1"/>
              </p:cNvSpPr>
              <p:nvPr>
                <p:ph sz="quarter" idx="15"/>
              </p:nvPr>
            </p:nvSpPr>
            <p:spPr>
              <a:xfrm>
                <a:off x="334533" y="1412814"/>
                <a:ext cx="11271681" cy="4798717"/>
              </a:xfrm>
            </p:spPr>
            <p:txBody>
              <a:bodyPr/>
              <a:lstStyle/>
              <a:p>
                <a:r>
                  <a:rPr lang="en-US" dirty="0"/>
                  <a:t>The Q channel employs a 10230-chip, 5.115 </a:t>
                </a:r>
                <a:r>
                  <a:rPr lang="en-US" dirty="0" err="1"/>
                  <a:t>Mchip</a:t>
                </a:r>
                <a:r>
                  <a:rPr lang="en-US" dirty="0"/>
                  <a:t>/sec BPSK primary ranging code,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𝐶</m:t>
                        </m:r>
                      </m:e>
                      <m:sub>
                        <m:r>
                          <a:rPr lang="en-US" smtClean="0">
                            <a:latin typeface="Cambria Math" panose="02040503050406030204" pitchFamily="18" charset="0"/>
                          </a:rPr>
                          <m:t>𝑝</m:t>
                        </m:r>
                      </m:sub>
                    </m:sSub>
                  </m:oMath>
                </a14:m>
                <a:r>
                  <a:rPr lang="en-US" dirty="0"/>
                  <a:t>.</a:t>
                </a:r>
              </a:p>
              <a:p>
                <a:pPr lvl="1"/>
                <a:r>
                  <a:rPr lang="en-US" dirty="0"/>
                  <a:t>Like the I channel code, the 2 </a:t>
                </a:r>
                <a:r>
                  <a:rPr lang="en-US" dirty="0" err="1"/>
                  <a:t>ms</a:t>
                </a:r>
                <a:r>
                  <a:rPr lang="en-US" dirty="0"/>
                  <a:t> duration of the code aligns with the data symbols, therefore bit Sync is immediate.</a:t>
                </a:r>
                <a:br>
                  <a:rPr lang="en-US" dirty="0"/>
                </a:br>
                <a:endParaRPr lang="en-US" dirty="0"/>
              </a:p>
              <a:p>
                <a:r>
                  <a:rPr lang="en-US" dirty="0"/>
                  <a:t>The primary code is modulated by a 4-chip secondary Barker sequence,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𝐶</m:t>
                        </m:r>
                      </m:e>
                      <m:sub>
                        <m:r>
                          <a:rPr lang="en-US" smtClean="0">
                            <a:latin typeface="Cambria Math" panose="02040503050406030204" pitchFamily="18" charset="0"/>
                          </a:rPr>
                          <m:t>𝑠</m:t>
                        </m:r>
                      </m:sub>
                    </m:sSub>
                  </m:oMath>
                </a14:m>
                <a:r>
                  <a:rPr lang="en-US" dirty="0"/>
                  <a:t>, assigned to each transmitter.</a:t>
                </a:r>
              </a:p>
              <a:p>
                <a:pPr lvl="1"/>
                <a:r>
                  <a:rPr lang="en-US" dirty="0"/>
                  <a:t>This forms an intermediate code </a:t>
                </a:r>
                <a14:m>
                  <m:oMath xmlns:m="http://schemas.openxmlformats.org/officeDocument/2006/math">
                    <m:sSub>
                      <m:sSubPr>
                        <m:ctrlPr>
                          <a:rPr lang="en-US" i="1" smtClean="0">
                            <a:latin typeface="Cambria Math" panose="02040503050406030204" pitchFamily="18" charset="0"/>
                          </a:rPr>
                        </m:ctrlPr>
                      </m:sSubPr>
                      <m:e>
                        <m:r>
                          <a:rPr lang="en-US" smtClean="0">
                            <a:latin typeface="Cambria Math" panose="02040503050406030204" pitchFamily="18" charset="0"/>
                          </a:rPr>
                          <m:t>𝐶</m:t>
                        </m:r>
                      </m:e>
                      <m:sub>
                        <m:r>
                          <a:rPr lang="en-US" smtClean="0">
                            <a:latin typeface="Cambria Math" panose="02040503050406030204" pitchFamily="18" charset="0"/>
                          </a:rPr>
                          <m:t>𝐼𝑛𝑡</m:t>
                        </m:r>
                      </m:sub>
                    </m:sSub>
                    <m:r>
                      <a:rPr lang="en-US" smtClean="0">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𝐶</m:t>
                        </m:r>
                      </m:e>
                      <m:sub>
                        <m:r>
                          <a:rPr lang="en-US">
                            <a:latin typeface="Cambria Math" panose="02040503050406030204" pitchFamily="18" charset="0"/>
                          </a:rPr>
                          <m:t>𝑝</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𝐶</m:t>
                        </m:r>
                      </m:e>
                      <m:sub>
                        <m:r>
                          <a:rPr lang="en-US" smtClean="0">
                            <a:latin typeface="Cambria Math" panose="02040503050406030204" pitchFamily="18" charset="0"/>
                          </a:rPr>
                          <m:t>𝑠</m:t>
                        </m:r>
                      </m:sub>
                    </m:sSub>
                  </m:oMath>
                </a14:m>
                <a:r>
                  <a:rPr lang="en-US" dirty="0"/>
                  <a:t> to provide flexibility in signal acquisition and an improved cross-correlation. Longer secondary codes would make acquisition more complex.</a:t>
                </a:r>
                <a:br>
                  <a:rPr lang="en-US" dirty="0"/>
                </a:br>
                <a:br>
                  <a:rPr lang="en-US" dirty="0"/>
                </a:br>
                <a:endParaRPr lang="en-US" dirty="0"/>
              </a:p>
              <a:p>
                <a:pPr lvl="1"/>
                <a:endParaRPr lang="en-US" dirty="0"/>
              </a:p>
              <a:p>
                <a:pPr lvl="1"/>
                <a:endParaRPr lang="en-US" dirty="0"/>
              </a:p>
              <a:p>
                <a:pPr lvl="1"/>
                <a:endParaRPr lang="en-US" dirty="0"/>
              </a:p>
              <a:p>
                <a:pPr lvl="1"/>
                <a:endParaRPr lang="en-US" dirty="0"/>
              </a:p>
              <a:p>
                <a:pPr lvl="1"/>
                <a:endParaRPr lang="en-US" dirty="0"/>
              </a:p>
              <a:p>
                <a:pPr marL="290512" lvl="1" indent="0">
                  <a:buNone/>
                </a:pPr>
                <a:endParaRPr lang="en-US" dirty="0"/>
              </a:p>
              <a:p>
                <a:r>
                  <a:rPr lang="en-US" dirty="0"/>
                  <a:t>A Tertiary code further modulates the intermediate code symbols over 1500, 8 </a:t>
                </a:r>
                <a:r>
                  <a:rPr lang="en-US" dirty="0" err="1"/>
                  <a:t>ms</a:t>
                </a:r>
                <a:r>
                  <a:rPr lang="en-US" dirty="0"/>
                  <a:t> symbols.</a:t>
                </a:r>
              </a:p>
              <a:p>
                <a:pPr lvl="1"/>
                <a:r>
                  <a:rPr lang="en-US" dirty="0"/>
                  <a:t>210 Tertiary Weil sequences were designed to provide sufficient future growth.</a:t>
                </a:r>
              </a:p>
              <a:p>
                <a:pPr lvl="1"/>
                <a:r>
                  <a:rPr lang="en-US" dirty="0"/>
                  <a:t>The tertiary code enables frame sync and absolute time to be determined to arbitrarily low C/N0,</a:t>
                </a:r>
              </a:p>
              <a:p>
                <a:pPr lvl="2"/>
                <a:r>
                  <a:rPr lang="en-US" dirty="0"/>
                  <a:t>Only limited by the Minimum C/N0 required for code and carrier tracking.</a:t>
                </a:r>
              </a:p>
            </p:txBody>
          </p:sp>
        </mc:Choice>
        <mc:Fallback>
          <p:sp>
            <p:nvSpPr>
              <p:cNvPr id="6" name="Content Placeholder 5">
                <a:extLst>
                  <a:ext uri="{FF2B5EF4-FFF2-40B4-BE49-F238E27FC236}">
                    <a16:creationId xmlns:a16="http://schemas.microsoft.com/office/drawing/2014/main" id="{57B1CCF0-EDE8-42CE-0962-10037AAA8E89}"/>
                  </a:ext>
                </a:extLst>
              </p:cNvPr>
              <p:cNvSpPr>
                <a:spLocks noGrp="1" noRot="1" noChangeAspect="1" noMove="1" noResize="1" noEditPoints="1" noAdjustHandles="1" noChangeArrowheads="1" noChangeShapeType="1" noTextEdit="1"/>
              </p:cNvSpPr>
              <p:nvPr>
                <p:ph sz="quarter" idx="15"/>
              </p:nvPr>
            </p:nvSpPr>
            <p:spPr>
              <a:xfrm>
                <a:off x="334533" y="1412814"/>
                <a:ext cx="11271681" cy="4798717"/>
              </a:xfrm>
              <a:blipFill>
                <a:blip r:embed="rId2"/>
                <a:stretch>
                  <a:fillRect l="-649" t="-1906" b="-11944"/>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35CD563F-5EB0-27EF-A721-232915710029}"/>
              </a:ext>
            </a:extLst>
          </p:cNvPr>
          <p:cNvSpPr>
            <a:spLocks noGrp="1"/>
          </p:cNvSpPr>
          <p:nvPr>
            <p:ph type="title"/>
          </p:nvPr>
        </p:nvSpPr>
        <p:spPr>
          <a:xfrm>
            <a:off x="334533" y="824937"/>
            <a:ext cx="10546081" cy="581597"/>
          </a:xfrm>
        </p:spPr>
        <p:txBody>
          <a:bodyPr/>
          <a:lstStyle/>
          <a:p>
            <a:r>
              <a:rPr lang="en-US" dirty="0"/>
              <a:t>Dataless Pilot Channel (Q) </a:t>
            </a:r>
          </a:p>
        </p:txBody>
      </p:sp>
      <p:graphicFrame>
        <p:nvGraphicFramePr>
          <p:cNvPr id="2" name="Table 1">
            <a:extLst>
              <a:ext uri="{FF2B5EF4-FFF2-40B4-BE49-F238E27FC236}">
                <a16:creationId xmlns:a16="http://schemas.microsoft.com/office/drawing/2014/main" id="{6108E30A-19E7-71EE-9845-83D667CA9751}"/>
              </a:ext>
            </a:extLst>
          </p:cNvPr>
          <p:cNvGraphicFramePr>
            <a:graphicFrameLocks noGrp="1"/>
          </p:cNvGraphicFramePr>
          <p:nvPr>
            <p:extLst>
              <p:ext uri="{D42A27DB-BD31-4B8C-83A1-F6EECF244321}">
                <p14:modId xmlns:p14="http://schemas.microsoft.com/office/powerpoint/2010/main" val="4162864181"/>
              </p:ext>
            </p:extLst>
          </p:nvPr>
        </p:nvGraphicFramePr>
        <p:xfrm>
          <a:off x="799314" y="3188417"/>
          <a:ext cx="4917186" cy="2232426"/>
        </p:xfrm>
        <a:graphic>
          <a:graphicData uri="http://schemas.openxmlformats.org/drawingml/2006/table">
            <a:tbl>
              <a:tblPr firstRow="1" firstCol="1" bandRow="1">
                <a:tableStyleId>{5C22544A-7EE6-4342-B048-85BDC9FD1C3A}</a:tableStyleId>
              </a:tblPr>
              <a:tblGrid>
                <a:gridCol w="546354">
                  <a:extLst>
                    <a:ext uri="{9D8B030D-6E8A-4147-A177-3AD203B41FA5}">
                      <a16:colId xmlns:a16="http://schemas.microsoft.com/office/drawing/2014/main" val="2940413932"/>
                    </a:ext>
                  </a:extLst>
                </a:gridCol>
                <a:gridCol w="546354">
                  <a:extLst>
                    <a:ext uri="{9D8B030D-6E8A-4147-A177-3AD203B41FA5}">
                      <a16:colId xmlns:a16="http://schemas.microsoft.com/office/drawing/2014/main" val="3344598087"/>
                    </a:ext>
                  </a:extLst>
                </a:gridCol>
                <a:gridCol w="546354">
                  <a:extLst>
                    <a:ext uri="{9D8B030D-6E8A-4147-A177-3AD203B41FA5}">
                      <a16:colId xmlns:a16="http://schemas.microsoft.com/office/drawing/2014/main" val="2992493610"/>
                    </a:ext>
                  </a:extLst>
                </a:gridCol>
                <a:gridCol w="546354">
                  <a:extLst>
                    <a:ext uri="{9D8B030D-6E8A-4147-A177-3AD203B41FA5}">
                      <a16:colId xmlns:a16="http://schemas.microsoft.com/office/drawing/2014/main" val="3420347900"/>
                    </a:ext>
                  </a:extLst>
                </a:gridCol>
                <a:gridCol w="546354">
                  <a:extLst>
                    <a:ext uri="{9D8B030D-6E8A-4147-A177-3AD203B41FA5}">
                      <a16:colId xmlns:a16="http://schemas.microsoft.com/office/drawing/2014/main" val="438401083"/>
                    </a:ext>
                  </a:extLst>
                </a:gridCol>
                <a:gridCol w="546354">
                  <a:extLst>
                    <a:ext uri="{9D8B030D-6E8A-4147-A177-3AD203B41FA5}">
                      <a16:colId xmlns:a16="http://schemas.microsoft.com/office/drawing/2014/main" val="1678674364"/>
                    </a:ext>
                  </a:extLst>
                </a:gridCol>
                <a:gridCol w="546354">
                  <a:extLst>
                    <a:ext uri="{9D8B030D-6E8A-4147-A177-3AD203B41FA5}">
                      <a16:colId xmlns:a16="http://schemas.microsoft.com/office/drawing/2014/main" val="1181855765"/>
                    </a:ext>
                  </a:extLst>
                </a:gridCol>
                <a:gridCol w="546354">
                  <a:extLst>
                    <a:ext uri="{9D8B030D-6E8A-4147-A177-3AD203B41FA5}">
                      <a16:colId xmlns:a16="http://schemas.microsoft.com/office/drawing/2014/main" val="2165016407"/>
                    </a:ext>
                  </a:extLst>
                </a:gridCol>
                <a:gridCol w="546354">
                  <a:extLst>
                    <a:ext uri="{9D8B030D-6E8A-4147-A177-3AD203B41FA5}">
                      <a16:colId xmlns:a16="http://schemas.microsoft.com/office/drawing/2014/main" val="1251113108"/>
                    </a:ext>
                  </a:extLst>
                </a:gridCol>
              </a:tblGrid>
              <a:tr h="557481">
                <a:tc>
                  <a:txBody>
                    <a:bodyPr/>
                    <a:lstStyle/>
                    <a:p>
                      <a:pPr>
                        <a:lnSpc>
                          <a:spcPct val="107000"/>
                        </a:lnSpc>
                      </a:pPr>
                      <a:endParaRPr lang="en-US" sz="2000">
                        <a:effectLst/>
                        <a:latin typeface="+mn-lt"/>
                        <a:cs typeface="Times New Roman" panose="02020603050405020304" pitchFamily="18" charset="0"/>
                      </a:endParaRPr>
                    </a:p>
                  </a:txBody>
                  <a:tcPr marL="68580" marR="68580" marT="0" marB="0" anchor="b"/>
                </a:tc>
                <a:tc gridSpan="4">
                  <a:txBody>
                    <a:bodyPr/>
                    <a:lstStyle/>
                    <a:p>
                      <a:pPr marL="0" marR="0" algn="just">
                        <a:lnSpc>
                          <a:spcPct val="107000"/>
                        </a:lnSpc>
                        <a:spcBef>
                          <a:spcPts val="0"/>
                        </a:spcBef>
                        <a:spcAft>
                          <a:spcPts val="0"/>
                        </a:spcAft>
                      </a:pPr>
                      <a:r>
                        <a:rPr lang="en-US" sz="1600">
                          <a:effectLst/>
                          <a:latin typeface="+mn-lt"/>
                        </a:rPr>
                        <a:t>Binary Representation</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just">
                        <a:lnSpc>
                          <a:spcPct val="107000"/>
                        </a:lnSpc>
                        <a:spcBef>
                          <a:spcPts val="0"/>
                        </a:spcBef>
                        <a:spcAft>
                          <a:spcPts val="0"/>
                        </a:spcAft>
                      </a:pPr>
                      <a:r>
                        <a:rPr lang="en-US" sz="1600">
                          <a:effectLst/>
                          <a:latin typeface="+mn-lt"/>
                        </a:rPr>
                        <a:t>NRZ Representation</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43893686"/>
                  </a:ext>
                </a:extLst>
              </a:tr>
              <a:tr h="335305">
                <a:tc>
                  <a:txBody>
                    <a:bodyPr/>
                    <a:lstStyle/>
                    <a:p>
                      <a:pPr>
                        <a:lnSpc>
                          <a:spcPct val="107000"/>
                        </a:lnSpc>
                      </a:pPr>
                      <a:endParaRPr lang="en-US" sz="2000">
                        <a:effectLst/>
                        <a:latin typeface="+mn-lt"/>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a:effectLst/>
                          <a:latin typeface="+mn-lt"/>
                        </a:rPr>
                        <a:t>B</a:t>
                      </a:r>
                      <a:r>
                        <a:rPr lang="en-US" sz="1600" baseline="-25000">
                          <a:effectLst/>
                          <a:latin typeface="+mn-lt"/>
                        </a:rPr>
                        <a:t>4</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B</a:t>
                      </a:r>
                      <a:r>
                        <a:rPr lang="en-US" sz="1600" baseline="-25000">
                          <a:effectLst/>
                          <a:latin typeface="+mn-lt"/>
                        </a:rPr>
                        <a:t>3</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B</a:t>
                      </a:r>
                      <a:r>
                        <a:rPr lang="en-US" sz="1600" baseline="-25000">
                          <a:effectLst/>
                          <a:latin typeface="+mn-lt"/>
                        </a:rPr>
                        <a:t>2</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B</a:t>
                      </a:r>
                      <a:r>
                        <a:rPr lang="en-US" sz="1600" baseline="-25000">
                          <a:effectLst/>
                          <a:latin typeface="+mn-lt"/>
                        </a:rPr>
                        <a:t>0</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N</a:t>
                      </a:r>
                      <a:r>
                        <a:rPr lang="en-US" sz="1600" baseline="-25000">
                          <a:effectLst/>
                          <a:latin typeface="+mn-lt"/>
                        </a:rPr>
                        <a:t>4</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N</a:t>
                      </a:r>
                      <a:r>
                        <a:rPr lang="en-US" sz="1600" baseline="-25000">
                          <a:effectLst/>
                          <a:latin typeface="+mn-lt"/>
                        </a:rPr>
                        <a:t>3</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N</a:t>
                      </a:r>
                      <a:r>
                        <a:rPr lang="en-US" sz="1600" baseline="-25000">
                          <a:effectLst/>
                          <a:latin typeface="+mn-lt"/>
                        </a:rPr>
                        <a:t>2</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N</a:t>
                      </a:r>
                      <a:r>
                        <a:rPr lang="en-US" sz="1600" baseline="-250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2254383"/>
                  </a:ext>
                </a:extLst>
              </a:tr>
              <a:tr h="334910">
                <a:tc>
                  <a:txBody>
                    <a:bodyPr/>
                    <a:lstStyle/>
                    <a:p>
                      <a:pPr marL="0" marR="0" algn="just">
                        <a:lnSpc>
                          <a:spcPct val="107000"/>
                        </a:lnSpc>
                        <a:spcBef>
                          <a:spcPts val="0"/>
                        </a:spcBef>
                        <a:spcAft>
                          <a:spcPts val="0"/>
                        </a:spcAft>
                      </a:pPr>
                      <a:r>
                        <a:rPr lang="en-US" sz="1600" dirty="0">
                          <a:effectLst/>
                          <a:latin typeface="+mn-lt"/>
                        </a:rPr>
                        <a:t>C</a:t>
                      </a:r>
                      <a:r>
                        <a:rPr lang="en-US" sz="1600" baseline="-25000" dirty="0">
                          <a:effectLst/>
                          <a:latin typeface="+mn-lt"/>
                        </a:rPr>
                        <a:t>0</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0</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rPr>
                        <a:t>-1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 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1009541"/>
                  </a:ext>
                </a:extLst>
              </a:tr>
              <a:tr h="334910">
                <a:tc>
                  <a:txBody>
                    <a:bodyPr/>
                    <a:lstStyle/>
                    <a:p>
                      <a:pPr marL="0" marR="0" algn="just">
                        <a:lnSpc>
                          <a:spcPct val="107000"/>
                        </a:lnSpc>
                        <a:spcBef>
                          <a:spcPts val="0"/>
                        </a:spcBef>
                        <a:spcAft>
                          <a:spcPts val="0"/>
                        </a:spcAft>
                      </a:pPr>
                      <a:r>
                        <a:rPr lang="en-US" sz="1600" dirty="0">
                          <a:effectLst/>
                          <a:latin typeface="+mn-lt"/>
                        </a:rPr>
                        <a:t>C</a:t>
                      </a:r>
                      <a:r>
                        <a:rPr lang="en-US" sz="1600" baseline="-25000" dirty="0">
                          <a:effectLst/>
                          <a:latin typeface="+mn-lt"/>
                        </a:rPr>
                        <a:t>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0</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 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rPr>
                        <a:t>-1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2643520"/>
                  </a:ext>
                </a:extLst>
              </a:tr>
              <a:tr h="334910">
                <a:tc>
                  <a:txBody>
                    <a:bodyPr/>
                    <a:lstStyle/>
                    <a:p>
                      <a:pPr marL="0" marR="0" algn="just">
                        <a:lnSpc>
                          <a:spcPct val="107000"/>
                        </a:lnSpc>
                        <a:spcBef>
                          <a:spcPts val="0"/>
                        </a:spcBef>
                        <a:spcAft>
                          <a:spcPts val="0"/>
                        </a:spcAft>
                      </a:pPr>
                      <a:r>
                        <a:rPr lang="en-US" sz="1600" dirty="0">
                          <a:effectLst/>
                          <a:latin typeface="+mn-lt"/>
                        </a:rPr>
                        <a:t>C</a:t>
                      </a:r>
                      <a:r>
                        <a:rPr lang="en-US" sz="1600" baseline="-25000" dirty="0">
                          <a:effectLst/>
                          <a:latin typeface="+mn-lt"/>
                        </a:rPr>
                        <a:t>2</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0</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 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1851510"/>
                  </a:ext>
                </a:extLst>
              </a:tr>
              <a:tr h="334910">
                <a:tc>
                  <a:txBody>
                    <a:bodyPr/>
                    <a:lstStyle/>
                    <a:p>
                      <a:pPr marL="0" marR="0" algn="just">
                        <a:lnSpc>
                          <a:spcPct val="107000"/>
                        </a:lnSpc>
                        <a:spcBef>
                          <a:spcPts val="0"/>
                        </a:spcBef>
                        <a:spcAft>
                          <a:spcPts val="0"/>
                        </a:spcAft>
                      </a:pPr>
                      <a:r>
                        <a:rPr lang="en-US" sz="1600" dirty="0">
                          <a:effectLst/>
                          <a:latin typeface="+mn-lt"/>
                        </a:rPr>
                        <a:t>C</a:t>
                      </a:r>
                      <a:r>
                        <a:rPr lang="en-US" sz="1600" baseline="-25000" dirty="0">
                          <a:effectLst/>
                          <a:latin typeface="+mn-lt"/>
                        </a:rPr>
                        <a:t>3</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0</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rPr>
                        <a:t>-1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a:effectLst/>
                          <a:latin typeface="+mn-lt"/>
                        </a:rPr>
                        <a:t> 1</a:t>
                      </a:r>
                      <a:endParaRPr lang="en-US" sz="16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600" dirty="0">
                          <a:effectLst/>
                          <a:latin typeface="+mn-lt"/>
                        </a:rPr>
                        <a:t>-1</a:t>
                      </a:r>
                      <a:endParaRPr lang="en-US" sz="160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6671"/>
                  </a:ext>
                </a:extLst>
              </a:tr>
            </a:tbl>
          </a:graphicData>
        </a:graphic>
      </p:graphicFrame>
    </p:spTree>
    <p:extLst>
      <p:ext uri="{BB962C8B-B14F-4D97-AF65-F5344CB8AC3E}">
        <p14:creationId xmlns:p14="http://schemas.microsoft.com/office/powerpoint/2010/main" val="2755993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74437-813E-E76B-7066-4FC1F82AE59B}"/>
              </a:ext>
            </a:extLst>
          </p:cNvPr>
          <p:cNvSpPr>
            <a:spLocks noGrp="1"/>
          </p:cNvSpPr>
          <p:nvPr>
            <p:ph type="title"/>
          </p:nvPr>
        </p:nvSpPr>
        <p:spPr>
          <a:xfrm>
            <a:off x="606817" y="791251"/>
            <a:ext cx="10546081" cy="581597"/>
          </a:xfrm>
        </p:spPr>
        <p:txBody>
          <a:bodyPr/>
          <a:lstStyle/>
          <a:p>
            <a:r>
              <a:rPr lang="en-US" dirty="0"/>
              <a:t>Comparing Acquisition Alternatives </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EB837B87-A52F-FE3B-ACF1-1197E7A8E1CF}"/>
                  </a:ext>
                </a:extLst>
              </p:cNvPr>
              <p:cNvSpPr>
                <a:spLocks noGrp="1"/>
              </p:cNvSpPr>
              <p:nvPr>
                <p:ph sz="quarter" idx="15"/>
              </p:nvPr>
            </p:nvSpPr>
            <p:spPr>
              <a:xfrm>
                <a:off x="397267" y="1220639"/>
                <a:ext cx="11760199" cy="2062678"/>
              </a:xfrm>
            </p:spPr>
            <p:txBody>
              <a:bodyPr/>
              <a:lstStyle/>
              <a:p>
                <a:r>
                  <a:rPr lang="en-US" dirty="0"/>
                  <a:t>The AFS signal provides flexible acquisition alternatives that allow trade of complexity and performance.</a:t>
                </a:r>
              </a:p>
              <a:p>
                <a:pPr lvl="1"/>
                <a:r>
                  <a:rPr lang="en-US" dirty="0"/>
                  <a:t>Acquisition complexity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𝑅</m:t>
                        </m:r>
                      </m:e>
                      <m:sub>
                        <m:r>
                          <a:rPr lang="en-US" b="0" i="1" smtClean="0">
                            <a:latin typeface="Cambria Math" panose="02040503050406030204" pitchFamily="18" charset="0"/>
                            <a:ea typeface="Cambria Math" panose="02040503050406030204" pitchFamily="18" charset="0"/>
                          </a:rPr>
                          <m:t>𝑐</m:t>
                        </m:r>
                      </m:sub>
                    </m:sSub>
                    <m:r>
                      <a:rPr lang="en-US" i="1">
                        <a:latin typeface="Cambria Math" panose="02040503050406030204" pitchFamily="18" charset="0"/>
                        <a:ea typeface="Cambria Math" panose="02040503050406030204" pitchFamily="18" charset="0"/>
                      </a:rPr>
                      <m:t>×</m:t>
                    </m:r>
                  </m:oMath>
                </a14:m>
                <a:r>
                  <a:rPr lang="en-US" dirty="0"/>
                  <a:t> Number of sidebands (for all data or all pilot)*.</a:t>
                </a:r>
              </a:p>
              <a:p>
                <a:pPr lvl="2"/>
                <a:r>
                  <a:rPr lang="en-US" dirty="0"/>
                  <a:t>The difference in frequency search is negligible since that search is typically conducted at the integrate-and-dump rate.</a:t>
                </a:r>
                <a:br>
                  <a:rPr lang="en-US" dirty="0"/>
                </a:br>
                <a:endParaRPr lang="en-US" dirty="0"/>
              </a:p>
              <a:p>
                <a:r>
                  <a:rPr lang="en-US" dirty="0"/>
                  <a:t>The comparison below assumes that the processing gain, PG, of a signal is proportional  to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𝑐</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𝑇</m:t>
                        </m:r>
                      </m:e>
                      <m:sub>
                        <m:r>
                          <a:rPr lang="en-US" b="0" i="1" smtClean="0">
                            <a:latin typeface="Cambria Math" panose="02040503050406030204" pitchFamily="18" charset="0"/>
                            <a:ea typeface="Cambria Math" panose="02040503050406030204" pitchFamily="18" charset="0"/>
                          </a:rPr>
                          <m:t>𝑖</m:t>
                        </m:r>
                      </m:sub>
                    </m:sSub>
                  </m:oMath>
                </a14:m>
                <a:endParaRPr lang="en-US" dirty="0">
                  <a:ea typeface="Cambria Math" panose="02040503050406030204" pitchFamily="18" charset="0"/>
                </a:endParaRPr>
              </a:p>
              <a:p>
                <a:pPr lvl="1"/>
                <a:r>
                  <a:rPr lang="en-US" dirty="0"/>
                  <a:t>Ti is limited to the repeating code duration.</a:t>
                </a:r>
              </a:p>
            </p:txBody>
          </p:sp>
        </mc:Choice>
        <mc:Fallback>
          <p:sp>
            <p:nvSpPr>
              <p:cNvPr id="6" name="Content Placeholder 5">
                <a:extLst>
                  <a:ext uri="{FF2B5EF4-FFF2-40B4-BE49-F238E27FC236}">
                    <a16:creationId xmlns:a16="http://schemas.microsoft.com/office/drawing/2014/main" id="{EB837B87-A52F-FE3B-ACF1-1197E7A8E1CF}"/>
                  </a:ext>
                </a:extLst>
              </p:cNvPr>
              <p:cNvSpPr>
                <a:spLocks noGrp="1" noRot="1" noChangeAspect="1" noMove="1" noResize="1" noEditPoints="1" noAdjustHandles="1" noChangeArrowheads="1" noChangeShapeType="1" noTextEdit="1"/>
              </p:cNvSpPr>
              <p:nvPr>
                <p:ph sz="quarter" idx="15"/>
              </p:nvPr>
            </p:nvSpPr>
            <p:spPr>
              <a:xfrm>
                <a:off x="397267" y="1220639"/>
                <a:ext cx="11760199" cy="2062678"/>
              </a:xfrm>
              <a:blipFill>
                <a:blip r:embed="rId2"/>
                <a:stretch>
                  <a:fillRect l="-570" t="-4130"/>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0A614C9A-956B-5441-36C4-8FA637070572}"/>
              </a:ext>
            </a:extLst>
          </p:cNvPr>
          <p:cNvGraphicFramePr>
            <a:graphicFrameLocks noGrp="1"/>
          </p:cNvGraphicFramePr>
          <p:nvPr>
            <p:extLst>
              <p:ext uri="{D42A27DB-BD31-4B8C-83A1-F6EECF244321}">
                <p14:modId xmlns:p14="http://schemas.microsoft.com/office/powerpoint/2010/main" val="2175704858"/>
              </p:ext>
            </p:extLst>
          </p:nvPr>
        </p:nvGraphicFramePr>
        <p:xfrm>
          <a:off x="1033582" y="3196112"/>
          <a:ext cx="7650134" cy="2397760"/>
        </p:xfrm>
        <a:graphic>
          <a:graphicData uri="http://schemas.openxmlformats.org/drawingml/2006/table">
            <a:tbl>
              <a:tblPr firstRow="1" bandRow="1">
                <a:tableStyleId>{5C22544A-7EE6-4342-B048-85BDC9FD1C3A}</a:tableStyleId>
              </a:tblPr>
              <a:tblGrid>
                <a:gridCol w="3467872">
                  <a:extLst>
                    <a:ext uri="{9D8B030D-6E8A-4147-A177-3AD203B41FA5}">
                      <a16:colId xmlns:a16="http://schemas.microsoft.com/office/drawing/2014/main" val="3501508408"/>
                    </a:ext>
                  </a:extLst>
                </a:gridCol>
                <a:gridCol w="2239162">
                  <a:extLst>
                    <a:ext uri="{9D8B030D-6E8A-4147-A177-3AD203B41FA5}">
                      <a16:colId xmlns:a16="http://schemas.microsoft.com/office/drawing/2014/main" val="28177459"/>
                    </a:ext>
                  </a:extLst>
                </a:gridCol>
                <a:gridCol w="1943100">
                  <a:extLst>
                    <a:ext uri="{9D8B030D-6E8A-4147-A177-3AD203B41FA5}">
                      <a16:colId xmlns:a16="http://schemas.microsoft.com/office/drawing/2014/main" val="3148676481"/>
                    </a:ext>
                  </a:extLst>
                </a:gridCol>
              </a:tblGrid>
              <a:tr h="324724">
                <a:tc>
                  <a:txBody>
                    <a:bodyPr/>
                    <a:lstStyle/>
                    <a:p>
                      <a:r>
                        <a:rPr lang="en-US" dirty="0"/>
                        <a:t>Acquisition Code</a:t>
                      </a:r>
                    </a:p>
                  </a:txBody>
                  <a:tcPr/>
                </a:tc>
                <a:tc>
                  <a:txBody>
                    <a:bodyPr/>
                    <a:lstStyle/>
                    <a:p>
                      <a:r>
                        <a:rPr lang="en-US" dirty="0"/>
                        <a:t>Complexity Relative to L5 Primary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Processing  Gain Relative to L5 (dB)</a:t>
                      </a:r>
                    </a:p>
                  </a:txBody>
                  <a:tcPr/>
                </a:tc>
                <a:extLst>
                  <a:ext uri="{0D108BD9-81ED-4DB2-BD59-A6C34878D82A}">
                    <a16:rowId xmlns:a16="http://schemas.microsoft.com/office/drawing/2014/main" val="3874376897"/>
                  </a:ext>
                </a:extLst>
              </a:tr>
              <a:tr h="370840">
                <a:tc>
                  <a:txBody>
                    <a:bodyPr/>
                    <a:lstStyle/>
                    <a:p>
                      <a:r>
                        <a:rPr lang="en-US"/>
                        <a:t>2046 chip I Primary</a:t>
                      </a:r>
                    </a:p>
                  </a:txBody>
                  <a:tcPr/>
                </a:tc>
                <a:tc>
                  <a:txBody>
                    <a:bodyPr/>
                    <a:lstStyle/>
                    <a:p>
                      <a:pPr algn="ctr" fontAlgn="b"/>
                      <a:r>
                        <a:rPr lang="en-US" sz="1800" kern="1200">
                          <a:solidFill>
                            <a:schemeClr val="dk1"/>
                          </a:solidFill>
                          <a:latin typeface="+mn-lt"/>
                          <a:ea typeface="+mn-ea"/>
                          <a:cs typeface="+mn-cs"/>
                        </a:rPr>
                        <a:t>2%</a:t>
                      </a:r>
                    </a:p>
                  </a:txBody>
                  <a:tcPr marL="6350" marR="6350" marT="6350" marB="0" anchor="b"/>
                </a:tc>
                <a:tc>
                  <a:txBody>
                    <a:bodyPr/>
                    <a:lstStyle/>
                    <a:p>
                      <a:pPr marL="0" algn="ctr" defTabSz="457200" rtl="0" eaLnBrk="1" fontAlgn="b" latinLnBrk="0" hangingPunct="1"/>
                      <a:r>
                        <a:rPr lang="en-US" sz="1800" kern="1200">
                          <a:solidFill>
                            <a:schemeClr val="dk1"/>
                          </a:solidFill>
                          <a:latin typeface="+mn-lt"/>
                          <a:ea typeface="+mn-ea"/>
                          <a:cs typeface="+mn-cs"/>
                        </a:rPr>
                        <a:t>-7.0</a:t>
                      </a:r>
                    </a:p>
                  </a:txBody>
                  <a:tcPr marL="6350" marR="6350" marT="6350" marB="0" anchor="b"/>
                </a:tc>
                <a:extLst>
                  <a:ext uri="{0D108BD9-81ED-4DB2-BD59-A6C34878D82A}">
                    <a16:rowId xmlns:a16="http://schemas.microsoft.com/office/drawing/2014/main" val="3883214097"/>
                  </a:ext>
                </a:extLst>
              </a:tr>
              <a:tr h="370840">
                <a:tc>
                  <a:txBody>
                    <a:bodyPr/>
                    <a:lstStyle/>
                    <a:p>
                      <a:r>
                        <a:rPr lang="en-US"/>
                        <a:t>10230 chip Q Primary</a:t>
                      </a:r>
                    </a:p>
                  </a:txBody>
                  <a:tcPr/>
                </a:tc>
                <a:tc>
                  <a:txBody>
                    <a:bodyPr/>
                    <a:lstStyle/>
                    <a:p>
                      <a:pPr algn="ctr" fontAlgn="b"/>
                      <a:r>
                        <a:rPr lang="en-US" sz="1800" kern="1200">
                          <a:solidFill>
                            <a:schemeClr val="dk1"/>
                          </a:solidFill>
                          <a:latin typeface="+mn-lt"/>
                          <a:ea typeface="+mn-ea"/>
                          <a:cs typeface="+mn-cs"/>
                        </a:rPr>
                        <a:t>50%</a:t>
                      </a:r>
                    </a:p>
                  </a:txBody>
                  <a:tcPr marL="6350" marR="6350" marT="6350" marB="0" anchor="b"/>
                </a:tc>
                <a:tc>
                  <a:txBody>
                    <a:bodyPr/>
                    <a:lstStyle/>
                    <a:p>
                      <a:pPr marL="0" algn="ctr" defTabSz="457200" rtl="0" eaLnBrk="1" fontAlgn="b" latinLnBrk="0" hangingPunct="1"/>
                      <a:r>
                        <a:rPr lang="en-US" sz="1800" kern="1200">
                          <a:solidFill>
                            <a:schemeClr val="dk1"/>
                          </a:solidFill>
                          <a:latin typeface="+mn-lt"/>
                          <a:ea typeface="+mn-ea"/>
                          <a:cs typeface="+mn-cs"/>
                        </a:rPr>
                        <a:t>0.0</a:t>
                      </a:r>
                    </a:p>
                  </a:txBody>
                  <a:tcPr marL="6350" marR="6350" marT="6350" marB="0" anchor="b"/>
                </a:tc>
                <a:extLst>
                  <a:ext uri="{0D108BD9-81ED-4DB2-BD59-A6C34878D82A}">
                    <a16:rowId xmlns:a16="http://schemas.microsoft.com/office/drawing/2014/main" val="2821757305"/>
                  </a:ext>
                </a:extLst>
              </a:tr>
              <a:tr h="370840">
                <a:tc>
                  <a:txBody>
                    <a:bodyPr/>
                    <a:lstStyle/>
                    <a:p>
                      <a:r>
                        <a:rPr lang="en-US" b="1"/>
                        <a:t>40920 chip Q Intermediate</a:t>
                      </a:r>
                    </a:p>
                  </a:txBody>
                  <a:tcPr/>
                </a:tc>
                <a:tc>
                  <a:txBody>
                    <a:bodyPr/>
                    <a:lstStyle/>
                    <a:p>
                      <a:pPr algn="ctr" fontAlgn="b"/>
                      <a:r>
                        <a:rPr lang="en-US" sz="1800" b="1" kern="1200">
                          <a:solidFill>
                            <a:schemeClr val="dk1"/>
                          </a:solidFill>
                          <a:latin typeface="+mn-lt"/>
                          <a:ea typeface="+mn-ea"/>
                          <a:cs typeface="+mn-cs"/>
                        </a:rPr>
                        <a:t>200%</a:t>
                      </a:r>
                    </a:p>
                  </a:txBody>
                  <a:tcPr marL="6350" marR="6350" marT="6350" marB="0" anchor="b"/>
                </a:tc>
                <a:tc>
                  <a:txBody>
                    <a:bodyPr/>
                    <a:lstStyle/>
                    <a:p>
                      <a:pPr marL="0" algn="ctr" defTabSz="457200" rtl="0" eaLnBrk="1" fontAlgn="b" latinLnBrk="0" hangingPunct="1"/>
                      <a:r>
                        <a:rPr lang="en-US" sz="1800" b="1" kern="1200" dirty="0">
                          <a:solidFill>
                            <a:schemeClr val="dk1"/>
                          </a:solidFill>
                          <a:latin typeface="+mn-lt"/>
                          <a:ea typeface="+mn-ea"/>
                          <a:cs typeface="+mn-cs"/>
                        </a:rPr>
                        <a:t>6.0</a:t>
                      </a:r>
                    </a:p>
                  </a:txBody>
                  <a:tcPr marL="6350" marR="6350" marT="6350" marB="0" anchor="b"/>
                </a:tc>
                <a:extLst>
                  <a:ext uri="{0D108BD9-81ED-4DB2-BD59-A6C34878D82A}">
                    <a16:rowId xmlns:a16="http://schemas.microsoft.com/office/drawing/2014/main" val="3693326789"/>
                  </a:ext>
                </a:extLst>
              </a:tr>
              <a:tr h="370840">
                <a:tc>
                  <a:txBody>
                    <a:bodyPr/>
                    <a:lstStyle/>
                    <a:p>
                      <a:r>
                        <a:rPr lang="en-US" dirty="0"/>
                        <a:t>10230 chip L5 Primary Code</a:t>
                      </a:r>
                    </a:p>
                  </a:txBody>
                  <a:tcPr/>
                </a:tc>
                <a:tc>
                  <a:txBody>
                    <a:bodyPr/>
                    <a:lstStyle/>
                    <a:p>
                      <a:pPr algn="ctr" fontAlgn="b"/>
                      <a:r>
                        <a:rPr lang="en-US" sz="1800" kern="1200" dirty="0">
                          <a:solidFill>
                            <a:schemeClr val="dk1"/>
                          </a:solidFill>
                          <a:latin typeface="+mn-lt"/>
                          <a:ea typeface="+mn-ea"/>
                          <a:cs typeface="+mn-cs"/>
                        </a:rPr>
                        <a:t>100%</a:t>
                      </a:r>
                      <a:endParaRPr lang="en-US" sz="1800" kern="1200" dirty="0">
                        <a:solidFill>
                          <a:srgbClr val="FF0000"/>
                        </a:solidFill>
                        <a:latin typeface="+mn-lt"/>
                        <a:ea typeface="+mn-ea"/>
                        <a:cs typeface="+mn-cs"/>
                      </a:endParaRPr>
                    </a:p>
                  </a:txBody>
                  <a:tcPr marL="6350" marR="6350" marT="6350" marB="0" anchor="b"/>
                </a:tc>
                <a:tc>
                  <a:txBody>
                    <a:bodyPr/>
                    <a:lstStyle/>
                    <a:p>
                      <a:pPr marL="0" algn="ctr" defTabSz="457200" rtl="0" eaLnBrk="1" fontAlgn="b" latinLnBrk="0" hangingPunct="1"/>
                      <a:r>
                        <a:rPr lang="en-US" sz="1800" kern="1200" dirty="0">
                          <a:solidFill>
                            <a:schemeClr val="dk1"/>
                          </a:solidFill>
                          <a:latin typeface="+mn-lt"/>
                          <a:ea typeface="+mn-ea"/>
                          <a:cs typeface="+mn-cs"/>
                        </a:rPr>
                        <a:t>0.0</a:t>
                      </a:r>
                    </a:p>
                  </a:txBody>
                  <a:tcPr marL="6350" marR="6350" marT="6350" marB="0" anchor="b"/>
                </a:tc>
                <a:extLst>
                  <a:ext uri="{0D108BD9-81ED-4DB2-BD59-A6C34878D82A}">
                    <a16:rowId xmlns:a16="http://schemas.microsoft.com/office/drawing/2014/main" val="2785092775"/>
                  </a:ext>
                </a:extLst>
              </a:tr>
            </a:tbl>
          </a:graphicData>
        </a:graphic>
      </p:graphicFrame>
      <p:sp>
        <p:nvSpPr>
          <p:cNvPr id="3" name="TextBox 2">
            <a:extLst>
              <a:ext uri="{FF2B5EF4-FFF2-40B4-BE49-F238E27FC236}">
                <a16:creationId xmlns:a16="http://schemas.microsoft.com/office/drawing/2014/main" id="{E460B2BA-2724-06E0-1073-DACD7EA28C81}"/>
              </a:ext>
            </a:extLst>
          </p:cNvPr>
          <p:cNvSpPr txBox="1"/>
          <p:nvPr/>
        </p:nvSpPr>
        <p:spPr>
          <a:xfrm>
            <a:off x="1033582" y="5804104"/>
            <a:ext cx="9421402" cy="646331"/>
          </a:xfrm>
          <a:prstGeom prst="rect">
            <a:avLst/>
          </a:prstGeom>
          <a:solidFill>
            <a:srgbClr val="B3FFFF"/>
          </a:solidFill>
        </p:spPr>
        <p:txBody>
          <a:bodyPr wrap="square" rtlCol="0">
            <a:spAutoFit/>
          </a:bodyPr>
          <a:lstStyle/>
          <a:p>
            <a:r>
              <a:rPr lang="en-US" dirty="0"/>
              <a:t>The Q channel intermediate code provides 6 dB more processing gain than the L5 signal </a:t>
            </a:r>
          </a:p>
          <a:p>
            <a:r>
              <a:rPr lang="en-US" dirty="0"/>
              <a:t>for improved immunity to interference.</a:t>
            </a:r>
          </a:p>
        </p:txBody>
      </p:sp>
      <p:sp>
        <p:nvSpPr>
          <p:cNvPr id="4" name="TextBox 3">
            <a:extLst>
              <a:ext uri="{FF2B5EF4-FFF2-40B4-BE49-F238E27FC236}">
                <a16:creationId xmlns:a16="http://schemas.microsoft.com/office/drawing/2014/main" id="{271396BF-D4DA-6729-76D1-3B7BE63002BE}"/>
              </a:ext>
            </a:extLst>
          </p:cNvPr>
          <p:cNvSpPr txBox="1"/>
          <p:nvPr/>
        </p:nvSpPr>
        <p:spPr>
          <a:xfrm>
            <a:off x="1033582" y="6522167"/>
            <a:ext cx="6096000" cy="276999"/>
          </a:xfrm>
          <a:prstGeom prst="rect">
            <a:avLst/>
          </a:prstGeom>
          <a:noFill/>
        </p:spPr>
        <p:txBody>
          <a:bodyPr wrap="square">
            <a:spAutoFit/>
          </a:bodyPr>
          <a:lstStyle/>
          <a:p>
            <a:r>
              <a:rPr lang="en-US" sz="1200" dirty="0"/>
              <a:t>*L </a:t>
            </a:r>
            <a:r>
              <a:rPr lang="en-US" sz="1200" dirty="0">
                <a:sym typeface="Wingdings" panose="05000000000000000000" pitchFamily="2" charset="2"/>
              </a:rPr>
              <a:t>= code length, </a:t>
            </a:r>
            <a:r>
              <a:rPr lang="en-US" sz="1200" dirty="0" err="1">
                <a:sym typeface="Wingdings" panose="05000000000000000000" pitchFamily="2" charset="2"/>
              </a:rPr>
              <a:t>Rc</a:t>
            </a:r>
            <a:r>
              <a:rPr lang="en-US" sz="1200" dirty="0">
                <a:sym typeface="Wingdings" panose="05000000000000000000" pitchFamily="2" charset="2"/>
              </a:rPr>
              <a:t> = chip rate</a:t>
            </a:r>
            <a:endParaRPr lang="en-US" sz="1200" dirty="0"/>
          </a:p>
        </p:txBody>
      </p:sp>
    </p:spTree>
    <p:extLst>
      <p:ext uri="{BB962C8B-B14F-4D97-AF65-F5344CB8AC3E}">
        <p14:creationId xmlns:p14="http://schemas.microsoft.com/office/powerpoint/2010/main" val="3947334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753BD-A9ED-F0FC-00B4-22BE612656F1}"/>
              </a:ext>
            </a:extLst>
          </p:cNvPr>
          <p:cNvSpPr>
            <a:spLocks noGrp="1"/>
          </p:cNvSpPr>
          <p:nvPr>
            <p:ph type="title"/>
          </p:nvPr>
        </p:nvSpPr>
        <p:spPr>
          <a:xfrm>
            <a:off x="823118" y="700642"/>
            <a:ext cx="10545763" cy="581025"/>
          </a:xfrm>
        </p:spPr>
        <p:txBody>
          <a:bodyPr/>
          <a:lstStyle/>
          <a:p>
            <a:r>
              <a:rPr lang="en-US" dirty="0"/>
              <a:t>AFS Tiered Q channel Spreading code Cross-correlation Performance</a:t>
            </a:r>
            <a:br>
              <a:rPr lang="en-US" dirty="0"/>
            </a:br>
            <a:endParaRPr lang="en-US" dirty="0"/>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27978E54-E522-2BA8-9BC9-E9A37E33F14D}"/>
                  </a:ext>
                </a:extLst>
              </p:cNvPr>
              <p:cNvSpPr>
                <a:spLocks noGrp="1"/>
              </p:cNvSpPr>
              <p:nvPr>
                <p:ph sz="quarter" idx="15"/>
              </p:nvPr>
            </p:nvSpPr>
            <p:spPr>
              <a:xfrm>
                <a:off x="5031788" y="2196932"/>
                <a:ext cx="7006100" cy="2899050"/>
              </a:xfrm>
              <a:noFill/>
            </p:spPr>
            <p:txBody>
              <a:bodyPr/>
              <a:lstStyle/>
              <a:p>
                <a:r>
                  <a:rPr lang="en-US" dirty="0"/>
                  <a:t>Cross-correlation performance results were compared for the </a:t>
                </a:r>
                <a:br>
                  <a:rPr lang="en-US" dirty="0"/>
                </a:br>
                <a:r>
                  <a:rPr lang="en-US" dirty="0"/>
                  <a:t>Tiered Q-Channel code with E5a Primary vs L1C Primary Codes.</a:t>
                </a:r>
              </a:p>
              <a:p>
                <a:pPr lvl="1"/>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𝑇𝑖𝑒𝑟𝑒𝑑</m:t>
                        </m:r>
                      </m:sub>
                    </m:sSub>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𝑃</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𝑆</m:t>
                        </m:r>
                      </m:sub>
                    </m:sSub>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𝐶</m:t>
                        </m:r>
                      </m:e>
                      <m:sub>
                        <m:r>
                          <a:rPr lang="en-US" b="0" i="1" smtClean="0">
                            <a:latin typeface="Cambria Math" panose="02040503050406030204" pitchFamily="18" charset="0"/>
                          </a:rPr>
                          <m:t>𝑇</m:t>
                        </m:r>
                      </m:sub>
                    </m:sSub>
                  </m:oMath>
                </a14:m>
                <a:br>
                  <a:rPr lang="en-US" dirty="0"/>
                </a:br>
                <a:endParaRPr lang="en-US" dirty="0"/>
              </a:p>
              <a:p>
                <a:r>
                  <a:rPr lang="en-US" dirty="0"/>
                  <a:t>Results were computed for acquisition using the primary or intermediate code as well as tracking with 100 </a:t>
                </a:r>
                <a:r>
                  <a:rPr lang="en-US" dirty="0" err="1"/>
                  <a:t>ms</a:t>
                </a:r>
                <a:r>
                  <a:rPr lang="en-US" dirty="0"/>
                  <a:t> and 200 </a:t>
                </a:r>
                <a:r>
                  <a:rPr lang="en-US" dirty="0" err="1"/>
                  <a:t>ms</a:t>
                </a:r>
                <a:r>
                  <a:rPr lang="en-US" dirty="0"/>
                  <a:t> coherent integration periods.</a:t>
                </a:r>
                <a:br>
                  <a:rPr lang="en-US" dirty="0"/>
                </a:br>
                <a:endParaRPr lang="en-US" dirty="0"/>
              </a:p>
              <a:p>
                <a:pPr marL="7937" indent="0">
                  <a:buNone/>
                </a:pPr>
                <a:br>
                  <a:rPr lang="en-US" dirty="0"/>
                </a:br>
                <a:endParaRPr lang="en-US" dirty="0"/>
              </a:p>
              <a:p>
                <a:pPr marL="7937" indent="0">
                  <a:buNone/>
                </a:pPr>
                <a:endParaRPr lang="en-US" dirty="0"/>
              </a:p>
              <a:p>
                <a:pPr marL="7937" indent="0">
                  <a:buNone/>
                </a:pPr>
                <a:endParaRPr lang="en-US" dirty="0"/>
              </a:p>
              <a:p>
                <a:pPr marL="7937" indent="0">
                  <a:buNone/>
                </a:pPr>
                <a:r>
                  <a:rPr lang="en-US" dirty="0"/>
                  <a:t> </a:t>
                </a:r>
                <a:br>
                  <a:rPr lang="en-US" dirty="0"/>
                </a:br>
                <a:endParaRPr lang="en-US" dirty="0"/>
              </a:p>
            </p:txBody>
          </p:sp>
        </mc:Choice>
        <mc:Fallback>
          <p:sp>
            <p:nvSpPr>
              <p:cNvPr id="6" name="Content Placeholder 5">
                <a:extLst>
                  <a:ext uri="{FF2B5EF4-FFF2-40B4-BE49-F238E27FC236}">
                    <a16:creationId xmlns:a16="http://schemas.microsoft.com/office/drawing/2014/main" id="{27978E54-E522-2BA8-9BC9-E9A37E33F14D}"/>
                  </a:ext>
                </a:extLst>
              </p:cNvPr>
              <p:cNvSpPr>
                <a:spLocks noGrp="1" noRot="1" noChangeAspect="1" noMove="1" noResize="1" noEditPoints="1" noAdjustHandles="1" noChangeArrowheads="1" noChangeShapeType="1" noTextEdit="1"/>
              </p:cNvSpPr>
              <p:nvPr>
                <p:ph sz="quarter" idx="15"/>
              </p:nvPr>
            </p:nvSpPr>
            <p:spPr>
              <a:xfrm>
                <a:off x="5031788" y="2196932"/>
                <a:ext cx="7006100" cy="2899050"/>
              </a:xfrm>
              <a:blipFill>
                <a:blip r:embed="rId2"/>
                <a:stretch>
                  <a:fillRect l="-957" t="-2941" r="-43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F33A5B38-5BAD-CFAA-B4F5-7E5A9772FA4C}"/>
              </a:ext>
            </a:extLst>
          </p:cNvPr>
          <p:cNvPicPr>
            <a:picLocks noChangeAspect="1"/>
          </p:cNvPicPr>
          <p:nvPr/>
        </p:nvPicPr>
        <p:blipFill>
          <a:blip r:embed="rId3"/>
          <a:stretch>
            <a:fillRect/>
          </a:stretch>
        </p:blipFill>
        <p:spPr>
          <a:xfrm>
            <a:off x="716433" y="1281668"/>
            <a:ext cx="4140702" cy="4297200"/>
          </a:xfrm>
          <a:prstGeom prst="rect">
            <a:avLst/>
          </a:prstGeom>
        </p:spPr>
      </p:pic>
      <p:sp>
        <p:nvSpPr>
          <p:cNvPr id="8" name="TextBox 7">
            <a:extLst>
              <a:ext uri="{FF2B5EF4-FFF2-40B4-BE49-F238E27FC236}">
                <a16:creationId xmlns:a16="http://schemas.microsoft.com/office/drawing/2014/main" id="{8B14AD79-5AD1-C3B1-AA0F-3104C7A48838}"/>
              </a:ext>
            </a:extLst>
          </p:cNvPr>
          <p:cNvSpPr txBox="1"/>
          <p:nvPr/>
        </p:nvSpPr>
        <p:spPr>
          <a:xfrm>
            <a:off x="243587" y="5834192"/>
            <a:ext cx="11794301" cy="646331"/>
          </a:xfrm>
          <a:prstGeom prst="rect">
            <a:avLst/>
          </a:prstGeom>
          <a:solidFill>
            <a:srgbClr val="B3FFFF"/>
          </a:solidFill>
        </p:spPr>
        <p:txBody>
          <a:bodyPr wrap="square">
            <a:spAutoFit/>
          </a:bodyPr>
          <a:lstStyle/>
          <a:p>
            <a:r>
              <a:rPr lang="en-US" dirty="0"/>
              <a:t>Cross-correlation performance with L1C as the primary code for AFS-Q exceeds that of E5aQ in most of the cases.</a:t>
            </a:r>
          </a:p>
          <a:p>
            <a:r>
              <a:rPr lang="en-US" dirty="0"/>
              <a:t>The use of L1Cp as the primary code improves cross-correlation up to ~1 </a:t>
            </a:r>
            <a:r>
              <a:rPr lang="en-US" dirty="0" err="1"/>
              <a:t>dB.</a:t>
            </a:r>
            <a:endParaRPr lang="en-US" dirty="0"/>
          </a:p>
        </p:txBody>
      </p:sp>
    </p:spTree>
    <p:extLst>
      <p:ext uri="{BB962C8B-B14F-4D97-AF65-F5344CB8AC3E}">
        <p14:creationId xmlns:p14="http://schemas.microsoft.com/office/powerpoint/2010/main" val="3094433168"/>
      </p:ext>
    </p:extLst>
  </p:cSld>
  <p:clrMapOvr>
    <a:masterClrMapping/>
  </p:clrMapOvr>
</p:sld>
</file>

<file path=ppt/theme/theme1.xml><?xml version="1.0" encoding="utf-8"?>
<a:theme xmlns:a="http://schemas.openxmlformats.org/drawingml/2006/main" name="2_Corporate Template_Standard Layout">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03B32E0-D6D5-4796-B491-5C8BF6ACA845}" vid="{A2510312-B030-49C1-834B-D1E8BE3E0F68}"/>
    </a:ext>
  </a:extLst>
</a:theme>
</file>

<file path=ppt/theme/theme2.xml><?xml version="1.0" encoding="utf-8"?>
<a:theme xmlns:a="http://schemas.openxmlformats.org/drawingml/2006/main" name="1_Corporate Template_Standard Titl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Corporate Template.potx" id="{92DF2188-2AE4-4B9C-87DF-FA384DAF2102}" vid="{390B1818-8F47-4186-90ED-C04A1EF0119A}"/>
    </a:ext>
  </a:extLst>
</a:theme>
</file>

<file path=ppt/theme/theme3.xml><?xml version="1.0" encoding="utf-8"?>
<a:theme xmlns:a="http://schemas.openxmlformats.org/drawingml/2006/main" name="4_Corporate Template_Standard Layout–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03B32E0-D6D5-4796-B491-5C8BF6ACA845}" vid="{A2510312-B030-49C1-834B-D1E8BE3E0F68}"/>
    </a:ext>
  </a:extLst>
</a:theme>
</file>

<file path=ppt/theme/theme4.xml><?xml version="1.0" encoding="utf-8"?>
<a:theme xmlns:a="http://schemas.openxmlformats.org/drawingml/2006/main" name="3_Corporate Template_Standard Title–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Corporate Template.potx" id="{92DF2188-2AE4-4B9C-87DF-FA384DAF2102}" vid="{390B1818-8F47-4186-90ED-C04A1EF011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N GNSS+ LunaNetPanel 15Sept2023" id="{DA2A3A70-431F-504A-83D8-3FC53A94C336}" vid="{C8B1E0D0-953A-7E46-AA23-E332CB38990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C2435043F1D746A7AA4D150124317F" ma:contentTypeVersion="6" ma:contentTypeDescription="Create a new document." ma:contentTypeScope="" ma:versionID="919c9479f297f6ceba1e25a3afe1231c">
  <xsd:schema xmlns:xsd="http://www.w3.org/2001/XMLSchema" xmlns:xs="http://www.w3.org/2001/XMLSchema" xmlns:p="http://schemas.microsoft.com/office/2006/metadata/properties" xmlns:ns2="614a1306-062f-4798-88e7-9497abfd775a" xmlns:ns3="2366316f-e243-4d9a-82fb-e01999521481" targetNamespace="http://schemas.microsoft.com/office/2006/metadata/properties" ma:root="true" ma:fieldsID="419948a785d39dfbc20f694bebae5a8f" ns2:_="" ns3:_="">
    <xsd:import namespace="614a1306-062f-4798-88e7-9497abfd775a"/>
    <xsd:import namespace="2366316f-e243-4d9a-82fb-e019995214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4a1306-062f-4798-88e7-9497abfd77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66316f-e243-4d9a-82fb-e0199952148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AAC31A-FAE7-45B0-83D3-4D2EFF9A3582}">
  <ds:schemaRefs>
    <ds:schemaRef ds:uri="2366316f-e243-4d9a-82fb-e01999521481"/>
    <ds:schemaRef ds:uri="614a1306-062f-4798-88e7-9497abfd77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02A44FA-519E-4F3C-9736-328F43D47F54}">
  <ds:schemaRefs>
    <ds:schemaRef ds:uri="http://schemas.microsoft.com/sharepoint/v3/contenttype/forms"/>
  </ds:schemaRefs>
</ds:datastoreItem>
</file>

<file path=customXml/itemProps3.xml><?xml version="1.0" encoding="utf-8"?>
<ds:datastoreItem xmlns:ds="http://schemas.openxmlformats.org/officeDocument/2006/customXml" ds:itemID="{47027379-4118-40C0-B555-343AB2F8EE2F}">
  <ds:schemaRefs>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elements/1.1/"/>
    <ds:schemaRef ds:uri="http://www.w3.org/XML/1998/namespace"/>
    <ds:schemaRef ds:uri="614a1306-062f-4798-88e7-9497abfd775a"/>
    <ds:schemaRef ds:uri="2366316f-e243-4d9a-82fb-e01999521481"/>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245</TotalTime>
  <Words>2090</Words>
  <Application>Microsoft Office PowerPoint</Application>
  <PresentationFormat>Widescreen</PresentationFormat>
  <Paragraphs>224</Paragraphs>
  <Slides>21</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Calibri Light</vt:lpstr>
      <vt:lpstr>Cambria Math</vt:lpstr>
      <vt:lpstr>Helvetica</vt:lpstr>
      <vt:lpstr>Montserrat Medium</vt:lpstr>
      <vt:lpstr>Montserrat SemiBold</vt:lpstr>
      <vt:lpstr>Times New Roman</vt:lpstr>
      <vt:lpstr>Wingdings</vt:lpstr>
      <vt:lpstr>2_Corporate Template_Standard Layout</vt:lpstr>
      <vt:lpstr>1_Corporate Template_Standard Title</vt:lpstr>
      <vt:lpstr>4_Corporate Template_Standard Layout–Security Markings</vt:lpstr>
      <vt:lpstr>3_Corporate Template_Standard Title–Security Markings</vt:lpstr>
      <vt:lpstr>Office Theme</vt:lpstr>
      <vt:lpstr>PowerPoint Presentation</vt:lpstr>
      <vt:lpstr>Outline</vt:lpstr>
      <vt:lpstr>Introduction</vt:lpstr>
      <vt:lpstr>LunaNet AFS Use Cases and Design Objectives</vt:lpstr>
      <vt:lpstr>Signal Overview</vt:lpstr>
      <vt:lpstr>Data Channel (I) Ranging Code and Cross-correlation Performance</vt:lpstr>
      <vt:lpstr>Dataless Pilot Channel (Q) </vt:lpstr>
      <vt:lpstr>Comparing Acquisition Alternatives </vt:lpstr>
      <vt:lpstr>AFS Tiered Q channel Spreading code Cross-correlation Performance </vt:lpstr>
      <vt:lpstr>Tertiary Overlay Code Synchronization Performance</vt:lpstr>
      <vt:lpstr>Data performance</vt:lpstr>
      <vt:lpstr>Sync Word Design and FID</vt:lpstr>
      <vt:lpstr>Data Message Structure</vt:lpstr>
      <vt:lpstr>Data Message Performance</vt:lpstr>
      <vt:lpstr>Performance to Achieve 95% Confidence (Acq. and CED decoding)</vt:lpstr>
      <vt:lpstr>Summary and Conclusions</vt:lpstr>
      <vt:lpstr>Acknowledgements</vt:lpstr>
      <vt:lpstr>Thank you</vt:lpstr>
      <vt:lpstr>PowerPoint Presentation</vt:lpstr>
      <vt:lpstr>Backup</vt:lpstr>
      <vt:lpstr>Illustration of CED Combining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Bain</dc:creator>
  <cp:lastModifiedBy>Crenshaw, Juan M. (GSFC-5950)</cp:lastModifiedBy>
  <cp:revision>9</cp:revision>
  <cp:lastPrinted>2019-04-16T18:41:31Z</cp:lastPrinted>
  <dcterms:created xsi:type="dcterms:W3CDTF">2018-02-01T16:54:56Z</dcterms:created>
  <dcterms:modified xsi:type="dcterms:W3CDTF">2025-01-16T21:44:05Z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0x010100EFC2435043F1D746A7AA4D150124317F</vt:lpwstr>
  </property>
  <property fmtid="{D5CDD505-2E9C-101B-9397-08002B2CF9AE}" pid="3" name="_dlc_DocIdItemGuid">
    <vt:lpwstr>33abe4c1-43e1-4458-898c-82105458040d</vt:lpwstr>
  </property>
</Properties>
</file>