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60" r:id="rId2"/>
  </p:sldIdLst>
  <p:sldSz cx="40233600" cy="40233600"/>
  <p:notesSz cx="7053263"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5DAD"/>
    <a:srgbClr val="EE293D"/>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6" autoAdjust="0"/>
    <p:restoredTop sz="96472" autoAdjust="0"/>
  </p:normalViewPr>
  <p:slideViewPr>
    <p:cSldViewPr snapToGrid="0">
      <p:cViewPr>
        <p:scale>
          <a:sx n="25" d="100"/>
          <a:sy n="25" d="100"/>
        </p:scale>
        <p:origin x="-53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59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95738" y="0"/>
            <a:ext cx="3055937" cy="466725"/>
          </a:xfrm>
          <a:prstGeom prst="rect">
            <a:avLst/>
          </a:prstGeom>
        </p:spPr>
        <p:txBody>
          <a:bodyPr vert="horz" lIns="91440" tIns="45720" rIns="91440" bIns="45720" rtlCol="0"/>
          <a:lstStyle>
            <a:lvl1pPr algn="r">
              <a:defRPr sz="1200"/>
            </a:lvl1pPr>
          </a:lstStyle>
          <a:p>
            <a:fld id="{E671575C-DDF9-4CD7-A1A0-8C86C4741C23}" type="datetimeFigureOut">
              <a:rPr lang="en-US" smtClean="0"/>
              <a:t>1/13/2025</a:t>
            </a:fld>
            <a:endParaRPr lang="en-US"/>
          </a:p>
        </p:txBody>
      </p:sp>
      <p:sp>
        <p:nvSpPr>
          <p:cNvPr id="4" name="Slide Image Placeholder 3"/>
          <p:cNvSpPr>
            <a:spLocks noGrp="1" noRot="1" noChangeAspect="1"/>
          </p:cNvSpPr>
          <p:nvPr>
            <p:ph type="sldImg" idx="2"/>
          </p:nvPr>
        </p:nvSpPr>
        <p:spPr>
          <a:xfrm>
            <a:off x="1955800" y="1163638"/>
            <a:ext cx="3141663"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4850" y="4479925"/>
            <a:ext cx="5643563" cy="36655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559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95738" y="8842375"/>
            <a:ext cx="3055937" cy="466725"/>
          </a:xfrm>
          <a:prstGeom prst="rect">
            <a:avLst/>
          </a:prstGeom>
        </p:spPr>
        <p:txBody>
          <a:bodyPr vert="horz" lIns="91440" tIns="45720" rIns="91440" bIns="45720" rtlCol="0" anchor="b"/>
          <a:lstStyle>
            <a:lvl1pPr algn="r">
              <a:defRPr sz="1200"/>
            </a:lvl1pPr>
          </a:lstStyle>
          <a:p>
            <a:fld id="{D4B997A8-6867-417B-9616-737A0013AC3F}" type="slidenum">
              <a:rPr lang="en-US" smtClean="0"/>
              <a:t>‹#›</a:t>
            </a:fld>
            <a:endParaRPr lang="en-US"/>
          </a:p>
        </p:txBody>
      </p:sp>
    </p:spTree>
    <p:extLst>
      <p:ext uri="{BB962C8B-B14F-4D97-AF65-F5344CB8AC3E}">
        <p14:creationId xmlns:p14="http://schemas.microsoft.com/office/powerpoint/2010/main" val="1401614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B997A8-6867-417B-9616-737A0013AC3F}" type="slidenum">
              <a:rPr lang="en-US" smtClean="0"/>
              <a:t>1</a:t>
            </a:fld>
            <a:endParaRPr lang="en-US"/>
          </a:p>
        </p:txBody>
      </p:sp>
    </p:spTree>
    <p:extLst>
      <p:ext uri="{BB962C8B-B14F-4D97-AF65-F5344CB8AC3E}">
        <p14:creationId xmlns:p14="http://schemas.microsoft.com/office/powerpoint/2010/main" val="4071382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6584530"/>
            <a:ext cx="34198560" cy="14007253"/>
          </a:xfrm>
        </p:spPr>
        <p:txBody>
          <a:bodyPr anchor="b"/>
          <a:lstStyle>
            <a:lvl1pPr algn="ctr">
              <a:defRPr sz="26400"/>
            </a:lvl1pPr>
          </a:lstStyle>
          <a:p>
            <a:r>
              <a:rPr lang="en-US"/>
              <a:t>Click to edit Master title style</a:t>
            </a:r>
            <a:endParaRPr lang="en-US" dirty="0"/>
          </a:p>
        </p:txBody>
      </p:sp>
      <p:sp>
        <p:nvSpPr>
          <p:cNvPr id="3" name="Subtitle 2"/>
          <p:cNvSpPr>
            <a:spLocks noGrp="1"/>
          </p:cNvSpPr>
          <p:nvPr>
            <p:ph type="subTitle" idx="1"/>
          </p:nvPr>
        </p:nvSpPr>
        <p:spPr>
          <a:xfrm>
            <a:off x="5029200" y="21131956"/>
            <a:ext cx="30175200" cy="9713804"/>
          </a:xfrm>
        </p:spPr>
        <p:txBody>
          <a:bodyPr/>
          <a:lstStyle>
            <a:lvl1pPr marL="0" indent="0" algn="ctr">
              <a:buNone/>
              <a:defRPr sz="10560"/>
            </a:lvl1pPr>
            <a:lvl2pPr marL="2011680" indent="0" algn="ctr">
              <a:buNone/>
              <a:defRPr sz="8800"/>
            </a:lvl2pPr>
            <a:lvl3pPr marL="4023360" indent="0" algn="ctr">
              <a:buNone/>
              <a:defRPr sz="7920"/>
            </a:lvl3pPr>
            <a:lvl4pPr marL="6035040" indent="0" algn="ctr">
              <a:buNone/>
              <a:defRPr sz="7040"/>
            </a:lvl4pPr>
            <a:lvl5pPr marL="8046720" indent="0" algn="ctr">
              <a:buNone/>
              <a:defRPr sz="7040"/>
            </a:lvl5pPr>
            <a:lvl6pPr marL="10058400" indent="0" algn="ctr">
              <a:buNone/>
              <a:defRPr sz="7040"/>
            </a:lvl6pPr>
            <a:lvl7pPr marL="12070080" indent="0" algn="ctr">
              <a:buNone/>
              <a:defRPr sz="7040"/>
            </a:lvl7pPr>
            <a:lvl8pPr marL="14081760" indent="0" algn="ctr">
              <a:buNone/>
              <a:defRPr sz="7040"/>
            </a:lvl8pPr>
            <a:lvl9pPr marL="16093440" indent="0" algn="ctr">
              <a:buNone/>
              <a:defRPr sz="70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D2220F-BA3F-4FF2-9A8D-6663C37E167B}"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60208B-F3CA-47E1-808D-572587F7F1BF}" type="slidenum">
              <a:rPr lang="en-US" smtClean="0"/>
              <a:t>‹#›</a:t>
            </a:fld>
            <a:endParaRPr lang="en-US"/>
          </a:p>
        </p:txBody>
      </p:sp>
    </p:spTree>
    <p:extLst>
      <p:ext uri="{BB962C8B-B14F-4D97-AF65-F5344CB8AC3E}">
        <p14:creationId xmlns:p14="http://schemas.microsoft.com/office/powerpoint/2010/main" val="2785450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D2220F-BA3F-4FF2-9A8D-6663C37E167B}"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60208B-F3CA-47E1-808D-572587F7F1BF}" type="slidenum">
              <a:rPr lang="en-US" smtClean="0"/>
              <a:t>‹#›</a:t>
            </a:fld>
            <a:endParaRPr lang="en-US"/>
          </a:p>
        </p:txBody>
      </p:sp>
    </p:spTree>
    <p:extLst>
      <p:ext uri="{BB962C8B-B14F-4D97-AF65-F5344CB8AC3E}">
        <p14:creationId xmlns:p14="http://schemas.microsoft.com/office/powerpoint/2010/main" val="110271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792172" y="2142067"/>
            <a:ext cx="8675370" cy="3409611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766062" y="2142067"/>
            <a:ext cx="25523190" cy="3409611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D2220F-BA3F-4FF2-9A8D-6663C37E167B}"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60208B-F3CA-47E1-808D-572587F7F1BF}" type="slidenum">
              <a:rPr lang="en-US" smtClean="0"/>
              <a:t>‹#›</a:t>
            </a:fld>
            <a:endParaRPr lang="en-US"/>
          </a:p>
        </p:txBody>
      </p:sp>
    </p:spTree>
    <p:extLst>
      <p:ext uri="{BB962C8B-B14F-4D97-AF65-F5344CB8AC3E}">
        <p14:creationId xmlns:p14="http://schemas.microsoft.com/office/powerpoint/2010/main" val="4140736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D2220F-BA3F-4FF2-9A8D-6663C37E167B}"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60208B-F3CA-47E1-808D-572587F7F1BF}" type="slidenum">
              <a:rPr lang="en-US" smtClean="0"/>
              <a:t>‹#›</a:t>
            </a:fld>
            <a:endParaRPr lang="en-US"/>
          </a:p>
        </p:txBody>
      </p:sp>
    </p:spTree>
    <p:extLst>
      <p:ext uri="{BB962C8B-B14F-4D97-AF65-F5344CB8AC3E}">
        <p14:creationId xmlns:p14="http://schemas.microsoft.com/office/powerpoint/2010/main" val="825040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45107" y="10030472"/>
            <a:ext cx="34701480" cy="16736057"/>
          </a:xfrm>
        </p:spPr>
        <p:txBody>
          <a:bodyPr anchor="b"/>
          <a:lstStyle>
            <a:lvl1pPr>
              <a:defRPr sz="26400"/>
            </a:lvl1pPr>
          </a:lstStyle>
          <a:p>
            <a:r>
              <a:rPr lang="en-US"/>
              <a:t>Click to edit Master title style</a:t>
            </a:r>
            <a:endParaRPr lang="en-US" dirty="0"/>
          </a:p>
        </p:txBody>
      </p:sp>
      <p:sp>
        <p:nvSpPr>
          <p:cNvPr id="3" name="Text Placeholder 2"/>
          <p:cNvSpPr>
            <a:spLocks noGrp="1"/>
          </p:cNvSpPr>
          <p:nvPr>
            <p:ph type="body" idx="1"/>
          </p:nvPr>
        </p:nvSpPr>
        <p:spPr>
          <a:xfrm>
            <a:off x="2745107" y="26924858"/>
            <a:ext cx="34701480" cy="8801097"/>
          </a:xfrm>
        </p:spPr>
        <p:txBody>
          <a:bodyPr/>
          <a:lstStyle>
            <a:lvl1pPr marL="0" indent="0">
              <a:buNone/>
              <a:defRPr sz="10560">
                <a:solidFill>
                  <a:schemeClr val="tx1"/>
                </a:solidFill>
              </a:defRPr>
            </a:lvl1pPr>
            <a:lvl2pPr marL="2011680" indent="0">
              <a:buNone/>
              <a:defRPr sz="8800">
                <a:solidFill>
                  <a:schemeClr val="tx1">
                    <a:tint val="75000"/>
                  </a:schemeClr>
                </a:solidFill>
              </a:defRPr>
            </a:lvl2pPr>
            <a:lvl3pPr marL="4023360" indent="0">
              <a:buNone/>
              <a:defRPr sz="7920">
                <a:solidFill>
                  <a:schemeClr val="tx1">
                    <a:tint val="75000"/>
                  </a:schemeClr>
                </a:solidFill>
              </a:defRPr>
            </a:lvl3pPr>
            <a:lvl4pPr marL="6035040" indent="0">
              <a:buNone/>
              <a:defRPr sz="7040">
                <a:solidFill>
                  <a:schemeClr val="tx1">
                    <a:tint val="75000"/>
                  </a:schemeClr>
                </a:solidFill>
              </a:defRPr>
            </a:lvl4pPr>
            <a:lvl5pPr marL="8046720" indent="0">
              <a:buNone/>
              <a:defRPr sz="7040">
                <a:solidFill>
                  <a:schemeClr val="tx1">
                    <a:tint val="75000"/>
                  </a:schemeClr>
                </a:solidFill>
              </a:defRPr>
            </a:lvl5pPr>
            <a:lvl6pPr marL="10058400" indent="0">
              <a:buNone/>
              <a:defRPr sz="7040">
                <a:solidFill>
                  <a:schemeClr val="tx1">
                    <a:tint val="75000"/>
                  </a:schemeClr>
                </a:solidFill>
              </a:defRPr>
            </a:lvl6pPr>
            <a:lvl7pPr marL="12070080" indent="0">
              <a:buNone/>
              <a:defRPr sz="7040">
                <a:solidFill>
                  <a:schemeClr val="tx1">
                    <a:tint val="75000"/>
                  </a:schemeClr>
                </a:solidFill>
              </a:defRPr>
            </a:lvl7pPr>
            <a:lvl8pPr marL="14081760" indent="0">
              <a:buNone/>
              <a:defRPr sz="7040">
                <a:solidFill>
                  <a:schemeClr val="tx1">
                    <a:tint val="75000"/>
                  </a:schemeClr>
                </a:solidFill>
              </a:defRPr>
            </a:lvl8pPr>
            <a:lvl9pPr marL="16093440" indent="0">
              <a:buNone/>
              <a:defRPr sz="704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D2220F-BA3F-4FF2-9A8D-6663C37E167B}"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60208B-F3CA-47E1-808D-572587F7F1BF}" type="slidenum">
              <a:rPr lang="en-US" smtClean="0"/>
              <a:t>‹#›</a:t>
            </a:fld>
            <a:endParaRPr lang="en-US"/>
          </a:p>
        </p:txBody>
      </p:sp>
    </p:spTree>
    <p:extLst>
      <p:ext uri="{BB962C8B-B14F-4D97-AF65-F5344CB8AC3E}">
        <p14:creationId xmlns:p14="http://schemas.microsoft.com/office/powerpoint/2010/main" val="3496196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766060" y="10710333"/>
            <a:ext cx="17099280" cy="255278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0368260" y="10710333"/>
            <a:ext cx="17099280" cy="255278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D2220F-BA3F-4FF2-9A8D-6663C37E167B}"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60208B-F3CA-47E1-808D-572587F7F1BF}" type="slidenum">
              <a:rPr lang="en-US" smtClean="0"/>
              <a:t>‹#›</a:t>
            </a:fld>
            <a:endParaRPr lang="en-US"/>
          </a:p>
        </p:txBody>
      </p:sp>
    </p:spTree>
    <p:extLst>
      <p:ext uri="{BB962C8B-B14F-4D97-AF65-F5344CB8AC3E}">
        <p14:creationId xmlns:p14="http://schemas.microsoft.com/office/powerpoint/2010/main" val="3633386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71300" y="2142076"/>
            <a:ext cx="34701480" cy="7776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771305" y="9862823"/>
            <a:ext cx="17020696" cy="4833617"/>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Edit Master text styles</a:t>
            </a:r>
          </a:p>
        </p:txBody>
      </p:sp>
      <p:sp>
        <p:nvSpPr>
          <p:cNvPr id="4" name="Content Placeholder 3"/>
          <p:cNvSpPr>
            <a:spLocks noGrp="1"/>
          </p:cNvSpPr>
          <p:nvPr>
            <p:ph sz="half" idx="2"/>
          </p:nvPr>
        </p:nvSpPr>
        <p:spPr>
          <a:xfrm>
            <a:off x="2771305" y="14696440"/>
            <a:ext cx="17020696" cy="21616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0368262" y="9862823"/>
            <a:ext cx="17104520" cy="4833617"/>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Edit Master text styles</a:t>
            </a:r>
          </a:p>
        </p:txBody>
      </p:sp>
      <p:sp>
        <p:nvSpPr>
          <p:cNvPr id="6" name="Content Placeholder 5"/>
          <p:cNvSpPr>
            <a:spLocks noGrp="1"/>
          </p:cNvSpPr>
          <p:nvPr>
            <p:ph sz="quarter" idx="4"/>
          </p:nvPr>
        </p:nvSpPr>
        <p:spPr>
          <a:xfrm>
            <a:off x="20368262" y="14696440"/>
            <a:ext cx="17104520" cy="21616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D2220F-BA3F-4FF2-9A8D-6663C37E167B}" type="datetimeFigureOut">
              <a:rPr lang="en-US" smtClean="0"/>
              <a:t>1/13/2025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60208B-F3CA-47E1-808D-572587F7F1BF}" type="slidenum">
              <a:rPr lang="en-US" smtClean="0"/>
              <a:t>‹#›</a:t>
            </a:fld>
            <a:endParaRPr lang="en-US"/>
          </a:p>
        </p:txBody>
      </p:sp>
    </p:spTree>
    <p:extLst>
      <p:ext uri="{BB962C8B-B14F-4D97-AF65-F5344CB8AC3E}">
        <p14:creationId xmlns:p14="http://schemas.microsoft.com/office/powerpoint/2010/main" val="3027440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D2220F-BA3F-4FF2-9A8D-6663C37E167B}" type="datetimeFigureOut">
              <a:rPr lang="en-US" smtClean="0"/>
              <a:t>1/13/2025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60208B-F3CA-47E1-808D-572587F7F1BF}" type="slidenum">
              <a:rPr lang="en-US" smtClean="0"/>
              <a:t>‹#›</a:t>
            </a:fld>
            <a:endParaRPr lang="en-US"/>
          </a:p>
        </p:txBody>
      </p:sp>
    </p:spTree>
    <p:extLst>
      <p:ext uri="{BB962C8B-B14F-4D97-AF65-F5344CB8AC3E}">
        <p14:creationId xmlns:p14="http://schemas.microsoft.com/office/powerpoint/2010/main" val="1716328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D2220F-BA3F-4FF2-9A8D-6663C37E167B}" type="datetimeFigureOut">
              <a:rPr lang="en-US" smtClean="0"/>
              <a:t>1/13/2025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60208B-F3CA-47E1-808D-572587F7F1BF}" type="slidenum">
              <a:rPr lang="en-US" smtClean="0"/>
              <a:t>‹#›</a:t>
            </a:fld>
            <a:endParaRPr lang="en-US"/>
          </a:p>
        </p:txBody>
      </p:sp>
    </p:spTree>
    <p:extLst>
      <p:ext uri="{BB962C8B-B14F-4D97-AF65-F5344CB8AC3E}">
        <p14:creationId xmlns:p14="http://schemas.microsoft.com/office/powerpoint/2010/main" val="1385310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682240"/>
            <a:ext cx="12976383" cy="9387840"/>
          </a:xfrm>
        </p:spPr>
        <p:txBody>
          <a:bodyPr anchor="b"/>
          <a:lstStyle>
            <a:lvl1pPr>
              <a:defRPr sz="14080"/>
            </a:lvl1pPr>
          </a:lstStyle>
          <a:p>
            <a:r>
              <a:rPr lang="en-US"/>
              <a:t>Click to edit Master title style</a:t>
            </a:r>
            <a:endParaRPr lang="en-US" dirty="0"/>
          </a:p>
        </p:txBody>
      </p:sp>
      <p:sp>
        <p:nvSpPr>
          <p:cNvPr id="3" name="Content Placeholder 2"/>
          <p:cNvSpPr>
            <a:spLocks noGrp="1"/>
          </p:cNvSpPr>
          <p:nvPr>
            <p:ph idx="1"/>
          </p:nvPr>
        </p:nvSpPr>
        <p:spPr>
          <a:xfrm>
            <a:off x="17104520" y="5792902"/>
            <a:ext cx="20368260" cy="28591933"/>
          </a:xfrm>
        </p:spPr>
        <p:txBody>
          <a:bodyPr/>
          <a:lstStyle>
            <a:lvl1pPr>
              <a:defRPr sz="14080"/>
            </a:lvl1pPr>
            <a:lvl2pPr>
              <a:defRPr sz="12320"/>
            </a:lvl2pPr>
            <a:lvl3pPr>
              <a:defRPr sz="10560"/>
            </a:lvl3pPr>
            <a:lvl4pPr>
              <a:defRPr sz="8800"/>
            </a:lvl4pPr>
            <a:lvl5pPr>
              <a:defRPr sz="8800"/>
            </a:lvl5pPr>
            <a:lvl6pPr>
              <a:defRPr sz="8800"/>
            </a:lvl6pPr>
            <a:lvl7pPr>
              <a:defRPr sz="8800"/>
            </a:lvl7pPr>
            <a:lvl8pPr>
              <a:defRPr sz="8800"/>
            </a:lvl8pPr>
            <a:lvl9pPr>
              <a:defRPr sz="8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771301" y="12070080"/>
            <a:ext cx="12976383" cy="22361316"/>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Edit Master text styles</a:t>
            </a:r>
          </a:p>
        </p:txBody>
      </p:sp>
      <p:sp>
        <p:nvSpPr>
          <p:cNvPr id="5" name="Date Placeholder 4"/>
          <p:cNvSpPr>
            <a:spLocks noGrp="1"/>
          </p:cNvSpPr>
          <p:nvPr>
            <p:ph type="dt" sz="half" idx="10"/>
          </p:nvPr>
        </p:nvSpPr>
        <p:spPr/>
        <p:txBody>
          <a:bodyPr/>
          <a:lstStyle/>
          <a:p>
            <a:fld id="{9ED2220F-BA3F-4FF2-9A8D-6663C37E167B}"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60208B-F3CA-47E1-808D-572587F7F1BF}" type="slidenum">
              <a:rPr lang="en-US" smtClean="0"/>
              <a:t>‹#›</a:t>
            </a:fld>
            <a:endParaRPr lang="en-US"/>
          </a:p>
        </p:txBody>
      </p:sp>
    </p:spTree>
    <p:extLst>
      <p:ext uri="{BB962C8B-B14F-4D97-AF65-F5344CB8AC3E}">
        <p14:creationId xmlns:p14="http://schemas.microsoft.com/office/powerpoint/2010/main" val="414834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682240"/>
            <a:ext cx="12976383" cy="9387840"/>
          </a:xfrm>
        </p:spPr>
        <p:txBody>
          <a:bodyPr anchor="b"/>
          <a:lstStyle>
            <a:lvl1pPr>
              <a:defRPr sz="1408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04520" y="5792902"/>
            <a:ext cx="20368260" cy="28591933"/>
          </a:xfrm>
        </p:spPr>
        <p:txBody>
          <a:bodyPr anchor="t"/>
          <a:lstStyle>
            <a:lvl1pPr marL="0" indent="0">
              <a:buNone/>
              <a:defRPr sz="14080"/>
            </a:lvl1pPr>
            <a:lvl2pPr marL="2011680" indent="0">
              <a:buNone/>
              <a:defRPr sz="12320"/>
            </a:lvl2pPr>
            <a:lvl3pPr marL="4023360" indent="0">
              <a:buNone/>
              <a:defRPr sz="10560"/>
            </a:lvl3pPr>
            <a:lvl4pPr marL="6035040" indent="0">
              <a:buNone/>
              <a:defRPr sz="8800"/>
            </a:lvl4pPr>
            <a:lvl5pPr marL="8046720" indent="0">
              <a:buNone/>
              <a:defRPr sz="8800"/>
            </a:lvl5pPr>
            <a:lvl6pPr marL="10058400" indent="0">
              <a:buNone/>
              <a:defRPr sz="8800"/>
            </a:lvl6pPr>
            <a:lvl7pPr marL="12070080" indent="0">
              <a:buNone/>
              <a:defRPr sz="8800"/>
            </a:lvl7pPr>
            <a:lvl8pPr marL="14081760" indent="0">
              <a:buNone/>
              <a:defRPr sz="8800"/>
            </a:lvl8pPr>
            <a:lvl9pPr marL="16093440" indent="0">
              <a:buNone/>
              <a:defRPr sz="8800"/>
            </a:lvl9pPr>
          </a:lstStyle>
          <a:p>
            <a:r>
              <a:rPr lang="en-US"/>
              <a:t>Click icon to add picture</a:t>
            </a:r>
            <a:endParaRPr lang="en-US" dirty="0"/>
          </a:p>
        </p:txBody>
      </p:sp>
      <p:sp>
        <p:nvSpPr>
          <p:cNvPr id="4" name="Text Placeholder 3"/>
          <p:cNvSpPr>
            <a:spLocks noGrp="1"/>
          </p:cNvSpPr>
          <p:nvPr>
            <p:ph type="body" sz="half" idx="2"/>
          </p:nvPr>
        </p:nvSpPr>
        <p:spPr>
          <a:xfrm>
            <a:off x="2771301" y="12070080"/>
            <a:ext cx="12976383" cy="22361316"/>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Edit Master text styles</a:t>
            </a:r>
          </a:p>
        </p:txBody>
      </p:sp>
      <p:sp>
        <p:nvSpPr>
          <p:cNvPr id="5" name="Date Placeholder 4"/>
          <p:cNvSpPr>
            <a:spLocks noGrp="1"/>
          </p:cNvSpPr>
          <p:nvPr>
            <p:ph type="dt" sz="half" idx="10"/>
          </p:nvPr>
        </p:nvSpPr>
        <p:spPr/>
        <p:txBody>
          <a:bodyPr/>
          <a:lstStyle/>
          <a:p>
            <a:fld id="{9ED2220F-BA3F-4FF2-9A8D-6663C37E167B}"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60208B-F3CA-47E1-808D-572587F7F1BF}" type="slidenum">
              <a:rPr lang="en-US" smtClean="0"/>
              <a:t>‹#›</a:t>
            </a:fld>
            <a:endParaRPr lang="en-US"/>
          </a:p>
        </p:txBody>
      </p:sp>
    </p:spTree>
    <p:extLst>
      <p:ext uri="{BB962C8B-B14F-4D97-AF65-F5344CB8AC3E}">
        <p14:creationId xmlns:p14="http://schemas.microsoft.com/office/powerpoint/2010/main" val="1221982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6060" y="2142076"/>
            <a:ext cx="34701480" cy="7776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766060" y="10710333"/>
            <a:ext cx="34701480" cy="2552785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66060" y="37290595"/>
            <a:ext cx="9052560" cy="2142067"/>
          </a:xfrm>
          <a:prstGeom prst="rect">
            <a:avLst/>
          </a:prstGeom>
        </p:spPr>
        <p:txBody>
          <a:bodyPr vert="horz" lIns="91440" tIns="45720" rIns="91440" bIns="45720" rtlCol="0" anchor="ctr"/>
          <a:lstStyle>
            <a:lvl1pPr algn="l">
              <a:defRPr sz="5280">
                <a:solidFill>
                  <a:schemeClr val="tx1">
                    <a:tint val="75000"/>
                  </a:schemeClr>
                </a:solidFill>
              </a:defRPr>
            </a:lvl1pPr>
          </a:lstStyle>
          <a:p>
            <a:fld id="{9ED2220F-BA3F-4FF2-9A8D-6663C37E167B}" type="datetimeFigureOut">
              <a:rPr lang="en-US" smtClean="0"/>
              <a:t>1/13/2025</a:t>
            </a:fld>
            <a:endParaRPr lang="en-US"/>
          </a:p>
        </p:txBody>
      </p:sp>
      <p:sp>
        <p:nvSpPr>
          <p:cNvPr id="5" name="Footer Placeholder 4"/>
          <p:cNvSpPr>
            <a:spLocks noGrp="1"/>
          </p:cNvSpPr>
          <p:nvPr>
            <p:ph type="ftr" sz="quarter" idx="3"/>
          </p:nvPr>
        </p:nvSpPr>
        <p:spPr>
          <a:xfrm>
            <a:off x="13327380" y="37290595"/>
            <a:ext cx="13578840" cy="2142067"/>
          </a:xfrm>
          <a:prstGeom prst="rect">
            <a:avLst/>
          </a:prstGeom>
        </p:spPr>
        <p:txBody>
          <a:bodyPr vert="horz" lIns="91440" tIns="45720" rIns="91440" bIns="45720" rtlCol="0" anchor="ctr"/>
          <a:lstStyle>
            <a:lvl1pPr algn="ctr">
              <a:defRPr sz="52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8414980" y="37290595"/>
            <a:ext cx="9052560" cy="2142067"/>
          </a:xfrm>
          <a:prstGeom prst="rect">
            <a:avLst/>
          </a:prstGeom>
        </p:spPr>
        <p:txBody>
          <a:bodyPr vert="horz" lIns="91440" tIns="45720" rIns="91440" bIns="45720" rtlCol="0" anchor="ctr"/>
          <a:lstStyle>
            <a:lvl1pPr algn="r">
              <a:defRPr sz="5280">
                <a:solidFill>
                  <a:schemeClr val="tx1">
                    <a:tint val="75000"/>
                  </a:schemeClr>
                </a:solidFill>
              </a:defRPr>
            </a:lvl1pPr>
          </a:lstStyle>
          <a:p>
            <a:fld id="{7460208B-F3CA-47E1-808D-572587F7F1BF}" type="slidenum">
              <a:rPr lang="en-US" smtClean="0"/>
              <a:t>‹#›</a:t>
            </a:fld>
            <a:endParaRPr lang="en-US"/>
          </a:p>
        </p:txBody>
      </p:sp>
    </p:spTree>
    <p:extLst>
      <p:ext uri="{BB962C8B-B14F-4D97-AF65-F5344CB8AC3E}">
        <p14:creationId xmlns:p14="http://schemas.microsoft.com/office/powerpoint/2010/main" val="2290522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023360" rtl="0" eaLnBrk="1" latinLnBrk="0" hangingPunct="1">
        <a:lnSpc>
          <a:spcPct val="90000"/>
        </a:lnSpc>
        <a:spcBef>
          <a:spcPct val="0"/>
        </a:spcBef>
        <a:buNone/>
        <a:defRPr sz="19360" kern="1200">
          <a:solidFill>
            <a:schemeClr val="tx1"/>
          </a:solidFill>
          <a:latin typeface="+mj-lt"/>
          <a:ea typeface="+mj-ea"/>
          <a:cs typeface="+mj-cs"/>
        </a:defRPr>
      </a:lvl1pPr>
    </p:titleStyle>
    <p:bodyStyle>
      <a:lvl1pPr marL="1005840" indent="-1005840" algn="l" defTabSz="4023360" rtl="0" eaLnBrk="1" latinLnBrk="0" hangingPunct="1">
        <a:lnSpc>
          <a:spcPct val="90000"/>
        </a:lnSpc>
        <a:spcBef>
          <a:spcPts val="4400"/>
        </a:spcBef>
        <a:buFont typeface="Arial" panose="020B0604020202020204" pitchFamily="34" charset="0"/>
        <a:buChar char="•"/>
        <a:defRPr sz="12320" kern="1200">
          <a:solidFill>
            <a:schemeClr val="tx1"/>
          </a:solidFill>
          <a:latin typeface="+mn-lt"/>
          <a:ea typeface="+mn-ea"/>
          <a:cs typeface="+mn-cs"/>
        </a:defRPr>
      </a:lvl1pPr>
      <a:lvl2pPr marL="3017520" indent="-1005840" algn="l" defTabSz="4023360" rtl="0" eaLnBrk="1" latinLnBrk="0" hangingPunct="1">
        <a:lnSpc>
          <a:spcPct val="90000"/>
        </a:lnSpc>
        <a:spcBef>
          <a:spcPts val="2200"/>
        </a:spcBef>
        <a:buFont typeface="Arial" panose="020B0604020202020204" pitchFamily="34" charset="0"/>
        <a:buChar char="•"/>
        <a:defRPr sz="10560" kern="1200">
          <a:solidFill>
            <a:schemeClr val="tx1"/>
          </a:solidFill>
          <a:latin typeface="+mn-lt"/>
          <a:ea typeface="+mn-ea"/>
          <a:cs typeface="+mn-cs"/>
        </a:defRPr>
      </a:lvl2pPr>
      <a:lvl3pPr marL="5029200" indent="-1005840" algn="l" defTabSz="4023360" rtl="0" eaLnBrk="1" latinLnBrk="0" hangingPunct="1">
        <a:lnSpc>
          <a:spcPct val="90000"/>
        </a:lnSpc>
        <a:spcBef>
          <a:spcPts val="2200"/>
        </a:spcBef>
        <a:buFont typeface="Arial" panose="020B0604020202020204" pitchFamily="34" charset="0"/>
        <a:buChar char="•"/>
        <a:defRPr sz="8800" kern="1200">
          <a:solidFill>
            <a:schemeClr val="tx1"/>
          </a:solidFill>
          <a:latin typeface="+mn-lt"/>
          <a:ea typeface="+mn-ea"/>
          <a:cs typeface="+mn-cs"/>
        </a:defRPr>
      </a:lvl3pPr>
      <a:lvl4pPr marL="70408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4pPr>
      <a:lvl5pPr marL="905256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5pPr>
      <a:lvl6pPr marL="1106424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6pPr>
      <a:lvl7pPr marL="1307592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7pPr>
      <a:lvl8pPr marL="1508760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8pPr>
      <a:lvl9pPr marL="170992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9pPr>
    </p:bodyStyle>
    <p:otherStyle>
      <a:defPPr>
        <a:defRPr lang="en-US"/>
      </a:defPPr>
      <a:lvl1pPr marL="0" algn="l" defTabSz="4023360" rtl="0" eaLnBrk="1" latinLnBrk="0" hangingPunct="1">
        <a:defRPr sz="7920" kern="1200">
          <a:solidFill>
            <a:schemeClr val="tx1"/>
          </a:solidFill>
          <a:latin typeface="+mn-lt"/>
          <a:ea typeface="+mn-ea"/>
          <a:cs typeface="+mn-cs"/>
        </a:defRPr>
      </a:lvl1pPr>
      <a:lvl2pPr marL="2011680" algn="l" defTabSz="4023360" rtl="0" eaLnBrk="1" latinLnBrk="0" hangingPunct="1">
        <a:defRPr sz="7920" kern="1200">
          <a:solidFill>
            <a:schemeClr val="tx1"/>
          </a:solidFill>
          <a:latin typeface="+mn-lt"/>
          <a:ea typeface="+mn-ea"/>
          <a:cs typeface="+mn-cs"/>
        </a:defRPr>
      </a:lvl2pPr>
      <a:lvl3pPr marL="4023360" algn="l" defTabSz="4023360" rtl="0" eaLnBrk="1" latinLnBrk="0" hangingPunct="1">
        <a:defRPr sz="7920" kern="1200">
          <a:solidFill>
            <a:schemeClr val="tx1"/>
          </a:solidFill>
          <a:latin typeface="+mn-lt"/>
          <a:ea typeface="+mn-ea"/>
          <a:cs typeface="+mn-cs"/>
        </a:defRPr>
      </a:lvl3pPr>
      <a:lvl4pPr marL="6035040" algn="l" defTabSz="4023360" rtl="0" eaLnBrk="1" latinLnBrk="0" hangingPunct="1">
        <a:defRPr sz="7920" kern="1200">
          <a:solidFill>
            <a:schemeClr val="tx1"/>
          </a:solidFill>
          <a:latin typeface="+mn-lt"/>
          <a:ea typeface="+mn-ea"/>
          <a:cs typeface="+mn-cs"/>
        </a:defRPr>
      </a:lvl4pPr>
      <a:lvl5pPr marL="8046720" algn="l" defTabSz="4023360" rtl="0" eaLnBrk="1" latinLnBrk="0" hangingPunct="1">
        <a:defRPr sz="7920" kern="1200">
          <a:solidFill>
            <a:schemeClr val="tx1"/>
          </a:solidFill>
          <a:latin typeface="+mn-lt"/>
          <a:ea typeface="+mn-ea"/>
          <a:cs typeface="+mn-cs"/>
        </a:defRPr>
      </a:lvl5pPr>
      <a:lvl6pPr marL="10058400" algn="l" defTabSz="4023360" rtl="0" eaLnBrk="1" latinLnBrk="0" hangingPunct="1">
        <a:defRPr sz="7920" kern="1200">
          <a:solidFill>
            <a:schemeClr val="tx1"/>
          </a:solidFill>
          <a:latin typeface="+mn-lt"/>
          <a:ea typeface="+mn-ea"/>
          <a:cs typeface="+mn-cs"/>
        </a:defRPr>
      </a:lvl6pPr>
      <a:lvl7pPr marL="12070080" algn="l" defTabSz="4023360" rtl="0" eaLnBrk="1" latinLnBrk="0" hangingPunct="1">
        <a:defRPr sz="7920" kern="1200">
          <a:solidFill>
            <a:schemeClr val="tx1"/>
          </a:solidFill>
          <a:latin typeface="+mn-lt"/>
          <a:ea typeface="+mn-ea"/>
          <a:cs typeface="+mn-cs"/>
        </a:defRPr>
      </a:lvl7pPr>
      <a:lvl8pPr marL="14081760" algn="l" defTabSz="4023360" rtl="0" eaLnBrk="1" latinLnBrk="0" hangingPunct="1">
        <a:defRPr sz="7920" kern="1200">
          <a:solidFill>
            <a:schemeClr val="tx1"/>
          </a:solidFill>
          <a:latin typeface="+mn-lt"/>
          <a:ea typeface="+mn-ea"/>
          <a:cs typeface="+mn-cs"/>
        </a:defRPr>
      </a:lvl8pPr>
      <a:lvl9pPr marL="16093440" algn="l" defTabSz="4023360" rtl="0" eaLnBrk="1" latinLnBrk="0" hangingPunct="1">
        <a:defRPr sz="7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9.jp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10472" y="130628"/>
            <a:ext cx="3867554" cy="3200400"/>
          </a:xfrm>
          <a:prstGeom prst="rect">
            <a:avLst/>
          </a:prstGeom>
        </p:spPr>
      </p:pic>
      <p:sp>
        <p:nvSpPr>
          <p:cNvPr id="7" name="TextBox 6"/>
          <p:cNvSpPr txBox="1"/>
          <p:nvPr/>
        </p:nvSpPr>
        <p:spPr>
          <a:xfrm>
            <a:off x="192305" y="4688997"/>
            <a:ext cx="20267781" cy="6534096"/>
          </a:xfrm>
          <a:prstGeom prst="rect">
            <a:avLst/>
          </a:prstGeom>
          <a:noFill/>
          <a:ln>
            <a:noFill/>
          </a:ln>
        </p:spPr>
        <p:txBody>
          <a:bodyPr wrap="square" rtlCol="0">
            <a:spAutoFit/>
          </a:bodyPr>
          <a:lstStyle/>
          <a:p>
            <a:pPr algn="ctr"/>
            <a:r>
              <a:rPr lang="en-US" sz="4000" b="1" i="1" dirty="0">
                <a:solidFill>
                  <a:srgbClr val="C00000"/>
                </a:solidFill>
                <a:latin typeface="Arial" panose="020B0604020202020204" pitchFamily="34" charset="0"/>
                <a:cs typeface="Arial" panose="020B0604020202020204" pitchFamily="34" charset="0"/>
              </a:rPr>
              <a:t>BACKGROUND</a:t>
            </a:r>
          </a:p>
          <a:p>
            <a:pPr marL="285750" indent="-285750">
              <a:buFont typeface="Wingdings" panose="05000000000000000000" pitchFamily="2" charset="2"/>
              <a:buChar char="v"/>
            </a:pPr>
            <a:r>
              <a:rPr lang="en-US" sz="3700" dirty="0">
                <a:solidFill>
                  <a:srgbClr val="002060"/>
                </a:solidFill>
              </a:rPr>
              <a:t> Prolonged deep space missions may carry increased crew health risks making it </a:t>
            </a:r>
          </a:p>
          <a:p>
            <a:pPr marL="571500" indent="-571500">
              <a:lnSpc>
                <a:spcPct val="85000"/>
              </a:lnSpc>
            </a:pPr>
            <a:r>
              <a:rPr lang="en-US" sz="3700" dirty="0">
                <a:solidFill>
                  <a:srgbClr val="002060"/>
                </a:solidFill>
              </a:rPr>
              <a:t>     essential to determine effect on crew physiology during missions beyond the Van Allen Belt.</a:t>
            </a:r>
          </a:p>
          <a:p>
            <a:pPr marL="419100" indent="-419100">
              <a:lnSpc>
                <a:spcPct val="85000"/>
              </a:lnSpc>
              <a:buFont typeface="Wingdings" panose="05000000000000000000" pitchFamily="2" charset="2"/>
              <a:buChar char="v"/>
            </a:pPr>
            <a:r>
              <a:rPr lang="en-US" sz="3700" dirty="0">
                <a:solidFill>
                  <a:srgbClr val="002060"/>
                </a:solidFill>
              </a:rPr>
              <a:t> The NASA Human Research Program (HRP) has developed, conducted research to maintain the health and safety of crews during missions.</a:t>
            </a:r>
          </a:p>
          <a:p>
            <a:pPr marL="285750" indent="-285750">
              <a:lnSpc>
                <a:spcPct val="85000"/>
              </a:lnSpc>
              <a:buFont typeface="Wingdings" panose="05000000000000000000" pitchFamily="2" charset="2"/>
              <a:buChar char="v"/>
            </a:pPr>
            <a:r>
              <a:rPr lang="en-US" sz="3700" dirty="0">
                <a:solidFill>
                  <a:srgbClr val="002060"/>
                </a:solidFill>
              </a:rPr>
              <a:t> Transition to Gateway and Artemis lunar exploration have limited availability of </a:t>
            </a:r>
            <a:r>
              <a:rPr lang="en-US" sz="3700" dirty="0" err="1">
                <a:solidFill>
                  <a:srgbClr val="002060"/>
                </a:solidFill>
              </a:rPr>
              <a:t>upmass</a:t>
            </a:r>
            <a:r>
              <a:rPr lang="en-US" sz="3700" dirty="0">
                <a:solidFill>
                  <a:srgbClr val="002060"/>
                </a:solidFill>
              </a:rPr>
              <a:t> and sample return, posing new challenges of available options for tracking crew health during missions.</a:t>
            </a:r>
          </a:p>
          <a:p>
            <a:pPr marL="285750" indent="-285750">
              <a:lnSpc>
                <a:spcPct val="85000"/>
              </a:lnSpc>
              <a:buFont typeface="Wingdings" panose="05000000000000000000" pitchFamily="2" charset="2"/>
              <a:buChar char="v"/>
            </a:pPr>
            <a:r>
              <a:rPr lang="en-US" sz="3700" dirty="0">
                <a:solidFill>
                  <a:srgbClr val="002060"/>
                </a:solidFill>
              </a:rPr>
              <a:t>Dried </a:t>
            </a:r>
            <a:r>
              <a:rPr lang="en-US" sz="3700" dirty="0" err="1">
                <a:solidFill>
                  <a:srgbClr val="002060"/>
                </a:solidFill>
              </a:rPr>
              <a:t>biosample</a:t>
            </a:r>
            <a:r>
              <a:rPr lang="en-US" sz="3700" dirty="0">
                <a:solidFill>
                  <a:srgbClr val="002060"/>
                </a:solidFill>
              </a:rPr>
              <a:t> chemistry, offers a potential technology that can enable the collection, ambient storage and return of samples for the continued tracking of crew health during these exploration class missions. </a:t>
            </a:r>
          </a:p>
          <a:p>
            <a:pPr algn="ctr"/>
            <a:endParaRPr lang="en-US" sz="4000" dirty="0">
              <a:solidFill>
                <a:srgbClr val="C00000"/>
              </a:solidFill>
              <a:latin typeface="Arial" panose="020B0604020202020204" pitchFamily="34" charset="0"/>
              <a:cs typeface="Arial" panose="020B0604020202020204" pitchFamily="34" charset="0"/>
            </a:endParaRPr>
          </a:p>
          <a:p>
            <a:r>
              <a:rPr lang="en-US" sz="5000" b="0" i="0" u="none" strike="noStrike" baseline="0" dirty="0">
                <a:solidFill>
                  <a:srgbClr val="000000"/>
                </a:solidFill>
                <a:latin typeface="Arial" panose="020B0604020202020204" pitchFamily="34" charset="0"/>
                <a:cs typeface="Arial" panose="020B0604020202020204" pitchFamily="34" charset="0"/>
              </a:rPr>
              <a:t> </a:t>
            </a:r>
            <a:endParaRPr lang="en-US" sz="4000" dirty="0">
              <a:solidFill>
                <a:srgbClr val="002060"/>
              </a:solidFill>
              <a:latin typeface="Arial" panose="020B0604020202020204" pitchFamily="34" charset="0"/>
              <a:cs typeface="Arial" panose="020B0604020202020204" pitchFamily="34" charset="0"/>
            </a:endParaRPr>
          </a:p>
        </p:txBody>
      </p:sp>
      <p:sp>
        <p:nvSpPr>
          <p:cNvPr id="8" name="TextBox 7"/>
          <p:cNvSpPr txBox="1"/>
          <p:nvPr/>
        </p:nvSpPr>
        <p:spPr>
          <a:xfrm>
            <a:off x="128636" y="9792123"/>
            <a:ext cx="19899130" cy="3077766"/>
          </a:xfrm>
          <a:prstGeom prst="rect">
            <a:avLst/>
          </a:prstGeom>
          <a:noFill/>
          <a:ln>
            <a:noFill/>
          </a:ln>
        </p:spPr>
        <p:txBody>
          <a:bodyPr wrap="square" rtlCol="0">
            <a:spAutoFit/>
          </a:bodyPr>
          <a:lstStyle/>
          <a:p>
            <a:pPr algn="ctr"/>
            <a:r>
              <a:rPr lang="en-US" sz="4000" b="1" i="1" dirty="0">
                <a:solidFill>
                  <a:srgbClr val="EE293D"/>
                </a:solidFill>
                <a:latin typeface="Arial" panose="020B0604020202020204" pitchFamily="34" charset="0"/>
                <a:cs typeface="Arial" panose="020B0604020202020204" pitchFamily="34" charset="0"/>
              </a:rPr>
              <a:t>GOAL</a:t>
            </a:r>
          </a:p>
          <a:p>
            <a:pPr marL="571500" indent="-571500" algn="just">
              <a:buFont typeface="Wingdings" panose="05000000000000000000" pitchFamily="2" charset="2"/>
              <a:buChar char="v"/>
            </a:pPr>
            <a:r>
              <a:rPr lang="en-US" sz="3700" dirty="0">
                <a:solidFill>
                  <a:srgbClr val="002060"/>
                </a:solidFill>
              </a:rPr>
              <a:t>The goal of this study is the development of dried </a:t>
            </a:r>
            <a:r>
              <a:rPr lang="en-US" sz="3700" dirty="0" err="1">
                <a:solidFill>
                  <a:srgbClr val="002060"/>
                </a:solidFill>
              </a:rPr>
              <a:t>biosampling</a:t>
            </a:r>
            <a:r>
              <a:rPr lang="en-US" sz="3700" dirty="0">
                <a:solidFill>
                  <a:srgbClr val="002060"/>
                </a:solidFill>
              </a:rPr>
              <a:t> as a technology that enables sample collection and tracking of crew health during exploration class missions that have limited conditioned stowage and limited </a:t>
            </a:r>
            <a:r>
              <a:rPr lang="en-US" sz="3700" dirty="0" err="1">
                <a:solidFill>
                  <a:srgbClr val="002060"/>
                </a:solidFill>
              </a:rPr>
              <a:t>upmass</a:t>
            </a:r>
            <a:r>
              <a:rPr lang="en-US" sz="3700" dirty="0">
                <a:solidFill>
                  <a:srgbClr val="002060"/>
                </a:solidFill>
              </a:rPr>
              <a:t>/</a:t>
            </a:r>
            <a:r>
              <a:rPr lang="en-US" sz="3700" dirty="0" err="1">
                <a:solidFill>
                  <a:srgbClr val="002060"/>
                </a:solidFill>
              </a:rPr>
              <a:t>downmass</a:t>
            </a:r>
            <a:r>
              <a:rPr lang="en-US" sz="3700" dirty="0">
                <a:solidFill>
                  <a:srgbClr val="002060"/>
                </a:solidFill>
              </a:rPr>
              <a:t> capabilities. </a:t>
            </a:r>
          </a:p>
          <a:p>
            <a:endParaRPr lang="en-US" sz="4000" dirty="0">
              <a:solidFill>
                <a:schemeClr val="accent5">
                  <a:lumMod val="50000"/>
                </a:schemeClr>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9FC8BAA2-9BFE-41AE-A48B-E9199FF7FB2C}"/>
              </a:ext>
            </a:extLst>
          </p:cNvPr>
          <p:cNvSpPr txBox="1"/>
          <p:nvPr/>
        </p:nvSpPr>
        <p:spPr>
          <a:xfrm>
            <a:off x="192305" y="12672836"/>
            <a:ext cx="19862772" cy="7540526"/>
          </a:xfrm>
          <a:prstGeom prst="rect">
            <a:avLst/>
          </a:prstGeom>
          <a:noFill/>
          <a:ln>
            <a:noFill/>
          </a:ln>
        </p:spPr>
        <p:txBody>
          <a:bodyPr wrap="square" rtlCol="0">
            <a:spAutoFit/>
          </a:bodyPr>
          <a:lstStyle/>
          <a:p>
            <a:pPr algn="ctr"/>
            <a:r>
              <a:rPr lang="en-US" sz="4000" b="1" i="1" dirty="0">
                <a:solidFill>
                  <a:srgbClr val="EE293D"/>
                </a:solidFill>
                <a:latin typeface="Arial" panose="020B0604020202020204" pitchFamily="34" charset="0"/>
                <a:cs typeface="Arial" panose="020B0604020202020204" pitchFamily="34" charset="0"/>
              </a:rPr>
              <a:t>HYPOTHESIS</a:t>
            </a:r>
            <a:endParaRPr lang="en-US" sz="4000" dirty="0">
              <a:solidFill>
                <a:schemeClr val="accent5">
                  <a:lumMod val="50000"/>
                </a:schemeClr>
              </a:solidFill>
              <a:latin typeface="Arial" panose="020B0604020202020204" pitchFamily="34" charset="0"/>
              <a:cs typeface="Arial" panose="020B0604020202020204" pitchFamily="34" charset="0"/>
            </a:endParaRPr>
          </a:p>
          <a:p>
            <a:pPr marL="571500" indent="-571500">
              <a:buFont typeface="Wingdings" panose="05000000000000000000" pitchFamily="2" charset="2"/>
              <a:buChar char="v"/>
            </a:pPr>
            <a:r>
              <a:rPr lang="en-US" sz="3700" dirty="0">
                <a:solidFill>
                  <a:srgbClr val="002060"/>
                </a:solidFill>
                <a:effectLst/>
                <a:ea typeface="Times New Roman" panose="02020603050405020304" pitchFamily="18" charset="0"/>
              </a:rPr>
              <a:t>We hypothesize that dry saliva on a specialized paper matrix provides a viable method for the in-flight collection and dry (non-conditioned) storage of saliva samples for continued tracking of crew health specific measures on Artemis. </a:t>
            </a:r>
            <a:r>
              <a:rPr lang="en-US" sz="3700" dirty="0">
                <a:solidFill>
                  <a:srgbClr val="002060"/>
                </a:solidFill>
                <a:ea typeface="Times New Roman" panose="02020603050405020304" pitchFamily="18" charset="0"/>
              </a:rPr>
              <a:t>D</a:t>
            </a:r>
            <a:r>
              <a:rPr lang="en-US" sz="3700" dirty="0">
                <a:solidFill>
                  <a:srgbClr val="002060"/>
                </a:solidFill>
                <a:effectLst/>
                <a:ea typeface="Times New Roman" panose="02020603050405020304" pitchFamily="18" charset="0"/>
              </a:rPr>
              <a:t>ry blood spot sampling increase the platform of available analytes that can similarly be collected and stored using the same methodology, enabling the tracking of an expanded list of important blood analytes not available in saliva samples. </a:t>
            </a:r>
          </a:p>
          <a:p>
            <a:pPr marL="571500" indent="-571500">
              <a:buFont typeface="Wingdings" panose="05000000000000000000" pitchFamily="2" charset="2"/>
              <a:buChar char="v"/>
            </a:pPr>
            <a:r>
              <a:rPr lang="en-US" sz="3700" dirty="0">
                <a:solidFill>
                  <a:srgbClr val="002060"/>
                </a:solidFill>
                <a:effectLst/>
                <a:ea typeface="Times New Roman" panose="02020603050405020304" pitchFamily="18" charset="0"/>
              </a:rPr>
              <a:t>This methodology provides a viable option for the collection, preservation, and analyte recovery of a various important human health biochemical targets. For saliva, this includes, hormones, latent herpes viruses, cytokines, proteins, and various immune and inflammatory markers. Similarly in blood, target analytes are a broad spectrum of biochemical markers relevant to tracking the adaptation to flight. </a:t>
            </a:r>
            <a:endParaRPr lang="en-US" sz="3700" dirty="0">
              <a:solidFill>
                <a:srgbClr val="002060"/>
              </a:solidFill>
              <a:ea typeface="Times New Roman" panose="02020603050405020304" pitchFamily="18" charset="0"/>
            </a:endParaRPr>
          </a:p>
          <a:p>
            <a:pPr marL="571500" indent="-571500">
              <a:buFont typeface="Wingdings" panose="05000000000000000000" pitchFamily="2" charset="2"/>
              <a:buChar char="v"/>
            </a:pPr>
            <a:r>
              <a:rPr lang="en-US" sz="3700" dirty="0">
                <a:solidFill>
                  <a:srgbClr val="002060"/>
                </a:solidFill>
                <a:effectLst/>
                <a:ea typeface="Times New Roman" panose="02020603050405020304" pitchFamily="18" charset="0"/>
              </a:rPr>
              <a:t>This technology provides a simple alternative strategy for sample return with minimal mass that requires no conditioned stowage or specialized sample storage requirements. </a:t>
            </a:r>
            <a:endParaRPr lang="en-US" sz="3700" dirty="0">
              <a:solidFill>
                <a:schemeClr val="accent5">
                  <a:lumMod val="50000"/>
                </a:schemeClr>
              </a:solidFill>
              <a:cs typeface="Arial" panose="020B0604020202020204" pitchFamily="34" charset="0"/>
            </a:endParaRPr>
          </a:p>
        </p:txBody>
      </p:sp>
      <p:pic>
        <p:nvPicPr>
          <p:cNvPr id="14" name="Picture 13" descr="Diagram&#10;&#10;Description automatically generated with medium confidence">
            <a:extLst>
              <a:ext uri="{FF2B5EF4-FFF2-40B4-BE49-F238E27FC236}">
                <a16:creationId xmlns:a16="http://schemas.microsoft.com/office/drawing/2014/main" id="{36DD0EB2-5EB1-4DCA-8C36-C69E5557E7AD}"/>
              </a:ext>
            </a:extLst>
          </p:cNvPr>
          <p:cNvPicPr>
            <a:picLocks noChangeAspect="1"/>
          </p:cNvPicPr>
          <p:nvPr/>
        </p:nvPicPr>
        <p:blipFill rotWithShape="1">
          <a:blip r:embed="rId4">
            <a:extLst>
              <a:ext uri="{28A0092B-C50C-407E-A947-70E740481C1C}">
                <a14:useLocalDpi xmlns:a14="http://schemas.microsoft.com/office/drawing/2010/main" val="0"/>
              </a:ext>
            </a:extLst>
          </a:blip>
          <a:srcRect l="22016" r="23932"/>
          <a:stretch/>
        </p:blipFill>
        <p:spPr>
          <a:xfrm>
            <a:off x="128636" y="0"/>
            <a:ext cx="3075331" cy="3200401"/>
          </a:xfrm>
          <a:prstGeom prst="rect">
            <a:avLst/>
          </a:prstGeom>
        </p:spPr>
      </p:pic>
      <p:sp>
        <p:nvSpPr>
          <p:cNvPr id="59" name="TextBox 58">
            <a:extLst>
              <a:ext uri="{FF2B5EF4-FFF2-40B4-BE49-F238E27FC236}">
                <a16:creationId xmlns:a16="http://schemas.microsoft.com/office/drawing/2014/main" id="{B2AFE8CB-5448-47B2-A2F7-9093CE76F2F1}"/>
              </a:ext>
            </a:extLst>
          </p:cNvPr>
          <p:cNvSpPr txBox="1"/>
          <p:nvPr/>
        </p:nvSpPr>
        <p:spPr>
          <a:xfrm>
            <a:off x="192305" y="20425664"/>
            <a:ext cx="19626511" cy="13516008"/>
          </a:xfrm>
          <a:prstGeom prst="rect">
            <a:avLst/>
          </a:prstGeom>
          <a:noFill/>
          <a:ln>
            <a:noFill/>
          </a:ln>
        </p:spPr>
        <p:txBody>
          <a:bodyPr wrap="square" rtlCol="0">
            <a:spAutoFit/>
          </a:bodyPr>
          <a:lstStyle/>
          <a:p>
            <a:pPr algn="ctr">
              <a:lnSpc>
                <a:spcPct val="150000"/>
              </a:lnSpc>
            </a:pPr>
            <a:r>
              <a:rPr lang="en-US" sz="4000" b="1" i="1" dirty="0">
                <a:solidFill>
                  <a:srgbClr val="EE293D"/>
                </a:solidFill>
                <a:latin typeface="Arial" panose="020B0604020202020204" pitchFamily="34" charset="0"/>
                <a:cs typeface="Arial" panose="020B0604020202020204" pitchFamily="34" charset="0"/>
              </a:rPr>
              <a:t>SPECIFIC AIMS – Expanded Analyte Targets</a:t>
            </a:r>
            <a:endParaRPr lang="en-US" sz="4000" b="1" dirty="0">
              <a:solidFill>
                <a:srgbClr val="002060"/>
              </a:solidFill>
            </a:endParaRPr>
          </a:p>
          <a:p>
            <a:pPr marL="288925" indent="-288925" algn="just">
              <a:buFont typeface="Wingdings" panose="05000000000000000000" pitchFamily="2" charset="2"/>
              <a:buChar char="v"/>
            </a:pPr>
            <a:r>
              <a:rPr lang="en-US" sz="3700" dirty="0">
                <a:solidFill>
                  <a:srgbClr val="002060"/>
                </a:solidFill>
                <a:effectLst/>
                <a:ea typeface="Times New Roman" panose="02020603050405020304" pitchFamily="18" charset="0"/>
              </a:rPr>
              <a:t> Aim 1: To identify the best paper/filters and storage conditions for successful saliva and blood sample collection, storage and reconstitution/recovery of expanded analyte targets with a 14-Day stability study.</a:t>
            </a:r>
          </a:p>
          <a:p>
            <a:pPr algn="just">
              <a:lnSpc>
                <a:spcPct val="85000"/>
              </a:lnSpc>
            </a:pPr>
            <a:endParaRPr lang="en-US" sz="3700" dirty="0">
              <a:solidFill>
                <a:srgbClr val="002060"/>
              </a:solidFill>
              <a:effectLst/>
              <a:ea typeface="Times New Roman" panose="02020603050405020304" pitchFamily="18" charset="0"/>
            </a:endParaRPr>
          </a:p>
          <a:p>
            <a:pPr marL="914400" indent="-571500">
              <a:lnSpc>
                <a:spcPct val="85000"/>
              </a:lnSpc>
            </a:pPr>
            <a:r>
              <a:rPr lang="en-US" sz="3700" dirty="0">
                <a:solidFill>
                  <a:srgbClr val="002060"/>
                </a:solidFill>
              </a:rPr>
              <a:t>Selection of paper/filters and storage conditions best suited for drying and extraction of samples.</a:t>
            </a:r>
            <a:endParaRPr lang="en-US" sz="3700" i="1" dirty="0">
              <a:solidFill>
                <a:srgbClr val="002060"/>
              </a:solidFill>
            </a:endParaRPr>
          </a:p>
          <a:p>
            <a:pPr lvl="2" indent="-571500">
              <a:lnSpc>
                <a:spcPct val="85000"/>
              </a:lnSpc>
              <a:buFont typeface="Wingdings" panose="05000000000000000000" pitchFamily="2" charset="2"/>
              <a:buChar char="Ø"/>
            </a:pPr>
            <a:r>
              <a:rPr lang="en-US" sz="3700" dirty="0">
                <a:solidFill>
                  <a:srgbClr val="002060"/>
                </a:solidFill>
              </a:rPr>
              <a:t>Test subject saliva and blood dried on various membranes and storage systems.</a:t>
            </a:r>
          </a:p>
          <a:p>
            <a:pPr lvl="2" indent="-571500">
              <a:lnSpc>
                <a:spcPct val="85000"/>
              </a:lnSpc>
              <a:buFont typeface="Wingdings" panose="05000000000000000000" pitchFamily="2" charset="2"/>
              <a:buChar char="Ø"/>
            </a:pPr>
            <a:r>
              <a:rPr lang="en-US" sz="3700" dirty="0">
                <a:solidFill>
                  <a:srgbClr val="002060"/>
                </a:solidFill>
              </a:rPr>
              <a:t>Replicate control samples were frozen at -80°C to allow for comparison against the standard preservation method. </a:t>
            </a:r>
          </a:p>
          <a:p>
            <a:pPr lvl="2" indent="-571500">
              <a:lnSpc>
                <a:spcPct val="85000"/>
              </a:lnSpc>
              <a:buFont typeface="Wingdings" panose="05000000000000000000" pitchFamily="2" charset="2"/>
              <a:buChar char="Ø"/>
            </a:pPr>
            <a:r>
              <a:rPr lang="en-US" sz="3700" dirty="0">
                <a:solidFill>
                  <a:srgbClr val="002060"/>
                </a:solidFill>
              </a:rPr>
              <a:t>Dried samples extracted with buffers that maximize extraction and stability of the analytes. </a:t>
            </a:r>
          </a:p>
          <a:p>
            <a:pPr lvl="2" indent="-571500">
              <a:lnSpc>
                <a:spcPct val="85000"/>
              </a:lnSpc>
              <a:buFont typeface="Wingdings" panose="05000000000000000000" pitchFamily="2" charset="2"/>
              <a:buChar char="Ø"/>
            </a:pPr>
            <a:r>
              <a:rPr lang="en-US" sz="3700" dirty="0">
                <a:solidFill>
                  <a:srgbClr val="002060"/>
                </a:solidFill>
              </a:rPr>
              <a:t>Analysis of extracted samples by the appropriate testing platforms for down selection of papers and storage condition.</a:t>
            </a:r>
          </a:p>
          <a:p>
            <a:pPr marL="571500" indent="-571500" algn="just">
              <a:lnSpc>
                <a:spcPct val="85000"/>
              </a:lnSpc>
              <a:buFont typeface="Wingdings" panose="05000000000000000000" pitchFamily="2" charset="2"/>
              <a:buChar char="v"/>
            </a:pPr>
            <a:endParaRPr lang="en-US" sz="3700" dirty="0">
              <a:solidFill>
                <a:srgbClr val="002060"/>
              </a:solidFill>
              <a:effectLst/>
              <a:ea typeface="Times New Roman" panose="02020603050405020304" pitchFamily="18" charset="0"/>
            </a:endParaRPr>
          </a:p>
          <a:p>
            <a:pPr marL="571500" indent="-571500" algn="just">
              <a:lnSpc>
                <a:spcPct val="85000"/>
              </a:lnSpc>
              <a:buFont typeface="Wingdings" panose="05000000000000000000" pitchFamily="2" charset="2"/>
              <a:buChar char="v"/>
            </a:pPr>
            <a:r>
              <a:rPr lang="en-US" sz="3700" dirty="0">
                <a:solidFill>
                  <a:srgbClr val="002060"/>
                </a:solidFill>
                <a:ea typeface="Times New Roman" panose="02020603050405020304" pitchFamily="18" charset="0"/>
              </a:rPr>
              <a:t>Aim 2: To establish the long-term stability of each detectable analyte under dry storage conditions as it relates to the duration relevant to Gateway collection and return. </a:t>
            </a:r>
          </a:p>
          <a:p>
            <a:pPr algn="just">
              <a:lnSpc>
                <a:spcPct val="85000"/>
              </a:lnSpc>
            </a:pPr>
            <a:endParaRPr lang="en-US" sz="3700" dirty="0">
              <a:solidFill>
                <a:srgbClr val="002060"/>
              </a:solidFill>
              <a:ea typeface="Times New Roman" panose="02020603050405020304" pitchFamily="18" charset="0"/>
            </a:endParaRPr>
          </a:p>
          <a:p>
            <a:pPr marL="336550" lvl="1">
              <a:lnSpc>
                <a:spcPct val="85000"/>
              </a:lnSpc>
            </a:pPr>
            <a:r>
              <a:rPr lang="en-US" sz="3700" dirty="0">
                <a:solidFill>
                  <a:srgbClr val="002060"/>
                </a:solidFill>
              </a:rPr>
              <a:t>Stability of dry sample storage technology compared to equivalent frozen sample control. </a:t>
            </a:r>
          </a:p>
          <a:p>
            <a:pPr marL="962025" lvl="2" indent="-571500">
              <a:lnSpc>
                <a:spcPct val="85000"/>
              </a:lnSpc>
              <a:buFont typeface="Wingdings" panose="05000000000000000000" pitchFamily="2" charset="2"/>
              <a:buChar char="Ø"/>
            </a:pPr>
            <a:r>
              <a:rPr lang="en-US" sz="3700" dirty="0">
                <a:solidFill>
                  <a:srgbClr val="002060"/>
                </a:solidFill>
              </a:rPr>
              <a:t>Samples were collected and dried on their appropriate paper/filter and stored at room temperature.</a:t>
            </a:r>
          </a:p>
          <a:p>
            <a:pPr marL="962025" lvl="2" indent="-571500">
              <a:lnSpc>
                <a:spcPct val="85000"/>
              </a:lnSpc>
              <a:buFont typeface="Wingdings" panose="05000000000000000000" pitchFamily="2" charset="2"/>
              <a:buChar char="Ø"/>
            </a:pPr>
            <a:r>
              <a:rPr lang="en-US" sz="3700" dirty="0">
                <a:solidFill>
                  <a:srgbClr val="002060"/>
                </a:solidFill>
              </a:rPr>
              <a:t>Replicate control samples were frozen at -80°C to allow for comparison against the standard preservation method.</a:t>
            </a:r>
          </a:p>
          <a:p>
            <a:pPr marL="962025" lvl="2" indent="-571500">
              <a:lnSpc>
                <a:spcPct val="85000"/>
              </a:lnSpc>
              <a:buFont typeface="Wingdings" panose="05000000000000000000" pitchFamily="2" charset="2"/>
              <a:buChar char="Ø"/>
            </a:pPr>
            <a:r>
              <a:rPr lang="en-US" sz="3700" dirty="0">
                <a:solidFill>
                  <a:srgbClr val="002060"/>
                </a:solidFill>
              </a:rPr>
              <a:t>Samples extracted and analyzed at designated time points to confirm stability.</a:t>
            </a:r>
          </a:p>
          <a:p>
            <a:pPr marL="962025" lvl="2" indent="-571500">
              <a:lnSpc>
                <a:spcPct val="85000"/>
              </a:lnSpc>
              <a:buFont typeface="Wingdings" panose="05000000000000000000" pitchFamily="2" charset="2"/>
              <a:buChar char="Ø"/>
            </a:pPr>
            <a:r>
              <a:rPr lang="en-US" sz="3700" dirty="0">
                <a:solidFill>
                  <a:srgbClr val="002060"/>
                </a:solidFill>
              </a:rPr>
              <a:t>Each time point is compared to a frozen control which represents the baseline.  </a:t>
            </a:r>
          </a:p>
          <a:p>
            <a:pPr algn="just">
              <a:lnSpc>
                <a:spcPct val="85000"/>
              </a:lnSpc>
            </a:pPr>
            <a:endParaRPr lang="en-US" sz="3800" dirty="0">
              <a:solidFill>
                <a:srgbClr val="002060"/>
              </a:solidFill>
              <a:ea typeface="Times New Roman" panose="02020603050405020304" pitchFamily="18" charset="0"/>
            </a:endParaRPr>
          </a:p>
          <a:p>
            <a:endParaRPr lang="en-US" sz="4000" dirty="0">
              <a:solidFill>
                <a:schemeClr val="accent5">
                  <a:lumMod val="50000"/>
                </a:schemeClr>
              </a:solidFill>
              <a:latin typeface="Arial" panose="020B0604020202020204" pitchFamily="34" charset="0"/>
              <a:cs typeface="Arial" panose="020B0604020202020204" pitchFamily="34" charset="0"/>
            </a:endParaRPr>
          </a:p>
        </p:txBody>
      </p:sp>
      <p:grpSp>
        <p:nvGrpSpPr>
          <p:cNvPr id="73" name="Group 72">
            <a:extLst>
              <a:ext uri="{FF2B5EF4-FFF2-40B4-BE49-F238E27FC236}">
                <a16:creationId xmlns:a16="http://schemas.microsoft.com/office/drawing/2014/main" id="{F53AF805-B81B-67B6-F6DC-2F4588693E1F}"/>
              </a:ext>
            </a:extLst>
          </p:cNvPr>
          <p:cNvGrpSpPr/>
          <p:nvPr/>
        </p:nvGrpSpPr>
        <p:grpSpPr>
          <a:xfrm>
            <a:off x="20574386" y="18877093"/>
            <a:ext cx="19204751" cy="6040307"/>
            <a:chOff x="18441477" y="13039335"/>
            <a:chExt cx="21857175" cy="5610254"/>
          </a:xfrm>
        </p:grpSpPr>
        <p:grpSp>
          <p:nvGrpSpPr>
            <p:cNvPr id="71" name="Group 70">
              <a:extLst>
                <a:ext uri="{FF2B5EF4-FFF2-40B4-BE49-F238E27FC236}">
                  <a16:creationId xmlns:a16="http://schemas.microsoft.com/office/drawing/2014/main" id="{EBC29809-DFC1-AD3D-D94B-CE4440E50A2C}"/>
                </a:ext>
              </a:extLst>
            </p:cNvPr>
            <p:cNvGrpSpPr/>
            <p:nvPr/>
          </p:nvGrpSpPr>
          <p:grpSpPr>
            <a:xfrm>
              <a:off x="19189091" y="13039335"/>
              <a:ext cx="20629462" cy="5239289"/>
              <a:chOff x="19189091" y="13135587"/>
              <a:chExt cx="20629462" cy="5239289"/>
            </a:xfrm>
          </p:grpSpPr>
          <p:grpSp>
            <p:nvGrpSpPr>
              <p:cNvPr id="62" name="Group 61">
                <a:extLst>
                  <a:ext uri="{FF2B5EF4-FFF2-40B4-BE49-F238E27FC236}">
                    <a16:creationId xmlns:a16="http://schemas.microsoft.com/office/drawing/2014/main" id="{107BC00E-A1D3-4768-B2F4-3340ABF9A441}"/>
                  </a:ext>
                </a:extLst>
              </p:cNvPr>
              <p:cNvGrpSpPr/>
              <p:nvPr/>
            </p:nvGrpSpPr>
            <p:grpSpPr>
              <a:xfrm>
                <a:off x="19189091" y="13236113"/>
                <a:ext cx="8704884" cy="4107927"/>
                <a:chOff x="19097525" y="34711989"/>
                <a:chExt cx="8704884" cy="4107927"/>
              </a:xfrm>
            </p:grpSpPr>
            <p:sp>
              <p:nvSpPr>
                <p:cNvPr id="41" name="TextBox 40">
                  <a:extLst>
                    <a:ext uri="{FF2B5EF4-FFF2-40B4-BE49-F238E27FC236}">
                      <a16:creationId xmlns:a16="http://schemas.microsoft.com/office/drawing/2014/main" id="{DA1E7719-066F-4FDB-B05D-ED3AB5627BC5}"/>
                    </a:ext>
                  </a:extLst>
                </p:cNvPr>
                <p:cNvSpPr txBox="1"/>
                <p:nvPr/>
              </p:nvSpPr>
              <p:spPr>
                <a:xfrm>
                  <a:off x="24389466" y="35410263"/>
                  <a:ext cx="3412943" cy="3173087"/>
                </a:xfrm>
                <a:prstGeom prst="rect">
                  <a:avLst/>
                </a:prstGeom>
                <a:noFill/>
              </p:spPr>
              <p:txBody>
                <a:bodyPr wrap="square" rtlCol="0">
                  <a:spAutoFit/>
                </a:bodyPr>
                <a:lstStyle/>
                <a:p>
                  <a:r>
                    <a:rPr lang="en-US" sz="2400" dirty="0">
                      <a:solidFill>
                        <a:srgbClr val="002060"/>
                      </a:solidFill>
                    </a:rPr>
                    <a:t>Figure 1A: Saliva collection kit for saliva sample collection and storage on Artemis missions. </a:t>
                  </a:r>
                </a:p>
                <a:p>
                  <a:r>
                    <a:rPr lang="en-US" sz="2400" i="1" dirty="0">
                      <a:solidFill>
                        <a:srgbClr val="002060"/>
                      </a:solidFill>
                    </a:rPr>
                    <a:t>Image: In house image, courtesy of Immunology/Virology Laboratory. </a:t>
                  </a:r>
                  <a:endParaRPr lang="en-US" sz="2400" i="1" dirty="0"/>
                </a:p>
              </p:txBody>
            </p:sp>
            <p:grpSp>
              <p:nvGrpSpPr>
                <p:cNvPr id="47" name="Group 46">
                  <a:extLst>
                    <a:ext uri="{FF2B5EF4-FFF2-40B4-BE49-F238E27FC236}">
                      <a16:creationId xmlns:a16="http://schemas.microsoft.com/office/drawing/2014/main" id="{0050D661-882A-48C4-9E93-27006D8E7FE4}"/>
                    </a:ext>
                  </a:extLst>
                </p:cNvPr>
                <p:cNvGrpSpPr/>
                <p:nvPr/>
              </p:nvGrpSpPr>
              <p:grpSpPr>
                <a:xfrm>
                  <a:off x="19097525" y="35244944"/>
                  <a:ext cx="5276865" cy="3574972"/>
                  <a:chOff x="19930056" y="34143778"/>
                  <a:chExt cx="5276865" cy="3574972"/>
                </a:xfrm>
              </p:grpSpPr>
              <p:pic>
                <p:nvPicPr>
                  <p:cNvPr id="15" name="Picture 14" descr="Text, letter&#10;&#10;Description automatically generated">
                    <a:extLst>
                      <a:ext uri="{FF2B5EF4-FFF2-40B4-BE49-F238E27FC236}">
                        <a16:creationId xmlns:a16="http://schemas.microsoft.com/office/drawing/2014/main" id="{2C33615A-9633-4EC4-8AD2-A497F9B5DC9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60717" y="34309097"/>
                    <a:ext cx="4546204" cy="3409653"/>
                  </a:xfrm>
                  <a:prstGeom prst="rect">
                    <a:avLst/>
                  </a:prstGeom>
                </p:spPr>
              </p:pic>
              <p:sp>
                <p:nvSpPr>
                  <p:cNvPr id="43" name="TextBox 42">
                    <a:extLst>
                      <a:ext uri="{FF2B5EF4-FFF2-40B4-BE49-F238E27FC236}">
                        <a16:creationId xmlns:a16="http://schemas.microsoft.com/office/drawing/2014/main" id="{AFA2E6AE-1AD6-40CE-B6D8-7EA6630CD987}"/>
                      </a:ext>
                    </a:extLst>
                  </p:cNvPr>
                  <p:cNvSpPr txBox="1"/>
                  <p:nvPr/>
                </p:nvSpPr>
                <p:spPr>
                  <a:xfrm>
                    <a:off x="19930056" y="34143778"/>
                    <a:ext cx="969735" cy="646331"/>
                  </a:xfrm>
                  <a:prstGeom prst="rect">
                    <a:avLst/>
                  </a:prstGeom>
                  <a:noFill/>
                </p:spPr>
                <p:txBody>
                  <a:bodyPr wrap="square" rtlCol="0">
                    <a:spAutoFit/>
                  </a:bodyPr>
                  <a:lstStyle/>
                  <a:p>
                    <a:r>
                      <a:rPr lang="en-US" sz="3600" b="1" dirty="0"/>
                      <a:t>1A</a:t>
                    </a:r>
                  </a:p>
                </p:txBody>
              </p:sp>
            </p:grpSp>
            <p:sp>
              <p:nvSpPr>
                <p:cNvPr id="60" name="TextBox 59">
                  <a:extLst>
                    <a:ext uri="{FF2B5EF4-FFF2-40B4-BE49-F238E27FC236}">
                      <a16:creationId xmlns:a16="http://schemas.microsoft.com/office/drawing/2014/main" id="{29D4062E-253B-457C-91D4-F0017FC75349}"/>
                    </a:ext>
                  </a:extLst>
                </p:cNvPr>
                <p:cNvSpPr txBox="1"/>
                <p:nvPr/>
              </p:nvSpPr>
              <p:spPr>
                <a:xfrm>
                  <a:off x="20215779" y="34711989"/>
                  <a:ext cx="4078155" cy="646331"/>
                </a:xfrm>
                <a:prstGeom prst="rect">
                  <a:avLst/>
                </a:prstGeom>
                <a:noFill/>
              </p:spPr>
              <p:txBody>
                <a:bodyPr wrap="square" rtlCol="0">
                  <a:spAutoFit/>
                </a:bodyPr>
                <a:lstStyle/>
                <a:p>
                  <a:r>
                    <a:rPr lang="en-US" sz="3600" b="1" dirty="0">
                      <a:solidFill>
                        <a:srgbClr val="0070C0"/>
                      </a:solidFill>
                    </a:rPr>
                    <a:t>Artemis Saliva Kit</a:t>
                  </a:r>
                </a:p>
              </p:txBody>
            </p:sp>
          </p:grpSp>
          <p:grpSp>
            <p:nvGrpSpPr>
              <p:cNvPr id="12" name="Group 11">
                <a:extLst>
                  <a:ext uri="{FF2B5EF4-FFF2-40B4-BE49-F238E27FC236}">
                    <a16:creationId xmlns:a16="http://schemas.microsoft.com/office/drawing/2014/main" id="{CC2A6D37-B908-47B0-A3C1-2A55A01146D0}"/>
                  </a:ext>
                </a:extLst>
              </p:cNvPr>
              <p:cNvGrpSpPr/>
              <p:nvPr/>
            </p:nvGrpSpPr>
            <p:grpSpPr>
              <a:xfrm>
                <a:off x="28597862" y="13135587"/>
                <a:ext cx="11220691" cy="5239289"/>
                <a:chOff x="27437543" y="33060270"/>
                <a:chExt cx="11220691" cy="5239289"/>
              </a:xfrm>
            </p:grpSpPr>
            <p:grpSp>
              <p:nvGrpSpPr>
                <p:cNvPr id="63" name="Group 62">
                  <a:extLst>
                    <a:ext uri="{FF2B5EF4-FFF2-40B4-BE49-F238E27FC236}">
                      <a16:creationId xmlns:a16="http://schemas.microsoft.com/office/drawing/2014/main" id="{4186EB75-DAE8-44D4-A86E-D8694A8EA7B4}"/>
                    </a:ext>
                  </a:extLst>
                </p:cNvPr>
                <p:cNvGrpSpPr/>
                <p:nvPr/>
              </p:nvGrpSpPr>
              <p:grpSpPr>
                <a:xfrm>
                  <a:off x="27437543" y="33060270"/>
                  <a:ext cx="11220691" cy="4074896"/>
                  <a:chOff x="27437543" y="34590198"/>
                  <a:chExt cx="11220691" cy="4074896"/>
                </a:xfrm>
              </p:grpSpPr>
              <p:sp>
                <p:nvSpPr>
                  <p:cNvPr id="42" name="TextBox 41">
                    <a:extLst>
                      <a:ext uri="{FF2B5EF4-FFF2-40B4-BE49-F238E27FC236}">
                        <a16:creationId xmlns:a16="http://schemas.microsoft.com/office/drawing/2014/main" id="{7010C949-A458-49EB-A509-42E9D637FBE9}"/>
                      </a:ext>
                    </a:extLst>
                  </p:cNvPr>
                  <p:cNvSpPr txBox="1"/>
                  <p:nvPr/>
                </p:nvSpPr>
                <p:spPr>
                  <a:xfrm>
                    <a:off x="35334451" y="35363701"/>
                    <a:ext cx="3323783" cy="3173088"/>
                  </a:xfrm>
                  <a:prstGeom prst="rect">
                    <a:avLst/>
                  </a:prstGeom>
                  <a:noFill/>
                </p:spPr>
                <p:txBody>
                  <a:bodyPr wrap="square" rtlCol="0">
                    <a:spAutoFit/>
                  </a:bodyPr>
                  <a:lstStyle/>
                  <a:p>
                    <a:r>
                      <a:rPr lang="en-US" sz="2400" dirty="0">
                        <a:solidFill>
                          <a:srgbClr val="002060"/>
                        </a:solidFill>
                      </a:rPr>
                      <a:t>Figure 1B: Blood collection kit for blood sample collection and storage on Artemis missions. </a:t>
                    </a:r>
                  </a:p>
                  <a:p>
                    <a:r>
                      <a:rPr lang="en-US" sz="2400" i="1" dirty="0">
                        <a:solidFill>
                          <a:srgbClr val="002060"/>
                        </a:solidFill>
                      </a:rPr>
                      <a:t>Image: In house image, courtesy of Immunology/Virology Laboratory. </a:t>
                    </a:r>
                    <a:endParaRPr lang="en-US" sz="2400" i="1" dirty="0"/>
                  </a:p>
                </p:txBody>
              </p:sp>
              <p:grpSp>
                <p:nvGrpSpPr>
                  <p:cNvPr id="46" name="Group 45">
                    <a:extLst>
                      <a:ext uri="{FF2B5EF4-FFF2-40B4-BE49-F238E27FC236}">
                        <a16:creationId xmlns:a16="http://schemas.microsoft.com/office/drawing/2014/main" id="{3A376E0A-51D6-4C2B-A355-3FF23BC72EBF}"/>
                      </a:ext>
                    </a:extLst>
                  </p:cNvPr>
                  <p:cNvGrpSpPr/>
                  <p:nvPr/>
                </p:nvGrpSpPr>
                <p:grpSpPr>
                  <a:xfrm>
                    <a:off x="27437543" y="35140206"/>
                    <a:ext cx="7865345" cy="3524888"/>
                    <a:chOff x="28472074" y="34122015"/>
                    <a:chExt cx="7865345" cy="3524888"/>
                  </a:xfrm>
                </p:grpSpPr>
                <p:pic>
                  <p:nvPicPr>
                    <p:cNvPr id="13" name="Picture 12" descr="Text, letter&#10;&#10;Description automatically generated">
                      <a:extLst>
                        <a:ext uri="{FF2B5EF4-FFF2-40B4-BE49-F238E27FC236}">
                          <a16:creationId xmlns:a16="http://schemas.microsoft.com/office/drawing/2014/main" id="{B37BF504-7F68-45DC-9315-1973B23424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233587" y="34285268"/>
                      <a:ext cx="7103832" cy="3361635"/>
                    </a:xfrm>
                    <a:prstGeom prst="rect">
                      <a:avLst/>
                    </a:prstGeom>
                  </p:spPr>
                </p:pic>
                <p:sp>
                  <p:nvSpPr>
                    <p:cNvPr id="45" name="TextBox 44">
                      <a:extLst>
                        <a:ext uri="{FF2B5EF4-FFF2-40B4-BE49-F238E27FC236}">
                          <a16:creationId xmlns:a16="http://schemas.microsoft.com/office/drawing/2014/main" id="{0BF12794-0875-4551-BEE1-63B81AFF6D02}"/>
                        </a:ext>
                      </a:extLst>
                    </p:cNvPr>
                    <p:cNvSpPr txBox="1"/>
                    <p:nvPr/>
                  </p:nvSpPr>
                  <p:spPr>
                    <a:xfrm>
                      <a:off x="28472074" y="34122015"/>
                      <a:ext cx="969735" cy="646331"/>
                    </a:xfrm>
                    <a:prstGeom prst="rect">
                      <a:avLst/>
                    </a:prstGeom>
                    <a:noFill/>
                  </p:spPr>
                  <p:txBody>
                    <a:bodyPr wrap="square" rtlCol="0">
                      <a:spAutoFit/>
                    </a:bodyPr>
                    <a:lstStyle/>
                    <a:p>
                      <a:r>
                        <a:rPr lang="en-US" sz="3600" b="1" dirty="0"/>
                        <a:t>1B</a:t>
                      </a:r>
                    </a:p>
                  </p:txBody>
                </p:sp>
              </p:grpSp>
              <p:sp>
                <p:nvSpPr>
                  <p:cNvPr id="61" name="TextBox 60">
                    <a:extLst>
                      <a:ext uri="{FF2B5EF4-FFF2-40B4-BE49-F238E27FC236}">
                        <a16:creationId xmlns:a16="http://schemas.microsoft.com/office/drawing/2014/main" id="{2429C8A9-6C10-4618-BCC4-33D49BF9339A}"/>
                      </a:ext>
                    </a:extLst>
                  </p:cNvPr>
                  <p:cNvSpPr txBox="1"/>
                  <p:nvPr/>
                </p:nvSpPr>
                <p:spPr>
                  <a:xfrm>
                    <a:off x="29850559" y="34590198"/>
                    <a:ext cx="4078155" cy="646331"/>
                  </a:xfrm>
                  <a:prstGeom prst="rect">
                    <a:avLst/>
                  </a:prstGeom>
                  <a:noFill/>
                </p:spPr>
                <p:txBody>
                  <a:bodyPr wrap="square" rtlCol="0">
                    <a:spAutoFit/>
                  </a:bodyPr>
                  <a:lstStyle/>
                  <a:p>
                    <a:r>
                      <a:rPr lang="en-US" sz="3600" b="1" dirty="0">
                        <a:solidFill>
                          <a:srgbClr val="0070C0"/>
                        </a:solidFill>
                      </a:rPr>
                      <a:t>Artemis Blood Kit</a:t>
                    </a:r>
                  </a:p>
                </p:txBody>
              </p:sp>
            </p:grpSp>
            <p:sp>
              <p:nvSpPr>
                <p:cNvPr id="4" name="TextBox 3">
                  <a:extLst>
                    <a:ext uri="{FF2B5EF4-FFF2-40B4-BE49-F238E27FC236}">
                      <a16:creationId xmlns:a16="http://schemas.microsoft.com/office/drawing/2014/main" id="{6FBFB9A5-146A-4E7B-B9DA-4B6EBDBB164D}"/>
                    </a:ext>
                  </a:extLst>
                </p:cNvPr>
                <p:cNvSpPr txBox="1"/>
                <p:nvPr/>
              </p:nvSpPr>
              <p:spPr>
                <a:xfrm>
                  <a:off x="28099324" y="37194180"/>
                  <a:ext cx="7235129" cy="1105379"/>
                </a:xfrm>
                <a:prstGeom prst="rect">
                  <a:avLst/>
                </a:prstGeom>
                <a:noFill/>
              </p:spPr>
              <p:txBody>
                <a:bodyPr wrap="square" rtlCol="0">
                  <a:spAutoFit/>
                </a:bodyPr>
                <a:lstStyle/>
                <a:p>
                  <a:pPr algn="just"/>
                  <a:r>
                    <a:rPr lang="en-US" sz="1800" i="1" dirty="0">
                      <a:solidFill>
                        <a:schemeClr val="bg1">
                          <a:lumMod val="50000"/>
                        </a:schemeClr>
                      </a:solidFill>
                      <a:effectLst/>
                      <a:latin typeface="Calibri" panose="020F0502020204030204" pitchFamily="34" charset="0"/>
                      <a:ea typeface="Calibri" panose="020F0502020204030204" pitchFamily="34" charset="0"/>
                    </a:rPr>
                    <a:t>"Trade names and trademarks are used in this report for identification only. Their usage does not constitute an official endorsement, either expressed or implied, by the National Aeronautics and Space Administration”.</a:t>
                  </a:r>
                  <a:endParaRPr lang="en-US" sz="1800" dirty="0">
                    <a:solidFill>
                      <a:schemeClr val="bg1">
                        <a:lumMod val="50000"/>
                      </a:schemeClr>
                    </a:solidFill>
                    <a:effectLst/>
                    <a:latin typeface="Calibri" panose="020F0502020204030204" pitchFamily="34" charset="0"/>
                    <a:ea typeface="Calibri" panose="020F0502020204030204" pitchFamily="34" charset="0"/>
                  </a:endParaRPr>
                </a:p>
                <a:p>
                  <a:pPr algn="just"/>
                  <a:endParaRPr lang="en-US" sz="1000" dirty="0"/>
                </a:p>
              </p:txBody>
            </p:sp>
          </p:grpSp>
        </p:grpSp>
        <p:sp>
          <p:nvSpPr>
            <p:cNvPr id="72" name="Rectangle 71">
              <a:extLst>
                <a:ext uri="{FF2B5EF4-FFF2-40B4-BE49-F238E27FC236}">
                  <a16:creationId xmlns:a16="http://schemas.microsoft.com/office/drawing/2014/main" id="{F9AAED4B-4C0D-48C9-194C-549E18F5A64E}"/>
                </a:ext>
              </a:extLst>
            </p:cNvPr>
            <p:cNvSpPr/>
            <p:nvPr/>
          </p:nvSpPr>
          <p:spPr>
            <a:xfrm>
              <a:off x="18441477" y="13039335"/>
              <a:ext cx="21857175" cy="56102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0" name="Group 79">
            <a:extLst>
              <a:ext uri="{FF2B5EF4-FFF2-40B4-BE49-F238E27FC236}">
                <a16:creationId xmlns:a16="http://schemas.microsoft.com/office/drawing/2014/main" id="{A104E5E9-D5B4-878F-FAE6-0F6F1CD0B11D}"/>
              </a:ext>
            </a:extLst>
          </p:cNvPr>
          <p:cNvGrpSpPr/>
          <p:nvPr/>
        </p:nvGrpSpPr>
        <p:grpSpPr>
          <a:xfrm>
            <a:off x="2692973" y="-955431"/>
            <a:ext cx="33770233" cy="5794038"/>
            <a:chOff x="2692973" y="-955431"/>
            <a:chExt cx="33770233" cy="5794038"/>
          </a:xfrm>
        </p:grpSpPr>
        <p:sp>
          <p:nvSpPr>
            <p:cNvPr id="5" name="Title 1"/>
            <p:cNvSpPr txBox="1">
              <a:spLocks/>
            </p:cNvSpPr>
            <p:nvPr/>
          </p:nvSpPr>
          <p:spPr>
            <a:xfrm>
              <a:off x="2692973" y="-955431"/>
              <a:ext cx="33770233" cy="5794038"/>
            </a:xfrm>
            <a:prstGeom prst="rect">
              <a:avLst/>
            </a:prstGeom>
            <a:noFill/>
            <a:ln>
              <a:noFill/>
            </a:ln>
          </p:spPr>
          <p:txBody>
            <a:bodyPr anchor="t">
              <a:normAutofit/>
            </a:bodyPr>
            <a:lstStyle>
              <a:lvl1pPr algn="l" defTabSz="4023360" rtl="0" eaLnBrk="1" latinLnBrk="0" hangingPunct="1">
                <a:lnSpc>
                  <a:spcPct val="90000"/>
                </a:lnSpc>
                <a:spcBef>
                  <a:spcPct val="0"/>
                </a:spcBef>
                <a:buNone/>
                <a:defRPr sz="19360" kern="1200">
                  <a:solidFill>
                    <a:schemeClr val="tx1"/>
                  </a:solidFill>
                  <a:latin typeface="+mj-lt"/>
                  <a:ea typeface="+mj-ea"/>
                  <a:cs typeface="+mj-cs"/>
                </a:defRPr>
              </a:lvl1pPr>
            </a:lstStyle>
            <a:p>
              <a:pPr algn="ctr"/>
              <a:endParaRPr lang="en-US" sz="8800" b="0" i="0" u="none" strike="noStrike" baseline="0" dirty="0">
                <a:solidFill>
                  <a:srgbClr val="000000"/>
                </a:solidFill>
                <a:latin typeface="Calibri" panose="020F0502020204030204" pitchFamily="34" charset="0"/>
              </a:endParaRPr>
            </a:p>
            <a:p>
              <a:pPr algn="ctr"/>
              <a:r>
                <a:rPr lang="en-US" sz="8800" b="0" i="0" u="none" strike="noStrike" baseline="0" dirty="0">
                  <a:solidFill>
                    <a:srgbClr val="000000"/>
                  </a:solidFill>
                  <a:latin typeface="Calibri" panose="020F0502020204030204" pitchFamily="34" charset="0"/>
                </a:rPr>
                <a:t> </a:t>
              </a:r>
              <a:r>
                <a:rPr lang="en-US" sz="7200" b="1" i="0" u="none" strike="noStrike" baseline="0" dirty="0">
                  <a:solidFill>
                    <a:srgbClr val="000000"/>
                  </a:solidFill>
                  <a:latin typeface="Calibri" panose="020F0502020204030204" pitchFamily="34" charset="0"/>
                </a:rPr>
                <a:t>DRY </a:t>
              </a:r>
              <a:r>
                <a:rPr lang="en-US" sz="7200" b="1" i="0" u="none" strike="noStrike" baseline="0" dirty="0">
                  <a:solidFill>
                    <a:srgbClr val="000000"/>
                  </a:solidFill>
                  <a:latin typeface="+mn-lt"/>
                </a:rPr>
                <a:t>SALIVA</a:t>
              </a:r>
              <a:r>
                <a:rPr lang="en-US" sz="7200" b="1" i="0" u="none" strike="noStrike" baseline="0" dirty="0">
                  <a:solidFill>
                    <a:srgbClr val="000000"/>
                  </a:solidFill>
                  <a:latin typeface="Calibri" panose="020F0502020204030204" pitchFamily="34" charset="0"/>
                </a:rPr>
                <a:t> DEVELOPMENT - ARTEMIS </a:t>
              </a:r>
              <a:br>
                <a:rPr lang="en-US" sz="4000" dirty="0"/>
              </a:br>
              <a:endParaRPr lang="en-US" sz="3600" b="0" i="0" u="none" strike="noStrike" baseline="0" dirty="0">
                <a:solidFill>
                  <a:schemeClr val="bg1">
                    <a:lumMod val="50000"/>
                  </a:schemeClr>
                </a:solidFill>
                <a:latin typeface="Calibri" panose="020F0502020204030204" pitchFamily="34" charset="0"/>
              </a:endParaRPr>
            </a:p>
          </p:txBody>
        </p:sp>
        <p:sp>
          <p:nvSpPr>
            <p:cNvPr id="78" name="TextBox 77">
              <a:extLst>
                <a:ext uri="{FF2B5EF4-FFF2-40B4-BE49-F238E27FC236}">
                  <a16:creationId xmlns:a16="http://schemas.microsoft.com/office/drawing/2014/main" id="{FAF822C8-7219-EE34-BCB3-C5F2771B54CB}"/>
                </a:ext>
              </a:extLst>
            </p:cNvPr>
            <p:cNvSpPr txBox="1"/>
            <p:nvPr/>
          </p:nvSpPr>
          <p:spPr>
            <a:xfrm>
              <a:off x="5399834" y="2866925"/>
              <a:ext cx="29382783" cy="1380378"/>
            </a:xfrm>
            <a:prstGeom prst="rect">
              <a:avLst/>
            </a:prstGeom>
            <a:noFill/>
          </p:spPr>
          <p:txBody>
            <a:bodyPr wrap="square" rtlCol="0">
              <a:spAutoFit/>
            </a:bodyPr>
            <a:lstStyle/>
            <a:p>
              <a:pPr marL="0" marR="0" algn="ctr">
                <a:lnSpc>
                  <a:spcPct val="107000"/>
                </a:lnSpc>
                <a:spcBef>
                  <a:spcPts val="0"/>
                </a:spcBef>
                <a:spcAft>
                  <a:spcPts val="800"/>
                </a:spcAft>
              </a:pPr>
              <a:r>
                <a:rPr lang="en-US" sz="4000" dirty="0">
                  <a:effectLst/>
                  <a:ea typeface="Calibri" panose="020F0502020204030204" pitchFamily="34" charset="0"/>
                  <a:cs typeface="Calibri" panose="020F0502020204030204" pitchFamily="34" charset="0"/>
                </a:rPr>
                <a:t>(1) KBR, Houston, Texas; (2) JES Tech, TX; (3) Aegis Aerospace, Inc., Houston, Texas; (4) NASA Johnson Space Center, Houston, Texas; (5) UTMB, Galveston, Texas; (6) Univ Arizona, Tucson, Arizona; (7) LMU, Munich, Germany.</a:t>
              </a:r>
              <a:endParaRPr lang="en-US" sz="4000" dirty="0">
                <a:effectLst/>
                <a:ea typeface="Calibri" panose="020F0502020204030204" pitchFamily="34" charset="0"/>
                <a:cs typeface="Times New Roman" panose="02020603050405020304" pitchFamily="18" charset="0"/>
              </a:endParaRPr>
            </a:p>
          </p:txBody>
        </p:sp>
        <p:sp>
          <p:nvSpPr>
            <p:cNvPr id="79" name="TextBox 78">
              <a:extLst>
                <a:ext uri="{FF2B5EF4-FFF2-40B4-BE49-F238E27FC236}">
                  <a16:creationId xmlns:a16="http://schemas.microsoft.com/office/drawing/2014/main" id="{C5DD6D16-D120-19D6-2D94-F03A2B5B5267}"/>
                </a:ext>
              </a:extLst>
            </p:cNvPr>
            <p:cNvSpPr txBox="1"/>
            <p:nvPr/>
          </p:nvSpPr>
          <p:spPr>
            <a:xfrm>
              <a:off x="3419119" y="1545477"/>
              <a:ext cx="32108041" cy="1323439"/>
            </a:xfrm>
            <a:prstGeom prst="rect">
              <a:avLst/>
            </a:prstGeom>
            <a:noFill/>
          </p:spPr>
          <p:txBody>
            <a:bodyPr wrap="square" rtlCol="0">
              <a:spAutoFit/>
            </a:bodyPr>
            <a:lstStyle/>
            <a:p>
              <a:pPr algn="ctr"/>
              <a:r>
                <a:rPr lang="en-US" sz="4000" dirty="0">
                  <a:effectLst/>
                  <a:latin typeface="Calibri" panose="020F0502020204030204" pitchFamily="34" charset="0"/>
                  <a:ea typeface="Calibri" panose="020F0502020204030204" pitchFamily="34" charset="0"/>
                </a:rPr>
                <a:t>Mayra Nelman-Gonzalez</a:t>
              </a:r>
              <a:r>
                <a:rPr lang="en-US" sz="4000" baseline="30000" dirty="0">
                  <a:effectLst/>
                  <a:latin typeface="Calibri" panose="020F0502020204030204" pitchFamily="34" charset="0"/>
                  <a:ea typeface="Calibri" panose="020F0502020204030204" pitchFamily="34" charset="0"/>
                </a:rPr>
                <a:t>1</a:t>
              </a:r>
              <a:r>
                <a:rPr lang="en-US" sz="4000" dirty="0">
                  <a:effectLst/>
                  <a:latin typeface="Calibri" panose="020F0502020204030204" pitchFamily="34" charset="0"/>
                  <a:ea typeface="Calibri" panose="020F0502020204030204" pitchFamily="34" charset="0"/>
                </a:rPr>
                <a:t>, Sara Bustos Lopez</a:t>
              </a:r>
              <a:r>
                <a:rPr lang="en-US" sz="4000" baseline="30000" dirty="0">
                  <a:effectLst/>
                  <a:latin typeface="Calibri" panose="020F0502020204030204" pitchFamily="34" charset="0"/>
                  <a:ea typeface="Calibri" panose="020F0502020204030204" pitchFamily="34" charset="0"/>
                </a:rPr>
                <a:t>2</a:t>
              </a:r>
              <a:r>
                <a:rPr lang="en-US" sz="4000" dirty="0">
                  <a:effectLst/>
                  <a:latin typeface="Calibri" panose="020F0502020204030204" pitchFamily="34" charset="0"/>
                  <a:ea typeface="Calibri" panose="020F0502020204030204" pitchFamily="34" charset="0"/>
                </a:rPr>
                <a:t>, Douglass Diak</a:t>
              </a:r>
              <a:r>
                <a:rPr lang="en-US" sz="4000" baseline="30000" dirty="0">
                  <a:effectLst/>
                  <a:latin typeface="Calibri" panose="020F0502020204030204" pitchFamily="34" charset="0"/>
                  <a:ea typeface="Calibri" panose="020F0502020204030204" pitchFamily="34" charset="0"/>
                </a:rPr>
                <a:t>3</a:t>
              </a:r>
              <a:r>
                <a:rPr lang="en-US" sz="4000" dirty="0">
                  <a:effectLst/>
                  <a:latin typeface="Calibri" panose="020F0502020204030204" pitchFamily="34" charset="0"/>
                  <a:ea typeface="Calibri" panose="020F0502020204030204" pitchFamily="34" charset="0"/>
                </a:rPr>
                <a:t>, Cody Gutierrez</a:t>
              </a:r>
              <a:r>
                <a:rPr lang="en-US" sz="4000" baseline="30000" dirty="0">
                  <a:effectLst/>
                  <a:latin typeface="Calibri" panose="020F0502020204030204" pitchFamily="34" charset="0"/>
                  <a:ea typeface="Calibri" panose="020F0502020204030204" pitchFamily="34" charset="0"/>
                </a:rPr>
                <a:t>2</a:t>
              </a:r>
              <a:r>
                <a:rPr lang="en-US" sz="4000" dirty="0">
                  <a:effectLst/>
                  <a:latin typeface="Calibri" panose="020F0502020204030204" pitchFamily="34" charset="0"/>
                  <a:ea typeface="Calibri" panose="020F0502020204030204" pitchFamily="34" charset="0"/>
                </a:rPr>
                <a:t>, Satish Mehta</a:t>
              </a:r>
              <a:r>
                <a:rPr lang="en-US" sz="4000" baseline="30000" dirty="0">
                  <a:effectLst/>
                  <a:latin typeface="Calibri" panose="020F0502020204030204" pitchFamily="34" charset="0"/>
                  <a:ea typeface="Calibri" panose="020F0502020204030204" pitchFamily="34" charset="0"/>
                </a:rPr>
                <a:t>2</a:t>
              </a:r>
              <a:r>
                <a:rPr lang="en-US" sz="4000" dirty="0">
                  <a:effectLst/>
                  <a:latin typeface="Calibri" panose="020F0502020204030204" pitchFamily="34" charset="0"/>
                  <a:ea typeface="Calibri" panose="020F0502020204030204" pitchFamily="34" charset="0"/>
                </a:rPr>
                <a:t>, Audrie Colorado</a:t>
              </a:r>
              <a:r>
                <a:rPr lang="en-US" sz="4000" baseline="30000" dirty="0">
                  <a:effectLst/>
                  <a:latin typeface="Calibri" panose="020F0502020204030204" pitchFamily="34" charset="0"/>
                  <a:ea typeface="Calibri" panose="020F0502020204030204" pitchFamily="34" charset="0"/>
                </a:rPr>
                <a:t>1</a:t>
              </a:r>
              <a:r>
                <a:rPr lang="en-US" sz="4000" dirty="0">
                  <a:effectLst/>
                  <a:latin typeface="Calibri" panose="020F0502020204030204" pitchFamily="34" charset="0"/>
                  <a:ea typeface="Calibri" panose="020F0502020204030204" pitchFamily="34" charset="0"/>
                </a:rPr>
                <a:t>,</a:t>
              </a:r>
              <a:r>
                <a:rPr lang="en-US" sz="4000" baseline="30000" dirty="0">
                  <a:effectLst/>
                  <a:latin typeface="Calibri" panose="020F0502020204030204" pitchFamily="34" charset="0"/>
                  <a:ea typeface="Calibri" panose="020F0502020204030204" pitchFamily="34" charset="0"/>
                </a:rPr>
                <a:t> </a:t>
              </a:r>
              <a:r>
                <a:rPr lang="en-US" sz="4000" dirty="0">
                  <a:effectLst/>
                  <a:latin typeface="Calibri" panose="020F0502020204030204" pitchFamily="34" charset="0"/>
                  <a:ea typeface="Calibri" panose="020F0502020204030204" pitchFamily="34" charset="0"/>
                </a:rPr>
                <a:t>Scott M. Smith</a:t>
              </a:r>
              <a:r>
                <a:rPr lang="en-US" sz="4000" baseline="30000" dirty="0">
                  <a:effectLst/>
                  <a:latin typeface="Calibri" panose="020F0502020204030204" pitchFamily="34" charset="0"/>
                  <a:ea typeface="Calibri" panose="020F0502020204030204" pitchFamily="34" charset="0"/>
                </a:rPr>
                <a:t>4</a:t>
              </a:r>
              <a:r>
                <a:rPr lang="en-US" sz="4000" dirty="0">
                  <a:effectLst/>
                  <a:latin typeface="Calibri" panose="020F0502020204030204" pitchFamily="34" charset="0"/>
                  <a:ea typeface="Calibri" panose="020F0502020204030204" pitchFamily="34" charset="0"/>
                </a:rPr>
                <a:t>, Sara R. Zwart</a:t>
              </a:r>
              <a:r>
                <a:rPr lang="en-US" sz="4000" baseline="30000" dirty="0">
                  <a:effectLst/>
                  <a:latin typeface="Calibri" panose="020F0502020204030204" pitchFamily="34" charset="0"/>
                  <a:ea typeface="Calibri" panose="020F0502020204030204" pitchFamily="34" charset="0"/>
                </a:rPr>
                <a:t>5</a:t>
              </a:r>
              <a:r>
                <a:rPr lang="en-US" sz="4000" dirty="0">
                  <a:effectLst/>
                  <a:latin typeface="Calibri" panose="020F0502020204030204" pitchFamily="34" charset="0"/>
                  <a:ea typeface="Calibri" panose="020F0502020204030204" pitchFamily="34" charset="0"/>
                </a:rPr>
                <a:t>, Richard Simpson</a:t>
              </a:r>
              <a:r>
                <a:rPr lang="en-US" sz="4000" baseline="30000" dirty="0">
                  <a:latin typeface="Calibri" panose="020F0502020204030204" pitchFamily="34" charset="0"/>
                  <a:ea typeface="Calibri" panose="020F0502020204030204" pitchFamily="34" charset="0"/>
                </a:rPr>
                <a:t>6</a:t>
              </a:r>
              <a:r>
                <a:rPr lang="en-US" sz="4000" dirty="0">
                  <a:effectLst/>
                  <a:latin typeface="Calibri" panose="020F0502020204030204" pitchFamily="34" charset="0"/>
                  <a:ea typeface="Calibri" panose="020F0502020204030204" pitchFamily="34" charset="0"/>
                </a:rPr>
                <a:t>, Grace M. McKenzie</a:t>
              </a:r>
              <a:r>
                <a:rPr lang="en-US" sz="4000" baseline="30000" dirty="0">
                  <a:latin typeface="Calibri" panose="020F0502020204030204" pitchFamily="34" charset="0"/>
                  <a:ea typeface="Calibri" panose="020F0502020204030204" pitchFamily="34" charset="0"/>
                </a:rPr>
                <a:t>6</a:t>
              </a:r>
              <a:r>
                <a:rPr lang="en-US" sz="4000" dirty="0">
                  <a:effectLst/>
                  <a:latin typeface="Calibri" panose="020F0502020204030204" pitchFamily="34" charset="0"/>
                  <a:ea typeface="Calibri" panose="020F0502020204030204" pitchFamily="34" charset="0"/>
                </a:rPr>
                <a:t>, Forrest L. Baker</a:t>
              </a:r>
              <a:r>
                <a:rPr lang="en-US" sz="4000" baseline="30000" dirty="0">
                  <a:latin typeface="Calibri" panose="020F0502020204030204" pitchFamily="34" charset="0"/>
                  <a:ea typeface="Calibri" panose="020F0502020204030204" pitchFamily="34" charset="0"/>
                </a:rPr>
                <a:t>6</a:t>
              </a:r>
              <a:r>
                <a:rPr lang="en-US" sz="4000" dirty="0">
                  <a:effectLst/>
                  <a:latin typeface="Calibri" panose="020F0502020204030204" pitchFamily="34" charset="0"/>
                  <a:ea typeface="Calibri" panose="020F0502020204030204" pitchFamily="34" charset="0"/>
                </a:rPr>
                <a:t>, Alexander Chouker</a:t>
              </a:r>
              <a:r>
                <a:rPr lang="en-US" sz="4000" baseline="30000" dirty="0">
                  <a:latin typeface="Calibri" panose="020F0502020204030204" pitchFamily="34" charset="0"/>
                  <a:ea typeface="Calibri" panose="020F0502020204030204" pitchFamily="34" charset="0"/>
                </a:rPr>
                <a:t>7</a:t>
              </a:r>
              <a:r>
                <a:rPr lang="en-US" sz="4000" dirty="0">
                  <a:effectLst/>
                  <a:latin typeface="Calibri" panose="020F0502020204030204" pitchFamily="34" charset="0"/>
                  <a:ea typeface="Calibri" panose="020F0502020204030204" pitchFamily="34" charset="0"/>
                </a:rPr>
                <a:t>, and Brian Crucian</a:t>
              </a:r>
              <a:r>
                <a:rPr lang="en-US" sz="4000" baseline="30000" dirty="0">
                  <a:latin typeface="Calibri" panose="020F0502020204030204" pitchFamily="34" charset="0"/>
                  <a:ea typeface="Calibri" panose="020F0502020204030204" pitchFamily="34" charset="0"/>
                </a:rPr>
                <a:t>4</a:t>
              </a:r>
              <a:endParaRPr lang="en-US" sz="4000" dirty="0">
                <a:solidFill>
                  <a:schemeClr val="tx1">
                    <a:lumMod val="75000"/>
                    <a:lumOff val="25000"/>
                  </a:schemeClr>
                </a:solidFill>
              </a:endParaRPr>
            </a:p>
          </p:txBody>
        </p:sp>
      </p:grpSp>
      <p:pic>
        <p:nvPicPr>
          <p:cNvPr id="2054" name="Arrow: Right 1">
            <a:extLst>
              <a:ext uri="{FF2B5EF4-FFF2-40B4-BE49-F238E27FC236}">
                <a16:creationId xmlns:a16="http://schemas.microsoft.com/office/drawing/2014/main" id="{F04B8756-CBB9-CDD8-FBA4-2C3C08A11D2E}"/>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386275" y="107221338"/>
            <a:ext cx="7839075" cy="164941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B3F45A3-465E-354F-6AF3-AEBA0F77E8ED}"/>
              </a:ext>
            </a:extLst>
          </p:cNvPr>
          <p:cNvSpPr txBox="1"/>
          <p:nvPr/>
        </p:nvSpPr>
        <p:spPr>
          <a:xfrm>
            <a:off x="19098212" y="35518925"/>
            <a:ext cx="21098715" cy="4801314"/>
          </a:xfrm>
          <a:prstGeom prst="rect">
            <a:avLst/>
          </a:prstGeom>
          <a:noFill/>
        </p:spPr>
        <p:txBody>
          <a:bodyPr wrap="square" rtlCol="0">
            <a:spAutoFit/>
          </a:bodyPr>
          <a:lstStyle/>
          <a:p>
            <a:pPr algn="ctr"/>
            <a:r>
              <a:rPr lang="en-US" sz="4000" b="1" i="1" dirty="0">
                <a:solidFill>
                  <a:srgbClr val="EE293D"/>
                </a:solidFill>
                <a:latin typeface="Arial" panose="020B0604020202020204" pitchFamily="34" charset="0"/>
                <a:cs typeface="Arial" panose="020B0604020202020204" pitchFamily="34" charset="0"/>
              </a:rPr>
              <a:t>STUDY PROGRESS</a:t>
            </a:r>
            <a:endParaRPr lang="en-US" sz="4000" b="1" dirty="0">
              <a:solidFill>
                <a:srgbClr val="0020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sz="3800" dirty="0">
                <a:solidFill>
                  <a:srgbClr val="002060"/>
                </a:solidFill>
                <a:effectLst/>
                <a:ea typeface="Calibri" panose="020F0502020204030204" pitchFamily="34" charset="0"/>
              </a:rPr>
              <a:t>Successful set up of 14-Day and 1-Year </a:t>
            </a:r>
            <a:r>
              <a:rPr lang="en-US" sz="3800" dirty="0">
                <a:solidFill>
                  <a:srgbClr val="002060"/>
                </a:solidFill>
                <a:ea typeface="Calibri" panose="020F0502020204030204" pitchFamily="34" charset="0"/>
              </a:rPr>
              <a:t>expanded analyte stability study. </a:t>
            </a:r>
          </a:p>
          <a:p>
            <a:pPr marL="285750" indent="-285750">
              <a:buFont typeface="Wingdings" panose="05000000000000000000" pitchFamily="2" charset="2"/>
              <a:buChar char="v"/>
            </a:pPr>
            <a:r>
              <a:rPr lang="en-US" sz="3800" dirty="0">
                <a:solidFill>
                  <a:srgbClr val="002060"/>
                </a:solidFill>
                <a:ea typeface="Calibri" panose="020F0502020204030204" pitchFamily="34" charset="0"/>
              </a:rPr>
              <a:t>Completion of 14-Day stability study set up and sample collection with sample analysis under way</a:t>
            </a:r>
            <a:r>
              <a:rPr lang="en-US" sz="3800" dirty="0">
                <a:solidFill>
                  <a:srgbClr val="002060"/>
                </a:solidFill>
                <a:effectLst/>
                <a:ea typeface="Calibri" panose="020F0502020204030204" pitchFamily="34" charset="0"/>
              </a:rPr>
              <a:t>. </a:t>
            </a:r>
            <a:endParaRPr lang="en-US" sz="3800" dirty="0">
              <a:solidFill>
                <a:srgbClr val="002060"/>
              </a:solidFill>
            </a:endParaRPr>
          </a:p>
          <a:p>
            <a:pPr marL="285750" indent="-285750">
              <a:buFont typeface="Wingdings" panose="05000000000000000000" pitchFamily="2" charset="2"/>
              <a:buChar char="v"/>
            </a:pPr>
            <a:r>
              <a:rPr lang="en-US" sz="3800" dirty="0">
                <a:solidFill>
                  <a:srgbClr val="002060"/>
                </a:solidFill>
              </a:rPr>
              <a:t>Completion of a 3-month stability sample extraction with 6, 9 and 12 month time points remaining.</a:t>
            </a:r>
          </a:p>
          <a:p>
            <a:pPr marL="285750" indent="-285750">
              <a:buFont typeface="Wingdings" panose="05000000000000000000" pitchFamily="2" charset="2"/>
              <a:buChar char="v"/>
            </a:pPr>
            <a:r>
              <a:rPr lang="en-US" sz="3800" dirty="0">
                <a:solidFill>
                  <a:srgbClr val="002060"/>
                </a:solidFill>
              </a:rPr>
              <a:t>Successful completion of parabolic flight test for validation of saliva and blood collection procedures.</a:t>
            </a:r>
          </a:p>
          <a:p>
            <a:pPr marL="285750" indent="-285750">
              <a:buFont typeface="Wingdings" panose="05000000000000000000" pitchFamily="2" charset="2"/>
              <a:buChar char="v"/>
            </a:pPr>
            <a:r>
              <a:rPr lang="en-US" sz="3800" b="1" dirty="0">
                <a:solidFill>
                  <a:srgbClr val="002060"/>
                </a:solidFill>
              </a:rPr>
              <a:t>This development supports the Artemis II-V ‘Immune Biomarkers’ study.</a:t>
            </a:r>
          </a:p>
          <a:p>
            <a:endParaRPr lang="en-US" sz="3800" b="1" dirty="0">
              <a:solidFill>
                <a:srgbClr val="002060"/>
              </a:solidFill>
            </a:endParaRPr>
          </a:p>
          <a:p>
            <a:pPr marL="285750" indent="-285750">
              <a:buFont typeface="Wingdings" panose="05000000000000000000" pitchFamily="2" charset="2"/>
              <a:buChar char="v"/>
            </a:pPr>
            <a:endParaRPr lang="en-US" sz="3800" dirty="0">
              <a:solidFill>
                <a:srgbClr val="002060"/>
              </a:solidFill>
            </a:endParaRPr>
          </a:p>
        </p:txBody>
      </p:sp>
      <p:grpSp>
        <p:nvGrpSpPr>
          <p:cNvPr id="51" name="Group 50">
            <a:extLst>
              <a:ext uri="{FF2B5EF4-FFF2-40B4-BE49-F238E27FC236}">
                <a16:creationId xmlns:a16="http://schemas.microsoft.com/office/drawing/2014/main" id="{E2C26A52-CE39-766E-1F75-A995212A7715}"/>
              </a:ext>
            </a:extLst>
          </p:cNvPr>
          <p:cNvGrpSpPr/>
          <p:nvPr/>
        </p:nvGrpSpPr>
        <p:grpSpPr>
          <a:xfrm>
            <a:off x="18430823" y="4346208"/>
            <a:ext cx="21416585" cy="14530918"/>
            <a:chOff x="18126023" y="4727208"/>
            <a:chExt cx="21416585" cy="14530918"/>
          </a:xfrm>
        </p:grpSpPr>
        <p:sp>
          <p:nvSpPr>
            <p:cNvPr id="26" name="TextBox 25">
              <a:extLst>
                <a:ext uri="{FF2B5EF4-FFF2-40B4-BE49-F238E27FC236}">
                  <a16:creationId xmlns:a16="http://schemas.microsoft.com/office/drawing/2014/main" id="{A1C48C09-C09D-99EA-53BB-6454A35934A7}"/>
                </a:ext>
              </a:extLst>
            </p:cNvPr>
            <p:cNvSpPr txBox="1"/>
            <p:nvPr/>
          </p:nvSpPr>
          <p:spPr>
            <a:xfrm>
              <a:off x="18126023" y="4727208"/>
              <a:ext cx="21416585" cy="707886"/>
            </a:xfrm>
            <a:prstGeom prst="rect">
              <a:avLst/>
            </a:prstGeom>
            <a:noFill/>
            <a:ln>
              <a:noFill/>
            </a:ln>
          </p:spPr>
          <p:txBody>
            <a:bodyPr wrap="square" rtlCol="0">
              <a:spAutoFit/>
            </a:bodyPr>
            <a:lstStyle/>
            <a:p>
              <a:pPr algn="ctr"/>
              <a:r>
                <a:rPr lang="en-US" sz="4000" b="1" i="1" dirty="0">
                  <a:solidFill>
                    <a:srgbClr val="EE293D"/>
                  </a:solidFill>
                  <a:latin typeface="Arial" panose="020B0604020202020204" pitchFamily="34" charset="0"/>
                  <a:cs typeface="Arial" panose="020B0604020202020204" pitchFamily="34" charset="0"/>
                </a:rPr>
                <a:t>TARGET ANALYTES</a:t>
              </a:r>
              <a:endParaRPr lang="en-US" sz="4000" dirty="0">
                <a:solidFill>
                  <a:schemeClr val="accent5">
                    <a:lumMod val="50000"/>
                  </a:schemeClr>
                </a:solidFill>
                <a:latin typeface="Arial" panose="020B0604020202020204" pitchFamily="34" charset="0"/>
                <a:cs typeface="Arial" panose="020B0604020202020204" pitchFamily="34" charset="0"/>
              </a:endParaRPr>
            </a:p>
          </p:txBody>
        </p:sp>
        <p:pic>
          <p:nvPicPr>
            <p:cNvPr id="34" name="Picture 33" descr="Diagram&#10;&#10;Description automatically generated">
              <a:extLst>
                <a:ext uri="{FF2B5EF4-FFF2-40B4-BE49-F238E27FC236}">
                  <a16:creationId xmlns:a16="http://schemas.microsoft.com/office/drawing/2014/main" id="{F241CED8-555D-9D97-C4E8-4556D908D9C9}"/>
                </a:ext>
              </a:extLst>
            </p:cNvPr>
            <p:cNvPicPr>
              <a:picLocks noChangeAspect="1"/>
            </p:cNvPicPr>
            <p:nvPr/>
          </p:nvPicPr>
          <p:blipFill rotWithShape="1">
            <a:blip r:embed="rId8">
              <a:extLst>
                <a:ext uri="{28A0092B-C50C-407E-A947-70E740481C1C}">
                  <a14:useLocalDpi xmlns:a14="http://schemas.microsoft.com/office/drawing/2010/main" val="0"/>
                </a:ext>
              </a:extLst>
            </a:blip>
            <a:srcRect l="23613" t="34006" r="25561" b="38694"/>
            <a:stretch/>
          </p:blipFill>
          <p:spPr>
            <a:xfrm>
              <a:off x="23658638" y="15724068"/>
              <a:ext cx="11696700" cy="3534058"/>
            </a:xfrm>
            <a:prstGeom prst="rect">
              <a:avLst/>
            </a:prstGeom>
          </p:spPr>
        </p:pic>
        <p:pic>
          <p:nvPicPr>
            <p:cNvPr id="36" name="Picture 35" descr="Table&#10;&#10;Description automatically generated">
              <a:extLst>
                <a:ext uri="{FF2B5EF4-FFF2-40B4-BE49-F238E27FC236}">
                  <a16:creationId xmlns:a16="http://schemas.microsoft.com/office/drawing/2014/main" id="{FC451CC9-F909-209D-FACB-2E86CE4A668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220289" y="5321578"/>
              <a:ext cx="16320338" cy="10751138"/>
            </a:xfrm>
            <a:prstGeom prst="rect">
              <a:avLst/>
            </a:prstGeom>
          </p:spPr>
        </p:pic>
      </p:grpSp>
      <p:sp>
        <p:nvSpPr>
          <p:cNvPr id="40" name="TextBox 39">
            <a:extLst>
              <a:ext uri="{FF2B5EF4-FFF2-40B4-BE49-F238E27FC236}">
                <a16:creationId xmlns:a16="http://schemas.microsoft.com/office/drawing/2014/main" id="{2E00D461-29F3-25E5-D9AE-7B968F5336AE}"/>
              </a:ext>
            </a:extLst>
          </p:cNvPr>
          <p:cNvSpPr txBox="1"/>
          <p:nvPr/>
        </p:nvSpPr>
        <p:spPr>
          <a:xfrm>
            <a:off x="22838212" y="25132887"/>
            <a:ext cx="12879448" cy="707886"/>
          </a:xfrm>
          <a:prstGeom prst="rect">
            <a:avLst/>
          </a:prstGeom>
          <a:noFill/>
          <a:ln>
            <a:noFill/>
          </a:ln>
        </p:spPr>
        <p:txBody>
          <a:bodyPr wrap="square" rtlCol="0">
            <a:spAutoFit/>
          </a:bodyPr>
          <a:lstStyle/>
          <a:p>
            <a:pPr algn="ctr"/>
            <a:r>
              <a:rPr lang="en-US" sz="4000" b="1" i="1" dirty="0">
                <a:solidFill>
                  <a:srgbClr val="EE293D"/>
                </a:solidFill>
                <a:latin typeface="Arial" panose="020B0604020202020204" pitchFamily="34" charset="0"/>
                <a:cs typeface="Arial" panose="020B0604020202020204" pitchFamily="34" charset="0"/>
              </a:rPr>
              <a:t>Parabolic Flight Test</a:t>
            </a:r>
            <a:endParaRPr lang="en-US" sz="4000" dirty="0">
              <a:solidFill>
                <a:schemeClr val="accent5">
                  <a:lumMod val="50000"/>
                </a:schemeClr>
              </a:solidFill>
              <a:latin typeface="Arial" panose="020B0604020202020204" pitchFamily="34" charset="0"/>
              <a:cs typeface="Arial" panose="020B0604020202020204" pitchFamily="34" charset="0"/>
            </a:endParaRPr>
          </a:p>
        </p:txBody>
      </p:sp>
      <p:grpSp>
        <p:nvGrpSpPr>
          <p:cNvPr id="52" name="Group 51">
            <a:extLst>
              <a:ext uri="{FF2B5EF4-FFF2-40B4-BE49-F238E27FC236}">
                <a16:creationId xmlns:a16="http://schemas.microsoft.com/office/drawing/2014/main" id="{528708DB-D063-D2BA-F1A0-C77CDE7C8FB6}"/>
              </a:ext>
            </a:extLst>
          </p:cNvPr>
          <p:cNvGrpSpPr/>
          <p:nvPr/>
        </p:nvGrpSpPr>
        <p:grpSpPr>
          <a:xfrm>
            <a:off x="700509" y="32606306"/>
            <a:ext cx="17139439" cy="7247919"/>
            <a:chOff x="510009" y="32492006"/>
            <a:chExt cx="17139439" cy="7247919"/>
          </a:xfrm>
        </p:grpSpPr>
        <p:sp>
          <p:nvSpPr>
            <p:cNvPr id="38" name="TextBox 37">
              <a:extLst>
                <a:ext uri="{FF2B5EF4-FFF2-40B4-BE49-F238E27FC236}">
                  <a16:creationId xmlns:a16="http://schemas.microsoft.com/office/drawing/2014/main" id="{1C318202-9095-1926-F55E-4E13C18F9037}"/>
                </a:ext>
              </a:extLst>
            </p:cNvPr>
            <p:cNvSpPr txBox="1"/>
            <p:nvPr/>
          </p:nvSpPr>
          <p:spPr>
            <a:xfrm>
              <a:off x="2496340" y="32492006"/>
              <a:ext cx="13166776" cy="706487"/>
            </a:xfrm>
            <a:prstGeom prst="rect">
              <a:avLst/>
            </a:prstGeom>
            <a:noFill/>
            <a:ln>
              <a:noFill/>
            </a:ln>
          </p:spPr>
          <p:txBody>
            <a:bodyPr wrap="square" rtlCol="0">
              <a:spAutoFit/>
            </a:bodyPr>
            <a:lstStyle/>
            <a:p>
              <a:pPr algn="ctr"/>
              <a:r>
                <a:rPr lang="en-US" sz="4000" b="1" i="1" dirty="0">
                  <a:solidFill>
                    <a:srgbClr val="EE293D"/>
                  </a:solidFill>
                  <a:latin typeface="Arial" panose="020B0604020202020204" pitchFamily="34" charset="0"/>
                  <a:cs typeface="Arial" panose="020B0604020202020204" pitchFamily="34" charset="0"/>
                </a:rPr>
                <a:t>Stability Study Set Up</a:t>
              </a:r>
              <a:endParaRPr lang="en-US" sz="4000" dirty="0">
                <a:solidFill>
                  <a:schemeClr val="accent5">
                    <a:lumMod val="50000"/>
                  </a:schemeClr>
                </a:solidFill>
                <a:latin typeface="Arial" panose="020B0604020202020204" pitchFamily="34" charset="0"/>
                <a:cs typeface="Arial" panose="020B0604020202020204" pitchFamily="34" charset="0"/>
              </a:endParaRPr>
            </a:p>
          </p:txBody>
        </p:sp>
        <p:pic>
          <p:nvPicPr>
            <p:cNvPr id="48" name="Picture 47" descr="A picture containing text&#10;&#10;Description automatically generated">
              <a:extLst>
                <a:ext uri="{FF2B5EF4-FFF2-40B4-BE49-F238E27FC236}">
                  <a16:creationId xmlns:a16="http://schemas.microsoft.com/office/drawing/2014/main" id="{4559AF9A-06B9-A86F-7ED4-9B2F5C2525E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0009" y="33350893"/>
              <a:ext cx="17139439" cy="6389032"/>
            </a:xfrm>
            <a:prstGeom prst="rect">
              <a:avLst/>
            </a:prstGeom>
          </p:spPr>
        </p:pic>
      </p:grpSp>
      <p:pic>
        <p:nvPicPr>
          <p:cNvPr id="6" name="Picture 5" descr="A picture containing text, electronics&#10;&#10;Description automatically generated">
            <a:extLst>
              <a:ext uri="{FF2B5EF4-FFF2-40B4-BE49-F238E27FC236}">
                <a16:creationId xmlns:a16="http://schemas.microsoft.com/office/drawing/2014/main" id="{D72CF586-1ED8-A0BC-EE5E-FA59018E10D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429788" y="25851394"/>
            <a:ext cx="16476676" cy="9268130"/>
          </a:xfrm>
          <a:prstGeom prst="rect">
            <a:avLst/>
          </a:prstGeom>
        </p:spPr>
      </p:pic>
    </p:spTree>
    <p:extLst>
      <p:ext uri="{BB962C8B-B14F-4D97-AF65-F5344CB8AC3E}">
        <p14:creationId xmlns:p14="http://schemas.microsoft.com/office/powerpoint/2010/main" val="344082748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4212</TotalTime>
  <Words>870</Words>
  <Application>Microsoft Office PowerPoint</Application>
  <PresentationFormat>Custom</PresentationFormat>
  <Paragraphs>53</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Wingdings</vt:lpstr>
      <vt:lpstr>Office Theme</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Krieger, Stephanie S. (JSC-SK111)[WYLE LABORATORIES, INC.]</dc:creator>
  <cp:lastModifiedBy>Nelman, Mayra A. (JSC-SK)[KBR Wyle Services, LLC]</cp:lastModifiedBy>
  <cp:revision>103</cp:revision>
  <cp:lastPrinted>2020-01-21T21:05:20Z</cp:lastPrinted>
  <dcterms:created xsi:type="dcterms:W3CDTF">2020-01-06T18:39:42Z</dcterms:created>
  <dcterms:modified xsi:type="dcterms:W3CDTF">2025-01-13T22:02:43Z</dcterms:modified>
</cp:coreProperties>
</file>