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ebm" ContentType="video/webm"/>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4"/>
    <p:sldMasterId id="2147483707" r:id="rId5"/>
  </p:sldMasterIdLst>
  <p:notesMasterIdLst>
    <p:notesMasterId r:id="rId55"/>
  </p:notesMasterIdLst>
  <p:sldIdLst>
    <p:sldId id="307" r:id="rId6"/>
    <p:sldId id="38245" r:id="rId7"/>
    <p:sldId id="259" r:id="rId8"/>
    <p:sldId id="308" r:id="rId9"/>
    <p:sldId id="309" r:id="rId10"/>
    <p:sldId id="311" r:id="rId11"/>
    <p:sldId id="312" r:id="rId12"/>
    <p:sldId id="313" r:id="rId13"/>
    <p:sldId id="318" r:id="rId14"/>
    <p:sldId id="310" r:id="rId15"/>
    <p:sldId id="317" r:id="rId16"/>
    <p:sldId id="314" r:id="rId17"/>
    <p:sldId id="256" r:id="rId18"/>
    <p:sldId id="265" r:id="rId19"/>
    <p:sldId id="266" r:id="rId20"/>
    <p:sldId id="38222" r:id="rId21"/>
    <p:sldId id="258" r:id="rId22"/>
    <p:sldId id="38223" r:id="rId23"/>
    <p:sldId id="262" r:id="rId24"/>
    <p:sldId id="264" r:id="rId25"/>
    <p:sldId id="260" r:id="rId26"/>
    <p:sldId id="261" r:id="rId27"/>
    <p:sldId id="38224" r:id="rId28"/>
    <p:sldId id="38225" r:id="rId29"/>
    <p:sldId id="38226" r:id="rId30"/>
    <p:sldId id="38227" r:id="rId31"/>
    <p:sldId id="38228" r:id="rId32"/>
    <p:sldId id="38229" r:id="rId33"/>
    <p:sldId id="38230" r:id="rId34"/>
    <p:sldId id="38231" r:id="rId35"/>
    <p:sldId id="38232" r:id="rId36"/>
    <p:sldId id="263" r:id="rId37"/>
    <p:sldId id="257" r:id="rId38"/>
    <p:sldId id="38233" r:id="rId39"/>
    <p:sldId id="38234" r:id="rId40"/>
    <p:sldId id="38235" r:id="rId41"/>
    <p:sldId id="38236" r:id="rId42"/>
    <p:sldId id="38237" r:id="rId43"/>
    <p:sldId id="38238" r:id="rId44"/>
    <p:sldId id="38239" r:id="rId45"/>
    <p:sldId id="267" r:id="rId46"/>
    <p:sldId id="268" r:id="rId47"/>
    <p:sldId id="269" r:id="rId48"/>
    <p:sldId id="270" r:id="rId49"/>
    <p:sldId id="38240" r:id="rId50"/>
    <p:sldId id="38241" r:id="rId51"/>
    <p:sldId id="38242" r:id="rId52"/>
    <p:sldId id="38243" r:id="rId53"/>
    <p:sldId id="38244"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5B9DFB9-97A3-FAFB-2736-ED73DA3F7012}" name="William Vessey" initials="WV" userId="S::wvessey@ndc.nasa.gov::199fee78-10aa-4049-aab6-7a2a2867682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78" autoAdjust="0"/>
    <p:restoredTop sz="93792" autoAdjust="0"/>
  </p:normalViewPr>
  <p:slideViewPr>
    <p:cSldViewPr snapToGrid="0" showGuides="1">
      <p:cViewPr varScale="1">
        <p:scale>
          <a:sx n="146" d="100"/>
          <a:sy n="146" d="100"/>
        </p:scale>
        <p:origin x="150" y="18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notesMaster" Target="notesMasters/notesMaster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theme" Target="theme/theme1.xml"/><Relationship Id="rId5" Type="http://schemas.openxmlformats.org/officeDocument/2006/relationships/slideMaster" Target="slideMasters/slideMaster2.xml"/><Relationship Id="rId61" Type="http://schemas.microsoft.com/office/2018/10/relationships/authors" Target="author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viewProps" Target="view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hiting, Sara {she, her} (JSC-SD211)" userId="4bf7bfcf-8cfb-4cd7-991a-935e382c4efd" providerId="ADAL" clId="{E15CABD0-6D36-4E35-A465-50738E28837F}"/>
    <pc:docChg chg="modSld">
      <pc:chgData name="Whiting, Sara {she, her} (JSC-SD211)" userId="4bf7bfcf-8cfb-4cd7-991a-935e382c4efd" providerId="ADAL" clId="{E15CABD0-6D36-4E35-A465-50738E28837F}" dt="2025-01-17T15:34:45.487" v="9" actId="2711"/>
      <pc:docMkLst>
        <pc:docMk/>
      </pc:docMkLst>
      <pc:sldChg chg="modSp mod">
        <pc:chgData name="Whiting, Sara {she, her} (JSC-SD211)" userId="4bf7bfcf-8cfb-4cd7-991a-935e382c4efd" providerId="ADAL" clId="{E15CABD0-6D36-4E35-A465-50738E28837F}" dt="2025-01-17T15:33:52.901" v="1" actId="2711"/>
        <pc:sldMkLst>
          <pc:docMk/>
          <pc:sldMk cId="713233364" sldId="256"/>
        </pc:sldMkLst>
        <pc:spChg chg="mod">
          <ac:chgData name="Whiting, Sara {she, her} (JSC-SD211)" userId="4bf7bfcf-8cfb-4cd7-991a-935e382c4efd" providerId="ADAL" clId="{E15CABD0-6D36-4E35-A465-50738E28837F}" dt="2025-01-17T15:33:52.901" v="1" actId="2711"/>
          <ac:spMkLst>
            <pc:docMk/>
            <pc:sldMk cId="713233364" sldId="256"/>
            <ac:spMk id="3" creationId="{3BC27559-04DD-4D68-81E4-DD2CD4729278}"/>
          </ac:spMkLst>
        </pc:spChg>
      </pc:sldChg>
      <pc:sldChg chg="modSp mod">
        <pc:chgData name="Whiting, Sara {she, her} (JSC-SD211)" userId="4bf7bfcf-8cfb-4cd7-991a-935e382c4efd" providerId="ADAL" clId="{E15CABD0-6D36-4E35-A465-50738E28837F}" dt="2025-01-17T15:34:18.615" v="5" actId="1076"/>
        <pc:sldMkLst>
          <pc:docMk/>
          <pc:sldMk cId="3179642744" sldId="38225"/>
        </pc:sldMkLst>
        <pc:spChg chg="mod">
          <ac:chgData name="Whiting, Sara {she, her} (JSC-SD211)" userId="4bf7bfcf-8cfb-4cd7-991a-935e382c4efd" providerId="ADAL" clId="{E15CABD0-6D36-4E35-A465-50738E28837F}" dt="2025-01-17T15:34:18.615" v="5" actId="1076"/>
          <ac:spMkLst>
            <pc:docMk/>
            <pc:sldMk cId="3179642744" sldId="38225"/>
            <ac:spMk id="3" creationId="{3BC27559-04DD-4D68-81E4-DD2CD4729278}"/>
          </ac:spMkLst>
        </pc:spChg>
      </pc:sldChg>
      <pc:sldChg chg="modSp mod">
        <pc:chgData name="Whiting, Sara {she, her} (JSC-SD211)" userId="4bf7bfcf-8cfb-4cd7-991a-935e382c4efd" providerId="ADAL" clId="{E15CABD0-6D36-4E35-A465-50738E28837F}" dt="2025-01-17T15:34:28.119" v="7" actId="2711"/>
        <pc:sldMkLst>
          <pc:docMk/>
          <pc:sldMk cId="963353572" sldId="38232"/>
        </pc:sldMkLst>
        <pc:spChg chg="mod">
          <ac:chgData name="Whiting, Sara {she, her} (JSC-SD211)" userId="4bf7bfcf-8cfb-4cd7-991a-935e382c4efd" providerId="ADAL" clId="{E15CABD0-6D36-4E35-A465-50738E28837F}" dt="2025-01-17T15:34:28.119" v="7" actId="2711"/>
          <ac:spMkLst>
            <pc:docMk/>
            <pc:sldMk cId="963353572" sldId="38232"/>
            <ac:spMk id="3" creationId="{3BC27559-04DD-4D68-81E4-DD2CD4729278}"/>
          </ac:spMkLst>
        </pc:spChg>
      </pc:sldChg>
      <pc:sldChg chg="modSp mod">
        <pc:chgData name="Whiting, Sara {she, her} (JSC-SD211)" userId="4bf7bfcf-8cfb-4cd7-991a-935e382c4efd" providerId="ADAL" clId="{E15CABD0-6D36-4E35-A465-50738E28837F}" dt="2025-01-17T15:34:45.487" v="9" actId="2711"/>
        <pc:sldMkLst>
          <pc:docMk/>
          <pc:sldMk cId="3040940749" sldId="38239"/>
        </pc:sldMkLst>
        <pc:spChg chg="mod">
          <ac:chgData name="Whiting, Sara {she, her} (JSC-SD211)" userId="4bf7bfcf-8cfb-4cd7-991a-935e382c4efd" providerId="ADAL" clId="{E15CABD0-6D36-4E35-A465-50738E28837F}" dt="2025-01-17T15:34:45.487" v="9" actId="2711"/>
          <ac:spMkLst>
            <pc:docMk/>
            <pc:sldMk cId="3040940749" sldId="38239"/>
            <ac:spMk id="3" creationId="{3BC27559-04DD-4D68-81E4-DD2CD4729278}"/>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nasa-my.sharepoint.com/personal/bcaldwe3_ndc_nasa_gov/Documents/Documents/IWS%202025/HERA%20C8%20Panel%20IWS%20Table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Sheet2!$B$1</c:f>
              <c:strCache>
                <c:ptCount val="1"/>
                <c:pt idx="0">
                  <c:v>Duration</c:v>
                </c:pt>
              </c:strCache>
            </c:strRef>
          </c:tx>
          <c:spPr>
            <a:solidFill>
              <a:srgbClr val="00B050"/>
            </a:solidFill>
            <a:ln>
              <a:solidFill>
                <a:schemeClr val="tx1"/>
              </a:solidFill>
            </a:ln>
            <a:effectLst/>
          </c:spPr>
          <c:invertIfNegative val="0"/>
          <c:dPt>
            <c:idx val="0"/>
            <c:invertIfNegative val="0"/>
            <c:bubble3D val="0"/>
            <c:spPr>
              <a:solidFill>
                <a:srgbClr val="FFFF00"/>
              </a:solidFill>
              <a:ln>
                <a:solidFill>
                  <a:schemeClr val="tx1"/>
                </a:solidFill>
              </a:ln>
              <a:effectLst/>
            </c:spPr>
            <c:extLst>
              <c:ext xmlns:c16="http://schemas.microsoft.com/office/drawing/2014/chart" uri="{C3380CC4-5D6E-409C-BE32-E72D297353CC}">
                <c16:uniqueId val="{00000001-802A-452E-A1BB-EAA520D35346}"/>
              </c:ext>
            </c:extLst>
          </c:dPt>
          <c:dPt>
            <c:idx val="1"/>
            <c:invertIfNegative val="0"/>
            <c:bubble3D val="0"/>
            <c:spPr>
              <a:solidFill>
                <a:srgbClr val="FFC000"/>
              </a:solidFill>
              <a:ln>
                <a:solidFill>
                  <a:schemeClr val="tx1"/>
                </a:solidFill>
              </a:ln>
              <a:effectLst/>
            </c:spPr>
            <c:extLst>
              <c:ext xmlns:c16="http://schemas.microsoft.com/office/drawing/2014/chart" uri="{C3380CC4-5D6E-409C-BE32-E72D297353CC}">
                <c16:uniqueId val="{00000003-802A-452E-A1BB-EAA520D35346}"/>
              </c:ext>
            </c:extLst>
          </c:dPt>
          <c:dPt>
            <c:idx val="2"/>
            <c:invertIfNegative val="0"/>
            <c:bubble3D val="0"/>
            <c:spPr>
              <a:solidFill>
                <a:srgbClr val="0070C0"/>
              </a:solidFill>
              <a:ln>
                <a:solidFill>
                  <a:schemeClr val="tx1"/>
                </a:solidFill>
              </a:ln>
              <a:effectLst/>
            </c:spPr>
            <c:extLst>
              <c:ext xmlns:c16="http://schemas.microsoft.com/office/drawing/2014/chart" uri="{C3380CC4-5D6E-409C-BE32-E72D297353CC}">
                <c16:uniqueId val="{00000005-802A-452E-A1BB-EAA520D35346}"/>
              </c:ext>
            </c:extLst>
          </c:dPt>
          <c:dLbls>
            <c:dLbl>
              <c:idx val="0"/>
              <c:tx>
                <c:rich>
                  <a:bodyPr/>
                  <a:lstStyle/>
                  <a:p>
                    <a:fld id="{8DB1A8AF-716F-45D1-9186-9A17D0D7C5C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802A-452E-A1BB-EAA520D35346}"/>
                </c:ext>
              </c:extLst>
            </c:dLbl>
            <c:dLbl>
              <c:idx val="1"/>
              <c:tx>
                <c:rich>
                  <a:bodyPr/>
                  <a:lstStyle/>
                  <a:p>
                    <a:fld id="{28E738C2-FB53-41AE-A909-4774B2F2C84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802A-452E-A1BB-EAA520D35346}"/>
                </c:ext>
              </c:extLst>
            </c:dLbl>
            <c:dLbl>
              <c:idx val="2"/>
              <c:tx>
                <c:rich>
                  <a:bodyPr/>
                  <a:lstStyle/>
                  <a:p>
                    <a:fld id="{7FD1CB86-A540-4057-97FD-70DFE83F1F6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802A-452E-A1BB-EAA520D35346}"/>
                </c:ext>
              </c:extLst>
            </c:dLbl>
            <c:dLbl>
              <c:idx val="3"/>
              <c:tx>
                <c:rich>
                  <a:bodyPr/>
                  <a:lstStyle/>
                  <a:p>
                    <a:fld id="{83ED5BAD-B348-4E68-B57F-0D62C62FFFF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802A-452E-A1BB-EAA520D35346}"/>
                </c:ext>
              </c:extLst>
            </c:dLbl>
            <c:dLbl>
              <c:idx val="4"/>
              <c:tx>
                <c:rich>
                  <a:bodyPr/>
                  <a:lstStyle/>
                  <a:p>
                    <a:fld id="{81FD3547-E0A0-4F2B-BEDA-050768952DD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802A-452E-A1BB-EAA520D35346}"/>
                </c:ext>
              </c:extLst>
            </c:dLbl>
            <c:dLbl>
              <c:idx val="5"/>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8-802A-452E-A1BB-EAA520D35346}"/>
                </c:ext>
              </c:extLst>
            </c:dLbl>
            <c:dLbl>
              <c:idx val="6"/>
              <c:tx>
                <c:rich>
                  <a:bodyPr/>
                  <a:lstStyle/>
                  <a:p>
                    <a:fld id="{608FF311-4EDC-47D9-AB06-9F7267A1C88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802A-452E-A1BB-EAA520D35346}"/>
                </c:ext>
              </c:extLst>
            </c:dLbl>
            <c:dLbl>
              <c:idx val="7"/>
              <c:tx>
                <c:rich>
                  <a:bodyPr/>
                  <a:lstStyle/>
                  <a:p>
                    <a:fld id="{D802264B-565A-470B-AE9F-B237232998E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802A-452E-A1BB-EAA520D35346}"/>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Sheet2!$A$2:$A$9</c:f>
              <c:strCache>
                <c:ptCount val="8"/>
                <c:pt idx="0">
                  <c:v>C1</c:v>
                </c:pt>
                <c:pt idx="1">
                  <c:v>C2</c:v>
                </c:pt>
                <c:pt idx="2">
                  <c:v>C3</c:v>
                </c:pt>
                <c:pt idx="3">
                  <c:v>C4</c:v>
                </c:pt>
                <c:pt idx="4">
                  <c:v>C5</c:v>
                </c:pt>
                <c:pt idx="6">
                  <c:v>C6</c:v>
                </c:pt>
                <c:pt idx="7">
                  <c:v>C7</c:v>
                </c:pt>
              </c:strCache>
            </c:strRef>
          </c:cat>
          <c:val>
            <c:numRef>
              <c:f>Sheet2!$B$2:$B$9</c:f>
              <c:numCache>
                <c:formatCode>General</c:formatCode>
                <c:ptCount val="8"/>
                <c:pt idx="0">
                  <c:v>7</c:v>
                </c:pt>
                <c:pt idx="1">
                  <c:v>14</c:v>
                </c:pt>
                <c:pt idx="2">
                  <c:v>30</c:v>
                </c:pt>
                <c:pt idx="3">
                  <c:v>45</c:v>
                </c:pt>
                <c:pt idx="4">
                  <c:v>45</c:v>
                </c:pt>
                <c:pt idx="6">
                  <c:v>45</c:v>
                </c:pt>
                <c:pt idx="7">
                  <c:v>45</c:v>
                </c:pt>
              </c:numCache>
            </c:numRef>
          </c:val>
          <c:extLst>
            <c:ext xmlns:c15="http://schemas.microsoft.com/office/drawing/2012/chart" uri="{02D57815-91ED-43cb-92C2-25804820EDAC}">
              <c15:datalabelsRange>
                <c15:f>Sheet2!$C$2:$C$9</c15:f>
                <c15:dlblRangeCache>
                  <c:ptCount val="8"/>
                  <c:pt idx="0">
                    <c:v>2014</c:v>
                  </c:pt>
                  <c:pt idx="1">
                    <c:v>2015</c:v>
                  </c:pt>
                  <c:pt idx="2">
                    <c:v>2016</c:v>
                  </c:pt>
                  <c:pt idx="3">
                    <c:v>2017 - 2018</c:v>
                  </c:pt>
                  <c:pt idx="4">
                    <c:v>2018 - 2019</c:v>
                  </c:pt>
                  <c:pt idx="6">
                    <c:v>2021-2023</c:v>
                  </c:pt>
                  <c:pt idx="7">
                    <c:v>2024</c:v>
                  </c:pt>
                </c15:dlblRangeCache>
              </c15:datalabelsRange>
            </c:ext>
            <c:ext xmlns:c16="http://schemas.microsoft.com/office/drawing/2014/chart" uri="{C3380CC4-5D6E-409C-BE32-E72D297353CC}">
              <c16:uniqueId val="{0000000C-802A-452E-A1BB-EAA520D35346}"/>
            </c:ext>
          </c:extLst>
        </c:ser>
        <c:dLbls>
          <c:showLegendKey val="0"/>
          <c:showVal val="0"/>
          <c:showCatName val="0"/>
          <c:showSerName val="0"/>
          <c:showPercent val="0"/>
          <c:showBubbleSize val="0"/>
        </c:dLbls>
        <c:gapWidth val="219"/>
        <c:overlap val="-27"/>
        <c:axId val="1162020928"/>
        <c:axId val="985779216"/>
      </c:barChart>
      <c:catAx>
        <c:axId val="1162020928"/>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985779216"/>
        <c:crosses val="autoZero"/>
        <c:auto val="1"/>
        <c:lblAlgn val="ctr"/>
        <c:lblOffset val="100"/>
        <c:noMultiLvlLbl val="0"/>
      </c:catAx>
      <c:valAx>
        <c:axId val="985779216"/>
        <c:scaling>
          <c:orientation val="minMax"/>
          <c:max val="50"/>
          <c:min val="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crossAx val="1162020928"/>
        <c:crosses val="autoZero"/>
        <c:crossBetween val="between"/>
        <c:majorUnit val="10"/>
      </c:valAx>
      <c:spPr>
        <a:solidFill>
          <a:srgbClr val="000000">
            <a:alpha val="0"/>
          </a:srgbClr>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EE0524-E05F-42C7-9F81-8A5F461330D1}" type="datetimeFigureOut">
              <a:rPr lang="en-US" smtClean="0"/>
              <a:t>1/17/2025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795113-C52C-47E6-BEC5-B2CBD47B6617}" type="slidenum">
              <a:rPr lang="en-US" smtClean="0"/>
              <a:t>‹#›</a:t>
            </a:fld>
            <a:endParaRPr lang="en-US" dirty="0"/>
          </a:p>
        </p:txBody>
      </p:sp>
    </p:spTree>
    <p:extLst>
      <p:ext uri="{BB962C8B-B14F-4D97-AF65-F5344CB8AC3E}">
        <p14:creationId xmlns:p14="http://schemas.microsoft.com/office/powerpoint/2010/main" val="30667169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 could be said that we are entering a time of increased interest in spaceflight analogs around the world</a:t>
            </a:r>
          </a:p>
          <a:p>
            <a:endParaRPr lang="en-US" dirty="0"/>
          </a:p>
        </p:txBody>
      </p:sp>
      <p:sp>
        <p:nvSpPr>
          <p:cNvPr id="4" name="Slide Number Placeholder 3"/>
          <p:cNvSpPr>
            <a:spLocks noGrp="1"/>
          </p:cNvSpPr>
          <p:nvPr>
            <p:ph type="sldNum" sz="quarter" idx="5"/>
          </p:nvPr>
        </p:nvSpPr>
        <p:spPr/>
        <p:txBody>
          <a:bodyPr/>
          <a:lstStyle/>
          <a:p>
            <a:fld id="{0A795113-C52C-47E6-BEC5-B2CBD47B6617}" type="slidenum">
              <a:rPr lang="en-US" smtClean="0"/>
              <a:t>3</a:t>
            </a:fld>
            <a:endParaRPr lang="en-US" dirty="0"/>
          </a:p>
        </p:txBody>
      </p:sp>
    </p:spTree>
    <p:extLst>
      <p:ext uri="{BB962C8B-B14F-4D97-AF65-F5344CB8AC3E}">
        <p14:creationId xmlns:p14="http://schemas.microsoft.com/office/powerpoint/2010/main" val="28182889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Mention physiological analogs as another type of platform</a:t>
            </a:r>
          </a:p>
        </p:txBody>
      </p:sp>
      <p:sp>
        <p:nvSpPr>
          <p:cNvPr id="4" name="Slide Number Placeholder 3"/>
          <p:cNvSpPr>
            <a:spLocks noGrp="1"/>
          </p:cNvSpPr>
          <p:nvPr>
            <p:ph type="sldNum" sz="quarter" idx="5"/>
          </p:nvPr>
        </p:nvSpPr>
        <p:spPr/>
        <p:txBody>
          <a:bodyPr/>
          <a:lstStyle/>
          <a:p>
            <a:fld id="{0A795113-C52C-47E6-BEC5-B2CBD47B6617}" type="slidenum">
              <a:rPr lang="en-US" smtClean="0"/>
              <a:t>4</a:t>
            </a:fld>
            <a:endParaRPr lang="en-US" dirty="0"/>
          </a:p>
        </p:txBody>
      </p:sp>
    </p:spTree>
    <p:extLst>
      <p:ext uri="{BB962C8B-B14F-4D97-AF65-F5344CB8AC3E}">
        <p14:creationId xmlns:p14="http://schemas.microsoft.com/office/powerpoint/2010/main" val="13974793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795113-C52C-47E6-BEC5-B2CBD47B6617}" type="slidenum">
              <a:rPr lang="en-US" smtClean="0"/>
              <a:t>5</a:t>
            </a:fld>
            <a:endParaRPr lang="en-US" dirty="0"/>
          </a:p>
        </p:txBody>
      </p:sp>
    </p:spTree>
    <p:extLst>
      <p:ext uri="{BB962C8B-B14F-4D97-AF65-F5344CB8AC3E}">
        <p14:creationId xmlns:p14="http://schemas.microsoft.com/office/powerpoint/2010/main" val="4202629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795113-C52C-47E6-BEC5-B2CBD47B6617}" type="slidenum">
              <a:rPr lang="en-US" smtClean="0"/>
              <a:t>6</a:t>
            </a:fld>
            <a:endParaRPr lang="en-US" dirty="0"/>
          </a:p>
        </p:txBody>
      </p:sp>
    </p:spTree>
    <p:extLst>
      <p:ext uri="{BB962C8B-B14F-4D97-AF65-F5344CB8AC3E}">
        <p14:creationId xmlns:p14="http://schemas.microsoft.com/office/powerpoint/2010/main" val="2450843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795113-C52C-47E6-BEC5-B2CBD47B6617}" type="slidenum">
              <a:rPr lang="en-US" smtClean="0"/>
              <a:t>7</a:t>
            </a:fld>
            <a:endParaRPr lang="en-US" dirty="0"/>
          </a:p>
        </p:txBody>
      </p:sp>
    </p:spTree>
    <p:extLst>
      <p:ext uri="{BB962C8B-B14F-4D97-AF65-F5344CB8AC3E}">
        <p14:creationId xmlns:p14="http://schemas.microsoft.com/office/powerpoint/2010/main" val="35189946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795113-C52C-47E6-BEC5-B2CBD47B6617}" type="slidenum">
              <a:rPr lang="en-US" smtClean="0"/>
              <a:t>8</a:t>
            </a:fld>
            <a:endParaRPr lang="en-US" dirty="0"/>
          </a:p>
        </p:txBody>
      </p:sp>
    </p:spTree>
    <p:extLst>
      <p:ext uri="{BB962C8B-B14F-4D97-AF65-F5344CB8AC3E}">
        <p14:creationId xmlns:p14="http://schemas.microsoft.com/office/powerpoint/2010/main" val="8459712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795113-C52C-47E6-BEC5-B2CBD47B6617}" type="slidenum">
              <a:rPr lang="en-US" smtClean="0"/>
              <a:t>9</a:t>
            </a:fld>
            <a:endParaRPr lang="en-US" dirty="0"/>
          </a:p>
        </p:txBody>
      </p:sp>
    </p:spTree>
    <p:extLst>
      <p:ext uri="{BB962C8B-B14F-4D97-AF65-F5344CB8AC3E}">
        <p14:creationId xmlns:p14="http://schemas.microsoft.com/office/powerpoint/2010/main" val="7995228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795113-C52C-47E6-BEC5-B2CBD47B6617}" type="slidenum">
              <a:rPr lang="en-US" smtClean="0"/>
              <a:t>10</a:t>
            </a:fld>
            <a:endParaRPr lang="en-US" dirty="0"/>
          </a:p>
        </p:txBody>
      </p:sp>
    </p:spTree>
    <p:extLst>
      <p:ext uri="{BB962C8B-B14F-4D97-AF65-F5344CB8AC3E}">
        <p14:creationId xmlns:p14="http://schemas.microsoft.com/office/powerpoint/2010/main" val="35006068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795113-C52C-47E6-BEC5-B2CBD47B6617}" type="slidenum">
              <a:rPr lang="en-US" smtClean="0"/>
              <a:t>11</a:t>
            </a:fld>
            <a:endParaRPr lang="en-US" dirty="0"/>
          </a:p>
        </p:txBody>
      </p:sp>
    </p:spTree>
    <p:extLst>
      <p:ext uri="{BB962C8B-B14F-4D97-AF65-F5344CB8AC3E}">
        <p14:creationId xmlns:p14="http://schemas.microsoft.com/office/powerpoint/2010/main" val="13693042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795113-C52C-47E6-BEC5-B2CBD47B6617}" type="slidenum">
              <a:rPr lang="en-US" smtClean="0"/>
              <a:t>12</a:t>
            </a:fld>
            <a:endParaRPr lang="en-US" dirty="0"/>
          </a:p>
        </p:txBody>
      </p:sp>
    </p:spTree>
    <p:extLst>
      <p:ext uri="{BB962C8B-B14F-4D97-AF65-F5344CB8AC3E}">
        <p14:creationId xmlns:p14="http://schemas.microsoft.com/office/powerpoint/2010/main" val="28146306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Arial"/>
              </a:rPr>
              <a:t>Deep space ionizing radiation dose rate and composition different than ISS and NASA Space Radiation Laboratory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Arial"/>
              </a:rPr>
              <a:t>Habitation modules smaller than ISS and ground-based analog habitats; times without view of the Earth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Arial"/>
              </a:rPr>
              <a:t>Limited resupply, multi-day return to Earth, near real-time communication, more crew &amp; vehicle autonomy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Arial"/>
              </a:rPr>
              <a:t>Ability to study effects of microgravity/partial gravity transitions and multi-day exposure to partial gravity of lunar surface (pre/post surface measurements)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Arial"/>
              </a:rPr>
              <a:t>Different atmospheric pressure/partial pressure of oxygen (TBD), different microbial environment, limited food system, different exercise capability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Arial"/>
              <a:ea typeface="+mn-ea"/>
              <a:cs typeface="Arial"/>
            </a:endParaRPr>
          </a:p>
          <a:p>
            <a:endParaRPr lang="en-US" dirty="0"/>
          </a:p>
        </p:txBody>
      </p:sp>
      <p:sp>
        <p:nvSpPr>
          <p:cNvPr id="4" name="Slide Number Placeholder 3"/>
          <p:cNvSpPr>
            <a:spLocks noGrp="1"/>
          </p:cNvSpPr>
          <p:nvPr>
            <p:ph type="sldNum" sz="quarter" idx="5"/>
          </p:nvPr>
        </p:nvSpPr>
        <p:spPr/>
        <p:txBody>
          <a:bodyPr/>
          <a:lstStyle/>
          <a:p>
            <a:fld id="{383C5613-C4D7-4A63-985A-466D328A6E73}" type="slidenum">
              <a:rPr lang="en-US" smtClean="0"/>
              <a:t>16</a:t>
            </a:fld>
            <a:endParaRPr lang="en-US" dirty="0"/>
          </a:p>
        </p:txBody>
      </p:sp>
    </p:spTree>
    <p:extLst>
      <p:ext uri="{BB962C8B-B14F-4D97-AF65-F5344CB8AC3E}">
        <p14:creationId xmlns:p14="http://schemas.microsoft.com/office/powerpoint/2010/main" val="41367972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Mission design assumptions:</a:t>
            </a:r>
          </a:p>
          <a:p>
            <a:pPr lvl="1"/>
            <a:r>
              <a:rPr lang="en-US" dirty="0"/>
              <a:t>Crew time estimates assume 5 transit days with 4 crew workdays on which utilization can be performed</a:t>
            </a:r>
          </a:p>
          <a:p>
            <a:pPr lvl="2"/>
            <a:r>
              <a:rPr lang="en-US" i="1" dirty="0"/>
              <a:t>Note: Outbound transit duration can be between 5 and 11 days depending on launch date and phasing.</a:t>
            </a:r>
            <a:endParaRPr lang="en-US" dirty="0"/>
          </a:p>
          <a:p>
            <a:pPr lvl="1"/>
            <a:endParaRPr lang="en-US" dirty="0"/>
          </a:p>
          <a:p>
            <a:pPr lvl="1"/>
            <a:r>
              <a:rPr lang="en-US" dirty="0"/>
              <a:t>4 crew total: 2 to the lunar surface, 2 remain on Orion</a:t>
            </a:r>
          </a:p>
          <a:p>
            <a:pPr lvl="1"/>
            <a:endParaRPr lang="en-US" dirty="0"/>
          </a:p>
          <a:p>
            <a:pPr lvl="1"/>
            <a:r>
              <a:rPr lang="en-US" dirty="0"/>
              <a:t>SpaceX has capability to perform up to 4 EVAs on surface, average 5 hours each:</a:t>
            </a:r>
          </a:p>
          <a:p>
            <a:pPr lvl="2"/>
            <a:r>
              <a:rPr lang="en-US" dirty="0"/>
              <a:t>Lunar Surface Mission Definition Forum tasked to determine plan for #EVAs and duration</a:t>
            </a:r>
          </a:p>
          <a:p>
            <a:pPr lvl="2"/>
            <a:r>
              <a:rPr lang="en-US" dirty="0"/>
              <a:t>Mandatory activities each EVA include egress, ingress, dust mitigation, and tool configurations</a:t>
            </a:r>
          </a:p>
          <a:p>
            <a:pPr lvl="2"/>
            <a:r>
              <a:rPr lang="en-US" dirty="0"/>
              <a:t>The remaining EVA time is for Artemis mission objectives and includes science (e.g., instrument deploy, sampling), traverse time, and PAO</a:t>
            </a:r>
          </a:p>
          <a:p>
            <a:endParaRPr lang="en-US" dirty="0"/>
          </a:p>
        </p:txBody>
      </p:sp>
      <p:sp>
        <p:nvSpPr>
          <p:cNvPr id="4" name="Slide Number Placeholder 3"/>
          <p:cNvSpPr>
            <a:spLocks noGrp="1"/>
          </p:cNvSpPr>
          <p:nvPr>
            <p:ph type="sldNum" sz="quarter" idx="5"/>
          </p:nvPr>
        </p:nvSpPr>
        <p:spPr/>
        <p:txBody>
          <a:bodyPr/>
          <a:lstStyle/>
          <a:p>
            <a:fld id="{383C5613-C4D7-4A63-985A-466D328A6E73}" type="slidenum">
              <a:rPr lang="en-US" smtClean="0"/>
              <a:t>17</a:t>
            </a:fld>
            <a:endParaRPr lang="en-US" dirty="0"/>
          </a:p>
        </p:txBody>
      </p:sp>
    </p:spTree>
    <p:extLst>
      <p:ext uri="{BB962C8B-B14F-4D97-AF65-F5344CB8AC3E}">
        <p14:creationId xmlns:p14="http://schemas.microsoft.com/office/powerpoint/2010/main" val="6089206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3C5613-C4D7-4A63-985A-466D328A6E73}" type="slidenum">
              <a:rPr lang="en-US" smtClean="0"/>
              <a:t>18</a:t>
            </a:fld>
            <a:endParaRPr lang="en-US" dirty="0"/>
          </a:p>
        </p:txBody>
      </p:sp>
    </p:spTree>
    <p:extLst>
      <p:ext uri="{BB962C8B-B14F-4D97-AF65-F5344CB8AC3E}">
        <p14:creationId xmlns:p14="http://schemas.microsoft.com/office/powerpoint/2010/main" val="40440439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3C5613-C4D7-4A63-985A-466D328A6E73}" type="slidenum">
              <a:rPr lang="en-US" smtClean="0"/>
              <a:t>22</a:t>
            </a:fld>
            <a:endParaRPr lang="en-US" dirty="0"/>
          </a:p>
        </p:txBody>
      </p:sp>
    </p:spTree>
    <p:extLst>
      <p:ext uri="{BB962C8B-B14F-4D97-AF65-F5344CB8AC3E}">
        <p14:creationId xmlns:p14="http://schemas.microsoft.com/office/powerpoint/2010/main" val="12660991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 fact: The feedback rubric was introduced in campaign 4 because the crew wouldn’t stick to the assigned tasks in campaign 3.</a:t>
            </a:r>
          </a:p>
        </p:txBody>
      </p:sp>
      <p:sp>
        <p:nvSpPr>
          <p:cNvPr id="4" name="Slide Number Placeholder 3"/>
          <p:cNvSpPr>
            <a:spLocks noGrp="1"/>
          </p:cNvSpPr>
          <p:nvPr>
            <p:ph type="sldNum" sz="quarter" idx="5"/>
          </p:nvPr>
        </p:nvSpPr>
        <p:spPr/>
        <p:txBody>
          <a:bodyPr/>
          <a:lstStyle/>
          <a:p>
            <a:fld id="{383C5613-C4D7-4A63-985A-466D328A6E73}" type="slidenum">
              <a:rPr lang="en-US" smtClean="0"/>
              <a:t>32</a:t>
            </a:fld>
            <a:endParaRPr lang="en-US" dirty="0"/>
          </a:p>
        </p:txBody>
      </p:sp>
    </p:spTree>
    <p:extLst>
      <p:ext uri="{BB962C8B-B14F-4D97-AF65-F5344CB8AC3E}">
        <p14:creationId xmlns:p14="http://schemas.microsoft.com/office/powerpoint/2010/main" val="15527003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4 crew members started in the spaceship, undocked from the solar panels and flew to the air space that was located near the surface. The airlock doors were opened, and the 2 EVAs were released to fly to the surface for operations. The Pilot and the Flight Engineer would call out the objectives and the EVAs would maneuver themselves into certain positions to complete the objectives. At the end of surface ops the EVAs would traverse back to the spaceship, fly onto the arms and once locked in place the pilot would then fly them to the next site. Once the 3 sites were completed the EVAs would re-enter the suit port, the airlock doors would close, and the team would fly back to the solar panels to dock the spaceship. </a:t>
            </a:r>
          </a:p>
        </p:txBody>
      </p:sp>
      <p:sp>
        <p:nvSpPr>
          <p:cNvPr id="4" name="Slide Number Placeholder 3"/>
          <p:cNvSpPr>
            <a:spLocks noGrp="1"/>
          </p:cNvSpPr>
          <p:nvPr>
            <p:ph type="sldNum" sz="quarter" idx="5"/>
          </p:nvPr>
        </p:nvSpPr>
        <p:spPr/>
        <p:txBody>
          <a:bodyPr/>
          <a:lstStyle/>
          <a:p>
            <a:fld id="{383C5613-C4D7-4A63-985A-466D328A6E73}" type="slidenum">
              <a:rPr lang="en-US" smtClean="0"/>
              <a:t>33</a:t>
            </a:fld>
            <a:endParaRPr lang="en-US" dirty="0"/>
          </a:p>
        </p:txBody>
      </p:sp>
    </p:spTree>
    <p:extLst>
      <p:ext uri="{BB962C8B-B14F-4D97-AF65-F5344CB8AC3E}">
        <p14:creationId xmlns:p14="http://schemas.microsoft.com/office/powerpoint/2010/main" val="30405242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a:t>
            </a:r>
            <a:r>
              <a:rPr lang="en-US"/>
              <a:t>this slide </a:t>
            </a:r>
            <a:r>
              <a:rPr lang="en-US" dirty="0"/>
              <a:t>t</a:t>
            </a:r>
            <a:r>
              <a:rPr lang="en-US"/>
              <a:t>he </a:t>
            </a:r>
            <a:r>
              <a:rPr lang="en-US" dirty="0"/>
              <a:t>top picture shows an EVA leaving the airlock, the next picture shows the different sites and a map </a:t>
            </a:r>
            <a:r>
              <a:rPr lang="en-US"/>
              <a:t>of Phobos, </a:t>
            </a:r>
            <a:r>
              <a:rPr lang="en-US" dirty="0"/>
              <a:t>and the bottom picture shows the EVAs locked onto the arms.</a:t>
            </a:r>
          </a:p>
        </p:txBody>
      </p:sp>
      <p:sp>
        <p:nvSpPr>
          <p:cNvPr id="4" name="Slide Number Placeholder 3"/>
          <p:cNvSpPr>
            <a:spLocks noGrp="1"/>
          </p:cNvSpPr>
          <p:nvPr>
            <p:ph type="sldNum" sz="quarter" idx="5"/>
          </p:nvPr>
        </p:nvSpPr>
        <p:spPr/>
        <p:txBody>
          <a:bodyPr/>
          <a:lstStyle/>
          <a:p>
            <a:fld id="{383C5613-C4D7-4A63-985A-466D328A6E73}" type="slidenum">
              <a:rPr lang="en-US" smtClean="0"/>
              <a:t>34</a:t>
            </a:fld>
            <a:endParaRPr lang="en-US" dirty="0"/>
          </a:p>
        </p:txBody>
      </p:sp>
    </p:spTree>
    <p:extLst>
      <p:ext uri="{BB962C8B-B14F-4D97-AF65-F5344CB8AC3E}">
        <p14:creationId xmlns:p14="http://schemas.microsoft.com/office/powerpoint/2010/main" val="6089206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3C5613-C4D7-4A63-985A-466D328A6E73}" type="slidenum">
              <a:rPr lang="en-US" smtClean="0"/>
              <a:t>35</a:t>
            </a:fld>
            <a:endParaRPr lang="en-US" dirty="0"/>
          </a:p>
        </p:txBody>
      </p:sp>
    </p:spTree>
    <p:extLst>
      <p:ext uri="{BB962C8B-B14F-4D97-AF65-F5344CB8AC3E}">
        <p14:creationId xmlns:p14="http://schemas.microsoft.com/office/powerpoint/2010/main" val="40440439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3C5613-C4D7-4A63-985A-466D328A6E73}" type="slidenum">
              <a:rPr lang="en-US" smtClean="0"/>
              <a:t>37</a:t>
            </a:fld>
            <a:endParaRPr lang="en-US" dirty="0"/>
          </a:p>
        </p:txBody>
      </p:sp>
    </p:spTree>
    <p:extLst>
      <p:ext uri="{BB962C8B-B14F-4D97-AF65-F5344CB8AC3E}">
        <p14:creationId xmlns:p14="http://schemas.microsoft.com/office/powerpoint/2010/main" val="12660991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 fact: The feedback rubric was introduced in campaign 4 because the crew wouldn’t stick to the assigned tasks in campaign 3.</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3C5613-C4D7-4A63-985A-466D328A6E7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51473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 fact: The feedback rubric was introduced in campaign 4 because the crew wouldn’t stick to the assigned tasks in campaign 3.</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3C5613-C4D7-4A63-985A-466D328A6E7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27003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 fact: The feedback rubric was introduced in campaign 4 because the crew wouldn’t stick to the assigned tasks in campaign 3.</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3C5613-C4D7-4A63-985A-466D328A6E7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89929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 fact: The feedback rubric was introduced in campaign 4 because the crew wouldn’t stick to the assigned tasks in campaign 3.</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3C5613-C4D7-4A63-985A-466D328A6E7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25424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alpha val="9000"/>
          </a:schemeClr>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5" name="Rectangle 14">
            <a:extLst>
              <a:ext uri="{FF2B5EF4-FFF2-40B4-BE49-F238E27FC236}">
                <a16:creationId xmlns:a16="http://schemas.microsoft.com/office/drawing/2014/main" id="{8296DE4A-F392-4CA1-9D0D-95BB31B3245C}"/>
              </a:ext>
            </a:extLst>
          </p:cNvPr>
          <p:cNvSpPr/>
          <p:nvPr userDrawn="1"/>
        </p:nvSpPr>
        <p:spPr>
          <a:xfrm rot="10800000">
            <a:off x="4267199" y="3396030"/>
            <a:ext cx="7924797" cy="2807629"/>
          </a:xfrm>
          <a:prstGeom prst="rect">
            <a:avLst/>
          </a:prstGeom>
          <a:gradFill flip="none" rotWithShape="1">
            <a:gsLst>
              <a:gs pos="0">
                <a:srgbClr val="90BED5">
                  <a:alpha val="31000"/>
                </a:srgbClr>
              </a:gs>
              <a:gs pos="100000">
                <a:schemeClr val="bg1">
                  <a:alpha val="0"/>
                </a:schemeClr>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5"/>
          <p:cNvSpPr txBox="1"/>
          <p:nvPr userDrawn="1"/>
        </p:nvSpPr>
        <p:spPr>
          <a:xfrm>
            <a:off x="9534939" y="6627168"/>
            <a:ext cx="2580863" cy="230832"/>
          </a:xfrm>
          <a:prstGeom prst="rect">
            <a:avLst/>
          </a:prstGeom>
          <a:noFill/>
          <a:effectLst/>
        </p:spPr>
        <p:txBody>
          <a:bodyPr wrap="square" rtlCol="0" anchor="b">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en-US" sz="450" b="0" i="0" u="none" strike="noStrike" kern="1200" cap="none" spc="0" normalizeH="0" baseline="0" noProof="0" dirty="0">
                <a:ln>
                  <a:noFill/>
                </a:ln>
                <a:solidFill>
                  <a:srgbClr val="595959">
                    <a:lumMod val="60000"/>
                    <a:lumOff val="40000"/>
                  </a:srgbClr>
                </a:solidFill>
                <a:effectLst/>
                <a:uLnTx/>
                <a:uFillTx/>
                <a:latin typeface="Arial" panose="020B0604020202020204" pitchFamily="34" charset="0"/>
                <a:ea typeface="+mn-ea"/>
                <a:cs typeface="Arial" panose="020B0604020202020204" pitchFamily="34" charset="0"/>
              </a:rPr>
              <a:t>&lt;</a:t>
            </a:r>
            <a:r>
              <a:rPr kumimoji="0" lang="en-US" sz="450" b="0" i="1" u="none" strike="noStrike" kern="1200" cap="none" spc="0" normalizeH="0" baseline="0" noProof="0" dirty="0">
                <a:ln>
                  <a:noFill/>
                </a:ln>
                <a:solidFill>
                  <a:srgbClr val="595959">
                    <a:lumMod val="60000"/>
                    <a:lumOff val="40000"/>
                  </a:srgbClr>
                </a:solidFill>
                <a:effectLst/>
                <a:uLnTx/>
                <a:uFillTx/>
                <a:latin typeface="Arial" panose="020B0604020202020204" pitchFamily="34" charset="0"/>
                <a:ea typeface="+mn-ea"/>
                <a:cs typeface="Arial" panose="020B0604020202020204" pitchFamily="34" charset="0"/>
              </a:rPr>
              <a:t>Insert Export Statement/Status Here</a:t>
            </a:r>
            <a:r>
              <a:rPr kumimoji="0" lang="en-US" sz="450" b="0" i="0" u="none" strike="noStrike" kern="1200" cap="none" spc="0" normalizeH="0" baseline="0" noProof="0" dirty="0">
                <a:ln>
                  <a:noFill/>
                </a:ln>
                <a:solidFill>
                  <a:srgbClr val="595959">
                    <a:lumMod val="60000"/>
                    <a:lumOff val="40000"/>
                  </a:srgbClr>
                </a:solidFill>
                <a:effectLst/>
                <a:uLnTx/>
                <a:uFillTx/>
                <a:latin typeface="Arial" panose="020B0604020202020204" pitchFamily="34" charset="0"/>
                <a:ea typeface="+mn-ea"/>
                <a:cs typeface="Arial" panose="020B0604020202020204" pitchFamily="34" charset="0"/>
              </a:rPr>
              <a:t>&gt;</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450" b="0" i="0" u="none" strike="noStrike" kern="1200" cap="none" spc="0" normalizeH="0" baseline="0" noProof="0" dirty="0">
              <a:ln>
                <a:noFill/>
              </a:ln>
              <a:solidFill>
                <a:srgbClr val="595959">
                  <a:lumMod val="60000"/>
                  <a:lumOff val="40000"/>
                </a:srgbClr>
              </a:solidFill>
              <a:effectLst/>
              <a:uLnTx/>
              <a:uFillTx/>
              <a:latin typeface="Arial" panose="020B0604020202020204" pitchFamily="34" charset="0"/>
              <a:ea typeface="+mn-ea"/>
              <a:cs typeface="Arial" panose="020B0604020202020204" pitchFamily="34" charset="0"/>
            </a:endParaRPr>
          </a:p>
        </p:txBody>
      </p:sp>
      <p:sp>
        <p:nvSpPr>
          <p:cNvPr id="13" name="Rectangle 12">
            <a:extLst>
              <a:ext uri="{FF2B5EF4-FFF2-40B4-BE49-F238E27FC236}">
                <a16:creationId xmlns:a16="http://schemas.microsoft.com/office/drawing/2014/main" id="{B3FE4CD7-DFEA-490D-8FBE-A191C9E0D763}"/>
              </a:ext>
            </a:extLst>
          </p:cNvPr>
          <p:cNvSpPr/>
          <p:nvPr userDrawn="1"/>
        </p:nvSpPr>
        <p:spPr>
          <a:xfrm flipV="1">
            <a:off x="4620768" y="3340473"/>
            <a:ext cx="7571233" cy="45719"/>
          </a:xfrm>
          <a:prstGeom prst="rect">
            <a:avLst/>
          </a:prstGeom>
          <a:gradFill flip="none" rotWithShape="1">
            <a:gsLst>
              <a:gs pos="100000">
                <a:schemeClr val="accent1">
                  <a:lumMod val="75000"/>
                  <a:alpha val="0"/>
                </a:schemeClr>
              </a:gs>
              <a:gs pos="0">
                <a:srgbClr val="6097BE"/>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205C"/>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FBB48D66-02CF-4B24-A195-D2AE95678E67}"/>
              </a:ext>
            </a:extLst>
          </p:cNvPr>
          <p:cNvSpPr/>
          <p:nvPr userDrawn="1"/>
        </p:nvSpPr>
        <p:spPr>
          <a:xfrm flipV="1">
            <a:off x="4620768" y="6195432"/>
            <a:ext cx="7571233" cy="45719"/>
          </a:xfrm>
          <a:prstGeom prst="rect">
            <a:avLst/>
          </a:prstGeom>
          <a:gradFill flip="none" rotWithShape="1">
            <a:gsLst>
              <a:gs pos="100000">
                <a:schemeClr val="accent1">
                  <a:lumMod val="75000"/>
                  <a:alpha val="0"/>
                </a:schemeClr>
              </a:gs>
              <a:gs pos="0">
                <a:srgbClr val="6198BF"/>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205C"/>
              </a:solidFill>
              <a:effectLst/>
              <a:uLnTx/>
              <a:uFillTx/>
              <a:latin typeface="Calibri" panose="020F0502020204030204"/>
              <a:ea typeface="+mn-ea"/>
              <a:cs typeface="+mn-cs"/>
            </a:endParaRPr>
          </a:p>
        </p:txBody>
      </p:sp>
      <p:sp>
        <p:nvSpPr>
          <p:cNvPr id="4" name="Oval 3">
            <a:extLst>
              <a:ext uri="{FF2B5EF4-FFF2-40B4-BE49-F238E27FC236}">
                <a16:creationId xmlns:a16="http://schemas.microsoft.com/office/drawing/2014/main" id="{F358C166-41BE-435C-A722-8A6F2EDD3FA3}"/>
              </a:ext>
            </a:extLst>
          </p:cNvPr>
          <p:cNvSpPr/>
          <p:nvPr userDrawn="1"/>
        </p:nvSpPr>
        <p:spPr>
          <a:xfrm>
            <a:off x="3596106" y="1786019"/>
            <a:ext cx="58823"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14CBFA50-9689-46AB-BDC0-DBC3854AF6F5}"/>
              </a:ext>
            </a:extLst>
          </p:cNvPr>
          <p:cNvSpPr/>
          <p:nvPr userDrawn="1"/>
        </p:nvSpPr>
        <p:spPr>
          <a:xfrm>
            <a:off x="3992346" y="1107839"/>
            <a:ext cx="58823"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2B560583-B5B0-4821-9107-369A287A9DFC}"/>
              </a:ext>
            </a:extLst>
          </p:cNvPr>
          <p:cNvSpPr/>
          <p:nvPr userDrawn="1"/>
        </p:nvSpPr>
        <p:spPr>
          <a:xfrm>
            <a:off x="3215106" y="894479"/>
            <a:ext cx="58823"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173472F1-2CB8-40AA-ACDE-7DD6E3FED085}"/>
              </a:ext>
            </a:extLst>
          </p:cNvPr>
          <p:cNvSpPr/>
          <p:nvPr userDrawn="1"/>
        </p:nvSpPr>
        <p:spPr>
          <a:xfrm>
            <a:off x="2376906" y="923890"/>
            <a:ext cx="58823"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Oval 21">
            <a:extLst>
              <a:ext uri="{FF2B5EF4-FFF2-40B4-BE49-F238E27FC236}">
                <a16:creationId xmlns:a16="http://schemas.microsoft.com/office/drawing/2014/main" id="{2BB04FC2-8D4B-4886-91B5-D4110EB46A8B}"/>
              </a:ext>
            </a:extLst>
          </p:cNvPr>
          <p:cNvSpPr/>
          <p:nvPr userDrawn="1"/>
        </p:nvSpPr>
        <p:spPr>
          <a:xfrm>
            <a:off x="2034006" y="1442050"/>
            <a:ext cx="58823"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4EE4F315-79CC-4E86-BDD8-30FD91205D6F}"/>
              </a:ext>
            </a:extLst>
          </p:cNvPr>
          <p:cNvSpPr/>
          <p:nvPr userDrawn="1"/>
        </p:nvSpPr>
        <p:spPr>
          <a:xfrm>
            <a:off x="1820646" y="2226910"/>
            <a:ext cx="58823"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D6352777-E789-4F3A-A002-8368A8E1A9E2}"/>
              </a:ext>
            </a:extLst>
          </p:cNvPr>
          <p:cNvSpPr/>
          <p:nvPr userDrawn="1"/>
        </p:nvSpPr>
        <p:spPr>
          <a:xfrm>
            <a:off x="1272006" y="1594450"/>
            <a:ext cx="58823"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Oval 24">
            <a:extLst>
              <a:ext uri="{FF2B5EF4-FFF2-40B4-BE49-F238E27FC236}">
                <a16:creationId xmlns:a16="http://schemas.microsoft.com/office/drawing/2014/main" id="{44EAF8D9-E29A-4D91-874B-B680C866F502}"/>
              </a:ext>
            </a:extLst>
          </p:cNvPr>
          <p:cNvSpPr/>
          <p:nvPr userDrawn="1"/>
        </p:nvSpPr>
        <p:spPr>
          <a:xfrm>
            <a:off x="3733266" y="131410"/>
            <a:ext cx="58823"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Oval 25">
            <a:extLst>
              <a:ext uri="{FF2B5EF4-FFF2-40B4-BE49-F238E27FC236}">
                <a16:creationId xmlns:a16="http://schemas.microsoft.com/office/drawing/2014/main" id="{574E5407-4DC1-4A23-BBAC-04E135A15C66}"/>
              </a:ext>
            </a:extLst>
          </p:cNvPr>
          <p:cNvSpPr/>
          <p:nvPr userDrawn="1"/>
        </p:nvSpPr>
        <p:spPr>
          <a:xfrm>
            <a:off x="2788386" y="367630"/>
            <a:ext cx="58823"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5761CFF3-5C84-47C3-8B4C-A7E6D0560F1C}"/>
              </a:ext>
            </a:extLst>
          </p:cNvPr>
          <p:cNvSpPr/>
          <p:nvPr userDrawn="1"/>
        </p:nvSpPr>
        <p:spPr>
          <a:xfrm>
            <a:off x="2733443" y="4055710"/>
            <a:ext cx="58823"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9" name="Group 28">
            <a:extLst>
              <a:ext uri="{FF2B5EF4-FFF2-40B4-BE49-F238E27FC236}">
                <a16:creationId xmlns:a16="http://schemas.microsoft.com/office/drawing/2014/main" id="{1C6B85C3-F6B2-4DCE-B8C2-A97AA3053F9A}"/>
              </a:ext>
            </a:extLst>
          </p:cNvPr>
          <p:cNvGrpSpPr/>
          <p:nvPr userDrawn="1"/>
        </p:nvGrpSpPr>
        <p:grpSpPr>
          <a:xfrm>
            <a:off x="6985209" y="1594452"/>
            <a:ext cx="4996385" cy="1492255"/>
            <a:chOff x="6985208" y="1726911"/>
            <a:chExt cx="4996385" cy="1492255"/>
          </a:xfrm>
        </p:grpSpPr>
        <p:pic>
          <p:nvPicPr>
            <p:cNvPr id="14" name="Picture 13">
              <a:extLst>
                <a:ext uri="{FF2B5EF4-FFF2-40B4-BE49-F238E27FC236}">
                  <a16:creationId xmlns:a16="http://schemas.microsoft.com/office/drawing/2014/main" id="{DE744CA2-8DBD-4CF5-A48C-799D630BDD7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985208" y="1726911"/>
              <a:ext cx="1694593" cy="1492255"/>
            </a:xfrm>
            <a:prstGeom prst="rect">
              <a:avLst/>
            </a:prstGeom>
          </p:spPr>
        </p:pic>
        <p:pic>
          <p:nvPicPr>
            <p:cNvPr id="1026" name="Picture 2" descr="Working With HRP | Roadmap | Data Archive | NASA"/>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851790" y="1783174"/>
              <a:ext cx="1409769" cy="139648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0BC88482-DB2B-4F35-BF92-65BC1BEC6BA6}"/>
                </a:ext>
              </a:extLst>
            </p:cNvPr>
            <p:cNvPicPr>
              <a:picLocks/>
            </p:cNvPicPr>
            <p:nvPr userDrawn="1"/>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10606447" y="1830799"/>
              <a:ext cx="1375146" cy="1330837"/>
            </a:xfrm>
            <a:prstGeom prst="rect">
              <a:avLst/>
            </a:prstGeom>
            <a:ln>
              <a:noFill/>
            </a:ln>
          </p:spPr>
        </p:pic>
      </p:grpSp>
      <p:sp>
        <p:nvSpPr>
          <p:cNvPr id="12" name="Text Placeholder 11">
            <a:extLst>
              <a:ext uri="{FF2B5EF4-FFF2-40B4-BE49-F238E27FC236}">
                <a16:creationId xmlns:a16="http://schemas.microsoft.com/office/drawing/2014/main" id="{E1D7FBE4-8E58-4223-AE1F-05A0C364AB37}"/>
              </a:ext>
            </a:extLst>
          </p:cNvPr>
          <p:cNvSpPr>
            <a:spLocks noGrp="1"/>
          </p:cNvSpPr>
          <p:nvPr>
            <p:ph type="body" sz="quarter" idx="11" hasCustomPrompt="1"/>
          </p:nvPr>
        </p:nvSpPr>
        <p:spPr>
          <a:xfrm>
            <a:off x="4621213" y="3515148"/>
            <a:ext cx="7359651" cy="1177925"/>
          </a:xfrm>
        </p:spPr>
        <p:txBody>
          <a:bodyPr anchor="b" anchorCtr="0">
            <a:normAutofit/>
          </a:bodyPr>
          <a:lstStyle>
            <a:lvl1pPr marL="0" indent="0" algn="r">
              <a:lnSpc>
                <a:spcPct val="100000"/>
              </a:lnSpc>
              <a:spcBef>
                <a:spcPts val="0"/>
              </a:spcBef>
              <a:buFontTx/>
              <a:buNone/>
              <a:defRPr sz="2400" b="1" i="1"/>
            </a:lvl1pPr>
          </a:lstStyle>
          <a:p>
            <a:pPr lvl="0"/>
            <a:r>
              <a:rPr lang="en-US" dirty="0"/>
              <a:t>&lt;Insert Presentation Title Here&gt;</a:t>
            </a:r>
          </a:p>
        </p:txBody>
      </p:sp>
      <p:sp>
        <p:nvSpPr>
          <p:cNvPr id="16" name="TextBox 15">
            <a:extLst>
              <a:ext uri="{FF2B5EF4-FFF2-40B4-BE49-F238E27FC236}">
                <a16:creationId xmlns:a16="http://schemas.microsoft.com/office/drawing/2014/main" id="{8102B328-ECCC-4E1C-938E-8B173DE8DF99}"/>
              </a:ext>
            </a:extLst>
          </p:cNvPr>
          <p:cNvSpPr txBox="1"/>
          <p:nvPr userDrawn="1"/>
        </p:nvSpPr>
        <p:spPr>
          <a:xfrm>
            <a:off x="4624418" y="4799843"/>
            <a:ext cx="7369175" cy="600164"/>
          </a:xfrm>
          <a:prstGeom prst="rect">
            <a:avLst/>
          </a:prstGeom>
          <a:noFill/>
        </p:spPr>
        <p:txBody>
          <a:bodyPr wrap="square" rtlCol="0">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a:ln>
                  <a:noFill/>
                </a:ln>
                <a:solidFill>
                  <a:srgbClr val="2C5A8C"/>
                </a:solidFill>
                <a:effectLst/>
                <a:uLnTx/>
                <a:uFillTx/>
                <a:latin typeface="Calibri" panose="020F0502020204030204"/>
                <a:ea typeface="+mn-ea"/>
                <a:cs typeface="+mn-cs"/>
              </a:rPr>
              <a:t>Human Research Program</a:t>
            </a:r>
          </a:p>
          <a:p>
            <a:pPr marL="0" marR="0" lvl="0" indent="0" algn="r" defTabSz="6858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a:ln>
                  <a:noFill/>
                </a:ln>
                <a:solidFill>
                  <a:srgbClr val="2C5A8C"/>
                </a:solidFill>
                <a:effectLst/>
                <a:uLnTx/>
                <a:uFillTx/>
                <a:latin typeface="Calibri" panose="020F0502020204030204"/>
                <a:ea typeface="+mn-ea"/>
                <a:cs typeface="+mn-cs"/>
              </a:rPr>
              <a:t>Research Operations &amp; Integration</a:t>
            </a:r>
          </a:p>
        </p:txBody>
      </p:sp>
      <p:sp>
        <p:nvSpPr>
          <p:cNvPr id="30" name="Text Placeholder 29">
            <a:extLst>
              <a:ext uri="{FF2B5EF4-FFF2-40B4-BE49-F238E27FC236}">
                <a16:creationId xmlns:a16="http://schemas.microsoft.com/office/drawing/2014/main" id="{50D09542-EB27-4658-B28D-09F46477734E}"/>
              </a:ext>
            </a:extLst>
          </p:cNvPr>
          <p:cNvSpPr>
            <a:spLocks noGrp="1"/>
          </p:cNvSpPr>
          <p:nvPr>
            <p:ph type="body" sz="quarter" idx="12" hasCustomPrompt="1"/>
          </p:nvPr>
        </p:nvSpPr>
        <p:spPr>
          <a:xfrm>
            <a:off x="4633941" y="5486369"/>
            <a:ext cx="7359651" cy="431395"/>
          </a:xfrm>
        </p:spPr>
        <p:txBody>
          <a:bodyPr>
            <a:normAutofit/>
          </a:bodyPr>
          <a:lstStyle>
            <a:lvl1pPr marL="0" indent="0" algn="r">
              <a:buNone/>
              <a:defRPr sz="1650">
                <a:solidFill>
                  <a:srgbClr val="2C5A8C"/>
                </a:solidFill>
              </a:defRPr>
            </a:lvl1pPr>
          </a:lstStyle>
          <a:p>
            <a:pPr lvl="0"/>
            <a:r>
              <a:rPr lang="en-US" dirty="0"/>
              <a:t>&lt;Insert Presenter Name(s) Here&gt;</a:t>
            </a:r>
          </a:p>
        </p:txBody>
      </p:sp>
    </p:spTree>
    <p:extLst>
      <p:ext uri="{BB962C8B-B14F-4D97-AF65-F5344CB8AC3E}">
        <p14:creationId xmlns:p14="http://schemas.microsoft.com/office/powerpoint/2010/main" val="1666278199"/>
      </p:ext>
    </p:extLst>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right)">
                                      <p:cBhvr>
                                        <p:cTn id="7" dur="500"/>
                                        <p:tgtEl>
                                          <p:spTgt spid="15"/>
                                        </p:tgtEl>
                                      </p:cBhvr>
                                    </p:animEffect>
                                  </p:childTnLst>
                                </p:cTn>
                              </p:par>
                              <p:par>
                                <p:cTn id="8" presetID="19" presetClass="emph" presetSubtype="0" fill="hold" grpId="0" nodeType="withEffect">
                                  <p:stCondLst>
                                    <p:cond delay="0"/>
                                  </p:stCondLst>
                                  <p:childTnLst>
                                    <p:animClr clrSpc="rgb" dir="cw">
                                      <p:cBhvr override="childStyle">
                                        <p:cTn id="9" dur="500" fill="hold"/>
                                        <p:tgtEl>
                                          <p:spTgt spid="4"/>
                                        </p:tgtEl>
                                        <p:attrNameLst>
                                          <p:attrName>style.color</p:attrName>
                                        </p:attrNameLst>
                                      </p:cBhvr>
                                      <p:to>
                                        <a:srgbClr val="A2C7E2"/>
                                      </p:to>
                                    </p:animClr>
                                    <p:animClr clrSpc="rgb" dir="cw">
                                      <p:cBhvr>
                                        <p:cTn id="10" dur="500" fill="hold"/>
                                        <p:tgtEl>
                                          <p:spTgt spid="4"/>
                                        </p:tgtEl>
                                        <p:attrNameLst>
                                          <p:attrName>fillcolor</p:attrName>
                                        </p:attrNameLst>
                                      </p:cBhvr>
                                      <p:to>
                                        <a:srgbClr val="A2C7E2"/>
                                      </p:to>
                                    </p:animClr>
                                    <p:set>
                                      <p:cBhvr>
                                        <p:cTn id="11" dur="500" fill="hold"/>
                                        <p:tgtEl>
                                          <p:spTgt spid="4"/>
                                        </p:tgtEl>
                                        <p:attrNameLst>
                                          <p:attrName>fill.type</p:attrName>
                                        </p:attrNameLst>
                                      </p:cBhvr>
                                      <p:to>
                                        <p:strVal val="solid"/>
                                      </p:to>
                                    </p:set>
                                    <p:set>
                                      <p:cBhvr>
                                        <p:cTn id="12" dur="500" fill="hold"/>
                                        <p:tgtEl>
                                          <p:spTgt spid="4"/>
                                        </p:tgtEl>
                                        <p:attrNameLst>
                                          <p:attrName>fill.on</p:attrName>
                                        </p:attrNameLst>
                                      </p:cBhvr>
                                      <p:to>
                                        <p:strVal val="true"/>
                                      </p:to>
                                    </p:set>
                                  </p:childTnLst>
                                </p:cTn>
                              </p:par>
                              <p:par>
                                <p:cTn id="13" presetID="53" presetClass="entr" presetSubtype="16" fill="hold" grpId="1"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par>
                                <p:cTn id="18" presetID="19" presetClass="emph" presetSubtype="0" fill="hold" grpId="0" nodeType="withEffect">
                                  <p:stCondLst>
                                    <p:cond delay="750"/>
                                  </p:stCondLst>
                                  <p:childTnLst>
                                    <p:animClr clrSpc="rgb" dir="cw">
                                      <p:cBhvr override="childStyle">
                                        <p:cTn id="19" dur="500" fill="hold"/>
                                        <p:tgtEl>
                                          <p:spTgt spid="19"/>
                                        </p:tgtEl>
                                        <p:attrNameLst>
                                          <p:attrName>style.color</p:attrName>
                                        </p:attrNameLst>
                                      </p:cBhvr>
                                      <p:to>
                                        <a:srgbClr val="A2C7E2"/>
                                      </p:to>
                                    </p:animClr>
                                    <p:animClr clrSpc="rgb" dir="cw">
                                      <p:cBhvr>
                                        <p:cTn id="20" dur="500" fill="hold"/>
                                        <p:tgtEl>
                                          <p:spTgt spid="19"/>
                                        </p:tgtEl>
                                        <p:attrNameLst>
                                          <p:attrName>fillcolor</p:attrName>
                                        </p:attrNameLst>
                                      </p:cBhvr>
                                      <p:to>
                                        <a:srgbClr val="A2C7E2"/>
                                      </p:to>
                                    </p:animClr>
                                    <p:set>
                                      <p:cBhvr>
                                        <p:cTn id="21" dur="500" fill="hold"/>
                                        <p:tgtEl>
                                          <p:spTgt spid="19"/>
                                        </p:tgtEl>
                                        <p:attrNameLst>
                                          <p:attrName>fill.type</p:attrName>
                                        </p:attrNameLst>
                                      </p:cBhvr>
                                      <p:to>
                                        <p:strVal val="solid"/>
                                      </p:to>
                                    </p:set>
                                    <p:set>
                                      <p:cBhvr>
                                        <p:cTn id="22" dur="500" fill="hold"/>
                                        <p:tgtEl>
                                          <p:spTgt spid="19"/>
                                        </p:tgtEl>
                                        <p:attrNameLst>
                                          <p:attrName>fill.on</p:attrName>
                                        </p:attrNameLst>
                                      </p:cBhvr>
                                      <p:to>
                                        <p:strVal val="true"/>
                                      </p:to>
                                    </p:set>
                                  </p:childTnLst>
                                </p:cTn>
                              </p:par>
                              <p:par>
                                <p:cTn id="23" presetID="53" presetClass="entr" presetSubtype="16" fill="hold" grpId="1" nodeType="withEffect">
                                  <p:stCondLst>
                                    <p:cond delay="750"/>
                                  </p:stCondLst>
                                  <p:childTnLst>
                                    <p:set>
                                      <p:cBhvr>
                                        <p:cTn id="24" dur="1" fill="hold">
                                          <p:stCondLst>
                                            <p:cond delay="0"/>
                                          </p:stCondLst>
                                        </p:cTn>
                                        <p:tgtEl>
                                          <p:spTgt spid="19"/>
                                        </p:tgtEl>
                                        <p:attrNameLst>
                                          <p:attrName>style.visibility</p:attrName>
                                        </p:attrNameLst>
                                      </p:cBhvr>
                                      <p:to>
                                        <p:strVal val="visible"/>
                                      </p:to>
                                    </p:set>
                                    <p:anim calcmode="lin" valueType="num">
                                      <p:cBhvr>
                                        <p:cTn id="25" dur="500" fill="hold"/>
                                        <p:tgtEl>
                                          <p:spTgt spid="19"/>
                                        </p:tgtEl>
                                        <p:attrNameLst>
                                          <p:attrName>ppt_w</p:attrName>
                                        </p:attrNameLst>
                                      </p:cBhvr>
                                      <p:tavLst>
                                        <p:tav tm="0">
                                          <p:val>
                                            <p:fltVal val="0"/>
                                          </p:val>
                                        </p:tav>
                                        <p:tav tm="100000">
                                          <p:val>
                                            <p:strVal val="#ppt_w"/>
                                          </p:val>
                                        </p:tav>
                                      </p:tavLst>
                                    </p:anim>
                                    <p:anim calcmode="lin" valueType="num">
                                      <p:cBhvr>
                                        <p:cTn id="26" dur="500" fill="hold"/>
                                        <p:tgtEl>
                                          <p:spTgt spid="19"/>
                                        </p:tgtEl>
                                        <p:attrNameLst>
                                          <p:attrName>ppt_h</p:attrName>
                                        </p:attrNameLst>
                                      </p:cBhvr>
                                      <p:tavLst>
                                        <p:tav tm="0">
                                          <p:val>
                                            <p:fltVal val="0"/>
                                          </p:val>
                                        </p:tav>
                                        <p:tav tm="100000">
                                          <p:val>
                                            <p:strVal val="#ppt_h"/>
                                          </p:val>
                                        </p:tav>
                                      </p:tavLst>
                                    </p:anim>
                                    <p:animEffect transition="in" filter="fade">
                                      <p:cBhvr>
                                        <p:cTn id="27" dur="500"/>
                                        <p:tgtEl>
                                          <p:spTgt spid="19"/>
                                        </p:tgtEl>
                                      </p:cBhvr>
                                    </p:animEffect>
                                  </p:childTnLst>
                                </p:cTn>
                              </p:par>
                              <p:par>
                                <p:cTn id="28" presetID="19" presetClass="emph" presetSubtype="0" fill="hold" grpId="0" nodeType="withEffect">
                                  <p:stCondLst>
                                    <p:cond delay="0"/>
                                  </p:stCondLst>
                                  <p:childTnLst>
                                    <p:animClr clrSpc="rgb" dir="cw">
                                      <p:cBhvr override="childStyle">
                                        <p:cTn id="29" dur="500" fill="hold"/>
                                        <p:tgtEl>
                                          <p:spTgt spid="20"/>
                                        </p:tgtEl>
                                        <p:attrNameLst>
                                          <p:attrName>style.color</p:attrName>
                                        </p:attrNameLst>
                                      </p:cBhvr>
                                      <p:to>
                                        <a:srgbClr val="A2C7E2"/>
                                      </p:to>
                                    </p:animClr>
                                    <p:animClr clrSpc="rgb" dir="cw">
                                      <p:cBhvr>
                                        <p:cTn id="30" dur="500" fill="hold"/>
                                        <p:tgtEl>
                                          <p:spTgt spid="20"/>
                                        </p:tgtEl>
                                        <p:attrNameLst>
                                          <p:attrName>fillcolor</p:attrName>
                                        </p:attrNameLst>
                                      </p:cBhvr>
                                      <p:to>
                                        <a:srgbClr val="A2C7E2"/>
                                      </p:to>
                                    </p:animClr>
                                    <p:set>
                                      <p:cBhvr>
                                        <p:cTn id="31" dur="500" fill="hold"/>
                                        <p:tgtEl>
                                          <p:spTgt spid="20"/>
                                        </p:tgtEl>
                                        <p:attrNameLst>
                                          <p:attrName>fill.type</p:attrName>
                                        </p:attrNameLst>
                                      </p:cBhvr>
                                      <p:to>
                                        <p:strVal val="solid"/>
                                      </p:to>
                                    </p:set>
                                    <p:set>
                                      <p:cBhvr>
                                        <p:cTn id="32" dur="500" fill="hold"/>
                                        <p:tgtEl>
                                          <p:spTgt spid="20"/>
                                        </p:tgtEl>
                                        <p:attrNameLst>
                                          <p:attrName>fill.on</p:attrName>
                                        </p:attrNameLst>
                                      </p:cBhvr>
                                      <p:to>
                                        <p:strVal val="true"/>
                                      </p:to>
                                    </p:set>
                                  </p:childTnLst>
                                </p:cTn>
                              </p:par>
                              <p:par>
                                <p:cTn id="33" presetID="53" presetClass="entr" presetSubtype="16" fill="hold" grpId="1" nodeType="with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p:cTn id="35" dur="500" fill="hold"/>
                                        <p:tgtEl>
                                          <p:spTgt spid="20"/>
                                        </p:tgtEl>
                                        <p:attrNameLst>
                                          <p:attrName>ppt_w</p:attrName>
                                        </p:attrNameLst>
                                      </p:cBhvr>
                                      <p:tavLst>
                                        <p:tav tm="0">
                                          <p:val>
                                            <p:fltVal val="0"/>
                                          </p:val>
                                        </p:tav>
                                        <p:tav tm="100000">
                                          <p:val>
                                            <p:strVal val="#ppt_w"/>
                                          </p:val>
                                        </p:tav>
                                      </p:tavLst>
                                    </p:anim>
                                    <p:anim calcmode="lin" valueType="num">
                                      <p:cBhvr>
                                        <p:cTn id="36" dur="500" fill="hold"/>
                                        <p:tgtEl>
                                          <p:spTgt spid="20"/>
                                        </p:tgtEl>
                                        <p:attrNameLst>
                                          <p:attrName>ppt_h</p:attrName>
                                        </p:attrNameLst>
                                      </p:cBhvr>
                                      <p:tavLst>
                                        <p:tav tm="0">
                                          <p:val>
                                            <p:fltVal val="0"/>
                                          </p:val>
                                        </p:tav>
                                        <p:tav tm="100000">
                                          <p:val>
                                            <p:strVal val="#ppt_h"/>
                                          </p:val>
                                        </p:tav>
                                      </p:tavLst>
                                    </p:anim>
                                    <p:animEffect transition="in" filter="fade">
                                      <p:cBhvr>
                                        <p:cTn id="37" dur="500"/>
                                        <p:tgtEl>
                                          <p:spTgt spid="20"/>
                                        </p:tgtEl>
                                      </p:cBhvr>
                                    </p:animEffect>
                                  </p:childTnLst>
                                </p:cTn>
                              </p:par>
                              <p:par>
                                <p:cTn id="38" presetID="19" presetClass="emph" presetSubtype="0" fill="hold" grpId="0" nodeType="withEffect">
                                  <p:stCondLst>
                                    <p:cond delay="500"/>
                                  </p:stCondLst>
                                  <p:childTnLst>
                                    <p:animClr clrSpc="rgb" dir="cw">
                                      <p:cBhvr override="childStyle">
                                        <p:cTn id="39" dur="500" fill="hold"/>
                                        <p:tgtEl>
                                          <p:spTgt spid="21"/>
                                        </p:tgtEl>
                                        <p:attrNameLst>
                                          <p:attrName>style.color</p:attrName>
                                        </p:attrNameLst>
                                      </p:cBhvr>
                                      <p:to>
                                        <a:srgbClr val="A2C7E2"/>
                                      </p:to>
                                    </p:animClr>
                                    <p:animClr clrSpc="rgb" dir="cw">
                                      <p:cBhvr>
                                        <p:cTn id="40" dur="500" fill="hold"/>
                                        <p:tgtEl>
                                          <p:spTgt spid="21"/>
                                        </p:tgtEl>
                                        <p:attrNameLst>
                                          <p:attrName>fillcolor</p:attrName>
                                        </p:attrNameLst>
                                      </p:cBhvr>
                                      <p:to>
                                        <a:srgbClr val="A2C7E2"/>
                                      </p:to>
                                    </p:animClr>
                                    <p:set>
                                      <p:cBhvr>
                                        <p:cTn id="41" dur="500" fill="hold"/>
                                        <p:tgtEl>
                                          <p:spTgt spid="21"/>
                                        </p:tgtEl>
                                        <p:attrNameLst>
                                          <p:attrName>fill.type</p:attrName>
                                        </p:attrNameLst>
                                      </p:cBhvr>
                                      <p:to>
                                        <p:strVal val="solid"/>
                                      </p:to>
                                    </p:set>
                                    <p:set>
                                      <p:cBhvr>
                                        <p:cTn id="42" dur="500" fill="hold"/>
                                        <p:tgtEl>
                                          <p:spTgt spid="21"/>
                                        </p:tgtEl>
                                        <p:attrNameLst>
                                          <p:attrName>fill.on</p:attrName>
                                        </p:attrNameLst>
                                      </p:cBhvr>
                                      <p:to>
                                        <p:strVal val="true"/>
                                      </p:to>
                                    </p:set>
                                  </p:childTnLst>
                                </p:cTn>
                              </p:par>
                              <p:par>
                                <p:cTn id="43" presetID="53" presetClass="entr" presetSubtype="16" fill="hold" grpId="1" nodeType="withEffect">
                                  <p:stCondLst>
                                    <p:cond delay="500"/>
                                  </p:stCondLst>
                                  <p:childTnLst>
                                    <p:set>
                                      <p:cBhvr>
                                        <p:cTn id="44" dur="1" fill="hold">
                                          <p:stCondLst>
                                            <p:cond delay="0"/>
                                          </p:stCondLst>
                                        </p:cTn>
                                        <p:tgtEl>
                                          <p:spTgt spid="21"/>
                                        </p:tgtEl>
                                        <p:attrNameLst>
                                          <p:attrName>style.visibility</p:attrName>
                                        </p:attrNameLst>
                                      </p:cBhvr>
                                      <p:to>
                                        <p:strVal val="visible"/>
                                      </p:to>
                                    </p:set>
                                    <p:anim calcmode="lin" valueType="num">
                                      <p:cBhvr>
                                        <p:cTn id="45" dur="500" fill="hold"/>
                                        <p:tgtEl>
                                          <p:spTgt spid="21"/>
                                        </p:tgtEl>
                                        <p:attrNameLst>
                                          <p:attrName>ppt_w</p:attrName>
                                        </p:attrNameLst>
                                      </p:cBhvr>
                                      <p:tavLst>
                                        <p:tav tm="0">
                                          <p:val>
                                            <p:fltVal val="0"/>
                                          </p:val>
                                        </p:tav>
                                        <p:tav tm="100000">
                                          <p:val>
                                            <p:strVal val="#ppt_w"/>
                                          </p:val>
                                        </p:tav>
                                      </p:tavLst>
                                    </p:anim>
                                    <p:anim calcmode="lin" valueType="num">
                                      <p:cBhvr>
                                        <p:cTn id="46" dur="500" fill="hold"/>
                                        <p:tgtEl>
                                          <p:spTgt spid="21"/>
                                        </p:tgtEl>
                                        <p:attrNameLst>
                                          <p:attrName>ppt_h</p:attrName>
                                        </p:attrNameLst>
                                      </p:cBhvr>
                                      <p:tavLst>
                                        <p:tav tm="0">
                                          <p:val>
                                            <p:fltVal val="0"/>
                                          </p:val>
                                        </p:tav>
                                        <p:tav tm="100000">
                                          <p:val>
                                            <p:strVal val="#ppt_h"/>
                                          </p:val>
                                        </p:tav>
                                      </p:tavLst>
                                    </p:anim>
                                    <p:animEffect transition="in" filter="fade">
                                      <p:cBhvr>
                                        <p:cTn id="47" dur="500"/>
                                        <p:tgtEl>
                                          <p:spTgt spid="21"/>
                                        </p:tgtEl>
                                      </p:cBhvr>
                                    </p:animEffect>
                                  </p:childTnLst>
                                </p:cTn>
                              </p:par>
                              <p:par>
                                <p:cTn id="48" presetID="19" presetClass="emph" presetSubtype="0" fill="hold" grpId="0" nodeType="withEffect">
                                  <p:stCondLst>
                                    <p:cond delay="250"/>
                                  </p:stCondLst>
                                  <p:childTnLst>
                                    <p:animClr clrSpc="rgb" dir="cw">
                                      <p:cBhvr override="childStyle">
                                        <p:cTn id="49" dur="500" fill="hold"/>
                                        <p:tgtEl>
                                          <p:spTgt spid="22"/>
                                        </p:tgtEl>
                                        <p:attrNameLst>
                                          <p:attrName>style.color</p:attrName>
                                        </p:attrNameLst>
                                      </p:cBhvr>
                                      <p:to>
                                        <a:srgbClr val="A2C7E2"/>
                                      </p:to>
                                    </p:animClr>
                                    <p:animClr clrSpc="rgb" dir="cw">
                                      <p:cBhvr>
                                        <p:cTn id="50" dur="500" fill="hold"/>
                                        <p:tgtEl>
                                          <p:spTgt spid="22"/>
                                        </p:tgtEl>
                                        <p:attrNameLst>
                                          <p:attrName>fillcolor</p:attrName>
                                        </p:attrNameLst>
                                      </p:cBhvr>
                                      <p:to>
                                        <a:srgbClr val="A2C7E2"/>
                                      </p:to>
                                    </p:animClr>
                                    <p:set>
                                      <p:cBhvr>
                                        <p:cTn id="51" dur="500" fill="hold"/>
                                        <p:tgtEl>
                                          <p:spTgt spid="22"/>
                                        </p:tgtEl>
                                        <p:attrNameLst>
                                          <p:attrName>fill.type</p:attrName>
                                        </p:attrNameLst>
                                      </p:cBhvr>
                                      <p:to>
                                        <p:strVal val="solid"/>
                                      </p:to>
                                    </p:set>
                                    <p:set>
                                      <p:cBhvr>
                                        <p:cTn id="52" dur="500" fill="hold"/>
                                        <p:tgtEl>
                                          <p:spTgt spid="22"/>
                                        </p:tgtEl>
                                        <p:attrNameLst>
                                          <p:attrName>fill.on</p:attrName>
                                        </p:attrNameLst>
                                      </p:cBhvr>
                                      <p:to>
                                        <p:strVal val="true"/>
                                      </p:to>
                                    </p:set>
                                  </p:childTnLst>
                                </p:cTn>
                              </p:par>
                              <p:par>
                                <p:cTn id="53" presetID="53" presetClass="entr" presetSubtype="16" fill="hold" grpId="1" nodeType="withEffect">
                                  <p:stCondLst>
                                    <p:cond delay="250"/>
                                  </p:stCondLst>
                                  <p:childTnLst>
                                    <p:set>
                                      <p:cBhvr>
                                        <p:cTn id="54" dur="1" fill="hold">
                                          <p:stCondLst>
                                            <p:cond delay="0"/>
                                          </p:stCondLst>
                                        </p:cTn>
                                        <p:tgtEl>
                                          <p:spTgt spid="22"/>
                                        </p:tgtEl>
                                        <p:attrNameLst>
                                          <p:attrName>style.visibility</p:attrName>
                                        </p:attrNameLst>
                                      </p:cBhvr>
                                      <p:to>
                                        <p:strVal val="visible"/>
                                      </p:to>
                                    </p:set>
                                    <p:anim calcmode="lin" valueType="num">
                                      <p:cBhvr>
                                        <p:cTn id="55" dur="500" fill="hold"/>
                                        <p:tgtEl>
                                          <p:spTgt spid="22"/>
                                        </p:tgtEl>
                                        <p:attrNameLst>
                                          <p:attrName>ppt_w</p:attrName>
                                        </p:attrNameLst>
                                      </p:cBhvr>
                                      <p:tavLst>
                                        <p:tav tm="0">
                                          <p:val>
                                            <p:fltVal val="0"/>
                                          </p:val>
                                        </p:tav>
                                        <p:tav tm="100000">
                                          <p:val>
                                            <p:strVal val="#ppt_w"/>
                                          </p:val>
                                        </p:tav>
                                      </p:tavLst>
                                    </p:anim>
                                    <p:anim calcmode="lin" valueType="num">
                                      <p:cBhvr>
                                        <p:cTn id="56" dur="500" fill="hold"/>
                                        <p:tgtEl>
                                          <p:spTgt spid="22"/>
                                        </p:tgtEl>
                                        <p:attrNameLst>
                                          <p:attrName>ppt_h</p:attrName>
                                        </p:attrNameLst>
                                      </p:cBhvr>
                                      <p:tavLst>
                                        <p:tav tm="0">
                                          <p:val>
                                            <p:fltVal val="0"/>
                                          </p:val>
                                        </p:tav>
                                        <p:tav tm="100000">
                                          <p:val>
                                            <p:strVal val="#ppt_h"/>
                                          </p:val>
                                        </p:tav>
                                      </p:tavLst>
                                    </p:anim>
                                    <p:animEffect transition="in" filter="fade">
                                      <p:cBhvr>
                                        <p:cTn id="57" dur="500"/>
                                        <p:tgtEl>
                                          <p:spTgt spid="22"/>
                                        </p:tgtEl>
                                      </p:cBhvr>
                                    </p:animEffect>
                                  </p:childTnLst>
                                </p:cTn>
                              </p:par>
                              <p:par>
                                <p:cTn id="58" presetID="19" presetClass="emph" presetSubtype="0" fill="hold" grpId="0" nodeType="withEffect">
                                  <p:stCondLst>
                                    <p:cond delay="750"/>
                                  </p:stCondLst>
                                  <p:childTnLst>
                                    <p:animClr clrSpc="rgb" dir="cw">
                                      <p:cBhvr override="childStyle">
                                        <p:cTn id="59" dur="500" fill="hold"/>
                                        <p:tgtEl>
                                          <p:spTgt spid="23"/>
                                        </p:tgtEl>
                                        <p:attrNameLst>
                                          <p:attrName>style.color</p:attrName>
                                        </p:attrNameLst>
                                      </p:cBhvr>
                                      <p:to>
                                        <a:srgbClr val="A2C7E2"/>
                                      </p:to>
                                    </p:animClr>
                                    <p:animClr clrSpc="rgb" dir="cw">
                                      <p:cBhvr>
                                        <p:cTn id="60" dur="500" fill="hold"/>
                                        <p:tgtEl>
                                          <p:spTgt spid="23"/>
                                        </p:tgtEl>
                                        <p:attrNameLst>
                                          <p:attrName>fillcolor</p:attrName>
                                        </p:attrNameLst>
                                      </p:cBhvr>
                                      <p:to>
                                        <a:srgbClr val="A2C7E2"/>
                                      </p:to>
                                    </p:animClr>
                                    <p:set>
                                      <p:cBhvr>
                                        <p:cTn id="61" dur="500" fill="hold"/>
                                        <p:tgtEl>
                                          <p:spTgt spid="23"/>
                                        </p:tgtEl>
                                        <p:attrNameLst>
                                          <p:attrName>fill.type</p:attrName>
                                        </p:attrNameLst>
                                      </p:cBhvr>
                                      <p:to>
                                        <p:strVal val="solid"/>
                                      </p:to>
                                    </p:set>
                                    <p:set>
                                      <p:cBhvr>
                                        <p:cTn id="62" dur="500" fill="hold"/>
                                        <p:tgtEl>
                                          <p:spTgt spid="23"/>
                                        </p:tgtEl>
                                        <p:attrNameLst>
                                          <p:attrName>fill.on</p:attrName>
                                        </p:attrNameLst>
                                      </p:cBhvr>
                                      <p:to>
                                        <p:strVal val="true"/>
                                      </p:to>
                                    </p:set>
                                  </p:childTnLst>
                                </p:cTn>
                              </p:par>
                              <p:par>
                                <p:cTn id="63" presetID="53" presetClass="entr" presetSubtype="16" fill="hold" grpId="1" nodeType="withEffect">
                                  <p:stCondLst>
                                    <p:cond delay="750"/>
                                  </p:stCondLst>
                                  <p:childTnLst>
                                    <p:set>
                                      <p:cBhvr>
                                        <p:cTn id="64" dur="1" fill="hold">
                                          <p:stCondLst>
                                            <p:cond delay="0"/>
                                          </p:stCondLst>
                                        </p:cTn>
                                        <p:tgtEl>
                                          <p:spTgt spid="23"/>
                                        </p:tgtEl>
                                        <p:attrNameLst>
                                          <p:attrName>style.visibility</p:attrName>
                                        </p:attrNameLst>
                                      </p:cBhvr>
                                      <p:to>
                                        <p:strVal val="visible"/>
                                      </p:to>
                                    </p:set>
                                    <p:anim calcmode="lin" valueType="num">
                                      <p:cBhvr>
                                        <p:cTn id="65" dur="500" fill="hold"/>
                                        <p:tgtEl>
                                          <p:spTgt spid="23"/>
                                        </p:tgtEl>
                                        <p:attrNameLst>
                                          <p:attrName>ppt_w</p:attrName>
                                        </p:attrNameLst>
                                      </p:cBhvr>
                                      <p:tavLst>
                                        <p:tav tm="0">
                                          <p:val>
                                            <p:fltVal val="0"/>
                                          </p:val>
                                        </p:tav>
                                        <p:tav tm="100000">
                                          <p:val>
                                            <p:strVal val="#ppt_w"/>
                                          </p:val>
                                        </p:tav>
                                      </p:tavLst>
                                    </p:anim>
                                    <p:anim calcmode="lin" valueType="num">
                                      <p:cBhvr>
                                        <p:cTn id="66" dur="500" fill="hold"/>
                                        <p:tgtEl>
                                          <p:spTgt spid="23"/>
                                        </p:tgtEl>
                                        <p:attrNameLst>
                                          <p:attrName>ppt_h</p:attrName>
                                        </p:attrNameLst>
                                      </p:cBhvr>
                                      <p:tavLst>
                                        <p:tav tm="0">
                                          <p:val>
                                            <p:fltVal val="0"/>
                                          </p:val>
                                        </p:tav>
                                        <p:tav tm="100000">
                                          <p:val>
                                            <p:strVal val="#ppt_h"/>
                                          </p:val>
                                        </p:tav>
                                      </p:tavLst>
                                    </p:anim>
                                    <p:animEffect transition="in" filter="fade">
                                      <p:cBhvr>
                                        <p:cTn id="67" dur="500"/>
                                        <p:tgtEl>
                                          <p:spTgt spid="23"/>
                                        </p:tgtEl>
                                      </p:cBhvr>
                                    </p:animEffect>
                                  </p:childTnLst>
                                </p:cTn>
                              </p:par>
                              <p:par>
                                <p:cTn id="68" presetID="19" presetClass="emph" presetSubtype="0" fill="hold" grpId="0" nodeType="withEffect">
                                  <p:stCondLst>
                                    <p:cond delay="1000"/>
                                  </p:stCondLst>
                                  <p:childTnLst>
                                    <p:animClr clrSpc="rgb" dir="cw">
                                      <p:cBhvr override="childStyle">
                                        <p:cTn id="69" dur="500" fill="hold"/>
                                        <p:tgtEl>
                                          <p:spTgt spid="24"/>
                                        </p:tgtEl>
                                        <p:attrNameLst>
                                          <p:attrName>style.color</p:attrName>
                                        </p:attrNameLst>
                                      </p:cBhvr>
                                      <p:to>
                                        <a:srgbClr val="A2C7E2"/>
                                      </p:to>
                                    </p:animClr>
                                    <p:animClr clrSpc="rgb" dir="cw">
                                      <p:cBhvr>
                                        <p:cTn id="70" dur="500" fill="hold"/>
                                        <p:tgtEl>
                                          <p:spTgt spid="24"/>
                                        </p:tgtEl>
                                        <p:attrNameLst>
                                          <p:attrName>fillcolor</p:attrName>
                                        </p:attrNameLst>
                                      </p:cBhvr>
                                      <p:to>
                                        <a:srgbClr val="A2C7E2"/>
                                      </p:to>
                                    </p:animClr>
                                    <p:set>
                                      <p:cBhvr>
                                        <p:cTn id="71" dur="500" fill="hold"/>
                                        <p:tgtEl>
                                          <p:spTgt spid="24"/>
                                        </p:tgtEl>
                                        <p:attrNameLst>
                                          <p:attrName>fill.type</p:attrName>
                                        </p:attrNameLst>
                                      </p:cBhvr>
                                      <p:to>
                                        <p:strVal val="solid"/>
                                      </p:to>
                                    </p:set>
                                    <p:set>
                                      <p:cBhvr>
                                        <p:cTn id="72" dur="500" fill="hold"/>
                                        <p:tgtEl>
                                          <p:spTgt spid="24"/>
                                        </p:tgtEl>
                                        <p:attrNameLst>
                                          <p:attrName>fill.on</p:attrName>
                                        </p:attrNameLst>
                                      </p:cBhvr>
                                      <p:to>
                                        <p:strVal val="true"/>
                                      </p:to>
                                    </p:set>
                                  </p:childTnLst>
                                </p:cTn>
                              </p:par>
                              <p:par>
                                <p:cTn id="73" presetID="53" presetClass="entr" presetSubtype="16" fill="hold" grpId="1" nodeType="withEffect">
                                  <p:stCondLst>
                                    <p:cond delay="1000"/>
                                  </p:stCondLst>
                                  <p:childTnLst>
                                    <p:set>
                                      <p:cBhvr>
                                        <p:cTn id="74" dur="1" fill="hold">
                                          <p:stCondLst>
                                            <p:cond delay="0"/>
                                          </p:stCondLst>
                                        </p:cTn>
                                        <p:tgtEl>
                                          <p:spTgt spid="24"/>
                                        </p:tgtEl>
                                        <p:attrNameLst>
                                          <p:attrName>style.visibility</p:attrName>
                                        </p:attrNameLst>
                                      </p:cBhvr>
                                      <p:to>
                                        <p:strVal val="visible"/>
                                      </p:to>
                                    </p:set>
                                    <p:anim calcmode="lin" valueType="num">
                                      <p:cBhvr>
                                        <p:cTn id="75" dur="500" fill="hold"/>
                                        <p:tgtEl>
                                          <p:spTgt spid="24"/>
                                        </p:tgtEl>
                                        <p:attrNameLst>
                                          <p:attrName>ppt_w</p:attrName>
                                        </p:attrNameLst>
                                      </p:cBhvr>
                                      <p:tavLst>
                                        <p:tav tm="0">
                                          <p:val>
                                            <p:fltVal val="0"/>
                                          </p:val>
                                        </p:tav>
                                        <p:tav tm="100000">
                                          <p:val>
                                            <p:strVal val="#ppt_w"/>
                                          </p:val>
                                        </p:tav>
                                      </p:tavLst>
                                    </p:anim>
                                    <p:anim calcmode="lin" valueType="num">
                                      <p:cBhvr>
                                        <p:cTn id="76" dur="500" fill="hold"/>
                                        <p:tgtEl>
                                          <p:spTgt spid="24"/>
                                        </p:tgtEl>
                                        <p:attrNameLst>
                                          <p:attrName>ppt_h</p:attrName>
                                        </p:attrNameLst>
                                      </p:cBhvr>
                                      <p:tavLst>
                                        <p:tav tm="0">
                                          <p:val>
                                            <p:fltVal val="0"/>
                                          </p:val>
                                        </p:tav>
                                        <p:tav tm="100000">
                                          <p:val>
                                            <p:strVal val="#ppt_h"/>
                                          </p:val>
                                        </p:tav>
                                      </p:tavLst>
                                    </p:anim>
                                    <p:animEffect transition="in" filter="fade">
                                      <p:cBhvr>
                                        <p:cTn id="77" dur="500"/>
                                        <p:tgtEl>
                                          <p:spTgt spid="24"/>
                                        </p:tgtEl>
                                      </p:cBhvr>
                                    </p:animEffect>
                                  </p:childTnLst>
                                </p:cTn>
                              </p:par>
                              <p:par>
                                <p:cTn id="78" presetID="19" presetClass="emph" presetSubtype="0" fill="hold" grpId="0" nodeType="withEffect">
                                  <p:stCondLst>
                                    <p:cond delay="750"/>
                                  </p:stCondLst>
                                  <p:childTnLst>
                                    <p:animClr clrSpc="rgb" dir="cw">
                                      <p:cBhvr override="childStyle">
                                        <p:cTn id="79" dur="500" fill="hold"/>
                                        <p:tgtEl>
                                          <p:spTgt spid="25"/>
                                        </p:tgtEl>
                                        <p:attrNameLst>
                                          <p:attrName>style.color</p:attrName>
                                        </p:attrNameLst>
                                      </p:cBhvr>
                                      <p:to>
                                        <a:srgbClr val="A2C7E2"/>
                                      </p:to>
                                    </p:animClr>
                                    <p:animClr clrSpc="rgb" dir="cw">
                                      <p:cBhvr>
                                        <p:cTn id="80" dur="500" fill="hold"/>
                                        <p:tgtEl>
                                          <p:spTgt spid="25"/>
                                        </p:tgtEl>
                                        <p:attrNameLst>
                                          <p:attrName>fillcolor</p:attrName>
                                        </p:attrNameLst>
                                      </p:cBhvr>
                                      <p:to>
                                        <a:srgbClr val="A2C7E2"/>
                                      </p:to>
                                    </p:animClr>
                                    <p:set>
                                      <p:cBhvr>
                                        <p:cTn id="81" dur="500" fill="hold"/>
                                        <p:tgtEl>
                                          <p:spTgt spid="25"/>
                                        </p:tgtEl>
                                        <p:attrNameLst>
                                          <p:attrName>fill.type</p:attrName>
                                        </p:attrNameLst>
                                      </p:cBhvr>
                                      <p:to>
                                        <p:strVal val="solid"/>
                                      </p:to>
                                    </p:set>
                                    <p:set>
                                      <p:cBhvr>
                                        <p:cTn id="82" dur="500" fill="hold"/>
                                        <p:tgtEl>
                                          <p:spTgt spid="25"/>
                                        </p:tgtEl>
                                        <p:attrNameLst>
                                          <p:attrName>fill.on</p:attrName>
                                        </p:attrNameLst>
                                      </p:cBhvr>
                                      <p:to>
                                        <p:strVal val="true"/>
                                      </p:to>
                                    </p:set>
                                  </p:childTnLst>
                                </p:cTn>
                              </p:par>
                              <p:par>
                                <p:cTn id="83" presetID="53" presetClass="entr" presetSubtype="16" fill="hold" grpId="1" nodeType="withEffect">
                                  <p:stCondLst>
                                    <p:cond delay="750"/>
                                  </p:stCondLst>
                                  <p:childTnLst>
                                    <p:set>
                                      <p:cBhvr>
                                        <p:cTn id="84" dur="1" fill="hold">
                                          <p:stCondLst>
                                            <p:cond delay="0"/>
                                          </p:stCondLst>
                                        </p:cTn>
                                        <p:tgtEl>
                                          <p:spTgt spid="25"/>
                                        </p:tgtEl>
                                        <p:attrNameLst>
                                          <p:attrName>style.visibility</p:attrName>
                                        </p:attrNameLst>
                                      </p:cBhvr>
                                      <p:to>
                                        <p:strVal val="visible"/>
                                      </p:to>
                                    </p:set>
                                    <p:anim calcmode="lin" valueType="num">
                                      <p:cBhvr>
                                        <p:cTn id="85" dur="500" fill="hold"/>
                                        <p:tgtEl>
                                          <p:spTgt spid="25"/>
                                        </p:tgtEl>
                                        <p:attrNameLst>
                                          <p:attrName>ppt_w</p:attrName>
                                        </p:attrNameLst>
                                      </p:cBhvr>
                                      <p:tavLst>
                                        <p:tav tm="0">
                                          <p:val>
                                            <p:fltVal val="0"/>
                                          </p:val>
                                        </p:tav>
                                        <p:tav tm="100000">
                                          <p:val>
                                            <p:strVal val="#ppt_w"/>
                                          </p:val>
                                        </p:tav>
                                      </p:tavLst>
                                    </p:anim>
                                    <p:anim calcmode="lin" valueType="num">
                                      <p:cBhvr>
                                        <p:cTn id="86" dur="500" fill="hold"/>
                                        <p:tgtEl>
                                          <p:spTgt spid="25"/>
                                        </p:tgtEl>
                                        <p:attrNameLst>
                                          <p:attrName>ppt_h</p:attrName>
                                        </p:attrNameLst>
                                      </p:cBhvr>
                                      <p:tavLst>
                                        <p:tav tm="0">
                                          <p:val>
                                            <p:fltVal val="0"/>
                                          </p:val>
                                        </p:tav>
                                        <p:tav tm="100000">
                                          <p:val>
                                            <p:strVal val="#ppt_h"/>
                                          </p:val>
                                        </p:tav>
                                      </p:tavLst>
                                    </p:anim>
                                    <p:animEffect transition="in" filter="fade">
                                      <p:cBhvr>
                                        <p:cTn id="87" dur="500"/>
                                        <p:tgtEl>
                                          <p:spTgt spid="25"/>
                                        </p:tgtEl>
                                      </p:cBhvr>
                                    </p:animEffect>
                                  </p:childTnLst>
                                </p:cTn>
                              </p:par>
                              <p:par>
                                <p:cTn id="88" presetID="19" presetClass="emph" presetSubtype="0" fill="hold" grpId="0" nodeType="withEffect">
                                  <p:stCondLst>
                                    <p:cond delay="750"/>
                                  </p:stCondLst>
                                  <p:childTnLst>
                                    <p:animClr clrSpc="rgb" dir="cw">
                                      <p:cBhvr override="childStyle">
                                        <p:cTn id="89" dur="500" fill="hold"/>
                                        <p:tgtEl>
                                          <p:spTgt spid="26"/>
                                        </p:tgtEl>
                                        <p:attrNameLst>
                                          <p:attrName>style.color</p:attrName>
                                        </p:attrNameLst>
                                      </p:cBhvr>
                                      <p:to>
                                        <a:srgbClr val="A2C7E2"/>
                                      </p:to>
                                    </p:animClr>
                                    <p:animClr clrSpc="rgb" dir="cw">
                                      <p:cBhvr>
                                        <p:cTn id="90" dur="500" fill="hold"/>
                                        <p:tgtEl>
                                          <p:spTgt spid="26"/>
                                        </p:tgtEl>
                                        <p:attrNameLst>
                                          <p:attrName>fillcolor</p:attrName>
                                        </p:attrNameLst>
                                      </p:cBhvr>
                                      <p:to>
                                        <a:srgbClr val="A2C7E2"/>
                                      </p:to>
                                    </p:animClr>
                                    <p:set>
                                      <p:cBhvr>
                                        <p:cTn id="91" dur="500" fill="hold"/>
                                        <p:tgtEl>
                                          <p:spTgt spid="26"/>
                                        </p:tgtEl>
                                        <p:attrNameLst>
                                          <p:attrName>fill.type</p:attrName>
                                        </p:attrNameLst>
                                      </p:cBhvr>
                                      <p:to>
                                        <p:strVal val="solid"/>
                                      </p:to>
                                    </p:set>
                                    <p:set>
                                      <p:cBhvr>
                                        <p:cTn id="92" dur="500" fill="hold"/>
                                        <p:tgtEl>
                                          <p:spTgt spid="26"/>
                                        </p:tgtEl>
                                        <p:attrNameLst>
                                          <p:attrName>fill.on</p:attrName>
                                        </p:attrNameLst>
                                      </p:cBhvr>
                                      <p:to>
                                        <p:strVal val="true"/>
                                      </p:to>
                                    </p:set>
                                  </p:childTnLst>
                                </p:cTn>
                              </p:par>
                              <p:par>
                                <p:cTn id="93" presetID="53" presetClass="entr" presetSubtype="16" fill="hold" grpId="1" nodeType="withEffect">
                                  <p:stCondLst>
                                    <p:cond delay="750"/>
                                  </p:stCondLst>
                                  <p:childTnLst>
                                    <p:set>
                                      <p:cBhvr>
                                        <p:cTn id="94" dur="1" fill="hold">
                                          <p:stCondLst>
                                            <p:cond delay="0"/>
                                          </p:stCondLst>
                                        </p:cTn>
                                        <p:tgtEl>
                                          <p:spTgt spid="26"/>
                                        </p:tgtEl>
                                        <p:attrNameLst>
                                          <p:attrName>style.visibility</p:attrName>
                                        </p:attrNameLst>
                                      </p:cBhvr>
                                      <p:to>
                                        <p:strVal val="visible"/>
                                      </p:to>
                                    </p:set>
                                    <p:anim calcmode="lin" valueType="num">
                                      <p:cBhvr>
                                        <p:cTn id="95" dur="500" fill="hold"/>
                                        <p:tgtEl>
                                          <p:spTgt spid="26"/>
                                        </p:tgtEl>
                                        <p:attrNameLst>
                                          <p:attrName>ppt_w</p:attrName>
                                        </p:attrNameLst>
                                      </p:cBhvr>
                                      <p:tavLst>
                                        <p:tav tm="0">
                                          <p:val>
                                            <p:fltVal val="0"/>
                                          </p:val>
                                        </p:tav>
                                        <p:tav tm="100000">
                                          <p:val>
                                            <p:strVal val="#ppt_w"/>
                                          </p:val>
                                        </p:tav>
                                      </p:tavLst>
                                    </p:anim>
                                    <p:anim calcmode="lin" valueType="num">
                                      <p:cBhvr>
                                        <p:cTn id="96" dur="500" fill="hold"/>
                                        <p:tgtEl>
                                          <p:spTgt spid="26"/>
                                        </p:tgtEl>
                                        <p:attrNameLst>
                                          <p:attrName>ppt_h</p:attrName>
                                        </p:attrNameLst>
                                      </p:cBhvr>
                                      <p:tavLst>
                                        <p:tav tm="0">
                                          <p:val>
                                            <p:fltVal val="0"/>
                                          </p:val>
                                        </p:tav>
                                        <p:tav tm="100000">
                                          <p:val>
                                            <p:strVal val="#ppt_h"/>
                                          </p:val>
                                        </p:tav>
                                      </p:tavLst>
                                    </p:anim>
                                    <p:animEffect transition="in" filter="fade">
                                      <p:cBhvr>
                                        <p:cTn id="97" dur="500"/>
                                        <p:tgtEl>
                                          <p:spTgt spid="26"/>
                                        </p:tgtEl>
                                      </p:cBhvr>
                                    </p:animEffect>
                                  </p:childTnLst>
                                </p:cTn>
                              </p:par>
                              <p:par>
                                <p:cTn id="98" presetID="19" presetClass="emph" presetSubtype="0" fill="hold" grpId="0" nodeType="withEffect">
                                  <p:stCondLst>
                                    <p:cond delay="1250"/>
                                  </p:stCondLst>
                                  <p:childTnLst>
                                    <p:animClr clrSpc="rgb" dir="cw">
                                      <p:cBhvr override="childStyle">
                                        <p:cTn id="99" dur="500" fill="hold"/>
                                        <p:tgtEl>
                                          <p:spTgt spid="27"/>
                                        </p:tgtEl>
                                        <p:attrNameLst>
                                          <p:attrName>style.color</p:attrName>
                                        </p:attrNameLst>
                                      </p:cBhvr>
                                      <p:to>
                                        <a:srgbClr val="A2C7E2"/>
                                      </p:to>
                                    </p:animClr>
                                    <p:animClr clrSpc="rgb" dir="cw">
                                      <p:cBhvr>
                                        <p:cTn id="100" dur="500" fill="hold"/>
                                        <p:tgtEl>
                                          <p:spTgt spid="27"/>
                                        </p:tgtEl>
                                        <p:attrNameLst>
                                          <p:attrName>fillcolor</p:attrName>
                                        </p:attrNameLst>
                                      </p:cBhvr>
                                      <p:to>
                                        <a:srgbClr val="A2C7E2"/>
                                      </p:to>
                                    </p:animClr>
                                    <p:set>
                                      <p:cBhvr>
                                        <p:cTn id="101" dur="500" fill="hold"/>
                                        <p:tgtEl>
                                          <p:spTgt spid="27"/>
                                        </p:tgtEl>
                                        <p:attrNameLst>
                                          <p:attrName>fill.type</p:attrName>
                                        </p:attrNameLst>
                                      </p:cBhvr>
                                      <p:to>
                                        <p:strVal val="solid"/>
                                      </p:to>
                                    </p:set>
                                    <p:set>
                                      <p:cBhvr>
                                        <p:cTn id="102" dur="500" fill="hold"/>
                                        <p:tgtEl>
                                          <p:spTgt spid="27"/>
                                        </p:tgtEl>
                                        <p:attrNameLst>
                                          <p:attrName>fill.on</p:attrName>
                                        </p:attrNameLst>
                                      </p:cBhvr>
                                      <p:to>
                                        <p:strVal val="true"/>
                                      </p:to>
                                    </p:set>
                                  </p:childTnLst>
                                </p:cTn>
                              </p:par>
                              <p:par>
                                <p:cTn id="103" presetID="53" presetClass="entr" presetSubtype="16" fill="hold" grpId="1" nodeType="withEffect">
                                  <p:stCondLst>
                                    <p:cond delay="1250"/>
                                  </p:stCondLst>
                                  <p:childTnLst>
                                    <p:set>
                                      <p:cBhvr>
                                        <p:cTn id="104" dur="1" fill="hold">
                                          <p:stCondLst>
                                            <p:cond delay="0"/>
                                          </p:stCondLst>
                                        </p:cTn>
                                        <p:tgtEl>
                                          <p:spTgt spid="27"/>
                                        </p:tgtEl>
                                        <p:attrNameLst>
                                          <p:attrName>style.visibility</p:attrName>
                                        </p:attrNameLst>
                                      </p:cBhvr>
                                      <p:to>
                                        <p:strVal val="visible"/>
                                      </p:to>
                                    </p:set>
                                    <p:anim calcmode="lin" valueType="num">
                                      <p:cBhvr>
                                        <p:cTn id="105" dur="500" fill="hold"/>
                                        <p:tgtEl>
                                          <p:spTgt spid="27"/>
                                        </p:tgtEl>
                                        <p:attrNameLst>
                                          <p:attrName>ppt_w</p:attrName>
                                        </p:attrNameLst>
                                      </p:cBhvr>
                                      <p:tavLst>
                                        <p:tav tm="0">
                                          <p:val>
                                            <p:fltVal val="0"/>
                                          </p:val>
                                        </p:tav>
                                        <p:tav tm="100000">
                                          <p:val>
                                            <p:strVal val="#ppt_w"/>
                                          </p:val>
                                        </p:tav>
                                      </p:tavLst>
                                    </p:anim>
                                    <p:anim calcmode="lin" valueType="num">
                                      <p:cBhvr>
                                        <p:cTn id="106" dur="500" fill="hold"/>
                                        <p:tgtEl>
                                          <p:spTgt spid="27"/>
                                        </p:tgtEl>
                                        <p:attrNameLst>
                                          <p:attrName>ppt_h</p:attrName>
                                        </p:attrNameLst>
                                      </p:cBhvr>
                                      <p:tavLst>
                                        <p:tav tm="0">
                                          <p:val>
                                            <p:fltVal val="0"/>
                                          </p:val>
                                        </p:tav>
                                        <p:tav tm="100000">
                                          <p:val>
                                            <p:strVal val="#ppt_h"/>
                                          </p:val>
                                        </p:tav>
                                      </p:tavLst>
                                    </p:anim>
                                    <p:animEffect transition="in" filter="fade">
                                      <p:cBhvr>
                                        <p:cTn id="107" dur="500"/>
                                        <p:tgtEl>
                                          <p:spTgt spid="27"/>
                                        </p:tgtEl>
                                      </p:cBhvr>
                                    </p:animEffect>
                                  </p:childTnLst>
                                </p:cTn>
                              </p:par>
                              <p:par>
                                <p:cTn id="108" presetID="22" presetClass="entr" presetSubtype="2" fill="hold" grpId="0" nodeType="withEffect">
                                  <p:stCondLst>
                                    <p:cond delay="250"/>
                                  </p:stCondLst>
                                  <p:childTnLst>
                                    <p:set>
                                      <p:cBhvr>
                                        <p:cTn id="109" dur="1" fill="hold">
                                          <p:stCondLst>
                                            <p:cond delay="0"/>
                                          </p:stCondLst>
                                        </p:cTn>
                                        <p:tgtEl>
                                          <p:spTgt spid="13"/>
                                        </p:tgtEl>
                                        <p:attrNameLst>
                                          <p:attrName>style.visibility</p:attrName>
                                        </p:attrNameLst>
                                      </p:cBhvr>
                                      <p:to>
                                        <p:strVal val="visible"/>
                                      </p:to>
                                    </p:set>
                                    <p:animEffect transition="in" filter="wipe(right)">
                                      <p:cBhvr>
                                        <p:cTn id="110" dur="500"/>
                                        <p:tgtEl>
                                          <p:spTgt spid="13"/>
                                        </p:tgtEl>
                                      </p:cBhvr>
                                    </p:animEffect>
                                  </p:childTnLst>
                                </p:cTn>
                              </p:par>
                              <p:par>
                                <p:cTn id="111" presetID="22" presetClass="entr" presetSubtype="2" fill="hold" grpId="0" nodeType="withEffect">
                                  <p:stCondLst>
                                    <p:cond delay="250"/>
                                  </p:stCondLst>
                                  <p:childTnLst>
                                    <p:set>
                                      <p:cBhvr>
                                        <p:cTn id="112" dur="1" fill="hold">
                                          <p:stCondLst>
                                            <p:cond delay="0"/>
                                          </p:stCondLst>
                                        </p:cTn>
                                        <p:tgtEl>
                                          <p:spTgt spid="18"/>
                                        </p:tgtEl>
                                        <p:attrNameLst>
                                          <p:attrName>style.visibility</p:attrName>
                                        </p:attrNameLst>
                                      </p:cBhvr>
                                      <p:to>
                                        <p:strVal val="visible"/>
                                      </p:to>
                                    </p:set>
                                    <p:animEffect transition="in" filter="wipe(right)">
                                      <p:cBhvr>
                                        <p:cTn id="113" dur="500"/>
                                        <p:tgtEl>
                                          <p:spTgt spid="18"/>
                                        </p:tgtEl>
                                      </p:cBhvr>
                                    </p:animEffect>
                                  </p:childTnLst>
                                </p:cTn>
                              </p:par>
                              <p:par>
                                <p:cTn id="114" presetID="10" presetClass="entr" presetSubtype="0" fill="hold" grpId="0" nodeType="withEffect">
                                  <p:stCondLst>
                                    <p:cond delay="250"/>
                                  </p:stCondLst>
                                  <p:childTnLst>
                                    <p:set>
                                      <p:cBhvr>
                                        <p:cTn id="115" dur="1" fill="hold">
                                          <p:stCondLst>
                                            <p:cond delay="0"/>
                                          </p:stCondLst>
                                        </p:cTn>
                                        <p:tgtEl>
                                          <p:spTgt spid="6"/>
                                        </p:tgtEl>
                                        <p:attrNameLst>
                                          <p:attrName>style.visibility</p:attrName>
                                        </p:attrNameLst>
                                      </p:cBhvr>
                                      <p:to>
                                        <p:strVal val="visible"/>
                                      </p:to>
                                    </p:set>
                                    <p:animEffect transition="in" filter="fade">
                                      <p:cBhvr>
                                        <p:cTn id="1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6" grpId="0"/>
      <p:bldP spid="13" grpId="0" animBg="1"/>
      <p:bldP spid="18" grpId="0" animBg="1"/>
      <p:bldP spid="4" grpId="0" animBg="1"/>
      <p:bldP spid="4"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461C3-32BD-4B83-883E-E3AF1F5417E8}"/>
              </a:ext>
            </a:extLst>
          </p:cNvPr>
          <p:cNvSpPr>
            <a:spLocks noGrp="1"/>
          </p:cNvSpPr>
          <p:nvPr>
            <p:ph type="title"/>
          </p:nvPr>
        </p:nvSpPr>
        <p:spPr/>
        <p:txBody>
          <a:bodyPr/>
          <a:lstStyle/>
          <a:p>
            <a:r>
              <a:rPr lang="en-US" dirty="0"/>
              <a:t>Click to edit Master title style</a:t>
            </a:r>
          </a:p>
        </p:txBody>
      </p:sp>
      <p:sp>
        <p:nvSpPr>
          <p:cNvPr id="6" name="Text Placeholder 5">
            <a:extLst>
              <a:ext uri="{FF2B5EF4-FFF2-40B4-BE49-F238E27FC236}">
                <a16:creationId xmlns:a16="http://schemas.microsoft.com/office/drawing/2014/main" id="{B8E3B83C-EBA0-4F47-BA75-52D1F3A9A02B}"/>
              </a:ext>
            </a:extLst>
          </p:cNvPr>
          <p:cNvSpPr>
            <a:spLocks noGrp="1"/>
          </p:cNvSpPr>
          <p:nvPr>
            <p:ph type="body" sz="quarter" idx="11"/>
          </p:nvPr>
        </p:nvSpPr>
        <p:spPr>
          <a:xfrm>
            <a:off x="382589" y="1130062"/>
            <a:ext cx="11452225" cy="49256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98716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62A347C-78F2-4D40-949B-753AB193426E}" type="slidenum">
              <a:rPr lang="en-US" smtClean="0"/>
              <a:t>‹#›</a:t>
            </a:fld>
            <a:endParaRPr lang="en-US" dirty="0"/>
          </a:p>
        </p:txBody>
      </p:sp>
    </p:spTree>
    <p:extLst>
      <p:ext uri="{BB962C8B-B14F-4D97-AF65-F5344CB8AC3E}">
        <p14:creationId xmlns:p14="http://schemas.microsoft.com/office/powerpoint/2010/main" val="392933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A70416B-59ED-4EDF-BB76-8F0154722964}" type="datetime1">
              <a:rPr lang="en-US" smtClean="0"/>
              <a:t>1/17/2025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5FD1CA-4C91-4467-84EF-77F16C37E6E1}" type="slidenum">
              <a:rPr lang="en-US" smtClean="0"/>
              <a:t>‹#›</a:t>
            </a:fld>
            <a:endParaRPr lang="en-US"/>
          </a:p>
        </p:txBody>
      </p:sp>
    </p:spTree>
    <p:extLst>
      <p:ext uri="{BB962C8B-B14F-4D97-AF65-F5344CB8AC3E}">
        <p14:creationId xmlns:p14="http://schemas.microsoft.com/office/powerpoint/2010/main" val="3569671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alpha val="9000"/>
          </a:schemeClr>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5" name="Rectangle 14">
            <a:extLst>
              <a:ext uri="{FF2B5EF4-FFF2-40B4-BE49-F238E27FC236}">
                <a16:creationId xmlns:a16="http://schemas.microsoft.com/office/drawing/2014/main" id="{8296DE4A-F392-4CA1-9D0D-95BB31B3245C}"/>
              </a:ext>
            </a:extLst>
          </p:cNvPr>
          <p:cNvSpPr/>
          <p:nvPr userDrawn="1"/>
        </p:nvSpPr>
        <p:spPr>
          <a:xfrm rot="10800000">
            <a:off x="4267199" y="3396030"/>
            <a:ext cx="7924797" cy="2807629"/>
          </a:xfrm>
          <a:prstGeom prst="rect">
            <a:avLst/>
          </a:prstGeom>
          <a:gradFill flip="none" rotWithShape="1">
            <a:gsLst>
              <a:gs pos="0">
                <a:srgbClr val="90BED5">
                  <a:alpha val="31000"/>
                </a:srgbClr>
              </a:gs>
              <a:gs pos="100000">
                <a:schemeClr val="bg1">
                  <a:alpha val="0"/>
                </a:schemeClr>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 name="TextBox 5"/>
          <p:cNvSpPr txBox="1"/>
          <p:nvPr userDrawn="1"/>
        </p:nvSpPr>
        <p:spPr>
          <a:xfrm>
            <a:off x="9534939" y="6627168"/>
            <a:ext cx="2580863" cy="230832"/>
          </a:xfrm>
          <a:prstGeom prst="rect">
            <a:avLst/>
          </a:prstGeom>
          <a:noFill/>
          <a:effectLst/>
        </p:spPr>
        <p:txBody>
          <a:bodyPr wrap="square" rtlCol="0" anchor="b">
            <a:spAutoFit/>
          </a:bodyPr>
          <a:lstStyle/>
          <a:p>
            <a:pPr marL="0" marR="0" indent="0" algn="r" defTabSz="685800" rtl="0" eaLnBrk="1" fontAlgn="auto" latinLnBrk="0" hangingPunct="1">
              <a:lnSpc>
                <a:spcPct val="100000"/>
              </a:lnSpc>
              <a:spcBef>
                <a:spcPts val="0"/>
              </a:spcBef>
              <a:spcAft>
                <a:spcPts val="0"/>
              </a:spcAft>
              <a:buClrTx/>
              <a:buSzTx/>
              <a:buFontTx/>
              <a:buNone/>
              <a:tabLst/>
              <a:defRPr/>
            </a:pPr>
            <a:r>
              <a:rPr lang="en-US" sz="450" i="0" dirty="0">
                <a:solidFill>
                  <a:schemeClr val="tx2">
                    <a:lumMod val="60000"/>
                    <a:lumOff val="40000"/>
                  </a:schemeClr>
                </a:solidFill>
                <a:effectLst/>
                <a:latin typeface="Arial" panose="020B0604020202020204" pitchFamily="34" charset="0"/>
                <a:cs typeface="Arial" panose="020B0604020202020204" pitchFamily="34" charset="0"/>
              </a:rPr>
              <a:t>&lt;</a:t>
            </a:r>
            <a:r>
              <a:rPr lang="en-US" sz="450" i="1" dirty="0">
                <a:solidFill>
                  <a:schemeClr val="tx2">
                    <a:lumMod val="60000"/>
                    <a:lumOff val="40000"/>
                  </a:schemeClr>
                </a:solidFill>
                <a:effectLst/>
                <a:latin typeface="Arial" panose="020B0604020202020204" pitchFamily="34" charset="0"/>
                <a:cs typeface="Arial" panose="020B0604020202020204" pitchFamily="34" charset="0"/>
              </a:rPr>
              <a:t>Insert Export Statement/Status Here</a:t>
            </a:r>
            <a:r>
              <a:rPr lang="en-US" sz="450" i="0" dirty="0">
                <a:solidFill>
                  <a:schemeClr val="tx2">
                    <a:lumMod val="60000"/>
                    <a:lumOff val="40000"/>
                  </a:schemeClr>
                </a:solidFill>
                <a:effectLst/>
                <a:latin typeface="Arial" panose="020B0604020202020204" pitchFamily="34" charset="0"/>
                <a:cs typeface="Arial" panose="020B0604020202020204" pitchFamily="34" charset="0"/>
              </a:rPr>
              <a:t>&gt;</a:t>
            </a:r>
          </a:p>
          <a:p>
            <a:pPr marL="0" marR="0" indent="0" algn="l" defTabSz="685800" rtl="0" eaLnBrk="1" fontAlgn="auto" latinLnBrk="0" hangingPunct="1">
              <a:lnSpc>
                <a:spcPct val="100000"/>
              </a:lnSpc>
              <a:spcBef>
                <a:spcPts val="0"/>
              </a:spcBef>
              <a:spcAft>
                <a:spcPts val="0"/>
              </a:spcAft>
              <a:buClrTx/>
              <a:buSzTx/>
              <a:buFontTx/>
              <a:buNone/>
              <a:tabLst/>
              <a:defRPr/>
            </a:pPr>
            <a:endParaRPr lang="en-US" sz="450" i="0" dirty="0">
              <a:solidFill>
                <a:schemeClr val="tx2">
                  <a:lumMod val="60000"/>
                  <a:lumOff val="40000"/>
                </a:schemeClr>
              </a:solidFill>
              <a:effectLst/>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B3FE4CD7-DFEA-490D-8FBE-A191C9E0D763}"/>
              </a:ext>
            </a:extLst>
          </p:cNvPr>
          <p:cNvSpPr/>
          <p:nvPr userDrawn="1"/>
        </p:nvSpPr>
        <p:spPr>
          <a:xfrm flipV="1">
            <a:off x="4620768" y="3340473"/>
            <a:ext cx="7571233" cy="45719"/>
          </a:xfrm>
          <a:prstGeom prst="rect">
            <a:avLst/>
          </a:prstGeom>
          <a:gradFill flip="none" rotWithShape="1">
            <a:gsLst>
              <a:gs pos="100000">
                <a:schemeClr val="accent1">
                  <a:lumMod val="75000"/>
                  <a:alpha val="0"/>
                </a:schemeClr>
              </a:gs>
              <a:gs pos="0">
                <a:srgbClr val="6097BE"/>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00205C"/>
              </a:solidFill>
            </a:endParaRPr>
          </a:p>
        </p:txBody>
      </p:sp>
      <p:sp>
        <p:nvSpPr>
          <p:cNvPr id="18" name="Rectangle 17">
            <a:extLst>
              <a:ext uri="{FF2B5EF4-FFF2-40B4-BE49-F238E27FC236}">
                <a16:creationId xmlns:a16="http://schemas.microsoft.com/office/drawing/2014/main" id="{FBB48D66-02CF-4B24-A195-D2AE95678E67}"/>
              </a:ext>
            </a:extLst>
          </p:cNvPr>
          <p:cNvSpPr/>
          <p:nvPr userDrawn="1"/>
        </p:nvSpPr>
        <p:spPr>
          <a:xfrm flipV="1">
            <a:off x="4620768" y="6195432"/>
            <a:ext cx="7571233" cy="45719"/>
          </a:xfrm>
          <a:prstGeom prst="rect">
            <a:avLst/>
          </a:prstGeom>
          <a:gradFill flip="none" rotWithShape="1">
            <a:gsLst>
              <a:gs pos="100000">
                <a:schemeClr val="accent1">
                  <a:lumMod val="75000"/>
                  <a:alpha val="0"/>
                </a:schemeClr>
              </a:gs>
              <a:gs pos="0">
                <a:srgbClr val="6198BF"/>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00205C"/>
              </a:solidFill>
            </a:endParaRPr>
          </a:p>
        </p:txBody>
      </p:sp>
      <p:sp>
        <p:nvSpPr>
          <p:cNvPr id="4" name="Oval 3">
            <a:extLst>
              <a:ext uri="{FF2B5EF4-FFF2-40B4-BE49-F238E27FC236}">
                <a16:creationId xmlns:a16="http://schemas.microsoft.com/office/drawing/2014/main" id="{F358C166-41BE-435C-A722-8A6F2EDD3FA3}"/>
              </a:ext>
            </a:extLst>
          </p:cNvPr>
          <p:cNvSpPr/>
          <p:nvPr userDrawn="1"/>
        </p:nvSpPr>
        <p:spPr>
          <a:xfrm>
            <a:off x="3596106" y="1786019"/>
            <a:ext cx="58823"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9" name="Oval 18">
            <a:extLst>
              <a:ext uri="{FF2B5EF4-FFF2-40B4-BE49-F238E27FC236}">
                <a16:creationId xmlns:a16="http://schemas.microsoft.com/office/drawing/2014/main" id="{14CBFA50-9689-46AB-BDC0-DBC3854AF6F5}"/>
              </a:ext>
            </a:extLst>
          </p:cNvPr>
          <p:cNvSpPr/>
          <p:nvPr userDrawn="1"/>
        </p:nvSpPr>
        <p:spPr>
          <a:xfrm>
            <a:off x="3992346" y="1107839"/>
            <a:ext cx="58823"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0" name="Oval 19">
            <a:extLst>
              <a:ext uri="{FF2B5EF4-FFF2-40B4-BE49-F238E27FC236}">
                <a16:creationId xmlns:a16="http://schemas.microsoft.com/office/drawing/2014/main" id="{2B560583-B5B0-4821-9107-369A287A9DFC}"/>
              </a:ext>
            </a:extLst>
          </p:cNvPr>
          <p:cNvSpPr/>
          <p:nvPr userDrawn="1"/>
        </p:nvSpPr>
        <p:spPr>
          <a:xfrm>
            <a:off x="3215106" y="894479"/>
            <a:ext cx="58823"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 name="Oval 20">
            <a:extLst>
              <a:ext uri="{FF2B5EF4-FFF2-40B4-BE49-F238E27FC236}">
                <a16:creationId xmlns:a16="http://schemas.microsoft.com/office/drawing/2014/main" id="{173472F1-2CB8-40AA-ACDE-7DD6E3FED085}"/>
              </a:ext>
            </a:extLst>
          </p:cNvPr>
          <p:cNvSpPr/>
          <p:nvPr userDrawn="1"/>
        </p:nvSpPr>
        <p:spPr>
          <a:xfrm>
            <a:off x="2376906" y="923890"/>
            <a:ext cx="58823"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2" name="Oval 21">
            <a:extLst>
              <a:ext uri="{FF2B5EF4-FFF2-40B4-BE49-F238E27FC236}">
                <a16:creationId xmlns:a16="http://schemas.microsoft.com/office/drawing/2014/main" id="{2BB04FC2-8D4B-4886-91B5-D4110EB46A8B}"/>
              </a:ext>
            </a:extLst>
          </p:cNvPr>
          <p:cNvSpPr/>
          <p:nvPr userDrawn="1"/>
        </p:nvSpPr>
        <p:spPr>
          <a:xfrm>
            <a:off x="2034006" y="1442050"/>
            <a:ext cx="58823"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3" name="Oval 22">
            <a:extLst>
              <a:ext uri="{FF2B5EF4-FFF2-40B4-BE49-F238E27FC236}">
                <a16:creationId xmlns:a16="http://schemas.microsoft.com/office/drawing/2014/main" id="{4EE4F315-79CC-4E86-BDD8-30FD91205D6F}"/>
              </a:ext>
            </a:extLst>
          </p:cNvPr>
          <p:cNvSpPr/>
          <p:nvPr userDrawn="1"/>
        </p:nvSpPr>
        <p:spPr>
          <a:xfrm>
            <a:off x="1820646" y="2226910"/>
            <a:ext cx="58823"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4" name="Oval 23">
            <a:extLst>
              <a:ext uri="{FF2B5EF4-FFF2-40B4-BE49-F238E27FC236}">
                <a16:creationId xmlns:a16="http://schemas.microsoft.com/office/drawing/2014/main" id="{D6352777-E789-4F3A-A002-8368A8E1A9E2}"/>
              </a:ext>
            </a:extLst>
          </p:cNvPr>
          <p:cNvSpPr/>
          <p:nvPr userDrawn="1"/>
        </p:nvSpPr>
        <p:spPr>
          <a:xfrm>
            <a:off x="1272006" y="1594450"/>
            <a:ext cx="58823"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5" name="Oval 24">
            <a:extLst>
              <a:ext uri="{FF2B5EF4-FFF2-40B4-BE49-F238E27FC236}">
                <a16:creationId xmlns:a16="http://schemas.microsoft.com/office/drawing/2014/main" id="{44EAF8D9-E29A-4D91-874B-B680C866F502}"/>
              </a:ext>
            </a:extLst>
          </p:cNvPr>
          <p:cNvSpPr/>
          <p:nvPr userDrawn="1"/>
        </p:nvSpPr>
        <p:spPr>
          <a:xfrm>
            <a:off x="3733266" y="131410"/>
            <a:ext cx="58823"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6" name="Oval 25">
            <a:extLst>
              <a:ext uri="{FF2B5EF4-FFF2-40B4-BE49-F238E27FC236}">
                <a16:creationId xmlns:a16="http://schemas.microsoft.com/office/drawing/2014/main" id="{574E5407-4DC1-4A23-BBAC-04E135A15C66}"/>
              </a:ext>
            </a:extLst>
          </p:cNvPr>
          <p:cNvSpPr/>
          <p:nvPr userDrawn="1"/>
        </p:nvSpPr>
        <p:spPr>
          <a:xfrm>
            <a:off x="2788386" y="367630"/>
            <a:ext cx="58823"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7" name="Oval 26">
            <a:extLst>
              <a:ext uri="{FF2B5EF4-FFF2-40B4-BE49-F238E27FC236}">
                <a16:creationId xmlns:a16="http://schemas.microsoft.com/office/drawing/2014/main" id="{5761CFF3-5C84-47C3-8B4C-A7E6D0560F1C}"/>
              </a:ext>
            </a:extLst>
          </p:cNvPr>
          <p:cNvSpPr/>
          <p:nvPr userDrawn="1"/>
        </p:nvSpPr>
        <p:spPr>
          <a:xfrm>
            <a:off x="2733443" y="4055710"/>
            <a:ext cx="58823"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2" name="Text Placeholder 11">
            <a:extLst>
              <a:ext uri="{FF2B5EF4-FFF2-40B4-BE49-F238E27FC236}">
                <a16:creationId xmlns:a16="http://schemas.microsoft.com/office/drawing/2014/main" id="{E1D7FBE4-8E58-4223-AE1F-05A0C364AB37}"/>
              </a:ext>
            </a:extLst>
          </p:cNvPr>
          <p:cNvSpPr>
            <a:spLocks noGrp="1"/>
          </p:cNvSpPr>
          <p:nvPr userDrawn="1">
            <p:ph type="body" sz="quarter" idx="11" hasCustomPrompt="1"/>
          </p:nvPr>
        </p:nvSpPr>
        <p:spPr>
          <a:xfrm>
            <a:off x="4621213" y="3515148"/>
            <a:ext cx="7359651" cy="1177925"/>
          </a:xfrm>
        </p:spPr>
        <p:txBody>
          <a:bodyPr anchor="b" anchorCtr="0">
            <a:normAutofit/>
          </a:bodyPr>
          <a:lstStyle>
            <a:lvl1pPr marL="0" indent="0" algn="r">
              <a:lnSpc>
                <a:spcPct val="100000"/>
              </a:lnSpc>
              <a:spcBef>
                <a:spcPts val="0"/>
              </a:spcBef>
              <a:buFontTx/>
              <a:buNone/>
              <a:defRPr sz="2400" b="1" i="1"/>
            </a:lvl1pPr>
          </a:lstStyle>
          <a:p>
            <a:pPr lvl="0"/>
            <a:r>
              <a:rPr lang="en-US" dirty="0"/>
              <a:t>&lt;Insert Presentation Title Here&gt;</a:t>
            </a:r>
          </a:p>
        </p:txBody>
      </p:sp>
      <p:sp>
        <p:nvSpPr>
          <p:cNvPr id="16" name="TextBox 15">
            <a:extLst>
              <a:ext uri="{FF2B5EF4-FFF2-40B4-BE49-F238E27FC236}">
                <a16:creationId xmlns:a16="http://schemas.microsoft.com/office/drawing/2014/main" id="{8102B328-ECCC-4E1C-938E-8B173DE8DF99}"/>
              </a:ext>
            </a:extLst>
          </p:cNvPr>
          <p:cNvSpPr txBox="1"/>
          <p:nvPr userDrawn="1"/>
        </p:nvSpPr>
        <p:spPr>
          <a:xfrm>
            <a:off x="4624418" y="4799843"/>
            <a:ext cx="7369175" cy="600164"/>
          </a:xfrm>
          <a:prstGeom prst="rect">
            <a:avLst/>
          </a:prstGeom>
          <a:noFill/>
        </p:spPr>
        <p:txBody>
          <a:bodyPr wrap="square" rtlCol="0">
            <a:spAutoFit/>
          </a:bodyPr>
          <a:lstStyle/>
          <a:p>
            <a:pPr algn="r"/>
            <a:r>
              <a:rPr lang="en-US" sz="1650" b="0" dirty="0">
                <a:solidFill>
                  <a:srgbClr val="2C5A8C"/>
                </a:solidFill>
              </a:rPr>
              <a:t>Human Research Program</a:t>
            </a:r>
          </a:p>
          <a:p>
            <a:pPr algn="r"/>
            <a:r>
              <a:rPr lang="en-US" sz="1650" b="0" dirty="0">
                <a:solidFill>
                  <a:srgbClr val="2C5A8C"/>
                </a:solidFill>
              </a:rPr>
              <a:t>Research Operations &amp; Integration</a:t>
            </a:r>
          </a:p>
        </p:txBody>
      </p:sp>
      <p:sp>
        <p:nvSpPr>
          <p:cNvPr id="30" name="Text Placeholder 29">
            <a:extLst>
              <a:ext uri="{FF2B5EF4-FFF2-40B4-BE49-F238E27FC236}">
                <a16:creationId xmlns:a16="http://schemas.microsoft.com/office/drawing/2014/main" id="{50D09542-EB27-4658-B28D-09F46477734E}"/>
              </a:ext>
            </a:extLst>
          </p:cNvPr>
          <p:cNvSpPr>
            <a:spLocks noGrp="1"/>
          </p:cNvSpPr>
          <p:nvPr userDrawn="1">
            <p:ph type="body" sz="quarter" idx="12" hasCustomPrompt="1"/>
          </p:nvPr>
        </p:nvSpPr>
        <p:spPr>
          <a:xfrm>
            <a:off x="4633941" y="5486369"/>
            <a:ext cx="7359651" cy="431395"/>
          </a:xfrm>
        </p:spPr>
        <p:txBody>
          <a:bodyPr>
            <a:normAutofit/>
          </a:bodyPr>
          <a:lstStyle>
            <a:lvl1pPr marL="0" indent="0" algn="r">
              <a:buNone/>
              <a:defRPr sz="1650">
                <a:solidFill>
                  <a:srgbClr val="2C5A8C"/>
                </a:solidFill>
              </a:defRPr>
            </a:lvl1pPr>
          </a:lstStyle>
          <a:p>
            <a:pPr lvl="0"/>
            <a:r>
              <a:rPr lang="en-US" dirty="0"/>
              <a:t>&lt;Insert Presenter Name(s) Here&gt;</a:t>
            </a:r>
          </a:p>
        </p:txBody>
      </p:sp>
      <p:grpSp>
        <p:nvGrpSpPr>
          <p:cNvPr id="5" name="Group 4">
            <a:extLst>
              <a:ext uri="{FF2B5EF4-FFF2-40B4-BE49-F238E27FC236}">
                <a16:creationId xmlns:a16="http://schemas.microsoft.com/office/drawing/2014/main" id="{6E615B81-7AD8-ED79-6A25-7474EBD32D7C}"/>
              </a:ext>
            </a:extLst>
          </p:cNvPr>
          <p:cNvGrpSpPr/>
          <p:nvPr userDrawn="1"/>
        </p:nvGrpSpPr>
        <p:grpSpPr>
          <a:xfrm>
            <a:off x="5546021" y="1558469"/>
            <a:ext cx="6435573" cy="1548077"/>
            <a:chOff x="5546021" y="1558469"/>
            <a:chExt cx="6435573" cy="1548077"/>
          </a:xfrm>
        </p:grpSpPr>
        <p:pic>
          <p:nvPicPr>
            <p:cNvPr id="14" name="Picture 13">
              <a:extLst>
                <a:ext uri="{FF2B5EF4-FFF2-40B4-BE49-F238E27FC236}">
                  <a16:creationId xmlns:a16="http://schemas.microsoft.com/office/drawing/2014/main" id="{DE744CA2-8DBD-4CF5-A48C-799D630BDD7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546021" y="1614291"/>
              <a:ext cx="1694593" cy="1492255"/>
            </a:xfrm>
            <a:prstGeom prst="rect">
              <a:avLst/>
            </a:prstGeom>
          </p:spPr>
        </p:pic>
        <p:pic>
          <p:nvPicPr>
            <p:cNvPr id="1026" name="Picture 2" descr="Working With HRP | Roadmap | Data Archive | NASA"/>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269906" y="1614468"/>
              <a:ext cx="1409769" cy="139648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0BC88482-DB2B-4F35-BF92-65BC1BEC6BA6}"/>
                </a:ext>
              </a:extLst>
            </p:cNvPr>
            <p:cNvPicPr>
              <a:picLocks/>
            </p:cNvPicPr>
            <p:nvPr userDrawn="1"/>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10606448" y="1647294"/>
              <a:ext cx="1375146" cy="1330837"/>
            </a:xfrm>
            <a:prstGeom prst="rect">
              <a:avLst/>
            </a:prstGeom>
            <a:ln>
              <a:noFill/>
            </a:ln>
          </p:spPr>
        </p:pic>
        <p:pic>
          <p:nvPicPr>
            <p:cNvPr id="3" name="Picture 2" descr="Logo&#10;&#10;Description automatically generated">
              <a:extLst>
                <a:ext uri="{FF2B5EF4-FFF2-40B4-BE49-F238E27FC236}">
                  <a16:creationId xmlns:a16="http://schemas.microsoft.com/office/drawing/2014/main" id="{1F198424-FC2E-0FC1-A9C4-F47B260D71D5}"/>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748722" y="1558469"/>
              <a:ext cx="1748925" cy="1508486"/>
            </a:xfrm>
            <a:prstGeom prst="rect">
              <a:avLst/>
            </a:prstGeom>
          </p:spPr>
        </p:pic>
      </p:grpSp>
    </p:spTree>
    <p:extLst>
      <p:ext uri="{BB962C8B-B14F-4D97-AF65-F5344CB8AC3E}">
        <p14:creationId xmlns:p14="http://schemas.microsoft.com/office/powerpoint/2010/main" val="332635242"/>
      </p:ext>
    </p:extLst>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right)">
                                      <p:cBhvr>
                                        <p:cTn id="7" dur="500"/>
                                        <p:tgtEl>
                                          <p:spTgt spid="15"/>
                                        </p:tgtEl>
                                      </p:cBhvr>
                                    </p:animEffect>
                                  </p:childTnLst>
                                </p:cTn>
                              </p:par>
                              <p:par>
                                <p:cTn id="8" presetID="19" presetClass="emph" presetSubtype="0" fill="hold" grpId="0" nodeType="withEffect">
                                  <p:stCondLst>
                                    <p:cond delay="0"/>
                                  </p:stCondLst>
                                  <p:childTnLst>
                                    <p:animClr clrSpc="rgb" dir="cw">
                                      <p:cBhvr override="childStyle">
                                        <p:cTn id="9" dur="500" fill="hold"/>
                                        <p:tgtEl>
                                          <p:spTgt spid="4"/>
                                        </p:tgtEl>
                                        <p:attrNameLst>
                                          <p:attrName>style.color</p:attrName>
                                        </p:attrNameLst>
                                      </p:cBhvr>
                                      <p:to>
                                        <a:srgbClr val="A2C7E2"/>
                                      </p:to>
                                    </p:animClr>
                                    <p:animClr clrSpc="rgb" dir="cw">
                                      <p:cBhvr>
                                        <p:cTn id="10" dur="500" fill="hold"/>
                                        <p:tgtEl>
                                          <p:spTgt spid="4"/>
                                        </p:tgtEl>
                                        <p:attrNameLst>
                                          <p:attrName>fillcolor</p:attrName>
                                        </p:attrNameLst>
                                      </p:cBhvr>
                                      <p:to>
                                        <a:srgbClr val="A2C7E2"/>
                                      </p:to>
                                    </p:animClr>
                                    <p:set>
                                      <p:cBhvr>
                                        <p:cTn id="11" dur="500" fill="hold"/>
                                        <p:tgtEl>
                                          <p:spTgt spid="4"/>
                                        </p:tgtEl>
                                        <p:attrNameLst>
                                          <p:attrName>fill.type</p:attrName>
                                        </p:attrNameLst>
                                      </p:cBhvr>
                                      <p:to>
                                        <p:strVal val="solid"/>
                                      </p:to>
                                    </p:set>
                                    <p:set>
                                      <p:cBhvr>
                                        <p:cTn id="12" dur="500" fill="hold"/>
                                        <p:tgtEl>
                                          <p:spTgt spid="4"/>
                                        </p:tgtEl>
                                        <p:attrNameLst>
                                          <p:attrName>fill.on</p:attrName>
                                        </p:attrNameLst>
                                      </p:cBhvr>
                                      <p:to>
                                        <p:strVal val="true"/>
                                      </p:to>
                                    </p:set>
                                  </p:childTnLst>
                                </p:cTn>
                              </p:par>
                              <p:par>
                                <p:cTn id="13" presetID="53" presetClass="entr" presetSubtype="16" fill="hold" grpId="1"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par>
                                <p:cTn id="18" presetID="19" presetClass="emph" presetSubtype="0" fill="hold" grpId="0" nodeType="withEffect">
                                  <p:stCondLst>
                                    <p:cond delay="750"/>
                                  </p:stCondLst>
                                  <p:childTnLst>
                                    <p:animClr clrSpc="rgb" dir="cw">
                                      <p:cBhvr override="childStyle">
                                        <p:cTn id="19" dur="500" fill="hold"/>
                                        <p:tgtEl>
                                          <p:spTgt spid="19"/>
                                        </p:tgtEl>
                                        <p:attrNameLst>
                                          <p:attrName>style.color</p:attrName>
                                        </p:attrNameLst>
                                      </p:cBhvr>
                                      <p:to>
                                        <a:srgbClr val="A2C7E2"/>
                                      </p:to>
                                    </p:animClr>
                                    <p:animClr clrSpc="rgb" dir="cw">
                                      <p:cBhvr>
                                        <p:cTn id="20" dur="500" fill="hold"/>
                                        <p:tgtEl>
                                          <p:spTgt spid="19"/>
                                        </p:tgtEl>
                                        <p:attrNameLst>
                                          <p:attrName>fillcolor</p:attrName>
                                        </p:attrNameLst>
                                      </p:cBhvr>
                                      <p:to>
                                        <a:srgbClr val="A2C7E2"/>
                                      </p:to>
                                    </p:animClr>
                                    <p:set>
                                      <p:cBhvr>
                                        <p:cTn id="21" dur="500" fill="hold"/>
                                        <p:tgtEl>
                                          <p:spTgt spid="19"/>
                                        </p:tgtEl>
                                        <p:attrNameLst>
                                          <p:attrName>fill.type</p:attrName>
                                        </p:attrNameLst>
                                      </p:cBhvr>
                                      <p:to>
                                        <p:strVal val="solid"/>
                                      </p:to>
                                    </p:set>
                                    <p:set>
                                      <p:cBhvr>
                                        <p:cTn id="22" dur="500" fill="hold"/>
                                        <p:tgtEl>
                                          <p:spTgt spid="19"/>
                                        </p:tgtEl>
                                        <p:attrNameLst>
                                          <p:attrName>fill.on</p:attrName>
                                        </p:attrNameLst>
                                      </p:cBhvr>
                                      <p:to>
                                        <p:strVal val="true"/>
                                      </p:to>
                                    </p:set>
                                  </p:childTnLst>
                                </p:cTn>
                              </p:par>
                              <p:par>
                                <p:cTn id="23" presetID="53" presetClass="entr" presetSubtype="16" fill="hold" grpId="1" nodeType="withEffect">
                                  <p:stCondLst>
                                    <p:cond delay="750"/>
                                  </p:stCondLst>
                                  <p:childTnLst>
                                    <p:set>
                                      <p:cBhvr>
                                        <p:cTn id="24" dur="1" fill="hold">
                                          <p:stCondLst>
                                            <p:cond delay="0"/>
                                          </p:stCondLst>
                                        </p:cTn>
                                        <p:tgtEl>
                                          <p:spTgt spid="19"/>
                                        </p:tgtEl>
                                        <p:attrNameLst>
                                          <p:attrName>style.visibility</p:attrName>
                                        </p:attrNameLst>
                                      </p:cBhvr>
                                      <p:to>
                                        <p:strVal val="visible"/>
                                      </p:to>
                                    </p:set>
                                    <p:anim calcmode="lin" valueType="num">
                                      <p:cBhvr>
                                        <p:cTn id="25" dur="500" fill="hold"/>
                                        <p:tgtEl>
                                          <p:spTgt spid="19"/>
                                        </p:tgtEl>
                                        <p:attrNameLst>
                                          <p:attrName>ppt_w</p:attrName>
                                        </p:attrNameLst>
                                      </p:cBhvr>
                                      <p:tavLst>
                                        <p:tav tm="0">
                                          <p:val>
                                            <p:fltVal val="0"/>
                                          </p:val>
                                        </p:tav>
                                        <p:tav tm="100000">
                                          <p:val>
                                            <p:strVal val="#ppt_w"/>
                                          </p:val>
                                        </p:tav>
                                      </p:tavLst>
                                    </p:anim>
                                    <p:anim calcmode="lin" valueType="num">
                                      <p:cBhvr>
                                        <p:cTn id="26" dur="500" fill="hold"/>
                                        <p:tgtEl>
                                          <p:spTgt spid="19"/>
                                        </p:tgtEl>
                                        <p:attrNameLst>
                                          <p:attrName>ppt_h</p:attrName>
                                        </p:attrNameLst>
                                      </p:cBhvr>
                                      <p:tavLst>
                                        <p:tav tm="0">
                                          <p:val>
                                            <p:fltVal val="0"/>
                                          </p:val>
                                        </p:tav>
                                        <p:tav tm="100000">
                                          <p:val>
                                            <p:strVal val="#ppt_h"/>
                                          </p:val>
                                        </p:tav>
                                      </p:tavLst>
                                    </p:anim>
                                    <p:animEffect transition="in" filter="fade">
                                      <p:cBhvr>
                                        <p:cTn id="27" dur="500"/>
                                        <p:tgtEl>
                                          <p:spTgt spid="19"/>
                                        </p:tgtEl>
                                      </p:cBhvr>
                                    </p:animEffect>
                                  </p:childTnLst>
                                </p:cTn>
                              </p:par>
                              <p:par>
                                <p:cTn id="28" presetID="19" presetClass="emph" presetSubtype="0" fill="hold" grpId="0" nodeType="withEffect">
                                  <p:stCondLst>
                                    <p:cond delay="0"/>
                                  </p:stCondLst>
                                  <p:childTnLst>
                                    <p:animClr clrSpc="rgb" dir="cw">
                                      <p:cBhvr override="childStyle">
                                        <p:cTn id="29" dur="500" fill="hold"/>
                                        <p:tgtEl>
                                          <p:spTgt spid="20"/>
                                        </p:tgtEl>
                                        <p:attrNameLst>
                                          <p:attrName>style.color</p:attrName>
                                        </p:attrNameLst>
                                      </p:cBhvr>
                                      <p:to>
                                        <a:srgbClr val="A2C7E2"/>
                                      </p:to>
                                    </p:animClr>
                                    <p:animClr clrSpc="rgb" dir="cw">
                                      <p:cBhvr>
                                        <p:cTn id="30" dur="500" fill="hold"/>
                                        <p:tgtEl>
                                          <p:spTgt spid="20"/>
                                        </p:tgtEl>
                                        <p:attrNameLst>
                                          <p:attrName>fillcolor</p:attrName>
                                        </p:attrNameLst>
                                      </p:cBhvr>
                                      <p:to>
                                        <a:srgbClr val="A2C7E2"/>
                                      </p:to>
                                    </p:animClr>
                                    <p:set>
                                      <p:cBhvr>
                                        <p:cTn id="31" dur="500" fill="hold"/>
                                        <p:tgtEl>
                                          <p:spTgt spid="20"/>
                                        </p:tgtEl>
                                        <p:attrNameLst>
                                          <p:attrName>fill.type</p:attrName>
                                        </p:attrNameLst>
                                      </p:cBhvr>
                                      <p:to>
                                        <p:strVal val="solid"/>
                                      </p:to>
                                    </p:set>
                                    <p:set>
                                      <p:cBhvr>
                                        <p:cTn id="32" dur="500" fill="hold"/>
                                        <p:tgtEl>
                                          <p:spTgt spid="20"/>
                                        </p:tgtEl>
                                        <p:attrNameLst>
                                          <p:attrName>fill.on</p:attrName>
                                        </p:attrNameLst>
                                      </p:cBhvr>
                                      <p:to>
                                        <p:strVal val="true"/>
                                      </p:to>
                                    </p:set>
                                  </p:childTnLst>
                                </p:cTn>
                              </p:par>
                              <p:par>
                                <p:cTn id="33" presetID="53" presetClass="entr" presetSubtype="16" fill="hold" grpId="1" nodeType="with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p:cTn id="35" dur="500" fill="hold"/>
                                        <p:tgtEl>
                                          <p:spTgt spid="20"/>
                                        </p:tgtEl>
                                        <p:attrNameLst>
                                          <p:attrName>ppt_w</p:attrName>
                                        </p:attrNameLst>
                                      </p:cBhvr>
                                      <p:tavLst>
                                        <p:tav tm="0">
                                          <p:val>
                                            <p:fltVal val="0"/>
                                          </p:val>
                                        </p:tav>
                                        <p:tav tm="100000">
                                          <p:val>
                                            <p:strVal val="#ppt_w"/>
                                          </p:val>
                                        </p:tav>
                                      </p:tavLst>
                                    </p:anim>
                                    <p:anim calcmode="lin" valueType="num">
                                      <p:cBhvr>
                                        <p:cTn id="36" dur="500" fill="hold"/>
                                        <p:tgtEl>
                                          <p:spTgt spid="20"/>
                                        </p:tgtEl>
                                        <p:attrNameLst>
                                          <p:attrName>ppt_h</p:attrName>
                                        </p:attrNameLst>
                                      </p:cBhvr>
                                      <p:tavLst>
                                        <p:tav tm="0">
                                          <p:val>
                                            <p:fltVal val="0"/>
                                          </p:val>
                                        </p:tav>
                                        <p:tav tm="100000">
                                          <p:val>
                                            <p:strVal val="#ppt_h"/>
                                          </p:val>
                                        </p:tav>
                                      </p:tavLst>
                                    </p:anim>
                                    <p:animEffect transition="in" filter="fade">
                                      <p:cBhvr>
                                        <p:cTn id="37" dur="500"/>
                                        <p:tgtEl>
                                          <p:spTgt spid="20"/>
                                        </p:tgtEl>
                                      </p:cBhvr>
                                    </p:animEffect>
                                  </p:childTnLst>
                                </p:cTn>
                              </p:par>
                              <p:par>
                                <p:cTn id="38" presetID="19" presetClass="emph" presetSubtype="0" fill="hold" grpId="0" nodeType="withEffect">
                                  <p:stCondLst>
                                    <p:cond delay="500"/>
                                  </p:stCondLst>
                                  <p:childTnLst>
                                    <p:animClr clrSpc="rgb" dir="cw">
                                      <p:cBhvr override="childStyle">
                                        <p:cTn id="39" dur="500" fill="hold"/>
                                        <p:tgtEl>
                                          <p:spTgt spid="21"/>
                                        </p:tgtEl>
                                        <p:attrNameLst>
                                          <p:attrName>style.color</p:attrName>
                                        </p:attrNameLst>
                                      </p:cBhvr>
                                      <p:to>
                                        <a:srgbClr val="A2C7E2"/>
                                      </p:to>
                                    </p:animClr>
                                    <p:animClr clrSpc="rgb" dir="cw">
                                      <p:cBhvr>
                                        <p:cTn id="40" dur="500" fill="hold"/>
                                        <p:tgtEl>
                                          <p:spTgt spid="21"/>
                                        </p:tgtEl>
                                        <p:attrNameLst>
                                          <p:attrName>fillcolor</p:attrName>
                                        </p:attrNameLst>
                                      </p:cBhvr>
                                      <p:to>
                                        <a:srgbClr val="A2C7E2"/>
                                      </p:to>
                                    </p:animClr>
                                    <p:set>
                                      <p:cBhvr>
                                        <p:cTn id="41" dur="500" fill="hold"/>
                                        <p:tgtEl>
                                          <p:spTgt spid="21"/>
                                        </p:tgtEl>
                                        <p:attrNameLst>
                                          <p:attrName>fill.type</p:attrName>
                                        </p:attrNameLst>
                                      </p:cBhvr>
                                      <p:to>
                                        <p:strVal val="solid"/>
                                      </p:to>
                                    </p:set>
                                    <p:set>
                                      <p:cBhvr>
                                        <p:cTn id="42" dur="500" fill="hold"/>
                                        <p:tgtEl>
                                          <p:spTgt spid="21"/>
                                        </p:tgtEl>
                                        <p:attrNameLst>
                                          <p:attrName>fill.on</p:attrName>
                                        </p:attrNameLst>
                                      </p:cBhvr>
                                      <p:to>
                                        <p:strVal val="true"/>
                                      </p:to>
                                    </p:set>
                                  </p:childTnLst>
                                </p:cTn>
                              </p:par>
                              <p:par>
                                <p:cTn id="43" presetID="53" presetClass="entr" presetSubtype="16" fill="hold" grpId="1" nodeType="withEffect">
                                  <p:stCondLst>
                                    <p:cond delay="500"/>
                                  </p:stCondLst>
                                  <p:childTnLst>
                                    <p:set>
                                      <p:cBhvr>
                                        <p:cTn id="44" dur="1" fill="hold">
                                          <p:stCondLst>
                                            <p:cond delay="0"/>
                                          </p:stCondLst>
                                        </p:cTn>
                                        <p:tgtEl>
                                          <p:spTgt spid="21"/>
                                        </p:tgtEl>
                                        <p:attrNameLst>
                                          <p:attrName>style.visibility</p:attrName>
                                        </p:attrNameLst>
                                      </p:cBhvr>
                                      <p:to>
                                        <p:strVal val="visible"/>
                                      </p:to>
                                    </p:set>
                                    <p:anim calcmode="lin" valueType="num">
                                      <p:cBhvr>
                                        <p:cTn id="45" dur="500" fill="hold"/>
                                        <p:tgtEl>
                                          <p:spTgt spid="21"/>
                                        </p:tgtEl>
                                        <p:attrNameLst>
                                          <p:attrName>ppt_w</p:attrName>
                                        </p:attrNameLst>
                                      </p:cBhvr>
                                      <p:tavLst>
                                        <p:tav tm="0">
                                          <p:val>
                                            <p:fltVal val="0"/>
                                          </p:val>
                                        </p:tav>
                                        <p:tav tm="100000">
                                          <p:val>
                                            <p:strVal val="#ppt_w"/>
                                          </p:val>
                                        </p:tav>
                                      </p:tavLst>
                                    </p:anim>
                                    <p:anim calcmode="lin" valueType="num">
                                      <p:cBhvr>
                                        <p:cTn id="46" dur="500" fill="hold"/>
                                        <p:tgtEl>
                                          <p:spTgt spid="21"/>
                                        </p:tgtEl>
                                        <p:attrNameLst>
                                          <p:attrName>ppt_h</p:attrName>
                                        </p:attrNameLst>
                                      </p:cBhvr>
                                      <p:tavLst>
                                        <p:tav tm="0">
                                          <p:val>
                                            <p:fltVal val="0"/>
                                          </p:val>
                                        </p:tav>
                                        <p:tav tm="100000">
                                          <p:val>
                                            <p:strVal val="#ppt_h"/>
                                          </p:val>
                                        </p:tav>
                                      </p:tavLst>
                                    </p:anim>
                                    <p:animEffect transition="in" filter="fade">
                                      <p:cBhvr>
                                        <p:cTn id="47" dur="500"/>
                                        <p:tgtEl>
                                          <p:spTgt spid="21"/>
                                        </p:tgtEl>
                                      </p:cBhvr>
                                    </p:animEffect>
                                  </p:childTnLst>
                                </p:cTn>
                              </p:par>
                              <p:par>
                                <p:cTn id="48" presetID="19" presetClass="emph" presetSubtype="0" fill="hold" grpId="0" nodeType="withEffect">
                                  <p:stCondLst>
                                    <p:cond delay="250"/>
                                  </p:stCondLst>
                                  <p:childTnLst>
                                    <p:animClr clrSpc="rgb" dir="cw">
                                      <p:cBhvr override="childStyle">
                                        <p:cTn id="49" dur="500" fill="hold"/>
                                        <p:tgtEl>
                                          <p:spTgt spid="22"/>
                                        </p:tgtEl>
                                        <p:attrNameLst>
                                          <p:attrName>style.color</p:attrName>
                                        </p:attrNameLst>
                                      </p:cBhvr>
                                      <p:to>
                                        <a:srgbClr val="A2C7E2"/>
                                      </p:to>
                                    </p:animClr>
                                    <p:animClr clrSpc="rgb" dir="cw">
                                      <p:cBhvr>
                                        <p:cTn id="50" dur="500" fill="hold"/>
                                        <p:tgtEl>
                                          <p:spTgt spid="22"/>
                                        </p:tgtEl>
                                        <p:attrNameLst>
                                          <p:attrName>fillcolor</p:attrName>
                                        </p:attrNameLst>
                                      </p:cBhvr>
                                      <p:to>
                                        <a:srgbClr val="A2C7E2"/>
                                      </p:to>
                                    </p:animClr>
                                    <p:set>
                                      <p:cBhvr>
                                        <p:cTn id="51" dur="500" fill="hold"/>
                                        <p:tgtEl>
                                          <p:spTgt spid="22"/>
                                        </p:tgtEl>
                                        <p:attrNameLst>
                                          <p:attrName>fill.type</p:attrName>
                                        </p:attrNameLst>
                                      </p:cBhvr>
                                      <p:to>
                                        <p:strVal val="solid"/>
                                      </p:to>
                                    </p:set>
                                    <p:set>
                                      <p:cBhvr>
                                        <p:cTn id="52" dur="500" fill="hold"/>
                                        <p:tgtEl>
                                          <p:spTgt spid="22"/>
                                        </p:tgtEl>
                                        <p:attrNameLst>
                                          <p:attrName>fill.on</p:attrName>
                                        </p:attrNameLst>
                                      </p:cBhvr>
                                      <p:to>
                                        <p:strVal val="true"/>
                                      </p:to>
                                    </p:set>
                                  </p:childTnLst>
                                </p:cTn>
                              </p:par>
                              <p:par>
                                <p:cTn id="53" presetID="53" presetClass="entr" presetSubtype="16" fill="hold" grpId="1" nodeType="withEffect">
                                  <p:stCondLst>
                                    <p:cond delay="250"/>
                                  </p:stCondLst>
                                  <p:childTnLst>
                                    <p:set>
                                      <p:cBhvr>
                                        <p:cTn id="54" dur="1" fill="hold">
                                          <p:stCondLst>
                                            <p:cond delay="0"/>
                                          </p:stCondLst>
                                        </p:cTn>
                                        <p:tgtEl>
                                          <p:spTgt spid="22"/>
                                        </p:tgtEl>
                                        <p:attrNameLst>
                                          <p:attrName>style.visibility</p:attrName>
                                        </p:attrNameLst>
                                      </p:cBhvr>
                                      <p:to>
                                        <p:strVal val="visible"/>
                                      </p:to>
                                    </p:set>
                                    <p:anim calcmode="lin" valueType="num">
                                      <p:cBhvr>
                                        <p:cTn id="55" dur="500" fill="hold"/>
                                        <p:tgtEl>
                                          <p:spTgt spid="22"/>
                                        </p:tgtEl>
                                        <p:attrNameLst>
                                          <p:attrName>ppt_w</p:attrName>
                                        </p:attrNameLst>
                                      </p:cBhvr>
                                      <p:tavLst>
                                        <p:tav tm="0">
                                          <p:val>
                                            <p:fltVal val="0"/>
                                          </p:val>
                                        </p:tav>
                                        <p:tav tm="100000">
                                          <p:val>
                                            <p:strVal val="#ppt_w"/>
                                          </p:val>
                                        </p:tav>
                                      </p:tavLst>
                                    </p:anim>
                                    <p:anim calcmode="lin" valueType="num">
                                      <p:cBhvr>
                                        <p:cTn id="56" dur="500" fill="hold"/>
                                        <p:tgtEl>
                                          <p:spTgt spid="22"/>
                                        </p:tgtEl>
                                        <p:attrNameLst>
                                          <p:attrName>ppt_h</p:attrName>
                                        </p:attrNameLst>
                                      </p:cBhvr>
                                      <p:tavLst>
                                        <p:tav tm="0">
                                          <p:val>
                                            <p:fltVal val="0"/>
                                          </p:val>
                                        </p:tav>
                                        <p:tav tm="100000">
                                          <p:val>
                                            <p:strVal val="#ppt_h"/>
                                          </p:val>
                                        </p:tav>
                                      </p:tavLst>
                                    </p:anim>
                                    <p:animEffect transition="in" filter="fade">
                                      <p:cBhvr>
                                        <p:cTn id="57" dur="500"/>
                                        <p:tgtEl>
                                          <p:spTgt spid="22"/>
                                        </p:tgtEl>
                                      </p:cBhvr>
                                    </p:animEffect>
                                  </p:childTnLst>
                                </p:cTn>
                              </p:par>
                              <p:par>
                                <p:cTn id="58" presetID="19" presetClass="emph" presetSubtype="0" fill="hold" grpId="0" nodeType="withEffect">
                                  <p:stCondLst>
                                    <p:cond delay="750"/>
                                  </p:stCondLst>
                                  <p:childTnLst>
                                    <p:animClr clrSpc="rgb" dir="cw">
                                      <p:cBhvr override="childStyle">
                                        <p:cTn id="59" dur="500" fill="hold"/>
                                        <p:tgtEl>
                                          <p:spTgt spid="23"/>
                                        </p:tgtEl>
                                        <p:attrNameLst>
                                          <p:attrName>style.color</p:attrName>
                                        </p:attrNameLst>
                                      </p:cBhvr>
                                      <p:to>
                                        <a:srgbClr val="A2C7E2"/>
                                      </p:to>
                                    </p:animClr>
                                    <p:animClr clrSpc="rgb" dir="cw">
                                      <p:cBhvr>
                                        <p:cTn id="60" dur="500" fill="hold"/>
                                        <p:tgtEl>
                                          <p:spTgt spid="23"/>
                                        </p:tgtEl>
                                        <p:attrNameLst>
                                          <p:attrName>fillcolor</p:attrName>
                                        </p:attrNameLst>
                                      </p:cBhvr>
                                      <p:to>
                                        <a:srgbClr val="A2C7E2"/>
                                      </p:to>
                                    </p:animClr>
                                    <p:set>
                                      <p:cBhvr>
                                        <p:cTn id="61" dur="500" fill="hold"/>
                                        <p:tgtEl>
                                          <p:spTgt spid="23"/>
                                        </p:tgtEl>
                                        <p:attrNameLst>
                                          <p:attrName>fill.type</p:attrName>
                                        </p:attrNameLst>
                                      </p:cBhvr>
                                      <p:to>
                                        <p:strVal val="solid"/>
                                      </p:to>
                                    </p:set>
                                    <p:set>
                                      <p:cBhvr>
                                        <p:cTn id="62" dur="500" fill="hold"/>
                                        <p:tgtEl>
                                          <p:spTgt spid="23"/>
                                        </p:tgtEl>
                                        <p:attrNameLst>
                                          <p:attrName>fill.on</p:attrName>
                                        </p:attrNameLst>
                                      </p:cBhvr>
                                      <p:to>
                                        <p:strVal val="true"/>
                                      </p:to>
                                    </p:set>
                                  </p:childTnLst>
                                </p:cTn>
                              </p:par>
                              <p:par>
                                <p:cTn id="63" presetID="53" presetClass="entr" presetSubtype="16" fill="hold" grpId="1" nodeType="withEffect">
                                  <p:stCondLst>
                                    <p:cond delay="750"/>
                                  </p:stCondLst>
                                  <p:childTnLst>
                                    <p:set>
                                      <p:cBhvr>
                                        <p:cTn id="64" dur="1" fill="hold">
                                          <p:stCondLst>
                                            <p:cond delay="0"/>
                                          </p:stCondLst>
                                        </p:cTn>
                                        <p:tgtEl>
                                          <p:spTgt spid="23"/>
                                        </p:tgtEl>
                                        <p:attrNameLst>
                                          <p:attrName>style.visibility</p:attrName>
                                        </p:attrNameLst>
                                      </p:cBhvr>
                                      <p:to>
                                        <p:strVal val="visible"/>
                                      </p:to>
                                    </p:set>
                                    <p:anim calcmode="lin" valueType="num">
                                      <p:cBhvr>
                                        <p:cTn id="65" dur="500" fill="hold"/>
                                        <p:tgtEl>
                                          <p:spTgt spid="23"/>
                                        </p:tgtEl>
                                        <p:attrNameLst>
                                          <p:attrName>ppt_w</p:attrName>
                                        </p:attrNameLst>
                                      </p:cBhvr>
                                      <p:tavLst>
                                        <p:tav tm="0">
                                          <p:val>
                                            <p:fltVal val="0"/>
                                          </p:val>
                                        </p:tav>
                                        <p:tav tm="100000">
                                          <p:val>
                                            <p:strVal val="#ppt_w"/>
                                          </p:val>
                                        </p:tav>
                                      </p:tavLst>
                                    </p:anim>
                                    <p:anim calcmode="lin" valueType="num">
                                      <p:cBhvr>
                                        <p:cTn id="66" dur="500" fill="hold"/>
                                        <p:tgtEl>
                                          <p:spTgt spid="23"/>
                                        </p:tgtEl>
                                        <p:attrNameLst>
                                          <p:attrName>ppt_h</p:attrName>
                                        </p:attrNameLst>
                                      </p:cBhvr>
                                      <p:tavLst>
                                        <p:tav tm="0">
                                          <p:val>
                                            <p:fltVal val="0"/>
                                          </p:val>
                                        </p:tav>
                                        <p:tav tm="100000">
                                          <p:val>
                                            <p:strVal val="#ppt_h"/>
                                          </p:val>
                                        </p:tav>
                                      </p:tavLst>
                                    </p:anim>
                                    <p:animEffect transition="in" filter="fade">
                                      <p:cBhvr>
                                        <p:cTn id="67" dur="500"/>
                                        <p:tgtEl>
                                          <p:spTgt spid="23"/>
                                        </p:tgtEl>
                                      </p:cBhvr>
                                    </p:animEffect>
                                  </p:childTnLst>
                                </p:cTn>
                              </p:par>
                              <p:par>
                                <p:cTn id="68" presetID="19" presetClass="emph" presetSubtype="0" fill="hold" grpId="0" nodeType="withEffect">
                                  <p:stCondLst>
                                    <p:cond delay="1000"/>
                                  </p:stCondLst>
                                  <p:childTnLst>
                                    <p:animClr clrSpc="rgb" dir="cw">
                                      <p:cBhvr override="childStyle">
                                        <p:cTn id="69" dur="500" fill="hold"/>
                                        <p:tgtEl>
                                          <p:spTgt spid="24"/>
                                        </p:tgtEl>
                                        <p:attrNameLst>
                                          <p:attrName>style.color</p:attrName>
                                        </p:attrNameLst>
                                      </p:cBhvr>
                                      <p:to>
                                        <a:srgbClr val="A2C7E2"/>
                                      </p:to>
                                    </p:animClr>
                                    <p:animClr clrSpc="rgb" dir="cw">
                                      <p:cBhvr>
                                        <p:cTn id="70" dur="500" fill="hold"/>
                                        <p:tgtEl>
                                          <p:spTgt spid="24"/>
                                        </p:tgtEl>
                                        <p:attrNameLst>
                                          <p:attrName>fillcolor</p:attrName>
                                        </p:attrNameLst>
                                      </p:cBhvr>
                                      <p:to>
                                        <a:srgbClr val="A2C7E2"/>
                                      </p:to>
                                    </p:animClr>
                                    <p:set>
                                      <p:cBhvr>
                                        <p:cTn id="71" dur="500" fill="hold"/>
                                        <p:tgtEl>
                                          <p:spTgt spid="24"/>
                                        </p:tgtEl>
                                        <p:attrNameLst>
                                          <p:attrName>fill.type</p:attrName>
                                        </p:attrNameLst>
                                      </p:cBhvr>
                                      <p:to>
                                        <p:strVal val="solid"/>
                                      </p:to>
                                    </p:set>
                                    <p:set>
                                      <p:cBhvr>
                                        <p:cTn id="72" dur="500" fill="hold"/>
                                        <p:tgtEl>
                                          <p:spTgt spid="24"/>
                                        </p:tgtEl>
                                        <p:attrNameLst>
                                          <p:attrName>fill.on</p:attrName>
                                        </p:attrNameLst>
                                      </p:cBhvr>
                                      <p:to>
                                        <p:strVal val="true"/>
                                      </p:to>
                                    </p:set>
                                  </p:childTnLst>
                                </p:cTn>
                              </p:par>
                              <p:par>
                                <p:cTn id="73" presetID="53" presetClass="entr" presetSubtype="16" fill="hold" grpId="1" nodeType="withEffect">
                                  <p:stCondLst>
                                    <p:cond delay="1000"/>
                                  </p:stCondLst>
                                  <p:childTnLst>
                                    <p:set>
                                      <p:cBhvr>
                                        <p:cTn id="74" dur="1" fill="hold">
                                          <p:stCondLst>
                                            <p:cond delay="0"/>
                                          </p:stCondLst>
                                        </p:cTn>
                                        <p:tgtEl>
                                          <p:spTgt spid="24"/>
                                        </p:tgtEl>
                                        <p:attrNameLst>
                                          <p:attrName>style.visibility</p:attrName>
                                        </p:attrNameLst>
                                      </p:cBhvr>
                                      <p:to>
                                        <p:strVal val="visible"/>
                                      </p:to>
                                    </p:set>
                                    <p:anim calcmode="lin" valueType="num">
                                      <p:cBhvr>
                                        <p:cTn id="75" dur="500" fill="hold"/>
                                        <p:tgtEl>
                                          <p:spTgt spid="24"/>
                                        </p:tgtEl>
                                        <p:attrNameLst>
                                          <p:attrName>ppt_w</p:attrName>
                                        </p:attrNameLst>
                                      </p:cBhvr>
                                      <p:tavLst>
                                        <p:tav tm="0">
                                          <p:val>
                                            <p:fltVal val="0"/>
                                          </p:val>
                                        </p:tav>
                                        <p:tav tm="100000">
                                          <p:val>
                                            <p:strVal val="#ppt_w"/>
                                          </p:val>
                                        </p:tav>
                                      </p:tavLst>
                                    </p:anim>
                                    <p:anim calcmode="lin" valueType="num">
                                      <p:cBhvr>
                                        <p:cTn id="76" dur="500" fill="hold"/>
                                        <p:tgtEl>
                                          <p:spTgt spid="24"/>
                                        </p:tgtEl>
                                        <p:attrNameLst>
                                          <p:attrName>ppt_h</p:attrName>
                                        </p:attrNameLst>
                                      </p:cBhvr>
                                      <p:tavLst>
                                        <p:tav tm="0">
                                          <p:val>
                                            <p:fltVal val="0"/>
                                          </p:val>
                                        </p:tav>
                                        <p:tav tm="100000">
                                          <p:val>
                                            <p:strVal val="#ppt_h"/>
                                          </p:val>
                                        </p:tav>
                                      </p:tavLst>
                                    </p:anim>
                                    <p:animEffect transition="in" filter="fade">
                                      <p:cBhvr>
                                        <p:cTn id="77" dur="500"/>
                                        <p:tgtEl>
                                          <p:spTgt spid="24"/>
                                        </p:tgtEl>
                                      </p:cBhvr>
                                    </p:animEffect>
                                  </p:childTnLst>
                                </p:cTn>
                              </p:par>
                              <p:par>
                                <p:cTn id="78" presetID="19" presetClass="emph" presetSubtype="0" fill="hold" grpId="0" nodeType="withEffect">
                                  <p:stCondLst>
                                    <p:cond delay="750"/>
                                  </p:stCondLst>
                                  <p:childTnLst>
                                    <p:animClr clrSpc="rgb" dir="cw">
                                      <p:cBhvr override="childStyle">
                                        <p:cTn id="79" dur="500" fill="hold"/>
                                        <p:tgtEl>
                                          <p:spTgt spid="25"/>
                                        </p:tgtEl>
                                        <p:attrNameLst>
                                          <p:attrName>style.color</p:attrName>
                                        </p:attrNameLst>
                                      </p:cBhvr>
                                      <p:to>
                                        <a:srgbClr val="A2C7E2"/>
                                      </p:to>
                                    </p:animClr>
                                    <p:animClr clrSpc="rgb" dir="cw">
                                      <p:cBhvr>
                                        <p:cTn id="80" dur="500" fill="hold"/>
                                        <p:tgtEl>
                                          <p:spTgt spid="25"/>
                                        </p:tgtEl>
                                        <p:attrNameLst>
                                          <p:attrName>fillcolor</p:attrName>
                                        </p:attrNameLst>
                                      </p:cBhvr>
                                      <p:to>
                                        <a:srgbClr val="A2C7E2"/>
                                      </p:to>
                                    </p:animClr>
                                    <p:set>
                                      <p:cBhvr>
                                        <p:cTn id="81" dur="500" fill="hold"/>
                                        <p:tgtEl>
                                          <p:spTgt spid="25"/>
                                        </p:tgtEl>
                                        <p:attrNameLst>
                                          <p:attrName>fill.type</p:attrName>
                                        </p:attrNameLst>
                                      </p:cBhvr>
                                      <p:to>
                                        <p:strVal val="solid"/>
                                      </p:to>
                                    </p:set>
                                    <p:set>
                                      <p:cBhvr>
                                        <p:cTn id="82" dur="500" fill="hold"/>
                                        <p:tgtEl>
                                          <p:spTgt spid="25"/>
                                        </p:tgtEl>
                                        <p:attrNameLst>
                                          <p:attrName>fill.on</p:attrName>
                                        </p:attrNameLst>
                                      </p:cBhvr>
                                      <p:to>
                                        <p:strVal val="true"/>
                                      </p:to>
                                    </p:set>
                                  </p:childTnLst>
                                </p:cTn>
                              </p:par>
                              <p:par>
                                <p:cTn id="83" presetID="53" presetClass="entr" presetSubtype="16" fill="hold" grpId="1" nodeType="withEffect">
                                  <p:stCondLst>
                                    <p:cond delay="750"/>
                                  </p:stCondLst>
                                  <p:childTnLst>
                                    <p:set>
                                      <p:cBhvr>
                                        <p:cTn id="84" dur="1" fill="hold">
                                          <p:stCondLst>
                                            <p:cond delay="0"/>
                                          </p:stCondLst>
                                        </p:cTn>
                                        <p:tgtEl>
                                          <p:spTgt spid="25"/>
                                        </p:tgtEl>
                                        <p:attrNameLst>
                                          <p:attrName>style.visibility</p:attrName>
                                        </p:attrNameLst>
                                      </p:cBhvr>
                                      <p:to>
                                        <p:strVal val="visible"/>
                                      </p:to>
                                    </p:set>
                                    <p:anim calcmode="lin" valueType="num">
                                      <p:cBhvr>
                                        <p:cTn id="85" dur="500" fill="hold"/>
                                        <p:tgtEl>
                                          <p:spTgt spid="25"/>
                                        </p:tgtEl>
                                        <p:attrNameLst>
                                          <p:attrName>ppt_w</p:attrName>
                                        </p:attrNameLst>
                                      </p:cBhvr>
                                      <p:tavLst>
                                        <p:tav tm="0">
                                          <p:val>
                                            <p:fltVal val="0"/>
                                          </p:val>
                                        </p:tav>
                                        <p:tav tm="100000">
                                          <p:val>
                                            <p:strVal val="#ppt_w"/>
                                          </p:val>
                                        </p:tav>
                                      </p:tavLst>
                                    </p:anim>
                                    <p:anim calcmode="lin" valueType="num">
                                      <p:cBhvr>
                                        <p:cTn id="86" dur="500" fill="hold"/>
                                        <p:tgtEl>
                                          <p:spTgt spid="25"/>
                                        </p:tgtEl>
                                        <p:attrNameLst>
                                          <p:attrName>ppt_h</p:attrName>
                                        </p:attrNameLst>
                                      </p:cBhvr>
                                      <p:tavLst>
                                        <p:tav tm="0">
                                          <p:val>
                                            <p:fltVal val="0"/>
                                          </p:val>
                                        </p:tav>
                                        <p:tav tm="100000">
                                          <p:val>
                                            <p:strVal val="#ppt_h"/>
                                          </p:val>
                                        </p:tav>
                                      </p:tavLst>
                                    </p:anim>
                                    <p:animEffect transition="in" filter="fade">
                                      <p:cBhvr>
                                        <p:cTn id="87" dur="500"/>
                                        <p:tgtEl>
                                          <p:spTgt spid="25"/>
                                        </p:tgtEl>
                                      </p:cBhvr>
                                    </p:animEffect>
                                  </p:childTnLst>
                                </p:cTn>
                              </p:par>
                              <p:par>
                                <p:cTn id="88" presetID="19" presetClass="emph" presetSubtype="0" fill="hold" grpId="0" nodeType="withEffect">
                                  <p:stCondLst>
                                    <p:cond delay="750"/>
                                  </p:stCondLst>
                                  <p:childTnLst>
                                    <p:animClr clrSpc="rgb" dir="cw">
                                      <p:cBhvr override="childStyle">
                                        <p:cTn id="89" dur="500" fill="hold"/>
                                        <p:tgtEl>
                                          <p:spTgt spid="26"/>
                                        </p:tgtEl>
                                        <p:attrNameLst>
                                          <p:attrName>style.color</p:attrName>
                                        </p:attrNameLst>
                                      </p:cBhvr>
                                      <p:to>
                                        <a:srgbClr val="A2C7E2"/>
                                      </p:to>
                                    </p:animClr>
                                    <p:animClr clrSpc="rgb" dir="cw">
                                      <p:cBhvr>
                                        <p:cTn id="90" dur="500" fill="hold"/>
                                        <p:tgtEl>
                                          <p:spTgt spid="26"/>
                                        </p:tgtEl>
                                        <p:attrNameLst>
                                          <p:attrName>fillcolor</p:attrName>
                                        </p:attrNameLst>
                                      </p:cBhvr>
                                      <p:to>
                                        <a:srgbClr val="A2C7E2"/>
                                      </p:to>
                                    </p:animClr>
                                    <p:set>
                                      <p:cBhvr>
                                        <p:cTn id="91" dur="500" fill="hold"/>
                                        <p:tgtEl>
                                          <p:spTgt spid="26"/>
                                        </p:tgtEl>
                                        <p:attrNameLst>
                                          <p:attrName>fill.type</p:attrName>
                                        </p:attrNameLst>
                                      </p:cBhvr>
                                      <p:to>
                                        <p:strVal val="solid"/>
                                      </p:to>
                                    </p:set>
                                    <p:set>
                                      <p:cBhvr>
                                        <p:cTn id="92" dur="500" fill="hold"/>
                                        <p:tgtEl>
                                          <p:spTgt spid="26"/>
                                        </p:tgtEl>
                                        <p:attrNameLst>
                                          <p:attrName>fill.on</p:attrName>
                                        </p:attrNameLst>
                                      </p:cBhvr>
                                      <p:to>
                                        <p:strVal val="true"/>
                                      </p:to>
                                    </p:set>
                                  </p:childTnLst>
                                </p:cTn>
                              </p:par>
                              <p:par>
                                <p:cTn id="93" presetID="53" presetClass="entr" presetSubtype="16" fill="hold" grpId="1" nodeType="withEffect">
                                  <p:stCondLst>
                                    <p:cond delay="750"/>
                                  </p:stCondLst>
                                  <p:childTnLst>
                                    <p:set>
                                      <p:cBhvr>
                                        <p:cTn id="94" dur="1" fill="hold">
                                          <p:stCondLst>
                                            <p:cond delay="0"/>
                                          </p:stCondLst>
                                        </p:cTn>
                                        <p:tgtEl>
                                          <p:spTgt spid="26"/>
                                        </p:tgtEl>
                                        <p:attrNameLst>
                                          <p:attrName>style.visibility</p:attrName>
                                        </p:attrNameLst>
                                      </p:cBhvr>
                                      <p:to>
                                        <p:strVal val="visible"/>
                                      </p:to>
                                    </p:set>
                                    <p:anim calcmode="lin" valueType="num">
                                      <p:cBhvr>
                                        <p:cTn id="95" dur="500" fill="hold"/>
                                        <p:tgtEl>
                                          <p:spTgt spid="26"/>
                                        </p:tgtEl>
                                        <p:attrNameLst>
                                          <p:attrName>ppt_w</p:attrName>
                                        </p:attrNameLst>
                                      </p:cBhvr>
                                      <p:tavLst>
                                        <p:tav tm="0">
                                          <p:val>
                                            <p:fltVal val="0"/>
                                          </p:val>
                                        </p:tav>
                                        <p:tav tm="100000">
                                          <p:val>
                                            <p:strVal val="#ppt_w"/>
                                          </p:val>
                                        </p:tav>
                                      </p:tavLst>
                                    </p:anim>
                                    <p:anim calcmode="lin" valueType="num">
                                      <p:cBhvr>
                                        <p:cTn id="96" dur="500" fill="hold"/>
                                        <p:tgtEl>
                                          <p:spTgt spid="26"/>
                                        </p:tgtEl>
                                        <p:attrNameLst>
                                          <p:attrName>ppt_h</p:attrName>
                                        </p:attrNameLst>
                                      </p:cBhvr>
                                      <p:tavLst>
                                        <p:tav tm="0">
                                          <p:val>
                                            <p:fltVal val="0"/>
                                          </p:val>
                                        </p:tav>
                                        <p:tav tm="100000">
                                          <p:val>
                                            <p:strVal val="#ppt_h"/>
                                          </p:val>
                                        </p:tav>
                                      </p:tavLst>
                                    </p:anim>
                                    <p:animEffect transition="in" filter="fade">
                                      <p:cBhvr>
                                        <p:cTn id="97" dur="500"/>
                                        <p:tgtEl>
                                          <p:spTgt spid="26"/>
                                        </p:tgtEl>
                                      </p:cBhvr>
                                    </p:animEffect>
                                  </p:childTnLst>
                                </p:cTn>
                              </p:par>
                              <p:par>
                                <p:cTn id="98" presetID="19" presetClass="emph" presetSubtype="0" fill="hold" grpId="0" nodeType="withEffect">
                                  <p:stCondLst>
                                    <p:cond delay="1250"/>
                                  </p:stCondLst>
                                  <p:childTnLst>
                                    <p:animClr clrSpc="rgb" dir="cw">
                                      <p:cBhvr override="childStyle">
                                        <p:cTn id="99" dur="500" fill="hold"/>
                                        <p:tgtEl>
                                          <p:spTgt spid="27"/>
                                        </p:tgtEl>
                                        <p:attrNameLst>
                                          <p:attrName>style.color</p:attrName>
                                        </p:attrNameLst>
                                      </p:cBhvr>
                                      <p:to>
                                        <a:srgbClr val="A2C7E2"/>
                                      </p:to>
                                    </p:animClr>
                                    <p:animClr clrSpc="rgb" dir="cw">
                                      <p:cBhvr>
                                        <p:cTn id="100" dur="500" fill="hold"/>
                                        <p:tgtEl>
                                          <p:spTgt spid="27"/>
                                        </p:tgtEl>
                                        <p:attrNameLst>
                                          <p:attrName>fillcolor</p:attrName>
                                        </p:attrNameLst>
                                      </p:cBhvr>
                                      <p:to>
                                        <a:srgbClr val="A2C7E2"/>
                                      </p:to>
                                    </p:animClr>
                                    <p:set>
                                      <p:cBhvr>
                                        <p:cTn id="101" dur="500" fill="hold"/>
                                        <p:tgtEl>
                                          <p:spTgt spid="27"/>
                                        </p:tgtEl>
                                        <p:attrNameLst>
                                          <p:attrName>fill.type</p:attrName>
                                        </p:attrNameLst>
                                      </p:cBhvr>
                                      <p:to>
                                        <p:strVal val="solid"/>
                                      </p:to>
                                    </p:set>
                                    <p:set>
                                      <p:cBhvr>
                                        <p:cTn id="102" dur="500" fill="hold"/>
                                        <p:tgtEl>
                                          <p:spTgt spid="27"/>
                                        </p:tgtEl>
                                        <p:attrNameLst>
                                          <p:attrName>fill.on</p:attrName>
                                        </p:attrNameLst>
                                      </p:cBhvr>
                                      <p:to>
                                        <p:strVal val="true"/>
                                      </p:to>
                                    </p:set>
                                  </p:childTnLst>
                                </p:cTn>
                              </p:par>
                              <p:par>
                                <p:cTn id="103" presetID="53" presetClass="entr" presetSubtype="16" fill="hold" grpId="1" nodeType="withEffect">
                                  <p:stCondLst>
                                    <p:cond delay="1250"/>
                                  </p:stCondLst>
                                  <p:childTnLst>
                                    <p:set>
                                      <p:cBhvr>
                                        <p:cTn id="104" dur="1" fill="hold">
                                          <p:stCondLst>
                                            <p:cond delay="0"/>
                                          </p:stCondLst>
                                        </p:cTn>
                                        <p:tgtEl>
                                          <p:spTgt spid="27"/>
                                        </p:tgtEl>
                                        <p:attrNameLst>
                                          <p:attrName>style.visibility</p:attrName>
                                        </p:attrNameLst>
                                      </p:cBhvr>
                                      <p:to>
                                        <p:strVal val="visible"/>
                                      </p:to>
                                    </p:set>
                                    <p:anim calcmode="lin" valueType="num">
                                      <p:cBhvr>
                                        <p:cTn id="105" dur="500" fill="hold"/>
                                        <p:tgtEl>
                                          <p:spTgt spid="27"/>
                                        </p:tgtEl>
                                        <p:attrNameLst>
                                          <p:attrName>ppt_w</p:attrName>
                                        </p:attrNameLst>
                                      </p:cBhvr>
                                      <p:tavLst>
                                        <p:tav tm="0">
                                          <p:val>
                                            <p:fltVal val="0"/>
                                          </p:val>
                                        </p:tav>
                                        <p:tav tm="100000">
                                          <p:val>
                                            <p:strVal val="#ppt_w"/>
                                          </p:val>
                                        </p:tav>
                                      </p:tavLst>
                                    </p:anim>
                                    <p:anim calcmode="lin" valueType="num">
                                      <p:cBhvr>
                                        <p:cTn id="106" dur="500" fill="hold"/>
                                        <p:tgtEl>
                                          <p:spTgt spid="27"/>
                                        </p:tgtEl>
                                        <p:attrNameLst>
                                          <p:attrName>ppt_h</p:attrName>
                                        </p:attrNameLst>
                                      </p:cBhvr>
                                      <p:tavLst>
                                        <p:tav tm="0">
                                          <p:val>
                                            <p:fltVal val="0"/>
                                          </p:val>
                                        </p:tav>
                                        <p:tav tm="100000">
                                          <p:val>
                                            <p:strVal val="#ppt_h"/>
                                          </p:val>
                                        </p:tav>
                                      </p:tavLst>
                                    </p:anim>
                                    <p:animEffect transition="in" filter="fade">
                                      <p:cBhvr>
                                        <p:cTn id="107" dur="500"/>
                                        <p:tgtEl>
                                          <p:spTgt spid="27"/>
                                        </p:tgtEl>
                                      </p:cBhvr>
                                    </p:animEffect>
                                  </p:childTnLst>
                                </p:cTn>
                              </p:par>
                              <p:par>
                                <p:cTn id="108" presetID="22" presetClass="entr" presetSubtype="2" fill="hold" grpId="0" nodeType="withEffect">
                                  <p:stCondLst>
                                    <p:cond delay="250"/>
                                  </p:stCondLst>
                                  <p:childTnLst>
                                    <p:set>
                                      <p:cBhvr>
                                        <p:cTn id="109" dur="1" fill="hold">
                                          <p:stCondLst>
                                            <p:cond delay="0"/>
                                          </p:stCondLst>
                                        </p:cTn>
                                        <p:tgtEl>
                                          <p:spTgt spid="13"/>
                                        </p:tgtEl>
                                        <p:attrNameLst>
                                          <p:attrName>style.visibility</p:attrName>
                                        </p:attrNameLst>
                                      </p:cBhvr>
                                      <p:to>
                                        <p:strVal val="visible"/>
                                      </p:to>
                                    </p:set>
                                    <p:animEffect transition="in" filter="wipe(right)">
                                      <p:cBhvr>
                                        <p:cTn id="110" dur="500"/>
                                        <p:tgtEl>
                                          <p:spTgt spid="13"/>
                                        </p:tgtEl>
                                      </p:cBhvr>
                                    </p:animEffect>
                                  </p:childTnLst>
                                </p:cTn>
                              </p:par>
                              <p:par>
                                <p:cTn id="111" presetID="22" presetClass="entr" presetSubtype="2" fill="hold" grpId="0" nodeType="withEffect">
                                  <p:stCondLst>
                                    <p:cond delay="250"/>
                                  </p:stCondLst>
                                  <p:childTnLst>
                                    <p:set>
                                      <p:cBhvr>
                                        <p:cTn id="112" dur="1" fill="hold">
                                          <p:stCondLst>
                                            <p:cond delay="0"/>
                                          </p:stCondLst>
                                        </p:cTn>
                                        <p:tgtEl>
                                          <p:spTgt spid="18"/>
                                        </p:tgtEl>
                                        <p:attrNameLst>
                                          <p:attrName>style.visibility</p:attrName>
                                        </p:attrNameLst>
                                      </p:cBhvr>
                                      <p:to>
                                        <p:strVal val="visible"/>
                                      </p:to>
                                    </p:set>
                                    <p:animEffect transition="in" filter="wipe(right)">
                                      <p:cBhvr>
                                        <p:cTn id="113" dur="500"/>
                                        <p:tgtEl>
                                          <p:spTgt spid="18"/>
                                        </p:tgtEl>
                                      </p:cBhvr>
                                    </p:animEffect>
                                  </p:childTnLst>
                                </p:cTn>
                              </p:par>
                              <p:par>
                                <p:cTn id="114" presetID="10" presetClass="entr" presetSubtype="0" fill="hold" grpId="0" nodeType="withEffect">
                                  <p:stCondLst>
                                    <p:cond delay="250"/>
                                  </p:stCondLst>
                                  <p:childTnLst>
                                    <p:set>
                                      <p:cBhvr>
                                        <p:cTn id="115" dur="1" fill="hold">
                                          <p:stCondLst>
                                            <p:cond delay="0"/>
                                          </p:stCondLst>
                                        </p:cTn>
                                        <p:tgtEl>
                                          <p:spTgt spid="6"/>
                                        </p:tgtEl>
                                        <p:attrNameLst>
                                          <p:attrName>style.visibility</p:attrName>
                                        </p:attrNameLst>
                                      </p:cBhvr>
                                      <p:to>
                                        <p:strVal val="visible"/>
                                      </p:to>
                                    </p:set>
                                    <p:animEffect transition="in" filter="fade">
                                      <p:cBhvr>
                                        <p:cTn id="1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6" grpId="0"/>
      <p:bldP spid="13" grpId="0" animBg="1"/>
      <p:bldP spid="18" grpId="0" animBg="1"/>
      <p:bldP spid="4" grpId="0" animBg="1"/>
      <p:bldP spid="4"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461C3-32BD-4B83-883E-E3AF1F5417E8}"/>
              </a:ext>
            </a:extLst>
          </p:cNvPr>
          <p:cNvSpPr>
            <a:spLocks noGrp="1"/>
          </p:cNvSpPr>
          <p:nvPr>
            <p:ph type="title"/>
          </p:nvPr>
        </p:nvSpPr>
        <p:spPr/>
        <p:txBody>
          <a:bodyPr/>
          <a:lstStyle/>
          <a:p>
            <a:r>
              <a:rPr lang="en-US"/>
              <a:t>Click to edit Master title style</a:t>
            </a:r>
          </a:p>
        </p:txBody>
      </p:sp>
      <p:sp>
        <p:nvSpPr>
          <p:cNvPr id="6" name="Text Placeholder 5">
            <a:extLst>
              <a:ext uri="{FF2B5EF4-FFF2-40B4-BE49-F238E27FC236}">
                <a16:creationId xmlns:a16="http://schemas.microsoft.com/office/drawing/2014/main" id="{B8E3B83C-EBA0-4F47-BA75-52D1F3A9A02B}"/>
              </a:ext>
            </a:extLst>
          </p:cNvPr>
          <p:cNvSpPr>
            <a:spLocks noGrp="1"/>
          </p:cNvSpPr>
          <p:nvPr>
            <p:ph type="body" sz="quarter" idx="11"/>
          </p:nvPr>
        </p:nvSpPr>
        <p:spPr>
          <a:xfrm>
            <a:off x="382589" y="1130062"/>
            <a:ext cx="11452225" cy="49256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5168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4.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7" Type="http://schemas.openxmlformats.org/officeDocument/2006/relationships/image" Target="../media/image4.png"/><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895519CF-9827-4FD2-B495-8DF5563613E0}"/>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flipH="1">
            <a:off x="4100" y="0"/>
            <a:ext cx="12192000" cy="6858000"/>
          </a:xfrm>
          <a:prstGeom prst="rect">
            <a:avLst/>
          </a:prstGeom>
        </p:spPr>
      </p:pic>
      <p:sp>
        <p:nvSpPr>
          <p:cNvPr id="12" name="Rectangle 11">
            <a:extLst>
              <a:ext uri="{FF2B5EF4-FFF2-40B4-BE49-F238E27FC236}">
                <a16:creationId xmlns:a16="http://schemas.microsoft.com/office/drawing/2014/main" id="{ED38F7CE-66F5-4558-8EA9-0BA750C8C47E}"/>
              </a:ext>
            </a:extLst>
          </p:cNvPr>
          <p:cNvSpPr/>
          <p:nvPr userDrawn="1"/>
        </p:nvSpPr>
        <p:spPr>
          <a:xfrm>
            <a:off x="-4100" y="6136130"/>
            <a:ext cx="12192000" cy="664741"/>
          </a:xfrm>
          <a:prstGeom prst="rect">
            <a:avLst/>
          </a:prstGeom>
          <a:gradFill flip="none" rotWithShape="1">
            <a:gsLst>
              <a:gs pos="62000">
                <a:schemeClr val="accent1">
                  <a:lumMod val="75000"/>
                </a:schemeClr>
              </a:gs>
              <a:gs pos="0">
                <a:schemeClr val="bg1"/>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205C"/>
              </a:solidFill>
              <a:effectLst/>
              <a:uLnTx/>
              <a:uFillTx/>
              <a:latin typeface="Calibri" panose="020F0502020204030204"/>
              <a:ea typeface="+mn-ea"/>
              <a:cs typeface="+mn-cs"/>
            </a:endParaRPr>
          </a:p>
        </p:txBody>
      </p:sp>
      <p:sp>
        <p:nvSpPr>
          <p:cNvPr id="2" name="Title Placeholder 1"/>
          <p:cNvSpPr>
            <a:spLocks noGrp="1"/>
          </p:cNvSpPr>
          <p:nvPr>
            <p:ph type="title"/>
          </p:nvPr>
        </p:nvSpPr>
        <p:spPr>
          <a:xfrm>
            <a:off x="383221" y="100046"/>
            <a:ext cx="10313355" cy="849984"/>
          </a:xfrm>
          <a:prstGeom prst="rect">
            <a:avLst/>
          </a:prstGeom>
        </p:spPr>
        <p:txBody>
          <a:bodyPr vert="horz" lIns="91440" tIns="0" rIns="91440" bIns="0" rtlCol="0" anchor="b">
            <a:noAutofit/>
          </a:bodyPr>
          <a:lstStyle/>
          <a:p>
            <a:r>
              <a:rPr lang="en-US" dirty="0"/>
              <a:t>Click to edit Master title style</a:t>
            </a:r>
          </a:p>
        </p:txBody>
      </p:sp>
      <p:sp>
        <p:nvSpPr>
          <p:cNvPr id="3" name="Text Placeholder 2"/>
          <p:cNvSpPr>
            <a:spLocks noGrp="1"/>
          </p:cNvSpPr>
          <p:nvPr>
            <p:ph type="body" idx="1"/>
          </p:nvPr>
        </p:nvSpPr>
        <p:spPr>
          <a:xfrm>
            <a:off x="381001" y="1142999"/>
            <a:ext cx="11496575" cy="489999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Slide Number Placeholder 5">
            <a:extLst>
              <a:ext uri="{FF2B5EF4-FFF2-40B4-BE49-F238E27FC236}">
                <a16:creationId xmlns:a16="http://schemas.microsoft.com/office/drawing/2014/main" id="{E03C1138-BD0D-4F27-9C43-2B899AEEF16D}"/>
              </a:ext>
            </a:extLst>
          </p:cNvPr>
          <p:cNvSpPr txBox="1">
            <a:spLocks/>
          </p:cNvSpPr>
          <p:nvPr userDrawn="1"/>
        </p:nvSpPr>
        <p:spPr>
          <a:xfrm>
            <a:off x="11230218" y="6379530"/>
            <a:ext cx="648607" cy="161699"/>
          </a:xfrm>
          <a:prstGeom prst="rect">
            <a:avLst/>
          </a:prstGeom>
        </p:spPr>
        <p:txBody>
          <a:bodyPr vert="horz" lIns="68580" tIns="34290" rIns="68580" bIns="34290" rtlCol="0" anchor="ctr"/>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CF041C16-093A-4073-AC1F-A0BBA60B080D}" type="slidenum">
              <a:rPr kumimoji="0" lang="en-US" sz="9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cxnSp>
        <p:nvCxnSpPr>
          <p:cNvPr id="34" name="Straight Connector 33">
            <a:extLst>
              <a:ext uri="{FF2B5EF4-FFF2-40B4-BE49-F238E27FC236}">
                <a16:creationId xmlns:a16="http://schemas.microsoft.com/office/drawing/2014/main" id="{A4D77449-6CA1-42E2-B1A6-0BAD496E5D85}"/>
              </a:ext>
            </a:extLst>
          </p:cNvPr>
          <p:cNvCxnSpPr>
            <a:cxnSpLocks/>
          </p:cNvCxnSpPr>
          <p:nvPr userDrawn="1"/>
        </p:nvCxnSpPr>
        <p:spPr>
          <a:xfrm>
            <a:off x="369419" y="1031679"/>
            <a:ext cx="11508156"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9794E56E-BD4B-44A1-967A-A86ECA352047}"/>
              </a:ext>
            </a:extLst>
          </p:cNvPr>
          <p:cNvPicPr>
            <a:picLocks noChangeAspect="1"/>
          </p:cNvPicPr>
          <p:nvPr userDrawn="1"/>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rcRect/>
          <a:stretch/>
        </p:blipFill>
        <p:spPr>
          <a:xfrm>
            <a:off x="313177" y="6153455"/>
            <a:ext cx="715524" cy="630089"/>
          </a:xfrm>
          <a:prstGeom prst="rect">
            <a:avLst/>
          </a:prstGeom>
        </p:spPr>
      </p:pic>
      <p:pic>
        <p:nvPicPr>
          <p:cNvPr id="19" name="Picture 2" descr="Working With HRP | Roadmap | Data Archive | NASA">
            <a:extLst>
              <a:ext uri="{FF2B5EF4-FFF2-40B4-BE49-F238E27FC236}">
                <a16:creationId xmlns:a16="http://schemas.microsoft.com/office/drawing/2014/main" id="{377C7DD6-7798-4F2F-9B7C-58C8E5A6E534}"/>
              </a:ext>
            </a:extLst>
          </p:cNvPr>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11266096" y="5674"/>
            <a:ext cx="640080" cy="6340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Logo&#10;&#10;Description automatically generated">
            <a:extLst>
              <a:ext uri="{FF2B5EF4-FFF2-40B4-BE49-F238E27FC236}">
                <a16:creationId xmlns:a16="http://schemas.microsoft.com/office/drawing/2014/main" id="{68D41711-4054-175C-D9DD-B9F880A717F0}"/>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0457242" y="256662"/>
            <a:ext cx="808854" cy="697654"/>
          </a:xfrm>
          <a:prstGeom prst="rect">
            <a:avLst/>
          </a:prstGeom>
        </p:spPr>
      </p:pic>
    </p:spTree>
    <p:extLst>
      <p:ext uri="{BB962C8B-B14F-4D97-AF65-F5344CB8AC3E}">
        <p14:creationId xmlns:p14="http://schemas.microsoft.com/office/powerpoint/2010/main" val="95771896"/>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6" r:id="rId3"/>
    <p:sldLayoutId id="2147483710" r:id="rId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txStyles>
    <p:titleStyle>
      <a:lvl1pPr marL="0" indent="0" algn="l" defTabSz="685800" rtl="0" eaLnBrk="1" latinLnBrk="0" hangingPunct="1">
        <a:lnSpc>
          <a:spcPct val="90000"/>
        </a:lnSpc>
        <a:spcBef>
          <a:spcPct val="0"/>
        </a:spcBef>
        <a:buNone/>
        <a:defRPr sz="2400" b="1" kern="1200">
          <a:solidFill>
            <a:srgbClr val="00205C"/>
          </a:solidFill>
          <a:latin typeface="+mj-lt"/>
          <a:ea typeface="+mj-ea"/>
          <a:cs typeface="+mj-cs"/>
        </a:defRPr>
      </a:lvl1pPr>
    </p:titleStyle>
    <p:bodyStyle>
      <a:lvl1pPr marL="171450" indent="-171450" algn="l" defTabSz="685800" rtl="0" eaLnBrk="1" latinLnBrk="0" hangingPunct="1">
        <a:lnSpc>
          <a:spcPct val="90000"/>
        </a:lnSpc>
        <a:spcBef>
          <a:spcPts val="750"/>
        </a:spcBef>
        <a:buClr>
          <a:srgbClr val="00205C"/>
        </a:buClr>
        <a:buFont typeface="Wingdings" panose="05000000000000000000" pitchFamily="2" charset="2"/>
        <a:buChar char="§"/>
        <a:defRPr sz="1500" kern="1200">
          <a:solidFill>
            <a:schemeClr val="tx1">
              <a:lumMod val="85000"/>
              <a:lumOff val="15000"/>
            </a:schemeClr>
          </a:solidFill>
          <a:latin typeface="+mn-lt"/>
          <a:ea typeface="+mn-ea"/>
          <a:cs typeface="+mn-cs"/>
        </a:defRPr>
      </a:lvl1pPr>
      <a:lvl2pPr marL="514350" indent="-171450" algn="l" defTabSz="685800" rtl="0" eaLnBrk="1" latinLnBrk="0" hangingPunct="1">
        <a:lnSpc>
          <a:spcPct val="90000"/>
        </a:lnSpc>
        <a:spcBef>
          <a:spcPts val="375"/>
        </a:spcBef>
        <a:buClr>
          <a:srgbClr val="A2C7E2"/>
        </a:buClr>
        <a:buFont typeface="Wingdings" panose="05000000000000000000" pitchFamily="2" charset="2"/>
        <a:buChar char="§"/>
        <a:defRPr sz="1350" kern="1200">
          <a:solidFill>
            <a:schemeClr val="tx1">
              <a:lumMod val="85000"/>
              <a:lumOff val="15000"/>
            </a:schemeClr>
          </a:solidFill>
          <a:latin typeface="+mn-lt"/>
          <a:ea typeface="+mn-ea"/>
          <a:cs typeface="+mn-cs"/>
        </a:defRPr>
      </a:lvl2pPr>
      <a:lvl3pPr marL="857250" indent="-171450" algn="l" defTabSz="685800" rtl="0" eaLnBrk="1" latinLnBrk="0" hangingPunct="1">
        <a:lnSpc>
          <a:spcPct val="90000"/>
        </a:lnSpc>
        <a:spcBef>
          <a:spcPts val="375"/>
        </a:spcBef>
        <a:buClr>
          <a:srgbClr val="FFDA00"/>
        </a:buClr>
        <a:buFont typeface="Wingdings" panose="05000000000000000000" pitchFamily="2" charset="2"/>
        <a:buChar char="§"/>
        <a:defRPr sz="1200" kern="1200">
          <a:solidFill>
            <a:schemeClr val="tx1">
              <a:lumMod val="85000"/>
              <a:lumOff val="15000"/>
            </a:schemeClr>
          </a:solidFill>
          <a:latin typeface="+mn-lt"/>
          <a:ea typeface="+mn-ea"/>
          <a:cs typeface="+mn-cs"/>
        </a:defRPr>
      </a:lvl3pPr>
      <a:lvl4pPr marL="1200150" indent="-171450" algn="l" defTabSz="685800" rtl="0" eaLnBrk="1" latinLnBrk="0" hangingPunct="1">
        <a:lnSpc>
          <a:spcPct val="90000"/>
        </a:lnSpc>
        <a:spcBef>
          <a:spcPts val="375"/>
        </a:spcBef>
        <a:buClr>
          <a:srgbClr val="00205C"/>
        </a:buClr>
        <a:buSzPct val="100000"/>
        <a:buFont typeface="Arial" panose="020B0604020202020204" pitchFamily="34" charset="0"/>
        <a:buChar char="‒"/>
        <a:defRPr sz="1200" kern="1200">
          <a:solidFill>
            <a:schemeClr val="tx1">
              <a:lumMod val="85000"/>
              <a:lumOff val="15000"/>
            </a:schemeClr>
          </a:solidFill>
          <a:latin typeface="+mn-lt"/>
          <a:ea typeface="+mn-ea"/>
          <a:cs typeface="+mn-cs"/>
        </a:defRPr>
      </a:lvl4pPr>
      <a:lvl5pPr marL="1543050" indent="-171450" algn="l" defTabSz="685800" rtl="0" eaLnBrk="1" latinLnBrk="0" hangingPunct="1">
        <a:lnSpc>
          <a:spcPct val="90000"/>
        </a:lnSpc>
        <a:spcBef>
          <a:spcPts val="375"/>
        </a:spcBef>
        <a:buClr>
          <a:srgbClr val="FFDA00"/>
        </a:buClr>
        <a:buSzPct val="100000"/>
        <a:buFont typeface="Arial" panose="020B0604020202020204" pitchFamily="34" charset="0"/>
        <a:buChar char="‒"/>
        <a:defRPr sz="1200" kern="1200">
          <a:solidFill>
            <a:schemeClr val="tx1">
              <a:lumMod val="85000"/>
              <a:lumOff val="1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20" userDrawn="1">
          <p15:clr>
            <a:srgbClr val="F26B43"/>
          </p15:clr>
        </p15:guide>
        <p15:guide id="2" orient="horz" pos="720" userDrawn="1">
          <p15:clr>
            <a:srgbClr val="F26B43"/>
          </p15:clr>
        </p15:guide>
        <p15:guide id="3" orient="horz" pos="35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895519CF-9827-4FD2-B495-8DF5563613E0}"/>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flipH="1">
            <a:off x="4100" y="0"/>
            <a:ext cx="12192000" cy="6858000"/>
          </a:xfrm>
          <a:prstGeom prst="rect">
            <a:avLst/>
          </a:prstGeom>
        </p:spPr>
      </p:pic>
      <p:sp>
        <p:nvSpPr>
          <p:cNvPr id="12" name="Rectangle 11">
            <a:extLst>
              <a:ext uri="{FF2B5EF4-FFF2-40B4-BE49-F238E27FC236}">
                <a16:creationId xmlns:a16="http://schemas.microsoft.com/office/drawing/2014/main" id="{ED38F7CE-66F5-4558-8EA9-0BA750C8C47E}"/>
              </a:ext>
            </a:extLst>
          </p:cNvPr>
          <p:cNvSpPr/>
          <p:nvPr userDrawn="1"/>
        </p:nvSpPr>
        <p:spPr>
          <a:xfrm>
            <a:off x="-4100" y="6136130"/>
            <a:ext cx="12192000" cy="664741"/>
          </a:xfrm>
          <a:prstGeom prst="rect">
            <a:avLst/>
          </a:prstGeom>
          <a:gradFill flip="none" rotWithShape="1">
            <a:gsLst>
              <a:gs pos="62000">
                <a:schemeClr val="accent1">
                  <a:lumMod val="75000"/>
                </a:schemeClr>
              </a:gs>
              <a:gs pos="0">
                <a:schemeClr val="bg1"/>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00205C"/>
              </a:solidFill>
            </a:endParaRPr>
          </a:p>
        </p:txBody>
      </p:sp>
      <p:sp>
        <p:nvSpPr>
          <p:cNvPr id="2" name="Title Placeholder 1"/>
          <p:cNvSpPr>
            <a:spLocks noGrp="1"/>
          </p:cNvSpPr>
          <p:nvPr>
            <p:ph type="title"/>
          </p:nvPr>
        </p:nvSpPr>
        <p:spPr>
          <a:xfrm>
            <a:off x="383221" y="100046"/>
            <a:ext cx="10313355" cy="849984"/>
          </a:xfrm>
          <a:prstGeom prst="rect">
            <a:avLst/>
          </a:prstGeom>
        </p:spPr>
        <p:txBody>
          <a:bodyPr vert="horz" lIns="91440" tIns="0" rIns="91440" bIns="0" rtlCol="0" anchor="b">
            <a:noAutofit/>
          </a:bodyPr>
          <a:lstStyle/>
          <a:p>
            <a:r>
              <a:rPr lang="en-US" dirty="0"/>
              <a:t>Click to edit Master title style</a:t>
            </a:r>
          </a:p>
        </p:txBody>
      </p:sp>
      <p:sp>
        <p:nvSpPr>
          <p:cNvPr id="3" name="Text Placeholder 2"/>
          <p:cNvSpPr>
            <a:spLocks noGrp="1"/>
          </p:cNvSpPr>
          <p:nvPr>
            <p:ph type="body" idx="1"/>
          </p:nvPr>
        </p:nvSpPr>
        <p:spPr>
          <a:xfrm>
            <a:off x="381001" y="1142999"/>
            <a:ext cx="11496575" cy="489999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Slide Number Placeholder 5">
            <a:extLst>
              <a:ext uri="{FF2B5EF4-FFF2-40B4-BE49-F238E27FC236}">
                <a16:creationId xmlns:a16="http://schemas.microsoft.com/office/drawing/2014/main" id="{E03C1138-BD0D-4F27-9C43-2B899AEEF16D}"/>
              </a:ext>
            </a:extLst>
          </p:cNvPr>
          <p:cNvSpPr txBox="1">
            <a:spLocks/>
          </p:cNvSpPr>
          <p:nvPr userDrawn="1"/>
        </p:nvSpPr>
        <p:spPr>
          <a:xfrm>
            <a:off x="11230218" y="6379530"/>
            <a:ext cx="648607" cy="161699"/>
          </a:xfrm>
          <a:prstGeom prst="rect">
            <a:avLst/>
          </a:prstGeom>
        </p:spPr>
        <p:txBody>
          <a:bodyPr vert="horz" lIns="68580" tIns="34290" rIns="68580" bIns="34290" rtlCol="0" anchor="ctr"/>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F041C16-093A-4073-AC1F-A0BBA60B080D}" type="slidenum">
              <a:rPr lang="en-US" sz="900" smtClean="0">
                <a:solidFill>
                  <a:schemeClr val="tx1"/>
                </a:solidFill>
              </a:rPr>
              <a:pPr/>
              <a:t>‹#›</a:t>
            </a:fld>
            <a:r>
              <a:rPr lang="en-US" sz="900" dirty="0">
                <a:solidFill>
                  <a:schemeClr val="tx1"/>
                </a:solidFill>
              </a:rPr>
              <a:t> </a:t>
            </a:r>
          </a:p>
        </p:txBody>
      </p:sp>
      <p:cxnSp>
        <p:nvCxnSpPr>
          <p:cNvPr id="34" name="Straight Connector 33">
            <a:extLst>
              <a:ext uri="{FF2B5EF4-FFF2-40B4-BE49-F238E27FC236}">
                <a16:creationId xmlns:a16="http://schemas.microsoft.com/office/drawing/2014/main" id="{A4D77449-6CA1-42E2-B1A6-0BAD496E5D85}"/>
              </a:ext>
            </a:extLst>
          </p:cNvPr>
          <p:cNvCxnSpPr>
            <a:cxnSpLocks/>
          </p:cNvCxnSpPr>
          <p:nvPr userDrawn="1"/>
        </p:nvCxnSpPr>
        <p:spPr>
          <a:xfrm>
            <a:off x="369419" y="1031679"/>
            <a:ext cx="11508156"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9794E56E-BD4B-44A1-967A-A86ECA352047}"/>
              </a:ext>
            </a:extLst>
          </p:cNvPr>
          <p:cNvPicPr>
            <a:picLocks noChangeAspect="1"/>
          </p:cNvPicPr>
          <p:nvPr userDrawn="1"/>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rcRect/>
          <a:stretch/>
        </p:blipFill>
        <p:spPr>
          <a:xfrm>
            <a:off x="313177" y="6153455"/>
            <a:ext cx="715524" cy="630089"/>
          </a:xfrm>
          <a:prstGeom prst="rect">
            <a:avLst/>
          </a:prstGeom>
        </p:spPr>
      </p:pic>
      <p:pic>
        <p:nvPicPr>
          <p:cNvPr id="19" name="Picture 2" descr="Working With HRP | Roadmap | Data Archive | NASA">
            <a:extLst>
              <a:ext uri="{FF2B5EF4-FFF2-40B4-BE49-F238E27FC236}">
                <a16:creationId xmlns:a16="http://schemas.microsoft.com/office/drawing/2014/main" id="{377C7DD6-7798-4F2F-9B7C-58C8E5A6E534}"/>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1266096" y="5674"/>
            <a:ext cx="640080" cy="6340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Logo&#10;&#10;Description automatically generated">
            <a:extLst>
              <a:ext uri="{FF2B5EF4-FFF2-40B4-BE49-F238E27FC236}">
                <a16:creationId xmlns:a16="http://schemas.microsoft.com/office/drawing/2014/main" id="{B42C2737-2E83-86B1-5597-B7235535C5C4}"/>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0457242" y="256662"/>
            <a:ext cx="808854" cy="697654"/>
          </a:xfrm>
          <a:prstGeom prst="rect">
            <a:avLst/>
          </a:prstGeom>
        </p:spPr>
      </p:pic>
    </p:spTree>
    <p:extLst>
      <p:ext uri="{BB962C8B-B14F-4D97-AF65-F5344CB8AC3E}">
        <p14:creationId xmlns:p14="http://schemas.microsoft.com/office/powerpoint/2010/main" val="1517764507"/>
      </p:ext>
    </p:extLst>
  </p:cSld>
  <p:clrMap bg1="lt1" tx1="dk1" bg2="lt2" tx2="dk2" accent1="accent1" accent2="accent2" accent3="accent3" accent4="accent4" accent5="accent5" accent6="accent6" hlink="hlink" folHlink="folHlink"/>
  <p:sldLayoutIdLst>
    <p:sldLayoutId id="2147483708" r:id="rId1"/>
    <p:sldLayoutId id="2147483709"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txStyles>
    <p:titleStyle>
      <a:lvl1pPr marL="0" indent="0" algn="l" defTabSz="685800" rtl="0" eaLnBrk="1" latinLnBrk="0" hangingPunct="1">
        <a:lnSpc>
          <a:spcPct val="90000"/>
        </a:lnSpc>
        <a:spcBef>
          <a:spcPct val="0"/>
        </a:spcBef>
        <a:buNone/>
        <a:defRPr sz="2400" b="1" kern="1200">
          <a:solidFill>
            <a:srgbClr val="00205C"/>
          </a:solidFill>
          <a:latin typeface="+mj-lt"/>
          <a:ea typeface="+mj-ea"/>
          <a:cs typeface="+mj-cs"/>
        </a:defRPr>
      </a:lvl1pPr>
    </p:titleStyle>
    <p:bodyStyle>
      <a:lvl1pPr marL="171450" indent="-171450" algn="l" defTabSz="685800" rtl="0" eaLnBrk="1" latinLnBrk="0" hangingPunct="1">
        <a:lnSpc>
          <a:spcPct val="90000"/>
        </a:lnSpc>
        <a:spcBef>
          <a:spcPts val="750"/>
        </a:spcBef>
        <a:buClr>
          <a:srgbClr val="00205C"/>
        </a:buClr>
        <a:buFont typeface="Wingdings" panose="05000000000000000000" pitchFamily="2" charset="2"/>
        <a:buChar char="§"/>
        <a:defRPr sz="1500" kern="1200">
          <a:solidFill>
            <a:schemeClr val="tx1">
              <a:lumMod val="85000"/>
              <a:lumOff val="15000"/>
            </a:schemeClr>
          </a:solidFill>
          <a:latin typeface="+mn-lt"/>
          <a:ea typeface="+mn-ea"/>
          <a:cs typeface="+mn-cs"/>
        </a:defRPr>
      </a:lvl1pPr>
      <a:lvl2pPr marL="514350" indent="-171450" algn="l" defTabSz="685800" rtl="0" eaLnBrk="1" latinLnBrk="0" hangingPunct="1">
        <a:lnSpc>
          <a:spcPct val="90000"/>
        </a:lnSpc>
        <a:spcBef>
          <a:spcPts val="375"/>
        </a:spcBef>
        <a:buClr>
          <a:srgbClr val="A2C7E2"/>
        </a:buClr>
        <a:buFont typeface="Wingdings" panose="05000000000000000000" pitchFamily="2" charset="2"/>
        <a:buChar char="§"/>
        <a:defRPr sz="1350" kern="1200">
          <a:solidFill>
            <a:schemeClr val="tx1">
              <a:lumMod val="85000"/>
              <a:lumOff val="15000"/>
            </a:schemeClr>
          </a:solidFill>
          <a:latin typeface="+mn-lt"/>
          <a:ea typeface="+mn-ea"/>
          <a:cs typeface="+mn-cs"/>
        </a:defRPr>
      </a:lvl2pPr>
      <a:lvl3pPr marL="857250" indent="-171450" algn="l" defTabSz="685800" rtl="0" eaLnBrk="1" latinLnBrk="0" hangingPunct="1">
        <a:lnSpc>
          <a:spcPct val="90000"/>
        </a:lnSpc>
        <a:spcBef>
          <a:spcPts val="375"/>
        </a:spcBef>
        <a:buClr>
          <a:srgbClr val="FFDA00"/>
        </a:buClr>
        <a:buFont typeface="Wingdings" panose="05000000000000000000" pitchFamily="2" charset="2"/>
        <a:buChar char="§"/>
        <a:defRPr sz="1200" kern="1200">
          <a:solidFill>
            <a:schemeClr val="tx1">
              <a:lumMod val="85000"/>
              <a:lumOff val="15000"/>
            </a:schemeClr>
          </a:solidFill>
          <a:latin typeface="+mn-lt"/>
          <a:ea typeface="+mn-ea"/>
          <a:cs typeface="+mn-cs"/>
        </a:defRPr>
      </a:lvl3pPr>
      <a:lvl4pPr marL="1200150" indent="-171450" algn="l" defTabSz="685800" rtl="0" eaLnBrk="1" latinLnBrk="0" hangingPunct="1">
        <a:lnSpc>
          <a:spcPct val="90000"/>
        </a:lnSpc>
        <a:spcBef>
          <a:spcPts val="375"/>
        </a:spcBef>
        <a:buClr>
          <a:srgbClr val="00205C"/>
        </a:buClr>
        <a:buSzPct val="100000"/>
        <a:buFont typeface="Arial" panose="020B0604020202020204" pitchFamily="34" charset="0"/>
        <a:buChar char="‒"/>
        <a:defRPr sz="1200" kern="1200">
          <a:solidFill>
            <a:schemeClr val="tx1">
              <a:lumMod val="85000"/>
              <a:lumOff val="15000"/>
            </a:schemeClr>
          </a:solidFill>
          <a:latin typeface="+mn-lt"/>
          <a:ea typeface="+mn-ea"/>
          <a:cs typeface="+mn-cs"/>
        </a:defRPr>
      </a:lvl4pPr>
      <a:lvl5pPr marL="1543050" indent="-171450" algn="l" defTabSz="685800" rtl="0" eaLnBrk="1" latinLnBrk="0" hangingPunct="1">
        <a:lnSpc>
          <a:spcPct val="90000"/>
        </a:lnSpc>
        <a:spcBef>
          <a:spcPts val="375"/>
        </a:spcBef>
        <a:buClr>
          <a:srgbClr val="FFDA00"/>
        </a:buClr>
        <a:buSzPct val="100000"/>
        <a:buFont typeface="Arial" panose="020B0604020202020204" pitchFamily="34" charset="0"/>
        <a:buChar char="‒"/>
        <a:defRPr sz="1200" kern="1200">
          <a:solidFill>
            <a:schemeClr val="tx1">
              <a:lumMod val="85000"/>
              <a:lumOff val="1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20" userDrawn="1">
          <p15:clr>
            <a:srgbClr val="F26B43"/>
          </p15:clr>
        </p15:guide>
        <p15:guide id="2" orient="horz" pos="720" userDrawn="1">
          <p15:clr>
            <a:srgbClr val="F26B43"/>
          </p15:clr>
        </p15:guide>
        <p15:guide id="3" orient="horz" pos="35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29.jpeg"/><Relationship Id="rId4" Type="http://schemas.openxmlformats.org/officeDocument/2006/relationships/image" Target="../media/image28.jpe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ebm"/><Relationship Id="rId1" Type="http://schemas.microsoft.com/office/2007/relationships/media" Target="../media/media1.webm"/><Relationship Id="rId5" Type="http://schemas.openxmlformats.org/officeDocument/2006/relationships/image" Target="../media/image38.png"/><Relationship Id="rId4" Type="http://schemas.openxmlformats.org/officeDocument/2006/relationships/notesSlide" Target="../notesSlides/notesSlide13.xml"/></Relationships>
</file>

<file path=ppt/slides/_rels/slide1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54.jpeg"/><Relationship Id="rId4" Type="http://schemas.openxmlformats.org/officeDocument/2006/relationships/image" Target="../media/image53.jpeg"/></Relationships>
</file>

<file path=ppt/slides/_rels/slide4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57.jpeg"/><Relationship Id="rId4" Type="http://schemas.openxmlformats.org/officeDocument/2006/relationships/image" Target="../media/image56.jpe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8C89146-5B98-458B-8005-4A5430A773EB}"/>
              </a:ext>
            </a:extLst>
          </p:cNvPr>
          <p:cNvSpPr>
            <a:spLocks noGrp="1"/>
          </p:cNvSpPr>
          <p:nvPr>
            <p:ph type="body" sz="quarter" idx="11"/>
          </p:nvPr>
        </p:nvSpPr>
        <p:spPr>
          <a:xfrm>
            <a:off x="4999456" y="3562773"/>
            <a:ext cx="6991648" cy="1177925"/>
          </a:xfrm>
        </p:spPr>
        <p:txBody>
          <a:bodyPr/>
          <a:lstStyle/>
          <a:p>
            <a:r>
              <a:rPr lang="en-US" dirty="0">
                <a:solidFill>
                  <a:schemeClr val="tx1"/>
                </a:solidFill>
                <a:latin typeface="Times New Roman" panose="02020603050405020304" pitchFamily="18" charset="0"/>
                <a:ea typeface="Times New Roman" panose="02020603050405020304" pitchFamily="18" charset="0"/>
              </a:rPr>
              <a:t>HERA in the Artemis Era</a:t>
            </a:r>
          </a:p>
          <a:p>
            <a:endParaRPr lang="en-US" dirty="0"/>
          </a:p>
        </p:txBody>
      </p:sp>
      <p:sp>
        <p:nvSpPr>
          <p:cNvPr id="3" name="Text Placeholder 2">
            <a:extLst>
              <a:ext uri="{FF2B5EF4-FFF2-40B4-BE49-F238E27FC236}">
                <a16:creationId xmlns:a16="http://schemas.microsoft.com/office/drawing/2014/main" id="{3BC27559-04DD-4D68-81E4-DD2CD4729278}"/>
              </a:ext>
            </a:extLst>
          </p:cNvPr>
          <p:cNvSpPr>
            <a:spLocks noGrp="1"/>
          </p:cNvSpPr>
          <p:nvPr>
            <p:ph type="body" sz="quarter" idx="12"/>
          </p:nvPr>
        </p:nvSpPr>
        <p:spPr>
          <a:xfrm>
            <a:off x="8026453" y="5426015"/>
            <a:ext cx="3964651" cy="741872"/>
          </a:xfrm>
        </p:spPr>
        <p:txBody>
          <a:bodyPr>
            <a:normAutofit/>
          </a:bodyPr>
          <a:lstStyle/>
          <a:p>
            <a:pPr>
              <a:spcBef>
                <a:spcPts val="0"/>
              </a:spcBef>
            </a:pPr>
            <a:r>
              <a:rPr lang="en-US" sz="1400" dirty="0">
                <a:solidFill>
                  <a:schemeClr val="tx1"/>
                </a:solidFill>
                <a:latin typeface="Times New Roman" panose="02020603050405020304" pitchFamily="18" charset="0"/>
                <a:ea typeface="Times New Roman" panose="02020603050405020304" pitchFamily="18" charset="0"/>
              </a:rPr>
              <a:t>Sara Whiting, Ph.D.</a:t>
            </a:r>
          </a:p>
          <a:p>
            <a:pPr>
              <a:spcBef>
                <a:spcPts val="0"/>
              </a:spcBef>
            </a:pPr>
            <a:r>
              <a:rPr lang="en-US" sz="1400" dirty="0">
                <a:solidFill>
                  <a:schemeClr val="tx1"/>
                </a:solidFill>
                <a:latin typeface="Times New Roman" panose="02020603050405020304" pitchFamily="18" charset="0"/>
                <a:ea typeface="Times New Roman" panose="02020603050405020304" pitchFamily="18" charset="0"/>
              </a:rPr>
              <a:t>Deputy Element Scientist, Analogs</a:t>
            </a:r>
          </a:p>
          <a:p>
            <a:pPr>
              <a:spcBef>
                <a:spcPts val="0"/>
              </a:spcBef>
            </a:pPr>
            <a:r>
              <a:rPr lang="en-US" sz="1400" dirty="0">
                <a:solidFill>
                  <a:schemeClr val="tx1"/>
                </a:solidFill>
                <a:latin typeface="Times New Roman" panose="02020603050405020304" pitchFamily="18" charset="0"/>
                <a:ea typeface="Times New Roman" panose="02020603050405020304" pitchFamily="18" charset="0"/>
              </a:rPr>
              <a:t>NASA   </a:t>
            </a:r>
            <a:r>
              <a:rPr lang="en-US" sz="1000" dirty="0">
                <a:solidFill>
                  <a:schemeClr val="tx1"/>
                </a:solidFill>
                <a:latin typeface="Times New Roman" panose="02020603050405020304" pitchFamily="18" charset="0"/>
                <a:ea typeface="Times New Roman" panose="02020603050405020304" pitchFamily="18" charset="0"/>
              </a:rPr>
              <a:t>    </a:t>
            </a:r>
            <a:endParaRPr lang="en-US" sz="1000" dirty="0">
              <a:solidFill>
                <a:schemeClr val="tx1"/>
              </a:solidFill>
            </a:endParaRPr>
          </a:p>
        </p:txBody>
      </p:sp>
    </p:spTree>
    <p:extLst>
      <p:ext uri="{BB962C8B-B14F-4D97-AF65-F5344CB8AC3E}">
        <p14:creationId xmlns:p14="http://schemas.microsoft.com/office/powerpoint/2010/main" val="2937975134"/>
      </p:ext>
    </p:extLst>
  </p:cSld>
  <p:clrMapOvr>
    <a:masterClrMapping/>
  </p:clrMapOvr>
  <p:transition spd="slow">
    <p:wipe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8C89146-5B98-458B-8005-4A5430A773EB}"/>
              </a:ext>
            </a:extLst>
          </p:cNvPr>
          <p:cNvSpPr>
            <a:spLocks noGrp="1"/>
          </p:cNvSpPr>
          <p:nvPr>
            <p:ph type="body" sz="quarter" idx="11"/>
          </p:nvPr>
        </p:nvSpPr>
        <p:spPr>
          <a:xfrm>
            <a:off x="4999456" y="3562773"/>
            <a:ext cx="6232136" cy="1177925"/>
          </a:xfrm>
        </p:spPr>
        <p:txBody>
          <a:bodyPr/>
          <a:lstStyle/>
          <a:p>
            <a:r>
              <a:rPr lang="en-US" dirty="0">
                <a:solidFill>
                  <a:schemeClr val="tx1"/>
                </a:solidFill>
                <a:latin typeface="Times New Roman" panose="02020603050405020304" pitchFamily="18" charset="0"/>
                <a:ea typeface="Times New Roman" panose="02020603050405020304" pitchFamily="18" charset="0"/>
              </a:rPr>
              <a:t>HERA in Context</a:t>
            </a:r>
          </a:p>
          <a:p>
            <a:endParaRPr lang="en-US" dirty="0"/>
          </a:p>
        </p:txBody>
      </p:sp>
      <p:sp>
        <p:nvSpPr>
          <p:cNvPr id="3" name="Text Placeholder 2">
            <a:extLst>
              <a:ext uri="{FF2B5EF4-FFF2-40B4-BE49-F238E27FC236}">
                <a16:creationId xmlns:a16="http://schemas.microsoft.com/office/drawing/2014/main" id="{3BC27559-04DD-4D68-81E4-DD2CD4729278}"/>
              </a:ext>
            </a:extLst>
          </p:cNvPr>
          <p:cNvSpPr>
            <a:spLocks noGrp="1"/>
          </p:cNvSpPr>
          <p:nvPr>
            <p:ph type="body" sz="quarter" idx="12"/>
          </p:nvPr>
        </p:nvSpPr>
        <p:spPr>
          <a:xfrm>
            <a:off x="8026453" y="5426015"/>
            <a:ext cx="3964651" cy="741872"/>
          </a:xfrm>
        </p:spPr>
        <p:txBody>
          <a:bodyPr>
            <a:normAutofit fontScale="92500" lnSpcReduction="10000"/>
          </a:bodyPr>
          <a:lstStyle/>
          <a:p>
            <a:pPr>
              <a:spcBef>
                <a:spcPts val="0"/>
              </a:spcBef>
            </a:pPr>
            <a:r>
              <a:rPr lang="en-US" sz="1400" dirty="0">
                <a:solidFill>
                  <a:schemeClr val="tx1"/>
                </a:solidFill>
                <a:latin typeface="Times New Roman" panose="02020603050405020304" pitchFamily="18" charset="0"/>
                <a:ea typeface="Times New Roman" panose="02020603050405020304" pitchFamily="18" charset="0"/>
              </a:rPr>
              <a:t>Bryan Caldwell, Ph.D.</a:t>
            </a:r>
          </a:p>
          <a:p>
            <a:pPr>
              <a:spcBef>
                <a:spcPts val="0"/>
              </a:spcBef>
            </a:pPr>
            <a:r>
              <a:rPr lang="en-US" sz="1400" dirty="0">
                <a:solidFill>
                  <a:schemeClr val="tx1"/>
                </a:solidFill>
                <a:latin typeface="Times New Roman" panose="02020603050405020304" pitchFamily="18" charset="0"/>
                <a:ea typeface="Times New Roman" panose="02020603050405020304" pitchFamily="18" charset="0"/>
              </a:rPr>
              <a:t>Mission Science Sub Task Lead for Analogs</a:t>
            </a:r>
          </a:p>
          <a:p>
            <a:pPr>
              <a:spcBef>
                <a:spcPts val="0"/>
              </a:spcBef>
            </a:pPr>
            <a:r>
              <a:rPr lang="en-US" sz="1400" dirty="0">
                <a:solidFill>
                  <a:schemeClr val="tx1"/>
                </a:solidFill>
                <a:latin typeface="Times New Roman" panose="02020603050405020304" pitchFamily="18" charset="0"/>
                <a:ea typeface="Times New Roman" panose="02020603050405020304" pitchFamily="18" charset="0"/>
              </a:rPr>
              <a:t>International Analogs Campaign Lead </a:t>
            </a:r>
          </a:p>
          <a:p>
            <a:pPr>
              <a:spcBef>
                <a:spcPts val="0"/>
              </a:spcBef>
            </a:pPr>
            <a:r>
              <a:rPr lang="en-US" sz="1400" dirty="0">
                <a:solidFill>
                  <a:schemeClr val="tx1"/>
                </a:solidFill>
                <a:latin typeface="Times New Roman" panose="02020603050405020304" pitchFamily="18" charset="0"/>
                <a:ea typeface="Times New Roman" panose="02020603050405020304" pitchFamily="18" charset="0"/>
              </a:rPr>
              <a:t>KBR Inc.  </a:t>
            </a:r>
            <a:r>
              <a:rPr lang="en-US" sz="1000" dirty="0">
                <a:solidFill>
                  <a:schemeClr val="tx1"/>
                </a:solidFill>
                <a:latin typeface="Times New Roman" panose="02020603050405020304" pitchFamily="18" charset="0"/>
                <a:ea typeface="Times New Roman" panose="02020603050405020304" pitchFamily="18" charset="0"/>
              </a:rPr>
              <a:t>    </a:t>
            </a:r>
            <a:endParaRPr lang="en-US" sz="1000" dirty="0">
              <a:solidFill>
                <a:schemeClr val="tx1"/>
              </a:solidFill>
            </a:endParaRPr>
          </a:p>
        </p:txBody>
      </p:sp>
      <p:pic>
        <p:nvPicPr>
          <p:cNvPr id="5" name="Picture 4">
            <a:extLst>
              <a:ext uri="{FF2B5EF4-FFF2-40B4-BE49-F238E27FC236}">
                <a16:creationId xmlns:a16="http://schemas.microsoft.com/office/drawing/2014/main" id="{92E20B63-D3E3-C17E-B2B1-D4DFE680BF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0721" y="3562773"/>
            <a:ext cx="4436538" cy="2471361"/>
          </a:xfrm>
          <a:prstGeom prst="rect">
            <a:avLst/>
          </a:prstGeom>
        </p:spPr>
      </p:pic>
    </p:spTree>
    <p:extLst>
      <p:ext uri="{BB962C8B-B14F-4D97-AF65-F5344CB8AC3E}">
        <p14:creationId xmlns:p14="http://schemas.microsoft.com/office/powerpoint/2010/main" val="516271568"/>
      </p:ext>
    </p:extLst>
  </p:cSld>
  <p:clrMapOvr>
    <a:masterClrMapping/>
  </p:clrMapOvr>
  <p:transition spd="slow">
    <p:wipe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67127" y="1219042"/>
            <a:ext cx="11548153" cy="3570208"/>
          </a:xfrm>
          <a:prstGeom prst="rect">
            <a:avLst/>
          </a:prstGeom>
        </p:spPr>
        <p:txBody>
          <a:bodyPr wrap="square">
            <a:spAutoFit/>
          </a:bodyPr>
          <a:lstStyle/>
          <a:p>
            <a:pPr marL="342900" indent="-342900">
              <a:spcAft>
                <a:spcPts val="600"/>
              </a:spcAft>
              <a:buFont typeface="Arial" panose="020B0604020202020204" pitchFamily="34" charset="0"/>
              <a:buChar char="•"/>
            </a:pPr>
            <a:r>
              <a:rPr lang="en-US" sz="2000" dirty="0">
                <a:latin typeface="Arial" panose="020B0604020202020204" pitchFamily="34" charset="0"/>
                <a:cs typeface="Arial" panose="020B0604020202020204" pitchFamily="34" charset="0"/>
              </a:rPr>
              <a:t>Analog missions prepare us for near-future exploration to asteroids, Mars, and the moon. </a:t>
            </a:r>
          </a:p>
          <a:p>
            <a:pPr marL="342900" indent="-342900">
              <a:spcAft>
                <a:spcPts val="600"/>
              </a:spcAft>
              <a:buFont typeface="Arial" panose="020B0604020202020204" pitchFamily="34" charset="0"/>
              <a:buChar char="•"/>
            </a:pPr>
            <a:r>
              <a:rPr lang="en-US" sz="2000" dirty="0">
                <a:latin typeface="Arial" panose="020B0604020202020204" pitchFamily="34" charset="0"/>
                <a:cs typeface="Arial" panose="020B0604020202020204" pitchFamily="34" charset="0"/>
              </a:rPr>
              <a:t>Not all experiments can be done in space – there is not enough time, money, equipment, and crew time.</a:t>
            </a:r>
          </a:p>
          <a:p>
            <a:pPr marL="342900" indent="-342900">
              <a:spcAft>
                <a:spcPts val="600"/>
              </a:spcAft>
              <a:buFont typeface="Arial" panose="020B0604020202020204" pitchFamily="34" charset="0"/>
              <a:buChar char="•"/>
            </a:pPr>
            <a:r>
              <a:rPr lang="en-US" sz="2000" dirty="0">
                <a:latin typeface="Arial" panose="020B0604020202020204" pitchFamily="34" charset="0"/>
                <a:cs typeface="Arial" panose="020B0604020202020204" pitchFamily="34" charset="0"/>
              </a:rPr>
              <a:t>Measures, countermeasures, procedures, and equipment can be tested in analogs to address issues prior to flying them in space.</a:t>
            </a:r>
          </a:p>
          <a:p>
            <a:pPr marL="342900" indent="-342900">
              <a:spcAft>
                <a:spcPts val="600"/>
              </a:spcAft>
              <a:buFont typeface="Arial" panose="020B0604020202020204" pitchFamily="34" charset="0"/>
              <a:buChar char="•"/>
            </a:pPr>
            <a:r>
              <a:rPr lang="en-US" sz="2000" dirty="0">
                <a:latin typeface="Arial" panose="020B0604020202020204" pitchFamily="34" charset="0"/>
                <a:cs typeface="Arial" panose="020B0604020202020204" pitchFamily="34" charset="0"/>
              </a:rPr>
              <a:t>Ground-based analog studies are completed more quickly and less expensively.</a:t>
            </a:r>
          </a:p>
          <a:p>
            <a:pPr marL="342900" indent="-342900">
              <a:spcAft>
                <a:spcPts val="600"/>
              </a:spcAft>
              <a:buFont typeface="Arial" panose="020B0604020202020204" pitchFamily="34" charset="0"/>
              <a:buChar char="•"/>
            </a:pPr>
            <a:r>
              <a:rPr lang="en-US" sz="2000" dirty="0">
                <a:latin typeface="Arial" panose="020B0604020202020204" pitchFamily="34" charset="0"/>
                <a:cs typeface="Arial" panose="020B0604020202020204" pitchFamily="34" charset="0"/>
              </a:rPr>
              <a:t>Analogs provide conditions similar to some (but not all) conditions encountered in space flight.</a:t>
            </a:r>
          </a:p>
          <a:p>
            <a:pPr marL="342900" indent="-342900">
              <a:spcAft>
                <a:spcPts val="600"/>
              </a:spcAft>
              <a:buFont typeface="Arial" panose="020B0604020202020204" pitchFamily="34" charset="0"/>
              <a:buChar char="•"/>
            </a:pPr>
            <a:r>
              <a:rPr lang="en-US" sz="2000" dirty="0">
                <a:latin typeface="Arial" panose="020B0604020202020204" pitchFamily="34" charset="0"/>
                <a:cs typeface="Arial" panose="020B0604020202020204" pitchFamily="34" charset="0"/>
              </a:rPr>
              <a:t>Analogs provide a more “controlled” environment, often more repeatable scenarios, and higher “n” than available in space.</a:t>
            </a:r>
          </a:p>
          <a:p>
            <a:endParaRPr lang="en-US" sz="1600" b="1" dirty="0">
              <a:cs typeface="Times New Roman" panose="02020603050405020304" pitchFamily="18" charset="0"/>
            </a:endParaRPr>
          </a:p>
        </p:txBody>
      </p:sp>
      <p:sp>
        <p:nvSpPr>
          <p:cNvPr id="4" name="TextBox 3"/>
          <p:cNvSpPr txBox="1"/>
          <p:nvPr/>
        </p:nvSpPr>
        <p:spPr>
          <a:xfrm>
            <a:off x="2112221" y="228962"/>
            <a:ext cx="7709988" cy="707886"/>
          </a:xfrm>
          <a:prstGeom prst="rect">
            <a:avLst/>
          </a:prstGeom>
          <a:noFill/>
        </p:spPr>
        <p:txBody>
          <a:bodyPr wrap="square" rtlCol="0">
            <a:spAutoFit/>
          </a:bodyPr>
          <a:lstStyle/>
          <a:p>
            <a:pPr algn="ctr"/>
            <a:r>
              <a:rPr lang="en-US" sz="4000" b="1" dirty="0">
                <a:latin typeface="Arial" panose="020B0604020202020204" pitchFamily="34" charset="0"/>
                <a:cs typeface="Arial" panose="020B0604020202020204" pitchFamily="34" charset="0"/>
              </a:rPr>
              <a:t>Introduction</a:t>
            </a:r>
          </a:p>
        </p:txBody>
      </p:sp>
    </p:spTree>
    <p:extLst>
      <p:ext uri="{BB962C8B-B14F-4D97-AF65-F5344CB8AC3E}">
        <p14:creationId xmlns:p14="http://schemas.microsoft.com/office/powerpoint/2010/main" val="19682616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67127" y="1219042"/>
            <a:ext cx="11548153" cy="5139869"/>
          </a:xfrm>
          <a:prstGeom prst="rect">
            <a:avLst/>
          </a:prstGeom>
        </p:spPr>
        <p:txBody>
          <a:bodyPr wrap="square">
            <a:spAutoFit/>
          </a:bodyPr>
          <a:lstStyle/>
          <a:p>
            <a:pPr marL="342900" indent="-342900">
              <a:spcAft>
                <a:spcPts val="600"/>
              </a:spcAft>
              <a:buFont typeface="Arial" panose="020B0604020202020204" pitchFamily="34" charset="0"/>
              <a:buChar char="•"/>
            </a:pPr>
            <a:r>
              <a:rPr lang="en-US" sz="2400" dirty="0">
                <a:latin typeface="Arial" panose="020B0604020202020204" pitchFamily="34" charset="0"/>
                <a:cs typeface="Arial" panose="020B0604020202020204" pitchFamily="34" charset="0"/>
              </a:rPr>
              <a:t>Mission-Based Ground analogs can be grouped into three types of platforms often with overlapping conditions:</a:t>
            </a:r>
          </a:p>
          <a:p>
            <a:pPr marL="800100" lvl="1" indent="-342900">
              <a:spcAft>
                <a:spcPts val="600"/>
              </a:spcAft>
              <a:buClr>
                <a:srgbClr val="0070C0"/>
              </a:buClr>
              <a:buFont typeface="Wingdings" panose="05000000000000000000" pitchFamily="2" charset="2"/>
              <a:buChar char="§"/>
            </a:pPr>
            <a:r>
              <a:rPr lang="en-US" sz="2400" dirty="0">
                <a:latin typeface="Arial" panose="020B0604020202020204" pitchFamily="34" charset="0"/>
                <a:cs typeface="Arial" panose="020B0604020202020204" pitchFamily="34" charset="0"/>
              </a:rPr>
              <a:t>Isolation and Confinement </a:t>
            </a:r>
          </a:p>
          <a:p>
            <a:pPr marL="1257300" lvl="2" indent="-342900">
              <a:spcAft>
                <a:spcPts val="600"/>
              </a:spcAft>
              <a:buClr>
                <a:srgbClr val="FFC000"/>
              </a:buClr>
              <a:buFont typeface="Wingdings" panose="05000000000000000000" pitchFamily="2" charset="2"/>
              <a:buChar char="§"/>
            </a:pPr>
            <a:r>
              <a:rPr lang="en-US" sz="2400" dirty="0">
                <a:latin typeface="Arial" panose="020B0604020202020204" pitchFamily="34" charset="0"/>
                <a:cs typeface="Arial" panose="020B0604020202020204" pitchFamily="34" charset="0"/>
              </a:rPr>
              <a:t>HERA, CHAPEA, NEK, HISEAS, Biosphere 2, </a:t>
            </a:r>
            <a:r>
              <a:rPr lang="en-US" sz="2400" dirty="0" err="1">
                <a:latin typeface="Arial" panose="020B0604020202020204" pitchFamily="34" charset="0"/>
                <a:cs typeface="Arial" panose="020B0604020202020204" pitchFamily="34" charset="0"/>
              </a:rPr>
              <a:t>LunAres</a:t>
            </a:r>
            <a:r>
              <a:rPr lang="en-US" sz="2400" dirty="0">
                <a:latin typeface="Arial" panose="020B0604020202020204" pitchFamily="34" charset="0"/>
                <a:cs typeface="Arial" panose="020B0604020202020204" pitchFamily="34" charset="0"/>
              </a:rPr>
              <a:t>, D-Mars, Lunar Palace </a:t>
            </a:r>
          </a:p>
          <a:p>
            <a:pPr marL="800100" lvl="1" indent="-342900">
              <a:spcAft>
                <a:spcPts val="600"/>
              </a:spcAft>
              <a:buClr>
                <a:srgbClr val="0070C0"/>
              </a:buClr>
              <a:buFont typeface="Wingdings" panose="05000000000000000000" pitchFamily="2" charset="2"/>
              <a:buChar char="§"/>
            </a:pPr>
            <a:r>
              <a:rPr lang="en-US" sz="2400" dirty="0">
                <a:latin typeface="Arial" panose="020B0604020202020204" pitchFamily="34" charset="0"/>
                <a:cs typeface="Arial" panose="020B0604020202020204" pitchFamily="34" charset="0"/>
              </a:rPr>
              <a:t>Field Analogs </a:t>
            </a:r>
          </a:p>
          <a:p>
            <a:pPr marL="1257300" lvl="2" indent="-342900">
              <a:spcAft>
                <a:spcPts val="600"/>
              </a:spcAft>
              <a:buClr>
                <a:srgbClr val="FFC000"/>
              </a:buClr>
              <a:buFont typeface="Wingdings" panose="05000000000000000000" pitchFamily="2" charset="2"/>
              <a:buChar char="§"/>
            </a:pPr>
            <a:r>
              <a:rPr lang="en-US" sz="2400" dirty="0">
                <a:latin typeface="Arial" panose="020B0604020202020204" pitchFamily="34" charset="0"/>
                <a:cs typeface="Arial" panose="020B0604020202020204" pitchFamily="34" charset="0"/>
              </a:rPr>
              <a:t>CAVES, DRATS, Haughton-Mars Project, ARES, Zuni-Bandera</a:t>
            </a:r>
          </a:p>
          <a:p>
            <a:pPr marL="800100" lvl="1" indent="-342900">
              <a:spcAft>
                <a:spcPts val="600"/>
              </a:spcAft>
              <a:buClr>
                <a:srgbClr val="0070C0"/>
              </a:buClr>
              <a:buFont typeface="Wingdings" panose="05000000000000000000" pitchFamily="2" charset="2"/>
              <a:buChar char="§"/>
            </a:pPr>
            <a:r>
              <a:rPr lang="en-US" sz="2400" dirty="0">
                <a:latin typeface="Arial" panose="020B0604020202020204" pitchFamily="34" charset="0"/>
                <a:cs typeface="Arial" panose="020B0604020202020204" pitchFamily="34" charset="0"/>
              </a:rPr>
              <a:t>Isolated, Confined, and Extreme Environments (ICE) </a:t>
            </a:r>
          </a:p>
          <a:p>
            <a:pPr marL="1257300" lvl="2" indent="-342900">
              <a:spcAft>
                <a:spcPts val="600"/>
              </a:spcAft>
              <a:buClr>
                <a:srgbClr val="FFC000"/>
              </a:buClr>
              <a:buFont typeface="Wingdings" panose="05000000000000000000" pitchFamily="2" charset="2"/>
              <a:buChar char="§"/>
            </a:pPr>
            <a:r>
              <a:rPr lang="en-US" sz="2400" dirty="0">
                <a:latin typeface="Arial" panose="020B0604020202020204" pitchFamily="34" charset="0"/>
                <a:cs typeface="Arial" panose="020B0604020202020204" pitchFamily="34" charset="0"/>
              </a:rPr>
              <a:t>Antarctica, Concordia, NEEMO, PISCES ISRU, </a:t>
            </a:r>
            <a:r>
              <a:rPr lang="en-US" sz="2400" dirty="0" err="1">
                <a:latin typeface="Arial" panose="020B0604020202020204" pitchFamily="34" charset="0"/>
                <a:cs typeface="Arial" panose="020B0604020202020204" pitchFamily="34" charset="0"/>
              </a:rPr>
              <a:t>Hydronaut</a:t>
            </a:r>
            <a:r>
              <a:rPr lang="en-US" sz="2400" dirty="0">
                <a:latin typeface="Arial" panose="020B0604020202020204" pitchFamily="34" charset="0"/>
                <a:cs typeface="Arial" panose="020B0604020202020204" pitchFamily="34" charset="0"/>
              </a:rPr>
              <a:t>, Space Exploration Initiative</a:t>
            </a:r>
          </a:p>
          <a:p>
            <a:pPr marL="1257300" lvl="2" indent="-342900">
              <a:spcAft>
                <a:spcPts val="600"/>
              </a:spcAft>
              <a:buClr>
                <a:srgbClr val="0070C0"/>
              </a:buClr>
              <a:buFont typeface="Wingdings" panose="05000000000000000000" pitchFamily="2" charset="2"/>
              <a:buChar char="§"/>
            </a:pPr>
            <a:endParaRPr lang="en-US" sz="2400" dirty="0">
              <a:latin typeface="Arial" panose="020B0604020202020204" pitchFamily="34" charset="0"/>
              <a:cs typeface="Arial" panose="020B0604020202020204" pitchFamily="34" charset="0"/>
            </a:endParaRPr>
          </a:p>
          <a:p>
            <a:endParaRPr lang="en-US" sz="2400" b="1" dirty="0">
              <a:cs typeface="Times New Roman" panose="02020603050405020304" pitchFamily="18" charset="0"/>
            </a:endParaRPr>
          </a:p>
        </p:txBody>
      </p:sp>
      <p:sp>
        <p:nvSpPr>
          <p:cNvPr id="4" name="TextBox 3"/>
          <p:cNvSpPr txBox="1"/>
          <p:nvPr/>
        </p:nvSpPr>
        <p:spPr>
          <a:xfrm>
            <a:off x="2112221" y="228962"/>
            <a:ext cx="7709988" cy="707886"/>
          </a:xfrm>
          <a:prstGeom prst="rect">
            <a:avLst/>
          </a:prstGeom>
          <a:noFill/>
        </p:spPr>
        <p:txBody>
          <a:bodyPr wrap="square" rtlCol="0">
            <a:spAutoFit/>
          </a:bodyPr>
          <a:lstStyle/>
          <a:p>
            <a:pPr algn="ctr"/>
            <a:r>
              <a:rPr lang="en-US" sz="4000" b="1" dirty="0">
                <a:latin typeface="Arial" panose="020B0604020202020204" pitchFamily="34" charset="0"/>
                <a:cs typeface="Arial" panose="020B0604020202020204" pitchFamily="34" charset="0"/>
              </a:rPr>
              <a:t>Analog Types</a:t>
            </a:r>
          </a:p>
        </p:txBody>
      </p:sp>
    </p:spTree>
    <p:extLst>
      <p:ext uri="{BB962C8B-B14F-4D97-AF65-F5344CB8AC3E}">
        <p14:creationId xmlns:p14="http://schemas.microsoft.com/office/powerpoint/2010/main" val="12042199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67127" y="1219042"/>
            <a:ext cx="11671831" cy="2400657"/>
          </a:xfrm>
          <a:prstGeom prst="rect">
            <a:avLst/>
          </a:prstGeom>
        </p:spPr>
        <p:txBody>
          <a:bodyPr wrap="square">
            <a:spAutoFit/>
          </a:bodyPr>
          <a:lstStyle/>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HERA falls into this type as it performs missions where the crew are physically cutoff from the outside world in a compact habitat with limited external communication.</a:t>
            </a:r>
          </a:p>
          <a:p>
            <a:pPr marL="342900" indent="-342900">
              <a:lnSpc>
                <a:spcPct val="150000"/>
              </a:lnSpc>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a:p>
            <a:endParaRPr lang="en-US" b="1" dirty="0">
              <a:cs typeface="Times New Roman" panose="02020603050405020304" pitchFamily="18" charset="0"/>
            </a:endParaRPr>
          </a:p>
        </p:txBody>
      </p:sp>
      <p:sp>
        <p:nvSpPr>
          <p:cNvPr id="4" name="TextBox 3"/>
          <p:cNvSpPr txBox="1"/>
          <p:nvPr/>
        </p:nvSpPr>
        <p:spPr>
          <a:xfrm>
            <a:off x="2125434" y="141876"/>
            <a:ext cx="7709988" cy="707886"/>
          </a:xfrm>
          <a:prstGeom prst="rect">
            <a:avLst/>
          </a:prstGeom>
          <a:noFill/>
        </p:spPr>
        <p:txBody>
          <a:bodyPr wrap="square" rtlCol="0">
            <a:spAutoFit/>
          </a:bodyPr>
          <a:lstStyle/>
          <a:p>
            <a:pPr algn="ctr"/>
            <a:r>
              <a:rPr lang="en-US" sz="4000" b="1" dirty="0">
                <a:latin typeface="Arial" panose="020B0604020202020204" pitchFamily="34" charset="0"/>
                <a:cs typeface="Arial" panose="020B0604020202020204" pitchFamily="34" charset="0"/>
              </a:rPr>
              <a:t>Isolation and Confinement</a:t>
            </a:r>
          </a:p>
        </p:txBody>
      </p:sp>
      <p:sp>
        <p:nvSpPr>
          <p:cNvPr id="6" name="TextBox 5">
            <a:extLst>
              <a:ext uri="{FF2B5EF4-FFF2-40B4-BE49-F238E27FC236}">
                <a16:creationId xmlns:a16="http://schemas.microsoft.com/office/drawing/2014/main" id="{8E7731F1-FB12-23CA-896D-5C2C4D20AA41}"/>
              </a:ext>
            </a:extLst>
          </p:cNvPr>
          <p:cNvSpPr txBox="1"/>
          <p:nvPr/>
        </p:nvSpPr>
        <p:spPr>
          <a:xfrm>
            <a:off x="5611187" y="2427724"/>
            <a:ext cx="712054" cy="369332"/>
          </a:xfrm>
          <a:prstGeom prst="rect">
            <a:avLst/>
          </a:prstGeom>
          <a:noFill/>
        </p:spPr>
        <p:txBody>
          <a:bodyPr wrap="none" rtlCol="0">
            <a:spAutoFit/>
          </a:bodyPr>
          <a:lstStyle/>
          <a:p>
            <a:r>
              <a:rPr lang="en-US" b="1" dirty="0"/>
              <a:t>HERA</a:t>
            </a:r>
          </a:p>
        </p:txBody>
      </p:sp>
      <p:sp>
        <p:nvSpPr>
          <p:cNvPr id="7" name="TextBox 6">
            <a:extLst>
              <a:ext uri="{FF2B5EF4-FFF2-40B4-BE49-F238E27FC236}">
                <a16:creationId xmlns:a16="http://schemas.microsoft.com/office/drawing/2014/main" id="{4C4C3670-8D6D-5C15-FE40-597353B6EE7C}"/>
              </a:ext>
            </a:extLst>
          </p:cNvPr>
          <p:cNvSpPr txBox="1"/>
          <p:nvPr/>
        </p:nvSpPr>
        <p:spPr>
          <a:xfrm>
            <a:off x="1392220" y="2427724"/>
            <a:ext cx="964110" cy="369332"/>
          </a:xfrm>
          <a:prstGeom prst="rect">
            <a:avLst/>
          </a:prstGeom>
          <a:noFill/>
        </p:spPr>
        <p:txBody>
          <a:bodyPr wrap="none" rtlCol="0">
            <a:spAutoFit/>
          </a:bodyPr>
          <a:lstStyle/>
          <a:p>
            <a:r>
              <a:rPr lang="en-US" b="1" dirty="0"/>
              <a:t>CHAPEA</a:t>
            </a:r>
          </a:p>
        </p:txBody>
      </p:sp>
      <p:sp>
        <p:nvSpPr>
          <p:cNvPr id="8" name="TextBox 7">
            <a:extLst>
              <a:ext uri="{FF2B5EF4-FFF2-40B4-BE49-F238E27FC236}">
                <a16:creationId xmlns:a16="http://schemas.microsoft.com/office/drawing/2014/main" id="{0FB40B79-22D7-292C-E848-8760283A9DFD}"/>
              </a:ext>
            </a:extLst>
          </p:cNvPr>
          <p:cNvSpPr txBox="1"/>
          <p:nvPr/>
        </p:nvSpPr>
        <p:spPr>
          <a:xfrm>
            <a:off x="1586375" y="4099191"/>
            <a:ext cx="575799" cy="369332"/>
          </a:xfrm>
          <a:prstGeom prst="rect">
            <a:avLst/>
          </a:prstGeom>
          <a:noFill/>
        </p:spPr>
        <p:txBody>
          <a:bodyPr wrap="none" rtlCol="0">
            <a:spAutoFit/>
          </a:bodyPr>
          <a:lstStyle/>
          <a:p>
            <a:r>
              <a:rPr lang="en-US" b="1" dirty="0"/>
              <a:t>NEK</a:t>
            </a:r>
          </a:p>
        </p:txBody>
      </p:sp>
      <p:sp>
        <p:nvSpPr>
          <p:cNvPr id="9" name="TextBox 8">
            <a:extLst>
              <a:ext uri="{FF2B5EF4-FFF2-40B4-BE49-F238E27FC236}">
                <a16:creationId xmlns:a16="http://schemas.microsoft.com/office/drawing/2014/main" id="{CB41D8AE-FDB7-2910-BA06-B9AD1F89B5C4}"/>
              </a:ext>
            </a:extLst>
          </p:cNvPr>
          <p:cNvSpPr txBox="1"/>
          <p:nvPr/>
        </p:nvSpPr>
        <p:spPr>
          <a:xfrm>
            <a:off x="5538058" y="4099191"/>
            <a:ext cx="858312" cy="369332"/>
          </a:xfrm>
          <a:prstGeom prst="rect">
            <a:avLst/>
          </a:prstGeom>
          <a:noFill/>
        </p:spPr>
        <p:txBody>
          <a:bodyPr wrap="none" rtlCol="0">
            <a:spAutoFit/>
          </a:bodyPr>
          <a:lstStyle/>
          <a:p>
            <a:r>
              <a:rPr lang="en-US" b="1" dirty="0"/>
              <a:t>HISEAS</a:t>
            </a:r>
          </a:p>
        </p:txBody>
      </p:sp>
      <p:sp>
        <p:nvSpPr>
          <p:cNvPr id="10" name="TextBox 9">
            <a:extLst>
              <a:ext uri="{FF2B5EF4-FFF2-40B4-BE49-F238E27FC236}">
                <a16:creationId xmlns:a16="http://schemas.microsoft.com/office/drawing/2014/main" id="{E96FEBC1-BC0F-DCF2-CD01-0002BE6C68D7}"/>
              </a:ext>
            </a:extLst>
          </p:cNvPr>
          <p:cNvSpPr txBox="1"/>
          <p:nvPr/>
        </p:nvSpPr>
        <p:spPr>
          <a:xfrm>
            <a:off x="9772733" y="2427724"/>
            <a:ext cx="1329851" cy="369332"/>
          </a:xfrm>
          <a:prstGeom prst="rect">
            <a:avLst/>
          </a:prstGeom>
          <a:noFill/>
        </p:spPr>
        <p:txBody>
          <a:bodyPr wrap="none" rtlCol="0">
            <a:spAutoFit/>
          </a:bodyPr>
          <a:lstStyle/>
          <a:p>
            <a:r>
              <a:rPr lang="en-US" b="1" dirty="0" err="1"/>
              <a:t>BioSphere</a:t>
            </a:r>
            <a:r>
              <a:rPr lang="en-US" b="1" dirty="0"/>
              <a:t> 2</a:t>
            </a:r>
          </a:p>
        </p:txBody>
      </p:sp>
      <p:sp>
        <p:nvSpPr>
          <p:cNvPr id="2" name="TextBox 1">
            <a:extLst>
              <a:ext uri="{FF2B5EF4-FFF2-40B4-BE49-F238E27FC236}">
                <a16:creationId xmlns:a16="http://schemas.microsoft.com/office/drawing/2014/main" id="{16967E3A-5581-846F-AEE9-E9095831B8FA}"/>
              </a:ext>
            </a:extLst>
          </p:cNvPr>
          <p:cNvSpPr txBox="1"/>
          <p:nvPr/>
        </p:nvSpPr>
        <p:spPr>
          <a:xfrm>
            <a:off x="9759028" y="4099191"/>
            <a:ext cx="1392048" cy="369332"/>
          </a:xfrm>
          <a:prstGeom prst="rect">
            <a:avLst/>
          </a:prstGeom>
          <a:noFill/>
        </p:spPr>
        <p:txBody>
          <a:bodyPr wrap="none" rtlCol="0">
            <a:spAutoFit/>
          </a:bodyPr>
          <a:lstStyle/>
          <a:p>
            <a:r>
              <a:rPr lang="en-US" b="1" dirty="0"/>
              <a:t>Lunar Palace</a:t>
            </a:r>
          </a:p>
        </p:txBody>
      </p:sp>
      <p:pic>
        <p:nvPicPr>
          <p:cNvPr id="14" name="Picture 13">
            <a:extLst>
              <a:ext uri="{FF2B5EF4-FFF2-40B4-BE49-F238E27FC236}">
                <a16:creationId xmlns:a16="http://schemas.microsoft.com/office/drawing/2014/main" id="{4F7647C7-76B7-E37D-D8F5-7807EE0C95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38832" y="4449941"/>
            <a:ext cx="2500768" cy="1666511"/>
          </a:xfrm>
          <a:prstGeom prst="rect">
            <a:avLst/>
          </a:prstGeom>
        </p:spPr>
      </p:pic>
      <p:pic>
        <p:nvPicPr>
          <p:cNvPr id="15" name="Picture 14">
            <a:extLst>
              <a:ext uri="{FF2B5EF4-FFF2-40B4-BE49-F238E27FC236}">
                <a16:creationId xmlns:a16="http://schemas.microsoft.com/office/drawing/2014/main" id="{CA07E7F1-EE4F-5ACB-7110-DF31022AD5B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38831" y="2740487"/>
            <a:ext cx="2500768" cy="1394659"/>
          </a:xfrm>
          <a:prstGeom prst="rect">
            <a:avLst/>
          </a:prstGeom>
        </p:spPr>
      </p:pic>
      <p:pic>
        <p:nvPicPr>
          <p:cNvPr id="16" name="Picture 15">
            <a:extLst>
              <a:ext uri="{FF2B5EF4-FFF2-40B4-BE49-F238E27FC236}">
                <a16:creationId xmlns:a16="http://schemas.microsoft.com/office/drawing/2014/main" id="{9C22FCA3-47B8-6F09-2CC0-2E145CD9E67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9108338" y="4449941"/>
            <a:ext cx="2683169" cy="1647929"/>
          </a:xfrm>
          <a:prstGeom prst="rect">
            <a:avLst/>
          </a:prstGeom>
        </p:spPr>
      </p:pic>
      <p:pic>
        <p:nvPicPr>
          <p:cNvPr id="17" name="Picture 16">
            <a:extLst>
              <a:ext uri="{FF2B5EF4-FFF2-40B4-BE49-F238E27FC236}">
                <a16:creationId xmlns:a16="http://schemas.microsoft.com/office/drawing/2014/main" id="{578E66AF-EA53-705C-54DC-5FA48EE4988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8936361" y="2735606"/>
            <a:ext cx="3002597" cy="1386069"/>
          </a:xfrm>
          <a:prstGeom prst="rect">
            <a:avLst/>
          </a:prstGeom>
        </p:spPr>
      </p:pic>
      <p:pic>
        <p:nvPicPr>
          <p:cNvPr id="18" name="Picture 17">
            <a:extLst>
              <a:ext uri="{FF2B5EF4-FFF2-40B4-BE49-F238E27FC236}">
                <a16:creationId xmlns:a16="http://schemas.microsoft.com/office/drawing/2014/main" id="{77A322D7-82CC-F839-D18F-6B59BC2AD25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2960" y="4468523"/>
            <a:ext cx="2082628" cy="1666511"/>
          </a:xfrm>
          <a:prstGeom prst="rect">
            <a:avLst/>
          </a:prstGeom>
        </p:spPr>
      </p:pic>
      <p:pic>
        <p:nvPicPr>
          <p:cNvPr id="19" name="Picture 18">
            <a:extLst>
              <a:ext uri="{FF2B5EF4-FFF2-40B4-BE49-F238E27FC236}">
                <a16:creationId xmlns:a16="http://schemas.microsoft.com/office/drawing/2014/main" id="{B5C0ADE7-A67E-834C-FC91-9BE430D44BF4}"/>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854449" y="2740487"/>
            <a:ext cx="2082629" cy="1397660"/>
          </a:xfrm>
          <a:prstGeom prst="rect">
            <a:avLst/>
          </a:prstGeom>
        </p:spPr>
      </p:pic>
    </p:spTree>
    <p:extLst>
      <p:ext uri="{BB962C8B-B14F-4D97-AF65-F5344CB8AC3E}">
        <p14:creationId xmlns:p14="http://schemas.microsoft.com/office/powerpoint/2010/main" val="1991107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12221" y="228962"/>
            <a:ext cx="7709988" cy="707886"/>
          </a:xfrm>
          <a:prstGeom prst="rect">
            <a:avLst/>
          </a:prstGeom>
          <a:noFill/>
        </p:spPr>
        <p:txBody>
          <a:bodyPr wrap="square" rtlCol="0">
            <a:spAutoFit/>
          </a:bodyPr>
          <a:lstStyle/>
          <a:p>
            <a:pPr algn="ctr"/>
            <a:r>
              <a:rPr lang="en-US" sz="4000" b="1" dirty="0">
                <a:latin typeface="Arial" panose="020B0604020202020204" pitchFamily="34" charset="0"/>
                <a:cs typeface="Arial" panose="020B0604020202020204" pitchFamily="34" charset="0"/>
              </a:rPr>
              <a:t>HERA History</a:t>
            </a:r>
          </a:p>
        </p:txBody>
      </p:sp>
      <p:graphicFrame>
        <p:nvGraphicFramePr>
          <p:cNvPr id="2" name="Chart 1">
            <a:extLst>
              <a:ext uri="{FF2B5EF4-FFF2-40B4-BE49-F238E27FC236}">
                <a16:creationId xmlns:a16="http://schemas.microsoft.com/office/drawing/2014/main" id="{025304B1-971D-7204-6F51-6D95488F1FC6}"/>
              </a:ext>
            </a:extLst>
          </p:cNvPr>
          <p:cNvGraphicFramePr>
            <a:graphicFrameLocks/>
          </p:cNvGraphicFramePr>
          <p:nvPr>
            <p:extLst>
              <p:ext uri="{D42A27DB-BD31-4B8C-83A1-F6EECF244321}">
                <p14:modId xmlns:p14="http://schemas.microsoft.com/office/powerpoint/2010/main" val="1958383854"/>
              </p:ext>
            </p:extLst>
          </p:nvPr>
        </p:nvGraphicFramePr>
        <p:xfrm>
          <a:off x="905074" y="1412797"/>
          <a:ext cx="10345239" cy="3842904"/>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57CB765B-9549-63CF-C555-4E3564664291}"/>
              </a:ext>
            </a:extLst>
          </p:cNvPr>
          <p:cNvSpPr txBox="1"/>
          <p:nvPr/>
        </p:nvSpPr>
        <p:spPr>
          <a:xfrm rot="16200000">
            <a:off x="7212325" y="3216340"/>
            <a:ext cx="1569660" cy="369332"/>
          </a:xfrm>
          <a:prstGeom prst="rect">
            <a:avLst/>
          </a:prstGeom>
          <a:noFill/>
        </p:spPr>
        <p:txBody>
          <a:bodyPr wrap="none" rtlCol="0">
            <a:spAutoFit/>
          </a:bodyPr>
          <a:lstStyle/>
          <a:p>
            <a:r>
              <a:rPr lang="en-US" dirty="0">
                <a:solidFill>
                  <a:srgbClr val="FF0000"/>
                </a:solidFill>
                <a:latin typeface="Arial" panose="020B0604020202020204" pitchFamily="34" charset="0"/>
                <a:cs typeface="Arial" panose="020B0604020202020204" pitchFamily="34" charset="0"/>
              </a:rPr>
              <a:t>COVID Delay</a:t>
            </a:r>
          </a:p>
        </p:txBody>
      </p:sp>
      <p:sp>
        <p:nvSpPr>
          <p:cNvPr id="6" name="TextBox 5">
            <a:extLst>
              <a:ext uri="{FF2B5EF4-FFF2-40B4-BE49-F238E27FC236}">
                <a16:creationId xmlns:a16="http://schemas.microsoft.com/office/drawing/2014/main" id="{A1B49479-9452-EF19-228B-075489C120EF}"/>
              </a:ext>
            </a:extLst>
          </p:cNvPr>
          <p:cNvSpPr txBox="1"/>
          <p:nvPr/>
        </p:nvSpPr>
        <p:spPr>
          <a:xfrm rot="19167772">
            <a:off x="5348986" y="1159285"/>
            <a:ext cx="915635" cy="369332"/>
          </a:xfrm>
          <a:prstGeom prst="rect">
            <a:avLst/>
          </a:prstGeom>
          <a:noFill/>
        </p:spPr>
        <p:txBody>
          <a:bodyPr wrap="none" rtlCol="0">
            <a:spAutoFit/>
          </a:bodyPr>
          <a:lstStyle/>
          <a:p>
            <a:r>
              <a:rPr lang="en-US" dirty="0">
                <a:solidFill>
                  <a:srgbClr val="FF0000"/>
                </a:solidFill>
                <a:latin typeface="Arial" panose="020B0604020202020204" pitchFamily="34" charset="0"/>
                <a:cs typeface="Arial" panose="020B0604020202020204" pitchFamily="34" charset="0"/>
              </a:rPr>
              <a:t>Harvey</a:t>
            </a:r>
          </a:p>
        </p:txBody>
      </p:sp>
      <p:grpSp>
        <p:nvGrpSpPr>
          <p:cNvPr id="16" name="Group 15">
            <a:extLst>
              <a:ext uri="{FF2B5EF4-FFF2-40B4-BE49-F238E27FC236}">
                <a16:creationId xmlns:a16="http://schemas.microsoft.com/office/drawing/2014/main" id="{BFCA403A-0AE2-B3E6-317B-27C0D2059A86}"/>
              </a:ext>
            </a:extLst>
          </p:cNvPr>
          <p:cNvGrpSpPr/>
          <p:nvPr/>
        </p:nvGrpSpPr>
        <p:grpSpPr>
          <a:xfrm>
            <a:off x="494523" y="5242097"/>
            <a:ext cx="10243126" cy="369332"/>
            <a:chOff x="466530" y="5111463"/>
            <a:chExt cx="10243126" cy="369332"/>
          </a:xfrm>
        </p:grpSpPr>
        <p:sp>
          <p:nvSpPr>
            <p:cNvPr id="7" name="TextBox 6">
              <a:extLst>
                <a:ext uri="{FF2B5EF4-FFF2-40B4-BE49-F238E27FC236}">
                  <a16:creationId xmlns:a16="http://schemas.microsoft.com/office/drawing/2014/main" id="{061688BE-0FC8-434D-1058-AC0722770B44}"/>
                </a:ext>
              </a:extLst>
            </p:cNvPr>
            <p:cNvSpPr txBox="1"/>
            <p:nvPr/>
          </p:nvSpPr>
          <p:spPr>
            <a:xfrm>
              <a:off x="466530" y="5111463"/>
              <a:ext cx="1018227"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Studies:</a:t>
              </a:r>
            </a:p>
          </p:txBody>
        </p:sp>
        <p:sp>
          <p:nvSpPr>
            <p:cNvPr id="8" name="TextBox 7">
              <a:extLst>
                <a:ext uri="{FF2B5EF4-FFF2-40B4-BE49-F238E27FC236}">
                  <a16:creationId xmlns:a16="http://schemas.microsoft.com/office/drawing/2014/main" id="{3CF981D2-E9A6-BF03-8297-E47CE268FC69}"/>
                </a:ext>
              </a:extLst>
            </p:cNvPr>
            <p:cNvSpPr txBox="1"/>
            <p:nvPr/>
          </p:nvSpPr>
          <p:spPr>
            <a:xfrm>
              <a:off x="1740318" y="5111463"/>
              <a:ext cx="312906"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9</a:t>
              </a:r>
            </a:p>
          </p:txBody>
        </p:sp>
        <p:sp>
          <p:nvSpPr>
            <p:cNvPr id="9" name="TextBox 8">
              <a:extLst>
                <a:ext uri="{FF2B5EF4-FFF2-40B4-BE49-F238E27FC236}">
                  <a16:creationId xmlns:a16="http://schemas.microsoft.com/office/drawing/2014/main" id="{DCC15239-60BA-9CA7-6A54-AE82B73471A2}"/>
                </a:ext>
              </a:extLst>
            </p:cNvPr>
            <p:cNvSpPr txBox="1"/>
            <p:nvPr/>
          </p:nvSpPr>
          <p:spPr>
            <a:xfrm>
              <a:off x="2881764" y="5111463"/>
              <a:ext cx="441146"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15</a:t>
              </a:r>
            </a:p>
          </p:txBody>
        </p:sp>
        <p:sp>
          <p:nvSpPr>
            <p:cNvPr id="11" name="TextBox 10">
              <a:extLst>
                <a:ext uri="{FF2B5EF4-FFF2-40B4-BE49-F238E27FC236}">
                  <a16:creationId xmlns:a16="http://schemas.microsoft.com/office/drawing/2014/main" id="{4D9FE3CD-6311-202E-8B75-614804BF5101}"/>
                </a:ext>
              </a:extLst>
            </p:cNvPr>
            <p:cNvSpPr txBox="1"/>
            <p:nvPr/>
          </p:nvSpPr>
          <p:spPr>
            <a:xfrm>
              <a:off x="4125862" y="5111463"/>
              <a:ext cx="441146"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23</a:t>
              </a:r>
            </a:p>
          </p:txBody>
        </p:sp>
        <p:sp>
          <p:nvSpPr>
            <p:cNvPr id="12" name="TextBox 11">
              <a:extLst>
                <a:ext uri="{FF2B5EF4-FFF2-40B4-BE49-F238E27FC236}">
                  <a16:creationId xmlns:a16="http://schemas.microsoft.com/office/drawing/2014/main" id="{94754775-1108-9096-E5AD-3EF8AEC20E1F}"/>
                </a:ext>
              </a:extLst>
            </p:cNvPr>
            <p:cNvSpPr txBox="1"/>
            <p:nvPr/>
          </p:nvSpPr>
          <p:spPr>
            <a:xfrm>
              <a:off x="5352487" y="5111463"/>
              <a:ext cx="441146"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22</a:t>
              </a:r>
            </a:p>
          </p:txBody>
        </p:sp>
        <p:sp>
          <p:nvSpPr>
            <p:cNvPr id="13" name="TextBox 12">
              <a:extLst>
                <a:ext uri="{FF2B5EF4-FFF2-40B4-BE49-F238E27FC236}">
                  <a16:creationId xmlns:a16="http://schemas.microsoft.com/office/drawing/2014/main" id="{4C0C86F2-7A97-21D4-8566-FD34C2DE40DD}"/>
                </a:ext>
              </a:extLst>
            </p:cNvPr>
            <p:cNvSpPr txBox="1"/>
            <p:nvPr/>
          </p:nvSpPr>
          <p:spPr>
            <a:xfrm>
              <a:off x="6558036" y="5111463"/>
              <a:ext cx="441146"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15</a:t>
              </a:r>
            </a:p>
          </p:txBody>
        </p:sp>
        <p:sp>
          <p:nvSpPr>
            <p:cNvPr id="14" name="TextBox 13">
              <a:extLst>
                <a:ext uri="{FF2B5EF4-FFF2-40B4-BE49-F238E27FC236}">
                  <a16:creationId xmlns:a16="http://schemas.microsoft.com/office/drawing/2014/main" id="{F04016C6-24FA-2574-5374-A4045EF83129}"/>
                </a:ext>
              </a:extLst>
            </p:cNvPr>
            <p:cNvSpPr txBox="1"/>
            <p:nvPr/>
          </p:nvSpPr>
          <p:spPr>
            <a:xfrm>
              <a:off x="9024433" y="5111463"/>
              <a:ext cx="441146"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17</a:t>
              </a:r>
            </a:p>
          </p:txBody>
        </p:sp>
        <p:sp>
          <p:nvSpPr>
            <p:cNvPr id="15" name="TextBox 14">
              <a:extLst>
                <a:ext uri="{FF2B5EF4-FFF2-40B4-BE49-F238E27FC236}">
                  <a16:creationId xmlns:a16="http://schemas.microsoft.com/office/drawing/2014/main" id="{8DBF4210-9AA0-E3FB-5B1C-742609099F69}"/>
                </a:ext>
              </a:extLst>
            </p:cNvPr>
            <p:cNvSpPr txBox="1"/>
            <p:nvPr/>
          </p:nvSpPr>
          <p:spPr>
            <a:xfrm>
              <a:off x="10268510" y="5111463"/>
              <a:ext cx="441146"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20</a:t>
              </a:r>
            </a:p>
          </p:txBody>
        </p:sp>
      </p:grpSp>
      <p:sp>
        <p:nvSpPr>
          <p:cNvPr id="17" name="TextBox 16">
            <a:extLst>
              <a:ext uri="{FF2B5EF4-FFF2-40B4-BE49-F238E27FC236}">
                <a16:creationId xmlns:a16="http://schemas.microsoft.com/office/drawing/2014/main" id="{04DB3BF3-DF77-312F-0660-834608B909E1}"/>
              </a:ext>
            </a:extLst>
          </p:cNvPr>
          <p:cNvSpPr txBox="1"/>
          <p:nvPr/>
        </p:nvSpPr>
        <p:spPr>
          <a:xfrm>
            <a:off x="1478929" y="5659342"/>
            <a:ext cx="1958741" cy="369332"/>
          </a:xfrm>
          <a:prstGeom prst="rect">
            <a:avLst/>
          </a:prstGeom>
          <a:noFill/>
        </p:spPr>
        <p:txBody>
          <a:bodyPr wrap="none" rtlCol="0">
            <a:spAutoFit/>
          </a:bodyPr>
          <a:lstStyle/>
          <a:p>
            <a:r>
              <a:rPr lang="en-US" dirty="0">
                <a:solidFill>
                  <a:srgbClr val="0070C0"/>
                </a:solidFill>
                <a:latin typeface="Arial" panose="020B0604020202020204" pitchFamily="34" charset="0"/>
                <a:cs typeface="Arial" panose="020B0604020202020204" pitchFamily="34" charset="0"/>
              </a:rPr>
              <a:t>Asteroid FLT SIM</a:t>
            </a:r>
          </a:p>
        </p:txBody>
      </p:sp>
      <p:sp>
        <p:nvSpPr>
          <p:cNvPr id="18" name="TextBox 17">
            <a:extLst>
              <a:ext uri="{FF2B5EF4-FFF2-40B4-BE49-F238E27FC236}">
                <a16:creationId xmlns:a16="http://schemas.microsoft.com/office/drawing/2014/main" id="{5947233E-B8B0-B3B5-37A8-C729D0365AF7}"/>
              </a:ext>
            </a:extLst>
          </p:cNvPr>
          <p:cNvSpPr txBox="1"/>
          <p:nvPr/>
        </p:nvSpPr>
        <p:spPr>
          <a:xfrm>
            <a:off x="5510140" y="5659342"/>
            <a:ext cx="2407582" cy="369332"/>
          </a:xfrm>
          <a:prstGeom prst="rect">
            <a:avLst/>
          </a:prstGeom>
          <a:noFill/>
        </p:spPr>
        <p:txBody>
          <a:bodyPr wrap="none" rtlCol="0">
            <a:spAutoFit/>
          </a:bodyPr>
          <a:lstStyle/>
          <a:p>
            <a:r>
              <a:rPr lang="en-US" dirty="0">
                <a:solidFill>
                  <a:srgbClr val="0070C0"/>
                </a:solidFill>
                <a:latin typeface="Arial" panose="020B0604020202020204" pitchFamily="34" charset="0"/>
                <a:cs typeface="Arial" panose="020B0604020202020204" pitchFamily="34" charset="0"/>
              </a:rPr>
              <a:t>Asteroid FLT SIM, VR</a:t>
            </a:r>
          </a:p>
        </p:txBody>
      </p:sp>
      <p:sp>
        <p:nvSpPr>
          <p:cNvPr id="19" name="TextBox 18">
            <a:extLst>
              <a:ext uri="{FF2B5EF4-FFF2-40B4-BE49-F238E27FC236}">
                <a16:creationId xmlns:a16="http://schemas.microsoft.com/office/drawing/2014/main" id="{3FEE1BA3-74B7-6BC3-FF91-8EBB5EC2D06F}"/>
              </a:ext>
            </a:extLst>
          </p:cNvPr>
          <p:cNvSpPr txBox="1"/>
          <p:nvPr/>
        </p:nvSpPr>
        <p:spPr>
          <a:xfrm>
            <a:off x="9479996" y="5659342"/>
            <a:ext cx="2074159" cy="369332"/>
          </a:xfrm>
          <a:prstGeom prst="rect">
            <a:avLst/>
          </a:prstGeom>
          <a:noFill/>
        </p:spPr>
        <p:txBody>
          <a:bodyPr wrap="none" rtlCol="0">
            <a:spAutoFit/>
          </a:bodyPr>
          <a:lstStyle/>
          <a:p>
            <a:pPr algn="ctr"/>
            <a:r>
              <a:rPr lang="en-US" dirty="0">
                <a:solidFill>
                  <a:srgbClr val="0070C0"/>
                </a:solidFill>
                <a:latin typeface="Arial" panose="020B0604020202020204" pitchFamily="34" charset="0"/>
                <a:cs typeface="Arial" panose="020B0604020202020204" pitchFamily="34" charset="0"/>
              </a:rPr>
              <a:t>Mars FLT SIM, VR</a:t>
            </a:r>
          </a:p>
        </p:txBody>
      </p:sp>
      <p:cxnSp>
        <p:nvCxnSpPr>
          <p:cNvPr id="21" name="Straight Connector 20">
            <a:extLst>
              <a:ext uri="{FF2B5EF4-FFF2-40B4-BE49-F238E27FC236}">
                <a16:creationId xmlns:a16="http://schemas.microsoft.com/office/drawing/2014/main" id="{85D2E973-25F0-D9DC-FA47-4E0D3695BCAA}"/>
              </a:ext>
            </a:extLst>
          </p:cNvPr>
          <p:cNvCxnSpPr>
            <a:cxnSpLocks/>
          </p:cNvCxnSpPr>
          <p:nvPr/>
        </p:nvCxnSpPr>
        <p:spPr>
          <a:xfrm flipH="1">
            <a:off x="4282764" y="5844008"/>
            <a:ext cx="1188720" cy="0"/>
          </a:xfrm>
          <a:prstGeom prst="line">
            <a:avLst/>
          </a:prstGeom>
          <a:ln>
            <a:solidFill>
              <a:srgbClr val="0070C0"/>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9E85A4D-29BB-5B65-11B1-CDDDD3E8BC4B}"/>
              </a:ext>
            </a:extLst>
          </p:cNvPr>
          <p:cNvCxnSpPr>
            <a:cxnSpLocks/>
            <a:stCxn id="18" idx="3"/>
          </p:cNvCxnSpPr>
          <p:nvPr/>
        </p:nvCxnSpPr>
        <p:spPr>
          <a:xfrm>
            <a:off x="7917721" y="5844008"/>
            <a:ext cx="1371600" cy="0"/>
          </a:xfrm>
          <a:prstGeom prst="line">
            <a:avLst/>
          </a:prstGeom>
          <a:ln>
            <a:solidFill>
              <a:srgbClr val="0070C0"/>
            </a:solidFill>
            <a:tailEnd type="ova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794580F6-0687-4D2B-12EA-DFF55A9FA394}"/>
              </a:ext>
            </a:extLst>
          </p:cNvPr>
          <p:cNvSpPr txBox="1"/>
          <p:nvPr/>
        </p:nvSpPr>
        <p:spPr>
          <a:xfrm>
            <a:off x="4263113" y="1244839"/>
            <a:ext cx="992579"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45 days</a:t>
            </a:r>
          </a:p>
        </p:txBody>
      </p:sp>
      <p:sp>
        <p:nvSpPr>
          <p:cNvPr id="25" name="TextBox 24">
            <a:extLst>
              <a:ext uri="{FF2B5EF4-FFF2-40B4-BE49-F238E27FC236}">
                <a16:creationId xmlns:a16="http://schemas.microsoft.com/office/drawing/2014/main" id="{AC92CF31-00C7-AE7C-D61A-01A0CDCD3AB4}"/>
              </a:ext>
            </a:extLst>
          </p:cNvPr>
          <p:cNvSpPr txBox="1"/>
          <p:nvPr/>
        </p:nvSpPr>
        <p:spPr>
          <a:xfrm>
            <a:off x="979011" y="3668816"/>
            <a:ext cx="864339"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7 days</a:t>
            </a:r>
          </a:p>
        </p:txBody>
      </p:sp>
      <p:sp>
        <p:nvSpPr>
          <p:cNvPr id="26" name="TextBox 25">
            <a:extLst>
              <a:ext uri="{FF2B5EF4-FFF2-40B4-BE49-F238E27FC236}">
                <a16:creationId xmlns:a16="http://schemas.microsoft.com/office/drawing/2014/main" id="{55B1B018-FC50-2237-F6AB-60D176E88C9A}"/>
              </a:ext>
            </a:extLst>
          </p:cNvPr>
          <p:cNvSpPr txBox="1"/>
          <p:nvPr/>
        </p:nvSpPr>
        <p:spPr>
          <a:xfrm>
            <a:off x="2083391" y="3225671"/>
            <a:ext cx="992579"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14 days</a:t>
            </a:r>
          </a:p>
        </p:txBody>
      </p:sp>
      <p:sp>
        <p:nvSpPr>
          <p:cNvPr id="27" name="TextBox 26">
            <a:extLst>
              <a:ext uri="{FF2B5EF4-FFF2-40B4-BE49-F238E27FC236}">
                <a16:creationId xmlns:a16="http://schemas.microsoft.com/office/drawing/2014/main" id="{43846B26-DBA5-8F38-86D6-D28C963E361E}"/>
              </a:ext>
            </a:extLst>
          </p:cNvPr>
          <p:cNvSpPr txBox="1"/>
          <p:nvPr/>
        </p:nvSpPr>
        <p:spPr>
          <a:xfrm>
            <a:off x="3306855" y="2197691"/>
            <a:ext cx="992579"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30 days</a:t>
            </a:r>
          </a:p>
        </p:txBody>
      </p:sp>
    </p:spTree>
    <p:extLst>
      <p:ext uri="{BB962C8B-B14F-4D97-AF65-F5344CB8AC3E}">
        <p14:creationId xmlns:p14="http://schemas.microsoft.com/office/powerpoint/2010/main" val="16294420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12221" y="228962"/>
            <a:ext cx="7709988" cy="707886"/>
          </a:xfrm>
          <a:prstGeom prst="rect">
            <a:avLst/>
          </a:prstGeom>
          <a:noFill/>
        </p:spPr>
        <p:txBody>
          <a:bodyPr wrap="square" rtlCol="0">
            <a:spAutoFit/>
          </a:bodyPr>
          <a:lstStyle/>
          <a:p>
            <a:pPr algn="ctr"/>
            <a:r>
              <a:rPr lang="en-US" sz="4000" b="1" dirty="0">
                <a:latin typeface="Arial" panose="020B0604020202020204" pitchFamily="34" charset="0"/>
                <a:cs typeface="Arial" panose="020B0604020202020204" pitchFamily="34" charset="0"/>
              </a:rPr>
              <a:t>Isolation and Confinement</a:t>
            </a:r>
          </a:p>
        </p:txBody>
      </p:sp>
      <p:pic>
        <p:nvPicPr>
          <p:cNvPr id="7" name="Picture 6">
            <a:extLst>
              <a:ext uri="{FF2B5EF4-FFF2-40B4-BE49-F238E27FC236}">
                <a16:creationId xmlns:a16="http://schemas.microsoft.com/office/drawing/2014/main" id="{4DF3BB75-F033-545E-BCCF-CBC65AAC10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624" y="1775759"/>
            <a:ext cx="11902751" cy="2754355"/>
          </a:xfrm>
          <a:prstGeom prst="rect">
            <a:avLst/>
          </a:prstGeom>
        </p:spPr>
      </p:pic>
    </p:spTree>
    <p:extLst>
      <p:ext uri="{BB962C8B-B14F-4D97-AF65-F5344CB8AC3E}">
        <p14:creationId xmlns:p14="http://schemas.microsoft.com/office/powerpoint/2010/main" val="157948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421" y="208591"/>
            <a:ext cx="10449431" cy="707886"/>
          </a:xfrm>
          <a:prstGeom prst="rect">
            <a:avLst/>
          </a:prstGeom>
          <a:noFill/>
        </p:spPr>
        <p:txBody>
          <a:bodyPr wrap="square" rtlCol="0">
            <a:spAutoFit/>
          </a:bodyPr>
          <a:lstStyle/>
          <a:p>
            <a:pPr algn="ctr"/>
            <a:r>
              <a:rPr lang="en-US" sz="4000" b="1" dirty="0">
                <a:latin typeface="Arial" panose="020B0604020202020204" pitchFamily="34" charset="0"/>
                <a:cs typeface="Arial" panose="020B0604020202020204" pitchFamily="34" charset="0"/>
              </a:rPr>
              <a:t>Comparison of simulated EVA Capabilities</a:t>
            </a:r>
          </a:p>
        </p:txBody>
      </p:sp>
      <p:sp>
        <p:nvSpPr>
          <p:cNvPr id="7" name="TextBox 6">
            <a:extLst>
              <a:ext uri="{FF2B5EF4-FFF2-40B4-BE49-F238E27FC236}">
                <a16:creationId xmlns:a16="http://schemas.microsoft.com/office/drawing/2014/main" id="{CB9A4A26-FC9E-4E86-51EC-92A9DB923A11}"/>
              </a:ext>
            </a:extLst>
          </p:cNvPr>
          <p:cNvSpPr txBox="1"/>
          <p:nvPr/>
        </p:nvSpPr>
        <p:spPr>
          <a:xfrm>
            <a:off x="3013789" y="1283508"/>
            <a:ext cx="6363476" cy="646331"/>
          </a:xfrm>
          <a:prstGeom prst="rect">
            <a:avLst/>
          </a:prstGeom>
          <a:noFill/>
        </p:spPr>
        <p:txBody>
          <a:bodyPr wrap="square">
            <a:spAutoFit/>
          </a:bodyPr>
          <a:lstStyle/>
          <a:p>
            <a:pPr algn="ctr"/>
            <a:r>
              <a:rPr lang="en-US" dirty="0">
                <a:latin typeface="Arial" panose="020B0604020202020204" pitchFamily="34" charset="0"/>
                <a:cs typeface="Arial" panose="020B0604020202020204" pitchFamily="34" charset="0"/>
              </a:rPr>
              <a:t>Two crewmembers operate Flight Simulator on L1 module and two crewmembers perform VR EVAs in the airlock</a:t>
            </a:r>
          </a:p>
        </p:txBody>
      </p:sp>
      <p:sp>
        <p:nvSpPr>
          <p:cNvPr id="10" name="TextBox 9">
            <a:extLst>
              <a:ext uri="{FF2B5EF4-FFF2-40B4-BE49-F238E27FC236}">
                <a16:creationId xmlns:a16="http://schemas.microsoft.com/office/drawing/2014/main" id="{E32F5CB0-2F16-A7DF-B0B1-642ECE1421C4}"/>
              </a:ext>
            </a:extLst>
          </p:cNvPr>
          <p:cNvSpPr txBox="1"/>
          <p:nvPr/>
        </p:nvSpPr>
        <p:spPr>
          <a:xfrm>
            <a:off x="1094820" y="1303498"/>
            <a:ext cx="1467068" cy="646331"/>
          </a:xfrm>
          <a:prstGeom prst="rect">
            <a:avLst/>
          </a:prstGeom>
          <a:noFill/>
        </p:spPr>
        <p:txBody>
          <a:bodyPr wrap="none" rtlCol="0">
            <a:spAutoFit/>
          </a:bodyPr>
          <a:lstStyle/>
          <a:p>
            <a:r>
              <a:rPr lang="en-US" sz="3600" dirty="0">
                <a:latin typeface="Arial" panose="020B0604020202020204" pitchFamily="34" charset="0"/>
                <a:cs typeface="Arial" panose="020B0604020202020204" pitchFamily="34" charset="0"/>
              </a:rPr>
              <a:t>HERA</a:t>
            </a:r>
          </a:p>
        </p:txBody>
      </p:sp>
      <p:pic>
        <p:nvPicPr>
          <p:cNvPr id="16" name="Picture 15">
            <a:extLst>
              <a:ext uri="{FF2B5EF4-FFF2-40B4-BE49-F238E27FC236}">
                <a16:creationId xmlns:a16="http://schemas.microsoft.com/office/drawing/2014/main" id="{5A6A6DC2-7166-31F7-7A0D-B06665A7CB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9877" y="2438314"/>
            <a:ext cx="4072206" cy="3136178"/>
          </a:xfrm>
          <a:prstGeom prst="rect">
            <a:avLst/>
          </a:prstGeom>
        </p:spPr>
      </p:pic>
      <p:pic>
        <p:nvPicPr>
          <p:cNvPr id="17" name="Picture 16">
            <a:extLst>
              <a:ext uri="{FF2B5EF4-FFF2-40B4-BE49-F238E27FC236}">
                <a16:creationId xmlns:a16="http://schemas.microsoft.com/office/drawing/2014/main" id="{6296447D-1368-5E22-6B50-A673CB40CE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8674" y="1919296"/>
            <a:ext cx="3908530" cy="2988876"/>
          </a:xfrm>
          <a:prstGeom prst="rect">
            <a:avLst/>
          </a:prstGeom>
        </p:spPr>
      </p:pic>
      <p:pic>
        <p:nvPicPr>
          <p:cNvPr id="19" name="Picture 18">
            <a:extLst>
              <a:ext uri="{FF2B5EF4-FFF2-40B4-BE49-F238E27FC236}">
                <a16:creationId xmlns:a16="http://schemas.microsoft.com/office/drawing/2014/main" id="{7172839E-99A2-7D06-FFF9-567F45CE70B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96878" y="4117941"/>
            <a:ext cx="4500388" cy="2531468"/>
          </a:xfrm>
          <a:prstGeom prst="rect">
            <a:avLst/>
          </a:prstGeom>
        </p:spPr>
      </p:pic>
      <p:pic>
        <p:nvPicPr>
          <p:cNvPr id="18" name="Picture 17">
            <a:extLst>
              <a:ext uri="{FF2B5EF4-FFF2-40B4-BE49-F238E27FC236}">
                <a16:creationId xmlns:a16="http://schemas.microsoft.com/office/drawing/2014/main" id="{D3DDC65B-5008-FE8D-3E66-5245FE32E2D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76210" y="2166489"/>
            <a:ext cx="3617076" cy="2034605"/>
          </a:xfrm>
          <a:prstGeom prst="rect">
            <a:avLst/>
          </a:prstGeom>
        </p:spPr>
      </p:pic>
      <p:pic>
        <p:nvPicPr>
          <p:cNvPr id="20" name="Picture 19">
            <a:extLst>
              <a:ext uri="{FF2B5EF4-FFF2-40B4-BE49-F238E27FC236}">
                <a16:creationId xmlns:a16="http://schemas.microsoft.com/office/drawing/2014/main" id="{909AAA52-20CE-5574-0543-D20C42B79DA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211118" y="4654619"/>
            <a:ext cx="3012449" cy="1839745"/>
          </a:xfrm>
          <a:prstGeom prst="rect">
            <a:avLst/>
          </a:prstGeom>
        </p:spPr>
      </p:pic>
    </p:spTree>
    <p:extLst>
      <p:ext uri="{BB962C8B-B14F-4D97-AF65-F5344CB8AC3E}">
        <p14:creationId xmlns:p14="http://schemas.microsoft.com/office/powerpoint/2010/main" val="30436334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421" y="208591"/>
            <a:ext cx="10449431" cy="707886"/>
          </a:xfrm>
          <a:prstGeom prst="rect">
            <a:avLst/>
          </a:prstGeom>
          <a:noFill/>
        </p:spPr>
        <p:txBody>
          <a:bodyPr wrap="square" rtlCol="0">
            <a:spAutoFit/>
          </a:bodyPr>
          <a:lstStyle/>
          <a:p>
            <a:pPr algn="ctr"/>
            <a:r>
              <a:rPr lang="en-US" sz="4000" b="1" dirty="0">
                <a:latin typeface="Arial" panose="020B0604020202020204" pitchFamily="34" charset="0"/>
                <a:cs typeface="Arial" panose="020B0604020202020204" pitchFamily="34" charset="0"/>
              </a:rPr>
              <a:t>Comparison of simulated EVA Capabilities</a:t>
            </a:r>
          </a:p>
        </p:txBody>
      </p:sp>
      <p:sp>
        <p:nvSpPr>
          <p:cNvPr id="7" name="TextBox 6">
            <a:extLst>
              <a:ext uri="{FF2B5EF4-FFF2-40B4-BE49-F238E27FC236}">
                <a16:creationId xmlns:a16="http://schemas.microsoft.com/office/drawing/2014/main" id="{CB9A4A26-FC9E-4E86-51EC-92A9DB923A11}"/>
              </a:ext>
            </a:extLst>
          </p:cNvPr>
          <p:cNvSpPr txBox="1"/>
          <p:nvPr/>
        </p:nvSpPr>
        <p:spPr>
          <a:xfrm>
            <a:off x="524299" y="4527456"/>
            <a:ext cx="3149624" cy="923330"/>
          </a:xfrm>
          <a:prstGeom prst="rect">
            <a:avLst/>
          </a:prstGeom>
          <a:noFill/>
        </p:spPr>
        <p:txBody>
          <a:bodyPr wrap="square">
            <a:spAutoFit/>
          </a:bodyPr>
          <a:lstStyle/>
          <a:p>
            <a:pPr algn="ctr"/>
            <a:r>
              <a:rPr lang="en-US" dirty="0">
                <a:latin typeface="Arial" panose="020B0604020202020204" pitchFamily="34" charset="0"/>
                <a:cs typeface="Arial" panose="020B0604020202020204" pitchFamily="34" charset="0"/>
              </a:rPr>
              <a:t>1,200-square-foot sandbox filled with red sand to mimic the Martian landscape.</a:t>
            </a:r>
          </a:p>
        </p:txBody>
      </p:sp>
      <p:sp>
        <p:nvSpPr>
          <p:cNvPr id="8" name="TextBox 7">
            <a:extLst>
              <a:ext uri="{FF2B5EF4-FFF2-40B4-BE49-F238E27FC236}">
                <a16:creationId xmlns:a16="http://schemas.microsoft.com/office/drawing/2014/main" id="{435D592B-663F-B765-FFB3-0046957C6F47}"/>
              </a:ext>
            </a:extLst>
          </p:cNvPr>
          <p:cNvSpPr txBox="1"/>
          <p:nvPr/>
        </p:nvSpPr>
        <p:spPr>
          <a:xfrm>
            <a:off x="1198612" y="1031930"/>
            <a:ext cx="2082621" cy="646331"/>
          </a:xfrm>
          <a:prstGeom prst="rect">
            <a:avLst/>
          </a:prstGeom>
          <a:noFill/>
        </p:spPr>
        <p:txBody>
          <a:bodyPr wrap="none" rtlCol="0">
            <a:spAutoFit/>
          </a:bodyPr>
          <a:lstStyle/>
          <a:p>
            <a:r>
              <a:rPr lang="en-US" sz="3600" dirty="0">
                <a:latin typeface="Arial" panose="020B0604020202020204" pitchFamily="34" charset="0"/>
                <a:cs typeface="Arial" panose="020B0604020202020204" pitchFamily="34" charset="0"/>
              </a:rPr>
              <a:t>CHAPEA</a:t>
            </a:r>
          </a:p>
        </p:txBody>
      </p:sp>
      <p:sp>
        <p:nvSpPr>
          <p:cNvPr id="9" name="TextBox 8">
            <a:extLst>
              <a:ext uri="{FF2B5EF4-FFF2-40B4-BE49-F238E27FC236}">
                <a16:creationId xmlns:a16="http://schemas.microsoft.com/office/drawing/2014/main" id="{518494C3-C3FF-8BB5-FB50-37A65BC21A71}"/>
              </a:ext>
            </a:extLst>
          </p:cNvPr>
          <p:cNvSpPr txBox="1"/>
          <p:nvPr/>
        </p:nvSpPr>
        <p:spPr>
          <a:xfrm>
            <a:off x="5544724" y="1031929"/>
            <a:ext cx="1133644" cy="646331"/>
          </a:xfrm>
          <a:prstGeom prst="rect">
            <a:avLst/>
          </a:prstGeom>
          <a:noFill/>
        </p:spPr>
        <p:txBody>
          <a:bodyPr wrap="none" rtlCol="0">
            <a:spAutoFit/>
          </a:bodyPr>
          <a:lstStyle/>
          <a:p>
            <a:r>
              <a:rPr lang="en-US" sz="3600" dirty="0">
                <a:latin typeface="Arial" panose="020B0604020202020204" pitchFamily="34" charset="0"/>
                <a:cs typeface="Arial" panose="020B0604020202020204" pitchFamily="34" charset="0"/>
              </a:rPr>
              <a:t>NEK</a:t>
            </a:r>
          </a:p>
        </p:txBody>
      </p:sp>
      <p:sp>
        <p:nvSpPr>
          <p:cNvPr id="3" name="TextBox 2">
            <a:extLst>
              <a:ext uri="{FF2B5EF4-FFF2-40B4-BE49-F238E27FC236}">
                <a16:creationId xmlns:a16="http://schemas.microsoft.com/office/drawing/2014/main" id="{A7A1B09B-C53E-7BA0-D41B-430CAC471D11}"/>
              </a:ext>
            </a:extLst>
          </p:cNvPr>
          <p:cNvSpPr txBox="1"/>
          <p:nvPr/>
        </p:nvSpPr>
        <p:spPr>
          <a:xfrm>
            <a:off x="9055844" y="1012867"/>
            <a:ext cx="1877437" cy="646331"/>
          </a:xfrm>
          <a:prstGeom prst="rect">
            <a:avLst/>
          </a:prstGeom>
          <a:noFill/>
        </p:spPr>
        <p:txBody>
          <a:bodyPr wrap="none" rtlCol="0">
            <a:spAutoFit/>
          </a:bodyPr>
          <a:lstStyle/>
          <a:p>
            <a:r>
              <a:rPr lang="en-US" sz="3600" dirty="0">
                <a:latin typeface="Arial" panose="020B0604020202020204" pitchFamily="34" charset="0"/>
                <a:cs typeface="Arial" panose="020B0604020202020204" pitchFamily="34" charset="0"/>
              </a:rPr>
              <a:t>HISEAS</a:t>
            </a:r>
          </a:p>
        </p:txBody>
      </p:sp>
      <p:grpSp>
        <p:nvGrpSpPr>
          <p:cNvPr id="14" name="Group 13">
            <a:extLst>
              <a:ext uri="{FF2B5EF4-FFF2-40B4-BE49-F238E27FC236}">
                <a16:creationId xmlns:a16="http://schemas.microsoft.com/office/drawing/2014/main" id="{07F0E2BC-C4C3-536F-3FFF-B164C4FA141E}"/>
              </a:ext>
            </a:extLst>
          </p:cNvPr>
          <p:cNvGrpSpPr/>
          <p:nvPr/>
        </p:nvGrpSpPr>
        <p:grpSpPr>
          <a:xfrm>
            <a:off x="8233532" y="1975434"/>
            <a:ext cx="3522063" cy="2458124"/>
            <a:chOff x="8817274" y="2078071"/>
            <a:chExt cx="3233240" cy="2141313"/>
          </a:xfrm>
        </p:grpSpPr>
        <p:pic>
          <p:nvPicPr>
            <p:cNvPr id="11" name="Picture 10" descr="A picture containing outdoor, sky, nature, soil&#10;&#10;Description automatically generated">
              <a:extLst>
                <a:ext uri="{FF2B5EF4-FFF2-40B4-BE49-F238E27FC236}">
                  <a16:creationId xmlns:a16="http://schemas.microsoft.com/office/drawing/2014/main" id="{B6E34400-7E91-57D0-A84B-8E2AEB077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7274" y="2078071"/>
              <a:ext cx="3233240" cy="2141313"/>
            </a:xfrm>
            <a:prstGeom prst="rect">
              <a:avLst/>
            </a:prstGeom>
          </p:spPr>
        </p:pic>
        <p:pic>
          <p:nvPicPr>
            <p:cNvPr id="13" name="Picture 12">
              <a:extLst>
                <a:ext uri="{FF2B5EF4-FFF2-40B4-BE49-F238E27FC236}">
                  <a16:creationId xmlns:a16="http://schemas.microsoft.com/office/drawing/2014/main" id="{18F4B84F-A71D-A97F-A1D9-13A14DA4F2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17274" y="3885558"/>
              <a:ext cx="249958" cy="225572"/>
            </a:xfrm>
            <a:prstGeom prst="rect">
              <a:avLst/>
            </a:prstGeom>
          </p:spPr>
        </p:pic>
      </p:grpSp>
      <p:pic>
        <p:nvPicPr>
          <p:cNvPr id="15" name="Picture 14">
            <a:extLst>
              <a:ext uri="{FF2B5EF4-FFF2-40B4-BE49-F238E27FC236}">
                <a16:creationId xmlns:a16="http://schemas.microsoft.com/office/drawing/2014/main" id="{F202FABC-A907-268F-5B25-B34FB23D81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4299" y="1975434"/>
            <a:ext cx="3368851" cy="2346164"/>
          </a:xfrm>
          <a:prstGeom prst="rect">
            <a:avLst/>
          </a:prstGeom>
        </p:spPr>
      </p:pic>
      <p:pic>
        <p:nvPicPr>
          <p:cNvPr id="2" name="Picture 1">
            <a:extLst>
              <a:ext uri="{FF2B5EF4-FFF2-40B4-BE49-F238E27FC236}">
                <a16:creationId xmlns:a16="http://schemas.microsoft.com/office/drawing/2014/main" id="{716A295F-C899-EC85-6350-A7689F167C6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69035" y="1694267"/>
            <a:ext cx="2477277" cy="1651518"/>
          </a:xfrm>
          <a:prstGeom prst="rect">
            <a:avLst/>
          </a:prstGeom>
        </p:spPr>
      </p:pic>
      <p:sp>
        <p:nvSpPr>
          <p:cNvPr id="6" name="TextBox 5">
            <a:extLst>
              <a:ext uri="{FF2B5EF4-FFF2-40B4-BE49-F238E27FC236}">
                <a16:creationId xmlns:a16="http://schemas.microsoft.com/office/drawing/2014/main" id="{C0CBDA40-17EB-CA4C-1753-7A77CAFC3868}"/>
              </a:ext>
            </a:extLst>
          </p:cNvPr>
          <p:cNvSpPr txBox="1"/>
          <p:nvPr/>
        </p:nvSpPr>
        <p:spPr>
          <a:xfrm>
            <a:off x="8452760" y="4527456"/>
            <a:ext cx="3149624" cy="1477328"/>
          </a:xfrm>
          <a:prstGeom prst="rect">
            <a:avLst/>
          </a:prstGeom>
          <a:noFill/>
        </p:spPr>
        <p:txBody>
          <a:bodyPr wrap="square">
            <a:spAutoFit/>
          </a:bodyPr>
          <a:lstStyle/>
          <a:p>
            <a:pPr algn="ctr"/>
            <a:r>
              <a:rPr lang="en-US" dirty="0">
                <a:latin typeface="Arial" panose="020B0604020202020204" pitchFamily="34" charset="0"/>
                <a:cs typeface="Arial" panose="020B0604020202020204" pitchFamily="34" charset="0"/>
              </a:rPr>
              <a:t>Crew performed geological surveys and other tasks within a 2-mile radius of the habitat remaining in contact with HABCOM</a:t>
            </a:r>
          </a:p>
        </p:txBody>
      </p:sp>
      <p:sp>
        <p:nvSpPr>
          <p:cNvPr id="12" name="TextBox 11">
            <a:extLst>
              <a:ext uri="{FF2B5EF4-FFF2-40B4-BE49-F238E27FC236}">
                <a16:creationId xmlns:a16="http://schemas.microsoft.com/office/drawing/2014/main" id="{1D8A4C4F-1C66-139E-C190-843761BCA15E}"/>
              </a:ext>
            </a:extLst>
          </p:cNvPr>
          <p:cNvSpPr txBox="1"/>
          <p:nvPr/>
        </p:nvSpPr>
        <p:spPr>
          <a:xfrm>
            <a:off x="4264843" y="3398388"/>
            <a:ext cx="3638184" cy="646331"/>
          </a:xfrm>
          <a:prstGeom prst="rect">
            <a:avLst/>
          </a:prstGeom>
          <a:noFill/>
        </p:spPr>
        <p:txBody>
          <a:bodyPr wrap="square">
            <a:spAutoFit/>
          </a:bodyPr>
          <a:lstStyle/>
          <a:p>
            <a:pPr algn="ctr"/>
            <a:r>
              <a:rPr lang="en-US" dirty="0">
                <a:latin typeface="Arial" panose="020B0604020202020204" pitchFamily="34" charset="0"/>
                <a:cs typeface="Arial" panose="020B0604020202020204" pitchFamily="34" charset="0"/>
              </a:rPr>
              <a:t>Crew split into two groups for several days</a:t>
            </a:r>
          </a:p>
        </p:txBody>
      </p:sp>
      <p:pic>
        <p:nvPicPr>
          <p:cNvPr id="16" name="Picture 15">
            <a:extLst>
              <a:ext uri="{FF2B5EF4-FFF2-40B4-BE49-F238E27FC236}">
                <a16:creationId xmlns:a16="http://schemas.microsoft.com/office/drawing/2014/main" id="{F8456D0E-DE6C-A80A-726B-D2B1960D8E2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09123" y="4123575"/>
            <a:ext cx="3149624" cy="2099749"/>
          </a:xfrm>
          <a:prstGeom prst="rect">
            <a:avLst/>
          </a:prstGeom>
        </p:spPr>
      </p:pic>
    </p:spTree>
    <p:extLst>
      <p:ext uri="{BB962C8B-B14F-4D97-AF65-F5344CB8AC3E}">
        <p14:creationId xmlns:p14="http://schemas.microsoft.com/office/powerpoint/2010/main" val="32785919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67127" y="1219042"/>
            <a:ext cx="11548153" cy="1277273"/>
          </a:xfrm>
          <a:prstGeom prst="rect">
            <a:avLst/>
          </a:prstGeom>
        </p:spPr>
        <p:txBody>
          <a:bodyPr wrap="square">
            <a:spAutoFit/>
          </a:bodyPr>
          <a:lstStyle/>
          <a:p>
            <a:pPr marL="342900" indent="-342900">
              <a:spcAft>
                <a:spcPts val="600"/>
              </a:spcAft>
              <a:buFont typeface="Arial" panose="020B0604020202020204" pitchFamily="34" charset="0"/>
              <a:buChar char="•"/>
            </a:pPr>
            <a:r>
              <a:rPr lang="en-US" sz="2400" dirty="0">
                <a:latin typeface="Arial" panose="020B0604020202020204" pitchFamily="34" charset="0"/>
                <a:cs typeface="Arial" panose="020B0604020202020204" pitchFamily="34" charset="0"/>
              </a:rPr>
              <a:t>Field analogs typically conduct exploration activities in natural environments often without a habitat. </a:t>
            </a:r>
          </a:p>
          <a:p>
            <a:pPr marL="342900" indent="-342900">
              <a:spcAft>
                <a:spcPts val="600"/>
              </a:spcAft>
              <a:buFont typeface="Arial" panose="020B0604020202020204" pitchFamily="34" charset="0"/>
              <a:buChar char="•"/>
            </a:pPr>
            <a:r>
              <a:rPr lang="en-US" sz="2400" dirty="0">
                <a:latin typeface="Arial" panose="020B0604020202020204" pitchFamily="34" charset="0"/>
                <a:cs typeface="Arial" panose="020B0604020202020204" pitchFamily="34" charset="0"/>
              </a:rPr>
              <a:t>HERA crews perform surface operations together in VR simulated environments.</a:t>
            </a:r>
          </a:p>
        </p:txBody>
      </p:sp>
      <p:sp>
        <p:nvSpPr>
          <p:cNvPr id="4" name="TextBox 3"/>
          <p:cNvSpPr txBox="1"/>
          <p:nvPr/>
        </p:nvSpPr>
        <p:spPr>
          <a:xfrm>
            <a:off x="2112221" y="228962"/>
            <a:ext cx="7709988" cy="707886"/>
          </a:xfrm>
          <a:prstGeom prst="rect">
            <a:avLst/>
          </a:prstGeom>
          <a:noFill/>
        </p:spPr>
        <p:txBody>
          <a:bodyPr wrap="square" rtlCol="0">
            <a:spAutoFit/>
          </a:bodyPr>
          <a:lstStyle/>
          <a:p>
            <a:pPr algn="ctr"/>
            <a:r>
              <a:rPr lang="en-US" sz="4000" b="1" dirty="0">
                <a:latin typeface="Arial" panose="020B0604020202020204" pitchFamily="34" charset="0"/>
                <a:cs typeface="Arial" panose="020B0604020202020204" pitchFamily="34" charset="0"/>
              </a:rPr>
              <a:t>Field Analogs</a:t>
            </a:r>
          </a:p>
        </p:txBody>
      </p:sp>
      <p:sp>
        <p:nvSpPr>
          <p:cNvPr id="7" name="TextBox 6">
            <a:extLst>
              <a:ext uri="{FF2B5EF4-FFF2-40B4-BE49-F238E27FC236}">
                <a16:creationId xmlns:a16="http://schemas.microsoft.com/office/drawing/2014/main" id="{C62B3F47-32B8-3C19-A627-5F44080D9F31}"/>
              </a:ext>
            </a:extLst>
          </p:cNvPr>
          <p:cNvSpPr txBox="1"/>
          <p:nvPr/>
        </p:nvSpPr>
        <p:spPr>
          <a:xfrm>
            <a:off x="9152882" y="2669193"/>
            <a:ext cx="1864613"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Haughton Mars</a:t>
            </a:r>
          </a:p>
        </p:txBody>
      </p:sp>
      <p:sp>
        <p:nvSpPr>
          <p:cNvPr id="8" name="TextBox 7">
            <a:extLst>
              <a:ext uri="{FF2B5EF4-FFF2-40B4-BE49-F238E27FC236}">
                <a16:creationId xmlns:a16="http://schemas.microsoft.com/office/drawing/2014/main" id="{56464718-DB15-AD52-46DF-047E88DF5E26}"/>
              </a:ext>
            </a:extLst>
          </p:cNvPr>
          <p:cNvSpPr txBox="1"/>
          <p:nvPr/>
        </p:nvSpPr>
        <p:spPr>
          <a:xfrm>
            <a:off x="5682502" y="2669193"/>
            <a:ext cx="962636"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CAVES</a:t>
            </a:r>
          </a:p>
        </p:txBody>
      </p:sp>
      <p:sp>
        <p:nvSpPr>
          <p:cNvPr id="9" name="TextBox 8">
            <a:extLst>
              <a:ext uri="{FF2B5EF4-FFF2-40B4-BE49-F238E27FC236}">
                <a16:creationId xmlns:a16="http://schemas.microsoft.com/office/drawing/2014/main" id="{7A01256C-F46C-2F93-DC21-123B5ED36B1E}"/>
              </a:ext>
            </a:extLst>
          </p:cNvPr>
          <p:cNvSpPr txBox="1"/>
          <p:nvPr/>
        </p:nvSpPr>
        <p:spPr>
          <a:xfrm>
            <a:off x="1761133" y="2620077"/>
            <a:ext cx="962636"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DRATS</a:t>
            </a:r>
          </a:p>
        </p:txBody>
      </p:sp>
      <p:pic>
        <p:nvPicPr>
          <p:cNvPr id="2" name="Picture 1">
            <a:extLst>
              <a:ext uri="{FF2B5EF4-FFF2-40B4-BE49-F238E27FC236}">
                <a16:creationId xmlns:a16="http://schemas.microsoft.com/office/drawing/2014/main" id="{06DC2F4A-6A99-7005-7E35-6694263153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451" y="3113171"/>
            <a:ext cx="3810000" cy="2543175"/>
          </a:xfrm>
          <a:prstGeom prst="rect">
            <a:avLst/>
          </a:prstGeom>
        </p:spPr>
      </p:pic>
      <p:pic>
        <p:nvPicPr>
          <p:cNvPr id="10" name="Picture 9">
            <a:extLst>
              <a:ext uri="{FF2B5EF4-FFF2-40B4-BE49-F238E27FC236}">
                <a16:creationId xmlns:a16="http://schemas.microsoft.com/office/drawing/2014/main" id="{0AA6B689-27B0-0219-5429-E241B4B1D12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173612" y="3122501"/>
            <a:ext cx="3676262" cy="2525787"/>
          </a:xfrm>
          <a:prstGeom prst="rect">
            <a:avLst/>
          </a:prstGeom>
        </p:spPr>
      </p:pic>
      <p:pic>
        <p:nvPicPr>
          <p:cNvPr id="11" name="Picture 10">
            <a:extLst>
              <a:ext uri="{FF2B5EF4-FFF2-40B4-BE49-F238E27FC236}">
                <a16:creationId xmlns:a16="http://schemas.microsoft.com/office/drawing/2014/main" id="{63A7AEFA-ECB2-8787-F057-86C073A6E6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51819" y="3113171"/>
            <a:ext cx="3792731" cy="2528487"/>
          </a:xfrm>
          <a:prstGeom prst="rect">
            <a:avLst/>
          </a:prstGeom>
        </p:spPr>
      </p:pic>
      <p:sp>
        <p:nvSpPr>
          <p:cNvPr id="12" name="TextBox 11">
            <a:extLst>
              <a:ext uri="{FF2B5EF4-FFF2-40B4-BE49-F238E27FC236}">
                <a16:creationId xmlns:a16="http://schemas.microsoft.com/office/drawing/2014/main" id="{2CB57939-C7B6-901A-B570-88CA02CF1791}"/>
              </a:ext>
            </a:extLst>
          </p:cNvPr>
          <p:cNvSpPr txBox="1"/>
          <p:nvPr/>
        </p:nvSpPr>
        <p:spPr>
          <a:xfrm>
            <a:off x="4251819" y="5648288"/>
            <a:ext cx="2985796" cy="338554"/>
          </a:xfrm>
          <a:prstGeom prst="rect">
            <a:avLst/>
          </a:prstGeom>
          <a:noFill/>
        </p:spPr>
        <p:txBody>
          <a:bodyPr wrap="square" rtlCol="0">
            <a:spAutoFit/>
          </a:bodyPr>
          <a:lstStyle/>
          <a:p>
            <a:r>
              <a:rPr lang="en-US" sz="1600" i="0" dirty="0">
                <a:effectLst/>
                <a:latin typeface="Arial" panose="020B0604020202020204" pitchFamily="34" charset="0"/>
              </a:rPr>
              <a:t>CREDIT: </a:t>
            </a:r>
            <a:r>
              <a:rPr lang="en-US" sz="1600" b="0" i="0" dirty="0">
                <a:effectLst/>
                <a:latin typeface="Arial" panose="020B0604020202020204" pitchFamily="34" charset="0"/>
              </a:rPr>
              <a:t>ESA–A. Romeo</a:t>
            </a:r>
            <a:endParaRPr lang="en-US" sz="1600" dirty="0"/>
          </a:p>
        </p:txBody>
      </p:sp>
    </p:spTree>
    <p:extLst>
      <p:ext uri="{BB962C8B-B14F-4D97-AF65-F5344CB8AC3E}">
        <p14:creationId xmlns:p14="http://schemas.microsoft.com/office/powerpoint/2010/main" val="32483070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67127" y="1219042"/>
            <a:ext cx="11548153" cy="1646605"/>
          </a:xfrm>
          <a:prstGeom prst="rect">
            <a:avLst/>
          </a:prstGeom>
        </p:spPr>
        <p:txBody>
          <a:bodyPr wrap="square">
            <a:spAutoFit/>
          </a:bodyPr>
          <a:lstStyle/>
          <a:p>
            <a:pPr marL="342900" indent="-342900">
              <a:spcAft>
                <a:spcPts val="600"/>
              </a:spcAft>
              <a:buFont typeface="Arial" panose="020B0604020202020204" pitchFamily="34" charset="0"/>
              <a:buChar char="•"/>
            </a:pPr>
            <a:r>
              <a:rPr lang="en-US" sz="2400" dirty="0">
                <a:latin typeface="Arial" panose="020B0604020202020204" pitchFamily="34" charset="0"/>
                <a:cs typeface="Arial" panose="020B0604020202020204" pitchFamily="34" charset="0"/>
              </a:rPr>
              <a:t>Locations that have extreme conditions are used to research human adaptation and resilience in unhospitable environments. </a:t>
            </a:r>
          </a:p>
          <a:p>
            <a:pPr marL="342900" indent="-342900">
              <a:spcAft>
                <a:spcPts val="600"/>
              </a:spcAft>
              <a:buFont typeface="Arial" panose="020B0604020202020204" pitchFamily="34" charset="0"/>
              <a:buChar char="•"/>
            </a:pPr>
            <a:r>
              <a:rPr lang="en-US" sz="2400" dirty="0">
                <a:latin typeface="Arial" panose="020B0604020202020204" pitchFamily="34" charset="0"/>
                <a:cs typeface="Arial" panose="020B0604020202020204" pitchFamily="34" charset="0"/>
              </a:rPr>
              <a:t>HERA does not operate in an extreme environment so cannot model this effect on the crew.</a:t>
            </a:r>
          </a:p>
        </p:txBody>
      </p:sp>
      <p:sp>
        <p:nvSpPr>
          <p:cNvPr id="4" name="TextBox 3"/>
          <p:cNvSpPr txBox="1"/>
          <p:nvPr/>
        </p:nvSpPr>
        <p:spPr>
          <a:xfrm>
            <a:off x="267126" y="228962"/>
            <a:ext cx="10176627" cy="630942"/>
          </a:xfrm>
          <a:prstGeom prst="rect">
            <a:avLst/>
          </a:prstGeom>
          <a:noFill/>
        </p:spPr>
        <p:txBody>
          <a:bodyPr wrap="square" rtlCol="0">
            <a:spAutoFit/>
          </a:bodyPr>
          <a:lstStyle/>
          <a:p>
            <a:pPr algn="ctr"/>
            <a:r>
              <a:rPr lang="en-US" sz="3500" b="1" dirty="0">
                <a:latin typeface="Arial" panose="020B0604020202020204" pitchFamily="34" charset="0"/>
                <a:cs typeface="Arial" panose="020B0604020202020204" pitchFamily="34" charset="0"/>
              </a:rPr>
              <a:t>Isolated, Confined, and Extreme Environments</a:t>
            </a:r>
          </a:p>
        </p:txBody>
      </p:sp>
      <p:sp>
        <p:nvSpPr>
          <p:cNvPr id="7" name="TextBox 6">
            <a:extLst>
              <a:ext uri="{FF2B5EF4-FFF2-40B4-BE49-F238E27FC236}">
                <a16:creationId xmlns:a16="http://schemas.microsoft.com/office/drawing/2014/main" id="{C62B3F47-32B8-3C19-A627-5F44080D9F31}"/>
              </a:ext>
            </a:extLst>
          </p:cNvPr>
          <p:cNvSpPr txBox="1"/>
          <p:nvPr/>
        </p:nvSpPr>
        <p:spPr>
          <a:xfrm>
            <a:off x="9331897" y="2686650"/>
            <a:ext cx="1031051"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NEEMO</a:t>
            </a:r>
          </a:p>
        </p:txBody>
      </p:sp>
      <p:sp>
        <p:nvSpPr>
          <p:cNvPr id="9" name="TextBox 8">
            <a:extLst>
              <a:ext uri="{FF2B5EF4-FFF2-40B4-BE49-F238E27FC236}">
                <a16:creationId xmlns:a16="http://schemas.microsoft.com/office/drawing/2014/main" id="{7A01256C-F46C-2F93-DC21-123B5ED36B1E}"/>
              </a:ext>
            </a:extLst>
          </p:cNvPr>
          <p:cNvSpPr txBox="1"/>
          <p:nvPr/>
        </p:nvSpPr>
        <p:spPr>
          <a:xfrm>
            <a:off x="1860028" y="3055982"/>
            <a:ext cx="1313180"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Antarctica</a:t>
            </a:r>
          </a:p>
        </p:txBody>
      </p:sp>
      <p:pic>
        <p:nvPicPr>
          <p:cNvPr id="5" name="Picture 4">
            <a:extLst>
              <a:ext uri="{FF2B5EF4-FFF2-40B4-BE49-F238E27FC236}">
                <a16:creationId xmlns:a16="http://schemas.microsoft.com/office/drawing/2014/main" id="{3627DAE4-683F-96FD-071D-C2E5ED75DF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2448" y="3467735"/>
            <a:ext cx="3900401" cy="2171223"/>
          </a:xfrm>
          <a:prstGeom prst="rect">
            <a:avLst/>
          </a:prstGeom>
        </p:spPr>
      </p:pic>
      <p:pic>
        <p:nvPicPr>
          <p:cNvPr id="6" name="Picture 5">
            <a:extLst>
              <a:ext uri="{FF2B5EF4-FFF2-40B4-BE49-F238E27FC236}">
                <a16:creationId xmlns:a16="http://schemas.microsoft.com/office/drawing/2014/main" id="{B8D3605A-E43A-CC2E-B1FE-7565BC74EA7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75513" y="2832442"/>
            <a:ext cx="3472951" cy="2319823"/>
          </a:xfrm>
          <a:prstGeom prst="rect">
            <a:avLst/>
          </a:prstGeom>
        </p:spPr>
      </p:pic>
      <p:sp>
        <p:nvSpPr>
          <p:cNvPr id="8" name="TextBox 7">
            <a:extLst>
              <a:ext uri="{FF2B5EF4-FFF2-40B4-BE49-F238E27FC236}">
                <a16:creationId xmlns:a16="http://schemas.microsoft.com/office/drawing/2014/main" id="{7F49D8E6-53A4-FCCF-DD99-854CBC45B1C0}"/>
              </a:ext>
            </a:extLst>
          </p:cNvPr>
          <p:cNvSpPr txBox="1"/>
          <p:nvPr/>
        </p:nvSpPr>
        <p:spPr>
          <a:xfrm>
            <a:off x="5842545" y="5152265"/>
            <a:ext cx="1737976"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Credit: </a:t>
            </a:r>
            <a:r>
              <a:rPr lang="en-US" sz="1400" b="0" i="0" dirty="0">
                <a:solidFill>
                  <a:srgbClr val="1A1A1A"/>
                </a:solidFill>
                <a:effectLst/>
                <a:latin typeface="Arial" panose="020B0604020202020204" pitchFamily="34" charset="0"/>
                <a:cs typeface="Arial" panose="020B0604020202020204" pitchFamily="34" charset="0"/>
              </a:rPr>
              <a:t>Beth Healey</a:t>
            </a:r>
            <a:endParaRPr lang="en-US" sz="1400" dirty="0">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CA753312-30A3-3C0E-613D-AA985F3BEC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91052" y="3104390"/>
            <a:ext cx="3028950" cy="2047875"/>
          </a:xfrm>
          <a:prstGeom prst="rect">
            <a:avLst/>
          </a:prstGeom>
        </p:spPr>
      </p:pic>
      <p:pic>
        <p:nvPicPr>
          <p:cNvPr id="11" name="Picture 10">
            <a:extLst>
              <a:ext uri="{FF2B5EF4-FFF2-40B4-BE49-F238E27FC236}">
                <a16:creationId xmlns:a16="http://schemas.microsoft.com/office/drawing/2014/main" id="{230D988C-04A1-50D3-D68C-7DE66BE3401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39153" y="4722159"/>
            <a:ext cx="2548377" cy="1911283"/>
          </a:xfrm>
          <a:prstGeom prst="rect">
            <a:avLst/>
          </a:prstGeom>
        </p:spPr>
      </p:pic>
    </p:spTree>
    <p:extLst>
      <p:ext uri="{BB962C8B-B14F-4D97-AF65-F5344CB8AC3E}">
        <p14:creationId xmlns:p14="http://schemas.microsoft.com/office/powerpoint/2010/main" val="18767709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67127" y="1219042"/>
            <a:ext cx="11548153" cy="4555093"/>
          </a:xfrm>
          <a:prstGeom prst="rect">
            <a:avLst/>
          </a:prstGeom>
        </p:spPr>
        <p:txBody>
          <a:bodyPr wrap="square">
            <a:spAutoFit/>
          </a:bodyPr>
          <a:lstStyle/>
          <a:p>
            <a:pPr marL="342900" indent="-342900">
              <a:spcAft>
                <a:spcPts val="600"/>
              </a:spcAft>
              <a:buFont typeface="Arial" panose="020B0604020202020204" pitchFamily="34" charset="0"/>
              <a:buChar char="•"/>
            </a:pPr>
            <a:r>
              <a:rPr lang="en-US" sz="2400" dirty="0">
                <a:latin typeface="Arial" panose="020B0604020202020204" pitchFamily="34" charset="0"/>
                <a:cs typeface="Arial" panose="020B0604020202020204" pitchFamily="34" charset="0"/>
              </a:rPr>
              <a:t>HERA is an Isolated Confined and Controlled environment supporting HRP’s science objectives</a:t>
            </a:r>
          </a:p>
          <a:p>
            <a:pPr marL="342900" indent="-342900">
              <a:spcAft>
                <a:spcPts val="600"/>
              </a:spcAft>
              <a:buFont typeface="Arial" panose="020B0604020202020204" pitchFamily="34" charset="0"/>
              <a:buChar char="•"/>
            </a:pPr>
            <a:r>
              <a:rPr lang="en-US" sz="2400" dirty="0">
                <a:latin typeface="Arial" panose="020B0604020202020204" pitchFamily="34" charset="0"/>
                <a:cs typeface="Arial" panose="020B0604020202020204" pitchFamily="34" charset="0"/>
              </a:rPr>
              <a:t>The habitat is designed to enhance mission fidelity with internal spaces and systems that emulate current NASA spacecraft capabilities</a:t>
            </a:r>
          </a:p>
          <a:p>
            <a:pPr marL="342900" indent="-342900">
              <a:spcAft>
                <a:spcPts val="600"/>
              </a:spcAft>
              <a:buFont typeface="Arial" panose="020B0604020202020204" pitchFamily="34" charset="0"/>
              <a:buChar char="•"/>
            </a:pPr>
            <a:r>
              <a:rPr lang="en-US" sz="2400" dirty="0">
                <a:latin typeface="Arial" panose="020B0604020202020204" pitchFamily="34" charset="0"/>
                <a:cs typeface="Arial" panose="020B0604020202020204" pitchFamily="34" charset="0"/>
              </a:rPr>
              <a:t>HERA uses VR environments to simulate surface operations</a:t>
            </a:r>
          </a:p>
          <a:p>
            <a:pPr marL="342900" indent="-342900">
              <a:spcAft>
                <a:spcPts val="600"/>
              </a:spcAft>
              <a:buFont typeface="Arial" panose="020B0604020202020204" pitchFamily="34" charset="0"/>
              <a:buChar char="•"/>
            </a:pPr>
            <a:r>
              <a:rPr lang="en-US" sz="2400" dirty="0">
                <a:latin typeface="Arial" panose="020B0604020202020204" pitchFamily="34" charset="0"/>
                <a:cs typeface="Arial" panose="020B0604020202020204" pitchFamily="34" charset="0"/>
              </a:rPr>
              <a:t>Crews follow a planned timeline of activities and have some autonomy in organizing their tasks</a:t>
            </a:r>
          </a:p>
          <a:p>
            <a:pPr marL="342900" indent="-34290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a:lnSpc>
                <a:spcPct val="150000"/>
              </a:lnSpc>
            </a:pPr>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a:p>
            <a:endParaRPr lang="en-US" b="1" dirty="0">
              <a:cs typeface="Times New Roman" panose="02020603050405020304" pitchFamily="18" charset="0"/>
            </a:endParaRPr>
          </a:p>
        </p:txBody>
      </p:sp>
      <p:sp>
        <p:nvSpPr>
          <p:cNvPr id="4" name="TextBox 3"/>
          <p:cNvSpPr txBox="1"/>
          <p:nvPr/>
        </p:nvSpPr>
        <p:spPr>
          <a:xfrm>
            <a:off x="2112221" y="228962"/>
            <a:ext cx="7709988" cy="707886"/>
          </a:xfrm>
          <a:prstGeom prst="rect">
            <a:avLst/>
          </a:prstGeom>
          <a:noFill/>
        </p:spPr>
        <p:txBody>
          <a:bodyPr wrap="square" rtlCol="0">
            <a:spAutoFit/>
          </a:bodyPr>
          <a:lstStyle/>
          <a:p>
            <a:pPr algn="ctr"/>
            <a:r>
              <a:rPr lang="en-US" sz="4000" b="1" dirty="0">
                <a:latin typeface="Arial" panose="020B0604020202020204" pitchFamily="34" charset="0"/>
                <a:cs typeface="Arial" panose="020B0604020202020204" pitchFamily="34" charset="0"/>
              </a:rPr>
              <a:t>Summary</a:t>
            </a:r>
          </a:p>
        </p:txBody>
      </p:sp>
    </p:spTree>
    <p:extLst>
      <p:ext uri="{BB962C8B-B14F-4D97-AF65-F5344CB8AC3E}">
        <p14:creationId xmlns:p14="http://schemas.microsoft.com/office/powerpoint/2010/main" val="9138845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8C89146-5B98-458B-8005-4A5430A773EB}"/>
              </a:ext>
            </a:extLst>
          </p:cNvPr>
          <p:cNvSpPr>
            <a:spLocks noGrp="1"/>
          </p:cNvSpPr>
          <p:nvPr>
            <p:ph type="body" sz="quarter" idx="11"/>
          </p:nvPr>
        </p:nvSpPr>
        <p:spPr/>
        <p:txBody>
          <a:bodyPr/>
          <a:lstStyle/>
          <a:p>
            <a:r>
              <a:rPr lang="en-US" dirty="0"/>
              <a:t>Artemis Lunar Surface Ops Overview</a:t>
            </a:r>
          </a:p>
        </p:txBody>
      </p:sp>
      <p:sp>
        <p:nvSpPr>
          <p:cNvPr id="3" name="Text Placeholder 2">
            <a:extLst>
              <a:ext uri="{FF2B5EF4-FFF2-40B4-BE49-F238E27FC236}">
                <a16:creationId xmlns:a16="http://schemas.microsoft.com/office/drawing/2014/main" id="{3BC27559-04DD-4D68-81E4-DD2CD4729278}"/>
              </a:ext>
            </a:extLst>
          </p:cNvPr>
          <p:cNvSpPr>
            <a:spLocks noGrp="1"/>
          </p:cNvSpPr>
          <p:nvPr>
            <p:ph type="body" sz="quarter" idx="12"/>
          </p:nvPr>
        </p:nvSpPr>
        <p:spPr>
          <a:xfrm>
            <a:off x="4621213" y="5381867"/>
            <a:ext cx="7359651" cy="431395"/>
          </a:xfrm>
        </p:spPr>
        <p:txBody>
          <a:bodyPr>
            <a:noAutofit/>
          </a:bodyPr>
          <a:lstStyle/>
          <a:p>
            <a:pPr>
              <a:lnSpc>
                <a:spcPct val="100000"/>
              </a:lnSpc>
              <a:spcBef>
                <a:spcPts val="0"/>
              </a:spcBef>
            </a:pPr>
            <a:r>
              <a:rPr lang="en-US" sz="1600" dirty="0">
                <a:solidFill>
                  <a:schemeClr val="tx1"/>
                </a:solidFill>
                <a:latin typeface="Times New Roman" panose="02020603050405020304" pitchFamily="18" charset="0"/>
                <a:cs typeface="Times New Roman" panose="02020603050405020304" pitchFamily="18" charset="0"/>
              </a:rPr>
              <a:t>Justin Mason</a:t>
            </a:r>
          </a:p>
          <a:p>
            <a:pPr>
              <a:lnSpc>
                <a:spcPct val="100000"/>
              </a:lnSpc>
              <a:spcBef>
                <a:spcPts val="0"/>
              </a:spcBef>
            </a:pPr>
            <a:r>
              <a:rPr lang="en-US" sz="1600" dirty="0">
                <a:solidFill>
                  <a:schemeClr val="tx1"/>
                </a:solidFill>
                <a:latin typeface="Times New Roman" panose="02020603050405020304" pitchFamily="18" charset="0"/>
                <a:cs typeface="Times New Roman" panose="02020603050405020304" pitchFamily="18" charset="0"/>
              </a:rPr>
              <a:t>Increment Lead</a:t>
            </a:r>
          </a:p>
          <a:p>
            <a:pPr>
              <a:lnSpc>
                <a:spcPct val="100000"/>
              </a:lnSpc>
              <a:spcBef>
                <a:spcPts val="0"/>
              </a:spcBef>
            </a:pPr>
            <a:r>
              <a:rPr lang="en-US" sz="1600" dirty="0">
                <a:solidFill>
                  <a:schemeClr val="tx1"/>
                </a:solidFill>
                <a:latin typeface="Times New Roman" panose="02020603050405020304" pitchFamily="18" charset="0"/>
                <a:cs typeface="Times New Roman" panose="02020603050405020304" pitchFamily="18" charset="0"/>
              </a:rPr>
              <a:t>KBR Inc.</a:t>
            </a:r>
          </a:p>
        </p:txBody>
      </p:sp>
    </p:spTree>
    <p:extLst>
      <p:ext uri="{BB962C8B-B14F-4D97-AF65-F5344CB8AC3E}">
        <p14:creationId xmlns:p14="http://schemas.microsoft.com/office/powerpoint/2010/main" val="713233364"/>
      </p:ext>
    </p:extLst>
  </p:cSld>
  <p:clrMapOvr>
    <a:masterClrMapping/>
  </p:clrMapOvr>
  <p:transition spd="slow">
    <p:wipe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website&#10;&#10;Description automatically generated">
            <a:extLst>
              <a:ext uri="{FF2B5EF4-FFF2-40B4-BE49-F238E27FC236}">
                <a16:creationId xmlns:a16="http://schemas.microsoft.com/office/drawing/2014/main" id="{43B5CC44-E298-744C-BC89-6B2BF1699A2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180" y="-23509"/>
            <a:ext cx="12298360" cy="6905017"/>
          </a:xfrm>
          <a:prstGeom prst="rect">
            <a:avLst/>
          </a:prstGeom>
        </p:spPr>
      </p:pic>
      <p:sp>
        <p:nvSpPr>
          <p:cNvPr id="4" name="Title 5">
            <a:extLst>
              <a:ext uri="{FF2B5EF4-FFF2-40B4-BE49-F238E27FC236}">
                <a16:creationId xmlns:a16="http://schemas.microsoft.com/office/drawing/2014/main" id="{5A13D2C2-BBB1-0042-B26C-84C0C2DF04CE}"/>
              </a:ext>
            </a:extLst>
          </p:cNvPr>
          <p:cNvSpPr txBox="1">
            <a:spLocks/>
          </p:cNvSpPr>
          <p:nvPr/>
        </p:nvSpPr>
        <p:spPr>
          <a:xfrm>
            <a:off x="653265" y="156146"/>
            <a:ext cx="10515600" cy="66578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Artemis: Landing Humans On the Moon</a:t>
            </a:r>
            <a:endParaRPr kumimoji="0" lang="en-US" sz="3200" b="1" i="0" u="none" strike="sng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3139950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raphical user interface, website&#10;&#10;Description automatically generated">
            <a:extLst>
              <a:ext uri="{FF2B5EF4-FFF2-40B4-BE49-F238E27FC236}">
                <a16:creationId xmlns:a16="http://schemas.microsoft.com/office/drawing/2014/main" id="{F36B834B-EB9B-5B45-8A3D-7B6D56D308D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690" y="-29410"/>
            <a:ext cx="12319381" cy="6916820"/>
          </a:xfrm>
          <a:prstGeom prst="rect">
            <a:avLst/>
          </a:prstGeom>
        </p:spPr>
      </p:pic>
      <p:sp>
        <p:nvSpPr>
          <p:cNvPr id="4" name="Title 5">
            <a:extLst>
              <a:ext uri="{FF2B5EF4-FFF2-40B4-BE49-F238E27FC236}">
                <a16:creationId xmlns:a16="http://schemas.microsoft.com/office/drawing/2014/main" id="{3D6A5BBB-7DAE-7A48-A896-E2B1CC33BE2D}"/>
              </a:ext>
            </a:extLst>
          </p:cNvPr>
          <p:cNvSpPr txBox="1">
            <a:spLocks/>
          </p:cNvSpPr>
          <p:nvPr/>
        </p:nvSpPr>
        <p:spPr>
          <a:xfrm>
            <a:off x="653266" y="20694"/>
            <a:ext cx="10515600" cy="7993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Artemis Base Camp Buildup</a:t>
            </a:r>
          </a:p>
        </p:txBody>
      </p:sp>
    </p:spTree>
    <p:extLst>
      <p:ext uri="{BB962C8B-B14F-4D97-AF65-F5344CB8AC3E}">
        <p14:creationId xmlns:p14="http://schemas.microsoft.com/office/powerpoint/2010/main" val="1906650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F82536-8C2F-4A84-B805-AE0B93001D71}"/>
              </a:ext>
            </a:extLst>
          </p:cNvPr>
          <p:cNvSpPr txBox="1"/>
          <p:nvPr/>
        </p:nvSpPr>
        <p:spPr>
          <a:xfrm>
            <a:off x="524686" y="3801084"/>
            <a:ext cx="114163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lumMod val="50000"/>
                    <a:lumOff val="50000"/>
                  </a:prstClr>
                </a:solidFill>
                <a:effectLst/>
                <a:uLnTx/>
                <a:uFillTx/>
                <a:latin typeface="Arial"/>
                <a:ea typeface="+mn-ea"/>
                <a:cs typeface="Arial"/>
              </a:rPr>
              <a:t>Radiation</a:t>
            </a:r>
          </a:p>
        </p:txBody>
      </p:sp>
      <p:sp>
        <p:nvSpPr>
          <p:cNvPr id="6" name="TextBox 5">
            <a:extLst>
              <a:ext uri="{FF2B5EF4-FFF2-40B4-BE49-F238E27FC236}">
                <a16:creationId xmlns:a16="http://schemas.microsoft.com/office/drawing/2014/main" id="{5DBCCCE3-6468-46D2-847D-D18A4E913F98}"/>
              </a:ext>
            </a:extLst>
          </p:cNvPr>
          <p:cNvSpPr txBox="1"/>
          <p:nvPr/>
        </p:nvSpPr>
        <p:spPr>
          <a:xfrm>
            <a:off x="2107337" y="3801084"/>
            <a:ext cx="2614992"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lumMod val="50000"/>
                    <a:lumOff val="50000"/>
                  </a:prstClr>
                </a:solidFill>
                <a:effectLst/>
                <a:uLnTx/>
                <a:uFillTx/>
                <a:latin typeface="Arial"/>
                <a:ea typeface="+mn-ea"/>
                <a:cs typeface="Arial"/>
              </a:rPr>
              <a:t>Isolation &amp; Confinement</a:t>
            </a:r>
          </a:p>
        </p:txBody>
      </p:sp>
      <p:sp>
        <p:nvSpPr>
          <p:cNvPr id="7" name="TextBox 6">
            <a:extLst>
              <a:ext uri="{FF2B5EF4-FFF2-40B4-BE49-F238E27FC236}">
                <a16:creationId xmlns:a16="http://schemas.microsoft.com/office/drawing/2014/main" id="{B790D073-8281-4F47-8323-9170C69B2547}"/>
              </a:ext>
            </a:extLst>
          </p:cNvPr>
          <p:cNvSpPr txBox="1"/>
          <p:nvPr/>
        </p:nvSpPr>
        <p:spPr>
          <a:xfrm>
            <a:off x="4692222" y="3801084"/>
            <a:ext cx="235221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lumMod val="50000"/>
                    <a:lumOff val="50000"/>
                  </a:prstClr>
                </a:solidFill>
                <a:effectLst/>
                <a:uLnTx/>
                <a:uFillTx/>
                <a:latin typeface="Arial"/>
                <a:ea typeface="+mn-ea"/>
                <a:cs typeface="Arial"/>
              </a:rPr>
              <a:t>Distance from Earth</a:t>
            </a:r>
          </a:p>
        </p:txBody>
      </p:sp>
      <p:sp>
        <p:nvSpPr>
          <p:cNvPr id="8" name="TextBox 7">
            <a:extLst>
              <a:ext uri="{FF2B5EF4-FFF2-40B4-BE49-F238E27FC236}">
                <a16:creationId xmlns:a16="http://schemas.microsoft.com/office/drawing/2014/main" id="{04427F98-1B47-4C08-8813-B5D3A2A7C66B}"/>
              </a:ext>
            </a:extLst>
          </p:cNvPr>
          <p:cNvSpPr txBox="1"/>
          <p:nvPr/>
        </p:nvSpPr>
        <p:spPr>
          <a:xfrm>
            <a:off x="7133213" y="3801084"/>
            <a:ext cx="232707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lumMod val="50000"/>
                    <a:lumOff val="50000"/>
                  </a:prstClr>
                </a:solidFill>
                <a:effectLst/>
                <a:uLnTx/>
                <a:uFillTx/>
                <a:latin typeface="Arial"/>
                <a:ea typeface="+mn-ea"/>
                <a:cs typeface="Arial"/>
              </a:rPr>
              <a:t>Altered Gravity</a:t>
            </a:r>
          </a:p>
        </p:txBody>
      </p:sp>
      <p:sp>
        <p:nvSpPr>
          <p:cNvPr id="15" name="TextBox 14">
            <a:extLst>
              <a:ext uri="{FF2B5EF4-FFF2-40B4-BE49-F238E27FC236}">
                <a16:creationId xmlns:a16="http://schemas.microsoft.com/office/drawing/2014/main" id="{CE8C817A-C795-4AF0-9527-50A369AB27E7}"/>
              </a:ext>
            </a:extLst>
          </p:cNvPr>
          <p:cNvSpPr txBox="1"/>
          <p:nvPr/>
        </p:nvSpPr>
        <p:spPr>
          <a:xfrm>
            <a:off x="359111" y="4220707"/>
            <a:ext cx="1816223" cy="16004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a:ea typeface="+mn-ea"/>
                <a:cs typeface="Arial"/>
              </a:rPr>
              <a:t>Deep space ionizing radiation dose rate and composition different than ISS and NASA Space Radiation Laboratory</a:t>
            </a:r>
          </a:p>
        </p:txBody>
      </p:sp>
      <p:sp>
        <p:nvSpPr>
          <p:cNvPr id="17" name="TextBox 16">
            <a:extLst>
              <a:ext uri="{FF2B5EF4-FFF2-40B4-BE49-F238E27FC236}">
                <a16:creationId xmlns:a16="http://schemas.microsoft.com/office/drawing/2014/main" id="{9E716BF5-A320-4179-A1B4-F59B657D553C}"/>
              </a:ext>
            </a:extLst>
          </p:cNvPr>
          <p:cNvSpPr txBox="1"/>
          <p:nvPr/>
        </p:nvSpPr>
        <p:spPr>
          <a:xfrm>
            <a:off x="4860751" y="4190838"/>
            <a:ext cx="1816223"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a:ea typeface="+mn-ea"/>
                <a:cs typeface="Arial"/>
              </a:rPr>
              <a:t>Limited resupply, multi-day return to Earth, near real-time communication, more crew &amp; vehicle autonomy</a:t>
            </a:r>
          </a:p>
        </p:txBody>
      </p:sp>
      <p:sp>
        <p:nvSpPr>
          <p:cNvPr id="18" name="TextBox 17">
            <a:extLst>
              <a:ext uri="{FF2B5EF4-FFF2-40B4-BE49-F238E27FC236}">
                <a16:creationId xmlns:a16="http://schemas.microsoft.com/office/drawing/2014/main" id="{E31921DF-BA93-4499-879A-DC6F586D5A4C}"/>
              </a:ext>
            </a:extLst>
          </p:cNvPr>
          <p:cNvSpPr txBox="1"/>
          <p:nvPr/>
        </p:nvSpPr>
        <p:spPr>
          <a:xfrm>
            <a:off x="6975500" y="4252152"/>
            <a:ext cx="2155189" cy="16004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a:ea typeface="+mn-ea"/>
                <a:cs typeface="Arial"/>
              </a:rPr>
              <a:t>Ability to study effects of microgravity/partial gravity transitions and multi-day exposure to partial gravity of lunar surface (pre/post surface measurements)</a:t>
            </a:r>
          </a:p>
        </p:txBody>
      </p:sp>
      <p:sp>
        <p:nvSpPr>
          <p:cNvPr id="3" name="Slide Number Placeholder 2">
            <a:extLst>
              <a:ext uri="{FF2B5EF4-FFF2-40B4-BE49-F238E27FC236}">
                <a16:creationId xmlns:a16="http://schemas.microsoft.com/office/drawing/2014/main" id="{585EB923-49A2-47E0-95A1-2750E597D9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5FD1CA-4C91-4467-84EF-77F16C37E6E1}" type="slidenum">
              <a:rPr kumimoji="0" lang="en-US" sz="1200" b="0" i="0" u="none" strike="noStrike" kern="1200" cap="none" spc="0" normalizeH="0" baseline="0" noProof="0" smtClean="0">
                <a:ln>
                  <a:noFill/>
                </a:ln>
                <a:solidFill>
                  <a:prstClr val="white">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white">
                  <a:tint val="75000"/>
                </a:prstClr>
              </a:solidFill>
              <a:effectLst/>
              <a:uLnTx/>
              <a:uFillTx/>
              <a:latin typeface="Calibri" panose="020F0502020204030204"/>
              <a:ea typeface="+mn-ea"/>
              <a:cs typeface="+mn-cs"/>
            </a:endParaRPr>
          </a:p>
        </p:txBody>
      </p:sp>
      <p:sp>
        <p:nvSpPr>
          <p:cNvPr id="22" name="Title 21">
            <a:extLst>
              <a:ext uri="{FF2B5EF4-FFF2-40B4-BE49-F238E27FC236}">
                <a16:creationId xmlns:a16="http://schemas.microsoft.com/office/drawing/2014/main" id="{AC577260-8096-6F7F-9CC1-0FE4481E8367}"/>
              </a:ext>
            </a:extLst>
          </p:cNvPr>
          <p:cNvSpPr>
            <a:spLocks noGrp="1"/>
          </p:cNvSpPr>
          <p:nvPr>
            <p:ph type="title"/>
          </p:nvPr>
        </p:nvSpPr>
        <p:spPr/>
        <p:txBody>
          <a:bodyPr/>
          <a:lstStyle/>
          <a:p>
            <a:r>
              <a:rPr lang="en-US" dirty="0"/>
              <a:t>Evidence: Hazards and Risks of Human Spaceflight</a:t>
            </a:r>
          </a:p>
        </p:txBody>
      </p:sp>
      <p:pic>
        <p:nvPicPr>
          <p:cNvPr id="23" name="Picture 22">
            <a:extLst>
              <a:ext uri="{FF2B5EF4-FFF2-40B4-BE49-F238E27FC236}">
                <a16:creationId xmlns:a16="http://schemas.microsoft.com/office/drawing/2014/main" id="{871D0C5D-DBC4-64C9-BD7C-C6366C79158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938"/>
          <a:stretch/>
        </p:blipFill>
        <p:spPr>
          <a:xfrm>
            <a:off x="1267222" y="1036855"/>
            <a:ext cx="10142517" cy="5090813"/>
          </a:xfrm>
          <a:prstGeom prst="rect">
            <a:avLst/>
          </a:prstGeom>
        </p:spPr>
      </p:pic>
    </p:spTree>
    <p:extLst>
      <p:ext uri="{BB962C8B-B14F-4D97-AF65-F5344CB8AC3E}">
        <p14:creationId xmlns:p14="http://schemas.microsoft.com/office/powerpoint/2010/main" val="16627207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958C778-6DF5-7831-28FC-28BA5AE3FFFC}"/>
              </a:ext>
            </a:extLst>
          </p:cNvPr>
          <p:cNvSpPr>
            <a:spLocks noGrp="1"/>
          </p:cNvSpPr>
          <p:nvPr>
            <p:ph type="title"/>
          </p:nvPr>
        </p:nvSpPr>
        <p:spPr/>
        <p:txBody>
          <a:bodyPr/>
          <a:lstStyle/>
          <a:p>
            <a:r>
              <a:rPr lang="en-US" dirty="0"/>
              <a:t>Artemis III Mission Profile</a:t>
            </a:r>
          </a:p>
        </p:txBody>
      </p:sp>
      <p:pic>
        <p:nvPicPr>
          <p:cNvPr id="2" name="Picture 1">
            <a:extLst>
              <a:ext uri="{FF2B5EF4-FFF2-40B4-BE49-F238E27FC236}">
                <a16:creationId xmlns:a16="http://schemas.microsoft.com/office/drawing/2014/main" id="{0D846067-B0B7-955B-7ADC-852F3160B81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29106" y="1045033"/>
            <a:ext cx="9067470" cy="5100452"/>
          </a:xfrm>
          <a:prstGeom prst="rect">
            <a:avLst/>
          </a:prstGeom>
        </p:spPr>
      </p:pic>
    </p:spTree>
    <p:extLst>
      <p:ext uri="{BB962C8B-B14F-4D97-AF65-F5344CB8AC3E}">
        <p14:creationId xmlns:p14="http://schemas.microsoft.com/office/powerpoint/2010/main" val="1881204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81754A3-DCB7-A894-E9B0-A0F47BCBE5F3}"/>
              </a:ext>
            </a:extLst>
          </p:cNvPr>
          <p:cNvSpPr>
            <a:spLocks noGrp="1"/>
          </p:cNvSpPr>
          <p:nvPr>
            <p:ph type="title"/>
          </p:nvPr>
        </p:nvSpPr>
        <p:spPr/>
        <p:txBody>
          <a:bodyPr/>
          <a:lstStyle/>
          <a:p>
            <a:r>
              <a:rPr lang="en-US" dirty="0"/>
              <a:t>Lunar Surface at the Pole</a:t>
            </a:r>
          </a:p>
        </p:txBody>
      </p:sp>
      <p:pic>
        <p:nvPicPr>
          <p:cNvPr id="4" name="shackleton_earth_YouTube">
            <a:hlinkClick r:id="" action="ppaction://media"/>
            <a:extLst>
              <a:ext uri="{FF2B5EF4-FFF2-40B4-BE49-F238E27FC236}">
                <a16:creationId xmlns:a16="http://schemas.microsoft.com/office/drawing/2014/main" id="{546EDE1A-CD61-7F29-A4F1-59C3D434843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83222" y="1068779"/>
            <a:ext cx="8391895" cy="4720441"/>
          </a:xfrm>
          <a:prstGeom prst="rect">
            <a:avLst/>
          </a:prstGeom>
        </p:spPr>
      </p:pic>
      <p:sp>
        <p:nvSpPr>
          <p:cNvPr id="6" name="TextBox 5">
            <a:extLst>
              <a:ext uri="{FF2B5EF4-FFF2-40B4-BE49-F238E27FC236}">
                <a16:creationId xmlns:a16="http://schemas.microsoft.com/office/drawing/2014/main" id="{51F75006-C102-BC95-5658-AE054F611E97}"/>
              </a:ext>
            </a:extLst>
          </p:cNvPr>
          <p:cNvSpPr txBox="1"/>
          <p:nvPr/>
        </p:nvSpPr>
        <p:spPr>
          <a:xfrm>
            <a:off x="8775117" y="1305340"/>
            <a:ext cx="3218961" cy="2970044"/>
          </a:xfrm>
          <a:prstGeom prst="rect">
            <a:avLst/>
          </a:prstGeom>
          <a:noFill/>
        </p:spPr>
        <p:txBody>
          <a:bodyPr wrap="square">
            <a:spAutoFit/>
          </a:bodyPr>
          <a:lstStyle/>
          <a:p>
            <a:r>
              <a:rPr lang="en-US" sz="1100" b="0" i="0" dirty="0">
                <a:solidFill>
                  <a:srgbClr val="212529"/>
                </a:solidFill>
                <a:effectLst/>
                <a:latin typeface="Titillium Web" panose="020F0502020204030204" pitchFamily="2" charset="0"/>
              </a:rPr>
              <a:t>This visualization shows the unusual motions of the Earth and Sun as viewed from the South Pole of the Moon. The animation compresses three months (a little over three lunar days) into two minutes. The virtual camera is on the rim of Shackleton Crater, partially visible in the bottom right, and is aimed at the Earth. The mountain on the horizon, about 85 miles away, is unofficially known as Mons Malapert.</a:t>
            </a:r>
            <a:br>
              <a:rPr lang="en-US" sz="1100" dirty="0"/>
            </a:br>
            <a:br>
              <a:rPr lang="en-US" sz="1100" dirty="0"/>
            </a:br>
            <a:r>
              <a:rPr lang="en-US" sz="1100" b="0" i="0" dirty="0">
                <a:solidFill>
                  <a:srgbClr val="212529"/>
                </a:solidFill>
                <a:effectLst/>
                <a:latin typeface="Titillium Web" panose="020F0502020204030204" pitchFamily="2" charset="0"/>
              </a:rPr>
              <a:t>Here, the Sun glides around the horizon, never more than 1.5 degrees above or below it, while the Earth bobs up and down, never veering far from 0° longitude. The Earth appears to be upside-down and rotating backwards. The perpetually low Sun angle produces extremely long shadows that rotate across the rugged lunar terrain.</a:t>
            </a:r>
            <a:br>
              <a:rPr lang="en-US" sz="1100" dirty="0"/>
            </a:br>
            <a:endParaRPr lang="en-US" sz="1100" dirty="0"/>
          </a:p>
        </p:txBody>
      </p:sp>
    </p:spTree>
    <p:extLst>
      <p:ext uri="{BB962C8B-B14F-4D97-AF65-F5344CB8AC3E}">
        <p14:creationId xmlns:p14="http://schemas.microsoft.com/office/powerpoint/2010/main" val="1465801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124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4DBFB22-99A7-0BBC-309E-0723B0A3B562}"/>
              </a:ext>
            </a:extLst>
          </p:cNvPr>
          <p:cNvSpPr>
            <a:spLocks noGrp="1"/>
          </p:cNvSpPr>
          <p:nvPr>
            <p:ph type="title"/>
          </p:nvPr>
        </p:nvSpPr>
        <p:spPr/>
        <p:txBody>
          <a:bodyPr/>
          <a:lstStyle/>
          <a:p>
            <a:r>
              <a:rPr lang="en-US" dirty="0"/>
              <a:t>Artemis III Landing Sites</a:t>
            </a:r>
          </a:p>
        </p:txBody>
      </p:sp>
      <p:pic>
        <p:nvPicPr>
          <p:cNvPr id="5" name="Picture 4">
            <a:extLst>
              <a:ext uri="{FF2B5EF4-FFF2-40B4-BE49-F238E27FC236}">
                <a16:creationId xmlns:a16="http://schemas.microsoft.com/office/drawing/2014/main" id="{EC6F3363-C52E-4DB5-E0CC-9D1BF521DFF1}"/>
              </a:ext>
            </a:extLst>
          </p:cNvPr>
          <p:cNvPicPr>
            <a:picLocks noChangeAspect="1"/>
          </p:cNvPicPr>
          <p:nvPr/>
        </p:nvPicPr>
        <p:blipFill>
          <a:blip r:embed="rId2"/>
          <a:stretch>
            <a:fillRect/>
          </a:stretch>
        </p:blipFill>
        <p:spPr>
          <a:xfrm>
            <a:off x="383222" y="1068778"/>
            <a:ext cx="7600701" cy="4243999"/>
          </a:xfrm>
          <a:prstGeom prst="rect">
            <a:avLst/>
          </a:prstGeom>
        </p:spPr>
      </p:pic>
      <p:sp>
        <p:nvSpPr>
          <p:cNvPr id="7" name="TextBox 6">
            <a:extLst>
              <a:ext uri="{FF2B5EF4-FFF2-40B4-BE49-F238E27FC236}">
                <a16:creationId xmlns:a16="http://schemas.microsoft.com/office/drawing/2014/main" id="{93D99827-4437-CA2B-12E8-83FDD68ADB39}"/>
              </a:ext>
            </a:extLst>
          </p:cNvPr>
          <p:cNvSpPr txBox="1"/>
          <p:nvPr/>
        </p:nvSpPr>
        <p:spPr>
          <a:xfrm>
            <a:off x="8191006" y="1339381"/>
            <a:ext cx="3617772" cy="4801314"/>
          </a:xfrm>
          <a:prstGeom prst="rect">
            <a:avLst/>
          </a:prstGeom>
          <a:noFill/>
        </p:spPr>
        <p:txBody>
          <a:bodyPr wrap="square">
            <a:spAutoFit/>
          </a:bodyPr>
          <a:lstStyle/>
          <a:p>
            <a:r>
              <a:rPr lang="en-US" b="0" i="0" dirty="0">
                <a:solidFill>
                  <a:srgbClr val="58585B"/>
                </a:solidFill>
                <a:effectLst/>
                <a:latin typeface="Public Sans Web"/>
              </a:rPr>
              <a:t>rendering of 13 candidate landing regions for Artemis III. Each region is approximately 9.3 by 9.3 miles (15 by 15 kilometers)</a:t>
            </a:r>
          </a:p>
          <a:p>
            <a:endParaRPr lang="en-US" dirty="0">
              <a:solidFill>
                <a:srgbClr val="58585B"/>
              </a:solidFill>
              <a:latin typeface="Public Sans Web"/>
            </a:endParaRPr>
          </a:p>
          <a:p>
            <a:r>
              <a:rPr lang="en-US" b="0" i="0" dirty="0">
                <a:solidFill>
                  <a:srgbClr val="1B1B1B"/>
                </a:solidFill>
                <a:effectLst/>
                <a:latin typeface="Public Sans Web"/>
              </a:rPr>
              <a:t>Each of these regions is located within six degrees of latitude of the lunar South Pole and, collectively, contain diverse geologic features. Together, the regions provide landing options for all potential Artemis III launch opportunities. Specific landing sites are tightly coupled to the timing of the launch window, so multiple regions ensure flexibility to launch throughout the year.</a:t>
            </a:r>
            <a:endParaRPr lang="en-US" dirty="0"/>
          </a:p>
        </p:txBody>
      </p:sp>
    </p:spTree>
    <p:extLst>
      <p:ext uri="{BB962C8B-B14F-4D97-AF65-F5344CB8AC3E}">
        <p14:creationId xmlns:p14="http://schemas.microsoft.com/office/powerpoint/2010/main" val="2309872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AE500E0-5251-880D-83E6-64AA82E9C459}"/>
              </a:ext>
            </a:extLst>
          </p:cNvPr>
          <p:cNvSpPr>
            <a:spLocks noGrp="1"/>
          </p:cNvSpPr>
          <p:nvPr>
            <p:ph type="title"/>
          </p:nvPr>
        </p:nvSpPr>
        <p:spPr/>
        <p:txBody>
          <a:bodyPr/>
          <a:lstStyle/>
          <a:p>
            <a:pPr algn="ctr"/>
            <a:r>
              <a:rPr lang="en-US" sz="4000" dirty="0">
                <a:latin typeface="Arial" panose="020B0604020202020204" pitchFamily="34" charset="0"/>
                <a:cs typeface="Arial" panose="020B0604020202020204" pitchFamily="34" charset="0"/>
              </a:rPr>
              <a:t>Sample EVA Timeline</a:t>
            </a:r>
          </a:p>
        </p:txBody>
      </p:sp>
      <p:cxnSp>
        <p:nvCxnSpPr>
          <p:cNvPr id="7" name="Straight Connector 6">
            <a:extLst>
              <a:ext uri="{FF2B5EF4-FFF2-40B4-BE49-F238E27FC236}">
                <a16:creationId xmlns:a16="http://schemas.microsoft.com/office/drawing/2014/main" id="{E0C2F61B-878A-5369-4D79-E09B6227936F}"/>
              </a:ext>
            </a:extLst>
          </p:cNvPr>
          <p:cNvCxnSpPr/>
          <p:nvPr/>
        </p:nvCxnSpPr>
        <p:spPr>
          <a:xfrm>
            <a:off x="273132" y="1436914"/>
            <a:ext cx="0" cy="558141"/>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3040E55-3071-4DFF-D98A-8AD19AFFC64E}"/>
              </a:ext>
            </a:extLst>
          </p:cNvPr>
          <p:cNvCxnSpPr/>
          <p:nvPr/>
        </p:nvCxnSpPr>
        <p:spPr>
          <a:xfrm>
            <a:off x="11837719" y="1436914"/>
            <a:ext cx="0" cy="558141"/>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CCDB822-3BF7-A874-A6B6-E49E37AB2B14}"/>
              </a:ext>
            </a:extLst>
          </p:cNvPr>
          <p:cNvCxnSpPr>
            <a:cxnSpLocks/>
          </p:cNvCxnSpPr>
          <p:nvPr/>
        </p:nvCxnSpPr>
        <p:spPr>
          <a:xfrm>
            <a:off x="273132" y="1698171"/>
            <a:ext cx="11564587"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AC40868D-56D3-1E3A-7976-A5205D43C71B}"/>
              </a:ext>
            </a:extLst>
          </p:cNvPr>
          <p:cNvSpPr/>
          <p:nvPr/>
        </p:nvSpPr>
        <p:spPr>
          <a:xfrm>
            <a:off x="273132" y="2220686"/>
            <a:ext cx="2042555" cy="55813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EVA Prep (1:30)</a:t>
            </a:r>
          </a:p>
        </p:txBody>
      </p:sp>
      <p:sp>
        <p:nvSpPr>
          <p:cNvPr id="13" name="Rectangle 12">
            <a:extLst>
              <a:ext uri="{FF2B5EF4-FFF2-40B4-BE49-F238E27FC236}">
                <a16:creationId xmlns:a16="http://schemas.microsoft.com/office/drawing/2014/main" id="{FBD7A528-A08F-C720-1231-1AEF20DBDCEE}"/>
              </a:ext>
            </a:extLst>
          </p:cNvPr>
          <p:cNvSpPr/>
          <p:nvPr/>
        </p:nvSpPr>
        <p:spPr>
          <a:xfrm>
            <a:off x="2800597" y="2220685"/>
            <a:ext cx="5915891" cy="55813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EVA (6:00) </a:t>
            </a:r>
          </a:p>
        </p:txBody>
      </p:sp>
      <p:sp>
        <p:nvSpPr>
          <p:cNvPr id="14" name="Rectangle 13">
            <a:extLst>
              <a:ext uri="{FF2B5EF4-FFF2-40B4-BE49-F238E27FC236}">
                <a16:creationId xmlns:a16="http://schemas.microsoft.com/office/drawing/2014/main" id="{A8FA8138-7D5E-7577-2D24-5650C749E8E7}"/>
              </a:ext>
            </a:extLst>
          </p:cNvPr>
          <p:cNvSpPr/>
          <p:nvPr/>
        </p:nvSpPr>
        <p:spPr>
          <a:xfrm>
            <a:off x="8716488" y="2220685"/>
            <a:ext cx="439387" cy="55813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A8F6287-55ED-48FC-3E1B-DF9AB06F243A}"/>
              </a:ext>
            </a:extLst>
          </p:cNvPr>
          <p:cNvSpPr/>
          <p:nvPr/>
        </p:nvSpPr>
        <p:spPr>
          <a:xfrm>
            <a:off x="2315688" y="2220685"/>
            <a:ext cx="484910" cy="55813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0F691D1-18A3-8AF5-BD92-35D497774ED3}"/>
              </a:ext>
            </a:extLst>
          </p:cNvPr>
          <p:cNvSpPr/>
          <p:nvPr/>
        </p:nvSpPr>
        <p:spPr>
          <a:xfrm>
            <a:off x="9155876" y="2220684"/>
            <a:ext cx="1270660" cy="55813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EVA Post Ops</a:t>
            </a:r>
          </a:p>
        </p:txBody>
      </p:sp>
      <p:sp>
        <p:nvSpPr>
          <p:cNvPr id="18" name="Rectangle 17">
            <a:extLst>
              <a:ext uri="{FF2B5EF4-FFF2-40B4-BE49-F238E27FC236}">
                <a16:creationId xmlns:a16="http://schemas.microsoft.com/office/drawing/2014/main" id="{C6B56FA5-8C00-D8F4-6C34-3E475E3A987C}"/>
              </a:ext>
            </a:extLst>
          </p:cNvPr>
          <p:cNvSpPr/>
          <p:nvPr/>
        </p:nvSpPr>
        <p:spPr>
          <a:xfrm>
            <a:off x="10782795" y="2220680"/>
            <a:ext cx="1054924" cy="55813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EVA Study</a:t>
            </a:r>
          </a:p>
        </p:txBody>
      </p:sp>
      <p:sp>
        <p:nvSpPr>
          <p:cNvPr id="19" name="Rectangle 18">
            <a:extLst>
              <a:ext uri="{FF2B5EF4-FFF2-40B4-BE49-F238E27FC236}">
                <a16:creationId xmlns:a16="http://schemas.microsoft.com/office/drawing/2014/main" id="{102F7228-6096-306E-E7EE-08E522B85E18}"/>
              </a:ext>
            </a:extLst>
          </p:cNvPr>
          <p:cNvSpPr/>
          <p:nvPr/>
        </p:nvSpPr>
        <p:spPr>
          <a:xfrm>
            <a:off x="10426536" y="2220679"/>
            <a:ext cx="356259" cy="55813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CF97B1BF-E9C1-57F1-C869-B3113C1BBB33}"/>
              </a:ext>
            </a:extLst>
          </p:cNvPr>
          <p:cNvSpPr txBox="1"/>
          <p:nvPr/>
        </p:nvSpPr>
        <p:spPr>
          <a:xfrm>
            <a:off x="0" y="1045029"/>
            <a:ext cx="819394" cy="369332"/>
          </a:xfrm>
          <a:prstGeom prst="rect">
            <a:avLst/>
          </a:prstGeom>
          <a:noFill/>
        </p:spPr>
        <p:txBody>
          <a:bodyPr wrap="square" rtlCol="0">
            <a:spAutoFit/>
          </a:bodyPr>
          <a:lstStyle/>
          <a:p>
            <a:r>
              <a:rPr lang="en-US" dirty="0"/>
              <a:t>0:00</a:t>
            </a:r>
          </a:p>
        </p:txBody>
      </p:sp>
      <p:sp>
        <p:nvSpPr>
          <p:cNvPr id="21" name="TextBox 20">
            <a:extLst>
              <a:ext uri="{FF2B5EF4-FFF2-40B4-BE49-F238E27FC236}">
                <a16:creationId xmlns:a16="http://schemas.microsoft.com/office/drawing/2014/main" id="{924FF132-B6FA-BEE5-9B49-7260334828A8}"/>
              </a:ext>
            </a:extLst>
          </p:cNvPr>
          <p:cNvSpPr txBox="1"/>
          <p:nvPr/>
        </p:nvSpPr>
        <p:spPr>
          <a:xfrm>
            <a:off x="11509171" y="1078468"/>
            <a:ext cx="819394" cy="369332"/>
          </a:xfrm>
          <a:prstGeom prst="rect">
            <a:avLst/>
          </a:prstGeom>
          <a:noFill/>
        </p:spPr>
        <p:txBody>
          <a:bodyPr wrap="square" rtlCol="0">
            <a:spAutoFit/>
          </a:bodyPr>
          <a:lstStyle/>
          <a:p>
            <a:r>
              <a:rPr lang="en-US" dirty="0"/>
              <a:t>12:00</a:t>
            </a:r>
          </a:p>
        </p:txBody>
      </p:sp>
      <p:sp>
        <p:nvSpPr>
          <p:cNvPr id="22" name="TextBox 21">
            <a:extLst>
              <a:ext uri="{FF2B5EF4-FFF2-40B4-BE49-F238E27FC236}">
                <a16:creationId xmlns:a16="http://schemas.microsoft.com/office/drawing/2014/main" id="{78C7AA80-1778-B34E-C69F-56DEEBFFCB55}"/>
              </a:ext>
            </a:extLst>
          </p:cNvPr>
          <p:cNvSpPr txBox="1"/>
          <p:nvPr/>
        </p:nvSpPr>
        <p:spPr>
          <a:xfrm>
            <a:off x="1959430" y="3429000"/>
            <a:ext cx="1591292" cy="369332"/>
          </a:xfrm>
          <a:prstGeom prst="rect">
            <a:avLst/>
          </a:prstGeom>
          <a:noFill/>
        </p:spPr>
        <p:txBody>
          <a:bodyPr wrap="square" rtlCol="0">
            <a:spAutoFit/>
          </a:bodyPr>
          <a:lstStyle/>
          <a:p>
            <a:r>
              <a:rPr lang="en-US" dirty="0"/>
              <a:t>Depress (0:30)</a:t>
            </a:r>
          </a:p>
        </p:txBody>
      </p:sp>
      <p:cxnSp>
        <p:nvCxnSpPr>
          <p:cNvPr id="23" name="Straight Connector 22">
            <a:extLst>
              <a:ext uri="{FF2B5EF4-FFF2-40B4-BE49-F238E27FC236}">
                <a16:creationId xmlns:a16="http://schemas.microsoft.com/office/drawing/2014/main" id="{30E417F5-3096-FE16-BFE3-0B25E012B3FF}"/>
              </a:ext>
            </a:extLst>
          </p:cNvPr>
          <p:cNvCxnSpPr/>
          <p:nvPr/>
        </p:nvCxnSpPr>
        <p:spPr>
          <a:xfrm>
            <a:off x="2551215" y="2778818"/>
            <a:ext cx="0" cy="558141"/>
          </a:xfrm>
          <a:prstGeom prst="line">
            <a:avLst/>
          </a:prstGeom>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C24FB8A9-5DE8-A923-491D-65C784F9FEF4}"/>
              </a:ext>
            </a:extLst>
          </p:cNvPr>
          <p:cNvSpPr txBox="1"/>
          <p:nvPr/>
        </p:nvSpPr>
        <p:spPr>
          <a:xfrm>
            <a:off x="8239497" y="3429000"/>
            <a:ext cx="1591292" cy="369332"/>
          </a:xfrm>
          <a:prstGeom prst="rect">
            <a:avLst/>
          </a:prstGeom>
          <a:noFill/>
        </p:spPr>
        <p:txBody>
          <a:bodyPr wrap="square" rtlCol="0">
            <a:spAutoFit/>
          </a:bodyPr>
          <a:lstStyle/>
          <a:p>
            <a:r>
              <a:rPr lang="en-US" dirty="0"/>
              <a:t>Ingress (0:30)</a:t>
            </a:r>
          </a:p>
        </p:txBody>
      </p:sp>
      <p:cxnSp>
        <p:nvCxnSpPr>
          <p:cNvPr id="25" name="Straight Connector 24">
            <a:extLst>
              <a:ext uri="{FF2B5EF4-FFF2-40B4-BE49-F238E27FC236}">
                <a16:creationId xmlns:a16="http://schemas.microsoft.com/office/drawing/2014/main" id="{DA658802-B6B8-3C80-4F71-EF06BF2E39DD}"/>
              </a:ext>
            </a:extLst>
          </p:cNvPr>
          <p:cNvCxnSpPr/>
          <p:nvPr/>
        </p:nvCxnSpPr>
        <p:spPr>
          <a:xfrm>
            <a:off x="8938160" y="2778818"/>
            <a:ext cx="0" cy="558141"/>
          </a:xfrm>
          <a:prstGeom prst="line">
            <a:avLst/>
          </a:prstGeom>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14A2F27B-3094-3A0C-6C5F-F3A68A7A1EDA}"/>
              </a:ext>
            </a:extLst>
          </p:cNvPr>
          <p:cNvSpPr txBox="1"/>
          <p:nvPr/>
        </p:nvSpPr>
        <p:spPr>
          <a:xfrm>
            <a:off x="9917878" y="3435927"/>
            <a:ext cx="1731811" cy="369332"/>
          </a:xfrm>
          <a:prstGeom prst="rect">
            <a:avLst/>
          </a:prstGeom>
          <a:noFill/>
        </p:spPr>
        <p:txBody>
          <a:bodyPr wrap="square" rtlCol="0">
            <a:spAutoFit/>
          </a:bodyPr>
          <a:lstStyle/>
          <a:p>
            <a:r>
              <a:rPr lang="en-US" dirty="0"/>
              <a:t>EVA Conf (0:30)</a:t>
            </a:r>
          </a:p>
        </p:txBody>
      </p:sp>
      <p:cxnSp>
        <p:nvCxnSpPr>
          <p:cNvPr id="27" name="Straight Connector 26">
            <a:extLst>
              <a:ext uri="{FF2B5EF4-FFF2-40B4-BE49-F238E27FC236}">
                <a16:creationId xmlns:a16="http://schemas.microsoft.com/office/drawing/2014/main" id="{823D6B95-F801-0559-12E0-0E9F5A137779}"/>
              </a:ext>
            </a:extLst>
          </p:cNvPr>
          <p:cNvCxnSpPr/>
          <p:nvPr/>
        </p:nvCxnSpPr>
        <p:spPr>
          <a:xfrm>
            <a:off x="10616542" y="2785745"/>
            <a:ext cx="0" cy="558141"/>
          </a:xfrm>
          <a:prstGeom prst="line">
            <a:avLst/>
          </a:prstGeom>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6950AA41-0461-07FF-C628-7A741D649D8A}"/>
              </a:ext>
            </a:extLst>
          </p:cNvPr>
          <p:cNvSpPr txBox="1"/>
          <p:nvPr/>
        </p:nvSpPr>
        <p:spPr>
          <a:xfrm>
            <a:off x="985651" y="3856941"/>
            <a:ext cx="10523519" cy="2092881"/>
          </a:xfrm>
          <a:prstGeom prst="rect">
            <a:avLst/>
          </a:prstGeom>
          <a:noFill/>
        </p:spPr>
        <p:txBody>
          <a:bodyPr wrap="square" rtlCol="0">
            <a:spAutoFit/>
          </a:bodyPr>
          <a:lstStyle/>
          <a:p>
            <a:pPr marL="285750" indent="-285750">
              <a:buFont typeface="Arial" panose="020B0604020202020204" pitchFamily="34" charset="0"/>
              <a:buChar char="•"/>
            </a:pPr>
            <a:r>
              <a:rPr lang="en-US" sz="1600" dirty="0"/>
              <a:t>Upon egressing the Airlock, the 2-person crew travels to the surface performing a variety of tasks that could include:</a:t>
            </a:r>
          </a:p>
          <a:p>
            <a:pPr marL="742950" lvl="1" indent="-285750">
              <a:buFont typeface="Arial" panose="020B0604020202020204" pitchFamily="34" charset="0"/>
              <a:buChar char="•"/>
            </a:pPr>
            <a:r>
              <a:rPr lang="en-US" sz="1600" dirty="0"/>
              <a:t>Deploying, setting up, transporting and retrieving payloads</a:t>
            </a:r>
          </a:p>
          <a:p>
            <a:pPr marL="742950" lvl="1" indent="-285750">
              <a:buFont typeface="Arial" panose="020B0604020202020204" pitchFamily="34" charset="0"/>
              <a:buChar char="•"/>
            </a:pPr>
            <a:r>
              <a:rPr lang="en-US" sz="1600" dirty="0"/>
              <a:t>Setting up, transporting, and retrieving science experiments</a:t>
            </a:r>
          </a:p>
          <a:p>
            <a:pPr marL="742950" lvl="1" indent="-285750">
              <a:buFont typeface="Arial" panose="020B0604020202020204" pitchFamily="34" charset="0"/>
              <a:buChar char="•"/>
            </a:pPr>
            <a:r>
              <a:rPr lang="en-US" sz="1600" dirty="0"/>
              <a:t>Traversing (up to 2 km) to identified areas of interest to collect photographic and geological samples</a:t>
            </a:r>
          </a:p>
          <a:p>
            <a:pPr marL="742950" lvl="1" indent="-285750">
              <a:buFont typeface="Arial" panose="020B0604020202020204" pitchFamily="34" charset="0"/>
              <a:buChar char="•"/>
            </a:pPr>
            <a:r>
              <a:rPr lang="en-US" sz="1600" dirty="0"/>
              <a:t>EVA Public Affairs activities</a:t>
            </a:r>
          </a:p>
          <a:p>
            <a:pPr marL="742950" lvl="1" indent="-285750">
              <a:buFont typeface="Arial" panose="020B0604020202020204" pitchFamily="34" charset="0"/>
              <a:buChar char="•"/>
            </a:pPr>
            <a:r>
              <a:rPr lang="en-US" sz="1600" dirty="0"/>
              <a:t>Safe work areas, stowing tools, and samples as needed</a:t>
            </a:r>
          </a:p>
          <a:p>
            <a:pPr marL="742950" lvl="1" indent="-285750">
              <a:buFont typeface="Arial" panose="020B0604020202020204" pitchFamily="34" charset="0"/>
              <a:buChar char="•"/>
            </a:pPr>
            <a:r>
              <a:rPr lang="en-US" sz="1600" dirty="0"/>
              <a:t>Performing dust mitigation activities</a:t>
            </a:r>
          </a:p>
          <a:p>
            <a:pPr marL="742950" lvl="1" indent="-285750">
              <a:buFont typeface="Arial" panose="020B0604020202020204" pitchFamily="34" charset="0"/>
              <a:buChar char="•"/>
            </a:pPr>
            <a:r>
              <a:rPr lang="en-US" sz="1600" dirty="0"/>
              <a:t>Ingress airlock</a:t>
            </a:r>
          </a:p>
        </p:txBody>
      </p:sp>
    </p:spTree>
    <p:extLst>
      <p:ext uri="{BB962C8B-B14F-4D97-AF65-F5344CB8AC3E}">
        <p14:creationId xmlns:p14="http://schemas.microsoft.com/office/powerpoint/2010/main" val="1474550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4F0C41-C400-AFF3-5DC4-4184C7064826}"/>
              </a:ext>
            </a:extLst>
          </p:cNvPr>
          <p:cNvSpPr>
            <a:spLocks noGrp="1"/>
          </p:cNvSpPr>
          <p:nvPr>
            <p:ph type="body" sz="quarter" idx="11"/>
          </p:nvPr>
        </p:nvSpPr>
        <p:spPr>
          <a:xfrm>
            <a:off x="383221" y="1387011"/>
            <a:ext cx="10779584" cy="4654193"/>
          </a:xfrm>
        </p:spPr>
        <p:txBody>
          <a:bodyPr>
            <a:normAutofit/>
          </a:bodyPr>
          <a:lstStyle/>
          <a:p>
            <a:r>
              <a:rPr lang="en-US" sz="2400" dirty="0"/>
              <a:t>Capability to support up to 6 EVAs during the lunar surface stay</a:t>
            </a:r>
          </a:p>
          <a:p>
            <a:r>
              <a:rPr lang="en-US" sz="2400" dirty="0"/>
              <a:t>Capability to support EVAs up to 8 hours (6 </a:t>
            </a:r>
            <a:r>
              <a:rPr lang="en-US" sz="2400" dirty="0">
                <a:latin typeface="Calibri" panose="020F0502020204030204" pitchFamily="34" charset="0"/>
                <a:ea typeface="Calibri" panose="020F0502020204030204" pitchFamily="34" charset="0"/>
                <a:cs typeface="Calibri" panose="020F0502020204030204" pitchFamily="34" charset="0"/>
              </a:rPr>
              <a:t>± 2 hours) in duration each</a:t>
            </a:r>
          </a:p>
          <a:p>
            <a:r>
              <a:rPr lang="en-US" sz="2400" dirty="0">
                <a:latin typeface="Calibri" panose="020F0502020204030204" pitchFamily="34" charset="0"/>
                <a:ea typeface="Calibri" panose="020F0502020204030204" pitchFamily="34" charset="0"/>
                <a:cs typeface="Calibri" panose="020F0502020204030204" pitchFamily="34" charset="0"/>
              </a:rPr>
              <a:t>Ship to EVA suit surface operations communication (voice, data, and video)</a:t>
            </a:r>
          </a:p>
          <a:p>
            <a:r>
              <a:rPr lang="en-US" sz="2400" dirty="0">
                <a:latin typeface="Calibri" panose="020F0502020204030204" pitchFamily="34" charset="0"/>
                <a:ea typeface="Calibri" panose="020F0502020204030204" pitchFamily="34" charset="0"/>
                <a:cs typeface="Calibri" panose="020F0502020204030204" pitchFamily="34" charset="0"/>
              </a:rPr>
              <a:t>Appropriate volume to don, doff, and maintain suits</a:t>
            </a:r>
          </a:p>
          <a:p>
            <a:r>
              <a:rPr lang="en-US" sz="2400" dirty="0">
                <a:latin typeface="Calibri" panose="020F0502020204030204" pitchFamily="34" charset="0"/>
                <a:ea typeface="Calibri" panose="020F0502020204030204" pitchFamily="34" charset="0"/>
                <a:cs typeface="Calibri" panose="020F0502020204030204" pitchFamily="34" charset="0"/>
              </a:rPr>
              <a:t>Allowance for performing incapacitated crewmember operations</a:t>
            </a:r>
          </a:p>
          <a:p>
            <a:r>
              <a:rPr lang="en-US" sz="2400" dirty="0">
                <a:latin typeface="Calibri" panose="020F0502020204030204" pitchFamily="34" charset="0"/>
                <a:ea typeface="Calibri" panose="020F0502020204030204" pitchFamily="34" charset="0"/>
                <a:cs typeface="Calibri" panose="020F0502020204030204" pitchFamily="34" charset="0"/>
              </a:rPr>
              <a:t>A cabin atmosphere that would allow for the shortest </a:t>
            </a:r>
            <a:r>
              <a:rPr lang="en-US" sz="2400" dirty="0" err="1">
                <a:latin typeface="Calibri" panose="020F0502020204030204" pitchFamily="34" charset="0"/>
                <a:ea typeface="Calibri" panose="020F0502020204030204" pitchFamily="34" charset="0"/>
                <a:cs typeface="Calibri" panose="020F0502020204030204" pitchFamily="34" charset="0"/>
              </a:rPr>
              <a:t>prebreathe</a:t>
            </a:r>
            <a:r>
              <a:rPr lang="en-US" sz="2400" dirty="0">
                <a:latin typeface="Calibri" panose="020F0502020204030204" pitchFamily="34" charset="0"/>
                <a:ea typeface="Calibri" panose="020F0502020204030204" pitchFamily="34" charset="0"/>
                <a:cs typeface="Calibri" panose="020F0502020204030204" pitchFamily="34" charset="0"/>
              </a:rPr>
              <a:t> and require the least amount of crew time</a:t>
            </a:r>
          </a:p>
          <a:p>
            <a:r>
              <a:rPr lang="en-US" sz="2400" dirty="0">
                <a:latin typeface="Calibri" panose="020F0502020204030204" pitchFamily="34" charset="0"/>
                <a:ea typeface="Calibri" panose="020F0502020204030204" pitchFamily="34" charset="0"/>
                <a:cs typeface="Calibri" panose="020F0502020204030204" pitchFamily="34" charset="0"/>
              </a:rPr>
              <a:t>Layered engineering defense protocols for lunar dust</a:t>
            </a:r>
          </a:p>
          <a:p>
            <a:r>
              <a:rPr lang="en-US" sz="2400" dirty="0">
                <a:latin typeface="Calibri" panose="020F0502020204030204" pitchFamily="34" charset="0"/>
                <a:ea typeface="Calibri" panose="020F0502020204030204" pitchFamily="34" charset="0"/>
                <a:cs typeface="Calibri" panose="020F0502020204030204" pitchFamily="34" charset="0"/>
              </a:rPr>
              <a:t>Margin to bring back EVA equipment from the lunar surface</a:t>
            </a:r>
            <a:endParaRPr lang="en-US" sz="2400" dirty="0"/>
          </a:p>
          <a:p>
            <a:endParaRPr lang="en-US" dirty="0"/>
          </a:p>
        </p:txBody>
      </p:sp>
      <p:sp>
        <p:nvSpPr>
          <p:cNvPr id="3" name="Title 2">
            <a:extLst>
              <a:ext uri="{FF2B5EF4-FFF2-40B4-BE49-F238E27FC236}">
                <a16:creationId xmlns:a16="http://schemas.microsoft.com/office/drawing/2014/main" id="{5CDF7BC4-BF06-FB7B-043D-9DF78B9D4AB2}"/>
              </a:ext>
            </a:extLst>
          </p:cNvPr>
          <p:cNvSpPr>
            <a:spLocks noGrp="1"/>
          </p:cNvSpPr>
          <p:nvPr>
            <p:ph type="title"/>
          </p:nvPr>
        </p:nvSpPr>
        <p:spPr>
          <a:xfrm>
            <a:off x="383222" y="46729"/>
            <a:ext cx="10313354" cy="849984"/>
          </a:xfrm>
        </p:spPr>
        <p:txBody>
          <a:bodyPr/>
          <a:lstStyle/>
          <a:p>
            <a:pPr algn="ctr"/>
            <a:r>
              <a:rPr lang="en-US" sz="4000" dirty="0">
                <a:latin typeface="Arial" panose="020B0604020202020204" pitchFamily="34" charset="0"/>
                <a:cs typeface="Arial" panose="020B0604020202020204" pitchFamily="34" charset="0"/>
              </a:rPr>
              <a:t>HLS EVA Key Attributes</a:t>
            </a:r>
          </a:p>
        </p:txBody>
      </p:sp>
    </p:spTree>
    <p:extLst>
      <p:ext uri="{BB962C8B-B14F-4D97-AF65-F5344CB8AC3E}">
        <p14:creationId xmlns:p14="http://schemas.microsoft.com/office/powerpoint/2010/main" val="1431848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40C5C6D-E21A-F1EA-B598-E6068DBD3CC1}"/>
              </a:ext>
            </a:extLst>
          </p:cNvPr>
          <p:cNvSpPr>
            <a:spLocks noGrp="1"/>
          </p:cNvSpPr>
          <p:nvPr>
            <p:ph type="body" sz="quarter" idx="11"/>
          </p:nvPr>
        </p:nvSpPr>
        <p:spPr>
          <a:xfrm>
            <a:off x="382588" y="1130060"/>
            <a:ext cx="11575863" cy="4925683"/>
          </a:xfrm>
        </p:spPr>
        <p:txBody>
          <a:bodyPr>
            <a:normAutofit/>
          </a:bodyPr>
          <a:lstStyle/>
          <a:p>
            <a:r>
              <a:rPr lang="en-US" dirty="0"/>
              <a:t>Walking Range 2 km</a:t>
            </a:r>
          </a:p>
          <a:p>
            <a:pPr lvl="1"/>
            <a:r>
              <a:rPr lang="en-US" dirty="0"/>
              <a:t>Assumes ~2km/</a:t>
            </a:r>
            <a:r>
              <a:rPr lang="en-US" dirty="0" err="1"/>
              <a:t>hr</a:t>
            </a:r>
            <a:r>
              <a:rPr lang="en-US" dirty="0"/>
              <a:t> walking pace on relatively level regolith</a:t>
            </a:r>
          </a:p>
          <a:p>
            <a:pPr lvl="1"/>
            <a:r>
              <a:rPr lang="en-US" dirty="0"/>
              <a:t>Does not account for slope or boulders</a:t>
            </a:r>
          </a:p>
          <a:p>
            <a:pPr lvl="1"/>
            <a:r>
              <a:rPr lang="en-US" dirty="0"/>
              <a:t>Distance may decrease due to terrain or operational considerations</a:t>
            </a:r>
          </a:p>
          <a:p>
            <a:pPr lvl="1"/>
            <a:r>
              <a:rPr lang="en-US" dirty="0"/>
              <a:t>Apollo 14 walked 1.45 km from lander</a:t>
            </a:r>
          </a:p>
          <a:p>
            <a:r>
              <a:rPr lang="en-US" dirty="0"/>
              <a:t>Unpressurised Rover Range ~10 km (~5 hour walk back)</a:t>
            </a:r>
          </a:p>
          <a:p>
            <a:pPr lvl="1"/>
            <a:r>
              <a:rPr lang="en-US" dirty="0"/>
              <a:t>Distance must be balanced with consumables remaining</a:t>
            </a:r>
          </a:p>
          <a:p>
            <a:pPr lvl="1"/>
            <a:r>
              <a:rPr lang="en-US" dirty="0"/>
              <a:t>Apollo 17 drove 7.6 km from lander</a:t>
            </a:r>
          </a:p>
          <a:p>
            <a:r>
              <a:rPr lang="en-US" dirty="0"/>
              <a:t>Single Pressurized Rover Range ~12 km (~8 hour walk back)</a:t>
            </a:r>
          </a:p>
        </p:txBody>
      </p:sp>
      <p:sp>
        <p:nvSpPr>
          <p:cNvPr id="3" name="Title 2">
            <a:extLst>
              <a:ext uri="{FF2B5EF4-FFF2-40B4-BE49-F238E27FC236}">
                <a16:creationId xmlns:a16="http://schemas.microsoft.com/office/drawing/2014/main" id="{30869364-6580-2A20-D509-973F6DB6A28D}"/>
              </a:ext>
            </a:extLst>
          </p:cNvPr>
          <p:cNvSpPr>
            <a:spLocks noGrp="1"/>
          </p:cNvSpPr>
          <p:nvPr>
            <p:ph type="title"/>
          </p:nvPr>
        </p:nvSpPr>
        <p:spPr>
          <a:xfrm>
            <a:off x="383222" y="261256"/>
            <a:ext cx="10313354" cy="688773"/>
          </a:xfrm>
        </p:spPr>
        <p:txBody>
          <a:bodyPr/>
          <a:lstStyle/>
          <a:p>
            <a:pPr algn="ctr"/>
            <a:r>
              <a:rPr lang="en-US" sz="4000" dirty="0">
                <a:latin typeface="Arial" panose="020B0604020202020204" pitchFamily="34" charset="0"/>
                <a:cs typeface="Arial" panose="020B0604020202020204" pitchFamily="34" charset="0"/>
              </a:rPr>
              <a:t>EVA Ranges</a:t>
            </a:r>
          </a:p>
        </p:txBody>
      </p:sp>
    </p:spTree>
    <p:extLst>
      <p:ext uri="{BB962C8B-B14F-4D97-AF65-F5344CB8AC3E}">
        <p14:creationId xmlns:p14="http://schemas.microsoft.com/office/powerpoint/2010/main" val="4128939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4D902-6162-B4AB-0393-8AB1ED063CD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E0FA533-1DD5-82AB-6F24-63C7CD6E80D0}"/>
              </a:ext>
            </a:extLst>
          </p:cNvPr>
          <p:cNvSpPr>
            <a:spLocks noGrp="1"/>
          </p:cNvSpPr>
          <p:nvPr>
            <p:ph type="body" sz="quarter" idx="11"/>
          </p:nvPr>
        </p:nvSpPr>
        <p:spPr>
          <a:xfrm>
            <a:off x="382589" y="1130060"/>
            <a:ext cx="10960082" cy="4925683"/>
          </a:xfrm>
        </p:spPr>
        <p:txBody>
          <a:bodyPr>
            <a:normAutofit/>
          </a:bodyPr>
          <a:lstStyle/>
          <a:p>
            <a:pPr lvl="1"/>
            <a:r>
              <a:rPr lang="en-US" sz="2800" dirty="0"/>
              <a:t>Surface operations will be EVA focused and intensive</a:t>
            </a:r>
          </a:p>
          <a:p>
            <a:pPr lvl="1"/>
            <a:r>
              <a:rPr lang="en-US" sz="2800" dirty="0"/>
              <a:t>South pole lighting will be a primary issue the crew will be dealing with during surface ops</a:t>
            </a:r>
          </a:p>
          <a:p>
            <a:pPr lvl="1"/>
            <a:r>
              <a:rPr lang="en-US" sz="2800" dirty="0"/>
              <a:t>IVA operations will be limited in the short term until there is a sustainable base camp</a:t>
            </a:r>
          </a:p>
        </p:txBody>
      </p:sp>
      <p:sp>
        <p:nvSpPr>
          <p:cNvPr id="3" name="Title 2">
            <a:extLst>
              <a:ext uri="{FF2B5EF4-FFF2-40B4-BE49-F238E27FC236}">
                <a16:creationId xmlns:a16="http://schemas.microsoft.com/office/drawing/2014/main" id="{6844EC26-069B-405B-40AE-491D243E7246}"/>
              </a:ext>
            </a:extLst>
          </p:cNvPr>
          <p:cNvSpPr>
            <a:spLocks noGrp="1"/>
          </p:cNvSpPr>
          <p:nvPr>
            <p:ph type="title"/>
          </p:nvPr>
        </p:nvSpPr>
        <p:spPr/>
        <p:txBody>
          <a:bodyPr/>
          <a:lstStyle/>
          <a:p>
            <a:pPr algn="ctr"/>
            <a:r>
              <a:rPr lang="en-US" sz="4000" dirty="0">
                <a:latin typeface="Arial" panose="020B0604020202020204" pitchFamily="34" charset="0"/>
                <a:cs typeface="Arial" panose="020B0604020202020204" pitchFamily="34" charset="0"/>
              </a:rPr>
              <a:t>Summary</a:t>
            </a:r>
          </a:p>
        </p:txBody>
      </p:sp>
    </p:spTree>
    <p:extLst>
      <p:ext uri="{BB962C8B-B14F-4D97-AF65-F5344CB8AC3E}">
        <p14:creationId xmlns:p14="http://schemas.microsoft.com/office/powerpoint/2010/main" val="4251738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8C89146-5B98-458B-8005-4A5430A773EB}"/>
              </a:ext>
            </a:extLst>
          </p:cNvPr>
          <p:cNvSpPr>
            <a:spLocks noGrp="1"/>
          </p:cNvSpPr>
          <p:nvPr>
            <p:ph type="body" sz="quarter" idx="11"/>
          </p:nvPr>
        </p:nvSpPr>
        <p:spPr/>
        <p:txBody>
          <a:bodyPr/>
          <a:lstStyle/>
          <a:p>
            <a:r>
              <a:rPr lang="en-US" dirty="0"/>
              <a:t>Mission Scenario &amp; Science Objectives</a:t>
            </a:r>
          </a:p>
        </p:txBody>
      </p:sp>
      <p:sp>
        <p:nvSpPr>
          <p:cNvPr id="3" name="Text Placeholder 2">
            <a:extLst>
              <a:ext uri="{FF2B5EF4-FFF2-40B4-BE49-F238E27FC236}">
                <a16:creationId xmlns:a16="http://schemas.microsoft.com/office/drawing/2014/main" id="{3BC27559-04DD-4D68-81E4-DD2CD4729278}"/>
              </a:ext>
            </a:extLst>
          </p:cNvPr>
          <p:cNvSpPr>
            <a:spLocks noGrp="1"/>
          </p:cNvSpPr>
          <p:nvPr>
            <p:ph type="body" sz="quarter" idx="12"/>
          </p:nvPr>
        </p:nvSpPr>
        <p:spPr>
          <a:xfrm>
            <a:off x="4621212" y="5381866"/>
            <a:ext cx="7359651" cy="431395"/>
          </a:xfrm>
        </p:spPr>
        <p:txBody>
          <a:bodyPr>
            <a:noAutofit/>
          </a:bodyPr>
          <a:lstStyle/>
          <a:p>
            <a:pPr>
              <a:lnSpc>
                <a:spcPct val="100000"/>
              </a:lnSpc>
              <a:spcBef>
                <a:spcPts val="0"/>
              </a:spcBef>
            </a:pPr>
            <a:r>
              <a:rPr lang="en-US" sz="1600" dirty="0">
                <a:solidFill>
                  <a:schemeClr val="tx1"/>
                </a:solidFill>
                <a:latin typeface="Times New Roman" panose="02020603050405020304" pitchFamily="18" charset="0"/>
                <a:cs typeface="Times New Roman" panose="02020603050405020304" pitchFamily="18" charset="0"/>
              </a:rPr>
              <a:t>Mary Jo </a:t>
            </a:r>
            <a:r>
              <a:rPr lang="en-US" sz="1600" dirty="0" err="1">
                <a:solidFill>
                  <a:schemeClr val="tx1"/>
                </a:solidFill>
                <a:latin typeface="Times New Roman" panose="02020603050405020304" pitchFamily="18" charset="0"/>
                <a:cs typeface="Times New Roman" panose="02020603050405020304" pitchFamily="18" charset="0"/>
              </a:rPr>
              <a:t>Maciejeski</a:t>
            </a:r>
            <a:r>
              <a:rPr lang="en-US" sz="1600" dirty="0">
                <a:solidFill>
                  <a:schemeClr val="tx1"/>
                </a:solidFill>
                <a:latin typeface="Times New Roman" panose="02020603050405020304" pitchFamily="18" charset="0"/>
                <a:cs typeface="Times New Roman" panose="02020603050405020304" pitchFamily="18" charset="0"/>
              </a:rPr>
              <a:t>, PhD</a:t>
            </a:r>
          </a:p>
          <a:p>
            <a:pPr>
              <a:lnSpc>
                <a:spcPct val="100000"/>
              </a:lnSpc>
              <a:spcBef>
                <a:spcPts val="0"/>
              </a:spcBef>
            </a:pPr>
            <a:r>
              <a:rPr lang="en-US" sz="1600" dirty="0">
                <a:solidFill>
                  <a:schemeClr val="tx1"/>
                </a:solidFill>
                <a:latin typeface="Times New Roman" panose="02020603050405020304" pitchFamily="18" charset="0"/>
                <a:cs typeface="Times New Roman" panose="02020603050405020304" pitchFamily="18" charset="0"/>
              </a:rPr>
              <a:t>Complement Scientist</a:t>
            </a:r>
          </a:p>
          <a:p>
            <a:pPr>
              <a:lnSpc>
                <a:spcPct val="100000"/>
              </a:lnSpc>
              <a:spcBef>
                <a:spcPts val="0"/>
              </a:spcBef>
            </a:pPr>
            <a:r>
              <a:rPr lang="en-US" sz="1600" dirty="0">
                <a:solidFill>
                  <a:schemeClr val="tx1"/>
                </a:solidFill>
                <a:latin typeface="Times New Roman" panose="02020603050405020304" pitchFamily="18" charset="0"/>
                <a:cs typeface="Times New Roman" panose="02020603050405020304" pitchFamily="18" charset="0"/>
              </a:rPr>
              <a:t>KBR Inc.</a:t>
            </a:r>
          </a:p>
        </p:txBody>
      </p:sp>
    </p:spTree>
    <p:extLst>
      <p:ext uri="{BB962C8B-B14F-4D97-AF65-F5344CB8AC3E}">
        <p14:creationId xmlns:p14="http://schemas.microsoft.com/office/powerpoint/2010/main" val="3179642744"/>
      </p:ext>
    </p:extLst>
  </p:cSld>
  <p:clrMapOvr>
    <a:masterClrMapping/>
  </p:clrMapOvr>
  <p:transition spd="slow">
    <p:wipe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4D902-6162-B4AB-0393-8AB1ED063CD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E0FA533-1DD5-82AB-6F24-63C7CD6E80D0}"/>
              </a:ext>
            </a:extLst>
          </p:cNvPr>
          <p:cNvSpPr>
            <a:spLocks noGrp="1"/>
          </p:cNvSpPr>
          <p:nvPr>
            <p:ph type="body" sz="quarter" idx="11"/>
          </p:nvPr>
        </p:nvSpPr>
        <p:spPr>
          <a:xfrm>
            <a:off x="382589" y="1130060"/>
            <a:ext cx="10960082" cy="4925683"/>
          </a:xfrm>
        </p:spPr>
        <p:txBody>
          <a:bodyPr>
            <a:normAutofit/>
          </a:bodyPr>
          <a:lstStyle/>
          <a:p>
            <a:r>
              <a:rPr lang="en-US" sz="2800" dirty="0"/>
              <a:t>Analog mission design is driven by science objectives</a:t>
            </a:r>
          </a:p>
          <a:p>
            <a:r>
              <a:rPr lang="en-US" sz="2800" dirty="0"/>
              <a:t>Changing landscape of the space program:</a:t>
            </a:r>
          </a:p>
          <a:p>
            <a:pPr lvl="1"/>
            <a:r>
              <a:rPr lang="en-US" sz="2800" dirty="0"/>
              <a:t>ISS retirement</a:t>
            </a:r>
          </a:p>
          <a:p>
            <a:pPr lvl="1"/>
            <a:r>
              <a:rPr lang="en-US" sz="2800" dirty="0"/>
              <a:t>Development of Commercial Space Travel</a:t>
            </a:r>
          </a:p>
          <a:p>
            <a:pPr lvl="1"/>
            <a:r>
              <a:rPr lang="en-US" sz="2800" dirty="0"/>
              <a:t>Gateway</a:t>
            </a:r>
          </a:p>
          <a:p>
            <a:pPr lvl="1"/>
            <a:r>
              <a:rPr lang="en-US" sz="2800" dirty="0"/>
              <a:t>Transitioning to Lunar Surface Operations</a:t>
            </a:r>
          </a:p>
          <a:p>
            <a:r>
              <a:rPr lang="en-US" sz="2800" dirty="0"/>
              <a:t>Grant calls are more related to preparing for the future</a:t>
            </a:r>
          </a:p>
          <a:p>
            <a:r>
              <a:rPr lang="en-US" sz="2800" dirty="0"/>
              <a:t>Leads to development of mission scenario</a:t>
            </a:r>
          </a:p>
        </p:txBody>
      </p:sp>
      <p:sp>
        <p:nvSpPr>
          <p:cNvPr id="3" name="Title 2">
            <a:extLst>
              <a:ext uri="{FF2B5EF4-FFF2-40B4-BE49-F238E27FC236}">
                <a16:creationId xmlns:a16="http://schemas.microsoft.com/office/drawing/2014/main" id="{6844EC26-069B-405B-40AE-491D243E7246}"/>
              </a:ext>
            </a:extLst>
          </p:cNvPr>
          <p:cNvSpPr>
            <a:spLocks noGrp="1"/>
          </p:cNvSpPr>
          <p:nvPr>
            <p:ph type="title"/>
          </p:nvPr>
        </p:nvSpPr>
        <p:spPr/>
        <p:txBody>
          <a:bodyPr/>
          <a:lstStyle/>
          <a:p>
            <a:pPr algn="ctr"/>
            <a:r>
              <a:rPr lang="en-US" sz="4000" dirty="0">
                <a:latin typeface="Arial" panose="020B0604020202020204" pitchFamily="34" charset="0"/>
                <a:cs typeface="Arial" panose="020B0604020202020204" pitchFamily="34" charset="0"/>
              </a:rPr>
              <a:t>Science Objectives	</a:t>
            </a:r>
          </a:p>
        </p:txBody>
      </p:sp>
    </p:spTree>
    <p:extLst>
      <p:ext uri="{BB962C8B-B14F-4D97-AF65-F5344CB8AC3E}">
        <p14:creationId xmlns:p14="http://schemas.microsoft.com/office/powerpoint/2010/main" val="4118190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4D902-6162-B4AB-0393-8AB1ED063CD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E0FA533-1DD5-82AB-6F24-63C7CD6E80D0}"/>
              </a:ext>
            </a:extLst>
          </p:cNvPr>
          <p:cNvSpPr>
            <a:spLocks noGrp="1"/>
          </p:cNvSpPr>
          <p:nvPr>
            <p:ph type="body" sz="quarter" idx="11"/>
          </p:nvPr>
        </p:nvSpPr>
        <p:spPr>
          <a:xfrm>
            <a:off x="382589" y="1130060"/>
            <a:ext cx="10960082" cy="4925683"/>
          </a:xfrm>
        </p:spPr>
        <p:txBody>
          <a:bodyPr>
            <a:normAutofit/>
          </a:bodyPr>
          <a:lstStyle/>
          <a:p>
            <a:r>
              <a:rPr lang="en-US" sz="2800" dirty="0"/>
              <a:t>Influence of Human Research Program Roadmap</a:t>
            </a:r>
          </a:p>
          <a:p>
            <a:pPr lvl="1"/>
            <a:r>
              <a:rPr lang="en-US" sz="2800" dirty="0"/>
              <a:t>Risks</a:t>
            </a:r>
          </a:p>
          <a:p>
            <a:pPr lvl="1"/>
            <a:r>
              <a:rPr lang="en-US" sz="2800" dirty="0"/>
              <a:t>Gaps</a:t>
            </a:r>
          </a:p>
          <a:p>
            <a:endParaRPr lang="en-US" sz="2800" dirty="0"/>
          </a:p>
          <a:p>
            <a:r>
              <a:rPr lang="en-US" sz="2800" dirty="0"/>
              <a:t>HERA Campaign development</a:t>
            </a:r>
          </a:p>
          <a:p>
            <a:pPr lvl="1"/>
            <a:r>
              <a:rPr lang="en-US" sz="2800" dirty="0"/>
              <a:t>Example, sleep studies will influence mission timeline/science priorities and number of ops tasks performed during sleep deprivation period</a:t>
            </a:r>
          </a:p>
          <a:p>
            <a:pPr lvl="1"/>
            <a:r>
              <a:rPr lang="en-US" sz="2800" dirty="0"/>
              <a:t>Example, crew autonomy studies will influence daily schedule organization and communications with MCC</a:t>
            </a:r>
          </a:p>
        </p:txBody>
      </p:sp>
      <p:sp>
        <p:nvSpPr>
          <p:cNvPr id="3" name="Title 2">
            <a:extLst>
              <a:ext uri="{FF2B5EF4-FFF2-40B4-BE49-F238E27FC236}">
                <a16:creationId xmlns:a16="http://schemas.microsoft.com/office/drawing/2014/main" id="{6844EC26-069B-405B-40AE-491D243E7246}"/>
              </a:ext>
            </a:extLst>
          </p:cNvPr>
          <p:cNvSpPr>
            <a:spLocks noGrp="1"/>
          </p:cNvSpPr>
          <p:nvPr>
            <p:ph type="title"/>
          </p:nvPr>
        </p:nvSpPr>
        <p:spPr/>
        <p:txBody>
          <a:bodyPr/>
          <a:lstStyle/>
          <a:p>
            <a:pPr algn="ctr"/>
            <a:r>
              <a:rPr lang="en-US" sz="4000" dirty="0">
                <a:latin typeface="Arial" panose="020B0604020202020204" pitchFamily="34" charset="0"/>
                <a:cs typeface="Arial" panose="020B0604020202020204" pitchFamily="34" charset="0"/>
              </a:rPr>
              <a:t>Science Objectives	</a:t>
            </a:r>
          </a:p>
        </p:txBody>
      </p:sp>
    </p:spTree>
    <p:extLst>
      <p:ext uri="{BB962C8B-B14F-4D97-AF65-F5344CB8AC3E}">
        <p14:creationId xmlns:p14="http://schemas.microsoft.com/office/powerpoint/2010/main" val="1860340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4D902-6162-B4AB-0393-8AB1ED063CD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E0FA533-1DD5-82AB-6F24-63C7CD6E80D0}"/>
              </a:ext>
            </a:extLst>
          </p:cNvPr>
          <p:cNvSpPr>
            <a:spLocks noGrp="1"/>
          </p:cNvSpPr>
          <p:nvPr>
            <p:ph type="body" sz="quarter" idx="11"/>
          </p:nvPr>
        </p:nvSpPr>
        <p:spPr>
          <a:xfrm>
            <a:off x="382589" y="1130060"/>
            <a:ext cx="10960082" cy="4925683"/>
          </a:xfrm>
        </p:spPr>
        <p:txBody>
          <a:bodyPr>
            <a:normAutofit/>
          </a:bodyPr>
          <a:lstStyle/>
          <a:p>
            <a:r>
              <a:rPr lang="en-US" sz="2800" dirty="0"/>
              <a:t>Change to levels of crew autonomy</a:t>
            </a:r>
          </a:p>
          <a:p>
            <a:endParaRPr lang="en-US" sz="2800" dirty="0"/>
          </a:p>
          <a:p>
            <a:r>
              <a:rPr lang="en-US" sz="2800" dirty="0"/>
              <a:t>New training environment and transfer of skills</a:t>
            </a:r>
          </a:p>
          <a:p>
            <a:endParaRPr lang="en-US" sz="2800" dirty="0"/>
          </a:p>
          <a:p>
            <a:r>
              <a:rPr lang="en-US" sz="2800" dirty="0"/>
              <a:t>Exploration-mission sleep schedules</a:t>
            </a:r>
          </a:p>
          <a:p>
            <a:pPr lvl="1"/>
            <a:r>
              <a:rPr lang="en-US" sz="2650" dirty="0"/>
              <a:t>Modification of schedule for Lunar based mission</a:t>
            </a:r>
          </a:p>
        </p:txBody>
      </p:sp>
      <p:sp>
        <p:nvSpPr>
          <p:cNvPr id="3" name="Title 2">
            <a:extLst>
              <a:ext uri="{FF2B5EF4-FFF2-40B4-BE49-F238E27FC236}">
                <a16:creationId xmlns:a16="http://schemas.microsoft.com/office/drawing/2014/main" id="{6844EC26-069B-405B-40AE-491D243E7246}"/>
              </a:ext>
            </a:extLst>
          </p:cNvPr>
          <p:cNvSpPr>
            <a:spLocks noGrp="1"/>
          </p:cNvSpPr>
          <p:nvPr>
            <p:ph type="title"/>
          </p:nvPr>
        </p:nvSpPr>
        <p:spPr/>
        <p:txBody>
          <a:bodyPr/>
          <a:lstStyle/>
          <a:p>
            <a:pPr algn="ctr"/>
            <a:r>
              <a:rPr lang="en-US" sz="4000" dirty="0">
                <a:latin typeface="Arial" panose="020B0604020202020204" pitchFamily="34" charset="0"/>
                <a:cs typeface="Arial" panose="020B0604020202020204" pitchFamily="34" charset="0"/>
              </a:rPr>
              <a:t>Science Objectives for C8</a:t>
            </a:r>
          </a:p>
        </p:txBody>
      </p:sp>
    </p:spTree>
    <p:extLst>
      <p:ext uri="{BB962C8B-B14F-4D97-AF65-F5344CB8AC3E}">
        <p14:creationId xmlns:p14="http://schemas.microsoft.com/office/powerpoint/2010/main" val="412194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4D902-6162-B4AB-0393-8AB1ED063CD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E0FA533-1DD5-82AB-6F24-63C7CD6E80D0}"/>
              </a:ext>
            </a:extLst>
          </p:cNvPr>
          <p:cNvSpPr>
            <a:spLocks noGrp="1"/>
          </p:cNvSpPr>
          <p:nvPr>
            <p:ph type="body" sz="quarter" idx="11"/>
          </p:nvPr>
        </p:nvSpPr>
        <p:spPr>
          <a:xfrm>
            <a:off x="382589" y="1130060"/>
            <a:ext cx="10960082" cy="4925683"/>
          </a:xfrm>
        </p:spPr>
        <p:txBody>
          <a:bodyPr>
            <a:normAutofit/>
          </a:bodyPr>
          <a:lstStyle/>
          <a:p>
            <a:r>
              <a:rPr lang="en-US" sz="2800" dirty="0"/>
              <a:t>Allows crewmembers to stay engaged in the simulation and forget about the realities of the outside world</a:t>
            </a:r>
          </a:p>
          <a:p>
            <a:endParaRPr lang="en-US" sz="2800" dirty="0"/>
          </a:p>
          <a:p>
            <a:r>
              <a:rPr lang="en-US" sz="2800" dirty="0"/>
              <a:t>Provides a sense of purpose, goals, and teamwork environment</a:t>
            </a:r>
          </a:p>
          <a:p>
            <a:endParaRPr lang="en-US" sz="2800" dirty="0"/>
          </a:p>
          <a:p>
            <a:r>
              <a:rPr lang="en-US" sz="2800" dirty="0"/>
              <a:t>Produces high quality data for science objectives</a:t>
            </a:r>
          </a:p>
        </p:txBody>
      </p:sp>
      <p:sp>
        <p:nvSpPr>
          <p:cNvPr id="3" name="Title 2">
            <a:extLst>
              <a:ext uri="{FF2B5EF4-FFF2-40B4-BE49-F238E27FC236}">
                <a16:creationId xmlns:a16="http://schemas.microsoft.com/office/drawing/2014/main" id="{6844EC26-069B-405B-40AE-491D243E7246}"/>
              </a:ext>
            </a:extLst>
          </p:cNvPr>
          <p:cNvSpPr>
            <a:spLocks noGrp="1"/>
          </p:cNvSpPr>
          <p:nvPr>
            <p:ph type="title"/>
          </p:nvPr>
        </p:nvSpPr>
        <p:spPr/>
        <p:txBody>
          <a:bodyPr/>
          <a:lstStyle/>
          <a:p>
            <a:pPr algn="ctr"/>
            <a:r>
              <a:rPr lang="en-US" sz="4000" dirty="0">
                <a:latin typeface="Arial" panose="020B0604020202020204" pitchFamily="34" charset="0"/>
                <a:cs typeface="Arial" panose="020B0604020202020204" pitchFamily="34" charset="0"/>
              </a:rPr>
              <a:t>Mission Scenario Purpose</a:t>
            </a:r>
          </a:p>
        </p:txBody>
      </p:sp>
    </p:spTree>
    <p:extLst>
      <p:ext uri="{BB962C8B-B14F-4D97-AF65-F5344CB8AC3E}">
        <p14:creationId xmlns:p14="http://schemas.microsoft.com/office/powerpoint/2010/main" val="2292052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4D902-6162-B4AB-0393-8AB1ED063CD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E0FA533-1DD5-82AB-6F24-63C7CD6E80D0}"/>
              </a:ext>
            </a:extLst>
          </p:cNvPr>
          <p:cNvSpPr>
            <a:spLocks noGrp="1"/>
          </p:cNvSpPr>
          <p:nvPr>
            <p:ph type="body" sz="quarter" idx="11"/>
          </p:nvPr>
        </p:nvSpPr>
        <p:spPr>
          <a:xfrm>
            <a:off x="382589" y="1130060"/>
            <a:ext cx="10960082" cy="4925683"/>
          </a:xfrm>
        </p:spPr>
        <p:txBody>
          <a:bodyPr>
            <a:normAutofit/>
          </a:bodyPr>
          <a:lstStyle/>
          <a:p>
            <a:r>
              <a:rPr lang="en-US" sz="2800" dirty="0"/>
              <a:t>Mars Moon Phobos based transit mission – C5 &amp; C6</a:t>
            </a:r>
          </a:p>
          <a:p>
            <a:endParaRPr lang="en-US" sz="2800" dirty="0"/>
          </a:p>
          <a:p>
            <a:r>
              <a:rPr lang="en-US" sz="2800" dirty="0"/>
              <a:t>Mars based surface landing mission – C7</a:t>
            </a:r>
          </a:p>
          <a:p>
            <a:endParaRPr lang="en-US" sz="2800" dirty="0"/>
          </a:p>
          <a:p>
            <a:r>
              <a:rPr lang="en-US" sz="2800" dirty="0"/>
              <a:t>Lunar surface with sustaining habitat mission – C8</a:t>
            </a:r>
          </a:p>
          <a:p>
            <a:pPr lvl="1"/>
            <a:r>
              <a:rPr lang="en-US" sz="2650" dirty="0"/>
              <a:t>Lunar surface activities and mission timeline</a:t>
            </a:r>
          </a:p>
          <a:p>
            <a:pPr lvl="2"/>
            <a:r>
              <a:rPr lang="en-US" sz="2500" dirty="0"/>
              <a:t>Mixed Lunar base</a:t>
            </a:r>
          </a:p>
          <a:p>
            <a:pPr lvl="3"/>
            <a:r>
              <a:rPr lang="en-US" sz="2500" dirty="0"/>
              <a:t>Sleep and work timelines change</a:t>
            </a:r>
          </a:p>
          <a:p>
            <a:pPr lvl="2"/>
            <a:r>
              <a:rPr lang="en-US" sz="2500" dirty="0"/>
              <a:t>Rover sortie activities</a:t>
            </a:r>
          </a:p>
          <a:p>
            <a:pPr lvl="2"/>
            <a:r>
              <a:rPr lang="en-US" sz="2500" dirty="0"/>
              <a:t>Communication delays</a:t>
            </a:r>
          </a:p>
          <a:p>
            <a:pPr lvl="2"/>
            <a:r>
              <a:rPr lang="en-US" sz="2500" dirty="0"/>
              <a:t>Communication differences</a:t>
            </a:r>
          </a:p>
          <a:p>
            <a:pPr lvl="3"/>
            <a:endParaRPr lang="en-US" sz="2500" dirty="0"/>
          </a:p>
        </p:txBody>
      </p:sp>
      <p:sp>
        <p:nvSpPr>
          <p:cNvPr id="3" name="Title 2">
            <a:extLst>
              <a:ext uri="{FF2B5EF4-FFF2-40B4-BE49-F238E27FC236}">
                <a16:creationId xmlns:a16="http://schemas.microsoft.com/office/drawing/2014/main" id="{6844EC26-069B-405B-40AE-491D243E7246}"/>
              </a:ext>
            </a:extLst>
          </p:cNvPr>
          <p:cNvSpPr>
            <a:spLocks noGrp="1"/>
          </p:cNvSpPr>
          <p:nvPr>
            <p:ph type="title"/>
          </p:nvPr>
        </p:nvSpPr>
        <p:spPr/>
        <p:txBody>
          <a:bodyPr/>
          <a:lstStyle/>
          <a:p>
            <a:pPr algn="ctr"/>
            <a:r>
              <a:rPr lang="en-US" sz="4000" dirty="0">
                <a:latin typeface="Arial" panose="020B0604020202020204" pitchFamily="34" charset="0"/>
                <a:cs typeface="Arial" panose="020B0604020202020204" pitchFamily="34" charset="0"/>
              </a:rPr>
              <a:t>Mission Scenario for HERA</a:t>
            </a:r>
          </a:p>
        </p:txBody>
      </p:sp>
    </p:spTree>
    <p:extLst>
      <p:ext uri="{BB962C8B-B14F-4D97-AF65-F5344CB8AC3E}">
        <p14:creationId xmlns:p14="http://schemas.microsoft.com/office/powerpoint/2010/main" val="3889127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4D902-6162-B4AB-0393-8AB1ED063CD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E0FA533-1DD5-82AB-6F24-63C7CD6E80D0}"/>
              </a:ext>
            </a:extLst>
          </p:cNvPr>
          <p:cNvSpPr>
            <a:spLocks noGrp="1"/>
          </p:cNvSpPr>
          <p:nvPr>
            <p:ph type="body" sz="quarter" idx="11"/>
          </p:nvPr>
        </p:nvSpPr>
        <p:spPr>
          <a:xfrm>
            <a:off x="382589" y="1130060"/>
            <a:ext cx="10960082" cy="4925683"/>
          </a:xfrm>
        </p:spPr>
        <p:txBody>
          <a:bodyPr>
            <a:normAutofit/>
          </a:bodyPr>
          <a:lstStyle/>
          <a:p>
            <a:r>
              <a:rPr lang="en-US" sz="2800" dirty="0"/>
              <a:t>Sleep/wake and duty-day times</a:t>
            </a:r>
          </a:p>
          <a:p>
            <a:endParaRPr lang="en-US" sz="2800" dirty="0"/>
          </a:p>
          <a:p>
            <a:r>
              <a:rPr lang="en-US" sz="2800" dirty="0"/>
              <a:t>Changes to how crew interacts</a:t>
            </a:r>
          </a:p>
          <a:p>
            <a:pPr lvl="1"/>
            <a:r>
              <a:rPr lang="en-US" sz="2650" dirty="0"/>
              <a:t>MCC changes</a:t>
            </a:r>
          </a:p>
          <a:p>
            <a:pPr lvl="1"/>
            <a:r>
              <a:rPr lang="en-US" sz="2650" dirty="0"/>
              <a:t>Private family conferences</a:t>
            </a:r>
          </a:p>
          <a:p>
            <a:pPr lvl="1"/>
            <a:r>
              <a:rPr lang="en-US" sz="2650" dirty="0"/>
              <a:t>Private medical conferences</a:t>
            </a:r>
          </a:p>
          <a:p>
            <a:pPr lvl="1"/>
            <a:r>
              <a:rPr lang="en-US" sz="2650" dirty="0"/>
              <a:t>Private psychological conferences</a:t>
            </a:r>
          </a:p>
          <a:p>
            <a:endParaRPr lang="en-US" sz="2800" dirty="0"/>
          </a:p>
          <a:p>
            <a:r>
              <a:rPr lang="en-US" sz="2800" dirty="0"/>
              <a:t>Level of crew autonomy</a:t>
            </a:r>
          </a:p>
        </p:txBody>
      </p:sp>
      <p:sp>
        <p:nvSpPr>
          <p:cNvPr id="3" name="Title 2">
            <a:extLst>
              <a:ext uri="{FF2B5EF4-FFF2-40B4-BE49-F238E27FC236}">
                <a16:creationId xmlns:a16="http://schemas.microsoft.com/office/drawing/2014/main" id="{6844EC26-069B-405B-40AE-491D243E7246}"/>
              </a:ext>
            </a:extLst>
          </p:cNvPr>
          <p:cNvSpPr>
            <a:spLocks noGrp="1"/>
          </p:cNvSpPr>
          <p:nvPr>
            <p:ph type="title"/>
          </p:nvPr>
        </p:nvSpPr>
        <p:spPr/>
        <p:txBody>
          <a:bodyPr/>
          <a:lstStyle/>
          <a:p>
            <a:pPr algn="ctr"/>
            <a:r>
              <a:rPr lang="en-US" sz="4000" dirty="0">
                <a:latin typeface="Arial" panose="020B0604020202020204" pitchFamily="34" charset="0"/>
                <a:cs typeface="Arial" panose="020B0604020202020204" pitchFamily="34" charset="0"/>
              </a:rPr>
              <a:t>Mission Scenario Changes</a:t>
            </a:r>
          </a:p>
        </p:txBody>
      </p:sp>
    </p:spTree>
    <p:extLst>
      <p:ext uri="{BB962C8B-B14F-4D97-AF65-F5344CB8AC3E}">
        <p14:creationId xmlns:p14="http://schemas.microsoft.com/office/powerpoint/2010/main" val="2084860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8C89146-5B98-458B-8005-4A5430A773EB}"/>
              </a:ext>
            </a:extLst>
          </p:cNvPr>
          <p:cNvSpPr>
            <a:spLocks noGrp="1"/>
          </p:cNvSpPr>
          <p:nvPr>
            <p:ph type="body" sz="quarter" idx="11"/>
          </p:nvPr>
        </p:nvSpPr>
        <p:spPr/>
        <p:txBody>
          <a:bodyPr/>
          <a:lstStyle/>
          <a:p>
            <a:r>
              <a:rPr lang="en-US" dirty="0"/>
              <a:t>HERA Virtual Reality EVA Simulation Historical Overview</a:t>
            </a:r>
          </a:p>
        </p:txBody>
      </p:sp>
      <p:sp>
        <p:nvSpPr>
          <p:cNvPr id="3" name="Text Placeholder 2">
            <a:extLst>
              <a:ext uri="{FF2B5EF4-FFF2-40B4-BE49-F238E27FC236}">
                <a16:creationId xmlns:a16="http://schemas.microsoft.com/office/drawing/2014/main" id="{3BC27559-04DD-4D68-81E4-DD2CD4729278}"/>
              </a:ext>
            </a:extLst>
          </p:cNvPr>
          <p:cNvSpPr>
            <a:spLocks noGrp="1"/>
          </p:cNvSpPr>
          <p:nvPr>
            <p:ph type="body" sz="quarter" idx="12"/>
          </p:nvPr>
        </p:nvSpPr>
        <p:spPr>
          <a:xfrm>
            <a:off x="4621213" y="5414523"/>
            <a:ext cx="7359651" cy="431395"/>
          </a:xfrm>
        </p:spPr>
        <p:txBody>
          <a:bodyPr>
            <a:noAutofit/>
          </a:bodyPr>
          <a:lstStyle/>
          <a:p>
            <a:pPr>
              <a:lnSpc>
                <a:spcPct val="100000"/>
              </a:lnSpc>
              <a:spcBef>
                <a:spcPts val="0"/>
              </a:spcBef>
            </a:pPr>
            <a:r>
              <a:rPr lang="en-US" sz="1600" dirty="0">
                <a:solidFill>
                  <a:schemeClr val="tx1"/>
                </a:solidFill>
                <a:latin typeface="Times New Roman" panose="02020603050405020304" pitchFamily="18" charset="0"/>
                <a:cs typeface="Times New Roman" panose="02020603050405020304" pitchFamily="18" charset="0"/>
              </a:rPr>
              <a:t>Patrick Petty and Leslie Garner</a:t>
            </a:r>
          </a:p>
          <a:p>
            <a:pPr>
              <a:lnSpc>
                <a:spcPct val="100000"/>
              </a:lnSpc>
              <a:spcBef>
                <a:spcPts val="0"/>
              </a:spcBef>
            </a:pPr>
            <a:r>
              <a:rPr lang="en-US" sz="1600" dirty="0">
                <a:solidFill>
                  <a:schemeClr val="tx1"/>
                </a:solidFill>
                <a:latin typeface="Times New Roman" panose="02020603050405020304" pitchFamily="18" charset="0"/>
                <a:cs typeface="Times New Roman" panose="02020603050405020304" pitchFamily="18" charset="0"/>
              </a:rPr>
              <a:t>Mission Support Specialists</a:t>
            </a:r>
          </a:p>
          <a:p>
            <a:pPr>
              <a:lnSpc>
                <a:spcPct val="100000"/>
              </a:lnSpc>
              <a:spcBef>
                <a:spcPts val="0"/>
              </a:spcBef>
            </a:pPr>
            <a:r>
              <a:rPr lang="en-US" sz="1600" dirty="0">
                <a:solidFill>
                  <a:schemeClr val="tx1"/>
                </a:solidFill>
                <a:latin typeface="Times New Roman" panose="02020603050405020304" pitchFamily="18" charset="0"/>
                <a:cs typeface="Times New Roman" panose="02020603050405020304" pitchFamily="18" charset="0"/>
              </a:rPr>
              <a:t>KBR, Inc.</a:t>
            </a:r>
          </a:p>
        </p:txBody>
      </p:sp>
    </p:spTree>
    <p:extLst>
      <p:ext uri="{BB962C8B-B14F-4D97-AF65-F5344CB8AC3E}">
        <p14:creationId xmlns:p14="http://schemas.microsoft.com/office/powerpoint/2010/main" val="963353572"/>
      </p:ext>
    </p:extLst>
  </p:cSld>
  <p:clrMapOvr>
    <a:masterClrMapping/>
  </p:clrMapOvr>
  <p:transition spd="slow">
    <p:wipe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B5E69D5-D5ED-4B02-2F66-2B769A7B15B8}"/>
              </a:ext>
            </a:extLst>
          </p:cNvPr>
          <p:cNvSpPr>
            <a:spLocks noGrp="1"/>
          </p:cNvSpPr>
          <p:nvPr>
            <p:ph type="body" sz="quarter" idx="11"/>
          </p:nvPr>
        </p:nvSpPr>
        <p:spPr/>
        <p:txBody>
          <a:bodyPr>
            <a:normAutofit/>
          </a:bodyPr>
          <a:lstStyle/>
          <a:p>
            <a:pPr marL="0" indent="0">
              <a:buNone/>
            </a:pPr>
            <a:endParaRPr lang="en-US" dirty="0"/>
          </a:p>
          <a:p>
            <a:r>
              <a:rPr lang="en-US" sz="2400" dirty="0"/>
              <a:t>Virtual Reality events were specific to the overall HERA mission scenario and have evolved with each campaign </a:t>
            </a:r>
          </a:p>
          <a:p>
            <a:pPr lvl="1"/>
            <a:r>
              <a:rPr lang="en-US" sz="2400" dirty="0"/>
              <a:t>Used to improve mission fidelity and to provide PIs with team performance data</a:t>
            </a:r>
          </a:p>
          <a:p>
            <a:r>
              <a:rPr lang="en-US" sz="2400" dirty="0"/>
              <a:t>All iterations of HERA Virtual Reality contained the following:</a:t>
            </a:r>
          </a:p>
          <a:p>
            <a:pPr lvl="1"/>
            <a:r>
              <a:rPr lang="en-US" sz="2400" dirty="0"/>
              <a:t> 4 crew members working together </a:t>
            </a:r>
          </a:p>
          <a:p>
            <a:pPr lvl="2"/>
            <a:r>
              <a:rPr lang="en-US" sz="2400" dirty="0"/>
              <a:t>broken into 2 teams</a:t>
            </a:r>
          </a:p>
          <a:p>
            <a:pPr lvl="1"/>
            <a:r>
              <a:rPr lang="en-US" sz="2400" dirty="0"/>
              <a:t>All crew used assigned voice protocol and follow the mission communication delay profile</a:t>
            </a:r>
          </a:p>
          <a:p>
            <a:pPr lvl="1"/>
            <a:r>
              <a:rPr lang="en-US" sz="2400" dirty="0"/>
              <a:t>Feedback was provided to the crew using a rubric </a:t>
            </a:r>
          </a:p>
          <a:p>
            <a:pPr lvl="2"/>
            <a:r>
              <a:rPr lang="en-US" sz="2400" dirty="0"/>
              <a:t>The rubric was used to track crew performance and decision making</a:t>
            </a:r>
          </a:p>
          <a:p>
            <a:pPr marL="0" indent="0">
              <a:buNone/>
            </a:pPr>
            <a:endParaRPr lang="en-US" sz="2400" dirty="0"/>
          </a:p>
          <a:p>
            <a:endParaRPr lang="en-US" dirty="0"/>
          </a:p>
        </p:txBody>
      </p:sp>
      <p:sp>
        <p:nvSpPr>
          <p:cNvPr id="3" name="Title 2">
            <a:extLst>
              <a:ext uri="{FF2B5EF4-FFF2-40B4-BE49-F238E27FC236}">
                <a16:creationId xmlns:a16="http://schemas.microsoft.com/office/drawing/2014/main" id="{E0365FB8-87E2-853D-DE57-16C12BF08F87}"/>
              </a:ext>
            </a:extLst>
          </p:cNvPr>
          <p:cNvSpPr>
            <a:spLocks noGrp="1"/>
          </p:cNvSpPr>
          <p:nvPr>
            <p:ph type="title"/>
          </p:nvPr>
        </p:nvSpPr>
        <p:spPr/>
        <p:txBody>
          <a:bodyPr/>
          <a:lstStyle/>
          <a:p>
            <a:pPr algn="ctr"/>
            <a:r>
              <a:rPr lang="en-US" sz="4000" dirty="0">
                <a:latin typeface="Arial" panose="020B0604020202020204" pitchFamily="34" charset="0"/>
                <a:cs typeface="Arial" panose="020B0604020202020204" pitchFamily="34" charset="0"/>
              </a:rPr>
              <a:t>General Overview </a:t>
            </a:r>
          </a:p>
        </p:txBody>
      </p:sp>
    </p:spTree>
    <p:extLst>
      <p:ext uri="{BB962C8B-B14F-4D97-AF65-F5344CB8AC3E}">
        <p14:creationId xmlns:p14="http://schemas.microsoft.com/office/powerpoint/2010/main" val="2389952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0471B-D324-4B59-835E-786647209F98}"/>
              </a:ext>
            </a:extLst>
          </p:cNvPr>
          <p:cNvSpPr>
            <a:spLocks noGrp="1"/>
          </p:cNvSpPr>
          <p:nvPr>
            <p:ph type="title"/>
          </p:nvPr>
        </p:nvSpPr>
        <p:spPr>
          <a:xfrm>
            <a:off x="383222" y="100046"/>
            <a:ext cx="10313354" cy="849984"/>
          </a:xfrm>
        </p:spPr>
        <p:txBody>
          <a:bodyPr/>
          <a:lstStyle/>
          <a:p>
            <a:br>
              <a:rPr lang="en-US" sz="3300" dirty="0">
                <a:latin typeface="Arial" panose="020B0604020202020204" pitchFamily="34" charset="0"/>
                <a:cs typeface="Arial" panose="020B0604020202020204" pitchFamily="34" charset="0"/>
              </a:rPr>
            </a:br>
            <a:r>
              <a:rPr lang="en-US" sz="3300" dirty="0">
                <a:latin typeface="Arial" panose="020B0604020202020204" pitchFamily="34" charset="0"/>
                <a:cs typeface="Arial" panose="020B0604020202020204" pitchFamily="34" charset="0"/>
              </a:rPr>
              <a:t>Multi-Mission Space Exploration Vehicle (MMSEV)</a:t>
            </a:r>
          </a:p>
        </p:txBody>
      </p:sp>
      <p:sp>
        <p:nvSpPr>
          <p:cNvPr id="3" name="Text Placeholder 2">
            <a:extLst>
              <a:ext uri="{FF2B5EF4-FFF2-40B4-BE49-F238E27FC236}">
                <a16:creationId xmlns:a16="http://schemas.microsoft.com/office/drawing/2014/main" id="{D6D3F3AE-A0D4-4F44-A541-1ED98AA5FF1D}"/>
              </a:ext>
            </a:extLst>
          </p:cNvPr>
          <p:cNvSpPr>
            <a:spLocks noGrp="1"/>
          </p:cNvSpPr>
          <p:nvPr>
            <p:ph type="body" sz="quarter" idx="11"/>
          </p:nvPr>
        </p:nvSpPr>
        <p:spPr>
          <a:xfrm>
            <a:off x="383222" y="1243173"/>
            <a:ext cx="5829595" cy="4715838"/>
          </a:xfrm>
        </p:spPr>
        <p:txBody>
          <a:bodyPr>
            <a:normAutofit fontScale="92500" lnSpcReduction="10000"/>
          </a:bodyPr>
          <a:lstStyle/>
          <a:p>
            <a:pPr marL="0" indent="0">
              <a:buNone/>
            </a:pPr>
            <a:r>
              <a:rPr lang="en-US" sz="2600" b="1" dirty="0"/>
              <a:t>HERA Campaigns 3 through 4 (</a:t>
            </a:r>
            <a:r>
              <a:rPr lang="en-US" sz="2600" b="1" dirty="0" err="1"/>
              <a:t>Astroid</a:t>
            </a:r>
            <a:r>
              <a:rPr lang="en-US" sz="2600" b="1" dirty="0"/>
              <a:t>) and Campaigns 5 through 6 (Phobos)</a:t>
            </a:r>
          </a:p>
          <a:p>
            <a:pPr marL="0" indent="0">
              <a:buNone/>
            </a:pPr>
            <a:r>
              <a:rPr lang="en-US" sz="2600" b="1" dirty="0"/>
              <a:t>General Overview:</a:t>
            </a:r>
          </a:p>
          <a:p>
            <a:r>
              <a:rPr lang="en-US" sz="2600" dirty="0"/>
              <a:t>Transited for surface operations</a:t>
            </a:r>
          </a:p>
          <a:p>
            <a:r>
              <a:rPr lang="en-US" sz="2600" dirty="0"/>
              <a:t>Completed objectives for assigned route</a:t>
            </a:r>
          </a:p>
          <a:p>
            <a:pPr lvl="1"/>
            <a:r>
              <a:rPr lang="en-US" sz="2600" dirty="0"/>
              <a:t>each route contained 3 different sites</a:t>
            </a:r>
          </a:p>
          <a:p>
            <a:r>
              <a:rPr lang="en-US" sz="2600" dirty="0"/>
              <a:t>At each site EVA’s assigned different objectives concurrently</a:t>
            </a:r>
          </a:p>
          <a:p>
            <a:pPr lvl="1"/>
            <a:r>
              <a:rPr lang="en-US" sz="2600" dirty="0"/>
              <a:t>objectives completed by positioning the EVA character in specific orientations</a:t>
            </a:r>
          </a:p>
          <a:p>
            <a:r>
              <a:rPr lang="en-US" sz="2600" dirty="0"/>
              <a:t>EVAs returned to the MMSEV, and the pilots' transit the MMSEV back to Space Craft</a:t>
            </a:r>
          </a:p>
          <a:p>
            <a:endParaRPr lang="en-US" dirty="0"/>
          </a:p>
        </p:txBody>
      </p:sp>
      <p:pic>
        <p:nvPicPr>
          <p:cNvPr id="1028" name="Picture 4">
            <a:extLst>
              <a:ext uri="{FF2B5EF4-FFF2-40B4-BE49-F238E27FC236}">
                <a16:creationId xmlns:a16="http://schemas.microsoft.com/office/drawing/2014/main" id="{0A3BFEA1-65CF-5253-A42E-5A0C97986F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2817" y="1584623"/>
            <a:ext cx="5816020" cy="4032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5269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958C778-6DF5-7831-28FC-28BA5AE3FFFC}"/>
              </a:ext>
            </a:extLst>
          </p:cNvPr>
          <p:cNvSpPr>
            <a:spLocks noGrp="1"/>
          </p:cNvSpPr>
          <p:nvPr>
            <p:ph type="title"/>
          </p:nvPr>
        </p:nvSpPr>
        <p:spPr/>
        <p:txBody>
          <a:bodyPr/>
          <a:lstStyle/>
          <a:p>
            <a:r>
              <a:rPr lang="en-US" sz="4000" dirty="0">
                <a:latin typeface="Arial" panose="020B0604020202020204" pitchFamily="34" charset="0"/>
                <a:cs typeface="Arial" panose="020B0604020202020204" pitchFamily="34" charset="0"/>
              </a:rPr>
              <a:t>MMSEV cont’d</a:t>
            </a:r>
          </a:p>
        </p:txBody>
      </p:sp>
      <p:sp>
        <p:nvSpPr>
          <p:cNvPr id="5" name="TextBox 4">
            <a:extLst>
              <a:ext uri="{FF2B5EF4-FFF2-40B4-BE49-F238E27FC236}">
                <a16:creationId xmlns:a16="http://schemas.microsoft.com/office/drawing/2014/main" id="{D42FAB7E-CF7C-0646-289A-3DF596035CFA}"/>
              </a:ext>
            </a:extLst>
          </p:cNvPr>
          <p:cNvSpPr txBox="1"/>
          <p:nvPr/>
        </p:nvSpPr>
        <p:spPr>
          <a:xfrm>
            <a:off x="482886" y="1438382"/>
            <a:ext cx="4818579" cy="3785652"/>
          </a:xfrm>
          <a:prstGeom prst="rect">
            <a:avLst/>
          </a:prstGeom>
          <a:noFill/>
        </p:spPr>
        <p:txBody>
          <a:bodyPr wrap="square">
            <a:spAutoFit/>
          </a:bodyPr>
          <a:lstStyle/>
          <a:p>
            <a:r>
              <a:rPr lang="en-US" sz="2400" b="1" dirty="0"/>
              <a:t>Hardware:</a:t>
            </a:r>
          </a:p>
          <a:p>
            <a:pPr marL="342900" indent="-342900">
              <a:buFont typeface="Wingdings" panose="05000000000000000000" pitchFamily="2" charset="2"/>
              <a:buChar char="§"/>
            </a:pPr>
            <a:r>
              <a:rPr lang="en-US" sz="2400" dirty="0" err="1"/>
              <a:t>Playstation</a:t>
            </a:r>
            <a:r>
              <a:rPr lang="en-US" sz="2400" dirty="0"/>
              <a:t>  Controllers</a:t>
            </a:r>
          </a:p>
          <a:p>
            <a:pPr marL="342900" indent="-342900">
              <a:buFont typeface="Wingdings" panose="05000000000000000000" pitchFamily="2" charset="2"/>
              <a:buChar char="§"/>
            </a:pPr>
            <a:r>
              <a:rPr lang="en-US" sz="2400" dirty="0"/>
              <a:t>Oculus Odyssey VIVE headset </a:t>
            </a:r>
          </a:p>
          <a:p>
            <a:endParaRPr lang="en-US" sz="2400" dirty="0"/>
          </a:p>
          <a:p>
            <a:r>
              <a:rPr lang="en-US" sz="2400" b="1" dirty="0"/>
              <a:t>General Setup:</a:t>
            </a:r>
          </a:p>
          <a:p>
            <a:pPr marL="342900" indent="-342900">
              <a:buFont typeface="Wingdings" panose="05000000000000000000" pitchFamily="2" charset="2"/>
              <a:buChar char="§"/>
            </a:pPr>
            <a:r>
              <a:rPr lang="en-US" sz="2400" dirty="0"/>
              <a:t>EVAs in airlock</a:t>
            </a:r>
          </a:p>
          <a:p>
            <a:pPr marL="342900" indent="-342900">
              <a:buFont typeface="Wingdings" panose="05000000000000000000" pitchFamily="2" charset="2"/>
              <a:buChar char="§"/>
            </a:pPr>
            <a:r>
              <a:rPr lang="en-US" sz="2400" dirty="0"/>
              <a:t>Pilots on level 1 of HERA habitat</a:t>
            </a:r>
          </a:p>
          <a:p>
            <a:pPr marL="342900" indent="-342900">
              <a:buFont typeface="Wingdings" panose="05000000000000000000" pitchFamily="2" charset="2"/>
              <a:buChar char="§"/>
            </a:pPr>
            <a:r>
              <a:rPr lang="en-US" sz="2400" dirty="0"/>
              <a:t>Crew members stay in assigned roles throughout mission</a:t>
            </a:r>
          </a:p>
          <a:p>
            <a:endParaRPr lang="en-US" sz="2400" dirty="0"/>
          </a:p>
        </p:txBody>
      </p:sp>
      <p:pic>
        <p:nvPicPr>
          <p:cNvPr id="6" name="Picture 5" descr="A picture containing text, indoor&#10;&#10;Description automatically generated">
            <a:extLst>
              <a:ext uri="{FF2B5EF4-FFF2-40B4-BE49-F238E27FC236}">
                <a16:creationId xmlns:a16="http://schemas.microsoft.com/office/drawing/2014/main" id="{5AD73262-0FFF-ACA2-9713-FD00D50251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2268" y="146719"/>
            <a:ext cx="3089185" cy="2071026"/>
          </a:xfrm>
          <a:prstGeom prst="rect">
            <a:avLst/>
          </a:prstGeom>
        </p:spPr>
      </p:pic>
      <p:pic>
        <p:nvPicPr>
          <p:cNvPr id="7" name="Picture 2">
            <a:extLst>
              <a:ext uri="{FF2B5EF4-FFF2-40B4-BE49-F238E27FC236}">
                <a16:creationId xmlns:a16="http://schemas.microsoft.com/office/drawing/2014/main" id="{8D7D7CB9-80D7-8CA0-06FD-614E9514DE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39899" y="3858082"/>
            <a:ext cx="2961657" cy="215879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a:extLst>
              <a:ext uri="{FF2B5EF4-FFF2-40B4-BE49-F238E27FC236}">
                <a16:creationId xmlns:a16="http://schemas.microsoft.com/office/drawing/2014/main" id="{95943054-25DB-F43C-1A17-7205051B87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65462" y="1438382"/>
            <a:ext cx="4456667" cy="3010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2000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AA70197-42DD-6D6A-1353-23D2A439EE88}"/>
              </a:ext>
            </a:extLst>
          </p:cNvPr>
          <p:cNvSpPr>
            <a:spLocks noGrp="1"/>
          </p:cNvSpPr>
          <p:nvPr>
            <p:ph type="body" sz="quarter" idx="11"/>
          </p:nvPr>
        </p:nvSpPr>
        <p:spPr>
          <a:xfrm>
            <a:off x="383222" y="1089062"/>
            <a:ext cx="5713412" cy="5233810"/>
          </a:xfrm>
        </p:spPr>
        <p:txBody>
          <a:bodyPr>
            <a:normAutofit/>
          </a:bodyPr>
          <a:lstStyle/>
          <a:p>
            <a:pPr marL="0" indent="0">
              <a:buNone/>
            </a:pPr>
            <a:r>
              <a:rPr lang="en-US" sz="2200" b="1" dirty="0"/>
              <a:t>HERA Campaign 7 </a:t>
            </a:r>
          </a:p>
          <a:p>
            <a:pPr marL="0" indent="0">
              <a:buNone/>
            </a:pPr>
            <a:r>
              <a:rPr lang="en-US" sz="2200" b="1" dirty="0"/>
              <a:t>General Overview</a:t>
            </a:r>
          </a:p>
          <a:p>
            <a:r>
              <a:rPr lang="en-US" sz="2200" dirty="0"/>
              <a:t>EVAs began on the Martian surface</a:t>
            </a:r>
          </a:p>
          <a:p>
            <a:r>
              <a:rPr lang="en-US" sz="2200" dirty="0"/>
              <a:t> Pilots operated drones for navigation and document information at each site</a:t>
            </a:r>
          </a:p>
          <a:p>
            <a:r>
              <a:rPr lang="en-US" sz="2200" dirty="0"/>
              <a:t>Each route contained 3 specific sites with various objectives</a:t>
            </a:r>
          </a:p>
          <a:p>
            <a:r>
              <a:rPr lang="en-US" sz="2200" dirty="0"/>
              <a:t>EVAs worked together to complete one set of objectives</a:t>
            </a:r>
          </a:p>
          <a:p>
            <a:pPr lvl="1"/>
            <a:r>
              <a:rPr lang="en-US" sz="2200" dirty="0"/>
              <a:t>EVAs manipulated avatar to physically complete objectives (take pictures, break a rock sample)</a:t>
            </a:r>
          </a:p>
          <a:p>
            <a:r>
              <a:rPr lang="en-US" sz="2200" dirty="0"/>
              <a:t>EVAs returned to habitat with guidance from drones</a:t>
            </a:r>
          </a:p>
        </p:txBody>
      </p:sp>
      <p:sp>
        <p:nvSpPr>
          <p:cNvPr id="3" name="Title 2">
            <a:extLst>
              <a:ext uri="{FF2B5EF4-FFF2-40B4-BE49-F238E27FC236}">
                <a16:creationId xmlns:a16="http://schemas.microsoft.com/office/drawing/2014/main" id="{381754A3-DCB7-A894-E9B0-A0F47BCBE5F3}"/>
              </a:ext>
            </a:extLst>
          </p:cNvPr>
          <p:cNvSpPr>
            <a:spLocks noGrp="1"/>
          </p:cNvSpPr>
          <p:nvPr>
            <p:ph type="title"/>
          </p:nvPr>
        </p:nvSpPr>
        <p:spPr/>
        <p:txBody>
          <a:bodyPr/>
          <a:lstStyle/>
          <a:p>
            <a:br>
              <a:rPr lang="en-US" sz="3700" dirty="0">
                <a:latin typeface="Arial" panose="020B0604020202020204" pitchFamily="34" charset="0"/>
                <a:cs typeface="Arial" panose="020B0604020202020204" pitchFamily="34" charset="0"/>
              </a:rPr>
            </a:br>
            <a:r>
              <a:rPr lang="en-US" sz="3700" dirty="0">
                <a:latin typeface="Arial" panose="020B0604020202020204" pitchFamily="34" charset="0"/>
                <a:cs typeface="Arial" panose="020B0604020202020204" pitchFamily="34" charset="0"/>
              </a:rPr>
              <a:t>Virtual Reality Operations on Mars (VROOM)</a:t>
            </a:r>
          </a:p>
        </p:txBody>
      </p:sp>
      <p:pic>
        <p:nvPicPr>
          <p:cNvPr id="3074" name="Picture 2">
            <a:extLst>
              <a:ext uri="{FF2B5EF4-FFF2-40B4-BE49-F238E27FC236}">
                <a16:creationId xmlns:a16="http://schemas.microsoft.com/office/drawing/2014/main" id="{45C75779-09C1-2092-8F50-37758CF2801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68442" y="1003229"/>
            <a:ext cx="4749854" cy="267117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F730BCC7-C42D-3AEF-EE1C-31CA16ED6F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90632" y="3727602"/>
            <a:ext cx="5705475" cy="2876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1261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4F0C41-C400-AFF3-5DC4-4184C7064826}"/>
              </a:ext>
            </a:extLst>
          </p:cNvPr>
          <p:cNvSpPr>
            <a:spLocks noGrp="1"/>
          </p:cNvSpPr>
          <p:nvPr>
            <p:ph type="body" sz="quarter" idx="11"/>
          </p:nvPr>
        </p:nvSpPr>
        <p:spPr>
          <a:xfrm>
            <a:off x="383222" y="1387011"/>
            <a:ext cx="3809268" cy="4654193"/>
          </a:xfrm>
        </p:spPr>
        <p:txBody>
          <a:bodyPr>
            <a:normAutofit lnSpcReduction="10000"/>
          </a:bodyPr>
          <a:lstStyle/>
          <a:p>
            <a:pPr marL="0" indent="0">
              <a:buNone/>
            </a:pPr>
            <a:r>
              <a:rPr lang="en-US" sz="2400" b="1" dirty="0"/>
              <a:t>Hardware:</a:t>
            </a:r>
          </a:p>
          <a:p>
            <a:r>
              <a:rPr lang="en-US" sz="2400" dirty="0"/>
              <a:t>Xbox Video game controllers</a:t>
            </a:r>
          </a:p>
          <a:p>
            <a:r>
              <a:rPr lang="en-US" sz="2400" dirty="0"/>
              <a:t>HTC VIVE Pro Headset</a:t>
            </a:r>
          </a:p>
          <a:p>
            <a:r>
              <a:rPr lang="en-US" sz="2400" dirty="0"/>
              <a:t>HOTAS Joystick Controller </a:t>
            </a:r>
          </a:p>
          <a:p>
            <a:pPr marL="0" indent="0">
              <a:buNone/>
            </a:pPr>
            <a:r>
              <a:rPr lang="en-US" sz="2400" b="1" dirty="0"/>
              <a:t>General Setup:</a:t>
            </a:r>
          </a:p>
          <a:p>
            <a:pPr marL="342900" indent="-342900">
              <a:buFont typeface="Wingdings" panose="05000000000000000000" pitchFamily="2" charset="2"/>
              <a:buChar char="§"/>
            </a:pPr>
            <a:r>
              <a:rPr lang="en-US" sz="2400" dirty="0"/>
              <a:t>EVAs in airlock</a:t>
            </a:r>
          </a:p>
          <a:p>
            <a:pPr marL="342900" indent="-342900">
              <a:buFont typeface="Wingdings" panose="05000000000000000000" pitchFamily="2" charset="2"/>
              <a:buChar char="§"/>
            </a:pPr>
            <a:r>
              <a:rPr lang="en-US" sz="2400" dirty="0"/>
              <a:t>Drone Operators on level 1 of HERA habitat</a:t>
            </a:r>
          </a:p>
          <a:p>
            <a:pPr marL="342900" indent="-342900">
              <a:buFont typeface="Wingdings" panose="05000000000000000000" pitchFamily="2" charset="2"/>
              <a:buChar char="§"/>
            </a:pPr>
            <a:r>
              <a:rPr lang="en-US" sz="2400" dirty="0"/>
              <a:t>Crew members stay in assigned roles throughout mission</a:t>
            </a:r>
          </a:p>
          <a:p>
            <a:pPr marL="0" indent="0">
              <a:buNone/>
            </a:pPr>
            <a:endParaRPr lang="en-US" sz="2400" dirty="0"/>
          </a:p>
          <a:p>
            <a:pPr marL="0" indent="0">
              <a:buNone/>
            </a:pPr>
            <a:endParaRPr lang="en-US" dirty="0"/>
          </a:p>
        </p:txBody>
      </p:sp>
      <p:sp>
        <p:nvSpPr>
          <p:cNvPr id="3" name="Title 2">
            <a:extLst>
              <a:ext uri="{FF2B5EF4-FFF2-40B4-BE49-F238E27FC236}">
                <a16:creationId xmlns:a16="http://schemas.microsoft.com/office/drawing/2014/main" id="{5CDF7BC4-BF06-FB7B-043D-9DF78B9D4AB2}"/>
              </a:ext>
            </a:extLst>
          </p:cNvPr>
          <p:cNvSpPr>
            <a:spLocks noGrp="1"/>
          </p:cNvSpPr>
          <p:nvPr>
            <p:ph type="title"/>
          </p:nvPr>
        </p:nvSpPr>
        <p:spPr>
          <a:xfrm>
            <a:off x="383222" y="46729"/>
            <a:ext cx="10313354" cy="849984"/>
          </a:xfrm>
        </p:spPr>
        <p:txBody>
          <a:bodyPr/>
          <a:lstStyle/>
          <a:p>
            <a:r>
              <a:rPr lang="en-US" sz="4000" dirty="0">
                <a:latin typeface="Arial" panose="020B0604020202020204" pitchFamily="34" charset="0"/>
                <a:cs typeface="Arial" panose="020B0604020202020204" pitchFamily="34" charset="0"/>
              </a:rPr>
              <a:t>VROOM cont’d</a:t>
            </a:r>
          </a:p>
        </p:txBody>
      </p:sp>
      <p:pic>
        <p:nvPicPr>
          <p:cNvPr id="5124" name="Picture 4">
            <a:extLst>
              <a:ext uri="{FF2B5EF4-FFF2-40B4-BE49-F238E27FC236}">
                <a16:creationId xmlns:a16="http://schemas.microsoft.com/office/drawing/2014/main" id="{19357E99-1928-2124-34F8-41E526D318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72692" y="532067"/>
            <a:ext cx="4575832" cy="245771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picture containing text, indoor&#10;&#10;Description automatically generated">
            <a:extLst>
              <a:ext uri="{FF2B5EF4-FFF2-40B4-BE49-F238E27FC236}">
                <a16:creationId xmlns:a16="http://schemas.microsoft.com/office/drawing/2014/main" id="{C7147108-227F-6936-3969-A900EA5ED0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37408" y="2113700"/>
            <a:ext cx="3970285" cy="2457711"/>
          </a:xfrm>
          <a:prstGeom prst="rect">
            <a:avLst/>
          </a:prstGeom>
        </p:spPr>
      </p:pic>
      <p:pic>
        <p:nvPicPr>
          <p:cNvPr id="5126" name="Picture 6">
            <a:extLst>
              <a:ext uri="{FF2B5EF4-FFF2-40B4-BE49-F238E27FC236}">
                <a16:creationId xmlns:a16="http://schemas.microsoft.com/office/drawing/2014/main" id="{F20E971B-6A43-404A-C48C-AB94E4C27C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1326" y="3577858"/>
            <a:ext cx="3600826" cy="25757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2149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40C5C6D-E21A-F1EA-B598-E6068DBD3CC1}"/>
              </a:ext>
            </a:extLst>
          </p:cNvPr>
          <p:cNvSpPr>
            <a:spLocks noGrp="1"/>
          </p:cNvSpPr>
          <p:nvPr>
            <p:ph type="body" sz="quarter" idx="11"/>
          </p:nvPr>
        </p:nvSpPr>
        <p:spPr>
          <a:xfrm>
            <a:off x="382589" y="1130060"/>
            <a:ext cx="5463408" cy="4925683"/>
          </a:xfrm>
        </p:spPr>
        <p:txBody>
          <a:bodyPr>
            <a:normAutofit/>
          </a:bodyPr>
          <a:lstStyle/>
          <a:p>
            <a:pPr marL="0" indent="0">
              <a:buNone/>
            </a:pPr>
            <a:r>
              <a:rPr lang="en-US" sz="2600" b="1" dirty="0"/>
              <a:t>HERA Campaign 8 and beyond:</a:t>
            </a:r>
          </a:p>
          <a:p>
            <a:pPr marL="0" indent="0">
              <a:buNone/>
            </a:pPr>
            <a:r>
              <a:rPr lang="en-US" sz="2600" b="1" dirty="0"/>
              <a:t>General Overview </a:t>
            </a:r>
          </a:p>
          <a:p>
            <a:r>
              <a:rPr lang="en-US" sz="2600" dirty="0"/>
              <a:t>EVAs will begin on surface of moon</a:t>
            </a:r>
          </a:p>
          <a:p>
            <a:r>
              <a:rPr lang="en-US" sz="2600" dirty="0"/>
              <a:t>Will include driving </a:t>
            </a:r>
            <a:r>
              <a:rPr lang="en-US" sz="2600"/>
              <a:t>the rover</a:t>
            </a:r>
            <a:endParaRPr lang="en-US" sz="2600" dirty="0"/>
          </a:p>
          <a:p>
            <a:r>
              <a:rPr lang="en-US" sz="2600" dirty="0"/>
              <a:t>Objective actions will be more realistic</a:t>
            </a:r>
          </a:p>
          <a:p>
            <a:pPr lvl="1"/>
            <a:r>
              <a:rPr lang="en-US" sz="2400" dirty="0"/>
              <a:t>rock sampling, turning dials, fixing hardware</a:t>
            </a:r>
          </a:p>
          <a:p>
            <a:r>
              <a:rPr lang="en-US" sz="2600" dirty="0"/>
              <a:t> Tools will model Artemis hardware</a:t>
            </a:r>
          </a:p>
          <a:p>
            <a:r>
              <a:rPr lang="en-US" sz="2600" dirty="0"/>
              <a:t>Crew will manipulate other items on the lunar surface </a:t>
            </a:r>
          </a:p>
          <a:p>
            <a:endParaRPr lang="en-US" dirty="0"/>
          </a:p>
        </p:txBody>
      </p:sp>
      <p:sp>
        <p:nvSpPr>
          <p:cNvPr id="3" name="Title 2">
            <a:extLst>
              <a:ext uri="{FF2B5EF4-FFF2-40B4-BE49-F238E27FC236}">
                <a16:creationId xmlns:a16="http://schemas.microsoft.com/office/drawing/2014/main" id="{30869364-6580-2A20-D509-973F6DB6A28D}"/>
              </a:ext>
            </a:extLst>
          </p:cNvPr>
          <p:cNvSpPr>
            <a:spLocks noGrp="1"/>
          </p:cNvSpPr>
          <p:nvPr>
            <p:ph type="title"/>
          </p:nvPr>
        </p:nvSpPr>
        <p:spPr/>
        <p:txBody>
          <a:bodyPr/>
          <a:lstStyle/>
          <a:p>
            <a:br>
              <a:rPr lang="en-US" sz="3600" dirty="0">
                <a:latin typeface="Arial" panose="020B0604020202020204" pitchFamily="34" charset="0"/>
                <a:cs typeface="Arial" panose="020B0604020202020204" pitchFamily="34" charset="0"/>
              </a:rPr>
            </a:br>
            <a:r>
              <a:rPr lang="en-US" sz="3600" dirty="0">
                <a:latin typeface="Arial" panose="020B0604020202020204" pitchFamily="34" charset="0"/>
                <a:cs typeface="Arial" panose="020B0604020202020204" pitchFamily="34" charset="0"/>
              </a:rPr>
              <a:t>HERA Lunar VR Simulation (in development)</a:t>
            </a:r>
          </a:p>
        </p:txBody>
      </p:sp>
      <p:pic>
        <p:nvPicPr>
          <p:cNvPr id="6146" name="Picture 2">
            <a:extLst>
              <a:ext uri="{FF2B5EF4-FFF2-40B4-BE49-F238E27FC236}">
                <a16:creationId xmlns:a16="http://schemas.microsoft.com/office/drawing/2014/main" id="{B09B63FD-1F71-26A4-6EC8-A9D239E0F0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71241" y="1433908"/>
            <a:ext cx="6420760" cy="37769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5697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02CC280-DC79-FBAE-0609-F6D5BF69653E}"/>
              </a:ext>
            </a:extLst>
          </p:cNvPr>
          <p:cNvSpPr>
            <a:spLocks noGrp="1"/>
          </p:cNvSpPr>
          <p:nvPr>
            <p:ph type="body" sz="quarter" idx="11"/>
          </p:nvPr>
        </p:nvSpPr>
        <p:spPr>
          <a:xfrm>
            <a:off x="382589" y="1130060"/>
            <a:ext cx="5514778" cy="4925683"/>
          </a:xfrm>
        </p:spPr>
        <p:txBody>
          <a:bodyPr/>
          <a:lstStyle/>
          <a:p>
            <a:pPr marL="0" indent="0">
              <a:buNone/>
            </a:pPr>
            <a:r>
              <a:rPr lang="en-US" sz="2400" b="1" dirty="0"/>
              <a:t>Hardware:</a:t>
            </a:r>
          </a:p>
          <a:p>
            <a:r>
              <a:rPr lang="en-US" sz="2400" dirty="0"/>
              <a:t>HTC VIVE Pro 2 Headset</a:t>
            </a:r>
          </a:p>
          <a:p>
            <a:r>
              <a:rPr lang="en-US" sz="2400" dirty="0"/>
              <a:t>VIVE VR remotes</a:t>
            </a:r>
          </a:p>
          <a:p>
            <a:r>
              <a:rPr lang="en-US" sz="2400" dirty="0"/>
              <a:t>Joystick Controllers</a:t>
            </a:r>
          </a:p>
          <a:p>
            <a:pPr marL="0" indent="0">
              <a:buNone/>
            </a:pPr>
            <a:r>
              <a:rPr lang="en-US" sz="2400" b="1" dirty="0"/>
              <a:t>General Setup:</a:t>
            </a:r>
          </a:p>
          <a:p>
            <a:r>
              <a:rPr lang="en-US" sz="2400" dirty="0"/>
              <a:t>EVAs (2 crew members) in physical rover mock-up</a:t>
            </a:r>
          </a:p>
          <a:p>
            <a:r>
              <a:rPr lang="en-US" sz="2400" dirty="0"/>
              <a:t>2 crew members on level 1 of HERA habitat</a:t>
            </a:r>
          </a:p>
          <a:p>
            <a:r>
              <a:rPr lang="en-US" sz="2400" dirty="0"/>
              <a:t>Crew members will rotate through all 4 positions throughout course of mission</a:t>
            </a:r>
          </a:p>
          <a:p>
            <a:endParaRPr lang="en-US" dirty="0"/>
          </a:p>
        </p:txBody>
      </p:sp>
      <p:sp>
        <p:nvSpPr>
          <p:cNvPr id="3" name="Title 2">
            <a:extLst>
              <a:ext uri="{FF2B5EF4-FFF2-40B4-BE49-F238E27FC236}">
                <a16:creationId xmlns:a16="http://schemas.microsoft.com/office/drawing/2014/main" id="{14DBFB22-99A7-0BBC-309E-0723B0A3B562}"/>
              </a:ext>
            </a:extLst>
          </p:cNvPr>
          <p:cNvSpPr>
            <a:spLocks noGrp="1"/>
          </p:cNvSpPr>
          <p:nvPr>
            <p:ph type="title"/>
          </p:nvPr>
        </p:nvSpPr>
        <p:spPr/>
        <p:txBody>
          <a:bodyPr/>
          <a:lstStyle/>
          <a:p>
            <a:r>
              <a:rPr lang="en-US" sz="3300" dirty="0">
                <a:latin typeface="Arial" panose="020B0604020202020204" pitchFamily="34" charset="0"/>
                <a:cs typeface="Arial" panose="020B0604020202020204" pitchFamily="34" charset="0"/>
              </a:rPr>
              <a:t>Lunar VR Simulation cont’d</a:t>
            </a:r>
          </a:p>
        </p:txBody>
      </p:sp>
      <p:pic>
        <p:nvPicPr>
          <p:cNvPr id="8194" name="Picture 2">
            <a:extLst>
              <a:ext uri="{FF2B5EF4-FFF2-40B4-BE49-F238E27FC236}">
                <a16:creationId xmlns:a16="http://schemas.microsoft.com/office/drawing/2014/main" id="{DCE0B1A3-7FEC-FEDC-5B43-B0F0CC33C1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10340" y="218326"/>
            <a:ext cx="3959982" cy="3044127"/>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a:extLst>
              <a:ext uri="{FF2B5EF4-FFF2-40B4-BE49-F238E27FC236}">
                <a16:creationId xmlns:a16="http://schemas.microsoft.com/office/drawing/2014/main" id="{6C764359-9FD9-2D42-12C7-4B43925CD36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0062" y="3429000"/>
            <a:ext cx="3256010" cy="3210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1315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D6B19BF-D871-345E-3CE8-ED82F05419AC}"/>
              </a:ext>
            </a:extLst>
          </p:cNvPr>
          <p:cNvSpPr>
            <a:spLocks noGrp="1"/>
          </p:cNvSpPr>
          <p:nvPr>
            <p:ph type="body" sz="quarter" idx="11"/>
          </p:nvPr>
        </p:nvSpPr>
        <p:spPr>
          <a:xfrm>
            <a:off x="382589" y="1130060"/>
            <a:ext cx="10960082" cy="4925683"/>
          </a:xfrm>
        </p:spPr>
        <p:txBody>
          <a:bodyPr/>
          <a:lstStyle/>
          <a:p>
            <a:r>
              <a:rPr lang="en-US" sz="2800" dirty="0"/>
              <a:t>The Simulation changes to match HERA scenario needs</a:t>
            </a:r>
          </a:p>
          <a:p>
            <a:r>
              <a:rPr lang="en-US" sz="2800" dirty="0"/>
              <a:t>The user experience continues to improve with the advancements in VR technology</a:t>
            </a:r>
          </a:p>
          <a:p>
            <a:pPr lvl="1"/>
            <a:r>
              <a:rPr lang="en-US" sz="2800" dirty="0"/>
              <a:t>For the crew members this includes :</a:t>
            </a:r>
          </a:p>
          <a:p>
            <a:pPr lvl="2"/>
            <a:r>
              <a:rPr lang="en-US" sz="2800" dirty="0"/>
              <a:t>Controller capabilities, Graphics</a:t>
            </a:r>
            <a:r>
              <a:rPr lang="en-US" sz="2800"/>
              <a:t>, Usability</a:t>
            </a:r>
            <a:endParaRPr lang="en-US" sz="2800" dirty="0"/>
          </a:p>
          <a:p>
            <a:pPr lvl="1"/>
            <a:r>
              <a:rPr lang="en-US" sz="2800" dirty="0"/>
              <a:t>For the operators this includes:</a:t>
            </a:r>
          </a:p>
          <a:p>
            <a:pPr lvl="2"/>
            <a:r>
              <a:rPr lang="en-US" sz="2800" dirty="0"/>
              <a:t>Designing more complex and unique experiences that can be easily customized to fit mission and experiment needs</a:t>
            </a:r>
          </a:p>
          <a:p>
            <a:pPr lvl="2"/>
            <a:r>
              <a:rPr lang="en-US" sz="2800" dirty="0"/>
              <a:t>Creating rubric and voice protocols that are developed internally and can be adjusted to meet special requests</a:t>
            </a:r>
          </a:p>
          <a:p>
            <a:pPr marL="457200" lvl="1" indent="0">
              <a:buNone/>
            </a:pPr>
            <a:endParaRPr lang="en-US" dirty="0"/>
          </a:p>
        </p:txBody>
      </p:sp>
      <p:sp>
        <p:nvSpPr>
          <p:cNvPr id="3" name="Title 2">
            <a:extLst>
              <a:ext uri="{FF2B5EF4-FFF2-40B4-BE49-F238E27FC236}">
                <a16:creationId xmlns:a16="http://schemas.microsoft.com/office/drawing/2014/main" id="{9AE500E0-5251-880D-83E6-64AA82E9C459}"/>
              </a:ext>
            </a:extLst>
          </p:cNvPr>
          <p:cNvSpPr>
            <a:spLocks noGrp="1"/>
          </p:cNvSpPr>
          <p:nvPr>
            <p:ph type="title"/>
          </p:nvPr>
        </p:nvSpPr>
        <p:spPr/>
        <p:txBody>
          <a:bodyPr/>
          <a:lstStyle/>
          <a:p>
            <a:pPr algn="ctr"/>
            <a:r>
              <a:rPr lang="en-US" sz="4000" dirty="0">
                <a:latin typeface="Arial" panose="020B0604020202020204" pitchFamily="34" charset="0"/>
                <a:cs typeface="Arial" panose="020B0604020202020204" pitchFamily="34" charset="0"/>
              </a:rPr>
              <a:t>Summary</a:t>
            </a:r>
          </a:p>
        </p:txBody>
      </p:sp>
    </p:spTree>
    <p:extLst>
      <p:ext uri="{BB962C8B-B14F-4D97-AF65-F5344CB8AC3E}">
        <p14:creationId xmlns:p14="http://schemas.microsoft.com/office/powerpoint/2010/main" val="210698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8C89146-5B98-458B-8005-4A5430A773EB}"/>
              </a:ext>
            </a:extLst>
          </p:cNvPr>
          <p:cNvSpPr>
            <a:spLocks noGrp="1"/>
          </p:cNvSpPr>
          <p:nvPr>
            <p:ph type="body" sz="quarter" idx="11"/>
          </p:nvPr>
        </p:nvSpPr>
        <p:spPr/>
        <p:txBody>
          <a:bodyPr/>
          <a:lstStyle/>
          <a:p>
            <a:r>
              <a:rPr lang="en-US" dirty="0"/>
              <a:t>C8 Updates to Operations and Scenario</a:t>
            </a:r>
          </a:p>
        </p:txBody>
      </p:sp>
      <p:sp>
        <p:nvSpPr>
          <p:cNvPr id="3" name="Text Placeholder 2">
            <a:extLst>
              <a:ext uri="{FF2B5EF4-FFF2-40B4-BE49-F238E27FC236}">
                <a16:creationId xmlns:a16="http://schemas.microsoft.com/office/drawing/2014/main" id="{3BC27559-04DD-4D68-81E4-DD2CD4729278}"/>
              </a:ext>
            </a:extLst>
          </p:cNvPr>
          <p:cNvSpPr>
            <a:spLocks noGrp="1"/>
          </p:cNvSpPr>
          <p:nvPr>
            <p:ph type="body" sz="quarter" idx="12"/>
          </p:nvPr>
        </p:nvSpPr>
        <p:spPr>
          <a:xfrm>
            <a:off x="4621213" y="5381866"/>
            <a:ext cx="7359651" cy="431395"/>
          </a:xfrm>
        </p:spPr>
        <p:txBody>
          <a:bodyPr>
            <a:noAutofit/>
          </a:bodyPr>
          <a:lstStyle/>
          <a:p>
            <a:pPr>
              <a:lnSpc>
                <a:spcPct val="100000"/>
              </a:lnSpc>
              <a:spcBef>
                <a:spcPts val="0"/>
              </a:spcBef>
            </a:pPr>
            <a:r>
              <a:rPr lang="en-US" sz="1600" dirty="0">
                <a:solidFill>
                  <a:schemeClr val="tx1"/>
                </a:solidFill>
                <a:latin typeface="Times New Roman" panose="02020603050405020304" pitchFamily="18" charset="0"/>
                <a:cs typeface="Times New Roman" panose="02020603050405020304" pitchFamily="18" charset="0"/>
              </a:rPr>
              <a:t>Ted Babic</a:t>
            </a:r>
          </a:p>
          <a:p>
            <a:pPr>
              <a:lnSpc>
                <a:spcPct val="100000"/>
              </a:lnSpc>
              <a:spcBef>
                <a:spcPts val="0"/>
              </a:spcBef>
            </a:pPr>
            <a:r>
              <a:rPr lang="en-US" sz="1600" dirty="0">
                <a:solidFill>
                  <a:schemeClr val="tx1"/>
                </a:solidFill>
                <a:latin typeface="Times New Roman" panose="02020603050405020304" pitchFamily="18" charset="0"/>
                <a:cs typeface="Times New Roman" panose="02020603050405020304" pitchFamily="18" charset="0"/>
              </a:rPr>
              <a:t>Mission Operations Lead</a:t>
            </a:r>
          </a:p>
          <a:p>
            <a:pPr>
              <a:lnSpc>
                <a:spcPct val="100000"/>
              </a:lnSpc>
              <a:spcBef>
                <a:spcPts val="0"/>
              </a:spcBef>
            </a:pPr>
            <a:r>
              <a:rPr lang="en-US" sz="1600" dirty="0">
                <a:solidFill>
                  <a:schemeClr val="tx1"/>
                </a:solidFill>
                <a:latin typeface="Times New Roman" panose="02020603050405020304" pitchFamily="18" charset="0"/>
                <a:cs typeface="Times New Roman" panose="02020603050405020304" pitchFamily="18" charset="0"/>
              </a:rPr>
              <a:t>KBR, Inc.</a:t>
            </a:r>
          </a:p>
        </p:txBody>
      </p:sp>
    </p:spTree>
    <p:extLst>
      <p:ext uri="{BB962C8B-B14F-4D97-AF65-F5344CB8AC3E}">
        <p14:creationId xmlns:p14="http://schemas.microsoft.com/office/powerpoint/2010/main" val="3040940749"/>
      </p:ext>
    </p:extLst>
  </p:cSld>
  <p:clrMapOvr>
    <a:masterClrMapping/>
  </p:clrMapOvr>
  <p:transition spd="slow">
    <p:wipe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32985D7-0454-971C-44B5-C3F302D030C1}"/>
              </a:ext>
            </a:extLst>
          </p:cNvPr>
          <p:cNvSpPr>
            <a:spLocks noGrp="1"/>
          </p:cNvSpPr>
          <p:nvPr>
            <p:ph type="body" sz="quarter" idx="11"/>
          </p:nvPr>
        </p:nvSpPr>
        <p:spPr/>
        <p:txBody>
          <a:bodyPr>
            <a:noAutofit/>
          </a:bodyPr>
          <a:lstStyle/>
          <a:p>
            <a:pPr>
              <a:buClrTx/>
            </a:pPr>
            <a:r>
              <a:rPr lang="en-US" sz="1900" dirty="0"/>
              <a:t>Mission Fidelity is making the crew feel immersed in the scenario or “World” of their mission.</a:t>
            </a:r>
          </a:p>
          <a:p>
            <a:pPr lvl="1">
              <a:buClrTx/>
            </a:pPr>
            <a:r>
              <a:rPr lang="en-US" sz="1900" dirty="0"/>
              <a:t> They are there to work on the moon and complete science tasks for humanity, not to sit in an oddly decorated 2 story apartment and do weird games while they think about their mortgage or other real-world needs.</a:t>
            </a:r>
          </a:p>
          <a:p>
            <a:pPr>
              <a:buClrTx/>
            </a:pPr>
            <a:r>
              <a:rPr lang="en-US" sz="1900" dirty="0"/>
              <a:t>What does this provide?</a:t>
            </a:r>
          </a:p>
          <a:p>
            <a:pPr lvl="1">
              <a:buClrTx/>
            </a:pPr>
            <a:r>
              <a:rPr lang="en-US" sz="1900" dirty="0"/>
              <a:t>Allows crewmembers to stay engaged in the simulation and forget about the realities of the outside world</a:t>
            </a:r>
          </a:p>
          <a:p>
            <a:pPr lvl="2">
              <a:buClrTx/>
            </a:pPr>
            <a:r>
              <a:rPr lang="en-US" sz="1900" dirty="0"/>
              <a:t>Focus on the tasks at hand, not work pile up at their jobs</a:t>
            </a:r>
          </a:p>
          <a:p>
            <a:pPr lvl="3">
              <a:buClrTx/>
            </a:pPr>
            <a:r>
              <a:rPr lang="en-US" sz="1900" dirty="0"/>
              <a:t>HERA is isolated and confined, not just physically, but mentally.</a:t>
            </a:r>
          </a:p>
          <a:p>
            <a:pPr lvl="1">
              <a:buClrTx/>
            </a:pPr>
            <a:r>
              <a:rPr lang="en-US" sz="1900" dirty="0"/>
              <a:t>Provides a sense of purpose, goals and teamwork environment</a:t>
            </a:r>
          </a:p>
          <a:p>
            <a:pPr lvl="2">
              <a:buClrTx/>
            </a:pPr>
            <a:r>
              <a:rPr lang="en-US" sz="1900" dirty="0"/>
              <a:t>Keeps them on task and motivated.</a:t>
            </a:r>
          </a:p>
          <a:p>
            <a:pPr lvl="2">
              <a:buClrTx/>
            </a:pPr>
            <a:r>
              <a:rPr lang="en-US" sz="1900" dirty="0"/>
              <a:t>Helps maintain good behavior.</a:t>
            </a:r>
          </a:p>
          <a:p>
            <a:pPr lvl="2">
              <a:buClrTx/>
            </a:pPr>
            <a:r>
              <a:rPr lang="en-US" sz="1900" dirty="0"/>
              <a:t>Encourages the completion of tasks that are more tedious.</a:t>
            </a:r>
          </a:p>
          <a:p>
            <a:pPr lvl="1">
              <a:buClrTx/>
            </a:pPr>
            <a:r>
              <a:rPr lang="en-US" sz="1900" dirty="0"/>
              <a:t>Produces high quality data for science objectives</a:t>
            </a:r>
          </a:p>
          <a:p>
            <a:pPr lvl="2">
              <a:buClrTx/>
            </a:pPr>
            <a:r>
              <a:rPr lang="en-US" sz="1900" dirty="0"/>
              <a:t>Engagement drives completion of tasks.</a:t>
            </a:r>
          </a:p>
          <a:p>
            <a:pPr lvl="2">
              <a:buClrTx/>
            </a:pPr>
            <a:r>
              <a:rPr lang="en-US" sz="1900" dirty="0"/>
              <a:t>Solid reasoning to the “Why” drives accuracy when answering questions or performing tasks.</a:t>
            </a:r>
          </a:p>
          <a:p>
            <a:pPr>
              <a:buClrTx/>
            </a:pPr>
            <a:endParaRPr lang="en-US" sz="1900" dirty="0"/>
          </a:p>
          <a:p>
            <a:pPr marL="0" indent="0">
              <a:buClrTx/>
              <a:buNone/>
            </a:pPr>
            <a:endParaRPr lang="en-US" sz="1900" dirty="0"/>
          </a:p>
          <a:p>
            <a:pPr>
              <a:buClrTx/>
            </a:pPr>
            <a:endParaRPr lang="en-US" sz="1900" dirty="0"/>
          </a:p>
          <a:p>
            <a:pPr lvl="1"/>
            <a:endParaRPr lang="en-US" sz="1900" dirty="0"/>
          </a:p>
        </p:txBody>
      </p:sp>
      <p:sp>
        <p:nvSpPr>
          <p:cNvPr id="3" name="Title 2">
            <a:extLst>
              <a:ext uri="{FF2B5EF4-FFF2-40B4-BE49-F238E27FC236}">
                <a16:creationId xmlns:a16="http://schemas.microsoft.com/office/drawing/2014/main" id="{AB17800D-28F9-726C-9990-4592A9304F53}"/>
              </a:ext>
            </a:extLst>
          </p:cNvPr>
          <p:cNvSpPr>
            <a:spLocks noGrp="1"/>
          </p:cNvSpPr>
          <p:nvPr>
            <p:ph type="title"/>
          </p:nvPr>
        </p:nvSpPr>
        <p:spPr/>
        <p:txBody>
          <a:bodyPr/>
          <a:lstStyle/>
          <a:p>
            <a:pPr algn="ctr"/>
            <a:r>
              <a:rPr lang="en-US" sz="4000" dirty="0">
                <a:latin typeface="Arial" panose="020B0604020202020204" pitchFamily="34" charset="0"/>
                <a:cs typeface="Arial" panose="020B0604020202020204" pitchFamily="34" charset="0"/>
              </a:rPr>
              <a:t>Mission Fidelity – What and Why?</a:t>
            </a:r>
          </a:p>
        </p:txBody>
      </p:sp>
    </p:spTree>
    <p:extLst>
      <p:ext uri="{BB962C8B-B14F-4D97-AF65-F5344CB8AC3E}">
        <p14:creationId xmlns:p14="http://schemas.microsoft.com/office/powerpoint/2010/main" val="628011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F78469-EC4F-0BF2-2AE5-EDBABABBC92C}"/>
              </a:ext>
            </a:extLst>
          </p:cNvPr>
          <p:cNvSpPr>
            <a:spLocks noGrp="1"/>
          </p:cNvSpPr>
          <p:nvPr>
            <p:ph type="body" sz="quarter" idx="11"/>
          </p:nvPr>
        </p:nvSpPr>
        <p:spPr/>
        <p:txBody>
          <a:bodyPr>
            <a:noAutofit/>
          </a:bodyPr>
          <a:lstStyle/>
          <a:p>
            <a:r>
              <a:rPr lang="en-US" sz="2000" dirty="0"/>
              <a:t>Outlining an overarching goal</a:t>
            </a:r>
          </a:p>
          <a:p>
            <a:pPr lvl="1"/>
            <a:r>
              <a:rPr lang="en-US" sz="2000" dirty="0"/>
              <a:t>Where are they going, what are they doing.</a:t>
            </a:r>
          </a:p>
          <a:p>
            <a:pPr lvl="2"/>
            <a:r>
              <a:rPr lang="en-US" sz="2000" dirty="0"/>
              <a:t>This ties everything together and gives a lot of the justification for activities</a:t>
            </a:r>
          </a:p>
          <a:p>
            <a:r>
              <a:rPr lang="en-US" sz="2000" dirty="0"/>
              <a:t>Planned activities need to fit the scenario</a:t>
            </a:r>
          </a:p>
          <a:p>
            <a:pPr lvl="1"/>
            <a:r>
              <a:rPr lang="en-US" sz="2000" dirty="0"/>
              <a:t>Radiation  storms, Meteor impacts, ECLSS systems, medical emergencies, system failures, Routine maintenance, etc. </a:t>
            </a:r>
          </a:p>
          <a:p>
            <a:pPr lvl="2"/>
            <a:r>
              <a:rPr lang="en-US" sz="2000" dirty="0"/>
              <a:t>All help engage and immerse them in the world you are creating.</a:t>
            </a:r>
          </a:p>
          <a:p>
            <a:pPr lvl="1"/>
            <a:r>
              <a:rPr lang="en-US" sz="2000" dirty="0"/>
              <a:t>Events cannot break your scenario or lead to undesirable outcomes.</a:t>
            </a:r>
          </a:p>
          <a:p>
            <a:r>
              <a:rPr lang="en-US" sz="2000" dirty="0"/>
              <a:t>Tying unplanned events into your scenario</a:t>
            </a:r>
          </a:p>
          <a:p>
            <a:pPr lvl="1"/>
            <a:r>
              <a:rPr lang="en-US" sz="2000" dirty="0"/>
              <a:t>Power outages</a:t>
            </a:r>
          </a:p>
          <a:p>
            <a:pPr lvl="1"/>
            <a:r>
              <a:rPr lang="en-US" sz="2000" dirty="0"/>
              <a:t>IT systems failing or being patched</a:t>
            </a:r>
          </a:p>
          <a:p>
            <a:pPr lvl="1"/>
            <a:r>
              <a:rPr lang="en-US" sz="2000" dirty="0"/>
              <a:t>Unexplained noises</a:t>
            </a:r>
          </a:p>
          <a:p>
            <a:pPr lvl="2"/>
            <a:r>
              <a:rPr lang="en-US" sz="2000" dirty="0"/>
              <a:t>Jets, busses, pyrotechnic labs setting off explosions are machinery shifting or thrusters firing</a:t>
            </a:r>
          </a:p>
          <a:p>
            <a:r>
              <a:rPr lang="en-US" sz="2000" dirty="0"/>
              <a:t>Ensuring it does not violate the constraints and needs of implemented studies</a:t>
            </a:r>
          </a:p>
          <a:p>
            <a:pPr lvl="1"/>
            <a:r>
              <a:rPr lang="en-US" sz="2000" dirty="0"/>
              <a:t>Otherwise, it defeats the whole purpose.</a:t>
            </a:r>
          </a:p>
        </p:txBody>
      </p:sp>
      <p:sp>
        <p:nvSpPr>
          <p:cNvPr id="3" name="Title 2">
            <a:extLst>
              <a:ext uri="{FF2B5EF4-FFF2-40B4-BE49-F238E27FC236}">
                <a16:creationId xmlns:a16="http://schemas.microsoft.com/office/drawing/2014/main" id="{A9B5EFB8-667E-C5A1-327B-7C811C89BBF8}"/>
              </a:ext>
            </a:extLst>
          </p:cNvPr>
          <p:cNvSpPr>
            <a:spLocks noGrp="1"/>
          </p:cNvSpPr>
          <p:nvPr>
            <p:ph type="title"/>
          </p:nvPr>
        </p:nvSpPr>
        <p:spPr/>
        <p:txBody>
          <a:bodyPr/>
          <a:lstStyle/>
          <a:p>
            <a:pPr algn="ctr"/>
            <a:r>
              <a:rPr lang="en-US" sz="4000" dirty="0">
                <a:latin typeface="Arial" panose="020B0604020202020204" pitchFamily="34" charset="0"/>
                <a:cs typeface="Arial" panose="020B0604020202020204" pitchFamily="34" charset="0"/>
              </a:rPr>
              <a:t>Implementation of a Realistic Scenario</a:t>
            </a:r>
          </a:p>
        </p:txBody>
      </p:sp>
    </p:spTree>
    <p:extLst>
      <p:ext uri="{BB962C8B-B14F-4D97-AF65-F5344CB8AC3E}">
        <p14:creationId xmlns:p14="http://schemas.microsoft.com/office/powerpoint/2010/main" val="936337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E31FD1E-CCEE-859F-D055-AAA43C3AC4EF}"/>
              </a:ext>
            </a:extLst>
          </p:cNvPr>
          <p:cNvSpPr>
            <a:spLocks noGrp="1"/>
          </p:cNvSpPr>
          <p:nvPr>
            <p:ph type="body" sz="quarter" idx="11"/>
          </p:nvPr>
        </p:nvSpPr>
        <p:spPr/>
        <p:txBody>
          <a:bodyPr>
            <a:normAutofit/>
          </a:bodyPr>
          <a:lstStyle/>
          <a:p>
            <a:r>
              <a:rPr lang="en-US" sz="2400" dirty="0"/>
              <a:t>Trained MCC and On-Call Team</a:t>
            </a:r>
          </a:p>
          <a:p>
            <a:pPr lvl="1"/>
            <a:r>
              <a:rPr lang="en-US" sz="2400" dirty="0"/>
              <a:t>All Ground Support Personal are provided training on Tasks and studies,</a:t>
            </a:r>
          </a:p>
          <a:p>
            <a:pPr lvl="2"/>
            <a:r>
              <a:rPr lang="en-US" sz="2400" dirty="0"/>
              <a:t>Provided One-pagers and Troubleshooting documentation</a:t>
            </a:r>
          </a:p>
          <a:p>
            <a:pPr lvl="2"/>
            <a:r>
              <a:rPr lang="en-US" sz="2400" dirty="0"/>
              <a:t>Clear On-Call system, with 24-hour support.</a:t>
            </a:r>
          </a:p>
          <a:p>
            <a:pPr lvl="2"/>
            <a:r>
              <a:rPr lang="en-US" sz="2400" dirty="0"/>
              <a:t>Training Sims to prepare the team of off-nominal situations</a:t>
            </a:r>
          </a:p>
          <a:p>
            <a:r>
              <a:rPr lang="en-US" sz="2400" dirty="0"/>
              <a:t>Off-Nominal System</a:t>
            </a:r>
          </a:p>
          <a:p>
            <a:pPr lvl="1"/>
            <a:r>
              <a:rPr lang="en-US" sz="2400" dirty="0"/>
              <a:t>Issues are tracked, saved, resolved, and debriefed. </a:t>
            </a:r>
          </a:p>
          <a:p>
            <a:pPr lvl="1"/>
            <a:r>
              <a:rPr lang="en-US" sz="2400" dirty="0"/>
              <a:t>Information is provided in the Daily Status Report (DSR), and End of Mission Reports.</a:t>
            </a:r>
          </a:p>
          <a:p>
            <a:r>
              <a:rPr lang="en-US" sz="2400" dirty="0"/>
              <a:t>Emergency Call tree</a:t>
            </a:r>
          </a:p>
          <a:p>
            <a:pPr lvl="1"/>
            <a:r>
              <a:rPr lang="en-US" sz="2400" dirty="0"/>
              <a:t>Handles Operational, Facility, Medical, Adverse weather events, etc.</a:t>
            </a:r>
          </a:p>
          <a:p>
            <a:pPr lvl="2"/>
            <a:r>
              <a:rPr lang="en-US" sz="2400" dirty="0"/>
              <a:t>Careful coordinated action is taken to mitigate impacts up until the point of crew removal </a:t>
            </a:r>
          </a:p>
          <a:p>
            <a:pPr lvl="1"/>
            <a:endParaRPr lang="en-US" sz="2400" dirty="0"/>
          </a:p>
        </p:txBody>
      </p:sp>
      <p:sp>
        <p:nvSpPr>
          <p:cNvPr id="3" name="Title 2">
            <a:extLst>
              <a:ext uri="{FF2B5EF4-FFF2-40B4-BE49-F238E27FC236}">
                <a16:creationId xmlns:a16="http://schemas.microsoft.com/office/drawing/2014/main" id="{17FD3264-AB44-53ED-5A1B-80EAEB6BB853}"/>
              </a:ext>
            </a:extLst>
          </p:cNvPr>
          <p:cNvSpPr>
            <a:spLocks noGrp="1"/>
          </p:cNvSpPr>
          <p:nvPr>
            <p:ph type="title"/>
          </p:nvPr>
        </p:nvSpPr>
        <p:spPr/>
        <p:txBody>
          <a:bodyPr/>
          <a:lstStyle/>
          <a:p>
            <a:r>
              <a:rPr lang="en-US" sz="3000" dirty="0">
                <a:latin typeface="Arial" panose="020B0604020202020204" pitchFamily="34" charset="0"/>
                <a:cs typeface="Arial" panose="020B0604020202020204" pitchFamily="34" charset="0"/>
              </a:rPr>
              <a:t>The Handling of Anomalies, Sim Breaks, and other Surprises</a:t>
            </a:r>
          </a:p>
        </p:txBody>
      </p:sp>
    </p:spTree>
    <p:extLst>
      <p:ext uri="{BB962C8B-B14F-4D97-AF65-F5344CB8AC3E}">
        <p14:creationId xmlns:p14="http://schemas.microsoft.com/office/powerpoint/2010/main" val="1336237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6CFAD1D-AAB7-024C-FCC5-BCC56E0DDC9F}"/>
              </a:ext>
            </a:extLst>
          </p:cNvPr>
          <p:cNvSpPr>
            <a:spLocks noGrp="1"/>
          </p:cNvSpPr>
          <p:nvPr>
            <p:ph type="body" sz="quarter" idx="11"/>
          </p:nvPr>
        </p:nvSpPr>
        <p:spPr/>
        <p:txBody>
          <a:bodyPr>
            <a:normAutofit/>
          </a:bodyPr>
          <a:lstStyle/>
          <a:p>
            <a:endParaRPr lang="en-US" sz="2400" dirty="0"/>
          </a:p>
          <a:p>
            <a:r>
              <a:rPr lang="en-US" sz="2400" dirty="0"/>
              <a:t>If you want to implement any of our operational tasks into your study, want to ensure that operational tasks do not conflict with your study, or have any questions about the mission scenario, reach out to our team</a:t>
            </a:r>
          </a:p>
          <a:p>
            <a:pPr lvl="1"/>
            <a:r>
              <a:rPr lang="en-US" sz="2400" dirty="0"/>
              <a:t>The ESS assigned to your study is your friend. Either they are the right person to talk to, or they can get you in touch with the correct person</a:t>
            </a:r>
          </a:p>
          <a:p>
            <a:pPr lvl="1"/>
            <a:endParaRPr lang="en-US" sz="2400" dirty="0"/>
          </a:p>
          <a:p>
            <a:r>
              <a:rPr lang="en-US" sz="2400" dirty="0"/>
              <a:t>Many Things are not set in stone</a:t>
            </a:r>
          </a:p>
          <a:p>
            <a:pPr lvl="1"/>
            <a:r>
              <a:rPr lang="en-US" sz="2400" dirty="0"/>
              <a:t>We are early in the development phase, much of what you will see is being assessed or adaptable. </a:t>
            </a:r>
          </a:p>
        </p:txBody>
      </p:sp>
      <p:sp>
        <p:nvSpPr>
          <p:cNvPr id="3" name="Title 2">
            <a:extLst>
              <a:ext uri="{FF2B5EF4-FFF2-40B4-BE49-F238E27FC236}">
                <a16:creationId xmlns:a16="http://schemas.microsoft.com/office/drawing/2014/main" id="{396A3C5C-63D4-A215-3711-9266F8F14D89}"/>
              </a:ext>
            </a:extLst>
          </p:cNvPr>
          <p:cNvSpPr>
            <a:spLocks noGrp="1"/>
          </p:cNvSpPr>
          <p:nvPr>
            <p:ph type="title"/>
          </p:nvPr>
        </p:nvSpPr>
        <p:spPr/>
        <p:txBody>
          <a:bodyPr/>
          <a:lstStyle/>
          <a:p>
            <a:pPr algn="ctr"/>
            <a:r>
              <a:rPr lang="en-US" sz="4000" dirty="0">
                <a:latin typeface="Arial" panose="020B0604020202020204" pitchFamily="34" charset="0"/>
                <a:cs typeface="Arial" panose="020B0604020202020204" pitchFamily="34" charset="0"/>
              </a:rPr>
              <a:t>We Work With You!</a:t>
            </a:r>
          </a:p>
        </p:txBody>
      </p:sp>
    </p:spTree>
    <p:extLst>
      <p:ext uri="{BB962C8B-B14F-4D97-AF65-F5344CB8AC3E}">
        <p14:creationId xmlns:p14="http://schemas.microsoft.com/office/powerpoint/2010/main" val="2674470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78CB88-9874-A950-D430-9DAD5A0F9BBD}"/>
              </a:ext>
            </a:extLst>
          </p:cNvPr>
          <p:cNvSpPr>
            <a:spLocks noGrp="1"/>
          </p:cNvSpPr>
          <p:nvPr>
            <p:ph type="body" sz="quarter" idx="11"/>
          </p:nvPr>
        </p:nvSpPr>
        <p:spPr/>
        <p:txBody>
          <a:bodyPr>
            <a:noAutofit/>
          </a:bodyPr>
          <a:lstStyle/>
          <a:p>
            <a:r>
              <a:rPr lang="en-US" sz="1700" dirty="0"/>
              <a:t>C7 Scenario </a:t>
            </a:r>
          </a:p>
          <a:p>
            <a:pPr lvl="1"/>
            <a:r>
              <a:rPr lang="en-US" sz="1700" dirty="0"/>
              <a:t>Long Transit from earth to Mars</a:t>
            </a:r>
          </a:p>
          <a:p>
            <a:pPr lvl="1"/>
            <a:r>
              <a:rPr lang="en-US" sz="1700" dirty="0"/>
              <a:t>Perform operations on Mars for a week</a:t>
            </a:r>
          </a:p>
          <a:p>
            <a:pPr lvl="2"/>
            <a:r>
              <a:rPr lang="en-US" sz="1700" dirty="0"/>
              <a:t>EVAS, sample collections, PAO, various science tasks. </a:t>
            </a:r>
          </a:p>
          <a:p>
            <a:pPr lvl="1"/>
            <a:r>
              <a:rPr lang="en-US" sz="1700" dirty="0"/>
              <a:t>Long Transit back to Earth</a:t>
            </a:r>
          </a:p>
          <a:p>
            <a:pPr lvl="1"/>
            <a:endParaRPr lang="en-US" sz="1700" dirty="0"/>
          </a:p>
          <a:p>
            <a:r>
              <a:rPr lang="en-US" sz="1700" dirty="0"/>
              <a:t>C8 Scenario</a:t>
            </a:r>
          </a:p>
          <a:p>
            <a:pPr lvl="1"/>
            <a:r>
              <a:rPr lang="en-US" sz="1700" dirty="0"/>
              <a:t>0.5 day transit</a:t>
            </a:r>
          </a:p>
          <a:p>
            <a:pPr lvl="1"/>
            <a:r>
              <a:rPr lang="en-US" sz="1700" dirty="0"/>
              <a:t>45 day -Lunar Base </a:t>
            </a:r>
          </a:p>
          <a:p>
            <a:pPr lvl="2"/>
            <a:r>
              <a:rPr lang="en-US" sz="1700" dirty="0"/>
              <a:t>Rover Sorties </a:t>
            </a:r>
          </a:p>
          <a:p>
            <a:pPr lvl="2"/>
            <a:r>
              <a:rPr lang="en-US" sz="1700" dirty="0"/>
              <a:t>Various VR-EVA activities</a:t>
            </a:r>
          </a:p>
          <a:p>
            <a:pPr lvl="3"/>
            <a:r>
              <a:rPr lang="en-US" sz="1700" dirty="0"/>
              <a:t>Repairs</a:t>
            </a:r>
          </a:p>
          <a:p>
            <a:pPr lvl="3"/>
            <a:r>
              <a:rPr lang="en-US" sz="1700" dirty="0"/>
              <a:t>Sample collection</a:t>
            </a:r>
          </a:p>
          <a:p>
            <a:pPr lvl="3"/>
            <a:r>
              <a:rPr lang="en-US" sz="1700" dirty="0"/>
              <a:t>Site mapping</a:t>
            </a:r>
          </a:p>
          <a:p>
            <a:pPr lvl="3"/>
            <a:r>
              <a:rPr lang="en-US" sz="1700" dirty="0"/>
              <a:t>Etc.</a:t>
            </a:r>
          </a:p>
          <a:p>
            <a:pPr lvl="2"/>
            <a:r>
              <a:rPr lang="en-US" sz="1700" dirty="0"/>
              <a:t>Habitat maintenance, repairs, ops, EVAs, various science tasks, etc.</a:t>
            </a:r>
          </a:p>
          <a:p>
            <a:pPr lvl="1"/>
            <a:r>
              <a:rPr lang="en-US" sz="1700" dirty="0"/>
              <a:t>0.5 transit back</a:t>
            </a:r>
          </a:p>
          <a:p>
            <a:pPr lvl="2"/>
            <a:endParaRPr lang="en-US" sz="1700" dirty="0"/>
          </a:p>
          <a:p>
            <a:endParaRPr lang="en-US" sz="1700" dirty="0"/>
          </a:p>
        </p:txBody>
      </p:sp>
      <p:sp>
        <p:nvSpPr>
          <p:cNvPr id="3" name="Title 2">
            <a:extLst>
              <a:ext uri="{FF2B5EF4-FFF2-40B4-BE49-F238E27FC236}">
                <a16:creationId xmlns:a16="http://schemas.microsoft.com/office/drawing/2014/main" id="{D2ABBC24-8B8F-0407-1EF4-FBBB2A6D679B}"/>
              </a:ext>
            </a:extLst>
          </p:cNvPr>
          <p:cNvSpPr>
            <a:spLocks noGrp="1"/>
          </p:cNvSpPr>
          <p:nvPr>
            <p:ph type="title"/>
          </p:nvPr>
        </p:nvSpPr>
        <p:spPr/>
        <p:txBody>
          <a:bodyPr/>
          <a:lstStyle/>
          <a:p>
            <a:pPr algn="ctr"/>
            <a:r>
              <a:rPr lang="en-US" sz="4000" dirty="0">
                <a:latin typeface="Arial" panose="020B0604020202020204" pitchFamily="34" charset="0"/>
                <a:cs typeface="Arial" panose="020B0604020202020204" pitchFamily="34" charset="0"/>
              </a:rPr>
              <a:t>Mission Scenario</a:t>
            </a:r>
          </a:p>
        </p:txBody>
      </p:sp>
    </p:spTree>
    <p:extLst>
      <p:ext uri="{BB962C8B-B14F-4D97-AF65-F5344CB8AC3E}">
        <p14:creationId xmlns:p14="http://schemas.microsoft.com/office/powerpoint/2010/main" val="1736749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B5E69D5-D5ED-4B02-2F66-2B769A7B15B8}"/>
              </a:ext>
            </a:extLst>
          </p:cNvPr>
          <p:cNvSpPr>
            <a:spLocks noGrp="1"/>
          </p:cNvSpPr>
          <p:nvPr>
            <p:ph type="body" sz="quarter" idx="11"/>
          </p:nvPr>
        </p:nvSpPr>
        <p:spPr>
          <a:xfrm>
            <a:off x="382589" y="1130060"/>
            <a:ext cx="8377010" cy="4925683"/>
          </a:xfrm>
        </p:spPr>
        <p:txBody>
          <a:bodyPr>
            <a:noAutofit/>
          </a:bodyPr>
          <a:lstStyle/>
          <a:p>
            <a:r>
              <a:rPr lang="en-US" sz="2000" dirty="0"/>
              <a:t>Planned Updated Tasks</a:t>
            </a:r>
          </a:p>
          <a:p>
            <a:pPr lvl="1"/>
            <a:r>
              <a:rPr lang="en-US" sz="2000" dirty="0"/>
              <a:t>More involved geologic sampling – handling simulated moon rocks.</a:t>
            </a:r>
          </a:p>
          <a:p>
            <a:pPr lvl="1"/>
            <a:r>
              <a:rPr lang="en-US" sz="2000" dirty="0"/>
              <a:t>Updated hydroponics – More plants, possibly using them as food.</a:t>
            </a:r>
          </a:p>
          <a:p>
            <a:pPr lvl="1"/>
            <a:r>
              <a:rPr lang="en-US" sz="2000" dirty="0"/>
              <a:t>Higher fidelity emergency events.</a:t>
            </a:r>
          </a:p>
          <a:p>
            <a:pPr lvl="1"/>
            <a:r>
              <a:rPr lang="en-US" sz="2000" dirty="0" err="1"/>
              <a:t>Cubesat</a:t>
            </a:r>
            <a:r>
              <a:rPr lang="en-US" sz="2000" dirty="0"/>
              <a:t> upgrades, improvements, and activity tie ins. </a:t>
            </a:r>
          </a:p>
          <a:p>
            <a:pPr lvl="1"/>
            <a:r>
              <a:rPr lang="en-US" sz="2000" dirty="0"/>
              <a:t>Increased PAO tasks.</a:t>
            </a:r>
          </a:p>
          <a:p>
            <a:pPr lvl="1"/>
            <a:r>
              <a:rPr lang="en-US" sz="2000" dirty="0"/>
              <a:t>Older Habitat Simulated System (HSS) tasks updated to fit lunar scenario.</a:t>
            </a:r>
          </a:p>
          <a:p>
            <a:pPr lvl="1"/>
            <a:r>
              <a:rPr lang="en-US" sz="2000" dirty="0"/>
              <a:t>HSS Cascading anomalies.</a:t>
            </a:r>
          </a:p>
          <a:p>
            <a:r>
              <a:rPr lang="en-US" sz="2000" dirty="0"/>
              <a:t>New tasks/Events</a:t>
            </a:r>
          </a:p>
          <a:p>
            <a:pPr lvl="1"/>
            <a:r>
              <a:rPr lang="en-US" sz="2000" dirty="0"/>
              <a:t>Artemis Hardware tasks </a:t>
            </a:r>
          </a:p>
          <a:p>
            <a:pPr lvl="2"/>
            <a:r>
              <a:rPr lang="en-US" sz="2000" dirty="0"/>
              <a:t>Cerebral and Cochlear Fluid Pressure (CCFP) Analyzer</a:t>
            </a:r>
          </a:p>
          <a:p>
            <a:pPr lvl="2"/>
            <a:r>
              <a:rPr lang="en-US" sz="2000" dirty="0"/>
              <a:t>DPOAE Manometer</a:t>
            </a:r>
          </a:p>
          <a:p>
            <a:pPr lvl="2"/>
            <a:r>
              <a:rPr lang="en-US" sz="2000" dirty="0"/>
              <a:t>Ultrasound 2</a:t>
            </a:r>
          </a:p>
          <a:p>
            <a:pPr lvl="1"/>
            <a:r>
              <a:rPr lang="en-US" sz="2000" dirty="0"/>
              <a:t>New anomalies with a lunar focus</a:t>
            </a:r>
          </a:p>
          <a:p>
            <a:pPr lvl="1"/>
            <a:r>
              <a:rPr lang="en-US" sz="2000" dirty="0"/>
              <a:t>Lunar landing and lift-off.</a:t>
            </a:r>
          </a:p>
          <a:p>
            <a:pPr lvl="1"/>
            <a:endParaRPr lang="en-US" sz="2000" dirty="0"/>
          </a:p>
          <a:p>
            <a:pPr marL="457200" lvl="1" indent="0">
              <a:buNone/>
            </a:pPr>
            <a:endParaRPr lang="en-US" sz="2000" dirty="0"/>
          </a:p>
          <a:p>
            <a:pPr lvl="1"/>
            <a:endParaRPr lang="en-US" sz="2000" dirty="0"/>
          </a:p>
          <a:p>
            <a:endParaRPr lang="en-US" sz="2000" dirty="0"/>
          </a:p>
          <a:p>
            <a:pPr marL="0" indent="0">
              <a:buNone/>
            </a:pPr>
            <a:endParaRPr lang="en-US" sz="2000" dirty="0"/>
          </a:p>
          <a:p>
            <a:endParaRPr lang="en-US" sz="2000" dirty="0"/>
          </a:p>
        </p:txBody>
      </p:sp>
      <p:sp>
        <p:nvSpPr>
          <p:cNvPr id="3" name="Title 2">
            <a:extLst>
              <a:ext uri="{FF2B5EF4-FFF2-40B4-BE49-F238E27FC236}">
                <a16:creationId xmlns:a16="http://schemas.microsoft.com/office/drawing/2014/main" id="{E0365FB8-87E2-853D-DE57-16C12BF08F87}"/>
              </a:ext>
            </a:extLst>
          </p:cNvPr>
          <p:cNvSpPr>
            <a:spLocks noGrp="1"/>
          </p:cNvSpPr>
          <p:nvPr>
            <p:ph type="title"/>
          </p:nvPr>
        </p:nvSpPr>
        <p:spPr/>
        <p:txBody>
          <a:bodyPr/>
          <a:lstStyle/>
          <a:p>
            <a:pPr algn="ctr"/>
            <a:r>
              <a:rPr lang="en-US" sz="4000" dirty="0">
                <a:latin typeface="Arial" panose="020B0604020202020204" pitchFamily="34" charset="0"/>
                <a:cs typeface="Arial" panose="020B0604020202020204" pitchFamily="34" charset="0"/>
              </a:rPr>
              <a:t>New and Updated Tasks</a:t>
            </a:r>
          </a:p>
        </p:txBody>
      </p:sp>
      <p:pic>
        <p:nvPicPr>
          <p:cNvPr id="1028" name="Picture 4">
            <a:extLst>
              <a:ext uri="{FF2B5EF4-FFF2-40B4-BE49-F238E27FC236}">
                <a16:creationId xmlns:a16="http://schemas.microsoft.com/office/drawing/2014/main" id="{25D78BB1-6E07-BBE1-D223-81AB86EBADC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60133" y="1695494"/>
            <a:ext cx="2449278" cy="187837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2862FECD-1DD1-26C9-55DC-18B541E0BC3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26759" y="3854424"/>
            <a:ext cx="3265241" cy="210881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83E86A96-1864-81B1-A400-A7A45F31C76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73346" y="1230586"/>
            <a:ext cx="1733883" cy="1878374"/>
          </a:xfrm>
          <a:prstGeom prst="rect">
            <a:avLst/>
          </a:prstGeom>
        </p:spPr>
      </p:pic>
    </p:spTree>
    <p:extLst>
      <p:ext uri="{BB962C8B-B14F-4D97-AF65-F5344CB8AC3E}">
        <p14:creationId xmlns:p14="http://schemas.microsoft.com/office/powerpoint/2010/main" val="791814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B5E69D5-D5ED-4B02-2F66-2B769A7B15B8}"/>
              </a:ext>
            </a:extLst>
          </p:cNvPr>
          <p:cNvSpPr>
            <a:spLocks noGrp="1"/>
          </p:cNvSpPr>
          <p:nvPr>
            <p:ph type="body" sz="quarter" idx="11"/>
          </p:nvPr>
        </p:nvSpPr>
        <p:spPr/>
        <p:txBody>
          <a:bodyPr>
            <a:normAutofit/>
          </a:bodyPr>
          <a:lstStyle/>
          <a:p>
            <a:r>
              <a:rPr lang="en-US" sz="1800" dirty="0"/>
              <a:t>Rover </a:t>
            </a:r>
          </a:p>
          <a:p>
            <a:pPr lvl="1"/>
            <a:r>
              <a:rPr lang="en-US" sz="1800" dirty="0"/>
              <a:t>Transfer vehicle from earth to moon</a:t>
            </a:r>
          </a:p>
          <a:p>
            <a:pPr lvl="1"/>
            <a:r>
              <a:rPr lang="en-US" sz="1800" dirty="0"/>
              <a:t>Houses part of the VR systems for more realistic Moon operations</a:t>
            </a:r>
          </a:p>
          <a:p>
            <a:pPr lvl="1"/>
            <a:r>
              <a:rPr lang="en-US" sz="1800" dirty="0"/>
              <a:t>Two planned “Split operations” events. </a:t>
            </a:r>
          </a:p>
          <a:p>
            <a:pPr lvl="2"/>
            <a:r>
              <a:rPr lang="en-US" sz="1800" dirty="0"/>
              <a:t>2-3 day stretches with two crew members isolated in the rover, and two in the habitat. </a:t>
            </a:r>
          </a:p>
          <a:p>
            <a:pPr lvl="2"/>
            <a:r>
              <a:rPr lang="en-US" sz="1800" dirty="0"/>
              <a:t>Different pair each time</a:t>
            </a:r>
          </a:p>
          <a:p>
            <a:pPr lvl="2"/>
            <a:r>
              <a:rPr lang="en-US" sz="1800" dirty="0"/>
              <a:t>Toilet, food, water, etc. all in the rover. </a:t>
            </a:r>
          </a:p>
          <a:p>
            <a:pPr lvl="2"/>
            <a:endParaRPr lang="en-US" dirty="0"/>
          </a:p>
          <a:p>
            <a:pPr marL="0" indent="0">
              <a:buNone/>
            </a:pPr>
            <a:endParaRPr lang="en-US" sz="2400" dirty="0"/>
          </a:p>
          <a:p>
            <a:endParaRPr lang="en-US" dirty="0"/>
          </a:p>
        </p:txBody>
      </p:sp>
      <p:sp>
        <p:nvSpPr>
          <p:cNvPr id="3" name="Title 2">
            <a:extLst>
              <a:ext uri="{FF2B5EF4-FFF2-40B4-BE49-F238E27FC236}">
                <a16:creationId xmlns:a16="http://schemas.microsoft.com/office/drawing/2014/main" id="{E0365FB8-87E2-853D-DE57-16C12BF08F87}"/>
              </a:ext>
            </a:extLst>
          </p:cNvPr>
          <p:cNvSpPr>
            <a:spLocks noGrp="1"/>
          </p:cNvSpPr>
          <p:nvPr>
            <p:ph type="title"/>
          </p:nvPr>
        </p:nvSpPr>
        <p:spPr/>
        <p:txBody>
          <a:bodyPr/>
          <a:lstStyle/>
          <a:p>
            <a:pPr algn="ctr"/>
            <a:r>
              <a:rPr lang="en-US" sz="4000" dirty="0">
                <a:latin typeface="Arial" panose="020B0604020202020204" pitchFamily="34" charset="0"/>
                <a:cs typeface="Arial" panose="020B0604020202020204" pitchFamily="34" charset="0"/>
              </a:rPr>
              <a:t>Simulated Lunar Operations - Rover</a:t>
            </a:r>
          </a:p>
        </p:txBody>
      </p:sp>
      <p:pic>
        <p:nvPicPr>
          <p:cNvPr id="1026" name="Picture 2" descr="Image preview">
            <a:extLst>
              <a:ext uri="{FF2B5EF4-FFF2-40B4-BE49-F238E27FC236}">
                <a16:creationId xmlns:a16="http://schemas.microsoft.com/office/drawing/2014/main" id="{8F229ACE-7088-3AB0-6C93-3FFF981981A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05761" y="1130060"/>
            <a:ext cx="3073943" cy="230545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preview">
            <a:extLst>
              <a:ext uri="{FF2B5EF4-FFF2-40B4-BE49-F238E27FC236}">
                <a16:creationId xmlns:a16="http://schemas.microsoft.com/office/drawing/2014/main" id="{9D3E71C6-243E-B15E-F22A-B675085CBBF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00937" y="2919661"/>
            <a:ext cx="4021224" cy="3015918"/>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mage preview">
            <a:extLst>
              <a:ext uri="{FF2B5EF4-FFF2-40B4-BE49-F238E27FC236}">
                <a16:creationId xmlns:a16="http://schemas.microsoft.com/office/drawing/2014/main" id="{8A2B1B10-E91F-5A9E-8FC4-B433C5BB2DD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2588" y="3324726"/>
            <a:ext cx="3481137" cy="26108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4317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B5E69D5-D5ED-4B02-2F66-2B769A7B15B8}"/>
              </a:ext>
            </a:extLst>
          </p:cNvPr>
          <p:cNvSpPr>
            <a:spLocks noGrp="1"/>
          </p:cNvSpPr>
          <p:nvPr>
            <p:ph type="body" sz="quarter" idx="11"/>
          </p:nvPr>
        </p:nvSpPr>
        <p:spPr/>
        <p:txBody>
          <a:bodyPr>
            <a:noAutofit/>
          </a:bodyPr>
          <a:lstStyle/>
          <a:p>
            <a:r>
              <a:rPr lang="en-US" sz="2200" dirty="0"/>
              <a:t>New Communication delay</a:t>
            </a:r>
          </a:p>
          <a:p>
            <a:pPr lvl="1"/>
            <a:r>
              <a:rPr lang="en-US" sz="2200" dirty="0"/>
              <a:t>2-14 sec. one way delay vs. 0-5 min</a:t>
            </a:r>
          </a:p>
          <a:p>
            <a:pPr lvl="2"/>
            <a:r>
              <a:rPr lang="en-US" sz="2200" dirty="0"/>
              <a:t>DVICE still being used – This is the actual communication system used by flight.</a:t>
            </a:r>
          </a:p>
          <a:p>
            <a:pPr lvl="2"/>
            <a:r>
              <a:rPr lang="en-US" sz="2200" dirty="0"/>
              <a:t>Comm delay system is adjustable by time and channel.</a:t>
            </a:r>
          </a:p>
          <a:p>
            <a:r>
              <a:rPr lang="en-US" sz="2200" dirty="0"/>
              <a:t>Private Family Conference (PFC) changes</a:t>
            </a:r>
          </a:p>
          <a:p>
            <a:pPr lvl="1"/>
            <a:r>
              <a:rPr lang="en-US" sz="2200" dirty="0"/>
              <a:t>Recordings or delayed video being assessed.</a:t>
            </a:r>
          </a:p>
          <a:p>
            <a:pPr lvl="1"/>
            <a:r>
              <a:rPr lang="en-US" sz="2200" dirty="0"/>
              <a:t>Increased frequency.</a:t>
            </a:r>
          </a:p>
          <a:p>
            <a:pPr lvl="1"/>
            <a:r>
              <a:rPr lang="en-US" sz="2200" dirty="0"/>
              <a:t>New messaging system – More email-like.</a:t>
            </a:r>
          </a:p>
          <a:p>
            <a:r>
              <a:rPr lang="en-US" sz="2200" dirty="0"/>
              <a:t>General improvements</a:t>
            </a:r>
          </a:p>
          <a:p>
            <a:pPr lvl="1"/>
            <a:r>
              <a:rPr lang="en-US" sz="2200" dirty="0"/>
              <a:t>Better tools for Subject Monitors.</a:t>
            </a:r>
          </a:p>
          <a:p>
            <a:pPr lvl="1"/>
            <a:r>
              <a:rPr lang="en-US" sz="2200" dirty="0"/>
              <a:t>Simplified execution of VROOM and HSS systems.</a:t>
            </a:r>
          </a:p>
          <a:p>
            <a:pPr lvl="1"/>
            <a:r>
              <a:rPr lang="en-US" sz="2200" dirty="0"/>
              <a:t>Additional troubleshooting material.</a:t>
            </a:r>
          </a:p>
          <a:p>
            <a:pPr lvl="1"/>
            <a:r>
              <a:rPr lang="en-US" sz="2200" dirty="0"/>
              <a:t>Regularly scheduled Training and Simulation Sessions.</a:t>
            </a:r>
          </a:p>
          <a:p>
            <a:pPr lvl="1"/>
            <a:endParaRPr lang="en-US" sz="2200" dirty="0"/>
          </a:p>
          <a:p>
            <a:endParaRPr lang="en-US" sz="2200" dirty="0"/>
          </a:p>
        </p:txBody>
      </p:sp>
      <p:sp>
        <p:nvSpPr>
          <p:cNvPr id="3" name="Title 2">
            <a:extLst>
              <a:ext uri="{FF2B5EF4-FFF2-40B4-BE49-F238E27FC236}">
                <a16:creationId xmlns:a16="http://schemas.microsoft.com/office/drawing/2014/main" id="{E0365FB8-87E2-853D-DE57-16C12BF08F87}"/>
              </a:ext>
            </a:extLst>
          </p:cNvPr>
          <p:cNvSpPr>
            <a:spLocks noGrp="1"/>
          </p:cNvSpPr>
          <p:nvPr>
            <p:ph type="title"/>
          </p:nvPr>
        </p:nvSpPr>
        <p:spPr/>
        <p:txBody>
          <a:bodyPr/>
          <a:lstStyle/>
          <a:p>
            <a:pPr algn="ctr"/>
            <a:r>
              <a:rPr lang="en-US" sz="4000" dirty="0">
                <a:latin typeface="Arial" panose="020B0604020202020204" pitchFamily="34" charset="0"/>
                <a:cs typeface="Arial" panose="020B0604020202020204" pitchFamily="34" charset="0"/>
              </a:rPr>
              <a:t>MCC Changes</a:t>
            </a:r>
          </a:p>
        </p:txBody>
      </p:sp>
    </p:spTree>
    <p:extLst>
      <p:ext uri="{BB962C8B-B14F-4D97-AF65-F5344CB8AC3E}">
        <p14:creationId xmlns:p14="http://schemas.microsoft.com/office/powerpoint/2010/main" val="39119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B5E69D5-D5ED-4B02-2F66-2B769A7B15B8}"/>
              </a:ext>
            </a:extLst>
          </p:cNvPr>
          <p:cNvSpPr>
            <a:spLocks noGrp="1"/>
          </p:cNvSpPr>
          <p:nvPr>
            <p:ph type="body" sz="quarter" idx="11"/>
          </p:nvPr>
        </p:nvSpPr>
        <p:spPr/>
        <p:txBody>
          <a:bodyPr>
            <a:noAutofit/>
          </a:bodyPr>
          <a:lstStyle/>
          <a:p>
            <a:pPr lvl="1"/>
            <a:endParaRPr lang="en-US" sz="2200" dirty="0"/>
          </a:p>
          <a:p>
            <a:endParaRPr lang="en-US" sz="2200" dirty="0"/>
          </a:p>
        </p:txBody>
      </p:sp>
      <p:sp>
        <p:nvSpPr>
          <p:cNvPr id="4" name="TextBox 3">
            <a:extLst>
              <a:ext uri="{FF2B5EF4-FFF2-40B4-BE49-F238E27FC236}">
                <a16:creationId xmlns:a16="http://schemas.microsoft.com/office/drawing/2014/main" id="{329B8E7D-6C81-CF7B-C393-AA1B2D90A2CE}"/>
              </a:ext>
            </a:extLst>
          </p:cNvPr>
          <p:cNvSpPr txBox="1"/>
          <p:nvPr/>
        </p:nvSpPr>
        <p:spPr>
          <a:xfrm>
            <a:off x="2166257" y="2296886"/>
            <a:ext cx="7805057" cy="784830"/>
          </a:xfrm>
          <a:prstGeom prst="rect">
            <a:avLst/>
          </a:prstGeom>
          <a:noFill/>
        </p:spPr>
        <p:txBody>
          <a:bodyPr wrap="square" rtlCol="0">
            <a:spAutoFit/>
          </a:bodyPr>
          <a:lstStyle/>
          <a:p>
            <a:pPr algn="ctr"/>
            <a:r>
              <a:rPr lang="en-US" sz="4500" b="1" dirty="0"/>
              <a:t>QUESTIONS &amp; DISCUSSION</a:t>
            </a:r>
          </a:p>
        </p:txBody>
      </p:sp>
    </p:spTree>
    <p:extLst>
      <p:ext uri="{BB962C8B-B14F-4D97-AF65-F5344CB8AC3E}">
        <p14:creationId xmlns:p14="http://schemas.microsoft.com/office/powerpoint/2010/main" val="2212598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HHPC - 16x9 Theme | 2021">
  <a:themeElements>
    <a:clrScheme name="New KBR">
      <a:dk1>
        <a:sysClr val="windowText" lastClr="000000"/>
      </a:dk1>
      <a:lt1>
        <a:sysClr val="window" lastClr="FFFFFF"/>
      </a:lt1>
      <a:dk2>
        <a:srgbClr val="595959"/>
      </a:dk2>
      <a:lt2>
        <a:srgbClr val="E7E6E6"/>
      </a:lt2>
      <a:accent1>
        <a:srgbClr val="004987"/>
      </a:accent1>
      <a:accent2>
        <a:srgbClr val="FFDA00"/>
      </a:accent2>
      <a:accent3>
        <a:srgbClr val="A2C7E2"/>
      </a:accent3>
      <a:accent4>
        <a:srgbClr val="00205C"/>
      </a:accent4>
      <a:accent5>
        <a:srgbClr val="00783F"/>
      </a:accent5>
      <a:accent6>
        <a:srgbClr val="231F20"/>
      </a:accent6>
      <a:hlink>
        <a:srgbClr val="173753"/>
      </a:hlink>
      <a:folHlink>
        <a:srgbClr val="95190C"/>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25CA87D3-2AC6-4EC3-B57C-B6E215231129}" vid="{06FADCD1-5404-4CFB-986F-CA8D1621192F}"/>
    </a:ext>
  </a:extLst>
</a:theme>
</file>

<file path=ppt/theme/theme2.xml><?xml version="1.0" encoding="utf-8"?>
<a:theme xmlns:a="http://schemas.openxmlformats.org/drawingml/2006/main" name="1_HHPC - 16x9 Theme | 2021">
  <a:themeElements>
    <a:clrScheme name="New KBR">
      <a:dk1>
        <a:sysClr val="windowText" lastClr="000000"/>
      </a:dk1>
      <a:lt1>
        <a:sysClr val="window" lastClr="FFFFFF"/>
      </a:lt1>
      <a:dk2>
        <a:srgbClr val="595959"/>
      </a:dk2>
      <a:lt2>
        <a:srgbClr val="E7E6E6"/>
      </a:lt2>
      <a:accent1>
        <a:srgbClr val="004987"/>
      </a:accent1>
      <a:accent2>
        <a:srgbClr val="FFDA00"/>
      </a:accent2>
      <a:accent3>
        <a:srgbClr val="A2C7E2"/>
      </a:accent3>
      <a:accent4>
        <a:srgbClr val="00205C"/>
      </a:accent4>
      <a:accent5>
        <a:srgbClr val="00783F"/>
      </a:accent5>
      <a:accent6>
        <a:srgbClr val="231F20"/>
      </a:accent6>
      <a:hlink>
        <a:srgbClr val="173753"/>
      </a:hlink>
      <a:folHlink>
        <a:srgbClr val="95190C"/>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25CA87D3-2AC6-4EC3-B57C-B6E215231129}" vid="{06FADCD1-5404-4CFB-986F-CA8D1621192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69466F4350D324099210283563AD768" ma:contentTypeVersion="5" ma:contentTypeDescription="Create a new document." ma:contentTypeScope="" ma:versionID="0dbf404f597392392f4695bd0877aea1">
  <xsd:schema xmlns:xsd="http://www.w3.org/2001/XMLSchema" xmlns:xs="http://www.w3.org/2001/XMLSchema" xmlns:p="http://schemas.microsoft.com/office/2006/metadata/properties" xmlns:ns2="27242fef-9cfa-4fe3-8653-3bd28d129dca" targetNamespace="http://schemas.microsoft.com/office/2006/metadata/properties" ma:root="true" ma:fieldsID="18d0d410a49acc3848f9a69253d02b14" ns2:_="">
    <xsd:import namespace="27242fef-9cfa-4fe3-8653-3bd28d129dca"/>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242fef-9cfa-4fe3-8653-3bd28d129dc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BB931D3-C307-4F8F-BD5C-D67F4C0AF11F}">
  <ds:schemaRefs>
    <ds:schemaRef ds:uri="http://schemas.microsoft.com/sharepoint/v3/contenttype/forms"/>
  </ds:schemaRefs>
</ds:datastoreItem>
</file>

<file path=customXml/itemProps2.xml><?xml version="1.0" encoding="utf-8"?>
<ds:datastoreItem xmlns:ds="http://schemas.openxmlformats.org/officeDocument/2006/customXml" ds:itemID="{B6200099-F02A-49F0-976D-3622465D1F15}">
  <ds:schemaRefs>
    <ds:schemaRef ds:uri="http://purl.org/dc/dcmitype/"/>
    <ds:schemaRef ds:uri="http://schemas.microsoft.com/office/2006/documentManagement/types"/>
    <ds:schemaRef ds:uri="http://schemas.microsoft.com/office/2006/metadata/properties"/>
    <ds:schemaRef ds:uri="http://purl.org/dc/elements/1.1/"/>
    <ds:schemaRef ds:uri="http://schemas.microsoft.com/office/infopath/2007/PartnerControls"/>
    <ds:schemaRef ds:uri="http://www.w3.org/XML/1998/namespace"/>
    <ds:schemaRef ds:uri="http://purl.org/dc/terms/"/>
    <ds:schemaRef ds:uri="http://schemas.openxmlformats.org/package/2006/metadata/core-properties"/>
    <ds:schemaRef ds:uri="27242fef-9cfa-4fe3-8653-3bd28d129dca"/>
  </ds:schemaRefs>
</ds:datastoreItem>
</file>

<file path=customXml/itemProps3.xml><?xml version="1.0" encoding="utf-8"?>
<ds:datastoreItem xmlns:ds="http://schemas.openxmlformats.org/officeDocument/2006/customXml" ds:itemID="{589CEB81-4D54-493C-98FA-B8E7719766B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7242fef-9cfa-4fe3-8653-3bd28d129dc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blank</Template>
  <TotalTime>3903</TotalTime>
  <Words>3401</Words>
  <Application>Microsoft Office PowerPoint</Application>
  <PresentationFormat>Widescreen</PresentationFormat>
  <Paragraphs>447</Paragraphs>
  <Slides>49</Slides>
  <Notes>23</Notes>
  <HiddenSlides>0</HiddenSlides>
  <MMClips>1</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49</vt:i4>
      </vt:variant>
    </vt:vector>
  </HeadingPairs>
  <TitlesOfParts>
    <vt:vector size="58" baseType="lpstr">
      <vt:lpstr>Arial</vt:lpstr>
      <vt:lpstr>Calibri</vt:lpstr>
      <vt:lpstr>Calibri Light</vt:lpstr>
      <vt:lpstr>Public Sans Web</vt:lpstr>
      <vt:lpstr>Times New Roman</vt:lpstr>
      <vt:lpstr>Titillium Web</vt:lpstr>
      <vt:lpstr>Wingdings</vt:lpstr>
      <vt:lpstr>HHPC - 16x9 Theme | 2021</vt:lpstr>
      <vt:lpstr>1_HHPC - 16x9 Theme | 2021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Evidence: Hazards and Risks of Human Spaceflight</vt:lpstr>
      <vt:lpstr>Artemis III Mission Profile</vt:lpstr>
      <vt:lpstr>Lunar Surface at the Pole</vt:lpstr>
      <vt:lpstr>Artemis III Landing Sites</vt:lpstr>
      <vt:lpstr>Sample EVA Timeline</vt:lpstr>
      <vt:lpstr>HLS EVA Key Attributes</vt:lpstr>
      <vt:lpstr>EVA Ranges</vt:lpstr>
      <vt:lpstr>Summary</vt:lpstr>
      <vt:lpstr>PowerPoint Presentation</vt:lpstr>
      <vt:lpstr>Science Objectives </vt:lpstr>
      <vt:lpstr>Science Objectives </vt:lpstr>
      <vt:lpstr>Science Objectives for C8</vt:lpstr>
      <vt:lpstr>Mission Scenario Purpose</vt:lpstr>
      <vt:lpstr>Mission Scenario for HERA</vt:lpstr>
      <vt:lpstr>Mission Scenario Changes</vt:lpstr>
      <vt:lpstr>PowerPoint Presentation</vt:lpstr>
      <vt:lpstr>General Overview </vt:lpstr>
      <vt:lpstr> Multi-Mission Space Exploration Vehicle (MMSEV)</vt:lpstr>
      <vt:lpstr>MMSEV cont’d</vt:lpstr>
      <vt:lpstr> Virtual Reality Operations on Mars (VROOM)</vt:lpstr>
      <vt:lpstr>VROOM cont’d</vt:lpstr>
      <vt:lpstr> HERA Lunar VR Simulation (in development)</vt:lpstr>
      <vt:lpstr>Lunar VR Simulation cont’d</vt:lpstr>
      <vt:lpstr>Summary</vt:lpstr>
      <vt:lpstr>PowerPoint Presentation</vt:lpstr>
      <vt:lpstr>Mission Fidelity – What and Why?</vt:lpstr>
      <vt:lpstr>Implementation of a Realistic Scenario</vt:lpstr>
      <vt:lpstr>The Handling of Anomalies, Sim Breaks, and other Surprises</vt:lpstr>
      <vt:lpstr>We Work With You!</vt:lpstr>
      <vt:lpstr>Mission Scenario</vt:lpstr>
      <vt:lpstr>New and Updated Tasks</vt:lpstr>
      <vt:lpstr>Simulated Lunar Operations - Rover</vt:lpstr>
      <vt:lpstr>MCC Changes</vt:lpstr>
      <vt:lpstr>PowerPoint Presentation</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Pietrzyk, Robert (JSC-SD2)[WYLE LABORATORIES, INC.]</dc:creator>
  <cp:lastModifiedBy>Whiting, Sara {she, her} (JSC-SD211)</cp:lastModifiedBy>
  <cp:revision>74</cp:revision>
  <dcterms:created xsi:type="dcterms:W3CDTF">2019-09-27T11:24:37Z</dcterms:created>
  <dcterms:modified xsi:type="dcterms:W3CDTF">2025-01-17T15:34:51Z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0x010100C69466F4350D324099210283563AD768</vt:lpwstr>
  </property>
</Properties>
</file>