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34" r:id="rId5"/>
    <p:sldId id="326" r:id="rId6"/>
    <p:sldId id="316" r:id="rId7"/>
    <p:sldId id="340" r:id="rId8"/>
    <p:sldId id="343" r:id="rId9"/>
    <p:sldId id="347" r:id="rId10"/>
    <p:sldId id="346" r:id="rId11"/>
    <p:sldId id="345" r:id="rId12"/>
    <p:sldId id="278" r:id="rId13"/>
    <p:sldId id="337" r:id="rId14"/>
    <p:sldId id="339" r:id="rId15"/>
    <p:sldId id="344" r:id="rId16"/>
  </p:sldIdLst>
  <p:sldSz cx="12192000" cy="6858000"/>
  <p:notesSz cx="7010400" cy="12039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792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FF"/>
    <a:srgbClr val="000000"/>
    <a:srgbClr val="969696"/>
    <a:srgbClr val="FF3300"/>
    <a:srgbClr val="C5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94680" autoAdjust="0"/>
  </p:normalViewPr>
  <p:slideViewPr>
    <p:cSldViewPr snapToGrid="0">
      <p:cViewPr>
        <p:scale>
          <a:sx n="60" d="100"/>
          <a:sy n="60" d="100"/>
        </p:scale>
        <p:origin x="868" y="1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728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120" y="72"/>
      </p:cViewPr>
      <p:guideLst>
        <p:guide orient="horz" pos="3792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7.xml"/><Relationship Id="rId2" Type="http://schemas.openxmlformats.org/officeDocument/2006/relationships/slide" Target="slides/slide6.xml"/><Relationship Id="rId1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3C7431-3D77-4FF6-8F5A-B811D0436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343" y="11463937"/>
            <a:ext cx="771302" cy="259304"/>
          </a:xfrm>
          <a:prstGeom prst="rect">
            <a:avLst/>
          </a:prstGeom>
          <a:noFill/>
          <a:ln>
            <a:noFill/>
          </a:ln>
        </p:spPr>
        <p:txBody>
          <a:bodyPr wrap="none" lIns="90615" tIns="46102" rIns="90615" bIns="46102">
            <a:spAutoFit/>
          </a:bodyPr>
          <a:lstStyle>
            <a:lvl1pPr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/>
              <a:t>Page </a:t>
            </a:r>
            <a:fld id="{EB08ED4E-C2E3-4198-B0FA-9A6B60BCE9C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A992E83-4F73-45E4-BA7F-57DDA6A64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343" y="11463937"/>
            <a:ext cx="771302" cy="259304"/>
          </a:xfrm>
          <a:prstGeom prst="rect">
            <a:avLst/>
          </a:prstGeom>
          <a:noFill/>
          <a:ln>
            <a:noFill/>
          </a:ln>
        </p:spPr>
        <p:txBody>
          <a:bodyPr wrap="none" lIns="90615" tIns="46102" rIns="90615" bIns="46102">
            <a:spAutoFit/>
          </a:bodyPr>
          <a:lstStyle>
            <a:lvl1pPr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defTabSz="909638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/>
              <a:t>Page </a:t>
            </a:r>
            <a:fld id="{542BDE07-C454-45A9-8410-EAD1CDC6E9F6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BEF829C2-BBB6-42B3-B47F-5AF57DE46E8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92125" y="912813"/>
            <a:ext cx="7996238" cy="4498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5442982-549A-4D11-9648-A18532407D1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1" y="5717578"/>
            <a:ext cx="5141913" cy="5415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3" tIns="47691" rIns="95383" bIns="476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defTabSz="949325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1pPr>
    <a:lvl2pPr marL="465138" algn="l" defTabSz="949325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2pPr>
    <a:lvl3pPr marL="931863" algn="l" defTabSz="949325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3pPr>
    <a:lvl4pPr marL="1397000" algn="l" defTabSz="949325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4pPr>
    <a:lvl5pPr marL="1862138" algn="l" defTabSz="949325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3FDE194-26E1-4F93-ABCF-098986F99E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92125" y="912813"/>
            <a:ext cx="7996238" cy="4498975"/>
          </a:xfrm>
          <a:ln cap="flat"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27365D1-1185-4A28-90B6-0B28C7E980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US" altLang="en-US">
                <a:latin typeface="Arial" panose="020B0604020202020204" pitchFamily="34" charset="0"/>
              </a:rPr>
              <a:t>Preparation Notes: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Include this slide to put your presentation into context for the Decision-Maker.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Check one or more options. To insert a check-mark, place the cursor on the line you wish to select, click on the </a:t>
            </a:r>
            <a:r>
              <a:rPr lang="en-US" altLang="en-US" b="1">
                <a:latin typeface="Arial" panose="020B0604020202020204" pitchFamily="34" charset="0"/>
              </a:rPr>
              <a:t>Format</a:t>
            </a:r>
            <a:r>
              <a:rPr lang="en-US" altLang="en-US">
                <a:latin typeface="Arial" panose="020B0604020202020204" pitchFamily="34" charset="0"/>
              </a:rPr>
              <a:t> drop-down menu, click on </a:t>
            </a:r>
            <a:r>
              <a:rPr lang="en-US" altLang="en-US" b="1">
                <a:latin typeface="Arial" panose="020B0604020202020204" pitchFamily="34" charset="0"/>
              </a:rPr>
              <a:t>Bullets and Numbering</a:t>
            </a:r>
            <a:r>
              <a:rPr lang="en-US" altLang="en-US">
                <a:latin typeface="Arial" panose="020B0604020202020204" pitchFamily="34" charset="0"/>
              </a:rPr>
              <a:t>, then on </a:t>
            </a:r>
            <a:r>
              <a:rPr lang="en-US" altLang="en-US" b="1">
                <a:latin typeface="Arial" panose="020B0604020202020204" pitchFamily="34" charset="0"/>
              </a:rPr>
              <a:t>Character</a:t>
            </a:r>
            <a:r>
              <a:rPr lang="en-US" altLang="en-US">
                <a:latin typeface="Arial" panose="020B0604020202020204" pitchFamily="34" charset="0"/>
              </a:rPr>
              <a:t>.  Select the checked box character from the menu.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Check </a:t>
            </a:r>
            <a:r>
              <a:rPr lang="en-US" altLang="en-US" b="1">
                <a:latin typeface="Arial" panose="020B0604020202020204" pitchFamily="34" charset="0"/>
              </a:rPr>
              <a:t>Information Only</a:t>
            </a:r>
            <a:r>
              <a:rPr lang="en-US" altLang="en-US">
                <a:latin typeface="Arial" panose="020B0604020202020204" pitchFamily="34" charset="0"/>
              </a:rPr>
              <a:t> if you are not seeking a decision or direction; this category includes response to an action item or description of a new anomaly.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solidFill>
                  <a:schemeClr val="tx2"/>
                </a:solidFill>
                <a:latin typeface="Arial" panose="020B0604020202020204" pitchFamily="34" charset="0"/>
              </a:rPr>
              <a:t>For ISS Anomalies, note the</a:t>
            </a:r>
            <a:r>
              <a:rPr lang="en-US" altLang="en-US" b="1">
                <a:solidFill>
                  <a:schemeClr val="tx2"/>
                </a:solidFill>
                <a:latin typeface="Arial" panose="020B0604020202020204" pitchFamily="34" charset="0"/>
              </a:rPr>
              <a:t> Anomaly Priority Designation </a:t>
            </a:r>
            <a:r>
              <a:rPr lang="en-US" altLang="en-US">
                <a:solidFill>
                  <a:schemeClr val="tx2"/>
                </a:solidFill>
                <a:latin typeface="Arial" panose="020B0604020202020204" pitchFamily="34" charset="0"/>
              </a:rPr>
              <a:t>per MGT-OA-019; for other Programs or institutions, delete this designation.</a:t>
            </a:r>
            <a:endParaRPr lang="en-US" altLang="en-US">
              <a:latin typeface="Arial" panose="020B0604020202020204" pitchFamily="34" charset="0"/>
            </a:endParaRP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If you’ve pre-coordinated with other stakeholders, list them.  These can be other Directorates, lower-level Boards, your management, or International Partner counterparts.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0A6BFC7-F42C-4AC5-8707-A1214405A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92125" y="912813"/>
            <a:ext cx="7996238" cy="4498975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C48A9B3-90EF-49C4-A211-13258E04A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Preparation Notes: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Expand on </a:t>
            </a:r>
            <a:r>
              <a:rPr lang="en-US" altLang="en-US" i="1">
                <a:latin typeface="Arial" panose="020B0604020202020204" pitchFamily="34" charset="0"/>
              </a:rPr>
              <a:t>why</a:t>
            </a:r>
            <a:r>
              <a:rPr lang="en-US" altLang="en-US">
                <a:latin typeface="Arial" panose="020B0604020202020204" pitchFamily="34" charset="0"/>
              </a:rPr>
              <a:t> it’s a problem or issue  </a:t>
            </a:r>
          </a:p>
          <a:p>
            <a:pPr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Include any evidence you have of the impacts, and specify a time frame, if not specified on other slides</a:t>
            </a:r>
          </a:p>
          <a:p>
            <a:pPr lvl="2">
              <a:spcBef>
                <a:spcPct val="25000"/>
              </a:spcBef>
              <a:buSzPct val="115000"/>
            </a:pPr>
            <a:r>
              <a:rPr lang="en-US" altLang="en-US" sz="1400" b="1">
                <a:latin typeface="Arial" panose="020B0604020202020204" pitchFamily="34" charset="0"/>
              </a:rPr>
              <a:t> </a:t>
            </a:r>
            <a:endParaRPr lang="en-US" altLang="en-US" sz="1000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31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0A6BFC7-F42C-4AC5-8707-A1214405A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92125" y="912813"/>
            <a:ext cx="7996238" cy="4498975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C48A9B3-90EF-49C4-A211-13258E04A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Preparation Notes: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Expand on </a:t>
            </a:r>
            <a:r>
              <a:rPr lang="en-US" altLang="en-US" i="1">
                <a:latin typeface="Arial" panose="020B0604020202020204" pitchFamily="34" charset="0"/>
              </a:rPr>
              <a:t>why</a:t>
            </a:r>
            <a:r>
              <a:rPr lang="en-US" altLang="en-US">
                <a:latin typeface="Arial" panose="020B0604020202020204" pitchFamily="34" charset="0"/>
              </a:rPr>
              <a:t> it’s a problem or issue  </a:t>
            </a:r>
          </a:p>
          <a:p>
            <a:pPr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Include any evidence you have of the impacts, and specify a time frame, if not specified on other slides</a:t>
            </a:r>
          </a:p>
          <a:p>
            <a:pPr lvl="2">
              <a:spcBef>
                <a:spcPct val="25000"/>
              </a:spcBef>
              <a:buSzPct val="115000"/>
            </a:pPr>
            <a:r>
              <a:rPr lang="en-US" altLang="en-US" sz="1400" b="1">
                <a:latin typeface="Arial" panose="020B0604020202020204" pitchFamily="34" charset="0"/>
              </a:rPr>
              <a:t> </a:t>
            </a:r>
            <a:endParaRPr lang="en-US" altLang="en-US" sz="1000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098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0A6BFC7-F42C-4AC5-8707-A1214405AA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92125" y="912813"/>
            <a:ext cx="7996238" cy="4498975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C48A9B3-90EF-49C4-A211-13258E04A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Preparation Notes:</a:t>
            </a:r>
          </a:p>
          <a:p>
            <a:endParaRPr lang="en-US" altLang="en-US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Expand on </a:t>
            </a:r>
            <a:r>
              <a:rPr lang="en-US" altLang="en-US" i="1">
                <a:latin typeface="Arial" panose="020B0604020202020204" pitchFamily="34" charset="0"/>
              </a:rPr>
              <a:t>why</a:t>
            </a:r>
            <a:r>
              <a:rPr lang="en-US" altLang="en-US">
                <a:latin typeface="Arial" panose="020B0604020202020204" pitchFamily="34" charset="0"/>
              </a:rPr>
              <a:t> it’s a problem or issue  </a:t>
            </a:r>
          </a:p>
          <a:p>
            <a:pPr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Include any evidence you have of the impacts, and specify a time frame, if not specified on other slides</a:t>
            </a:r>
          </a:p>
          <a:p>
            <a:pPr lvl="2">
              <a:spcBef>
                <a:spcPct val="25000"/>
              </a:spcBef>
              <a:buSzPct val="115000"/>
            </a:pPr>
            <a:r>
              <a:rPr lang="en-US" altLang="en-US" sz="1400" b="1">
                <a:latin typeface="Arial" panose="020B0604020202020204" pitchFamily="34" charset="0"/>
              </a:rPr>
              <a:t> </a:t>
            </a:r>
            <a:endParaRPr lang="en-US" altLang="en-US" sz="1000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EB6B9A0-1CD2-4AA7-83C4-C5DFC772CA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92125" y="912813"/>
            <a:ext cx="7996238" cy="4498975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1A07B64-9D6B-4082-957B-89392670B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US" altLang="en-US">
                <a:latin typeface="Arial" panose="020B0604020202020204" pitchFamily="34" charset="0"/>
              </a:rPr>
              <a:t>Preparation Notes:</a:t>
            </a:r>
          </a:p>
          <a:p>
            <a:pPr marL="228600" indent="-228600"/>
            <a:endParaRPr lang="en-US" altLang="en-US">
              <a:latin typeface="Arial" panose="020B0604020202020204" pitchFamily="34" charset="0"/>
            </a:endParaRP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State your conclusion or recommendation, with one or two supporting rationale statements.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 If there are multiple options, outline the priority in which you would recommend them.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Previous slides should support your conclusion or recommendation; if they don’t, go back and fill in the gaps with missing information, or reconsider your conclusion/recommendation.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Be sure to address the following: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When do you need a decision/change implemented?  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Clearly state why the recommended solution is better than the other options</a:t>
            </a:r>
          </a:p>
          <a:p>
            <a:pPr marL="693738" lvl="1" indent="-22860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- What are you asking the Program to do?</a:t>
            </a:r>
          </a:p>
          <a:p>
            <a:pPr marL="1162050" lvl="2" indent="-22860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- What action do you need from the panel/board?</a:t>
            </a:r>
          </a:p>
          <a:p>
            <a:pPr marL="228600" indent="-228600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525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EB6B9A0-1CD2-4AA7-83C4-C5DFC772CA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92125" y="912813"/>
            <a:ext cx="7996238" cy="4498975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1A07B64-9D6B-4082-957B-89392670B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US" altLang="en-US">
                <a:latin typeface="Arial" panose="020B0604020202020204" pitchFamily="34" charset="0"/>
              </a:rPr>
              <a:t>Preparation Notes:</a:t>
            </a:r>
          </a:p>
          <a:p>
            <a:pPr marL="228600" indent="-228600"/>
            <a:endParaRPr lang="en-US" altLang="en-US">
              <a:latin typeface="Arial" panose="020B0604020202020204" pitchFamily="34" charset="0"/>
            </a:endParaRP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State your conclusion or recommendation, with one or two supporting rationale statements.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 If there are multiple options, outline the priority in which you would recommend them.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Previous slides should support your conclusion or recommendation; if they don’t, go back and fill in the gaps with missing information, or reconsider your conclusion/recommendation.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Be sure to address the following: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When do you need a decision/change implemented?  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Clearly state why the recommended solution is better than the other options</a:t>
            </a:r>
          </a:p>
          <a:p>
            <a:pPr marL="693738" lvl="1" indent="-22860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- What are you asking the Program to do?</a:t>
            </a:r>
          </a:p>
          <a:p>
            <a:pPr marL="1162050" lvl="2" indent="-22860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- What action do you need from the panel/board?</a:t>
            </a:r>
          </a:p>
          <a:p>
            <a:pPr marL="228600" indent="-228600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EB6B9A0-1CD2-4AA7-83C4-C5DFC772CA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92125" y="912813"/>
            <a:ext cx="7996238" cy="4498975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1A07B64-9D6B-4082-957B-89392670B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US" altLang="en-US">
                <a:latin typeface="Arial" panose="020B0604020202020204" pitchFamily="34" charset="0"/>
              </a:rPr>
              <a:t>Preparation Notes:</a:t>
            </a:r>
          </a:p>
          <a:p>
            <a:pPr marL="228600" indent="-228600"/>
            <a:endParaRPr lang="en-US" altLang="en-US">
              <a:latin typeface="Arial" panose="020B0604020202020204" pitchFamily="34" charset="0"/>
            </a:endParaRP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State your conclusion or recommendation, with one or two supporting rationale statements.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 If there are multiple options, outline the priority in which you would recommend them.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Previous slides should support your conclusion or recommendation; if they don’t, go back and fill in the gaps with missing information, or reconsider your conclusion/recommendation.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Be sure to address the following: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When do you need a decision/change implemented?  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Clearly state why the recommended solution is better than the other options</a:t>
            </a:r>
          </a:p>
          <a:p>
            <a:pPr marL="693738" lvl="1" indent="-22860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- What are you asking the Program to do?</a:t>
            </a:r>
          </a:p>
          <a:p>
            <a:pPr marL="1162050" lvl="2" indent="-22860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- What action do you need from the panel/board?</a:t>
            </a:r>
          </a:p>
          <a:p>
            <a:pPr marL="228600" indent="-228600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459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EB6B9A0-1CD2-4AA7-83C4-C5DFC772CA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492125" y="912813"/>
            <a:ext cx="7996238" cy="4498975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1A07B64-9D6B-4082-957B-89392670B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US" altLang="en-US">
                <a:latin typeface="Arial" panose="020B0604020202020204" pitchFamily="34" charset="0"/>
              </a:rPr>
              <a:t>Preparation Notes:</a:t>
            </a:r>
          </a:p>
          <a:p>
            <a:pPr marL="228600" indent="-228600"/>
            <a:endParaRPr lang="en-US" altLang="en-US">
              <a:latin typeface="Arial" panose="020B0604020202020204" pitchFamily="34" charset="0"/>
            </a:endParaRP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State your conclusion or recommendation, with one or two supporting rationale statements.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 If there are multiple options, outline the priority in which you would recommend them.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Previous slides should support your conclusion or recommendation; if they don’t, go back and fill in the gaps with missing information, or reconsider your conclusion/recommendation.  </a:t>
            </a:r>
          </a:p>
          <a:p>
            <a:pPr marL="228600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Be sure to address the following: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When do you need a decision/change implemented?  </a:t>
            </a:r>
          </a:p>
          <a:p>
            <a:pPr marL="693738" lvl="1" indent="-228600">
              <a:buFontTx/>
              <a:buChar char="•"/>
            </a:pPr>
            <a:r>
              <a:rPr lang="en-US" altLang="en-US">
                <a:latin typeface="Arial" panose="020B0604020202020204" pitchFamily="34" charset="0"/>
              </a:rPr>
              <a:t> Clearly state why the recommended solution is better than the other options</a:t>
            </a:r>
          </a:p>
          <a:p>
            <a:pPr marL="693738" lvl="1" indent="-22860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- What are you asking the Program to do?</a:t>
            </a:r>
          </a:p>
          <a:p>
            <a:pPr marL="1162050" lvl="2" indent="-228600"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</a:rPr>
              <a:t>- What action do you need from the panel/board?</a:t>
            </a:r>
          </a:p>
          <a:p>
            <a:pPr marL="228600" indent="-228600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424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128C702-40EE-454D-AF57-62F849017A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  <p:sp>
        <p:nvSpPr>
          <p:cNvPr id="17" name="Line 5">
            <a:extLst>
              <a:ext uri="{FF2B5EF4-FFF2-40B4-BE49-F238E27FC236}">
                <a16:creationId xmlns:a16="http://schemas.microsoft.com/office/drawing/2014/main" id="{5F592F87-AC4A-4764-9738-F9C16B712AF6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514351" y="6399213"/>
            <a:ext cx="1105958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74152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40B2EE-075D-4C83-BA5C-1CA168C29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055717"/>
          </a:xfrm>
          <a:prstGeom prst="rect">
            <a:avLst/>
          </a:prstGeom>
        </p:spPr>
      </p:pic>
      <p:sp>
        <p:nvSpPr>
          <p:cNvPr id="5" name="Line 5">
            <a:extLst>
              <a:ext uri="{FF2B5EF4-FFF2-40B4-BE49-F238E27FC236}">
                <a16:creationId xmlns:a16="http://schemas.microsoft.com/office/drawing/2014/main" id="{939631EA-F4CF-4E63-B463-E7184C3D532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4351" y="6399213"/>
            <a:ext cx="1105958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230D5F-D1F6-4309-A170-AEF97623C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9461" y="6520135"/>
            <a:ext cx="905698" cy="243656"/>
          </a:xfrm>
          <a:prstGeom prst="rect">
            <a:avLst/>
          </a:prstGeom>
          <a:noFill/>
          <a:ln>
            <a:noFill/>
          </a:ln>
        </p:spPr>
        <p:txBody>
          <a:bodyPr wrap="none" lIns="90488" tIns="44450" rIns="90488" bIns="4445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defRPr/>
            </a:pPr>
            <a:r>
              <a:rPr lang="en-US" altLang="en-US" sz="1000" dirty="0"/>
              <a:t>Page No. </a:t>
            </a:r>
            <a:fld id="{62225054-704D-4926-86CF-2113E50B5253}" type="slidenum">
              <a:rPr lang="en-US" altLang="en-US" sz="1000" smtClean="0"/>
              <a:pPr>
                <a:defRPr/>
              </a:pPr>
              <a:t>‹#›</a:t>
            </a:fld>
            <a:endParaRPr lang="en-US" altLang="en-US" sz="1000" dirty="0"/>
          </a:p>
        </p:txBody>
      </p:sp>
      <p:sp>
        <p:nvSpPr>
          <p:cNvPr id="10" name="Line 5">
            <a:extLst>
              <a:ext uri="{FF2B5EF4-FFF2-40B4-BE49-F238E27FC236}">
                <a16:creationId xmlns:a16="http://schemas.microsoft.com/office/drawing/2014/main" id="{3EA6E399-431F-47CD-888E-657378B888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4351" y="6399213"/>
            <a:ext cx="1105958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pic>
        <p:nvPicPr>
          <p:cNvPr id="14" name="Picture 22" descr="Logo&#10;&#10;Description automatically generated">
            <a:extLst>
              <a:ext uri="{FF2B5EF4-FFF2-40B4-BE49-F238E27FC236}">
                <a16:creationId xmlns:a16="http://schemas.microsoft.com/office/drawing/2014/main" id="{86AA2E37-2347-47E0-B620-2267EB2B2B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739" y="-29345"/>
            <a:ext cx="1022236" cy="1081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Meatball_(HQ_ppt no shadow).png">
            <a:extLst>
              <a:ext uri="{FF2B5EF4-FFF2-40B4-BE49-F238E27FC236}">
                <a16:creationId xmlns:a16="http://schemas.microsoft.com/office/drawing/2014/main" id="{365B9E5A-6803-4C96-86E7-B775A67D99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322" y="69487"/>
            <a:ext cx="1082417" cy="88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653A818-1083-4FF4-8C17-373AC15B0FFD}"/>
              </a:ext>
            </a:extLst>
          </p:cNvPr>
          <p:cNvSpPr/>
          <p:nvPr userDrawn="1"/>
        </p:nvSpPr>
        <p:spPr>
          <a:xfrm>
            <a:off x="0" y="1052015"/>
            <a:ext cx="842211" cy="5270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09D11D6F-77C5-4F87-AB5D-8B0732773F2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-1005176" y="2090236"/>
            <a:ext cx="2852560" cy="84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C0BB8764-E491-4313-936D-4D88E4A5A87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08" t="-2456" r="-837"/>
          <a:stretch/>
        </p:blipFill>
        <p:spPr bwMode="auto">
          <a:xfrm rot="5400000">
            <a:off x="-601111" y="4325288"/>
            <a:ext cx="2043404" cy="87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40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7481BE-F77B-44D9-849E-36ACD13D72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055717"/>
          </a:xfrm>
          <a:prstGeom prst="rect">
            <a:avLst/>
          </a:prstGeom>
        </p:spPr>
      </p:pic>
      <p:sp>
        <p:nvSpPr>
          <p:cNvPr id="1026" name="Rectangle 3">
            <a:extLst>
              <a:ext uri="{FF2B5EF4-FFF2-40B4-BE49-F238E27FC236}">
                <a16:creationId xmlns:a16="http://schemas.microsoft.com/office/drawing/2014/main" id="{F18DB56A-A671-429F-9718-BCEF8AA80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1867" y="1219200"/>
            <a:ext cx="11370733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751088B8-064F-4B36-8A23-92CD3F61D6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4351" y="6399213"/>
            <a:ext cx="1105958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40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DB39547-EB80-4DBA-89FE-A9583A621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6399214"/>
            <a:ext cx="905698" cy="243656"/>
          </a:xfrm>
          <a:prstGeom prst="rect">
            <a:avLst/>
          </a:prstGeom>
          <a:noFill/>
          <a:ln>
            <a:noFill/>
          </a:ln>
        </p:spPr>
        <p:txBody>
          <a:bodyPr wrap="none" lIns="90488" tIns="44450" rIns="90488" bIns="4445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defRPr/>
            </a:pPr>
            <a:r>
              <a:rPr lang="en-US" altLang="en-US" sz="1000" dirty="0"/>
              <a:t>Page No. </a:t>
            </a:r>
            <a:fld id="{6002B8B7-7E19-4039-BE16-2EFE4BC92AF9}" type="slidenum">
              <a:rPr lang="en-US" altLang="en-US" sz="1000" smtClean="0"/>
              <a:pPr>
                <a:defRPr/>
              </a:pPr>
              <a:t>‹#›</a:t>
            </a:fld>
            <a:endParaRPr lang="en-US" altLang="en-US" sz="1000" dirty="0"/>
          </a:p>
        </p:txBody>
      </p:sp>
      <p:sp>
        <p:nvSpPr>
          <p:cNvPr id="1033" name="Rectangle 154">
            <a:extLst>
              <a:ext uri="{FF2B5EF4-FFF2-40B4-BE49-F238E27FC236}">
                <a16:creationId xmlns:a16="http://schemas.microsoft.com/office/drawing/2014/main" id="{642C956B-DBB8-4E2E-A3A8-F7DEB7F2ED4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95832" y="6399214"/>
            <a:ext cx="1112485" cy="397545"/>
          </a:xfrm>
          <a:prstGeom prst="rect">
            <a:avLst/>
          </a:prstGeom>
          <a:noFill/>
          <a:ln>
            <a:noFill/>
          </a:ln>
        </p:spPr>
        <p:txBody>
          <a:bodyPr wrap="none" lIns="90488" tIns="44450" rIns="90488" bIns="44450">
            <a:spAutoFit/>
          </a:bodyPr>
          <a:lstStyle>
            <a:lvl1pPr>
              <a:spcBef>
                <a:spcPct val="5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5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5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5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50000"/>
              </a:spcBef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altLang="en-US" sz="1000" dirty="0">
                <a:solidFill>
                  <a:srgbClr val="0066FF"/>
                </a:solidFill>
              </a:rPr>
              <a:t>Presenter Name</a:t>
            </a:r>
          </a:p>
          <a:p>
            <a:pPr algn="r">
              <a:spcBef>
                <a:spcPct val="0"/>
              </a:spcBef>
              <a:defRPr/>
            </a:pPr>
            <a:r>
              <a:rPr lang="en-US" altLang="en-US" sz="1000" dirty="0">
                <a:solidFill>
                  <a:srgbClr val="0066FF"/>
                </a:solidFill>
              </a:rPr>
              <a:t>Phone/Date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8FBC65-8110-4FBA-9D76-A3158B4BA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47395" y="6408198"/>
            <a:ext cx="7593494" cy="2436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This document has NOT been reviewed for compliance with ITAR or EAR and may be export-controlled.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EFF5DE-B383-7F0C-0C6B-35B000EDB6AE}"/>
              </a:ext>
            </a:extLst>
          </p:cNvPr>
          <p:cNvSpPr txBox="1"/>
          <p:nvPr userDrawn="1"/>
        </p:nvSpPr>
        <p:spPr>
          <a:xfrm>
            <a:off x="4893365" y="6640681"/>
            <a:ext cx="24052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969696"/>
                </a:solidFill>
              </a:rPr>
              <a:t>Pre-Decisional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</p:sldLayoutIdLst>
  <p:hf sldNum="0" hdr="0" dt="0"/>
  <p:txStyles>
    <p:titleStyle>
      <a:lvl1pPr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ヒラギノ角ゴ Pro W3" charset="-128"/>
          <a:cs typeface="ヒラギノ角ゴ Pro W3" charset="0"/>
        </a:defRPr>
      </a:lvl1pPr>
      <a:lvl2pPr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0"/>
        </a:defRPr>
      </a:lvl2pPr>
      <a:lvl3pPr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0"/>
        </a:defRPr>
      </a:lvl3pPr>
      <a:lvl4pPr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0"/>
        </a:defRPr>
      </a:lvl4pPr>
      <a:lvl5pPr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ea typeface="ヒラギノ角ゴ Pro W3" charset="-128"/>
          <a:cs typeface="ヒラギノ角ゴ Pro W3" charset="0"/>
        </a:defRPr>
      </a:lvl5pPr>
      <a:lvl6pPr marL="457200"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lnSpc>
          <a:spcPct val="87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0000"/>
        </a:spcBef>
        <a:spcAft>
          <a:spcPct val="0"/>
        </a:spcAft>
        <a:buFont typeface="Arial" panose="020B0604020202020204" pitchFamily="34" charset="0"/>
        <a:buChar char="•"/>
        <a:defRPr sz="2400" b="1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200150" indent="-285750" algn="l" rtl="0" eaLnBrk="0" fontAlgn="base" hangingPunct="0">
        <a:spcBef>
          <a:spcPct val="300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rtl="0" eaLnBrk="0" fontAlgn="base" hangingPunct="0">
        <a:spcBef>
          <a:spcPct val="30000"/>
        </a:spcBef>
        <a:spcAft>
          <a:spcPct val="0"/>
        </a:spcAft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85750" algn="l" rtl="0" eaLnBrk="0" fontAlgn="base" hangingPunct="0">
        <a:lnSpc>
          <a:spcPct val="87000"/>
        </a:lnSpc>
        <a:spcBef>
          <a:spcPct val="30000"/>
        </a:spcBef>
        <a:spcAft>
          <a:spcPct val="0"/>
        </a:spcAft>
        <a:buFont typeface="Arial" panose="020B0604020202020204" pitchFamily="34" charset="0"/>
        <a:buChar char="»"/>
        <a:defRPr sz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228850" indent="-171450" algn="l" rtl="0" eaLnBrk="0" fontAlgn="base" hangingPunct="0">
        <a:lnSpc>
          <a:spcPct val="87000"/>
        </a:lnSpc>
        <a:spcBef>
          <a:spcPct val="30000"/>
        </a:spcBef>
        <a:spcAft>
          <a:spcPct val="0"/>
        </a:spcAft>
        <a:buFont typeface="Monotype Sorts" pitchFamily="2" charset="2"/>
        <a:buChar char="ß"/>
        <a:defRPr sz="1200">
          <a:solidFill>
            <a:schemeClr val="tx1"/>
          </a:solidFill>
          <a:latin typeface="+mn-lt"/>
          <a:ea typeface="ヒラギノ角ゴ Pro W3" charset="-128"/>
        </a:defRPr>
      </a:lvl6pPr>
      <a:lvl7pPr marL="2686050" indent="-171450" algn="l" rtl="0" eaLnBrk="0" fontAlgn="base" hangingPunct="0">
        <a:lnSpc>
          <a:spcPct val="87000"/>
        </a:lnSpc>
        <a:spcBef>
          <a:spcPct val="30000"/>
        </a:spcBef>
        <a:spcAft>
          <a:spcPct val="0"/>
        </a:spcAft>
        <a:buFont typeface="Monotype Sorts" pitchFamily="2" charset="2"/>
        <a:buChar char="ß"/>
        <a:defRPr sz="1200">
          <a:solidFill>
            <a:schemeClr val="tx1"/>
          </a:solidFill>
          <a:latin typeface="+mn-lt"/>
          <a:ea typeface="ヒラギノ角ゴ Pro W3" charset="-128"/>
        </a:defRPr>
      </a:lvl7pPr>
      <a:lvl8pPr marL="3143250" indent="-171450" algn="l" rtl="0" eaLnBrk="0" fontAlgn="base" hangingPunct="0">
        <a:lnSpc>
          <a:spcPct val="87000"/>
        </a:lnSpc>
        <a:spcBef>
          <a:spcPct val="30000"/>
        </a:spcBef>
        <a:spcAft>
          <a:spcPct val="0"/>
        </a:spcAft>
        <a:buFont typeface="Monotype Sorts" pitchFamily="2" charset="2"/>
        <a:buChar char="ß"/>
        <a:defRPr sz="1200">
          <a:solidFill>
            <a:schemeClr val="tx1"/>
          </a:solidFill>
          <a:latin typeface="+mn-lt"/>
          <a:ea typeface="ヒラギノ角ゴ Pro W3" charset="-128"/>
        </a:defRPr>
      </a:lvl8pPr>
      <a:lvl9pPr marL="3600450" indent="-171450" algn="l" rtl="0" eaLnBrk="0" fontAlgn="base" hangingPunct="0">
        <a:lnSpc>
          <a:spcPct val="87000"/>
        </a:lnSpc>
        <a:spcBef>
          <a:spcPct val="30000"/>
        </a:spcBef>
        <a:spcAft>
          <a:spcPct val="0"/>
        </a:spcAft>
        <a:buFont typeface="Monotype Sorts" pitchFamily="2" charset="2"/>
        <a:buChar char="ß"/>
        <a:defRPr sz="1200">
          <a:solidFill>
            <a:schemeClr val="tx1"/>
          </a:solidFill>
          <a:latin typeface="+mn-lt"/>
          <a:ea typeface="ヒラギノ角ゴ Pro W3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FA87BCF-ECE8-4BEE-934F-A19C5993B004}"/>
              </a:ext>
            </a:extLst>
          </p:cNvPr>
          <p:cNvSpPr txBox="1">
            <a:spLocks/>
          </p:cNvSpPr>
          <p:nvPr/>
        </p:nvSpPr>
        <p:spPr bwMode="auto">
          <a:xfrm>
            <a:off x="5388785" y="792357"/>
            <a:ext cx="6576969" cy="1067173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 anchor="ctr"/>
          <a:lstStyle>
            <a:lvl1pPr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ヒラギノ角ゴ Pro W3" charset="-128"/>
                <a:cs typeface="ヒラギノ角ゴ Pro W3" charset="0"/>
              </a:defRPr>
            </a:lvl1pPr>
            <a:lvl2pPr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0"/>
              </a:defRPr>
            </a:lvl2pPr>
            <a:lvl3pPr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0"/>
              </a:defRPr>
            </a:lvl3pPr>
            <a:lvl4pPr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0"/>
              </a:defRPr>
            </a:lvl4pPr>
            <a:lvl5pPr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0"/>
              </a:defRPr>
            </a:lvl5pPr>
            <a:lvl6pPr marL="457200"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3600" i="0" dirty="0">
                <a:solidFill>
                  <a:srgbClr val="00B0F0"/>
                </a:solidFill>
                <a:effectLst/>
                <a:latin typeface="Fira Sans" panose="020F0502020204030204" pitchFamily="34" charset="0"/>
              </a:rPr>
              <a:t>Webinar</a:t>
            </a:r>
          </a:p>
          <a:p>
            <a:pPr algn="r"/>
            <a:r>
              <a:rPr lang="en-US" sz="3600" b="1" i="0" dirty="0">
                <a:solidFill>
                  <a:schemeClr val="bg1"/>
                </a:solidFill>
                <a:effectLst/>
                <a:latin typeface="Fira Sans" panose="020F0502020204030204" pitchFamily="34" charset="0"/>
              </a:rPr>
              <a:t>South Pole Safety: </a:t>
            </a:r>
          </a:p>
          <a:p>
            <a:pPr algn="r"/>
            <a:r>
              <a:rPr lang="en-US" sz="3600" b="1" i="0" dirty="0">
                <a:solidFill>
                  <a:schemeClr val="bg1"/>
                </a:solidFill>
                <a:effectLst/>
                <a:latin typeface="Fira Sans" panose="020F0502020204030204" pitchFamily="34" charset="0"/>
              </a:rPr>
              <a:t>Designing the NASA Lunar Rescue System</a:t>
            </a:r>
          </a:p>
          <a:p>
            <a:pPr algn="r"/>
            <a:endParaRPr lang="en-US" sz="3600" b="0" i="0" dirty="0">
              <a:solidFill>
                <a:srgbClr val="00B0F0"/>
              </a:solidFill>
              <a:effectLst/>
              <a:latin typeface="Fira Sans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0238949-F943-4F63-97E4-A088B4627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121" y="1923194"/>
            <a:ext cx="5215633" cy="1813317"/>
          </a:xfrm>
          <a:prstGeom prst="rect">
            <a:avLst/>
          </a:prstGeom>
          <a:noFill/>
          <a:ln>
            <a:noFill/>
          </a:ln>
        </p:spPr>
        <p:txBody>
          <a:bodyPr wrap="square" lIns="90488" tIns="44450" rIns="90488" bIns="44450">
            <a:spAutoFit/>
          </a:bodyPr>
          <a:lstStyle>
            <a:lvl1pPr marL="342900" indent="-342900" algn="l" rtl="0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sz="2400" b="1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1pPr>
            <a:lvl2pPr marL="80010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2pPr>
            <a:lvl3pPr marL="1200150" indent="-285750" algn="l" rtl="0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3pPr>
            <a:lvl4pPr marL="1485900" indent="-171450" algn="l" rtl="0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4pPr>
            <a:lvl5pPr marL="1771650" indent="-171450" algn="l" rtl="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Monotype Sorts"/>
              <a:buChar char="ß"/>
              <a:defRPr sz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0"/>
              </a:defRPr>
            </a:lvl5pPr>
            <a:lvl6pPr marL="2228850" indent="-171450" algn="l" rtl="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Monotype Sorts" pitchFamily="2" charset="2"/>
              <a:buChar char="ß"/>
              <a:defRPr sz="1200">
                <a:solidFill>
                  <a:schemeClr val="tx1"/>
                </a:solidFill>
                <a:latin typeface="+mn-lt"/>
                <a:ea typeface="ヒラギノ角ゴ Pro W3" charset="-128"/>
              </a:defRPr>
            </a:lvl6pPr>
            <a:lvl7pPr marL="2686050" indent="-171450" algn="l" rtl="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Monotype Sorts" pitchFamily="2" charset="2"/>
              <a:buChar char="ß"/>
              <a:defRPr sz="1200">
                <a:solidFill>
                  <a:schemeClr val="tx1"/>
                </a:solidFill>
                <a:latin typeface="+mn-lt"/>
                <a:ea typeface="ヒラギノ角ゴ Pro W3" charset="-128"/>
              </a:defRPr>
            </a:lvl7pPr>
            <a:lvl8pPr marL="3143250" indent="-171450" algn="l" rtl="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Monotype Sorts" pitchFamily="2" charset="2"/>
              <a:buChar char="ß"/>
              <a:defRPr sz="1200">
                <a:solidFill>
                  <a:schemeClr val="tx1"/>
                </a:solidFill>
                <a:latin typeface="+mn-lt"/>
                <a:ea typeface="ヒラギノ角ゴ Pro W3" charset="-128"/>
              </a:defRPr>
            </a:lvl8pPr>
            <a:lvl9pPr marL="3600450" indent="-171450" algn="l" rtl="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Monotype Sorts" pitchFamily="2" charset="2"/>
              <a:buChar char="ß"/>
              <a:defRPr sz="1200">
                <a:solidFill>
                  <a:schemeClr val="tx1"/>
                </a:solidFill>
                <a:latin typeface="+mn-lt"/>
                <a:ea typeface="ヒラギノ角ゴ Pro W3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endParaRPr lang="en-US" altLang="en-US" sz="1600" kern="0" dirty="0">
              <a:solidFill>
                <a:srgbClr val="0066FF"/>
              </a:solidFill>
            </a:endParaRP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altLang="en-US" sz="1600" kern="0" dirty="0">
                <a:solidFill>
                  <a:srgbClr val="0066FF"/>
                </a:solidFill>
              </a:rPr>
              <a:t>NASA Johnson Space Center, Houston TX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altLang="en-US" sz="1600" b="0" kern="0" dirty="0">
                <a:solidFill>
                  <a:srgbClr val="0066FF"/>
                </a:solidFill>
              </a:rPr>
              <a:t>Technology integration: Katrien Morgan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altLang="en-US" sz="1600" b="0" kern="0" dirty="0">
                <a:solidFill>
                  <a:srgbClr val="0066FF"/>
                </a:solidFill>
              </a:rPr>
              <a:t>EVA Development: Ben Greene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altLang="en-US" sz="1600" b="0" kern="0" dirty="0">
                <a:solidFill>
                  <a:srgbClr val="0066FF"/>
                </a:solidFill>
              </a:rPr>
              <a:t>Human Systems Integration: Jerri Stephenson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altLang="en-US" sz="1600" b="0" kern="0" dirty="0">
                <a:solidFill>
                  <a:srgbClr val="0066FF"/>
                </a:solidFill>
              </a:rPr>
              <a:t>Crew Survival Safety: Anne Vaughan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altLang="en-US" sz="1600" b="0" kern="0" dirty="0">
                <a:solidFill>
                  <a:srgbClr val="0066FF"/>
                </a:solidFill>
              </a:rPr>
              <a:t>Operations: Fiona Antkowiak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12D775-145B-42D5-7845-E64E58902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76" r="21313"/>
          <a:stretch/>
        </p:blipFill>
        <p:spPr>
          <a:xfrm>
            <a:off x="4991217" y="3976099"/>
            <a:ext cx="1656163" cy="17131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12555B-934F-90F3-EE6B-03B1C14B50F9}"/>
              </a:ext>
            </a:extLst>
          </p:cNvPr>
          <p:cNvSpPr txBox="1"/>
          <p:nvPr/>
        </p:nvSpPr>
        <p:spPr>
          <a:xfrm>
            <a:off x="123290" y="5689221"/>
            <a:ext cx="46028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document has been reviewed for Proprietary, CUI, and Export Control (ITAR/EAR) and has been determined to be non-sensitive.  It has been approved for public release via the NASA Scientific and Technical Information (STI) Process DAA #20250000528."</a:t>
            </a:r>
            <a:endParaRPr 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296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25D9-8A3F-4268-8C8F-06B4521E68D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1592494" y="6551274"/>
            <a:ext cx="8341348" cy="121827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 dirty="0">
                <a:solidFill>
                  <a:schemeClr val="bg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AB5E32AC-FC91-455B-8BF3-17F2C48CF25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040187" y="307066"/>
            <a:ext cx="4111625" cy="593725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Outline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6089F17-225D-4514-A01B-F3B65858584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96043" y="1365018"/>
            <a:ext cx="11064875" cy="4743450"/>
          </a:xfrm>
        </p:spPr>
        <p:txBody>
          <a:bodyPr/>
          <a:lstStyle/>
          <a:p>
            <a:r>
              <a:rPr lang="en-US" altLang="en-US" dirty="0">
                <a:solidFill>
                  <a:srgbClr val="000000"/>
                </a:solidFill>
              </a:rPr>
              <a:t>Background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“</a:t>
            </a:r>
            <a:r>
              <a:rPr lang="en-US" sz="2400" b="1" i="0" dirty="0">
                <a:effectLst/>
                <a:latin typeface="Fira Sans" panose="020F0502020204030204" pitchFamily="34" charset="0"/>
              </a:rPr>
              <a:t>Designing the NASA Lunar Rescue System”</a:t>
            </a:r>
            <a:r>
              <a:rPr lang="en-US" altLang="en-US" dirty="0">
                <a:solidFill>
                  <a:srgbClr val="000000"/>
                </a:solidFill>
              </a:rPr>
              <a:t> Challenge Overview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Performance Criteria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Must-have requirements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Nice-to-have features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Judging Criteria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Q&amp;A Session</a:t>
            </a:r>
          </a:p>
          <a:p>
            <a:pPr marL="0" indent="0"/>
            <a:endParaRPr lang="en-US" altLang="en-US" dirty="0"/>
          </a:p>
          <a:p>
            <a:pPr marL="0" indent="0"/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/>
            <a:endParaRPr lang="en-US" altLang="en-US" dirty="0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88D2D436-BA4D-4F5A-8D64-536E19CC1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9789" y="4221163"/>
            <a:ext cx="797242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00050" indent="-400050">
              <a:spcBef>
                <a:spcPct val="30000"/>
              </a:spcBef>
              <a:buFont typeface="Arial" panose="020B0604020202020204" pitchFamily="34" charset="0"/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3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lnSpc>
                <a:spcPct val="87000"/>
              </a:lnSpc>
              <a:spcBef>
                <a:spcPct val="3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lnSpc>
                <a:spcPct val="89000"/>
              </a:lnSpc>
              <a:buFontTx/>
              <a:buNone/>
            </a:pPr>
            <a:endParaRPr lang="en-US" altLang="en-US" sz="1400" b="0"/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C965F551-2CC7-4EC6-BC7C-4D208D218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6564314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0000"/>
              </a:spcBef>
              <a:buFont typeface="Arial" panose="020B0604020202020204" pitchFamily="34" charset="0"/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3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3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3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lnSpc>
                <a:spcPct val="87000"/>
              </a:lnSpc>
              <a:spcBef>
                <a:spcPct val="30000"/>
              </a:spcBef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lnSpc>
                <a:spcPct val="87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31B6B947-6253-4678-8A5E-809B8586793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589089" y="195148"/>
            <a:ext cx="6055884" cy="63500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Background - Initial Artemis Missions Overview</a:t>
            </a:r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C242A17E-005B-43CF-AD72-EB9BB470B71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79359" y="1087812"/>
            <a:ext cx="11459905" cy="4695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Initial Artemis missions will focus on lunar surface operations, science sample return, testing of new technologies for long-term lunar human presence, and gathering data for future Mars exploration.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Initial Artemis missions will include the following aspects and parameters: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Artemis III mission is scheduled for mid-2027.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Missions will take place in lunar daylight (near the Lunar South Pole)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Landing sites remain undefined (9 potential sites for Artemis III)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Four crewmembers will fly to cislunar orbit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Two crewmembers will stay in cislunar orbit while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The other two crewmembers will land and explore lunar surface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Surface stay duration: 6.5 days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Total number of EVAs: 2 - 4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EVA* Duration: 4 to 8-hour excursions (limited by suit consumables)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EVA excursions may take the crew up to 2 km away from their lunar lander 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No access to Lunar Rover(s) (prior to Artemis V+)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1050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1400" dirty="0"/>
              <a:t>* - Extra Vehicular Activity (EVA) is a moon walk with crew in spacesuit.</a:t>
            </a:r>
            <a:endParaRPr lang="en-US" alt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CC4129-02A0-D035-1F1C-69BFE6ABC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6844" y="2688782"/>
            <a:ext cx="3047388" cy="2535567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30720B9A-19A2-014C-8A40-5A8DEBE4CE61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31B6B947-6253-4678-8A5E-809B8586793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589089" y="354566"/>
            <a:ext cx="6055884" cy="63500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Background - Issue</a:t>
            </a:r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C242A17E-005B-43CF-AD72-EB9BB470B71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930729" y="1161366"/>
            <a:ext cx="10765085" cy="4695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/>
              <a:t>Historically, EVAs are considered one of the Top 3 risk events in Human Spaceflight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During a lunar EVA, one of the two crewmembers could become fully incapacitated because of: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Space Suit hardware failure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Crew physical injury caused by a fall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Decompression Sickness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Other illness, etc.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The imminent risk of a fully incapacitated crew leading to a catastrophic event during a lunar EVA requires urgent and thorough planning, flawless execution, and the proactive implementation of comprehensive risk mitigation strategy including assistive systems and </a:t>
            </a:r>
            <a:r>
              <a:rPr lang="en-US" sz="2000" u="sng" dirty="0"/>
              <a:t>tools.</a:t>
            </a:r>
          </a:p>
          <a:p>
            <a:pPr>
              <a:lnSpc>
                <a:spcPct val="90000"/>
              </a:lnSpc>
            </a:pPr>
            <a:r>
              <a:rPr lang="en-US" altLang="en-US" sz="2000" dirty="0"/>
              <a:t>NASA is excited to engage the public for innovative and forward-thinking ideas to help solve this very important challenge.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BDF3D2E4-D2BF-5FC2-7C9A-12996FA35368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047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9E1BB37-6CFC-4307-A1F3-DF7BD70703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47395" y="176367"/>
            <a:ext cx="6701396" cy="60325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“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Fira Sans" panose="020F0502020204030204" pitchFamily="34" charset="0"/>
              </a:rPr>
              <a:t>Designing the NASA Lunar Rescue System”  - The </a:t>
            </a:r>
            <a:r>
              <a:rPr lang="en-US" altLang="en-US" dirty="0">
                <a:solidFill>
                  <a:schemeClr val="bg1"/>
                </a:solidFill>
              </a:rPr>
              <a:t>Challenge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0C2A042-088A-43F6-9209-86C29E6D4F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53670" y="1085900"/>
            <a:ext cx="6701396" cy="448719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000" dirty="0">
                <a:solidFill>
                  <a:srgbClr val="0070C0"/>
                </a:solidFill>
                <a:cs typeface="+mn-cs"/>
              </a:rPr>
              <a:t>The Problem</a:t>
            </a:r>
          </a:p>
          <a:p>
            <a:pPr lvl="1">
              <a:defRPr/>
            </a:pPr>
            <a:r>
              <a:rPr lang="en-US" sz="1600" dirty="0"/>
              <a:t>“The Lunar South Pole presents extreme challenges, including:</a:t>
            </a:r>
          </a:p>
          <a:p>
            <a:pPr lvl="2">
              <a:defRPr/>
            </a:pPr>
            <a:r>
              <a:rPr lang="en-US" sz="1400" dirty="0"/>
              <a:t>Rugged terrain, </a:t>
            </a:r>
          </a:p>
          <a:p>
            <a:pPr lvl="2">
              <a:defRPr/>
            </a:pPr>
            <a:r>
              <a:rPr lang="en-US" sz="1400" dirty="0"/>
              <a:t>Temperature fluctuations</a:t>
            </a:r>
          </a:p>
          <a:p>
            <a:pPr lvl="2">
              <a:defRPr/>
            </a:pPr>
            <a:r>
              <a:rPr lang="en-US" sz="1400" dirty="0"/>
              <a:t>Low-angle lighting, and</a:t>
            </a:r>
          </a:p>
          <a:p>
            <a:pPr lvl="2">
              <a:defRPr/>
            </a:pPr>
            <a:r>
              <a:rPr lang="en-US" sz="1400" dirty="0"/>
              <a:t>Reduced gravity,</a:t>
            </a:r>
          </a:p>
          <a:p>
            <a:pPr marL="914400" lvl="2" indent="0">
              <a:buNone/>
              <a:defRPr/>
            </a:pPr>
            <a:r>
              <a:rPr lang="en-US" sz="1400" dirty="0"/>
              <a:t>increasing the risk of crewmember incapacitation.</a:t>
            </a:r>
            <a:endParaRPr lang="en-US" sz="1400" dirty="0">
              <a:cs typeface="+mn-cs"/>
            </a:endParaRPr>
          </a:p>
          <a:p>
            <a:pPr lvl="1">
              <a:defRPr/>
            </a:pPr>
            <a:r>
              <a:rPr lang="en-US" altLang="en-US" sz="1600" dirty="0">
                <a:cs typeface="+mn-cs"/>
              </a:rPr>
              <a:t>Early </a:t>
            </a:r>
            <a:r>
              <a:rPr lang="en-US" sz="1600" dirty="0"/>
              <a:t>Artemis missions require rescue capability that would allow a </a:t>
            </a:r>
            <a:r>
              <a:rPr lang="en-US" sz="1600" dirty="0">
                <a:solidFill>
                  <a:srgbClr val="0070C0"/>
                </a:solidFill>
              </a:rPr>
              <a:t>single crewmember </a:t>
            </a:r>
            <a:r>
              <a:rPr lang="en-US" sz="1600" dirty="0"/>
              <a:t>to transport a fully incapacitated crewmember (</a:t>
            </a:r>
            <a:r>
              <a:rPr lang="en-US" sz="1600" dirty="0">
                <a:solidFill>
                  <a:srgbClr val="0070C0"/>
                </a:solidFill>
              </a:rPr>
              <a:t>up to 755 lbs. (terrestrial weight))</a:t>
            </a:r>
            <a:r>
              <a:rPr lang="en-US" sz="1600" dirty="0"/>
              <a:t> up to </a:t>
            </a:r>
            <a:r>
              <a:rPr lang="en-US" sz="1600" dirty="0">
                <a:solidFill>
                  <a:srgbClr val="0070C0"/>
                </a:solidFill>
              </a:rPr>
              <a:t>2 kilometers </a:t>
            </a:r>
            <a:r>
              <a:rPr lang="en-US" sz="1600" dirty="0"/>
              <a:t>across the lunar terrain to the lunar lander without relying on a lunar rover.”</a:t>
            </a:r>
            <a:endParaRPr lang="en-US" sz="1600" dirty="0">
              <a:cs typeface="+mn-cs"/>
            </a:endParaRPr>
          </a:p>
          <a:p>
            <a:pPr>
              <a:defRPr/>
            </a:pPr>
            <a:r>
              <a:rPr lang="en-US" sz="2000" dirty="0">
                <a:solidFill>
                  <a:srgbClr val="0070C0"/>
                </a:solidFill>
              </a:rPr>
              <a:t>The Challenge</a:t>
            </a:r>
          </a:p>
          <a:p>
            <a:pPr lvl="1">
              <a:defRPr/>
            </a:pPr>
            <a:r>
              <a:rPr lang="en-US" sz="1800" b="1" i="0" dirty="0">
                <a:effectLst/>
                <a:latin typeface="+mj-lt"/>
              </a:rPr>
              <a:t>“Create a compact, efficient system for astronaut rescue on the lunar surface - helping ensure swift, safe evacuation in extreme conditions.”</a:t>
            </a:r>
            <a:endParaRPr lang="en-US" sz="1800" b="0" i="0" dirty="0">
              <a:effectLst/>
              <a:latin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55A799-E0F0-FE09-6A46-6574B534F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78" r="20669"/>
          <a:stretch/>
        </p:blipFill>
        <p:spPr>
          <a:xfrm>
            <a:off x="7578716" y="1297428"/>
            <a:ext cx="4407613" cy="4487196"/>
          </a:xfrm>
          <a:prstGeom prst="rect">
            <a:avLst/>
          </a:prstGeom>
        </p:spPr>
      </p:pic>
      <p:pic>
        <p:nvPicPr>
          <p:cNvPr id="5" name="Graphic 4" descr="Right pointing backhand index outline">
            <a:extLst>
              <a:ext uri="{FF2B5EF4-FFF2-40B4-BE49-F238E27FC236}">
                <a16:creationId xmlns:a16="http://schemas.microsoft.com/office/drawing/2014/main" id="{73A9D9BC-5E39-0F31-5596-40B04385F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803" y="5823961"/>
            <a:ext cx="547255" cy="5472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5FC350-8D83-56D6-3902-1969F5917658}"/>
              </a:ext>
            </a:extLst>
          </p:cNvPr>
          <p:cNvSpPr txBox="1"/>
          <p:nvPr/>
        </p:nvSpPr>
        <p:spPr>
          <a:xfrm>
            <a:off x="1444050" y="5914554"/>
            <a:ext cx="10629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dirty="0">
                <a:solidFill>
                  <a:srgbClr val="00B0F0"/>
                </a:solidFill>
                <a:effectLst/>
                <a:latin typeface="Poppins" panose="00000500000000000000" pitchFamily="2" charset="0"/>
              </a:rPr>
              <a:t>YOU can play a vital role in enhancing the safety measures for our future lunar explorers!</a:t>
            </a:r>
            <a:endParaRPr lang="en-US" altLang="en-US" sz="1800" b="1" dirty="0">
              <a:solidFill>
                <a:srgbClr val="00B0F0"/>
              </a:solidFill>
              <a:latin typeface="+mj-lt"/>
              <a:cs typeface="+mn-cs"/>
            </a:endParaRPr>
          </a:p>
          <a:p>
            <a:endParaRPr lang="en-US" sz="1800" b="1" dirty="0">
              <a:solidFill>
                <a:srgbClr val="00B0F0"/>
              </a:solidFill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C3F3E094-D96D-587D-328E-C76CB099F0A2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60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9E1BB37-6CFC-4307-A1F3-DF7BD70703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47395" y="176367"/>
            <a:ext cx="6701396" cy="60325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“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Fira Sans" panose="020F0502020204030204" pitchFamily="34" charset="0"/>
              </a:rPr>
              <a:t>Designing the NASA Lunar Rescue System” -</a:t>
            </a:r>
            <a:r>
              <a:rPr lang="en-US" altLang="en-US" dirty="0">
                <a:solidFill>
                  <a:schemeClr val="bg1"/>
                </a:solidFill>
              </a:rPr>
              <a:t> Lunar-specific Challenges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0C2A042-088A-43F6-9209-86C29E6D4F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008151" y="1024102"/>
            <a:ext cx="7563136" cy="5751601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altLang="en-US" dirty="0">
                <a:solidFill>
                  <a:srgbClr val="0070C0"/>
                </a:solidFill>
                <a:cs typeface="+mn-cs"/>
              </a:rPr>
              <a:t>The South Pole Environment</a:t>
            </a:r>
          </a:p>
          <a:p>
            <a:pPr>
              <a:defRPr/>
            </a:pPr>
            <a:r>
              <a:rPr lang="en-US" sz="2000" b="0" dirty="0"/>
              <a:t>Extreme temperature variations, with sunlit areas reaching </a:t>
            </a:r>
            <a:r>
              <a:rPr lang="en-US" sz="2000" b="1" dirty="0">
                <a:solidFill>
                  <a:srgbClr val="0070C0"/>
                </a:solidFill>
              </a:rPr>
              <a:t>130°F (54°C) and shaded areas dropping to -334°F (-203°C)</a:t>
            </a:r>
            <a:endParaRPr lang="en-US" sz="2000" b="1" dirty="0">
              <a:solidFill>
                <a:srgbClr val="0070C0"/>
              </a:solidFill>
              <a:cs typeface="Arial"/>
            </a:endParaRPr>
          </a:p>
          <a:p>
            <a:pPr>
              <a:defRPr/>
            </a:pPr>
            <a:r>
              <a:rPr lang="en-US" sz="2000" dirty="0">
                <a:solidFill>
                  <a:srgbClr val="0070C0"/>
                </a:solidFill>
              </a:rPr>
              <a:t>Poor lighting</a:t>
            </a:r>
            <a:r>
              <a:rPr lang="en-US" sz="2000" b="0" dirty="0"/>
              <a:t> - Low-angle sunlight and long shadows. Sun could be between 2 and 7 deg above horizon depending on time of year</a:t>
            </a:r>
            <a:endParaRPr lang="en-US" sz="2000" b="0" dirty="0">
              <a:cs typeface="Arial"/>
            </a:endParaRPr>
          </a:p>
          <a:p>
            <a:pPr>
              <a:defRPr/>
            </a:pPr>
            <a:r>
              <a:rPr lang="en-US" sz="2000" b="0" dirty="0"/>
              <a:t>Lunar terrain is rugged with: </a:t>
            </a:r>
            <a:endParaRPr lang="en-US" sz="2000" b="0" dirty="0">
              <a:cs typeface="Arial"/>
            </a:endParaRPr>
          </a:p>
          <a:p>
            <a:pPr lvl="1">
              <a:defRPr/>
            </a:pPr>
            <a:r>
              <a:rPr lang="en-US" sz="1800" dirty="0"/>
              <a:t>Rocks ranging from </a:t>
            </a:r>
            <a:r>
              <a:rPr lang="en-US" sz="1800" u="sng" dirty="0">
                <a:solidFill>
                  <a:srgbClr val="0070C0"/>
                </a:solidFill>
              </a:rPr>
              <a:t>0,15 meters up to 20 meters in diameter</a:t>
            </a:r>
            <a:r>
              <a:rPr lang="en-US" sz="1800" dirty="0">
                <a:solidFill>
                  <a:srgbClr val="000000"/>
                </a:solidFill>
              </a:rPr>
              <a:t>, </a:t>
            </a:r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lvl="1">
              <a:defRPr/>
            </a:pPr>
            <a:r>
              <a:rPr lang="en-US" sz="1800" dirty="0">
                <a:solidFill>
                  <a:srgbClr val="000000"/>
                </a:solidFill>
              </a:rPr>
              <a:t>Craters ranging from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u="sng" dirty="0">
                <a:solidFill>
                  <a:srgbClr val="0070C0"/>
                </a:solidFill>
              </a:rPr>
              <a:t>1 meter up to 30 meters, and </a:t>
            </a:r>
            <a:endParaRPr lang="en-US" sz="1800" u="sng" dirty="0">
              <a:solidFill>
                <a:srgbClr val="0070C0"/>
              </a:solidFill>
              <a:cs typeface="Arial"/>
            </a:endParaRPr>
          </a:p>
          <a:p>
            <a:pPr lvl="1">
              <a:defRPr/>
            </a:pPr>
            <a:r>
              <a:rPr lang="en-US" sz="1800" dirty="0">
                <a:solidFill>
                  <a:srgbClr val="000000"/>
                </a:solidFill>
              </a:rPr>
              <a:t>Slopes of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u="sng" dirty="0">
                <a:solidFill>
                  <a:srgbClr val="0070C0"/>
                </a:solidFill>
              </a:rPr>
              <a:t>up to 20 degrees</a:t>
            </a:r>
            <a:r>
              <a:rPr lang="en-US" sz="1800" dirty="0"/>
              <a:t> (up, down and cross slope)</a:t>
            </a:r>
          </a:p>
          <a:p>
            <a:pPr>
              <a:defRPr/>
            </a:pPr>
            <a:r>
              <a:rPr lang="en-US" sz="2000" b="0" dirty="0"/>
              <a:t>Lunar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70C0"/>
                </a:solidFill>
              </a:rPr>
              <a:t>gravity is on-sixth </a:t>
            </a:r>
            <a:r>
              <a:rPr lang="en-US" sz="2000" b="1" dirty="0">
                <a:solidFill>
                  <a:srgbClr val="0070C0"/>
                </a:solidFill>
              </a:rPr>
              <a:t>of Earth gravity</a:t>
            </a:r>
            <a:r>
              <a:rPr lang="en-US" sz="2000" b="0" dirty="0"/>
              <a:t>.</a:t>
            </a:r>
          </a:p>
          <a:p>
            <a:pPr>
              <a:defRPr/>
            </a:pPr>
            <a:r>
              <a:rPr lang="en-US" sz="2000" b="0" dirty="0"/>
              <a:t>Lunar dust </a:t>
            </a:r>
            <a:r>
              <a:rPr lang="en-US" sz="2000" b="1" dirty="0">
                <a:solidFill>
                  <a:srgbClr val="0070C0"/>
                </a:solidFill>
              </a:rPr>
              <a:t>“Regolith</a:t>
            </a:r>
            <a:r>
              <a:rPr lang="en-US" sz="2000" b="0" dirty="0">
                <a:solidFill>
                  <a:srgbClr val="0070C0"/>
                </a:solidFill>
              </a:rPr>
              <a:t>”</a:t>
            </a:r>
            <a:r>
              <a:rPr lang="en-US" sz="2000" b="0" dirty="0"/>
              <a:t> is sharp and electrostatically charged.</a:t>
            </a:r>
          </a:p>
          <a:p>
            <a:pPr>
              <a:defRPr/>
            </a:pPr>
            <a:r>
              <a:rPr lang="en-US" sz="2000" b="1" dirty="0">
                <a:solidFill>
                  <a:srgbClr val="0070C0"/>
                </a:solidFill>
              </a:rPr>
              <a:t>Lack of atmosphere</a:t>
            </a:r>
            <a:r>
              <a:rPr lang="en-US" sz="2000" b="0" dirty="0"/>
              <a:t>.</a:t>
            </a:r>
            <a:endParaRPr lang="en-US" sz="2000" b="0" dirty="0">
              <a:cs typeface="Arial"/>
            </a:endParaRPr>
          </a:p>
          <a:p>
            <a:pPr marL="57150" indent="0">
              <a:buNone/>
              <a:defRPr/>
            </a:pPr>
            <a:r>
              <a:rPr lang="en-US" altLang="en-US" sz="1600" u="sng" dirty="0">
                <a:cs typeface="+mn-cs"/>
              </a:rPr>
              <a:t>Note:</a:t>
            </a:r>
            <a:r>
              <a:rPr lang="en-US" altLang="en-US" sz="1600" dirty="0">
                <a:cs typeface="+mn-cs"/>
              </a:rPr>
              <a:t> Copy of </a:t>
            </a:r>
            <a:r>
              <a:rPr lang="en-US" sz="1600" b="0" i="1" dirty="0">
                <a:solidFill>
                  <a:srgbClr val="3D3A46"/>
                </a:solidFill>
                <a:effectLst/>
                <a:latin typeface="Poppins" panose="00000500000000000000" pitchFamily="2" charset="0"/>
              </a:rPr>
              <a:t>Design Specification for Natural Environments (DSNE) is provided in the Challenge Resources tab</a:t>
            </a:r>
            <a:endParaRPr lang="en-US" altLang="en-US" sz="1200" dirty="0"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B308A9-7EF8-838D-8CD7-77BD080FF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287" y="1237872"/>
            <a:ext cx="2148273" cy="19762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D08FEF-D656-6FD0-03DC-D0517A55C9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656"/>
          <a:stretch/>
        </p:blipFill>
        <p:spPr>
          <a:xfrm>
            <a:off x="8656188" y="4557565"/>
            <a:ext cx="1797558" cy="16678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AC797C-39FA-0371-7F9B-C4F56E2A5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9627" y="3007752"/>
            <a:ext cx="2324272" cy="1743204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95B8A711-EE6A-9942-75CA-3C36B3EF7CC4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421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89E1BB37-6CFC-4307-A1F3-DF7BD70703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47395" y="176367"/>
            <a:ext cx="6701396" cy="603250"/>
          </a:xfrm>
          <a:prstGeom prst="rect">
            <a:avLst/>
          </a:prstGeo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“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Fira Sans" panose="020F0502020204030204" pitchFamily="34" charset="0"/>
              </a:rPr>
              <a:t>Designing the NASA Lunar Rescue System” -</a:t>
            </a:r>
            <a:r>
              <a:rPr lang="en-US" altLang="en-US" dirty="0">
                <a:solidFill>
                  <a:schemeClr val="bg1"/>
                </a:solidFill>
              </a:rPr>
              <a:t> Lunar-specific Challenges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0C2A042-088A-43F6-9209-86C29E6D4F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67054" y="1072634"/>
            <a:ext cx="7743809" cy="555831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sz="2600" dirty="0">
                <a:solidFill>
                  <a:srgbClr val="0070C0"/>
                </a:solidFill>
                <a:cs typeface="+mn-cs"/>
              </a:rPr>
              <a:t>The Challenges of the South Pole Environment</a:t>
            </a:r>
          </a:p>
          <a:p>
            <a:pPr>
              <a:defRPr/>
            </a:pPr>
            <a:r>
              <a:rPr lang="en-US" sz="2000" u="sng" dirty="0">
                <a:solidFill>
                  <a:srgbClr val="0070C0"/>
                </a:solidFill>
              </a:rPr>
              <a:t>Temperature</a:t>
            </a:r>
            <a:r>
              <a:rPr lang="en-US" sz="2000" b="0" dirty="0"/>
              <a:t> variations: equipment and suits must be able to perform across this wide temperature range.</a:t>
            </a:r>
            <a:endParaRPr lang="en-US" sz="2000" b="0" dirty="0">
              <a:cs typeface="Arial"/>
            </a:endParaRPr>
          </a:p>
          <a:p>
            <a:pPr>
              <a:defRPr/>
            </a:pPr>
            <a:r>
              <a:rPr lang="en-US" sz="2000" u="sng" dirty="0">
                <a:solidFill>
                  <a:srgbClr val="0070C0"/>
                </a:solidFill>
              </a:rPr>
              <a:t>Unique lighting conditions</a:t>
            </a:r>
            <a:r>
              <a:rPr lang="en-US" sz="2000" dirty="0"/>
              <a:t> </a:t>
            </a:r>
            <a:r>
              <a:rPr lang="en-US" sz="2000" b="0" dirty="0"/>
              <a:t>create navigation challenges and impair depth perception, increasing the risk of falls.</a:t>
            </a:r>
          </a:p>
          <a:p>
            <a:pPr>
              <a:defRPr/>
            </a:pPr>
            <a:r>
              <a:rPr lang="en-US" sz="2000" b="0" dirty="0"/>
              <a:t>Traversing the </a:t>
            </a:r>
            <a:r>
              <a:rPr lang="en-US" sz="2000" u="sng" dirty="0">
                <a:solidFill>
                  <a:srgbClr val="0070C0"/>
                </a:solidFill>
              </a:rPr>
              <a:t>rugged Lunar terrain</a:t>
            </a:r>
            <a:r>
              <a:rPr lang="en-US" sz="2000" b="0" dirty="0"/>
              <a:t> requires careful planning.</a:t>
            </a:r>
            <a:endParaRPr lang="en-US" sz="2000" b="0" dirty="0">
              <a:cs typeface="Arial"/>
            </a:endParaRPr>
          </a:p>
          <a:p>
            <a:pPr>
              <a:defRPr/>
            </a:pPr>
            <a:r>
              <a:rPr lang="en-US" sz="2000" b="0" dirty="0"/>
              <a:t>Lunar </a:t>
            </a:r>
            <a:r>
              <a:rPr lang="en-US" sz="2000" u="sng" dirty="0">
                <a:solidFill>
                  <a:srgbClr val="0070C0"/>
                </a:solidFill>
              </a:rPr>
              <a:t>gravity</a:t>
            </a:r>
            <a:r>
              <a:rPr lang="en-US" sz="2000" dirty="0"/>
              <a:t> </a:t>
            </a:r>
            <a:r>
              <a:rPr lang="en-US" sz="2000" b="0" dirty="0"/>
              <a:t>affects mobility and object handling. Inertia is a concern and poses challenges for movement and equipment manipulation.</a:t>
            </a:r>
          </a:p>
          <a:p>
            <a:pPr>
              <a:defRPr/>
            </a:pPr>
            <a:r>
              <a:rPr lang="en-US" sz="2000" u="sng" dirty="0">
                <a:solidFill>
                  <a:srgbClr val="0070C0"/>
                </a:solidFill>
              </a:rPr>
              <a:t>Lunar “regolith”</a:t>
            </a:r>
            <a:r>
              <a:rPr lang="en-US" sz="2000" dirty="0"/>
              <a:t> </a:t>
            </a:r>
            <a:r>
              <a:rPr lang="en-US" sz="2000" b="0" dirty="0"/>
              <a:t>could damage equipment or impact movement.</a:t>
            </a:r>
          </a:p>
          <a:p>
            <a:pPr>
              <a:defRPr/>
            </a:pPr>
            <a:r>
              <a:rPr lang="en-US" sz="2000" u="sng" dirty="0">
                <a:solidFill>
                  <a:srgbClr val="0070C0"/>
                </a:solidFill>
              </a:rPr>
              <a:t>Lack of atmosphere </a:t>
            </a:r>
            <a:r>
              <a:rPr lang="en-US" sz="2000" b="0" dirty="0"/>
              <a:t>exposes crewmembers to solar radiation and micro-meteoroid impacts.</a:t>
            </a:r>
            <a:endParaRPr lang="en-US" sz="2000" b="0" dirty="0"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B308A9-7EF8-838D-8CD7-77BD080FF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451" y="1237872"/>
            <a:ext cx="2148273" cy="19762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D08FEF-D656-6FD0-03DC-D0517A55C9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656"/>
          <a:stretch/>
        </p:blipFill>
        <p:spPr>
          <a:xfrm>
            <a:off x="8720352" y="4557565"/>
            <a:ext cx="1797558" cy="16678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AC797C-39FA-0371-7F9B-C4F56E2A5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3791" y="3007752"/>
            <a:ext cx="2324272" cy="1743204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F571ADBD-A2BF-B82C-4C8A-DB9D1D15D97D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A4921D9-412F-42B5-8A22-0591ECF409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93283" y="342994"/>
            <a:ext cx="7225898" cy="5794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>
                <a:solidFill>
                  <a:schemeClr val="bg1"/>
                </a:solidFill>
              </a:rPr>
              <a:t>Challenge Performance Criteria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BB79B49-7DD7-4776-840A-86D53485DE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68680" y="1063583"/>
            <a:ext cx="11323320" cy="4491038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/>
              <a:t>A successful design concept should consider the following must-have requirements: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  <a:latin typeface="+mj-lt"/>
              </a:rPr>
              <a:t>Low Mass and Minimal Volume: 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Aim for total mass </a:t>
            </a:r>
            <a:r>
              <a:rPr lang="en-US" sz="1800" b="0" i="0" dirty="0">
                <a:solidFill>
                  <a:srgbClr val="0070C0"/>
                </a:solidFill>
                <a:effectLst/>
                <a:latin typeface="+mj-lt"/>
              </a:rPr>
              <a:t>(terrestrial weight) 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no greater than 23 kilograms (~50 pounds)</a:t>
            </a:r>
            <a:r>
              <a:rPr lang="en-US" sz="1800" b="0" i="0" dirty="0">
                <a:solidFill>
                  <a:srgbClr val="0070C0"/>
                </a:solidFill>
                <a:effectLst/>
                <a:latin typeface="+mj-lt"/>
              </a:rPr>
              <a:t>. 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The lighter the design solution, the better. Design should also minimize stowed volume for ease of transport.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  <a:latin typeface="+mj-lt"/>
              </a:rPr>
              <a:t>Effectiveness in Safe Transportation: 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Design solution should enable a single crewmember to transport a fully incapacitated crewmember 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a range of up to 2 kilometers </a:t>
            </a:r>
            <a:r>
              <a:rPr lang="en-US" sz="1800" b="0" u="sng" dirty="0">
                <a:solidFill>
                  <a:srgbClr val="0070C0"/>
                </a:solidFill>
                <a:latin typeface="+mj-lt"/>
              </a:rPr>
              <a:t>with 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up to 20 degrees lunar terrain slope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. The design should also facilitate a prompt return to the entry point of the lunar lander, considering limited EVA consumables.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  <a:latin typeface="+mj-lt"/>
              </a:rPr>
              <a:t>Ease of Deployment and Use: 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Design solution should be deployable and operable by a single suited crewmember; as well as be capable of 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rapid deployment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 in an emergency situation with limited dexterity.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  <a:latin typeface="+mj-lt"/>
              </a:rPr>
              <a:t>Compatibility with Lunar Environment: 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Design solution should integrate materials that can withstand 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extreme temperatures, lunar dust, and vacuum conditions</a:t>
            </a:r>
            <a:r>
              <a:rPr lang="en-US" sz="1800" b="0" u="sng" dirty="0">
                <a:solidFill>
                  <a:srgbClr val="0070C0"/>
                </a:solidFill>
                <a:latin typeface="+mj-lt"/>
              </a:rPr>
              <a:t>, and c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apable of functioning through rugged terrain</a:t>
            </a:r>
            <a:r>
              <a:rPr lang="en-US" sz="1800" b="0" i="0" dirty="0">
                <a:solidFill>
                  <a:srgbClr val="0070C0"/>
                </a:solidFill>
                <a:effectLst/>
                <a:latin typeface="+mj-lt"/>
              </a:rPr>
              <a:t>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  <a:latin typeface="+mj-lt"/>
              </a:rPr>
              <a:t>Safety and Reliability: 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Design solution should 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not introduce additional risks 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during deployment or operation. Functions consistently without failure or hazards under expected lunar conditions.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  <a:latin typeface="+mj-lt"/>
              </a:rPr>
              <a:t>Minimal Impact on Suit Design: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 </a:t>
            </a:r>
            <a:r>
              <a:rPr lang="en-US" sz="1800" b="0" dirty="0">
                <a:solidFill>
                  <a:srgbClr val="3D3A46"/>
                </a:solidFill>
                <a:latin typeface="+mj-lt"/>
              </a:rPr>
              <a:t>D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esign solution should require 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minimal to no modifications to </a:t>
            </a:r>
            <a:r>
              <a:rPr lang="en-US" sz="1800" b="0" i="0" u="sng" dirty="0" err="1">
                <a:solidFill>
                  <a:srgbClr val="0070C0"/>
                </a:solidFill>
                <a:effectLst/>
                <a:latin typeface="+mj-lt"/>
              </a:rPr>
              <a:t>AxEMU</a:t>
            </a:r>
            <a:r>
              <a:rPr lang="en-US" sz="1800" b="0" i="0" u="sng" dirty="0">
                <a:solidFill>
                  <a:srgbClr val="0070C0"/>
                </a:solidFill>
                <a:effectLst/>
                <a:latin typeface="+mj-lt"/>
              </a:rPr>
              <a:t> spacesuit</a:t>
            </a:r>
            <a:r>
              <a:rPr lang="en-US" sz="1800" b="0" i="0" dirty="0">
                <a:solidFill>
                  <a:srgbClr val="3D3A46"/>
                </a:solidFill>
                <a:effectLst/>
                <a:latin typeface="+mj-lt"/>
              </a:rPr>
              <a:t>. Use of attachment points on Spacesuit is acceptable</a:t>
            </a:r>
            <a:r>
              <a:rPr lang="en-US" sz="1800" b="0" dirty="0">
                <a:solidFill>
                  <a:srgbClr val="3D3A46"/>
                </a:solidFill>
                <a:latin typeface="+mj-lt"/>
              </a:rPr>
              <a:t> – details cannot be shared at this time</a:t>
            </a:r>
            <a:endParaRPr lang="en-US" sz="1800" b="0" i="0" dirty="0">
              <a:solidFill>
                <a:srgbClr val="3D3A46"/>
              </a:solidFill>
              <a:effectLst/>
              <a:latin typeface="+mj-lt"/>
            </a:endParaRP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C7927E24-788C-A508-B5C5-A526F359A786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98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A4921D9-412F-42B5-8A22-0591ECF409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563528" y="438802"/>
            <a:ext cx="7516262" cy="57943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solidFill>
                  <a:schemeClr val="bg1"/>
                </a:solidFill>
              </a:rPr>
              <a:t>Challenge Performance Criteria (Continued)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BB79B49-7DD7-4776-840A-86D53485DE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47057" y="1183481"/>
            <a:ext cx="11010900" cy="4491038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/>
              <a:t>The following nice-to-have features will enhance your submission: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</a:rPr>
              <a:t>Collapsibility and Storage Efficiency: 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Design solution can be collapsed or folded for </a:t>
            </a:r>
            <a:r>
              <a:rPr lang="en-US" sz="1800" b="0" i="0" u="sng" dirty="0">
                <a:solidFill>
                  <a:srgbClr val="0070C0"/>
                </a:solidFill>
                <a:effectLst/>
              </a:rPr>
              <a:t>minimum and efficient stowage 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needs during transport to the Moon.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</a:rPr>
              <a:t>Adaptability: 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Design solution can accommodate various incapacitation scenarios and can </a:t>
            </a:r>
            <a:r>
              <a:rPr lang="en-US" sz="1800" b="0" i="0" u="sng" dirty="0">
                <a:solidFill>
                  <a:srgbClr val="0070C0"/>
                </a:solidFill>
                <a:effectLst/>
              </a:rPr>
              <a:t>adjust to different mission requirements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</a:rPr>
              <a:t>Anthropometric Accommodation: 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Design solution can accommodate crewmembers across a broad range of body sizes and shapes (</a:t>
            </a:r>
            <a:r>
              <a:rPr lang="en-US" sz="1800" b="0" i="0" u="sng" dirty="0">
                <a:solidFill>
                  <a:srgbClr val="0070C0"/>
                </a:solidFill>
                <a:effectLst/>
              </a:rPr>
              <a:t>1st to 99th percentile male/female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).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</a:rPr>
              <a:t>Ease of Manufacturing: 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Design solution utilizes materials and </a:t>
            </a:r>
            <a:r>
              <a:rPr lang="en-US" sz="1800" b="0" i="0" u="sng" dirty="0">
                <a:solidFill>
                  <a:srgbClr val="0070C0"/>
                </a:solidFill>
                <a:effectLst/>
              </a:rPr>
              <a:t>manufacturing processes that are practical and cost-effective 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with current technology.</a:t>
            </a:r>
          </a:p>
          <a:p>
            <a:r>
              <a:rPr lang="en-US" sz="1800" b="1" i="0" dirty="0">
                <a:solidFill>
                  <a:srgbClr val="3D3A46"/>
                </a:solidFill>
                <a:effectLst/>
              </a:rPr>
              <a:t>Multi-functionality: 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Design solution </a:t>
            </a:r>
            <a:r>
              <a:rPr lang="en-US" sz="1800" b="0" i="0" u="sng" dirty="0">
                <a:solidFill>
                  <a:srgbClr val="0070C0"/>
                </a:solidFill>
                <a:effectLst/>
              </a:rPr>
              <a:t>serves other purposes</a:t>
            </a:r>
            <a:r>
              <a:rPr lang="en-US" sz="1800" b="0" i="0" dirty="0">
                <a:solidFill>
                  <a:srgbClr val="0070C0"/>
                </a:solidFill>
                <a:effectLst/>
              </a:rPr>
              <a:t> </a:t>
            </a:r>
            <a:r>
              <a:rPr lang="en-US" sz="1800" b="0" i="0" dirty="0">
                <a:solidFill>
                  <a:srgbClr val="3D3A46"/>
                </a:solidFill>
                <a:effectLst/>
              </a:rPr>
              <a:t>beyond casualty evacuation, adding value to the mission.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1C1CC1CF-445C-8D39-8ACE-8935E6BDB0D7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A4921D9-412F-42B5-8A22-0591ECF409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886075" y="307112"/>
            <a:ext cx="6419850" cy="5794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>
                <a:solidFill>
                  <a:schemeClr val="bg1"/>
                </a:solidFill>
              </a:rPr>
              <a:t>Judging Criteria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BB79B49-7DD7-4776-840A-86D53485DE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47057" y="1183481"/>
            <a:ext cx="11010900" cy="4491038"/>
          </a:xfrm>
        </p:spPr>
        <p:txBody>
          <a:bodyPr/>
          <a:lstStyle/>
          <a:p>
            <a:pPr marL="0" indent="0"/>
            <a:endParaRPr lang="en-US" altLang="en-US" sz="2000" dirty="0"/>
          </a:p>
          <a:p>
            <a:pPr marL="0" indent="0">
              <a:buNone/>
            </a:pPr>
            <a:endParaRPr lang="en-US" alt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B963EB4-048C-1673-C94B-85E2C5B8A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631747"/>
              </p:ext>
            </p:extLst>
          </p:nvPr>
        </p:nvGraphicFramePr>
        <p:xfrm>
          <a:off x="1694125" y="1200539"/>
          <a:ext cx="9516763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3162">
                  <a:extLst>
                    <a:ext uri="{9D8B030D-6E8A-4147-A177-3AD203B41FA5}">
                      <a16:colId xmlns:a16="http://schemas.microsoft.com/office/drawing/2014/main" val="2234019047"/>
                    </a:ext>
                  </a:extLst>
                </a:gridCol>
                <a:gridCol w="4282544">
                  <a:extLst>
                    <a:ext uri="{9D8B030D-6E8A-4147-A177-3AD203B41FA5}">
                      <a16:colId xmlns:a16="http://schemas.microsoft.com/office/drawing/2014/main" val="2833536247"/>
                    </a:ext>
                  </a:extLst>
                </a:gridCol>
                <a:gridCol w="1261057">
                  <a:extLst>
                    <a:ext uri="{9D8B030D-6E8A-4147-A177-3AD203B41FA5}">
                      <a16:colId xmlns:a16="http://schemas.microsoft.com/office/drawing/2014/main" val="3874576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Criterion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Sub-criterion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Weight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99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Innovation 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(20% Total)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N/A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20%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342064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Performance Requirements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(55% Total)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Mass/Volume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17%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5394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vl="1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Safe Transportation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12%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7914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Ease of Deployment/Use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7%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6693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Compatibility with Lunar Environment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7%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72723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Safety/Reliability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7%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83145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Impact on Suit Design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5%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845325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Nice-to-have features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(25% Total)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Collapsibility/Storage Efficiency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7%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8673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Adaptability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6%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81106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Anthropometric Accommodation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5%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8768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Ease of Manufacturing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4%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05058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Muti-functionality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3%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317546"/>
                  </a:ext>
                </a:extLst>
              </a:tr>
            </a:tbl>
          </a:graphicData>
        </a:graphic>
      </p:graphicFrame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99AA6BDF-EA86-AEB9-9043-E6EDCABC36F8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40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A4921D9-412F-42B5-8A22-0591ECF409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053443" y="342992"/>
            <a:ext cx="6419850" cy="57943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dirty="0">
                <a:solidFill>
                  <a:schemeClr val="bg1"/>
                </a:solidFill>
              </a:rPr>
              <a:t>Q&amp;A Session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BB79B49-7DD7-4776-840A-86D53485DE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47057" y="1183481"/>
            <a:ext cx="11010900" cy="4491038"/>
          </a:xfrm>
        </p:spPr>
        <p:txBody>
          <a:bodyPr/>
          <a:lstStyle/>
          <a:p>
            <a:r>
              <a:rPr lang="en-US" altLang="en-US" dirty="0"/>
              <a:t>Selected Questions &amp; Answers (Q&amp;As) responses from the Forum</a:t>
            </a:r>
          </a:p>
          <a:p>
            <a:r>
              <a:rPr lang="en-US" altLang="en-US" dirty="0"/>
              <a:t>Open Discussion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731306-28E6-1CEC-5EE2-BC71B2D67C5E}"/>
              </a:ext>
            </a:extLst>
          </p:cNvPr>
          <p:cNvSpPr txBox="1">
            <a:spLocks/>
          </p:cNvSpPr>
          <p:nvPr/>
        </p:nvSpPr>
        <p:spPr>
          <a:xfrm>
            <a:off x="1592494" y="6551274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This document does not contain export-controlled Information. </a:t>
            </a:r>
            <a:r>
              <a:rPr lang="en-US" kern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9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7121AE-225F-88F7-7D67-08024F03BE4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299253" y="6396106"/>
            <a:ext cx="7593494" cy="243654"/>
          </a:xfrm>
        </p:spPr>
        <p:txBody>
          <a:bodyPr/>
          <a:lstStyle/>
          <a:p>
            <a:r>
              <a:rPr lang="en-US"/>
              <a:t>This document has NOT been reviewed for compliance with ITAR or EAR and may be export-controlled.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4EBE04-BB3C-DEBF-B95B-A57BA07A0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07" y="-14183"/>
            <a:ext cx="12215814" cy="69324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FB879E-C92B-2F7F-54E7-15E746129242}"/>
              </a:ext>
            </a:extLst>
          </p:cNvPr>
          <p:cNvSpPr txBox="1"/>
          <p:nvPr/>
        </p:nvSpPr>
        <p:spPr>
          <a:xfrm>
            <a:off x="7342840" y="3466214"/>
            <a:ext cx="48491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Thank you for your interest in this Challenge and for attending the webinar. We are excited to see your innovative and forward-thinking ideas and look forward to reviewing them!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9D64DF21-CFD6-0703-DA8C-4DABB2903A0B}"/>
              </a:ext>
            </a:extLst>
          </p:cNvPr>
          <p:cNvSpPr txBox="1">
            <a:spLocks/>
          </p:cNvSpPr>
          <p:nvPr/>
        </p:nvSpPr>
        <p:spPr>
          <a:xfrm>
            <a:off x="1592494" y="6721399"/>
            <a:ext cx="8341348" cy="121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This document does not contain export-controlled Information. </a:t>
            </a:r>
            <a:r>
              <a:rPr lang="en-US" kern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This document has been approved for public release per DAA #20250000528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31926"/>
      </p:ext>
    </p:extLst>
  </p:cSld>
  <p:clrMapOvr>
    <a:masterClrMapping/>
  </p:clrMapOvr>
</p:sld>
</file>

<file path=ppt/theme/theme1.xml><?xml version="1.0" encoding="utf-8"?>
<a:theme xmlns:a="http://schemas.openxmlformats.org/drawingml/2006/main" name="ISS Anomaly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ISS Anomaly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SS Anomaly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S Anomaly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SS Anomaly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S Anomaly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S Anomaly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S Anomaly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SS Anomaly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E098C9743FBC48B6E7FBC0B1DBB2FD" ma:contentTypeVersion="24" ma:contentTypeDescription="Create a new document." ma:contentTypeScope="" ma:versionID="bbf54bd8bd43eba0d520e7ffa99bc41d">
  <xsd:schema xmlns:xsd="http://www.w3.org/2001/XMLSchema" xmlns:xs="http://www.w3.org/2001/XMLSchema" xmlns:p="http://schemas.microsoft.com/office/2006/metadata/properties" xmlns:ns2="b52cc4cd-5ff2-485d-b1a2-a4f9e98c802a" xmlns:ns3="df753996-7b0d-4804-9a3b-9292b3f8025f" xmlns:ns4="http://schemas.microsoft.com/sharepoint/v4" targetNamespace="http://schemas.microsoft.com/office/2006/metadata/properties" ma:root="true" ma:fieldsID="62289ceb3bc69abeb95ac398f3ce648e" ns2:_="" ns3:_="" ns4:_="">
    <xsd:import namespace="b52cc4cd-5ff2-485d-b1a2-a4f9e98c802a"/>
    <xsd:import namespace="df753996-7b0d-4804-9a3b-9292b3f8025f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Category" minOccurs="0"/>
                <xsd:element ref="ns2:Revision" minOccurs="0"/>
                <xsd:element ref="ns2:Release_x0020_Date" minOccurs="0"/>
                <xsd:element ref="ns2:Release_x0020_State" minOccurs="0"/>
                <xsd:element ref="ns2:Sensitivity_x0020_Markings" minOccurs="0"/>
                <xsd:element ref="ns2:Export_x0020_Control_x0020_URL" minOccurs="0"/>
                <xsd:element ref="ns2:IP_x0020_Access" minOccurs="0"/>
                <xsd:element ref="ns2:Number" minOccurs="0"/>
                <xsd:element ref="ns2:RequiredAccessGroup" minOccurs="0"/>
                <xsd:element ref="ns2:Document_x0020_Number" minOccurs="0"/>
                <xsd:element ref="ns2:Directive_x0020_Number" minOccurs="0"/>
                <xsd:element ref="ns3:SharedWithUsers" minOccurs="0"/>
                <xsd:element ref="ns3:SharedWithDetails" minOccurs="0"/>
                <xsd:element ref="ns4:IconOverlay" minOccurs="0"/>
                <xsd:element ref="ns2:LongURL" minOccurs="0"/>
                <xsd:element ref="ns2:Applicable_x0020_Baselines" minOccurs="0"/>
                <xsd:element ref="ns2:Permalink" minOccurs="0"/>
                <xsd:element ref="ns2:Effectivity" minOccurs="0"/>
                <xsd:element ref="ns2:DCN_x0020_Agains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2cc4cd-5ff2-485d-b1a2-a4f9e98c802a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EHP Baseline Products" ma:format="Dropdown" ma:internalName="Category">
      <xsd:simpleType>
        <xsd:restriction base="dms:Choice">
          <xsd:enumeration value="EHP Baseline Products"/>
          <xsd:enumeration value="External Baseline Products"/>
          <xsd:enumeration value="Requirements"/>
          <xsd:enumeration value="Management Directives (MD)"/>
          <xsd:enumeration value="Reference"/>
        </xsd:restriction>
      </xsd:simpleType>
    </xsd:element>
    <xsd:element name="Revision" ma:index="9" nillable="true" ma:displayName="Revision" ma:internalName="Revision">
      <xsd:simpleType>
        <xsd:restriction base="dms:Text">
          <xsd:maxLength value="255"/>
        </xsd:restriction>
      </xsd:simpleType>
    </xsd:element>
    <xsd:element name="Release_x0020_Date" ma:index="10" nillable="true" ma:displayName="Release Date" ma:format="DateTime" ma:internalName="Release_x0020_Date">
      <xsd:simpleType>
        <xsd:restriction base="dms:DateTime"/>
      </xsd:simpleType>
    </xsd:element>
    <xsd:element name="Release_x0020_State" ma:index="11" nillable="true" ma:displayName="Release State" ma:default="Current" ma:format="Dropdown" ma:internalName="Release_x0020_State">
      <xsd:simpleType>
        <xsd:restriction base="dms:Choice">
          <xsd:enumeration value="Current"/>
          <xsd:enumeration value="Replaced"/>
          <xsd:enumeration value="Superseded"/>
        </xsd:restriction>
      </xsd:simpleType>
    </xsd:element>
    <xsd:element name="Sensitivity_x0020_Markings" ma:index="12" nillable="true" ma:displayName="Sensitivity Markings" ma:internalName="Sensitivity_x0020_Markings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UI Basic"/>
                    <xsd:enumeration value="CUI//SP-BUDG"/>
                    <xsd:enumeration value="CUI//SP-CTI"/>
                    <xsd:enumeration value="CUI//SP-EXPT"/>
                    <xsd:enumeration value="CUI//SP-PROCURE"/>
                    <xsd:enumeration value="CUI//SP-PROPIN"/>
                    <xsd:enumeration value="CUI//SP-ISVI"/>
                    <xsd:enumeration value="Not Reviewed for Export"/>
                    <xsd:enumeration value="EAR99"/>
                    <xsd:enumeration value="EAR"/>
                    <xsd:enumeration value="ITAR"/>
                    <xsd:enumeration value="GPR"/>
                    <xsd:enumeration value="Unlimited Rights"/>
                    <xsd:enumeration value="Limited Rights"/>
                    <xsd:enumeration value="Undetermined"/>
                    <xsd:enumeration value="Non-Sensitive"/>
                    <xsd:enumeration value="Publicly Available"/>
                  </xsd:restriction>
                </xsd:simpleType>
              </xsd:element>
            </xsd:sequence>
          </xsd:extension>
        </xsd:complexContent>
      </xsd:complexType>
    </xsd:element>
    <xsd:element name="Export_x0020_Control_x0020_URL" ma:index="13" nillable="true" ma:displayName="Export Control URL" ma:description="Link to where this item has been processed through export control review" ma:internalName="Export_x0020_Control_x0020_URL" ma:readOnly="false">
      <xsd:simpleType>
        <xsd:restriction base="dms:Text">
          <xsd:maxLength value="255"/>
        </xsd:restriction>
      </xsd:simpleType>
    </xsd:element>
    <xsd:element name="IP_x0020_Access" ma:index="14" nillable="true" ma:displayName="IP Access" ma:description="Access given to international partners" ma:internalName="IP_x0020_Access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SA"/>
                    <xsd:enumeration value="ESA"/>
                    <xsd:enumeration value="JAXA"/>
                  </xsd:restriction>
                </xsd:simpleType>
              </xsd:element>
            </xsd:sequence>
          </xsd:extension>
        </xsd:complexContent>
      </xsd:complexType>
    </xsd:element>
    <xsd:element name="Number" ma:index="15" nillable="true" ma:displayName="Number" ma:internalName="Number">
      <xsd:simpleType>
        <xsd:restriction base="dms:Text">
          <xsd:maxLength value="255"/>
        </xsd:restriction>
      </xsd:simpleType>
    </xsd:element>
    <xsd:element name="RequiredAccessGroup" ma:index="16" nillable="true" ma:displayName="Required Access Group" ma:description="If an Access Group is selected, access to this product is restricted to members of that access group ONLY" ma:internalName="RequiredAccessGroup">
      <xsd:simpleType>
        <xsd:restriction base="dms:Text">
          <xsd:maxLength value="255"/>
        </xsd:restriction>
      </xsd:simpleType>
    </xsd:element>
    <xsd:element name="Document_x0020_Number" ma:index="17" nillable="true" ma:displayName="Product Number" ma:indexed="true" ma:list="{7f01f07e-69bd-4048-a799-51b479f61afd}" ma:internalName="Document_x0020_Number" ma:showField="Document_x0020_Number">
      <xsd:simpleType>
        <xsd:restriction base="dms:Lookup"/>
      </xsd:simpleType>
    </xsd:element>
    <xsd:element name="Directive_x0020_Number" ma:index="18" nillable="true" ma:displayName="Directive Number" ma:indexed="true" ma:list="{cf442555-76dd-4366-87d1-da3b252a627b}" ma:internalName="Directive_x0020_Number" ma:showField="Directive_x0020_Number">
      <xsd:simpleType>
        <xsd:restriction base="dms:Lookup"/>
      </xsd:simpleType>
    </xsd:element>
    <xsd:element name="LongURL" ma:index="22" nillable="true" ma:displayName="LongURL" ma:internalName="LongURL">
      <xsd:simpleType>
        <xsd:restriction base="dms:Note">
          <xsd:maxLength value="255"/>
        </xsd:restriction>
      </xsd:simpleType>
    </xsd:element>
    <xsd:element name="Applicable_x0020_Baselines" ma:index="23" nillable="true" ma:displayName="Applicable Baselines" ma:internalName="Applicable_x0020_Baselin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[AppSettings]"/>
                  </xsd:restriction>
                </xsd:simpleType>
              </xsd:element>
            </xsd:sequence>
          </xsd:extension>
        </xsd:complexContent>
      </xsd:complexType>
    </xsd:element>
    <xsd:element name="Permalink" ma:index="24" nillable="true" ma:displayName="Permalink" ma:default="0" ma:description="If the link is a product permalink" ma:internalName="Permalink">
      <xsd:simpleType>
        <xsd:restriction base="dms:Boolean"/>
      </xsd:simpleType>
    </xsd:element>
    <xsd:element name="Effectivity" ma:index="25" nillable="true" ma:displayName="Mission Effectivity" ma:description="All applicable missions that the change content applies to" ma:internalName="Effectivit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[AppSettings]"/>
                  </xsd:restriction>
                </xsd:simpleType>
              </xsd:element>
            </xsd:sequence>
          </xsd:extension>
        </xsd:complexContent>
      </xsd:complexType>
    </xsd:element>
    <xsd:element name="DCN_x0020_Against" ma:index="26" nillable="true" ma:displayName="DCN Against" ma:indexed="true" ma:list="{b52cc4cd-5ff2-485d-b1a2-a4f9e98c802a}" ma:internalName="DCN_x0020_Against" ma:showField="Title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753996-7b0d-4804-9a3b-9292b3f8025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ive_x0020_Number xmlns="b52cc4cd-5ff2-485d-b1a2-a4f9e98c802a" xsi:nil="true"/>
    <Category xmlns="b52cc4cd-5ff2-485d-b1a2-a4f9e98c802a">Reference</Category>
    <Applicable_x0020_Baselines xmlns="b52cc4cd-5ff2-485d-b1a2-a4f9e98c802a"/>
    <RequiredAccessGroup xmlns="b52cc4cd-5ff2-485d-b1a2-a4f9e98c802a" xsi:nil="true"/>
    <Number xmlns="b52cc4cd-5ff2-485d-b1a2-a4f9e98c802a">EHP Special Topic </Number>
    <Release_x0020_State xmlns="b52cc4cd-5ff2-485d-b1a2-a4f9e98c802a">Current</Release_x0020_State>
    <Export_x0020_Control_x0020_URL xmlns="b52cc4cd-5ff2-485d-b1a2-a4f9e98c802a" xsi:nil="true"/>
    <Document_x0020_Number xmlns="b52cc4cd-5ff2-485d-b1a2-a4f9e98c802a" xsi:nil="true"/>
    <Release_x0020_Date xmlns="b52cc4cd-5ff2-485d-b1a2-a4f9e98c802a">2023-02-02T15:30:00+00:00</Release_x0020_Date>
    <Revision xmlns="b52cc4cd-5ff2-485d-b1a2-a4f9e98c802a">C</Revision>
    <IconOverlay xmlns="http://schemas.microsoft.com/sharepoint/v4" xsi:nil="true"/>
    <Sensitivity_x0020_Markings xmlns="b52cc4cd-5ff2-485d-b1a2-a4f9e98c802a">
      <Value>Non-Sensitive</Value>
    </Sensitivity_x0020_Markings>
    <IP_x0020_Access xmlns="b52cc4cd-5ff2-485d-b1a2-a4f9e98c802a"/>
    <LongURL xmlns="b52cc4cd-5ff2-485d-b1a2-a4f9e98c802a" xsi:nil="true"/>
    <Permalink xmlns="b52cc4cd-5ff2-485d-b1a2-a4f9e98c802a">false</Permalink>
    <Effectivity xmlns="b52cc4cd-5ff2-485d-b1a2-a4f9e98c802a"/>
    <DCN_x0020_Against xmlns="b52cc4cd-5ff2-485d-b1a2-a4f9e98c802a" xsi:nil="true"/>
  </documentManagement>
</p:properties>
</file>

<file path=customXml/itemProps1.xml><?xml version="1.0" encoding="utf-8"?>
<ds:datastoreItem xmlns:ds="http://schemas.openxmlformats.org/officeDocument/2006/customXml" ds:itemID="{CF2A2042-436B-4D1D-89A7-3FA46F6044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2cc4cd-5ff2-485d-b1a2-a4f9e98c802a"/>
    <ds:schemaRef ds:uri="df753996-7b0d-4804-9a3b-9292b3f8025f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FC8890-CB1E-4E80-99EA-E95ED8FB18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B4FCBE-A31B-43D8-9CF4-83F66FBD5BE6}">
  <ds:schemaRefs>
    <ds:schemaRef ds:uri="http://schemas.microsoft.com/office/2006/metadata/properties"/>
    <ds:schemaRef ds:uri="http://purl.org/dc/dcmitype/"/>
    <ds:schemaRef ds:uri="b52cc4cd-5ff2-485d-b1a2-a4f9e98c802a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sharepoint/v4"/>
    <ds:schemaRef ds:uri="df753996-7b0d-4804-9a3b-9292b3f8025f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D:\Pitch Templates\Demo\ISS Anomaly Presentation.pot</Template>
  <TotalTime>17949</TotalTime>
  <Pages>9</Pages>
  <Words>2265</Words>
  <Application>Microsoft Office PowerPoint</Application>
  <PresentationFormat>Widescreen</PresentationFormat>
  <Paragraphs>206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Fira Sans</vt:lpstr>
      <vt:lpstr>Monotype Sorts</vt:lpstr>
      <vt:lpstr>Poppins</vt:lpstr>
      <vt:lpstr>ISS Anomaly Presentation</vt:lpstr>
      <vt:lpstr>PowerPoint Presentation</vt:lpstr>
      <vt:lpstr>Outline</vt:lpstr>
      <vt:lpstr>Background - Initial Artemis Missions Overview</vt:lpstr>
      <vt:lpstr>Background - Issue</vt:lpstr>
      <vt:lpstr>“Designing the NASA Lunar Rescue System”  - The Challenge</vt:lpstr>
      <vt:lpstr>“Designing the NASA Lunar Rescue System” - Lunar-specific Challenges</vt:lpstr>
      <vt:lpstr>“Designing the NASA Lunar Rescue System” - Lunar-specific Challenges</vt:lpstr>
      <vt:lpstr>Challenge Performance Criteria</vt:lpstr>
      <vt:lpstr>Challenge Performance Criteria (Continued)</vt:lpstr>
      <vt:lpstr>Judging Criteria</vt:lpstr>
      <vt:lpstr>Q&amp;A Session</vt:lpstr>
      <vt:lpstr>PowerPoint Presentation</vt:lpstr>
    </vt:vector>
  </TitlesOfParts>
  <Company>NASA ODIN/OSF Seat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EHP Special Topic Presentation Template.pptx</dc:title>
  <dc:subject/>
  <dc:creator>Michelle Rucker</dc:creator>
  <cp:keywords/>
  <dc:description/>
  <cp:lastModifiedBy>Morgan, Katrien L. (JSC-AA211)</cp:lastModifiedBy>
  <cp:revision>335</cp:revision>
  <cp:lastPrinted>2016-09-30T13:56:30Z</cp:lastPrinted>
  <dcterms:created xsi:type="dcterms:W3CDTF">2004-09-22T14:55:13Z</dcterms:created>
  <dcterms:modified xsi:type="dcterms:W3CDTF">2025-01-15T23:25:42Z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0x0101004AE098C9743FBC48B6E7FBC0B1DBB2FD</vt:lpwstr>
  </property>
</Properties>
</file>