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1692" r:id="rId5"/>
    <p:sldId id="1699" r:id="rId6"/>
    <p:sldId id="1701" r:id="rId7"/>
    <p:sldId id="1702" r:id="rId8"/>
    <p:sldId id="1707" r:id="rId9"/>
    <p:sldId id="1708" r:id="rId10"/>
    <p:sldId id="1721" r:id="rId11"/>
    <p:sldId id="1719" r:id="rId12"/>
    <p:sldId id="1742" r:id="rId13"/>
    <p:sldId id="1728" r:id="rId14"/>
    <p:sldId id="1733" r:id="rId15"/>
    <p:sldId id="1734" r:id="rId16"/>
    <p:sldId id="1741" r:id="rId17"/>
    <p:sldId id="1737" r:id="rId18"/>
    <p:sldId id="1738" r:id="rId19"/>
    <p:sldId id="1739" r:id="rId20"/>
    <p:sldId id="1705" r:id="rId21"/>
    <p:sldId id="1704" r:id="rId22"/>
    <p:sldId id="1709" r:id="rId23"/>
    <p:sldId id="1723" r:id="rId24"/>
    <p:sldId id="1710" r:id="rId25"/>
  </p:sldIdLst>
  <p:sldSz cx="12188825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24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AEC67A-DA15-29B2-0E46-FB6E901D1007}" name="Paul Swenson" initials="PDS" userId="Paul Swens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5E4"/>
    <a:srgbClr val="FF6161"/>
    <a:srgbClr val="E28E64"/>
    <a:srgbClr val="AACBDE"/>
    <a:srgbClr val="5D9CBF"/>
    <a:srgbClr val="D16127"/>
    <a:srgbClr val="EFB955"/>
    <a:srgbClr val="B7D9FF"/>
    <a:srgbClr val="5BABFF"/>
    <a:srgbClr val="0F3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7B592-8C72-4064-8798-39048E387194}" v="259" vWet="263" dt="2025-01-16T20:20:47.167"/>
    <p1510:client id="{E81FECA5-78F2-4CA5-93D6-4D04B8DD3A1D}" v="13209" dt="2025-01-17T19:52:46.277"/>
    <p1510:client id="{EFE81B72-EBC1-B5B1-D7AE-B2B5D0BB8531}" v="8" dt="2025-01-16T20:19:06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8" y="56"/>
      </p:cViewPr>
      <p:guideLst>
        <p:guide pos="224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7AFCD6E-8AEB-3A4D-9630-FA928D4B43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4EF9A50-E273-4D4B-9847-D2A3D4621E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52909235-2B78-9A4D-BEFE-30E7BD28B00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F1E9C108-FCCA-BB42-8302-B9D3751E2AD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32822C7-AC9F-C142-9268-9345E78916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3C5B441-D1CE-D849-AADF-5ECCB4968B1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AC05633-1256-A040-9EBB-8CA7C983FF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F6140487-FBB2-2340-9C45-D099369018C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7B16C1B-808C-BB4E-984F-A53ECF7793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CE221AD-548E-6D49-94CC-6B9528F5A8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AF59E45-1061-4D49-8AAE-918B7DB774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F83724-9246-C843-A980-58057B9A14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614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97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702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80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317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686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Verdana"/>
                <a:ea typeface="Verdana"/>
              </a:rPr>
              <a:t>This is all unsupervised! We’re using live data that’s not expertly labeled by operator.</a:t>
            </a:r>
          </a:p>
          <a:p>
            <a:r>
              <a:rPr lang="en-US">
                <a:latin typeface="Verdana"/>
                <a:ea typeface="Verdana"/>
              </a:rPr>
              <a:t>(Results show a few false positives but no false negatives) - </a:t>
            </a:r>
            <a:r>
              <a:rPr lang="en-US">
                <a:highlight>
                  <a:srgbClr val="FFFF00"/>
                </a:highlight>
                <a:latin typeface="Verdana"/>
                <a:ea typeface="Verdana"/>
              </a:rPr>
              <a:t>Optional talking point </a:t>
            </a:r>
          </a:p>
          <a:p>
            <a:endParaRPr lang="en-US">
              <a:highlight>
                <a:srgbClr val="FFFF00"/>
              </a:highlight>
              <a:latin typeface="Verdana"/>
              <a:ea typeface="Verdana"/>
            </a:endParaRPr>
          </a:p>
          <a:p>
            <a:r>
              <a:rPr lang="en-US">
                <a:highlight>
                  <a:srgbClr val="FFFF00"/>
                </a:highlight>
                <a:latin typeface="Verdana"/>
                <a:ea typeface="Verdana"/>
              </a:rPr>
              <a:t>What was happening: electronics board that was reporting health &amp; safety of subsystem started to fail such that it changed bits of how it was reporting. So it introduced false jumps in the data. Temperatures should not change that rapidly! </a:t>
            </a:r>
          </a:p>
          <a:p>
            <a:endParaRPr lang="en-US">
              <a:highlight>
                <a:srgbClr val="FFFF00"/>
              </a:highlight>
              <a:latin typeface="Verdana"/>
              <a:ea typeface="Verdana"/>
            </a:endParaRPr>
          </a:p>
          <a:p>
            <a:r>
              <a:rPr lang="en-US">
                <a:highlight>
                  <a:srgbClr val="FFFF00"/>
                </a:highlight>
                <a:latin typeface="Verdana"/>
                <a:ea typeface="Verdana"/>
              </a:rPr>
              <a:t>Can say: failure in the onboard circuitry </a:t>
            </a:r>
          </a:p>
          <a:p>
            <a:endParaRPr lang="en-US">
              <a:highlight>
                <a:srgbClr val="FFFF00"/>
              </a:highlight>
              <a:latin typeface="Verdana"/>
              <a:ea typeface="Verdana"/>
            </a:endParaRPr>
          </a:p>
          <a:p>
            <a:r>
              <a:rPr lang="en-US">
                <a:highlight>
                  <a:srgbClr val="FFFF00"/>
                </a:highlight>
                <a:latin typeface="Verdana"/>
                <a:ea typeface="Verdana"/>
              </a:rPr>
              <a:t>Looks like some additional dips weren’t flagged</a:t>
            </a:r>
            <a:endParaRPr lang="en-US">
              <a:highlight>
                <a:srgbClr val="FFFF00"/>
              </a:highlight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51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83724-9246-C843-A980-58057B9A14D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416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F83724-9246-C843-A980-58057B9A14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01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FFEA993-262B-2C53-A2BB-0C765CB9F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6" r="-26"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8" name="Rectangle 62">
            <a:extLst>
              <a:ext uri="{FF2B5EF4-FFF2-40B4-BE49-F238E27FC236}">
                <a16:creationId xmlns:a16="http://schemas.microsoft.com/office/drawing/2014/main" id="{53BC04A5-DC70-2649-8126-A9876777F9EE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-2" y="4746171"/>
            <a:ext cx="12188825" cy="624469"/>
          </a:xfrm>
          <a:prstGeom prst="rect">
            <a:avLst/>
          </a:prstGeom>
          <a:effectLst/>
        </p:spPr>
        <p:txBody>
          <a:bodyPr anchor="ctr"/>
          <a:lstStyle>
            <a:lvl1pPr marL="0" indent="0" algn="ctr">
              <a:buFontTx/>
              <a:buNone/>
              <a:defRPr sz="2000" b="1" kern="0" spc="80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Shannon Bull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9C72C-6DFE-F64B-B18D-65BB1CE08264}"/>
              </a:ext>
            </a:extLst>
          </p:cNvPr>
          <p:cNvSpPr txBox="1"/>
          <p:nvPr userDrawn="1"/>
        </p:nvSpPr>
        <p:spPr>
          <a:xfrm>
            <a:off x="0" y="205100"/>
            <a:ext cx="234230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800">
                <a:solidFill>
                  <a:srgbClr val="0A233F"/>
                </a:solidFill>
                <a:effectLst/>
              </a:rPr>
              <a:t>National Aeronautics and Space Administration</a:t>
            </a:r>
          </a:p>
          <a:p>
            <a:pPr>
              <a:defRPr/>
            </a:pPr>
            <a:endParaRPr lang="en-US" sz="800">
              <a:solidFill>
                <a:srgbClr val="0A233F"/>
              </a:solidFill>
            </a:endParaRPr>
          </a:p>
        </p:txBody>
      </p:sp>
      <p:pic>
        <p:nvPicPr>
          <p:cNvPr id="10" name="Picture 64" descr="Macintosh HD:Users:kagammage:Documents:Customer work:JOBS ON REVIEW:B1999-simms:Diversity_templates:PowerPoint:Meatball_CMYK_1inch.gif">
            <a:extLst>
              <a:ext uri="{FF2B5EF4-FFF2-40B4-BE49-F238E27FC236}">
                <a16:creationId xmlns:a16="http://schemas.microsoft.com/office/drawing/2014/main" id="{7197C870-90E8-BB4B-B155-ED7EEA8402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4112" y="6083747"/>
            <a:ext cx="874712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745A11-4D54-4E4F-812F-87186A3802A5}"/>
              </a:ext>
            </a:extLst>
          </p:cNvPr>
          <p:cNvSpPr txBox="1"/>
          <p:nvPr userDrawn="1"/>
        </p:nvSpPr>
        <p:spPr>
          <a:xfrm>
            <a:off x="-2" y="6586010"/>
            <a:ext cx="1071127" cy="246221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000" b="1">
                <a:solidFill>
                  <a:schemeClr val="bg1"/>
                </a:solidFill>
                <a:effectLst/>
              </a:rPr>
              <a:t>www.nasa.gov</a:t>
            </a:r>
          </a:p>
        </p:txBody>
      </p:sp>
      <p:sp>
        <p:nvSpPr>
          <p:cNvPr id="12" name="Rectangle 61">
            <a:extLst>
              <a:ext uri="{FF2B5EF4-FFF2-40B4-BE49-F238E27FC236}">
                <a16:creationId xmlns:a16="http://schemas.microsoft.com/office/drawing/2014/main" id="{2E36D3A8-FA5D-D145-B5A4-D18A135A80BD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0" y="877619"/>
            <a:ext cx="12188824" cy="1003611"/>
          </a:xfrm>
          <a:prstGeom prst="rect">
            <a:avLst/>
          </a:prstGeom>
          <a:effectLst/>
        </p:spPr>
        <p:txBody>
          <a:bodyPr/>
          <a:lstStyle>
            <a:lvl1pPr algn="ctr">
              <a:lnSpc>
                <a:spcPct val="100000"/>
              </a:lnSpc>
              <a:defRPr sz="3200" b="1">
                <a:solidFill>
                  <a:srgbClr val="BAD5E4"/>
                </a:solidFill>
                <a:effectLst/>
                <a:latin typeface="Arial"/>
                <a:cs typeface="Arial"/>
              </a:defRPr>
            </a:lvl1pPr>
          </a:lstStyle>
          <a:p>
            <a:br>
              <a:rPr lang="en-US"/>
            </a:br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29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9F107124-4DFF-17A5-F8D0-5ECEDC6B3B1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43528" r="1199" b="42620"/>
          <a:stretch/>
        </p:blipFill>
        <p:spPr bwMode="auto">
          <a:xfrm>
            <a:off x="-1" y="1"/>
            <a:ext cx="12188825" cy="11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687" y="1462088"/>
            <a:ext cx="11380572" cy="4799012"/>
          </a:xfrm>
          <a:prstGeom prst="rect">
            <a:avLst/>
          </a:prstGeom>
        </p:spPr>
        <p:txBody>
          <a:bodyPr/>
          <a:lstStyle>
            <a:lvl1pPr marL="228600" indent="-228600">
              <a:defRPr sz="1800"/>
            </a:lvl1pPr>
            <a:lvl2pPr marL="457200" indent="-227013">
              <a:defRPr sz="1800"/>
            </a:lvl2pPr>
            <a:lvl3pPr marL="685800" indent="-169863">
              <a:defRPr sz="1800"/>
            </a:lvl3pPr>
            <a:lvl4pPr marL="971550" indent="-228600">
              <a:defRPr sz="1800"/>
            </a:lvl4pPr>
            <a:lvl5pPr marL="1257300" indent="-231775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984CEC-7987-AB41-BDC2-C91FEAEC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88825" cy="104821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0141767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22B2F49-9ABE-1CC7-27B8-54103960297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43528" r="1199" b="42620"/>
          <a:stretch/>
        </p:blipFill>
        <p:spPr bwMode="auto">
          <a:xfrm>
            <a:off x="-1" y="1"/>
            <a:ext cx="12188825" cy="11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1429" y="1328979"/>
            <a:ext cx="5514701" cy="63976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6CA9DC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91429" y="2004366"/>
            <a:ext cx="5514701" cy="421596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12424" y="1328979"/>
            <a:ext cx="5514701" cy="639762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 b="1">
                <a:solidFill>
                  <a:srgbClr val="6CA9DC"/>
                </a:solidFill>
                <a:effectLst>
                  <a:outerShdw blurRad="50800" dist="50800" dir="2700000" algn="tl" rotWithShape="0">
                    <a:prstClr val="black"/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12424" y="2004366"/>
            <a:ext cx="5514701" cy="421596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0F3CBA9-46CE-0841-8344-7D0C2A6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88825" cy="10853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930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B960ACD-2586-5C60-BADD-CA73980325A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43528" r="1199" b="42620"/>
          <a:stretch/>
        </p:blipFill>
        <p:spPr bwMode="auto">
          <a:xfrm>
            <a:off x="-1" y="1"/>
            <a:ext cx="12188825" cy="11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99A3E0A-27B5-DA45-8AB6-D6FAD90A7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12188825" cy="108538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85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file:////Users/kacomber/Documents/CustomerWork/TO%20DO/ETD%20LOGO%20NEW%202019%20ALL%20TEMPLATES/ETD_DIRECTORATE_PPT_TEMPLATES/ETD_Widescreen_PPT_Template/Intermediates/13.33x7.5%22_guts_title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995AC2-6893-8045-8747-CD21F618794B}"/>
              </a:ext>
            </a:extLst>
          </p:cNvPr>
          <p:cNvSpPr/>
          <p:nvPr userDrawn="1"/>
        </p:nvSpPr>
        <p:spPr bwMode="auto">
          <a:xfrm>
            <a:off x="0" y="6376738"/>
            <a:ext cx="12188825" cy="481263"/>
          </a:xfrm>
          <a:prstGeom prst="rect">
            <a:avLst/>
          </a:prstGeom>
          <a:solidFill>
            <a:srgbClr val="D4E5F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D0D9FE-EABA-9B45-A293-DB07C5A4ADEB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/>
          <a:stretch>
            <a:fillRect/>
          </a:stretch>
        </p:blipFill>
        <p:spPr>
          <a:xfrm>
            <a:off x="0" y="0"/>
            <a:ext cx="12188825" cy="111730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1053BB8-1733-D28B-BE91-140B9ECA6CC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7" t="43528" r="1199" b="42620"/>
          <a:stretch/>
        </p:blipFill>
        <p:spPr bwMode="auto">
          <a:xfrm>
            <a:off x="-1" y="1"/>
            <a:ext cx="12188825" cy="112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9" name="Title Placeholder 6">
            <a:extLst>
              <a:ext uri="{FF2B5EF4-FFF2-40B4-BE49-F238E27FC236}">
                <a16:creationId xmlns:a16="http://schemas.microsoft.com/office/drawing/2014/main" id="{8DDF2F4B-087C-8443-A3E5-657481D664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1"/>
            <a:ext cx="12188825" cy="1092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Text Placeholder 7">
            <a:extLst>
              <a:ext uri="{FF2B5EF4-FFF2-40B4-BE49-F238E27FC236}">
                <a16:creationId xmlns:a16="http://schemas.microsoft.com/office/drawing/2014/main" id="{3C946DD5-AF1E-DE44-B642-062EA1FB09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86476" y="1390186"/>
            <a:ext cx="11415874" cy="473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752EEA-3B76-66C2-BEF7-3E12B0E233C1}"/>
              </a:ext>
            </a:extLst>
          </p:cNvPr>
          <p:cNvSpPr/>
          <p:nvPr userDrawn="1"/>
        </p:nvSpPr>
        <p:spPr bwMode="auto">
          <a:xfrm>
            <a:off x="-2" y="6363937"/>
            <a:ext cx="12188825" cy="484908"/>
          </a:xfrm>
          <a:prstGeom prst="rect">
            <a:avLst/>
          </a:prstGeom>
          <a:solidFill>
            <a:srgbClr val="BAD5E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F0B4F-183B-CEF5-5091-40D8AFF4123E}"/>
              </a:ext>
            </a:extLst>
          </p:cNvPr>
          <p:cNvSpPr txBox="1">
            <a:spLocks/>
          </p:cNvSpPr>
          <p:nvPr userDrawn="1"/>
        </p:nvSpPr>
        <p:spPr>
          <a:xfrm>
            <a:off x="10577651" y="6475515"/>
            <a:ext cx="1412589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fld id="{2BAF9206-1C60-EA4B-8703-E64FDEB59A7E}" type="slidenum">
              <a:rPr lang="en-US" altLang="en-US" sz="1200" i="1" smtClean="0"/>
              <a:pPr algn="r"/>
              <a:t>‹#›</a:t>
            </a:fld>
            <a:endParaRPr lang="en-US" altLang="en-US" sz="1200" i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F78F6D-94AB-12A5-F027-A4A768364C8D}"/>
              </a:ext>
            </a:extLst>
          </p:cNvPr>
          <p:cNvSpPr txBox="1">
            <a:spLocks/>
          </p:cNvSpPr>
          <p:nvPr userDrawn="1"/>
        </p:nvSpPr>
        <p:spPr>
          <a:xfrm>
            <a:off x="198585" y="6475515"/>
            <a:ext cx="10379066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altLang="en-US" sz="1200" i="1"/>
              <a:t>GSAW 2025: </a:t>
            </a:r>
            <a:r>
              <a:rPr lang="en-US" sz="1200" 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Maximizing Operator Impact: Leveraging ML to Improve Trending Analysis for the MMS Mission</a:t>
            </a:r>
            <a:endParaRPr lang="en-US" altLang="en-US" sz="1200" i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E3066E-076C-8D9B-352C-3CEF1A838A3E}"/>
              </a:ext>
            </a:extLst>
          </p:cNvPr>
          <p:cNvSpPr/>
          <p:nvPr userDrawn="1"/>
        </p:nvSpPr>
        <p:spPr bwMode="auto">
          <a:xfrm>
            <a:off x="-3" y="1121790"/>
            <a:ext cx="12188825" cy="52465"/>
          </a:xfrm>
          <a:prstGeom prst="rect">
            <a:avLst/>
          </a:prstGeom>
          <a:solidFill>
            <a:srgbClr val="BAD5E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1" r:id="rId3"/>
    <p:sldLayoutId id="2147484082" r:id="rId4"/>
  </p:sldLayoutIdLst>
  <p:hf hdr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 spc="50" baseline="0">
          <a:solidFill>
            <a:schemeClr val="bg1"/>
          </a:solidFill>
          <a:effectLst>
            <a:outerShdw blurRad="50800" dist="50800" dir="2700000" algn="tl" rotWithShape="0">
              <a:prstClr val="black"/>
            </a:outerShdw>
          </a:effectLst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5E15A0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5E15A0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5E15A0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5E15A0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rgbClr val="D16127"/>
        </a:buClr>
        <a:buChar char="•"/>
        <a:defRPr sz="1800">
          <a:solidFill>
            <a:srgbClr val="0A233F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457200" indent="-227013" algn="l" rtl="0" eaLnBrk="0" fontAlgn="base" hangingPunct="0">
        <a:spcBef>
          <a:spcPct val="20000"/>
        </a:spcBef>
        <a:spcAft>
          <a:spcPct val="0"/>
        </a:spcAft>
        <a:buClr>
          <a:srgbClr val="D16127"/>
        </a:buClr>
        <a:buChar char="–"/>
        <a:defRPr sz="1800">
          <a:solidFill>
            <a:srgbClr val="0A233F"/>
          </a:solidFill>
          <a:latin typeface="Verdana" panose="020B0604030504040204" pitchFamily="34" charset="0"/>
          <a:ea typeface="Verdana" panose="020B0604030504040204" pitchFamily="34" charset="0"/>
        </a:defRPr>
      </a:lvl2pPr>
      <a:lvl3pPr marL="742950" indent="-227013" algn="l" rtl="0" eaLnBrk="0" fontAlgn="base" hangingPunct="0">
        <a:spcBef>
          <a:spcPct val="20000"/>
        </a:spcBef>
        <a:spcAft>
          <a:spcPct val="0"/>
        </a:spcAft>
        <a:buClr>
          <a:srgbClr val="D16127"/>
        </a:buClr>
        <a:buChar char="•"/>
        <a:defRPr sz="1800">
          <a:solidFill>
            <a:srgbClr val="0A233F"/>
          </a:solidFill>
          <a:latin typeface="Verdana" panose="020B0604030504040204" pitchFamily="34" charset="0"/>
          <a:ea typeface="Verdana" panose="020B0604030504040204" pitchFamily="34" charset="0"/>
        </a:defRPr>
      </a:lvl3pPr>
      <a:lvl4pPr marL="971550" indent="-228600" algn="l" rtl="0" eaLnBrk="0" fontAlgn="base" hangingPunct="0">
        <a:spcBef>
          <a:spcPct val="20000"/>
        </a:spcBef>
        <a:spcAft>
          <a:spcPct val="0"/>
        </a:spcAft>
        <a:buClr>
          <a:srgbClr val="D16127"/>
        </a:buClr>
        <a:buChar char="–"/>
        <a:defRPr sz="1800">
          <a:solidFill>
            <a:srgbClr val="0A233F"/>
          </a:solidFill>
          <a:latin typeface="Verdana" panose="020B0604030504040204" pitchFamily="34" charset="0"/>
          <a:ea typeface="Verdana" panose="020B0604030504040204" pitchFamily="34" charset="0"/>
        </a:defRPr>
      </a:lvl4pPr>
      <a:lvl5pPr marL="1257300" indent="-231775" algn="l" rtl="0" eaLnBrk="0" fontAlgn="base" hangingPunct="0">
        <a:spcBef>
          <a:spcPct val="20000"/>
        </a:spcBef>
        <a:spcAft>
          <a:spcPct val="0"/>
        </a:spcAft>
        <a:buClr>
          <a:srgbClr val="D16127"/>
        </a:buClr>
        <a:buChar char="»"/>
        <a:defRPr sz="1800">
          <a:solidFill>
            <a:srgbClr val="0A233F"/>
          </a:solidFill>
          <a:latin typeface="Verdana" panose="020B0604030504040204" pitchFamily="34" charset="0"/>
          <a:ea typeface="Verdana" panose="020B0604030504040204" pitchFamily="34" charset="0"/>
        </a:defRPr>
      </a:lvl5pPr>
      <a:lvl6pPr marL="1658938" indent="-176213" algn="l" rtl="0" fontAlgn="base">
        <a:spcBef>
          <a:spcPct val="20000"/>
        </a:spcBef>
        <a:spcAft>
          <a:spcPct val="0"/>
        </a:spcAft>
        <a:buClr>
          <a:srgbClr val="5A1B86"/>
        </a:buClr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116138" indent="-176213" algn="l" rtl="0" fontAlgn="base">
        <a:spcBef>
          <a:spcPct val="20000"/>
        </a:spcBef>
        <a:spcAft>
          <a:spcPct val="0"/>
        </a:spcAft>
        <a:buClr>
          <a:srgbClr val="5A1B86"/>
        </a:buClr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573338" indent="-176213" algn="l" rtl="0" fontAlgn="base">
        <a:spcBef>
          <a:spcPct val="20000"/>
        </a:spcBef>
        <a:spcAft>
          <a:spcPct val="0"/>
        </a:spcAft>
        <a:buClr>
          <a:srgbClr val="5A1B86"/>
        </a:buClr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030538" indent="-176213" algn="l" rtl="0" fontAlgn="base">
        <a:spcBef>
          <a:spcPct val="20000"/>
        </a:spcBef>
        <a:spcAft>
          <a:spcPct val="0"/>
        </a:spcAft>
        <a:buClr>
          <a:srgbClr val="5A1B86"/>
        </a:buClr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svg"/><Relationship Id="rId10" Type="http://schemas.openxmlformats.org/officeDocument/2006/relationships/image" Target="../media/image22.svg"/><Relationship Id="rId19" Type="http://schemas.openxmlformats.org/officeDocument/2006/relationships/image" Target="../media/image1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10" Type="http://schemas.openxmlformats.org/officeDocument/2006/relationships/image" Target="../media/image38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william.m.stanton@nasa.gov" TargetMode="External"/><Relationship Id="rId2" Type="http://schemas.openxmlformats.org/officeDocument/2006/relationships/hyperlink" Target="mailto:andreali.williams.@nasa.gov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hristopher.m.riley@nasa.gov" TargetMode="External"/><Relationship Id="rId4" Type="http://schemas.openxmlformats.org/officeDocument/2006/relationships/hyperlink" Target="mailto:james.e.clapsadle@nasa.gov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107.0770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A39288-C3D0-BAD4-7F09-8D689207E8E8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-1" y="4734446"/>
            <a:ext cx="12188823" cy="624469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Shannon Bull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14518A-7A59-2E3F-7D50-6A8968DCBDB3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0" y="463733"/>
            <a:ext cx="12188824" cy="1003611"/>
          </a:xfrm>
        </p:spPr>
        <p:txBody>
          <a:bodyPr/>
          <a:lstStyle/>
          <a:p>
            <a:r>
              <a:rPr lang="en-US">
                <a:latin typeface="Verdana" panose="020B0604030504040204" pitchFamily="34" charset="0"/>
              </a:rPr>
              <a:t>Maximizing Operator Impact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616AC6-5564-6707-BA52-B0B3C92FA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5755013"/>
            <a:ext cx="322498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bg1"/>
                </a:solidFill>
                <a:cs typeface="Arial" pitchFamily="34" charset="0"/>
              </a:rPr>
              <a:t>GSAW 2025</a:t>
            </a:r>
          </a:p>
          <a:p>
            <a:r>
              <a:rPr lang="en-US" sz="1200">
                <a:solidFill>
                  <a:schemeClr val="bg1"/>
                </a:solidFill>
                <a:cs typeface="Arial" pitchFamily="34" charset="0"/>
              </a:rPr>
              <a:t>Track: Anomaly Detection</a:t>
            </a:r>
          </a:p>
          <a:p>
            <a:r>
              <a:rPr lang="en-US" sz="1200">
                <a:solidFill>
                  <a:schemeClr val="bg1"/>
                </a:solidFill>
                <a:cs typeface="Arial" pitchFamily="34" charset="0"/>
              </a:rPr>
              <a:t>Tuesday, Feb. 25th, 2025</a:t>
            </a:r>
          </a:p>
          <a:p>
            <a:r>
              <a:rPr lang="en-US" sz="1200">
                <a:solidFill>
                  <a:schemeClr val="bg1"/>
                </a:solidFill>
                <a:cs typeface="Arial" pitchFamily="34" charset="0"/>
              </a:rPr>
              <a:t>Los Angeles, California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943299E-9C71-F33D-DB52-D261AAC03227}"/>
              </a:ext>
            </a:extLst>
          </p:cNvPr>
          <p:cNvSpPr txBox="1">
            <a:spLocks/>
          </p:cNvSpPr>
          <p:nvPr/>
        </p:nvSpPr>
        <p:spPr bwMode="auto">
          <a:xfrm>
            <a:off x="-1" y="1221118"/>
            <a:ext cx="12188824" cy="82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200" b="1" kern="1200" spc="50" baseline="0">
                <a:solidFill>
                  <a:srgbClr val="D16127"/>
                </a:solidFill>
                <a:effectLst/>
                <a:latin typeface="Arial"/>
                <a:ea typeface="Verdana" panose="020B0604030504040204" pitchFamily="34" charset="0"/>
                <a:cs typeface="Arial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E15A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E15A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E15A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5E15A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bg1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r>
              <a:rPr lang="en-US" sz="2400" b="0">
                <a:solidFill>
                  <a:srgbClr val="BAD5E4"/>
                </a:solidFill>
                <a:latin typeface="Verdana" panose="020B0604030504040204" pitchFamily="34" charset="0"/>
              </a:rPr>
              <a:t>Leveraging Machine Learning to Improve Trending Analysis for the Magnetospheric Multiscale Mission</a:t>
            </a:r>
          </a:p>
        </p:txBody>
      </p:sp>
      <p:sp>
        <p:nvSpPr>
          <p:cNvPr id="5" name="Rectangle 60">
            <a:extLst>
              <a:ext uri="{FF2B5EF4-FFF2-40B4-BE49-F238E27FC236}">
                <a16:creationId xmlns:a16="http://schemas.microsoft.com/office/drawing/2014/main" id="{A3264A38-C940-F74B-E130-9E648A2079F6}"/>
              </a:ext>
            </a:extLst>
          </p:cNvPr>
          <p:cNvSpPr txBox="1">
            <a:spLocks noChangeArrowheads="1"/>
          </p:cNvSpPr>
          <p:nvPr/>
        </p:nvSpPr>
        <p:spPr>
          <a:xfrm>
            <a:off x="1522410" y="5194491"/>
            <a:ext cx="9144000" cy="355135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1800" spc="200">
                <a:solidFill>
                  <a:schemeClr val="bg1"/>
                </a:solidFill>
                <a:effectLst>
                  <a:outerShdw blurRad="50800" dist="76200" dir="2700000" algn="tl" rotWithShape="0">
                    <a:srgbClr val="0A233F"/>
                  </a:outerShdw>
                </a:effectLst>
              </a:rPr>
              <a:t>NASA’s Goddard Space Flight Center </a:t>
            </a:r>
          </a:p>
        </p:txBody>
      </p:sp>
    </p:spTree>
    <p:extLst>
      <p:ext uri="{BB962C8B-B14F-4D97-AF65-F5344CB8AC3E}">
        <p14:creationId xmlns:p14="http://schemas.microsoft.com/office/powerpoint/2010/main" val="153479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DEC3CE-5643-3DF4-B76D-CCA8C579A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179" y="1550158"/>
            <a:ext cx="5181701" cy="479901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/>
              <a:t>Launched in 2015</a:t>
            </a:r>
          </a:p>
          <a:p>
            <a:pPr>
              <a:spcBef>
                <a:spcPts val="1200"/>
              </a:spcBef>
            </a:pPr>
            <a:r>
              <a:rPr lang="en-US"/>
              <a:t>Consists of 4 identical spacecraft flying in a tetrahedral formation</a:t>
            </a:r>
          </a:p>
          <a:p>
            <a:pPr>
              <a:spcBef>
                <a:spcPts val="1200"/>
              </a:spcBef>
            </a:pPr>
            <a:r>
              <a:rPr lang="en-US"/>
              <a:t>Explores magnetic reconnection - connection and disconnection of the Sun and Earth’s magnetic fields </a:t>
            </a:r>
          </a:p>
          <a:p>
            <a:pPr>
              <a:spcBef>
                <a:spcPts val="1200"/>
              </a:spcBef>
            </a:pPr>
            <a:r>
              <a:rPr lang="en-US"/>
              <a:t>Its data products are used to improve the models that predict space weather, benefiting both terrestrial and space exploration activities</a:t>
            </a:r>
          </a:p>
          <a:p>
            <a:pPr>
              <a:spcBef>
                <a:spcPts val="1200"/>
              </a:spcBef>
            </a:pPr>
            <a:r>
              <a:rPr lang="en-US"/>
              <a:t>Currently in second extended mission phase</a:t>
            </a:r>
          </a:p>
          <a:p>
            <a:pPr>
              <a:spcBef>
                <a:spcPts val="1200"/>
              </a:spcBef>
            </a:pPr>
            <a:r>
              <a:rPr lang="en-US"/>
              <a:t>GSFC manages MMS mission operations</a:t>
            </a:r>
          </a:p>
          <a:p>
            <a:pPr marL="0" indent="0">
              <a:spcBef>
                <a:spcPts val="1200"/>
              </a:spcBef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85EC5F-694C-9C1F-AD63-AE02F4C5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Magnetospheric Multiscale (MMS) mission</a:t>
            </a:r>
          </a:p>
        </p:txBody>
      </p:sp>
      <p:pic>
        <p:nvPicPr>
          <p:cNvPr id="1028" name="Picture 4" descr="Record-Breaking Satellite Advances NASA's Exploration of High-Altitude GPS  - NASA">
            <a:extLst>
              <a:ext uri="{FF2B5EF4-FFF2-40B4-BE49-F238E27FC236}">
                <a16:creationId xmlns:a16="http://schemas.microsoft.com/office/drawing/2014/main" id="{EE401B09-4B7C-2E49-3F69-B1D74023F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694" y="1288830"/>
            <a:ext cx="6420510" cy="428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6BC430-4067-ABA0-D7FA-89C2068A0ABF}"/>
              </a:ext>
            </a:extLst>
          </p:cNvPr>
          <p:cNvSpPr txBox="1"/>
          <p:nvPr/>
        </p:nvSpPr>
        <p:spPr bwMode="auto">
          <a:xfrm>
            <a:off x="5791200" y="5569170"/>
            <a:ext cx="626100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1B1B1B"/>
                </a:solidFill>
                <a:latin typeface="Public Sans Web"/>
              </a:rPr>
              <a:t>The mission’s </a:t>
            </a:r>
            <a:r>
              <a:rPr lang="en-US" sz="1400" b="0" i="0">
                <a:solidFill>
                  <a:srgbClr val="1B1B1B"/>
                </a:solidFill>
                <a:effectLst/>
                <a:latin typeface="Public Sans Web"/>
              </a:rPr>
              <a:t>four identical spacecraft fly in </a:t>
            </a:r>
            <a:r>
              <a:rPr lang="en-US" sz="1400">
                <a:solidFill>
                  <a:srgbClr val="1B1B1B"/>
                </a:solidFill>
                <a:latin typeface="Public Sans Web"/>
              </a:rPr>
              <a:t>a </a:t>
            </a:r>
            <a:r>
              <a:rPr lang="en-US" sz="1400" b="0" i="0">
                <a:solidFill>
                  <a:srgbClr val="1B1B1B"/>
                </a:solidFill>
                <a:effectLst/>
                <a:latin typeface="Public Sans Web"/>
              </a:rPr>
              <a:t>pyramid-shape to measure magnetic field lines and charged particles in three-dimensions (Source: nasa.gov)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5232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Graphical user interface&#10;&#10;Description automatically generated">
            <a:extLst>
              <a:ext uri="{FF2B5EF4-FFF2-40B4-BE49-F238E27FC236}">
                <a16:creationId xmlns:a16="http://schemas.microsoft.com/office/drawing/2014/main" id="{FA451F77-CC3F-7EFA-8DA3-A48E40D01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7" y="3951870"/>
            <a:ext cx="11376820" cy="2137141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DEC3CE-5643-3DF4-B76D-CCA8C579A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Telemetry analysis consistently takes place throughout operations:</a:t>
            </a:r>
          </a:p>
          <a:p>
            <a:pPr lvl="1"/>
            <a:r>
              <a:rPr lang="en-US"/>
              <a:t>During spacecraft contact</a:t>
            </a:r>
          </a:p>
          <a:p>
            <a:pPr lvl="1"/>
            <a:r>
              <a:rPr lang="en-US"/>
              <a:t>Back orbit analysis</a:t>
            </a:r>
          </a:p>
          <a:p>
            <a:pPr lvl="1"/>
            <a:r>
              <a:rPr lang="en-US"/>
              <a:t>All other analysis outside of contact periods</a:t>
            </a:r>
          </a:p>
          <a:p>
            <a:r>
              <a:rPr lang="en-US"/>
              <a:t>Telemetry analysis is necessary to detect and diagnose mission anomalies</a:t>
            </a:r>
          </a:p>
          <a:p>
            <a:pPr lvl="1"/>
            <a:r>
              <a:rPr lang="en-US"/>
              <a:t>There are currently thresholding techniques to automatically detect possible anomalies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85EC5F-694C-9C1F-AD63-AE02F4C5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MMS Mission Operations </a:t>
            </a:r>
          </a:p>
        </p:txBody>
      </p:sp>
      <p:pic>
        <p:nvPicPr>
          <p:cNvPr id="16" name="Graphic 15" descr="Satellite with solid fill">
            <a:extLst>
              <a:ext uri="{FF2B5EF4-FFF2-40B4-BE49-F238E27FC236}">
                <a16:creationId xmlns:a16="http://schemas.microsoft.com/office/drawing/2014/main" id="{1C786B48-290D-D6E2-8170-C01D9D4537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520" y="3484630"/>
            <a:ext cx="703385" cy="75415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6423F8-58E1-11E6-8A9E-7F09EFEF6A66}"/>
              </a:ext>
            </a:extLst>
          </p:cNvPr>
          <p:cNvCxnSpPr>
            <a:cxnSpLocks/>
          </p:cNvCxnSpPr>
          <p:nvPr/>
        </p:nvCxnSpPr>
        <p:spPr bwMode="auto">
          <a:xfrm flipH="1">
            <a:off x="597185" y="4100878"/>
            <a:ext cx="211015" cy="1171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A07AEC-2FD7-D0E3-3B90-92B5994EB36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97185" y="4218032"/>
            <a:ext cx="319820" cy="415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271ECE-227B-A1B8-A2FD-1F4AE4707CC3}"/>
              </a:ext>
            </a:extLst>
          </p:cNvPr>
          <p:cNvCxnSpPr>
            <a:cxnSpLocks/>
          </p:cNvCxnSpPr>
          <p:nvPr/>
        </p:nvCxnSpPr>
        <p:spPr bwMode="auto">
          <a:xfrm flipH="1">
            <a:off x="731520" y="4259542"/>
            <a:ext cx="185485" cy="787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9" name="Graphic 8" descr="Satellite dish with solid fill">
            <a:extLst>
              <a:ext uri="{FF2B5EF4-FFF2-40B4-BE49-F238E27FC236}">
                <a16:creationId xmlns:a16="http://schemas.microsoft.com/office/drawing/2014/main" id="{EE755B4C-249B-49D5-5533-E1F0EF002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209" y="4227618"/>
            <a:ext cx="772955" cy="77295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E52D7C7-05BA-D651-213A-D7CB50029694}"/>
              </a:ext>
            </a:extLst>
          </p:cNvPr>
          <p:cNvGrpSpPr/>
          <p:nvPr/>
        </p:nvGrpSpPr>
        <p:grpSpPr>
          <a:xfrm>
            <a:off x="6891076" y="4035826"/>
            <a:ext cx="807719" cy="772954"/>
            <a:chOff x="5907491" y="2985667"/>
            <a:chExt cx="807719" cy="772954"/>
          </a:xfrm>
        </p:grpSpPr>
        <p:pic>
          <p:nvPicPr>
            <p:cNvPr id="14" name="Graphic 13" descr="Magnifying glass with solid fill">
              <a:extLst>
                <a:ext uri="{FF2B5EF4-FFF2-40B4-BE49-F238E27FC236}">
                  <a16:creationId xmlns:a16="http://schemas.microsoft.com/office/drawing/2014/main" id="{3AA78DB8-736C-B919-0586-5DCE7385C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07491" y="3210950"/>
              <a:ext cx="335278" cy="335278"/>
            </a:xfrm>
            <a:prstGeom prst="rect">
              <a:avLst/>
            </a:prstGeom>
          </p:spPr>
        </p:pic>
        <p:pic>
          <p:nvPicPr>
            <p:cNvPr id="15" name="Graphic 14" descr="User outline">
              <a:extLst>
                <a:ext uri="{FF2B5EF4-FFF2-40B4-BE49-F238E27FC236}">
                  <a16:creationId xmlns:a16="http://schemas.microsoft.com/office/drawing/2014/main" id="{EB05FD51-29B7-BA0E-61E4-2B8ACF1DC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942256" y="2985667"/>
              <a:ext cx="772954" cy="77295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211B33-EAF4-FAF8-51D8-3837D79EB1DD}"/>
              </a:ext>
            </a:extLst>
          </p:cNvPr>
          <p:cNvGrpSpPr/>
          <p:nvPr/>
        </p:nvGrpSpPr>
        <p:grpSpPr>
          <a:xfrm>
            <a:off x="6929178" y="5052410"/>
            <a:ext cx="807719" cy="772954"/>
            <a:chOff x="5907491" y="2985667"/>
            <a:chExt cx="807719" cy="772954"/>
          </a:xfrm>
        </p:grpSpPr>
        <p:pic>
          <p:nvPicPr>
            <p:cNvPr id="12" name="Graphic 11" descr="Magnifying glass with solid fill">
              <a:extLst>
                <a:ext uri="{FF2B5EF4-FFF2-40B4-BE49-F238E27FC236}">
                  <a16:creationId xmlns:a16="http://schemas.microsoft.com/office/drawing/2014/main" id="{E689B38E-81B4-6C52-9BDA-68907B2F0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07491" y="3210950"/>
              <a:ext cx="335278" cy="335278"/>
            </a:xfrm>
            <a:prstGeom prst="rect">
              <a:avLst/>
            </a:prstGeom>
          </p:spPr>
        </p:pic>
        <p:pic>
          <p:nvPicPr>
            <p:cNvPr id="13" name="Graphic 12" descr="User outline">
              <a:extLst>
                <a:ext uri="{FF2B5EF4-FFF2-40B4-BE49-F238E27FC236}">
                  <a16:creationId xmlns:a16="http://schemas.microsoft.com/office/drawing/2014/main" id="{280FBEEE-5D61-B921-144E-6C1D17F4D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942256" y="2985667"/>
              <a:ext cx="772954" cy="772954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CDB7C63-033E-4AF7-BA79-C7BEDBDBDAD1}"/>
              </a:ext>
            </a:extLst>
          </p:cNvPr>
          <p:cNvSpPr/>
          <p:nvPr/>
        </p:nvSpPr>
        <p:spPr bwMode="auto">
          <a:xfrm>
            <a:off x="6925841" y="5086309"/>
            <a:ext cx="1824457" cy="870870"/>
          </a:xfrm>
          <a:prstGeom prst="rect">
            <a:avLst/>
          </a:prstGeom>
          <a:noFill/>
          <a:ln w="28575" cap="flat" cmpd="sng" algn="ctr">
            <a:solidFill>
              <a:srgbClr val="D2612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545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0480C0-EDC9-FAA8-E001-9337D837A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686" y="1462088"/>
            <a:ext cx="5309190" cy="4799012"/>
          </a:xfrm>
        </p:spPr>
        <p:txBody>
          <a:bodyPr/>
          <a:lstStyle/>
          <a:p>
            <a:r>
              <a:rPr lang="en-US"/>
              <a:t>Objective: Use Machine Learning (ML) techniques on MMS mission telemetry data to develop a suite of algorithms capable of predicting and detecting mission anomalies</a:t>
            </a:r>
          </a:p>
          <a:p>
            <a:pPr lvl="1"/>
            <a:r>
              <a:rPr lang="en-US"/>
              <a:t>Go beyond existing rules-based automation</a:t>
            </a:r>
          </a:p>
          <a:p>
            <a:pPr lvl="1"/>
            <a:r>
              <a:rPr lang="en-US"/>
              <a:t>Provide operators with new insights into telemetry data patterns</a:t>
            </a:r>
          </a:p>
          <a:p>
            <a:pPr lvl="1"/>
            <a:r>
              <a:rPr lang="en-US"/>
              <a:t>Reduce the time it takes to identify anomalies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87B6CE-4867-6232-C458-C73F9AEF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</a:t>
            </a:r>
          </a:p>
        </p:txBody>
      </p:sp>
      <p:pic>
        <p:nvPicPr>
          <p:cNvPr id="20" name="Graphic 19" descr="Comment Like outline">
            <a:extLst>
              <a:ext uri="{FF2B5EF4-FFF2-40B4-BE49-F238E27FC236}">
                <a16:creationId xmlns:a16="http://schemas.microsoft.com/office/drawing/2014/main" id="{8C583861-FA10-3F90-0393-DD16AFAEF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8308" y="4169991"/>
            <a:ext cx="734132" cy="734132"/>
          </a:xfrm>
          <a:prstGeom prst="rect">
            <a:avLst/>
          </a:prstGeom>
        </p:spPr>
      </p:pic>
      <p:pic>
        <p:nvPicPr>
          <p:cNvPr id="24" name="Graphic 23" descr="Inbox Check outline">
            <a:extLst>
              <a:ext uri="{FF2B5EF4-FFF2-40B4-BE49-F238E27FC236}">
                <a16:creationId xmlns:a16="http://schemas.microsoft.com/office/drawing/2014/main" id="{40910A85-D36F-3DFC-0BE8-09B737372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3933" y="4537057"/>
            <a:ext cx="734132" cy="734132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CE11741-BEFC-5AB8-7292-144A53A9DA54}"/>
              </a:ext>
            </a:extLst>
          </p:cNvPr>
          <p:cNvGrpSpPr/>
          <p:nvPr/>
        </p:nvGrpSpPr>
        <p:grpSpPr>
          <a:xfrm>
            <a:off x="10266455" y="4034727"/>
            <a:ext cx="1549288" cy="1237109"/>
            <a:chOff x="10266455" y="4034727"/>
            <a:chExt cx="1549288" cy="1237109"/>
          </a:xfrm>
        </p:grpSpPr>
        <p:pic>
          <p:nvPicPr>
            <p:cNvPr id="14" name="Graphic 13" descr="User with solid fill">
              <a:extLst>
                <a:ext uri="{FF2B5EF4-FFF2-40B4-BE49-F238E27FC236}">
                  <a16:creationId xmlns:a16="http://schemas.microsoft.com/office/drawing/2014/main" id="{C648BBBF-F3BE-91CA-9144-8C01C1A46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66455" y="4471885"/>
              <a:ext cx="799951" cy="799951"/>
            </a:xfrm>
            <a:prstGeom prst="rect">
              <a:avLst/>
            </a:prstGeom>
          </p:spPr>
        </p:pic>
        <p:pic>
          <p:nvPicPr>
            <p:cNvPr id="28" name="Graphic 27" descr="Presentation with bar chart outline">
              <a:extLst>
                <a:ext uri="{FF2B5EF4-FFF2-40B4-BE49-F238E27FC236}">
                  <a16:creationId xmlns:a16="http://schemas.microsoft.com/office/drawing/2014/main" id="{C6908532-E3D2-2161-A56A-988B56E99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710867" y="4034727"/>
              <a:ext cx="1104876" cy="1104876"/>
            </a:xfrm>
            <a:prstGeom prst="rect">
              <a:avLst/>
            </a:prstGeom>
          </p:spPr>
        </p:pic>
      </p:grpSp>
      <p:pic>
        <p:nvPicPr>
          <p:cNvPr id="59" name="Graphic 58" descr="Arrow Right outline">
            <a:extLst>
              <a:ext uri="{FF2B5EF4-FFF2-40B4-BE49-F238E27FC236}">
                <a16:creationId xmlns:a16="http://schemas.microsoft.com/office/drawing/2014/main" id="{4064CAD4-6025-B96A-978B-2DD5073C19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51079" y="4368096"/>
            <a:ext cx="492137" cy="646393"/>
          </a:xfrm>
          <a:prstGeom prst="rect">
            <a:avLst/>
          </a:prstGeom>
        </p:spPr>
      </p:pic>
      <p:pic>
        <p:nvPicPr>
          <p:cNvPr id="74" name="Picture 73" descr="A picture containing text, music, piano, clavier&#10;&#10;Description automatically generated">
            <a:extLst>
              <a:ext uri="{FF2B5EF4-FFF2-40B4-BE49-F238E27FC236}">
                <a16:creationId xmlns:a16="http://schemas.microsoft.com/office/drawing/2014/main" id="{D1A7E470-DC62-6510-2CD0-4E0CC451E3D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5431" y="4195883"/>
            <a:ext cx="846915" cy="1056894"/>
          </a:xfrm>
          <a:prstGeom prst="rect">
            <a:avLst/>
          </a:prstGeom>
        </p:spPr>
      </p:pic>
      <p:pic>
        <p:nvPicPr>
          <p:cNvPr id="34" name="Graphic 33" descr="Research outline">
            <a:extLst>
              <a:ext uri="{FF2B5EF4-FFF2-40B4-BE49-F238E27FC236}">
                <a16:creationId xmlns:a16="http://schemas.microsoft.com/office/drawing/2014/main" id="{9054208C-9FAA-CFBB-2A17-16DE3807D0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57546" y="4124705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8E0C4D72-26A3-F84E-7B43-1040FC8D9581}"/>
              </a:ext>
            </a:extLst>
          </p:cNvPr>
          <p:cNvGrpSpPr/>
          <p:nvPr/>
        </p:nvGrpSpPr>
        <p:grpSpPr>
          <a:xfrm>
            <a:off x="7483099" y="4734822"/>
            <a:ext cx="583649" cy="497113"/>
            <a:chOff x="7020063" y="2516308"/>
            <a:chExt cx="583649" cy="497113"/>
          </a:xfrm>
        </p:grpSpPr>
        <p:pic>
          <p:nvPicPr>
            <p:cNvPr id="45" name="Graphic 44" descr="Single gear with solid fill">
              <a:extLst>
                <a:ext uri="{FF2B5EF4-FFF2-40B4-BE49-F238E27FC236}">
                  <a16:creationId xmlns:a16="http://schemas.microsoft.com/office/drawing/2014/main" id="{CD676481-772E-BC47-6C9D-00E5BA382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020063" y="2516308"/>
              <a:ext cx="363763" cy="363763"/>
            </a:xfrm>
            <a:prstGeom prst="rect">
              <a:avLst/>
            </a:prstGeom>
          </p:spPr>
        </p:pic>
        <p:pic>
          <p:nvPicPr>
            <p:cNvPr id="46" name="Graphic 45" descr="Single gear with solid fill">
              <a:extLst>
                <a:ext uri="{FF2B5EF4-FFF2-40B4-BE49-F238E27FC236}">
                  <a16:creationId xmlns:a16="http://schemas.microsoft.com/office/drawing/2014/main" id="{AFB73FD0-4494-C8A4-E892-2ED49D357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239949" y="2649658"/>
              <a:ext cx="363763" cy="363763"/>
            </a:xfrm>
            <a:prstGeom prst="rect">
              <a:avLst/>
            </a:prstGeom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38BA2BE-989D-AB79-E29E-ECBB12031B30}"/>
              </a:ext>
            </a:extLst>
          </p:cNvPr>
          <p:cNvGrpSpPr/>
          <p:nvPr/>
        </p:nvGrpSpPr>
        <p:grpSpPr>
          <a:xfrm>
            <a:off x="6778061" y="1381048"/>
            <a:ext cx="1929217" cy="1857186"/>
            <a:chOff x="6432838" y="1529959"/>
            <a:chExt cx="1929217" cy="185718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A948D2B-A4E4-F65C-FC04-73F52FB777F4}"/>
                </a:ext>
              </a:extLst>
            </p:cNvPr>
            <p:cNvGrpSpPr/>
            <p:nvPr/>
          </p:nvGrpSpPr>
          <p:grpSpPr>
            <a:xfrm>
              <a:off x="6432838" y="1529959"/>
              <a:ext cx="1000349" cy="946580"/>
              <a:chOff x="6727085" y="1736328"/>
              <a:chExt cx="1258564" cy="1162549"/>
            </a:xfrm>
          </p:grpSpPr>
          <p:pic>
            <p:nvPicPr>
              <p:cNvPr id="77" name="Picture 76" descr="Shape, square&#10;&#10;Description automatically generated">
                <a:extLst>
                  <a:ext uri="{FF2B5EF4-FFF2-40B4-BE49-F238E27FC236}">
                    <a16:creationId xmlns:a16="http://schemas.microsoft.com/office/drawing/2014/main" id="{E25DE49E-EE44-9894-C23A-52575534D0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27085" y="1736328"/>
                <a:ext cx="548029" cy="779590"/>
              </a:xfrm>
              <a:prstGeom prst="rect">
                <a:avLst/>
              </a:prstGeom>
            </p:spPr>
          </p:pic>
          <p:pic>
            <p:nvPicPr>
              <p:cNvPr id="79" name="Graphic 78" descr="User with solid fill">
                <a:extLst>
                  <a:ext uri="{FF2B5EF4-FFF2-40B4-BE49-F238E27FC236}">
                    <a16:creationId xmlns:a16="http://schemas.microsoft.com/office/drawing/2014/main" id="{3EFE2E8C-85B2-99ED-32BA-E2C2B4CD25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1249" y="198447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83" name="Graphic 82" descr="Magnifying glass with solid fill">
                <a:extLst>
                  <a:ext uri="{FF2B5EF4-FFF2-40B4-BE49-F238E27FC236}">
                    <a16:creationId xmlns:a16="http://schemas.microsoft.com/office/drawing/2014/main" id="{8E202C9E-997E-0436-0E18-7B0D34B24D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873918" y="2087139"/>
                <a:ext cx="517303" cy="517303"/>
              </a:xfrm>
              <a:prstGeom prst="rect">
                <a:avLst/>
              </a:prstGeom>
            </p:spPr>
          </p:pic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10877E25-2AE6-EC80-5E5E-240E5D91B8AE}"/>
                </a:ext>
              </a:extLst>
            </p:cNvPr>
            <p:cNvGrpSpPr/>
            <p:nvPr/>
          </p:nvGrpSpPr>
          <p:grpSpPr>
            <a:xfrm>
              <a:off x="6432838" y="2440565"/>
              <a:ext cx="1000349" cy="946580"/>
              <a:chOff x="6727085" y="1736328"/>
              <a:chExt cx="1258564" cy="1162549"/>
            </a:xfrm>
          </p:grpSpPr>
          <p:pic>
            <p:nvPicPr>
              <p:cNvPr id="104" name="Picture 103" descr="Shape, square&#10;&#10;Description automatically generated">
                <a:extLst>
                  <a:ext uri="{FF2B5EF4-FFF2-40B4-BE49-F238E27FC236}">
                    <a16:creationId xmlns:a16="http://schemas.microsoft.com/office/drawing/2014/main" id="{63EFE0A1-4D44-A4C1-8805-9230D0F8E9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27085" y="1736328"/>
                <a:ext cx="548029" cy="779590"/>
              </a:xfrm>
              <a:prstGeom prst="rect">
                <a:avLst/>
              </a:prstGeom>
            </p:spPr>
          </p:pic>
          <p:pic>
            <p:nvPicPr>
              <p:cNvPr id="105" name="Graphic 104" descr="User with solid fill">
                <a:extLst>
                  <a:ext uri="{FF2B5EF4-FFF2-40B4-BE49-F238E27FC236}">
                    <a16:creationId xmlns:a16="http://schemas.microsoft.com/office/drawing/2014/main" id="{5B82435C-CBAA-1A6E-F9B8-C5C442E7D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1249" y="198447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06" name="Graphic 105" descr="Magnifying glass with solid fill">
                <a:extLst>
                  <a:ext uri="{FF2B5EF4-FFF2-40B4-BE49-F238E27FC236}">
                    <a16:creationId xmlns:a16="http://schemas.microsoft.com/office/drawing/2014/main" id="{3E27D48D-C661-96C7-A387-A02FB26F7F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873918" y="2087139"/>
                <a:ext cx="517303" cy="517303"/>
              </a:xfrm>
              <a:prstGeom prst="rect">
                <a:avLst/>
              </a:prstGeom>
            </p:spPr>
          </p:pic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110038C-8902-07ED-4B5C-87DF74230F1D}"/>
                </a:ext>
              </a:extLst>
            </p:cNvPr>
            <p:cNvGrpSpPr/>
            <p:nvPr/>
          </p:nvGrpSpPr>
          <p:grpSpPr>
            <a:xfrm>
              <a:off x="7361706" y="2003249"/>
              <a:ext cx="1000349" cy="946580"/>
              <a:chOff x="6727085" y="1736328"/>
              <a:chExt cx="1258564" cy="1162549"/>
            </a:xfrm>
          </p:grpSpPr>
          <p:pic>
            <p:nvPicPr>
              <p:cNvPr id="108" name="Picture 107" descr="Shape, square&#10;&#10;Description automatically generated">
                <a:extLst>
                  <a:ext uri="{FF2B5EF4-FFF2-40B4-BE49-F238E27FC236}">
                    <a16:creationId xmlns:a16="http://schemas.microsoft.com/office/drawing/2014/main" id="{39FAE66D-AEDE-9CDC-3EDA-6BB2C0B5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27085" y="1736328"/>
                <a:ext cx="548029" cy="779590"/>
              </a:xfrm>
              <a:prstGeom prst="rect">
                <a:avLst/>
              </a:prstGeom>
            </p:spPr>
          </p:pic>
          <p:pic>
            <p:nvPicPr>
              <p:cNvPr id="109" name="Graphic 108" descr="User with solid fill">
                <a:extLst>
                  <a:ext uri="{FF2B5EF4-FFF2-40B4-BE49-F238E27FC236}">
                    <a16:creationId xmlns:a16="http://schemas.microsoft.com/office/drawing/2014/main" id="{06C7296D-B91E-EFF7-47A8-9DE02065F2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1249" y="1984477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10" name="Graphic 109" descr="Magnifying glass with solid fill">
                <a:extLst>
                  <a:ext uri="{FF2B5EF4-FFF2-40B4-BE49-F238E27FC236}">
                    <a16:creationId xmlns:a16="http://schemas.microsoft.com/office/drawing/2014/main" id="{226F19AD-6A8F-A5C7-C901-CA05B2DDE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873918" y="2087139"/>
                <a:ext cx="517303" cy="517303"/>
              </a:xfrm>
              <a:prstGeom prst="rect">
                <a:avLst/>
              </a:prstGeom>
            </p:spPr>
          </p:pic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9FC38B-A406-05F5-E5F2-7D53A11672BF}"/>
              </a:ext>
            </a:extLst>
          </p:cNvPr>
          <p:cNvGrpSpPr/>
          <p:nvPr/>
        </p:nvGrpSpPr>
        <p:grpSpPr>
          <a:xfrm>
            <a:off x="9635040" y="1721233"/>
            <a:ext cx="1549288" cy="1237109"/>
            <a:chOff x="10266455" y="4034727"/>
            <a:chExt cx="1549288" cy="1237109"/>
          </a:xfrm>
        </p:grpSpPr>
        <p:pic>
          <p:nvPicPr>
            <p:cNvPr id="114" name="Graphic 113" descr="User with solid fill">
              <a:extLst>
                <a:ext uri="{FF2B5EF4-FFF2-40B4-BE49-F238E27FC236}">
                  <a16:creationId xmlns:a16="http://schemas.microsoft.com/office/drawing/2014/main" id="{77ABAD81-57B0-9850-8E00-B3DE771EF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66455" y="4471885"/>
              <a:ext cx="799951" cy="799951"/>
            </a:xfrm>
            <a:prstGeom prst="rect">
              <a:avLst/>
            </a:prstGeom>
          </p:spPr>
        </p:pic>
        <p:pic>
          <p:nvPicPr>
            <p:cNvPr id="115" name="Graphic 114" descr="Presentation with bar chart outline">
              <a:extLst>
                <a:ext uri="{FF2B5EF4-FFF2-40B4-BE49-F238E27FC236}">
                  <a16:creationId xmlns:a16="http://schemas.microsoft.com/office/drawing/2014/main" id="{182FB8D4-C4E6-05CE-7880-E99FADEFF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710867" y="4034727"/>
              <a:ext cx="1104876" cy="1104876"/>
            </a:xfrm>
            <a:prstGeom prst="rect">
              <a:avLst/>
            </a:prstGeom>
          </p:spPr>
        </p:pic>
      </p:grpSp>
      <p:pic>
        <p:nvPicPr>
          <p:cNvPr id="116" name="Graphic 115" descr="Arrow Right outline">
            <a:extLst>
              <a:ext uri="{FF2B5EF4-FFF2-40B4-BE49-F238E27FC236}">
                <a16:creationId xmlns:a16="http://schemas.microsoft.com/office/drawing/2014/main" id="{2677E592-74A4-9836-F721-22C0574D31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37876" y="2027382"/>
            <a:ext cx="646393" cy="646393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818C3156-0F60-328F-A864-AB1998AF7CC1}"/>
              </a:ext>
            </a:extLst>
          </p:cNvPr>
          <p:cNvSpPr txBox="1"/>
          <p:nvPr/>
        </p:nvSpPr>
        <p:spPr bwMode="auto">
          <a:xfrm>
            <a:off x="5987023" y="3136287"/>
            <a:ext cx="608014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>
                <a:latin typeface="Verdana" panose="020B0604030504040204" pitchFamily="34" charset="0"/>
                <a:ea typeface="Verdana" panose="020B0604030504040204" pitchFamily="34" charset="0"/>
              </a:rPr>
              <a:t>Currently</a:t>
            </a: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: Mission Engineers manually review all subsystem data for trend performance.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AC54995-4C22-3FDC-0008-0115606602B7}"/>
              </a:ext>
            </a:extLst>
          </p:cNvPr>
          <p:cNvSpPr txBox="1"/>
          <p:nvPr/>
        </p:nvSpPr>
        <p:spPr bwMode="auto">
          <a:xfrm>
            <a:off x="6094412" y="5346244"/>
            <a:ext cx="5874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>
                <a:latin typeface="Verdana" panose="020B0604030504040204" pitchFamily="34" charset="0"/>
                <a:ea typeface="Verdana" panose="020B0604030504040204" pitchFamily="34" charset="0"/>
              </a:rPr>
              <a:t>In the future</a:t>
            </a:r>
            <a:r>
              <a:rPr lang="en-US" sz="1400">
                <a:latin typeface="Verdana" panose="020B0604030504040204" pitchFamily="34" charset="0"/>
                <a:ea typeface="Verdana" panose="020B0604030504040204" pitchFamily="34" charset="0"/>
              </a:rPr>
              <a:t>: Mission Engineers leverage model outputs to review subsystem data.</a:t>
            </a:r>
          </a:p>
        </p:txBody>
      </p:sp>
      <p:pic>
        <p:nvPicPr>
          <p:cNvPr id="126" name="Graphic 125" descr="Arrow Right outline">
            <a:extLst>
              <a:ext uri="{FF2B5EF4-FFF2-40B4-BE49-F238E27FC236}">
                <a16:creationId xmlns:a16="http://schemas.microsoft.com/office/drawing/2014/main" id="{D5CBFA7E-2312-FC16-8230-7AE106BB62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98181" y="4321882"/>
            <a:ext cx="492137" cy="64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1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3C4B43-84AE-59E6-D45B-A3B552E95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Training Data: telemetry archives from TaaS software</a:t>
            </a:r>
          </a:p>
          <a:p>
            <a:pPr lvl="1"/>
            <a:r>
              <a:rPr lang="en-US"/>
              <a:t>Focus on mnemonics from one subsystem for one of the four spacecraft at a time</a:t>
            </a:r>
          </a:p>
          <a:p>
            <a:r>
              <a:rPr lang="en-US"/>
              <a:t>Testing Data: previously documented mission anomalies 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5D4DAF-80A8-CDA7-D1B8-C506107E6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Our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5A03A-78C5-25E1-49C8-31A2CEC5F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9"/>
          <a:stretch/>
        </p:blipFill>
        <p:spPr>
          <a:xfrm>
            <a:off x="375920" y="3097015"/>
            <a:ext cx="10621034" cy="18783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D9302D-1647-BCA3-12A1-A885B42D6217}"/>
              </a:ext>
            </a:extLst>
          </p:cNvPr>
          <p:cNvSpPr txBox="1"/>
          <p:nvPr/>
        </p:nvSpPr>
        <p:spPr bwMode="auto">
          <a:xfrm>
            <a:off x="519201" y="5066025"/>
            <a:ext cx="105146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The graph above contains data from an anomalous trend that did not trigger automatic limit violations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0FD775-5BA4-79BE-057C-F81184347DB5}"/>
              </a:ext>
            </a:extLst>
          </p:cNvPr>
          <p:cNvSpPr txBox="1"/>
          <p:nvPr/>
        </p:nvSpPr>
        <p:spPr bwMode="auto">
          <a:xfrm>
            <a:off x="3586670" y="2817038"/>
            <a:ext cx="4379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>
                <a:latin typeface="Verdana" panose="020B0604030504040204" pitchFamily="34" charset="0"/>
                <a:ea typeface="Verdana" panose="020B0604030504040204" pitchFamily="34" charset="0"/>
              </a:rPr>
              <a:t>Electronics Board Thermistor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B832A6-B27C-9F2B-C5D9-6BFBA2B1AD76}"/>
              </a:ext>
            </a:extLst>
          </p:cNvPr>
          <p:cNvSpPr txBox="1"/>
          <p:nvPr/>
        </p:nvSpPr>
        <p:spPr bwMode="auto">
          <a:xfrm rot="16200000">
            <a:off x="-469664" y="3897668"/>
            <a:ext cx="141417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Degrees Celsius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42D841-F8B4-DD87-424E-B952C9D2A129}"/>
              </a:ext>
            </a:extLst>
          </p:cNvPr>
          <p:cNvSpPr txBox="1"/>
          <p:nvPr/>
        </p:nvSpPr>
        <p:spPr bwMode="auto">
          <a:xfrm>
            <a:off x="5125065" y="4812016"/>
            <a:ext cx="5613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00C6DA-0214-5506-9AD8-A0B3402AEDF2}"/>
              </a:ext>
            </a:extLst>
          </p:cNvPr>
          <p:cNvSpPr txBox="1"/>
          <p:nvPr/>
        </p:nvSpPr>
        <p:spPr bwMode="auto">
          <a:xfrm>
            <a:off x="10996954" y="3528335"/>
            <a:ext cx="81530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latin typeface="Verdana" panose="020B0604030504040204" pitchFamily="34" charset="0"/>
                <a:ea typeface="Verdana" panose="020B0604030504040204" pitchFamily="34" charset="0"/>
              </a:rPr>
              <a:t>Legend:</a:t>
            </a:r>
          </a:p>
          <a:p>
            <a:pPr algn="ctr"/>
            <a:r>
              <a:rPr lang="en-US" sz="1200" b="1">
                <a:solidFill>
                  <a:srgbClr val="FAB02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MMS1</a:t>
            </a:r>
          </a:p>
          <a:p>
            <a:pPr algn="ctr"/>
            <a:r>
              <a:rPr lang="en-US" sz="1200" b="1">
                <a:solidFill>
                  <a:srgbClr val="8D6FF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MMS2</a:t>
            </a:r>
          </a:p>
          <a:p>
            <a:pPr algn="ctr"/>
            <a:r>
              <a:rPr lang="en-US" sz="1200" b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MMS3</a:t>
            </a:r>
          </a:p>
          <a:p>
            <a:pPr algn="ctr"/>
            <a:r>
              <a:rPr lang="en-US" sz="1200" b="1">
                <a:solidFill>
                  <a:srgbClr val="FF5AF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MMS4</a:t>
            </a:r>
          </a:p>
        </p:txBody>
      </p:sp>
    </p:spTree>
    <p:extLst>
      <p:ext uri="{BB962C8B-B14F-4D97-AF65-F5344CB8AC3E}">
        <p14:creationId xmlns:p14="http://schemas.microsoft.com/office/powerpoint/2010/main" val="390944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677DF0-3DBD-17BC-A3A5-8CC120150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We use a specialized version of a Convolutional Neural Network (CNN) called a Temporal Convolutional Network (TCN). </a:t>
            </a:r>
            <a:r>
              <a:rPr lang="en-US" sz="1800"/>
              <a:t>Classic CNNs use filters to extract features. The combination of these features can help in classification problems.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4ACD4E-A714-EBD2-D797-E5B12BF3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Our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1050B4-DCE6-2E02-AC49-8940F266194B}"/>
              </a:ext>
            </a:extLst>
          </p:cNvPr>
          <p:cNvGrpSpPr/>
          <p:nvPr/>
        </p:nvGrpSpPr>
        <p:grpSpPr>
          <a:xfrm>
            <a:off x="2467736" y="2944432"/>
            <a:ext cx="5321949" cy="1941366"/>
            <a:chOff x="518653" y="1966025"/>
            <a:chExt cx="5321949" cy="1941366"/>
          </a:xfrm>
        </p:grpSpPr>
        <p:pic>
          <p:nvPicPr>
            <p:cNvPr id="8" name="Graphic 7" descr="Panda with solid fill">
              <a:extLst>
                <a:ext uri="{FF2B5EF4-FFF2-40B4-BE49-F238E27FC236}">
                  <a16:creationId xmlns:a16="http://schemas.microsoft.com/office/drawing/2014/main" id="{0C31B61A-6E2F-061D-599D-9CDF8DD7E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65358" y="2600426"/>
              <a:ext cx="575244" cy="617317"/>
            </a:xfrm>
            <a:prstGeom prst="rect">
              <a:avLst/>
            </a:prstGeom>
          </p:spPr>
        </p:pic>
        <p:pic>
          <p:nvPicPr>
            <p:cNvPr id="9" name="Graphic 8" descr="Zebra with solid fill">
              <a:extLst>
                <a:ext uri="{FF2B5EF4-FFF2-40B4-BE49-F238E27FC236}">
                  <a16:creationId xmlns:a16="http://schemas.microsoft.com/office/drawing/2014/main" id="{3021E282-A37D-4360-3469-9DA36DB13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65358" y="3065073"/>
              <a:ext cx="575244" cy="617317"/>
            </a:xfrm>
            <a:prstGeom prst="rect">
              <a:avLst/>
            </a:prstGeom>
          </p:spPr>
        </p:pic>
        <p:pic>
          <p:nvPicPr>
            <p:cNvPr id="10" name="Graphic 9" descr="Panda with solid fill">
              <a:extLst>
                <a:ext uri="{FF2B5EF4-FFF2-40B4-BE49-F238E27FC236}">
                  <a16:creationId xmlns:a16="http://schemas.microsoft.com/office/drawing/2014/main" id="{3A7045C7-BF35-77CD-CB3F-76AC47373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8653" y="2432259"/>
              <a:ext cx="940138" cy="1008899"/>
            </a:xfrm>
            <a:prstGeom prst="rect">
              <a:avLst/>
            </a:prstGeom>
          </p:spPr>
        </p:pic>
        <p:pic>
          <p:nvPicPr>
            <p:cNvPr id="11" name="Graphic 10" descr="Bear outline">
              <a:extLst>
                <a:ext uri="{FF2B5EF4-FFF2-40B4-BE49-F238E27FC236}">
                  <a16:creationId xmlns:a16="http://schemas.microsoft.com/office/drawing/2014/main" id="{2B2509D7-8439-A1D7-61FB-211A91CFE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65358" y="2109191"/>
              <a:ext cx="575244" cy="617317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A93E02E-F1DD-8B4E-126C-C88099738FE8}"/>
                </a:ext>
              </a:extLst>
            </p:cNvPr>
            <p:cNvGrpSpPr/>
            <p:nvPr/>
          </p:nvGrpSpPr>
          <p:grpSpPr>
            <a:xfrm>
              <a:off x="1924266" y="2502435"/>
              <a:ext cx="811715" cy="807763"/>
              <a:chOff x="2372224" y="2285802"/>
              <a:chExt cx="973937" cy="90314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D96105A-03C7-DC44-4635-A5056DC12165}"/>
                  </a:ext>
                </a:extLst>
              </p:cNvPr>
              <p:cNvGrpSpPr/>
              <p:nvPr/>
            </p:nvGrpSpPr>
            <p:grpSpPr>
              <a:xfrm>
                <a:off x="2372224" y="2285802"/>
                <a:ext cx="821537" cy="750740"/>
                <a:chOff x="8261498" y="1680853"/>
                <a:chExt cx="821537" cy="750740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4A2326E-868A-78B0-578E-740031AE55A6}"/>
                    </a:ext>
                  </a:extLst>
                </p:cNvPr>
                <p:cNvSpPr/>
                <p:nvPr/>
              </p:nvSpPr>
              <p:spPr bwMode="auto">
                <a:xfrm>
                  <a:off x="8261498" y="1687198"/>
                  <a:ext cx="786809" cy="744395"/>
                </a:xfrm>
                <a:prstGeom prst="rect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08" charset="0"/>
                    <a:ea typeface="ＭＳ Ｐゴシック" pitchFamily="-108" charset="-128"/>
                    <a:cs typeface="ＭＳ Ｐゴシック" pitchFamily="-108" charset="-128"/>
                  </a:endParaRPr>
                </a:p>
              </p:txBody>
            </p:sp>
            <p:pic>
              <p:nvPicPr>
                <p:cNvPr id="23" name="Graphic 22" descr="Panda with solid fill">
                  <a:extLst>
                    <a:ext uri="{FF2B5EF4-FFF2-40B4-BE49-F238E27FC236}">
                      <a16:creationId xmlns:a16="http://schemas.microsoft.com/office/drawing/2014/main" id="{2719064A-193E-872F-0B64-0E7E59D127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45842" t="13726" r="1" b="36280"/>
                <a:stretch/>
              </p:blipFill>
              <p:spPr>
                <a:xfrm>
                  <a:off x="8276663" y="1680853"/>
                  <a:ext cx="806372" cy="744395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B6DFBEC-FB16-6188-A48B-B60F42C71E9E}"/>
                  </a:ext>
                </a:extLst>
              </p:cNvPr>
              <p:cNvGrpSpPr/>
              <p:nvPr/>
            </p:nvGrpSpPr>
            <p:grpSpPr>
              <a:xfrm>
                <a:off x="2439562" y="2367083"/>
                <a:ext cx="821537" cy="750740"/>
                <a:chOff x="8261498" y="1680853"/>
                <a:chExt cx="821537" cy="75074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9A850BF-D974-FA8C-CBCD-87075E0C52AF}"/>
                    </a:ext>
                  </a:extLst>
                </p:cNvPr>
                <p:cNvSpPr/>
                <p:nvPr/>
              </p:nvSpPr>
              <p:spPr bwMode="auto">
                <a:xfrm>
                  <a:off x="8261498" y="1687198"/>
                  <a:ext cx="786809" cy="744395"/>
                </a:xfrm>
                <a:prstGeom prst="rect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08" charset="0"/>
                    <a:ea typeface="ＭＳ Ｐゴシック" pitchFamily="-108" charset="-128"/>
                    <a:cs typeface="ＭＳ Ｐゴシック" pitchFamily="-108" charset="-128"/>
                  </a:endParaRPr>
                </a:p>
              </p:txBody>
            </p:sp>
            <p:pic>
              <p:nvPicPr>
                <p:cNvPr id="21" name="Graphic 20" descr="Panda with solid fill">
                  <a:extLst>
                    <a:ext uri="{FF2B5EF4-FFF2-40B4-BE49-F238E27FC236}">
                      <a16:creationId xmlns:a16="http://schemas.microsoft.com/office/drawing/2014/main" id="{15818FBD-1872-C368-3AF6-854723FD63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45842" t="13726" r="1" b="36280"/>
                <a:stretch/>
              </p:blipFill>
              <p:spPr>
                <a:xfrm>
                  <a:off x="8276663" y="1680853"/>
                  <a:ext cx="806372" cy="744395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CEEE244-4A01-C070-922D-5A2F53F701F0}"/>
                  </a:ext>
                </a:extLst>
              </p:cNvPr>
              <p:cNvGrpSpPr/>
              <p:nvPr/>
            </p:nvGrpSpPr>
            <p:grpSpPr>
              <a:xfrm>
                <a:off x="2524624" y="2438202"/>
                <a:ext cx="821537" cy="750740"/>
                <a:chOff x="8261498" y="1680853"/>
                <a:chExt cx="821537" cy="750740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3A7D7EC-16F0-2120-C97F-F729157A02FD}"/>
                    </a:ext>
                  </a:extLst>
                </p:cNvPr>
                <p:cNvSpPr/>
                <p:nvPr/>
              </p:nvSpPr>
              <p:spPr bwMode="auto">
                <a:xfrm>
                  <a:off x="8261498" y="1687198"/>
                  <a:ext cx="786809" cy="744395"/>
                </a:xfrm>
                <a:prstGeom prst="rect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08" charset="0"/>
                    <a:ea typeface="ＭＳ Ｐゴシック" pitchFamily="-108" charset="-128"/>
                    <a:cs typeface="ＭＳ Ｐゴシック" pitchFamily="-108" charset="-128"/>
                  </a:endParaRPr>
                </a:p>
              </p:txBody>
            </p:sp>
            <p:pic>
              <p:nvPicPr>
                <p:cNvPr id="19" name="Graphic 18" descr="Panda with solid fill">
                  <a:extLst>
                    <a:ext uri="{FF2B5EF4-FFF2-40B4-BE49-F238E27FC236}">
                      <a16:creationId xmlns:a16="http://schemas.microsoft.com/office/drawing/2014/main" id="{37D22574-2555-B8F2-9811-5509838527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45842" t="13726" r="1" b="36280"/>
                <a:stretch/>
              </p:blipFill>
              <p:spPr>
                <a:xfrm>
                  <a:off x="8276663" y="1680853"/>
                  <a:ext cx="806372" cy="744395"/>
                </a:xfrm>
                <a:prstGeom prst="rect">
                  <a:avLst/>
                </a:prstGeom>
              </p:spPr>
            </p:pic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075BF4F-3329-33E9-69F9-AE335044AAC7}"/>
                  </a:ext>
                </a:extLst>
              </p:cNvPr>
              <p:cNvSpPr/>
              <p:nvPr/>
            </p:nvSpPr>
            <p:spPr bwMode="auto">
              <a:xfrm>
                <a:off x="2942975" y="2517031"/>
                <a:ext cx="318124" cy="294876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pic>
          <p:nvPicPr>
            <p:cNvPr id="13" name="Picture 12" descr="A picture containing text, silhouette&#10;&#10;Description automatically generated">
              <a:extLst>
                <a:ext uri="{FF2B5EF4-FFF2-40B4-BE49-F238E27FC236}">
                  <a16:creationId xmlns:a16="http://schemas.microsoft.com/office/drawing/2014/main" id="{040401BB-8F7C-E403-C769-F81694342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77589" y="1966025"/>
              <a:ext cx="2055229" cy="194136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BE342D1-8BAF-6346-36B9-C189752E9222}"/>
              </a:ext>
            </a:extLst>
          </p:cNvPr>
          <p:cNvSpPr txBox="1"/>
          <p:nvPr/>
        </p:nvSpPr>
        <p:spPr bwMode="auto">
          <a:xfrm>
            <a:off x="2177582" y="4245525"/>
            <a:ext cx="15204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Input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panda image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A8D0CA-6362-A93D-9621-A4EAAEDB69C9}"/>
              </a:ext>
            </a:extLst>
          </p:cNvPr>
          <p:cNvSpPr txBox="1"/>
          <p:nvPr/>
        </p:nvSpPr>
        <p:spPr bwMode="auto">
          <a:xfrm>
            <a:off x="7970987" y="3323089"/>
            <a:ext cx="15204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Output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animal classification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A67934-F29D-B24B-A35D-4E1CBC0E1780}"/>
              </a:ext>
            </a:extLst>
          </p:cNvPr>
          <p:cNvSpPr txBox="1"/>
          <p:nvPr/>
        </p:nvSpPr>
        <p:spPr bwMode="auto">
          <a:xfrm>
            <a:off x="468707" y="5406178"/>
            <a:ext cx="1117115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In the above example, 2-Dimensional filters may look at a body part and capture the shape, color, or texture of a particular body part. Feeding a modified image should still result in proper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83645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677DF0-3DBD-17BC-A3A5-8CC120150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We use a specialized version of a Convolutional Neural Network (CNN) called a Temporal Convolutional Network (TCN). </a:t>
            </a:r>
            <a:r>
              <a:rPr lang="en-US" sz="1800"/>
              <a:t>Classic CNNs use filters to extract features. The combination of these features can help in classification problems.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4ACD4E-A714-EBD2-D797-E5B12BF3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Our Model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5E2CB2-91CC-6832-312E-0957AAA81A35}"/>
              </a:ext>
            </a:extLst>
          </p:cNvPr>
          <p:cNvGrpSpPr/>
          <p:nvPr/>
        </p:nvGrpSpPr>
        <p:grpSpPr>
          <a:xfrm>
            <a:off x="1368594" y="3033415"/>
            <a:ext cx="8026092" cy="2231950"/>
            <a:chOff x="518608" y="1624035"/>
            <a:chExt cx="8966663" cy="260692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F784C56-904C-4AB1-5E8D-E0A6BEB156BD}"/>
                </a:ext>
              </a:extLst>
            </p:cNvPr>
            <p:cNvGrpSpPr/>
            <p:nvPr/>
          </p:nvGrpSpPr>
          <p:grpSpPr>
            <a:xfrm>
              <a:off x="518608" y="2133567"/>
              <a:ext cx="2759041" cy="1876077"/>
              <a:chOff x="558316" y="4194982"/>
              <a:chExt cx="4066693" cy="2115310"/>
            </a:xfrm>
          </p:grpSpPr>
          <p:pic>
            <p:nvPicPr>
              <p:cNvPr id="47" name="Graphic 46" descr="Voice outline">
                <a:extLst>
                  <a:ext uri="{FF2B5EF4-FFF2-40B4-BE49-F238E27FC236}">
                    <a16:creationId xmlns:a16="http://schemas.microsoft.com/office/drawing/2014/main" id="{4E836135-8105-1E8E-29FE-E32B21747F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58316" y="4194982"/>
                <a:ext cx="2115310" cy="2115310"/>
              </a:xfrm>
              <a:prstGeom prst="rect">
                <a:avLst/>
              </a:prstGeom>
            </p:spPr>
          </p:pic>
          <p:pic>
            <p:nvPicPr>
              <p:cNvPr id="48" name="Graphic 47" descr="Voice outline">
                <a:extLst>
                  <a:ext uri="{FF2B5EF4-FFF2-40B4-BE49-F238E27FC236}">
                    <a16:creationId xmlns:a16="http://schemas.microsoft.com/office/drawing/2014/main" id="{2AD33A38-12D7-25B7-9DCF-4F15E0F352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509699" y="4194982"/>
                <a:ext cx="2115310" cy="2115310"/>
              </a:xfrm>
              <a:prstGeom prst="rect">
                <a:avLst/>
              </a:prstGeom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3CF3487-E7AA-89E4-A6CA-B1E21C0DCDF4}"/>
                </a:ext>
              </a:extLst>
            </p:cNvPr>
            <p:cNvGrpSpPr/>
            <p:nvPr/>
          </p:nvGrpSpPr>
          <p:grpSpPr>
            <a:xfrm>
              <a:off x="3583173" y="2047336"/>
              <a:ext cx="1509823" cy="1578365"/>
              <a:chOff x="3572540" y="1845318"/>
              <a:chExt cx="1509823" cy="1578365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4DBD61D-59FC-C846-CAD1-4A7A8647899C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A07EA55A-043B-4784-5716-8059B0CE0263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45" name="Graphic 44" descr="Voice outline">
                  <a:extLst>
                    <a:ext uri="{FF2B5EF4-FFF2-40B4-BE49-F238E27FC236}">
                      <a16:creationId xmlns:a16="http://schemas.microsoft.com/office/drawing/2014/main" id="{6624BE2D-8155-F90F-06AB-3C9A1E762A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46" name="Graphic 45" descr="Voice outline">
                  <a:extLst>
                    <a:ext uri="{FF2B5EF4-FFF2-40B4-BE49-F238E27FC236}">
                      <a16:creationId xmlns:a16="http://schemas.microsoft.com/office/drawing/2014/main" id="{3A79D62D-D8D9-B46A-C073-656388D954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BC60FE4-4662-0343-44D3-16CB8DF62496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B04BF01-FFB0-C213-E82B-730E4EEBCE44}"/>
                </a:ext>
              </a:extLst>
            </p:cNvPr>
            <p:cNvGrpSpPr/>
            <p:nvPr/>
          </p:nvGrpSpPr>
          <p:grpSpPr>
            <a:xfrm>
              <a:off x="3664618" y="2157206"/>
              <a:ext cx="1509823" cy="1578365"/>
              <a:chOff x="3572540" y="1845318"/>
              <a:chExt cx="1509823" cy="1578365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09B41FD-C61F-6C5B-D4FD-E7B84ADA733C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307C85C-046D-DCAB-3A59-805D2780AB54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40" name="Graphic 39" descr="Voice outline">
                  <a:extLst>
                    <a:ext uri="{FF2B5EF4-FFF2-40B4-BE49-F238E27FC236}">
                      <a16:creationId xmlns:a16="http://schemas.microsoft.com/office/drawing/2014/main" id="{376AA973-753D-3932-4116-96D08ECC63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41" name="Graphic 40" descr="Voice outline">
                  <a:extLst>
                    <a:ext uri="{FF2B5EF4-FFF2-40B4-BE49-F238E27FC236}">
                      <a16:creationId xmlns:a16="http://schemas.microsoft.com/office/drawing/2014/main" id="{DE81CDC1-CA98-982B-C5EF-4FC85B6337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8024587-CB62-534A-B873-B6344E698A08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A298512-F2D5-1671-F1D2-6DA8C5F3C423}"/>
                </a:ext>
              </a:extLst>
            </p:cNvPr>
            <p:cNvGrpSpPr/>
            <p:nvPr/>
          </p:nvGrpSpPr>
          <p:grpSpPr>
            <a:xfrm>
              <a:off x="3768155" y="2256443"/>
              <a:ext cx="1509823" cy="1578365"/>
              <a:chOff x="3572540" y="1845318"/>
              <a:chExt cx="1509823" cy="1578365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C9FDD54-E68B-14A5-E064-C1F9C36D7385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D21D0A3-88E3-F669-9E83-56B3ADC4D608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35" name="Graphic 34" descr="Voice outline">
                  <a:extLst>
                    <a:ext uri="{FF2B5EF4-FFF2-40B4-BE49-F238E27FC236}">
                      <a16:creationId xmlns:a16="http://schemas.microsoft.com/office/drawing/2014/main" id="{3FF7CDA1-0446-9069-A5EA-F77D225E21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36" name="Graphic 35" descr="Voice outline">
                  <a:extLst>
                    <a:ext uri="{FF2B5EF4-FFF2-40B4-BE49-F238E27FC236}">
                      <a16:creationId xmlns:a16="http://schemas.microsoft.com/office/drawing/2014/main" id="{612A5025-54CE-FF6E-8237-4B9821C4E0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7EC2454-4FA9-C44C-98E4-9A51385576A4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pic>
          <p:nvPicPr>
            <p:cNvPr id="28" name="Graphic 27" descr="Piano with solid fill">
              <a:extLst>
                <a:ext uri="{FF2B5EF4-FFF2-40B4-BE49-F238E27FC236}">
                  <a16:creationId xmlns:a16="http://schemas.microsoft.com/office/drawing/2014/main" id="{700C6FD4-DF9A-9822-21A9-BB7CFF89F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83869" y="3308242"/>
              <a:ext cx="701402" cy="701402"/>
            </a:xfrm>
            <a:prstGeom prst="rect">
              <a:avLst/>
            </a:prstGeom>
          </p:spPr>
        </p:pic>
        <p:pic>
          <p:nvPicPr>
            <p:cNvPr id="29" name="Graphic 28" descr="Drum with solid fill">
              <a:extLst>
                <a:ext uri="{FF2B5EF4-FFF2-40B4-BE49-F238E27FC236}">
                  <a16:creationId xmlns:a16="http://schemas.microsoft.com/office/drawing/2014/main" id="{13877ACB-7D0F-CB89-35B9-6C2AA397C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63085" y="2052345"/>
              <a:ext cx="605073" cy="605073"/>
            </a:xfrm>
            <a:prstGeom prst="rect">
              <a:avLst/>
            </a:prstGeom>
          </p:spPr>
        </p:pic>
        <p:pic>
          <p:nvPicPr>
            <p:cNvPr id="30" name="Graphic 29" descr="Trumpet with solid fill">
              <a:extLst>
                <a:ext uri="{FF2B5EF4-FFF2-40B4-BE49-F238E27FC236}">
                  <a16:creationId xmlns:a16="http://schemas.microsoft.com/office/drawing/2014/main" id="{4E84583C-FE6D-70BC-8036-58F21673B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83869" y="2616498"/>
              <a:ext cx="701402" cy="701402"/>
            </a:xfrm>
            <a:prstGeom prst="rect">
              <a:avLst/>
            </a:prstGeom>
          </p:spPr>
        </p:pic>
        <p:pic>
          <p:nvPicPr>
            <p:cNvPr id="31" name="Picture 30" descr="A picture containing text, silhouette&#10;&#10;Description automatically generated">
              <a:extLst>
                <a:ext uri="{FF2B5EF4-FFF2-40B4-BE49-F238E27FC236}">
                  <a16:creationId xmlns:a16="http://schemas.microsoft.com/office/drawing/2014/main" id="{F881D332-45DB-D3EB-3E24-12FE94B93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33872" y="1624035"/>
              <a:ext cx="2759822" cy="2606923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3810E4DA-0F7B-B3BE-7318-BC6E59C17AC5}"/>
              </a:ext>
            </a:extLst>
          </p:cNvPr>
          <p:cNvSpPr txBox="1"/>
          <p:nvPr/>
        </p:nvSpPr>
        <p:spPr bwMode="auto">
          <a:xfrm>
            <a:off x="1673119" y="4702837"/>
            <a:ext cx="16844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Input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National anthem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4B751F-57B5-2593-984C-FDB850B64459}"/>
              </a:ext>
            </a:extLst>
          </p:cNvPr>
          <p:cNvSpPr txBox="1"/>
          <p:nvPr/>
        </p:nvSpPr>
        <p:spPr bwMode="auto">
          <a:xfrm>
            <a:off x="9289858" y="3679407"/>
            <a:ext cx="15204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Output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instrument classification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BB9D0D-F25C-F597-BA86-CBD0D8AC07C4}"/>
              </a:ext>
            </a:extLst>
          </p:cNvPr>
          <p:cNvSpPr txBox="1"/>
          <p:nvPr/>
        </p:nvSpPr>
        <p:spPr bwMode="auto">
          <a:xfrm>
            <a:off x="71269" y="5716819"/>
            <a:ext cx="113805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When considering music. 1-Dimensional CNN filters may qualify the pitch, volume, brightness of a sound. Modifying (slowing down, reversing) the audio file should not impact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168827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1D7649-97F4-36A5-6336-2C543F0F4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Our Model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A07B7F-A25E-4ECD-23AB-3DA4CA45F8EB}"/>
              </a:ext>
            </a:extLst>
          </p:cNvPr>
          <p:cNvGrpSpPr/>
          <p:nvPr/>
        </p:nvGrpSpPr>
        <p:grpSpPr>
          <a:xfrm>
            <a:off x="932999" y="3060816"/>
            <a:ext cx="2083377" cy="1538717"/>
            <a:chOff x="558316" y="4194982"/>
            <a:chExt cx="4066693" cy="2115310"/>
          </a:xfrm>
        </p:grpSpPr>
        <p:pic>
          <p:nvPicPr>
            <p:cNvPr id="5" name="Graphic 4" descr="Voice outline">
              <a:extLst>
                <a:ext uri="{FF2B5EF4-FFF2-40B4-BE49-F238E27FC236}">
                  <a16:creationId xmlns:a16="http://schemas.microsoft.com/office/drawing/2014/main" id="{9D66428D-4A5E-311D-70F5-F051F3215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8316" y="4194982"/>
              <a:ext cx="2115310" cy="2115310"/>
            </a:xfrm>
            <a:prstGeom prst="rect">
              <a:avLst/>
            </a:prstGeom>
          </p:spPr>
        </p:pic>
        <p:pic>
          <p:nvPicPr>
            <p:cNvPr id="6" name="Graphic 5" descr="Voice outline">
              <a:extLst>
                <a:ext uri="{FF2B5EF4-FFF2-40B4-BE49-F238E27FC236}">
                  <a16:creationId xmlns:a16="http://schemas.microsoft.com/office/drawing/2014/main" id="{274EC109-DE10-1D64-703B-E52BB9FC4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09699" y="4194982"/>
              <a:ext cx="2115310" cy="211531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FE1C736-7C82-6C91-6F62-50CA8FB0A840}"/>
              </a:ext>
            </a:extLst>
          </p:cNvPr>
          <p:cNvGrpSpPr/>
          <p:nvPr/>
        </p:nvGrpSpPr>
        <p:grpSpPr>
          <a:xfrm>
            <a:off x="3632605" y="3042684"/>
            <a:ext cx="1649181" cy="1574979"/>
            <a:chOff x="4584589" y="3429000"/>
            <a:chExt cx="1694805" cy="1787472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1A8F3A1-6589-6730-B347-7D7F965649D6}"/>
                </a:ext>
              </a:extLst>
            </p:cNvPr>
            <p:cNvGrpSpPr/>
            <p:nvPr/>
          </p:nvGrpSpPr>
          <p:grpSpPr>
            <a:xfrm>
              <a:off x="4584589" y="3429000"/>
              <a:ext cx="1509823" cy="1578365"/>
              <a:chOff x="3572540" y="1845318"/>
              <a:chExt cx="1509823" cy="157836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8F16EA2-8DA1-8EFB-D2EB-2ECBD8AF1472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69D56C1-76A1-8CAC-B62F-F050B28688BF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11" name="Graphic 10" descr="Voice outline">
                  <a:extLst>
                    <a:ext uri="{FF2B5EF4-FFF2-40B4-BE49-F238E27FC236}">
                      <a16:creationId xmlns:a16="http://schemas.microsoft.com/office/drawing/2014/main" id="{9A0838C9-3724-A47D-C26A-4943BF0A67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12" name="Graphic 11" descr="Voice outline">
                  <a:extLst>
                    <a:ext uri="{FF2B5EF4-FFF2-40B4-BE49-F238E27FC236}">
                      <a16:creationId xmlns:a16="http://schemas.microsoft.com/office/drawing/2014/main" id="{93C7363C-40DA-C676-ABBA-296CC33EF3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ABF5D52-A7B9-41A6-4B51-C4D30A07DFB1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AE65B1E-D46B-E5CA-F044-9226D2192715}"/>
                </a:ext>
              </a:extLst>
            </p:cNvPr>
            <p:cNvGrpSpPr/>
            <p:nvPr/>
          </p:nvGrpSpPr>
          <p:grpSpPr>
            <a:xfrm>
              <a:off x="4666034" y="3538870"/>
              <a:ext cx="1509823" cy="1578365"/>
              <a:chOff x="3572540" y="1845318"/>
              <a:chExt cx="1509823" cy="157836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B7B465E-7ACC-0201-1A1E-AB0F1AB56FDB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BBC97EE-0031-44AC-0ADA-12B794B5A784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28" name="Graphic 27" descr="Voice outline">
                  <a:extLst>
                    <a:ext uri="{FF2B5EF4-FFF2-40B4-BE49-F238E27FC236}">
                      <a16:creationId xmlns:a16="http://schemas.microsoft.com/office/drawing/2014/main" id="{BB787BAD-A6CE-1D7D-650D-2544CDC69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29" name="Graphic 28" descr="Voice outline">
                  <a:extLst>
                    <a:ext uri="{FF2B5EF4-FFF2-40B4-BE49-F238E27FC236}">
                      <a16:creationId xmlns:a16="http://schemas.microsoft.com/office/drawing/2014/main" id="{BB83F310-9F7A-75F8-69E6-7B7D9078CF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7B6004E-AB33-E0B2-9E8D-06BA90147FAE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777478A-42B4-F13E-A169-D2504352C281}"/>
                </a:ext>
              </a:extLst>
            </p:cNvPr>
            <p:cNvGrpSpPr/>
            <p:nvPr/>
          </p:nvGrpSpPr>
          <p:grpSpPr>
            <a:xfrm>
              <a:off x="4769571" y="3638107"/>
              <a:ext cx="1509823" cy="1578365"/>
              <a:chOff x="3572540" y="1845318"/>
              <a:chExt cx="1509823" cy="1578365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C4A5872-9A5E-5D6B-EB18-65A3512F2018}"/>
                  </a:ext>
                </a:extLst>
              </p:cNvPr>
              <p:cNvSpPr/>
              <p:nvPr/>
            </p:nvSpPr>
            <p:spPr bwMode="auto">
              <a:xfrm>
                <a:off x="3572540" y="2030819"/>
                <a:ext cx="1509823" cy="1169581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F2AED1-98D7-A771-7182-3B02B37BFF9A}"/>
                  </a:ext>
                </a:extLst>
              </p:cNvPr>
              <p:cNvGrpSpPr/>
              <p:nvPr/>
            </p:nvGrpSpPr>
            <p:grpSpPr>
              <a:xfrm>
                <a:off x="3681960" y="1845318"/>
                <a:ext cx="1236205" cy="1578365"/>
                <a:chOff x="3880883" y="2143030"/>
                <a:chExt cx="1236205" cy="1578365"/>
              </a:xfrm>
            </p:grpSpPr>
            <p:pic>
              <p:nvPicPr>
                <p:cNvPr id="40" name="Graphic 39" descr="Voice outline">
                  <a:extLst>
                    <a:ext uri="{FF2B5EF4-FFF2-40B4-BE49-F238E27FC236}">
                      <a16:creationId xmlns:a16="http://schemas.microsoft.com/office/drawing/2014/main" id="{B8DD9C6B-70A3-B910-E684-04A8AF5087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3828"/>
                <a:stretch/>
              </p:blipFill>
              <p:spPr>
                <a:xfrm>
                  <a:off x="3880883" y="2143030"/>
                  <a:ext cx="678217" cy="1578365"/>
                </a:xfrm>
                <a:prstGeom prst="rect">
                  <a:avLst/>
                </a:prstGeom>
              </p:spPr>
            </p:pic>
            <p:pic>
              <p:nvPicPr>
                <p:cNvPr id="41" name="Graphic 40" descr="Voice outline">
                  <a:extLst>
                    <a:ext uri="{FF2B5EF4-FFF2-40B4-BE49-F238E27FC236}">
                      <a16:creationId xmlns:a16="http://schemas.microsoft.com/office/drawing/2014/main" id="{02C672BC-CE89-2D68-5445-79ADD1D760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r="49885"/>
                <a:stretch/>
              </p:blipFill>
              <p:spPr>
                <a:xfrm>
                  <a:off x="4512015" y="2143030"/>
                  <a:ext cx="605073" cy="1578365"/>
                </a:xfrm>
                <a:prstGeom prst="rect">
                  <a:avLst/>
                </a:prstGeom>
              </p:spPr>
            </p:pic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DE237CE-2678-4C68-5ED4-E4695EACD180}"/>
                  </a:ext>
                </a:extLst>
              </p:cNvPr>
              <p:cNvSpPr/>
              <p:nvPr/>
            </p:nvSpPr>
            <p:spPr bwMode="auto">
              <a:xfrm>
                <a:off x="3937142" y="2375468"/>
                <a:ext cx="531628" cy="484690"/>
              </a:xfrm>
              <a:prstGeom prst="rect">
                <a:avLst/>
              </a:prstGeom>
              <a:noFill/>
              <a:ln w="19050" cap="flat" cmpd="sng" algn="ctr">
                <a:solidFill>
                  <a:srgbClr val="D1612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endParaRPr>
              </a:p>
            </p:txBody>
          </p:sp>
        </p:grpSp>
      </p:grpSp>
      <p:pic>
        <p:nvPicPr>
          <p:cNvPr id="56" name="Picture 55" descr="Background pattern&#10;&#10;Description automatically generated">
            <a:extLst>
              <a:ext uri="{FF2B5EF4-FFF2-40B4-BE49-F238E27FC236}">
                <a16:creationId xmlns:a16="http://schemas.microsoft.com/office/drawing/2014/main" id="{88B56C0E-D49C-1264-4862-E300BE8C7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48720" y="2917198"/>
            <a:ext cx="2837692" cy="2039365"/>
          </a:xfrm>
          <a:prstGeom prst="rect">
            <a:avLst/>
          </a:prstGeom>
        </p:spPr>
      </p:pic>
      <p:pic>
        <p:nvPicPr>
          <p:cNvPr id="58" name="Graphic 57" descr="Badge Tick1 with solid fill">
            <a:extLst>
              <a:ext uri="{FF2B5EF4-FFF2-40B4-BE49-F238E27FC236}">
                <a16:creationId xmlns:a16="http://schemas.microsoft.com/office/drawing/2014/main" id="{51133AF5-DE38-BD86-35CD-0131412B4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8475" y="3398352"/>
            <a:ext cx="510693" cy="510693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DD1DB8F8-FA2F-5941-5B53-A01244B7A41A}"/>
              </a:ext>
            </a:extLst>
          </p:cNvPr>
          <p:cNvSpPr txBox="1"/>
          <p:nvPr/>
        </p:nvSpPr>
        <p:spPr bwMode="auto">
          <a:xfrm>
            <a:off x="9143246" y="3398352"/>
            <a:ext cx="32600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 YES</a:t>
            </a:r>
          </a:p>
        </p:txBody>
      </p:sp>
      <p:sp>
        <p:nvSpPr>
          <p:cNvPr id="61" name="Content Placeholder 1">
            <a:extLst>
              <a:ext uri="{FF2B5EF4-FFF2-40B4-BE49-F238E27FC236}">
                <a16:creationId xmlns:a16="http://schemas.microsoft.com/office/drawing/2014/main" id="{4E1DDAD0-6496-8210-920A-66333E609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687" y="1462088"/>
            <a:ext cx="10819409" cy="11504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TCN is used with sequential data, when order matters.</a:t>
            </a:r>
          </a:p>
          <a:p>
            <a:r>
              <a:rPr lang="en-US" dirty="0"/>
              <a:t>Causal (temporal) convolutions preserve temporal order</a:t>
            </a:r>
          </a:p>
          <a:p>
            <a:r>
              <a:rPr lang="en-US" dirty="0"/>
              <a:t>Dilated convolutions capture long term dependencies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2D91BFB-523F-5C34-06A0-4130925E76F8}"/>
              </a:ext>
            </a:extLst>
          </p:cNvPr>
          <p:cNvSpPr txBox="1"/>
          <p:nvPr/>
        </p:nvSpPr>
        <p:spPr bwMode="auto">
          <a:xfrm>
            <a:off x="1146424" y="4526359"/>
            <a:ext cx="16844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Input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National anthem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D8CC3F8-DB87-64E2-ABB5-82DA5FE94EA0}"/>
              </a:ext>
            </a:extLst>
          </p:cNvPr>
          <p:cNvSpPr txBox="1"/>
          <p:nvPr/>
        </p:nvSpPr>
        <p:spPr bwMode="auto">
          <a:xfrm>
            <a:off x="8768474" y="3948113"/>
            <a:ext cx="183657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/>
              <a:t>Output</a:t>
            </a:r>
            <a:r>
              <a:rPr lang="en-US" sz="1600"/>
              <a:t>: </a:t>
            </a:r>
          </a:p>
          <a:p>
            <a:pPr algn="ctr"/>
            <a:r>
              <a:rPr lang="en-US" sz="1600"/>
              <a:t>Is this song the National anthem?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9A8D296-E210-A2F7-0FF0-D2C156D8ED67}"/>
              </a:ext>
            </a:extLst>
          </p:cNvPr>
          <p:cNvSpPr txBox="1"/>
          <p:nvPr/>
        </p:nvSpPr>
        <p:spPr bwMode="auto">
          <a:xfrm>
            <a:off x="337931" y="5473480"/>
            <a:ext cx="1081940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The TCN’s modified architecture maintains the temporal integrity and captures short and long-term features in the data. Slowing down, reversing, or rearranging the audio will change the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4210390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E8A4A1-5555-7CC0-6B4F-43990FF6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Training Our Model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F262BE8-BB28-2896-F6E5-BF84A6765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442" r="39187"/>
          <a:stretch/>
        </p:blipFill>
        <p:spPr bwMode="auto">
          <a:xfrm>
            <a:off x="0" y="4808988"/>
            <a:ext cx="12041196" cy="117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C339815-4906-2C7F-C877-5206E25A8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32" y="1283784"/>
            <a:ext cx="10593665" cy="104821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Inspired by Carmona et. </a:t>
            </a:r>
            <a:r>
              <a:rPr lang="en-US" err="1"/>
              <a:t>al’s</a:t>
            </a:r>
            <a:r>
              <a:rPr lang="en-US"/>
              <a:t> publication “Neural Contextual Anomaly Detection (NCAD) for Time Series” we use a TCN to detect anomalous trends in telemetry data.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D4B1AA-B8F5-DDC4-F1F0-CC47E6832BC0}"/>
              </a:ext>
            </a:extLst>
          </p:cNvPr>
          <p:cNvSpPr/>
          <p:nvPr/>
        </p:nvSpPr>
        <p:spPr bwMode="auto">
          <a:xfrm>
            <a:off x="1093077" y="4946345"/>
            <a:ext cx="2133599" cy="1036491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6BD22B-4CAD-77FA-8EF5-3DF0C7D81FE4}"/>
              </a:ext>
            </a:extLst>
          </p:cNvPr>
          <p:cNvSpPr/>
          <p:nvPr/>
        </p:nvSpPr>
        <p:spPr bwMode="auto">
          <a:xfrm>
            <a:off x="3226676" y="4931148"/>
            <a:ext cx="1387364" cy="1051688"/>
          </a:xfrm>
          <a:prstGeom prst="rect">
            <a:avLst/>
          </a:prstGeom>
          <a:solidFill>
            <a:schemeClr val="accent6">
              <a:lumMod val="40000"/>
              <a:lumOff val="60000"/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235A91E-2DC9-B38B-C29C-50F4379D434F}"/>
              </a:ext>
            </a:extLst>
          </p:cNvPr>
          <p:cNvGrpSpPr/>
          <p:nvPr/>
        </p:nvGrpSpPr>
        <p:grpSpPr>
          <a:xfrm>
            <a:off x="1807779" y="3657799"/>
            <a:ext cx="1723696" cy="848710"/>
            <a:chOff x="1770993" y="3554779"/>
            <a:chExt cx="1723696" cy="84871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A71951-89F4-817D-CF2E-7BC2CD649F21}"/>
                </a:ext>
              </a:extLst>
            </p:cNvPr>
            <p:cNvSpPr/>
            <p:nvPr/>
          </p:nvSpPr>
          <p:spPr bwMode="auto">
            <a:xfrm>
              <a:off x="1770993" y="3554779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EE6385-F001-943B-F2B2-378063F44CAF}"/>
                </a:ext>
              </a:extLst>
            </p:cNvPr>
            <p:cNvSpPr txBox="1"/>
            <p:nvPr/>
          </p:nvSpPr>
          <p:spPr bwMode="auto">
            <a:xfrm>
              <a:off x="2122375" y="3779173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TCN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8C2B2E-E328-9F56-3F47-C79F95A66292}"/>
              </a:ext>
            </a:extLst>
          </p:cNvPr>
          <p:cNvCxnSpPr>
            <a:cxnSpLocks/>
            <a:stCxn id="19" idx="1"/>
          </p:cNvCxnSpPr>
          <p:nvPr/>
        </p:nvCxnSpPr>
        <p:spPr bwMode="auto">
          <a:xfrm flipH="1" flipV="1">
            <a:off x="2159161" y="4492141"/>
            <a:ext cx="9731" cy="3391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D5A71C-6294-AF31-843D-0B486A3F043A}"/>
              </a:ext>
            </a:extLst>
          </p:cNvPr>
          <p:cNvCxnSpPr>
            <a:cxnSpLocks/>
            <a:stCxn id="2" idx="1"/>
          </p:cNvCxnSpPr>
          <p:nvPr/>
        </p:nvCxnSpPr>
        <p:spPr bwMode="auto">
          <a:xfrm flipV="1">
            <a:off x="2853559" y="4514882"/>
            <a:ext cx="1" cy="193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AA0F57C-3B85-F8D3-1352-28C43FE18F6C}"/>
              </a:ext>
            </a:extLst>
          </p:cNvPr>
          <p:cNvCxnSpPr>
            <a:cxnSpLocks/>
          </p:cNvCxnSpPr>
          <p:nvPr/>
        </p:nvCxnSpPr>
        <p:spPr bwMode="auto">
          <a:xfrm flipV="1">
            <a:off x="2169923" y="3369600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7DCF6BA-2400-CBE5-C113-ED3EF4237055}"/>
              </a:ext>
            </a:extLst>
          </p:cNvPr>
          <p:cNvCxnSpPr>
            <a:cxnSpLocks/>
          </p:cNvCxnSpPr>
          <p:nvPr/>
        </p:nvCxnSpPr>
        <p:spPr bwMode="auto">
          <a:xfrm flipV="1">
            <a:off x="2853559" y="3367357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C0839A0-89F0-EF2B-F126-0DCE11C270CD}"/>
              </a:ext>
            </a:extLst>
          </p:cNvPr>
          <p:cNvSpPr txBox="1"/>
          <p:nvPr/>
        </p:nvSpPr>
        <p:spPr bwMode="auto">
          <a:xfrm>
            <a:off x="1895400" y="2998025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9151E1-67AA-47D8-FBFD-9ADDF2092658}"/>
              </a:ext>
            </a:extLst>
          </p:cNvPr>
          <p:cNvSpPr txBox="1"/>
          <p:nvPr/>
        </p:nvSpPr>
        <p:spPr bwMode="auto">
          <a:xfrm>
            <a:off x="2425256" y="3002212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F06892-D379-FC31-868F-F7740CA313FF}"/>
              </a:ext>
            </a:extLst>
          </p:cNvPr>
          <p:cNvSpPr txBox="1"/>
          <p:nvPr/>
        </p:nvSpPr>
        <p:spPr bwMode="auto">
          <a:xfrm>
            <a:off x="1558339" y="5736820"/>
            <a:ext cx="12766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16A703-57A1-9F63-F51B-D42674CE429A}"/>
              </a:ext>
            </a:extLst>
          </p:cNvPr>
          <p:cNvSpPr txBox="1"/>
          <p:nvPr/>
        </p:nvSpPr>
        <p:spPr bwMode="auto">
          <a:xfrm>
            <a:off x="3178666" y="5736820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A4DFD3-A608-1189-104C-51CA0C0E0238}"/>
              </a:ext>
            </a:extLst>
          </p:cNvPr>
          <p:cNvSpPr txBox="1"/>
          <p:nvPr/>
        </p:nvSpPr>
        <p:spPr bwMode="auto">
          <a:xfrm>
            <a:off x="1708552" y="2537237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0597FA-54CC-F21C-5C4E-DB0952AAD7D6}"/>
              </a:ext>
            </a:extLst>
          </p:cNvPr>
          <p:cNvSpPr txBox="1"/>
          <p:nvPr/>
        </p:nvSpPr>
        <p:spPr bwMode="auto">
          <a:xfrm>
            <a:off x="5481911" y="4660705"/>
            <a:ext cx="569141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As we train, we look at one section of data at a time, splitting it into the context and suspect windows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DB237F-261F-ABBF-1BC6-D696CA062B2E}"/>
              </a:ext>
            </a:extLst>
          </p:cNvPr>
          <p:cNvSpPr txBox="1"/>
          <p:nvPr/>
        </p:nvSpPr>
        <p:spPr bwMode="auto">
          <a:xfrm>
            <a:off x="5481083" y="3517031"/>
            <a:ext cx="599110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The context window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</a:rPr>
              <a:t>(c)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and the full window (</a:t>
            </a:r>
            <a:r>
              <a:rPr lang="en-US" sz="1600" i="1" dirty="0" err="1">
                <a:latin typeface="Verdana" panose="020B0604030504040204" pitchFamily="34" charset="0"/>
                <a:ea typeface="Verdana" panose="020B0604030504040204" pitchFamily="34" charset="0"/>
              </a:rPr>
              <a:t>c+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 are each passed through our TCN which produces new vector representations of the input data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1FA4EC-3147-D774-0514-AFAC7E6A458D}"/>
              </a:ext>
            </a:extLst>
          </p:cNvPr>
          <p:cNvSpPr txBox="1"/>
          <p:nvPr/>
        </p:nvSpPr>
        <p:spPr bwMode="auto">
          <a:xfrm>
            <a:off x="5481083" y="2418387"/>
            <a:ext cx="56914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The distance between these vectors is computed. The model aims to produce a distance near 0 when the suspect window is nominal.</a:t>
            </a:r>
          </a:p>
        </p:txBody>
      </p:sp>
      <p:pic>
        <p:nvPicPr>
          <p:cNvPr id="36" name="Picture 35" descr="Shape&#10;&#10;Description automatically generated with low confidence">
            <a:extLst>
              <a:ext uri="{FF2B5EF4-FFF2-40B4-BE49-F238E27FC236}">
                <a16:creationId xmlns:a16="http://schemas.microsoft.com/office/drawing/2014/main" id="{88669102-5453-616C-A1A6-2F1EC8D0A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012" y="2469068"/>
            <a:ext cx="435258" cy="435258"/>
          </a:xfrm>
          <a:prstGeom prst="rect">
            <a:avLst/>
          </a:prstGeom>
        </p:spPr>
      </p:pic>
      <p:pic>
        <p:nvPicPr>
          <p:cNvPr id="38" name="Graphic 37" descr="Repeat outline">
            <a:extLst>
              <a:ext uri="{FF2B5EF4-FFF2-40B4-BE49-F238E27FC236}">
                <a16:creationId xmlns:a16="http://schemas.microsoft.com/office/drawing/2014/main" id="{08A58E51-029F-218D-9200-BC8D3CF9E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6769" y="2696486"/>
            <a:ext cx="243360" cy="243360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74C5FE32-9F59-3DA3-FE10-F9A22C974C8F}"/>
              </a:ext>
            </a:extLst>
          </p:cNvPr>
          <p:cNvSpPr/>
          <p:nvPr/>
        </p:nvSpPr>
        <p:spPr bwMode="auto">
          <a:xfrm rot="5400000">
            <a:off x="2738775" y="3062707"/>
            <a:ext cx="229568" cy="352096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C6FE2613-D27C-CD42-46CF-05334BD6DD58}"/>
              </a:ext>
            </a:extLst>
          </p:cNvPr>
          <p:cNvSpPr/>
          <p:nvPr/>
        </p:nvSpPr>
        <p:spPr bwMode="auto">
          <a:xfrm rot="5400000">
            <a:off x="2065269" y="3859114"/>
            <a:ext cx="207246" cy="215163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322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E8A4A1-5555-7CC0-6B4F-43990FF6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Training Our Model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CF880898-698B-9F75-7CAD-3EE86B61B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2" r="38863"/>
          <a:stretch/>
        </p:blipFill>
        <p:spPr bwMode="auto">
          <a:xfrm>
            <a:off x="73814" y="4815184"/>
            <a:ext cx="12041196" cy="1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1413145-2BCE-B785-C979-F6EFE108A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32" y="1283784"/>
            <a:ext cx="10593665" cy="104821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Inspired by Carmona et. </a:t>
            </a:r>
            <a:r>
              <a:rPr lang="en-US" dirty="0" err="1"/>
              <a:t>al’s</a:t>
            </a:r>
            <a:r>
              <a:rPr lang="en-US" dirty="0"/>
              <a:t> publication “Neural Contextual Anomaly Detection (NCAD) for Time Series” we use a TCN to detect anomalous trends in telemetry data.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494C0F-5627-8E2F-251E-CF6C75036700}"/>
              </a:ext>
            </a:extLst>
          </p:cNvPr>
          <p:cNvGrpSpPr/>
          <p:nvPr/>
        </p:nvGrpSpPr>
        <p:grpSpPr>
          <a:xfrm>
            <a:off x="3252951" y="3655448"/>
            <a:ext cx="1723696" cy="848710"/>
            <a:chOff x="2159876" y="3546406"/>
            <a:chExt cx="1723696" cy="8487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D68FC8-AC30-CC24-4BFF-17863153F888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E77BCA-672A-00F9-1905-A7C876ABFBCF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151E0A5-6319-3377-15DA-9691EFA061B1}"/>
              </a:ext>
            </a:extLst>
          </p:cNvPr>
          <p:cNvCxnSpPr>
            <a:cxnSpLocks/>
            <a:stCxn id="40" idx="1"/>
          </p:cNvCxnSpPr>
          <p:nvPr/>
        </p:nvCxnSpPr>
        <p:spPr bwMode="auto">
          <a:xfrm flipV="1">
            <a:off x="3637993" y="4515571"/>
            <a:ext cx="0" cy="2428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05DE06-13FE-AEF6-A1F9-C1B27AF7046D}"/>
              </a:ext>
            </a:extLst>
          </p:cNvPr>
          <p:cNvCxnSpPr>
            <a:cxnSpLocks/>
            <a:stCxn id="39" idx="1"/>
          </p:cNvCxnSpPr>
          <p:nvPr/>
        </p:nvCxnSpPr>
        <p:spPr bwMode="auto">
          <a:xfrm flipV="1">
            <a:off x="4333109" y="4464401"/>
            <a:ext cx="0" cy="2042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BC4D09A-3B27-1B28-7A88-9086CD8E111B}"/>
              </a:ext>
            </a:extLst>
          </p:cNvPr>
          <p:cNvCxnSpPr>
            <a:cxnSpLocks/>
          </p:cNvCxnSpPr>
          <p:nvPr/>
        </p:nvCxnSpPr>
        <p:spPr bwMode="auto">
          <a:xfrm flipV="1">
            <a:off x="3673365" y="3367249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DD9E326-7E33-2D0C-51DF-597E08E84AA2}"/>
              </a:ext>
            </a:extLst>
          </p:cNvPr>
          <p:cNvCxnSpPr>
            <a:cxnSpLocks/>
          </p:cNvCxnSpPr>
          <p:nvPr/>
        </p:nvCxnSpPr>
        <p:spPr bwMode="auto">
          <a:xfrm flipV="1">
            <a:off x="4333109" y="3367249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31ED888-E40A-8E71-3BC0-66B1E7964278}"/>
              </a:ext>
            </a:extLst>
          </p:cNvPr>
          <p:cNvSpPr txBox="1"/>
          <p:nvPr/>
        </p:nvSpPr>
        <p:spPr bwMode="auto">
          <a:xfrm>
            <a:off x="3388671" y="3038484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FCFDA5-8FBA-FBCB-3E69-7BA96CCE8083}"/>
              </a:ext>
            </a:extLst>
          </p:cNvPr>
          <p:cNvSpPr txBox="1"/>
          <p:nvPr/>
        </p:nvSpPr>
        <p:spPr bwMode="auto">
          <a:xfrm>
            <a:off x="3923381" y="3052475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4992C8-6943-7806-019F-8E2B7E811E6D}"/>
              </a:ext>
            </a:extLst>
          </p:cNvPr>
          <p:cNvSpPr txBox="1"/>
          <p:nvPr/>
        </p:nvSpPr>
        <p:spPr bwMode="auto">
          <a:xfrm>
            <a:off x="6259004" y="4556059"/>
            <a:ext cx="56914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During training we inject synthetic anomalies into a percentage of suspect windows. Labeling these as anomalous.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145465-D5DA-FF78-6218-10C25C97D17B}"/>
              </a:ext>
            </a:extLst>
          </p:cNvPr>
          <p:cNvSpPr txBox="1"/>
          <p:nvPr/>
        </p:nvSpPr>
        <p:spPr bwMode="auto">
          <a:xfrm>
            <a:off x="6259004" y="2841083"/>
            <a:ext cx="569141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The vector representations of the context window and the full window containing the anomalous suspect window </a:t>
            </a:r>
            <a:r>
              <a:rPr lang="en-US" sz="1600" i="1" dirty="0">
                <a:latin typeface="Verdana" panose="020B0604030504040204" pitchFamily="34" charset="0"/>
                <a:ea typeface="Verdana" panose="020B0604030504040204" pitchFamily="34" charset="0"/>
              </a:rPr>
              <a:t>should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differ, resulting in a greater distance. The model learns from these anomalies.</a:t>
            </a:r>
          </a:p>
        </p:txBody>
      </p:sp>
      <p:pic>
        <p:nvPicPr>
          <p:cNvPr id="26" name="Picture 25" descr="Shape&#10;&#10;Description automatically generated with low confidence">
            <a:extLst>
              <a:ext uri="{FF2B5EF4-FFF2-40B4-BE49-F238E27FC236}">
                <a16:creationId xmlns:a16="http://schemas.microsoft.com/office/drawing/2014/main" id="{807A3BCA-FCD8-6D64-8A1D-48564DC6A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803" y="2488192"/>
            <a:ext cx="435258" cy="435258"/>
          </a:xfrm>
          <a:prstGeom prst="rect">
            <a:avLst/>
          </a:prstGeom>
        </p:spPr>
      </p:pic>
      <p:pic>
        <p:nvPicPr>
          <p:cNvPr id="27" name="Graphic 26" descr="Repeat outline">
            <a:extLst>
              <a:ext uri="{FF2B5EF4-FFF2-40B4-BE49-F238E27FC236}">
                <a16:creationId xmlns:a16="http://schemas.microsoft.com/office/drawing/2014/main" id="{48A87FF2-3685-01A0-5460-C23B8F6433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5560" y="2715610"/>
            <a:ext cx="243360" cy="243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801C509-E689-F870-75F2-3363420B5BD8}"/>
              </a:ext>
            </a:extLst>
          </p:cNvPr>
          <p:cNvSpPr txBox="1"/>
          <p:nvPr/>
        </p:nvSpPr>
        <p:spPr bwMode="auto">
          <a:xfrm>
            <a:off x="3213472" y="2476098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A7A9E5D-A25B-00BD-FC6A-62D60703D197}"/>
              </a:ext>
            </a:extLst>
          </p:cNvPr>
          <p:cNvSpPr/>
          <p:nvPr/>
        </p:nvSpPr>
        <p:spPr bwMode="auto">
          <a:xfrm>
            <a:off x="2572627" y="4893337"/>
            <a:ext cx="2133599" cy="1036491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B7ED4B-2D80-55FB-FB36-9BA82AAF88F4}"/>
              </a:ext>
            </a:extLst>
          </p:cNvPr>
          <p:cNvSpPr txBox="1"/>
          <p:nvPr/>
        </p:nvSpPr>
        <p:spPr bwMode="auto">
          <a:xfrm>
            <a:off x="3037889" y="5736820"/>
            <a:ext cx="12766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Context Window </a:t>
            </a:r>
            <a:r>
              <a:rPr lang="en-US" sz="1600" i="1" dirty="0"/>
              <a:t>(c)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5B0CE8-E0EA-EF2A-6251-BC305C88B79F}"/>
              </a:ext>
            </a:extLst>
          </p:cNvPr>
          <p:cNvSpPr txBox="1"/>
          <p:nvPr/>
        </p:nvSpPr>
        <p:spPr bwMode="auto">
          <a:xfrm>
            <a:off x="4658216" y="5736820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/>
              <a:t>Suspect Window </a:t>
            </a:r>
            <a:r>
              <a:rPr lang="en-US" sz="1600" i="1" dirty="0"/>
              <a:t>(s)</a:t>
            </a:r>
          </a:p>
        </p:txBody>
      </p:sp>
      <p:sp>
        <p:nvSpPr>
          <p:cNvPr id="39" name="Left Brace 38">
            <a:extLst>
              <a:ext uri="{FF2B5EF4-FFF2-40B4-BE49-F238E27FC236}">
                <a16:creationId xmlns:a16="http://schemas.microsoft.com/office/drawing/2014/main" id="{C5C1BACA-6508-94BE-4146-43AE8F959DBC}"/>
              </a:ext>
            </a:extLst>
          </p:cNvPr>
          <p:cNvSpPr/>
          <p:nvPr/>
        </p:nvSpPr>
        <p:spPr bwMode="auto">
          <a:xfrm rot="5400000">
            <a:off x="4218325" y="3022951"/>
            <a:ext cx="229568" cy="352096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0" name="Left Brace 39">
            <a:extLst>
              <a:ext uri="{FF2B5EF4-FFF2-40B4-BE49-F238E27FC236}">
                <a16:creationId xmlns:a16="http://schemas.microsoft.com/office/drawing/2014/main" id="{14137450-E7F3-1933-D6DB-99351CF001B7}"/>
              </a:ext>
            </a:extLst>
          </p:cNvPr>
          <p:cNvSpPr/>
          <p:nvPr/>
        </p:nvSpPr>
        <p:spPr bwMode="auto">
          <a:xfrm rot="5400000">
            <a:off x="3534370" y="3796678"/>
            <a:ext cx="207246" cy="2130738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0E16E66-5DBF-2B75-8CAA-6AFF9FA3007D}"/>
              </a:ext>
            </a:extLst>
          </p:cNvPr>
          <p:cNvSpPr/>
          <p:nvPr/>
        </p:nvSpPr>
        <p:spPr bwMode="auto">
          <a:xfrm>
            <a:off x="4703362" y="4881924"/>
            <a:ext cx="1390230" cy="1038089"/>
          </a:xfrm>
          <a:prstGeom prst="rect">
            <a:avLst/>
          </a:prstGeom>
          <a:solidFill>
            <a:srgbClr val="FF6161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46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28" grpId="0"/>
      <p:bldP spid="35" grpId="0" animBg="1"/>
      <p:bldP spid="37" grpId="0"/>
      <p:bldP spid="38" grpId="0"/>
      <p:bldP spid="39" grpId="0" animBg="1"/>
      <p:bldP spid="40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E8A4A1-5555-7CC0-6B4F-43990FF6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Training Our Model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F262BE8-BB28-2896-F6E5-BF84A6765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442" r="39187"/>
          <a:stretch/>
        </p:blipFill>
        <p:spPr bwMode="auto">
          <a:xfrm>
            <a:off x="0" y="4808988"/>
            <a:ext cx="12041196" cy="117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B79FB02-5554-7041-2520-FD53916C916C}"/>
              </a:ext>
            </a:extLst>
          </p:cNvPr>
          <p:cNvGrpSpPr/>
          <p:nvPr/>
        </p:nvGrpSpPr>
        <p:grpSpPr>
          <a:xfrm>
            <a:off x="6094412" y="3660994"/>
            <a:ext cx="1723696" cy="848710"/>
            <a:chOff x="2159876" y="3546406"/>
            <a:chExt cx="1723696" cy="84871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9B6E4F-9454-BAB5-7E5F-F1D1C665D64F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C5BA37-E3EA-52C9-47B5-0784F01C74A4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83428F1-9158-DE5E-589B-91257F603622}"/>
              </a:ext>
            </a:extLst>
          </p:cNvPr>
          <p:cNvCxnSpPr>
            <a:cxnSpLocks/>
          </p:cNvCxnSpPr>
          <p:nvPr/>
        </p:nvCxnSpPr>
        <p:spPr bwMode="auto">
          <a:xfrm flipV="1">
            <a:off x="6514826" y="337279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3A5253-4FE5-2538-B88A-A32A4B6600FC}"/>
              </a:ext>
            </a:extLst>
          </p:cNvPr>
          <p:cNvCxnSpPr>
            <a:cxnSpLocks/>
          </p:cNvCxnSpPr>
          <p:nvPr/>
        </p:nvCxnSpPr>
        <p:spPr bwMode="auto">
          <a:xfrm flipV="1">
            <a:off x="7125740" y="337279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B54CE3-F6D0-90FD-31E8-3F76FE99149B}"/>
              </a:ext>
            </a:extLst>
          </p:cNvPr>
          <p:cNvSpPr txBox="1"/>
          <p:nvPr/>
        </p:nvSpPr>
        <p:spPr bwMode="auto">
          <a:xfrm>
            <a:off x="6230132" y="3044030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1D802B-3522-CCDC-3E69-A8665FAF1508}"/>
              </a:ext>
            </a:extLst>
          </p:cNvPr>
          <p:cNvSpPr txBox="1"/>
          <p:nvPr/>
        </p:nvSpPr>
        <p:spPr bwMode="auto">
          <a:xfrm>
            <a:off x="6736431" y="3057965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C67811-6649-D552-499D-FAED92FF4813}"/>
              </a:ext>
            </a:extLst>
          </p:cNvPr>
          <p:cNvSpPr txBox="1"/>
          <p:nvPr/>
        </p:nvSpPr>
        <p:spPr bwMode="auto">
          <a:xfrm>
            <a:off x="6025633" y="2510316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4A2C3192-13EE-7F61-CF27-857788DD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32" y="1283784"/>
            <a:ext cx="10593665" cy="104821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Inspired by Carmona et. </a:t>
            </a:r>
            <a:r>
              <a:rPr lang="en-US" err="1"/>
              <a:t>al’s</a:t>
            </a:r>
            <a:r>
              <a:rPr lang="en-US"/>
              <a:t> publication “Neural Contextual Anomaly Detection (NCAD) for Time Series” we use a TCN to detect anomalous trends in telemetry data.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23" name="Picture 22" descr="Shape&#10;&#10;Description automatically generated with low confidence">
            <a:extLst>
              <a:ext uri="{FF2B5EF4-FFF2-40B4-BE49-F238E27FC236}">
                <a16:creationId xmlns:a16="http://schemas.microsoft.com/office/drawing/2014/main" id="{A5CCD38B-D18C-5B1E-45BB-00A0B3151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783" y="2506778"/>
            <a:ext cx="435258" cy="435258"/>
          </a:xfrm>
          <a:prstGeom prst="rect">
            <a:avLst/>
          </a:prstGeom>
        </p:spPr>
      </p:pic>
      <p:pic>
        <p:nvPicPr>
          <p:cNvPr id="24" name="Graphic 23" descr="Repeat outline">
            <a:extLst>
              <a:ext uri="{FF2B5EF4-FFF2-40B4-BE49-F238E27FC236}">
                <a16:creationId xmlns:a16="http://schemas.microsoft.com/office/drawing/2014/main" id="{08E68DF3-3E2F-91CE-CA8A-3160883E6C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2540" y="2734196"/>
            <a:ext cx="243360" cy="24336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F84E822-D72F-436F-61C1-BFA19AA95CFA}"/>
              </a:ext>
            </a:extLst>
          </p:cNvPr>
          <p:cNvCxnSpPr>
            <a:cxnSpLocks/>
          </p:cNvCxnSpPr>
          <p:nvPr/>
        </p:nvCxnSpPr>
        <p:spPr bwMode="auto">
          <a:xfrm flipV="1">
            <a:off x="6465394" y="4504158"/>
            <a:ext cx="0" cy="3108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C459923-5B39-71B6-CB37-08084DBAD873}"/>
              </a:ext>
            </a:extLst>
          </p:cNvPr>
          <p:cNvCxnSpPr>
            <a:cxnSpLocks/>
            <a:stCxn id="27" idx="1"/>
          </p:cNvCxnSpPr>
          <p:nvPr/>
        </p:nvCxnSpPr>
        <p:spPr bwMode="auto">
          <a:xfrm flipV="1">
            <a:off x="7146159" y="4504157"/>
            <a:ext cx="0" cy="2042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50B24A8-8531-1BC2-16EA-105E5C0E6619}"/>
              </a:ext>
            </a:extLst>
          </p:cNvPr>
          <p:cNvSpPr/>
          <p:nvPr/>
        </p:nvSpPr>
        <p:spPr bwMode="auto">
          <a:xfrm>
            <a:off x="5385677" y="4946345"/>
            <a:ext cx="2133599" cy="1036491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3948A7-8FB2-52B4-C74F-29685733251E}"/>
              </a:ext>
            </a:extLst>
          </p:cNvPr>
          <p:cNvSpPr/>
          <p:nvPr/>
        </p:nvSpPr>
        <p:spPr bwMode="auto">
          <a:xfrm>
            <a:off x="7519276" y="4931148"/>
            <a:ext cx="1387364" cy="1051688"/>
          </a:xfrm>
          <a:prstGeom prst="rect">
            <a:avLst/>
          </a:prstGeom>
          <a:solidFill>
            <a:schemeClr val="accent6">
              <a:lumMod val="40000"/>
              <a:lumOff val="60000"/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00ECD0-A6C8-95F3-927F-DF1C5DB1964D}"/>
              </a:ext>
            </a:extLst>
          </p:cNvPr>
          <p:cNvSpPr txBox="1"/>
          <p:nvPr/>
        </p:nvSpPr>
        <p:spPr bwMode="auto">
          <a:xfrm>
            <a:off x="5850939" y="5736820"/>
            <a:ext cx="12766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B84612-C93F-3CBD-C217-9EDF8826FB5B}"/>
              </a:ext>
            </a:extLst>
          </p:cNvPr>
          <p:cNvSpPr txBox="1"/>
          <p:nvPr/>
        </p:nvSpPr>
        <p:spPr bwMode="auto">
          <a:xfrm>
            <a:off x="7471266" y="5736820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96FE6D80-8AD9-7EB9-5962-F79E354CCE95}"/>
              </a:ext>
            </a:extLst>
          </p:cNvPr>
          <p:cNvSpPr/>
          <p:nvPr/>
        </p:nvSpPr>
        <p:spPr bwMode="auto">
          <a:xfrm rot="5400000">
            <a:off x="7031375" y="3062707"/>
            <a:ext cx="229568" cy="352096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6EE9ADC4-D239-CC6C-2455-17BF3ED5F872}"/>
              </a:ext>
            </a:extLst>
          </p:cNvPr>
          <p:cNvSpPr/>
          <p:nvPr/>
        </p:nvSpPr>
        <p:spPr bwMode="auto">
          <a:xfrm rot="5400000">
            <a:off x="6357869" y="3859114"/>
            <a:ext cx="207246" cy="215163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1327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>
            <a:extLst>
              <a:ext uri="{FF2B5EF4-FFF2-40B4-BE49-F238E27FC236}">
                <a16:creationId xmlns:a16="http://schemas.microsoft.com/office/drawing/2014/main" id="{CAB61E48-1E3E-9E8D-ECE2-14C02A27E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2" r="38863"/>
          <a:stretch/>
        </p:blipFill>
        <p:spPr bwMode="auto">
          <a:xfrm>
            <a:off x="0" y="4815184"/>
            <a:ext cx="12041196" cy="1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AE8A4A1-5555-7CC0-6B4F-43990FF6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Training Our Model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B1CF6-1988-8D5F-1C83-E507B2E26BD7}"/>
              </a:ext>
            </a:extLst>
          </p:cNvPr>
          <p:cNvSpPr/>
          <p:nvPr/>
        </p:nvSpPr>
        <p:spPr bwMode="auto">
          <a:xfrm>
            <a:off x="9942112" y="4954098"/>
            <a:ext cx="1390230" cy="1038089"/>
          </a:xfrm>
          <a:prstGeom prst="rect">
            <a:avLst/>
          </a:prstGeom>
          <a:solidFill>
            <a:srgbClr val="FF6161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8C7F5B8-CD75-75EC-70DD-D7B2D34ED39C}"/>
              </a:ext>
            </a:extLst>
          </p:cNvPr>
          <p:cNvGrpSpPr/>
          <p:nvPr/>
        </p:nvGrpSpPr>
        <p:grpSpPr>
          <a:xfrm>
            <a:off x="8355887" y="3623378"/>
            <a:ext cx="1723696" cy="848710"/>
            <a:chOff x="2159876" y="3546406"/>
            <a:chExt cx="1723696" cy="8487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6C45F6-0068-84BF-1B9C-FAA0AFB8DD47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650FFD-C9E0-B1DE-74DF-90D494AFF2D6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B58A029-70CF-1C5E-2E99-CC5A9E5FC568}"/>
              </a:ext>
            </a:extLst>
          </p:cNvPr>
          <p:cNvCxnSpPr>
            <a:cxnSpLocks/>
          </p:cNvCxnSpPr>
          <p:nvPr/>
        </p:nvCxnSpPr>
        <p:spPr bwMode="auto">
          <a:xfrm flipV="1">
            <a:off x="8808651" y="3335179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48EABA2-9A4C-1909-B62F-FB1456121E4E}"/>
              </a:ext>
            </a:extLst>
          </p:cNvPr>
          <p:cNvCxnSpPr>
            <a:cxnSpLocks/>
          </p:cNvCxnSpPr>
          <p:nvPr/>
        </p:nvCxnSpPr>
        <p:spPr bwMode="auto">
          <a:xfrm flipV="1">
            <a:off x="9571859" y="3335179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227A24-7BDE-A11A-5761-D9BD237AF479}"/>
              </a:ext>
            </a:extLst>
          </p:cNvPr>
          <p:cNvSpPr txBox="1"/>
          <p:nvPr/>
        </p:nvSpPr>
        <p:spPr bwMode="auto">
          <a:xfrm>
            <a:off x="8523957" y="3009893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96BCD2-140D-4C0A-9950-D12273724BA3}"/>
              </a:ext>
            </a:extLst>
          </p:cNvPr>
          <p:cNvSpPr txBox="1"/>
          <p:nvPr/>
        </p:nvSpPr>
        <p:spPr bwMode="auto">
          <a:xfrm>
            <a:off x="9162131" y="3025464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CADD7C-08D3-8828-CD69-F7E5672A7DB6}"/>
              </a:ext>
            </a:extLst>
          </p:cNvPr>
          <p:cNvSpPr txBox="1"/>
          <p:nvPr/>
        </p:nvSpPr>
        <p:spPr bwMode="auto">
          <a:xfrm>
            <a:off x="8323539" y="2484233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E77CE079-A3C9-103E-4045-8F165A4AD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32" y="1283784"/>
            <a:ext cx="10593665" cy="104821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Inspired by Carmona et. </a:t>
            </a:r>
            <a:r>
              <a:rPr lang="en-US" err="1"/>
              <a:t>al’s</a:t>
            </a:r>
            <a:r>
              <a:rPr lang="en-US"/>
              <a:t> publication “Neural Contextual Anomaly Detection (NCAD) for Time Series” we use a TCN to detect anomalous trends in telemetry data.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B42885-69A4-3446-FC14-43FB21AAE713}"/>
              </a:ext>
            </a:extLst>
          </p:cNvPr>
          <p:cNvSpPr txBox="1"/>
          <p:nvPr/>
        </p:nvSpPr>
        <p:spPr bwMode="auto">
          <a:xfrm>
            <a:off x="1091394" y="2364340"/>
            <a:ext cx="569141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The injected synthetic anomalies include known behavior that has caused previous anomalies:</a:t>
            </a:r>
          </a:p>
          <a:p>
            <a:pPr marL="285750" indent="-285750" algn="l">
              <a:buClr>
                <a:srgbClr val="D16127"/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Spikes</a:t>
            </a:r>
          </a:p>
          <a:p>
            <a:pPr marL="285750" indent="-285750" algn="l">
              <a:buClr>
                <a:srgbClr val="D16127"/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Flatlines</a:t>
            </a:r>
          </a:p>
          <a:p>
            <a:pPr marL="285750" indent="-285750" algn="l">
              <a:buClr>
                <a:srgbClr val="D16127"/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Verdana" panose="020B0604030504040204" pitchFamily="34" charset="0"/>
                <a:ea typeface="Verdana" panose="020B0604030504040204" pitchFamily="34" charset="0"/>
              </a:rPr>
              <a:t>Other irregular patterns</a:t>
            </a:r>
          </a:p>
        </p:txBody>
      </p:sp>
      <p:pic>
        <p:nvPicPr>
          <p:cNvPr id="24" name="Picture 23" descr="Shape&#10;&#10;Description automatically generated with low confidence">
            <a:extLst>
              <a:ext uri="{FF2B5EF4-FFF2-40B4-BE49-F238E27FC236}">
                <a16:creationId xmlns:a16="http://schemas.microsoft.com/office/drawing/2014/main" id="{9FFC70A1-21C8-84BF-C613-97FDC8B49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258" y="2487283"/>
            <a:ext cx="435258" cy="435258"/>
          </a:xfrm>
          <a:prstGeom prst="rect">
            <a:avLst/>
          </a:prstGeom>
        </p:spPr>
      </p:pic>
      <p:pic>
        <p:nvPicPr>
          <p:cNvPr id="25" name="Graphic 24" descr="Repeat outline">
            <a:extLst>
              <a:ext uri="{FF2B5EF4-FFF2-40B4-BE49-F238E27FC236}">
                <a16:creationId xmlns:a16="http://schemas.microsoft.com/office/drawing/2014/main" id="{2F08B4F1-0C13-32F8-4379-985CD8965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4015" y="2714701"/>
            <a:ext cx="243360" cy="24336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CB9CA3C-71F2-15F6-0527-629429D6F565}"/>
              </a:ext>
            </a:extLst>
          </p:cNvPr>
          <p:cNvCxnSpPr>
            <a:cxnSpLocks/>
          </p:cNvCxnSpPr>
          <p:nvPr/>
        </p:nvCxnSpPr>
        <p:spPr bwMode="auto">
          <a:xfrm flipV="1">
            <a:off x="8891094" y="4504158"/>
            <a:ext cx="0" cy="3108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9F9847-3F09-56C3-166A-C9D913242962}"/>
              </a:ext>
            </a:extLst>
          </p:cNvPr>
          <p:cNvCxnSpPr>
            <a:cxnSpLocks/>
            <a:stCxn id="28" idx="1"/>
          </p:cNvCxnSpPr>
          <p:nvPr/>
        </p:nvCxnSpPr>
        <p:spPr bwMode="auto">
          <a:xfrm flipV="1">
            <a:off x="9571859" y="4504157"/>
            <a:ext cx="0" cy="2042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BC30D3B-6720-2B6F-7313-6556385023A9}"/>
              </a:ext>
            </a:extLst>
          </p:cNvPr>
          <p:cNvSpPr/>
          <p:nvPr/>
        </p:nvSpPr>
        <p:spPr bwMode="auto">
          <a:xfrm>
            <a:off x="7811377" y="4946345"/>
            <a:ext cx="2133599" cy="1036491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1910C5-0EA3-EBD7-9DFD-DCC53DFD1EF7}"/>
              </a:ext>
            </a:extLst>
          </p:cNvPr>
          <p:cNvSpPr txBox="1"/>
          <p:nvPr/>
        </p:nvSpPr>
        <p:spPr bwMode="auto">
          <a:xfrm>
            <a:off x="8276639" y="5736820"/>
            <a:ext cx="12766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DC213-697D-C2FC-9509-7D7F51368ADB}"/>
              </a:ext>
            </a:extLst>
          </p:cNvPr>
          <p:cNvSpPr txBox="1"/>
          <p:nvPr/>
        </p:nvSpPr>
        <p:spPr bwMode="auto">
          <a:xfrm>
            <a:off x="9896966" y="5736820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4252039D-6FFD-706C-7BEA-C7C274D096B7}"/>
              </a:ext>
            </a:extLst>
          </p:cNvPr>
          <p:cNvSpPr/>
          <p:nvPr/>
        </p:nvSpPr>
        <p:spPr bwMode="auto">
          <a:xfrm rot="5400000">
            <a:off x="9457075" y="3062707"/>
            <a:ext cx="229568" cy="3520965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F869CCD6-5668-BE0A-5BA4-BD45BBDC09AA}"/>
              </a:ext>
            </a:extLst>
          </p:cNvPr>
          <p:cNvSpPr/>
          <p:nvPr/>
        </p:nvSpPr>
        <p:spPr bwMode="auto">
          <a:xfrm rot="5400000">
            <a:off x="8783569" y="3859114"/>
            <a:ext cx="207246" cy="215163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3668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9665373-AB68-1006-01E1-094CF9760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3" r="62638" b="8324"/>
          <a:stretch/>
        </p:blipFill>
        <p:spPr bwMode="auto">
          <a:xfrm>
            <a:off x="0" y="4649699"/>
            <a:ext cx="11779624" cy="170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5B7C32-02A9-B01A-208A-34D0E5364074}"/>
              </a:ext>
            </a:extLst>
          </p:cNvPr>
          <p:cNvSpPr/>
          <p:nvPr/>
        </p:nvSpPr>
        <p:spPr bwMode="auto">
          <a:xfrm>
            <a:off x="3736917" y="5089976"/>
            <a:ext cx="1211315" cy="1173848"/>
          </a:xfrm>
          <a:prstGeom prst="rect">
            <a:avLst/>
          </a:prstGeom>
          <a:solidFill>
            <a:schemeClr val="accent6">
              <a:lumMod val="40000"/>
              <a:lumOff val="60000"/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D52B5A-CFF3-8756-0563-E801ED9D7FD3}"/>
              </a:ext>
            </a:extLst>
          </p:cNvPr>
          <p:cNvSpPr/>
          <p:nvPr/>
        </p:nvSpPr>
        <p:spPr bwMode="auto">
          <a:xfrm>
            <a:off x="1603318" y="5089319"/>
            <a:ext cx="2133599" cy="1173848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925249-5B69-467C-E63E-D79CD11CDA79}"/>
              </a:ext>
            </a:extLst>
          </p:cNvPr>
          <p:cNvSpPr txBox="1"/>
          <p:nvPr/>
        </p:nvSpPr>
        <p:spPr bwMode="auto">
          <a:xfrm>
            <a:off x="2106948" y="5671820"/>
            <a:ext cx="14089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0FA22-C981-CF26-9E3E-B7FB8D44B6A5}"/>
              </a:ext>
            </a:extLst>
          </p:cNvPr>
          <p:cNvSpPr txBox="1"/>
          <p:nvPr/>
        </p:nvSpPr>
        <p:spPr bwMode="auto">
          <a:xfrm>
            <a:off x="3600883" y="5671821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CFFC8B4D-EF36-2944-8BEE-F4D28185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Testing Our Model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8203BF7B-4F5E-A9D6-A18F-FDD8ADDA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8" y="1283785"/>
            <a:ext cx="11676993" cy="671140"/>
          </a:xfrm>
        </p:spPr>
        <p:txBody>
          <a:bodyPr/>
          <a:lstStyle/>
          <a:p>
            <a:r>
              <a:rPr lang="en-US" dirty="0"/>
              <a:t>We use the trained TCN model on new test data, sliding the context and suspect windows down one time step at a time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computed distance acts as our anomaly score. </a:t>
            </a:r>
            <a:r>
              <a:rPr lang="en-US" sz="1800" dirty="0">
                <a:latin typeface="Verdana"/>
                <a:ea typeface="Verdana"/>
              </a:rPr>
              <a:t>We threshold our scores using the median absolute deviation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68CC00D-B6EC-2400-1B5F-20A171BAEB47}"/>
              </a:ext>
            </a:extLst>
          </p:cNvPr>
          <p:cNvCxnSpPr>
            <a:cxnSpLocks/>
            <a:stCxn id="17" idx="1"/>
          </p:cNvCxnSpPr>
          <p:nvPr/>
        </p:nvCxnSpPr>
        <p:spPr bwMode="auto">
          <a:xfrm flipV="1">
            <a:off x="2670117" y="4760305"/>
            <a:ext cx="0" cy="2295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Left Brace 6">
            <a:extLst>
              <a:ext uri="{FF2B5EF4-FFF2-40B4-BE49-F238E27FC236}">
                <a16:creationId xmlns:a16="http://schemas.microsoft.com/office/drawing/2014/main" id="{E1A5F704-0F40-36B8-08E7-B95405F7D53C}"/>
              </a:ext>
            </a:extLst>
          </p:cNvPr>
          <p:cNvSpPr/>
          <p:nvPr/>
        </p:nvSpPr>
        <p:spPr bwMode="auto">
          <a:xfrm rot="5400000">
            <a:off x="3160992" y="3309298"/>
            <a:ext cx="229568" cy="334491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B84512C8-89E1-2692-AB64-820A5F8A759C}"/>
              </a:ext>
            </a:extLst>
          </p:cNvPr>
          <p:cNvSpPr/>
          <p:nvPr/>
        </p:nvSpPr>
        <p:spPr bwMode="auto">
          <a:xfrm rot="5400000">
            <a:off x="2566494" y="4026697"/>
            <a:ext cx="207246" cy="21335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3CCB0D-3EC2-AD71-1026-950D7DFF6F29}"/>
              </a:ext>
            </a:extLst>
          </p:cNvPr>
          <p:cNvGrpSpPr/>
          <p:nvPr/>
        </p:nvGrpSpPr>
        <p:grpSpPr>
          <a:xfrm>
            <a:off x="2219375" y="3905023"/>
            <a:ext cx="1723696" cy="848710"/>
            <a:chOff x="2159876" y="3546406"/>
            <a:chExt cx="1723696" cy="84871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89A402A-4BC8-5186-5002-05E219DBD7EB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520D0B-FEF5-C521-F450-654635325EA1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9A697E9-EA6E-FFE7-7631-CD45585C46C3}"/>
              </a:ext>
            </a:extLst>
          </p:cNvPr>
          <p:cNvCxnSpPr>
            <a:cxnSpLocks/>
          </p:cNvCxnSpPr>
          <p:nvPr/>
        </p:nvCxnSpPr>
        <p:spPr bwMode="auto">
          <a:xfrm flipV="1">
            <a:off x="2639789" y="3616824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ABE3B1D-2B69-15DC-D6D5-58393AFF1E47}"/>
              </a:ext>
            </a:extLst>
          </p:cNvPr>
          <p:cNvCxnSpPr>
            <a:cxnSpLocks/>
          </p:cNvCxnSpPr>
          <p:nvPr/>
        </p:nvCxnSpPr>
        <p:spPr bwMode="auto">
          <a:xfrm flipV="1">
            <a:off x="3282951" y="360988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C5D348A-3B6F-4D07-5566-8D12275B6412}"/>
              </a:ext>
            </a:extLst>
          </p:cNvPr>
          <p:cNvSpPr txBox="1"/>
          <p:nvPr/>
        </p:nvSpPr>
        <p:spPr bwMode="auto">
          <a:xfrm>
            <a:off x="2355095" y="3288059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7C7DEB8-B06D-E857-2F2A-367B78A08EAF}"/>
              </a:ext>
            </a:extLst>
          </p:cNvPr>
          <p:cNvSpPr txBox="1"/>
          <p:nvPr/>
        </p:nvSpPr>
        <p:spPr bwMode="auto">
          <a:xfrm>
            <a:off x="2913903" y="3277660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16C54E-8DB6-6040-6DBF-80A5483BFF70}"/>
              </a:ext>
            </a:extLst>
          </p:cNvPr>
          <p:cNvSpPr txBox="1"/>
          <p:nvPr/>
        </p:nvSpPr>
        <p:spPr bwMode="auto">
          <a:xfrm>
            <a:off x="2024476" y="2892739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B7FD435-7862-8728-F3A0-206E166A4EEE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5776" y="4760305"/>
            <a:ext cx="1" cy="106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33236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8" grpId="0"/>
      <p:bldP spid="19" grpId="0"/>
      <p:bldP spid="25" grpId="0" uiExpand="1" build="p"/>
      <p:bldP spid="7" grpId="0" animBg="1"/>
      <p:bldP spid="17" grpId="0" animBg="1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59665373-AB68-1006-01E1-094CF9760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3" r="62638" b="8324"/>
          <a:stretch/>
        </p:blipFill>
        <p:spPr bwMode="auto">
          <a:xfrm>
            <a:off x="0" y="4649699"/>
            <a:ext cx="11779624" cy="170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D52B5A-CFF3-8756-0563-E801ED9D7FD3}"/>
              </a:ext>
            </a:extLst>
          </p:cNvPr>
          <p:cNvSpPr/>
          <p:nvPr/>
        </p:nvSpPr>
        <p:spPr bwMode="auto">
          <a:xfrm>
            <a:off x="1603318" y="5089319"/>
            <a:ext cx="2133599" cy="1173848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614F5D-674E-7D2B-2368-2F62B649F36C}"/>
              </a:ext>
            </a:extLst>
          </p:cNvPr>
          <p:cNvSpPr/>
          <p:nvPr/>
        </p:nvSpPr>
        <p:spPr bwMode="auto">
          <a:xfrm>
            <a:off x="3736917" y="5089319"/>
            <a:ext cx="1211315" cy="1173848"/>
          </a:xfrm>
          <a:prstGeom prst="rect">
            <a:avLst/>
          </a:prstGeom>
          <a:solidFill>
            <a:srgbClr val="FF6161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D9D32E-866E-A741-D995-36C7D3738DDB}"/>
              </a:ext>
            </a:extLst>
          </p:cNvPr>
          <p:cNvGrpSpPr/>
          <p:nvPr/>
        </p:nvGrpSpPr>
        <p:grpSpPr>
          <a:xfrm>
            <a:off x="2219375" y="3905023"/>
            <a:ext cx="1723696" cy="848710"/>
            <a:chOff x="2159876" y="3546406"/>
            <a:chExt cx="1723696" cy="8487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EF0EB9-AD25-8666-D7FF-337E3F55CE75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EB7CDA-5FB2-757A-17D5-BF146BF6AC9A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5AF4E7-5365-9E27-927B-192601FBCBD8}"/>
              </a:ext>
            </a:extLst>
          </p:cNvPr>
          <p:cNvCxnSpPr>
            <a:cxnSpLocks/>
          </p:cNvCxnSpPr>
          <p:nvPr/>
        </p:nvCxnSpPr>
        <p:spPr bwMode="auto">
          <a:xfrm flipV="1">
            <a:off x="2639789" y="3616824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221822-98CF-8BF5-88EF-01A9ECDE9922}"/>
              </a:ext>
            </a:extLst>
          </p:cNvPr>
          <p:cNvCxnSpPr>
            <a:cxnSpLocks/>
          </p:cNvCxnSpPr>
          <p:nvPr/>
        </p:nvCxnSpPr>
        <p:spPr bwMode="auto">
          <a:xfrm flipV="1">
            <a:off x="3282951" y="360988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78B232F-1D9E-7DAB-1FA2-7BCA018B6282}"/>
              </a:ext>
            </a:extLst>
          </p:cNvPr>
          <p:cNvSpPr txBox="1"/>
          <p:nvPr/>
        </p:nvSpPr>
        <p:spPr bwMode="auto">
          <a:xfrm>
            <a:off x="2355095" y="3288059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4DE00F-45E8-75A9-390A-18802F5B996A}"/>
              </a:ext>
            </a:extLst>
          </p:cNvPr>
          <p:cNvSpPr txBox="1"/>
          <p:nvPr/>
        </p:nvSpPr>
        <p:spPr bwMode="auto">
          <a:xfrm>
            <a:off x="2913903" y="3277660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925249-5B69-467C-E63E-D79CD11CDA79}"/>
              </a:ext>
            </a:extLst>
          </p:cNvPr>
          <p:cNvSpPr txBox="1"/>
          <p:nvPr/>
        </p:nvSpPr>
        <p:spPr bwMode="auto">
          <a:xfrm>
            <a:off x="2106948" y="5671820"/>
            <a:ext cx="14089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0FA22-C981-CF26-9E3E-B7FB8D44B6A5}"/>
              </a:ext>
            </a:extLst>
          </p:cNvPr>
          <p:cNvSpPr txBox="1"/>
          <p:nvPr/>
        </p:nvSpPr>
        <p:spPr bwMode="auto">
          <a:xfrm>
            <a:off x="3600883" y="5671821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CFFC8B4D-EF36-2944-8BEE-F4D28185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Testing Our Model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8203BF7B-4F5E-A9D6-A18F-FDD8ADDA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8" y="1283785"/>
            <a:ext cx="11676993" cy="671140"/>
          </a:xfrm>
        </p:spPr>
        <p:txBody>
          <a:bodyPr/>
          <a:lstStyle/>
          <a:p>
            <a:r>
              <a:rPr lang="en-US" dirty="0"/>
              <a:t>We use the trained TCN model on new test data, sliding the context and suspect windows down one time step at a time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computed distance acts as our anomaly score. </a:t>
            </a:r>
            <a:r>
              <a:rPr lang="en-US" sz="1800" dirty="0">
                <a:latin typeface="Verdana"/>
                <a:ea typeface="Verdana"/>
              </a:rPr>
              <a:t>We threshold our scores using the median absolute deviation</a:t>
            </a:r>
          </a:p>
          <a:p>
            <a:r>
              <a:rPr lang="en-US" dirty="0">
                <a:latin typeface="Verdana"/>
                <a:ea typeface="Verdana"/>
              </a:rPr>
              <a:t>If the distance is greater than our threshold </a:t>
            </a:r>
            <a:r>
              <a:rPr lang="en-US" i="1" dirty="0">
                <a:latin typeface="Verdana"/>
                <a:ea typeface="Verdana"/>
              </a:rPr>
              <a:t>(p</a:t>
            </a:r>
            <a:r>
              <a:rPr lang="en-US" dirty="0">
                <a:latin typeface="Verdana"/>
                <a:ea typeface="Verdana"/>
              </a:rPr>
              <a:t>)</a:t>
            </a:r>
            <a:r>
              <a:rPr lang="en-US" i="1" dirty="0">
                <a:latin typeface="Verdana"/>
                <a:ea typeface="Verdana"/>
              </a:rPr>
              <a:t>,</a:t>
            </a:r>
            <a:r>
              <a:rPr lang="en-US" dirty="0">
                <a:latin typeface="Verdana"/>
                <a:ea typeface="Verdana"/>
              </a:rPr>
              <a:t> we flag the suspect window as an anomaly</a:t>
            </a:r>
          </a:p>
          <a:p>
            <a:endParaRPr lang="en-US" sz="1800" dirty="0">
              <a:latin typeface="Verdana"/>
              <a:ea typeface="Verdana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4B9339-DFAB-35EF-075E-6A2D268DF6C8}"/>
              </a:ext>
            </a:extLst>
          </p:cNvPr>
          <p:cNvSpPr txBox="1"/>
          <p:nvPr/>
        </p:nvSpPr>
        <p:spPr bwMode="auto">
          <a:xfrm>
            <a:off x="3855451" y="2907373"/>
            <a:ext cx="7575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i="1" dirty="0"/>
              <a:t>&gt; 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4A5A0F4-53E2-B2F9-AA38-65977FCFA7EA}"/>
              </a:ext>
            </a:extLst>
          </p:cNvPr>
          <p:cNvCxnSpPr>
            <a:cxnSpLocks/>
            <a:stCxn id="21" idx="1"/>
          </p:cNvCxnSpPr>
          <p:nvPr/>
        </p:nvCxnSpPr>
        <p:spPr bwMode="auto">
          <a:xfrm flipV="1">
            <a:off x="2670117" y="4760305"/>
            <a:ext cx="0" cy="2295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7149575-FDB3-060C-27B5-322B75F210EE}"/>
              </a:ext>
            </a:extLst>
          </p:cNvPr>
          <p:cNvCxnSpPr>
            <a:cxnSpLocks/>
            <a:stCxn id="20" idx="1"/>
          </p:cNvCxnSpPr>
          <p:nvPr/>
        </p:nvCxnSpPr>
        <p:spPr bwMode="auto">
          <a:xfrm flipV="1">
            <a:off x="3275776" y="4760305"/>
            <a:ext cx="1" cy="106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Left Brace 19">
            <a:extLst>
              <a:ext uri="{FF2B5EF4-FFF2-40B4-BE49-F238E27FC236}">
                <a16:creationId xmlns:a16="http://schemas.microsoft.com/office/drawing/2014/main" id="{3D3D2B22-1A75-3862-565B-A07E653B8347}"/>
              </a:ext>
            </a:extLst>
          </p:cNvPr>
          <p:cNvSpPr/>
          <p:nvPr/>
        </p:nvSpPr>
        <p:spPr bwMode="auto">
          <a:xfrm rot="5400000">
            <a:off x="3160992" y="3309298"/>
            <a:ext cx="229568" cy="334491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1F3A0906-4AE1-5CC5-40E9-E8949DDB10ED}"/>
              </a:ext>
            </a:extLst>
          </p:cNvPr>
          <p:cNvSpPr/>
          <p:nvPr/>
        </p:nvSpPr>
        <p:spPr bwMode="auto">
          <a:xfrm rot="5400000">
            <a:off x="2566494" y="4026697"/>
            <a:ext cx="207246" cy="21335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75945B-ABF2-1321-E6EE-AE045FFDF432}"/>
              </a:ext>
            </a:extLst>
          </p:cNvPr>
          <p:cNvSpPr txBox="1"/>
          <p:nvPr/>
        </p:nvSpPr>
        <p:spPr bwMode="auto">
          <a:xfrm>
            <a:off x="2024476" y="2892739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 </a:t>
            </a:r>
          </a:p>
        </p:txBody>
      </p:sp>
    </p:spTree>
    <p:extLst>
      <p:ext uri="{BB962C8B-B14F-4D97-AF65-F5344CB8AC3E}">
        <p14:creationId xmlns:p14="http://schemas.microsoft.com/office/powerpoint/2010/main" val="2592155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575054-8A71-138E-C56F-410A1318B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3" r="62638" b="8324"/>
          <a:stretch/>
        </p:blipFill>
        <p:spPr bwMode="auto">
          <a:xfrm>
            <a:off x="0" y="4649699"/>
            <a:ext cx="11779624" cy="170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D52B5A-CFF3-8756-0563-E801ED9D7FD3}"/>
              </a:ext>
            </a:extLst>
          </p:cNvPr>
          <p:cNvSpPr/>
          <p:nvPr/>
        </p:nvSpPr>
        <p:spPr bwMode="auto">
          <a:xfrm>
            <a:off x="4572612" y="5093906"/>
            <a:ext cx="2133599" cy="1091465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925249-5B69-467C-E63E-D79CD11CDA79}"/>
              </a:ext>
            </a:extLst>
          </p:cNvPr>
          <p:cNvSpPr txBox="1"/>
          <p:nvPr/>
        </p:nvSpPr>
        <p:spPr bwMode="auto">
          <a:xfrm>
            <a:off x="5076242" y="5643418"/>
            <a:ext cx="14089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0FA22-C981-CF26-9E3E-B7FB8D44B6A5}"/>
              </a:ext>
            </a:extLst>
          </p:cNvPr>
          <p:cNvSpPr txBox="1"/>
          <p:nvPr/>
        </p:nvSpPr>
        <p:spPr bwMode="auto">
          <a:xfrm>
            <a:off x="6570177" y="5605339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CFFC8B4D-EF36-2944-8BEE-F4D28185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Testing Our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C856C2-E595-C3C7-EF4F-497285208C8C}"/>
              </a:ext>
            </a:extLst>
          </p:cNvPr>
          <p:cNvSpPr/>
          <p:nvPr/>
        </p:nvSpPr>
        <p:spPr bwMode="auto">
          <a:xfrm>
            <a:off x="6706211" y="5096537"/>
            <a:ext cx="1197259" cy="1086221"/>
          </a:xfrm>
          <a:prstGeom prst="rect">
            <a:avLst/>
          </a:prstGeom>
          <a:solidFill>
            <a:schemeClr val="accent6">
              <a:lumMod val="40000"/>
              <a:lumOff val="60000"/>
              <a:alpha val="2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A6722269-736A-DB3E-02B7-A5DC45C3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8" y="1283785"/>
            <a:ext cx="11676993" cy="671140"/>
          </a:xfrm>
        </p:spPr>
        <p:txBody>
          <a:bodyPr/>
          <a:lstStyle/>
          <a:p>
            <a:r>
              <a:rPr lang="en-US" dirty="0"/>
              <a:t>We use the trained TCN model on new test data, sliding the context and suspect windows down one time step at a time</a:t>
            </a:r>
          </a:p>
          <a:p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</a:rPr>
              <a:t>The computed distance acts as our anomaly score. </a:t>
            </a:r>
            <a:r>
              <a:rPr lang="en-US" sz="1800" dirty="0">
                <a:latin typeface="Verdana"/>
                <a:ea typeface="Verdana"/>
              </a:rPr>
              <a:t>We threshold our scores using the median absolute deviation</a:t>
            </a:r>
          </a:p>
          <a:p>
            <a:r>
              <a:rPr lang="en-US" dirty="0">
                <a:latin typeface="Verdana"/>
                <a:ea typeface="Verdana"/>
              </a:rPr>
              <a:t>If the distance is greater than our threshold </a:t>
            </a:r>
            <a:r>
              <a:rPr lang="en-US" i="1" dirty="0">
                <a:latin typeface="Verdana"/>
                <a:ea typeface="Verdana"/>
              </a:rPr>
              <a:t>(p</a:t>
            </a:r>
            <a:r>
              <a:rPr lang="en-US" dirty="0">
                <a:latin typeface="Verdana"/>
                <a:ea typeface="Verdana"/>
              </a:rPr>
              <a:t>)</a:t>
            </a:r>
            <a:r>
              <a:rPr lang="en-US" i="1" dirty="0">
                <a:latin typeface="Verdana"/>
                <a:ea typeface="Verdana"/>
              </a:rPr>
              <a:t>,</a:t>
            </a:r>
            <a:r>
              <a:rPr lang="en-US" dirty="0">
                <a:latin typeface="Verdana"/>
                <a:ea typeface="Verdana"/>
              </a:rPr>
              <a:t> we flag the suspect window as an anomaly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E79396-367E-5B2E-FDC5-8FE2CA2321D2}"/>
              </a:ext>
            </a:extLst>
          </p:cNvPr>
          <p:cNvGrpSpPr/>
          <p:nvPr/>
        </p:nvGrpSpPr>
        <p:grpSpPr>
          <a:xfrm>
            <a:off x="5174613" y="3905023"/>
            <a:ext cx="1723696" cy="848710"/>
            <a:chOff x="2159876" y="3546406"/>
            <a:chExt cx="1723696" cy="84871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E0D316-72AF-AF5D-2AC1-783C6F778F97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265069-694A-3159-8452-669B70D2BE9A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6E6811-35C0-15A0-3BF7-DD63DBDDA2A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95027" y="3616824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901D609-A54C-1E94-9512-74B297A284D0}"/>
              </a:ext>
            </a:extLst>
          </p:cNvPr>
          <p:cNvCxnSpPr>
            <a:cxnSpLocks/>
          </p:cNvCxnSpPr>
          <p:nvPr/>
        </p:nvCxnSpPr>
        <p:spPr bwMode="auto">
          <a:xfrm flipV="1">
            <a:off x="6238189" y="360988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7407CA8-7287-80C7-BF35-A326C8822D64}"/>
              </a:ext>
            </a:extLst>
          </p:cNvPr>
          <p:cNvSpPr txBox="1"/>
          <p:nvPr/>
        </p:nvSpPr>
        <p:spPr bwMode="auto">
          <a:xfrm>
            <a:off x="5310333" y="3288059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AFFED5-F385-638B-2FE3-4CA1D1DDF702}"/>
              </a:ext>
            </a:extLst>
          </p:cNvPr>
          <p:cNvSpPr txBox="1"/>
          <p:nvPr/>
        </p:nvSpPr>
        <p:spPr bwMode="auto">
          <a:xfrm>
            <a:off x="5869141" y="3277660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C1C3AD-F957-FD8F-EB1E-6F007EA8C24A}"/>
              </a:ext>
            </a:extLst>
          </p:cNvPr>
          <p:cNvSpPr txBox="1"/>
          <p:nvPr/>
        </p:nvSpPr>
        <p:spPr bwMode="auto">
          <a:xfrm>
            <a:off x="6810689" y="2907373"/>
            <a:ext cx="7575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i="1" dirty="0"/>
              <a:t>&lt; p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9B7C327-E942-01DF-4FE7-AF553D813543}"/>
              </a:ext>
            </a:extLst>
          </p:cNvPr>
          <p:cNvCxnSpPr>
            <a:cxnSpLocks/>
            <a:stCxn id="30" idx="1"/>
          </p:cNvCxnSpPr>
          <p:nvPr/>
        </p:nvCxnSpPr>
        <p:spPr bwMode="auto">
          <a:xfrm flipV="1">
            <a:off x="5625355" y="4760305"/>
            <a:ext cx="0" cy="2295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C6D068-F9D5-593C-1029-2BAF7FADB103}"/>
              </a:ext>
            </a:extLst>
          </p:cNvPr>
          <p:cNvCxnSpPr>
            <a:cxnSpLocks/>
            <a:stCxn id="29" idx="1"/>
          </p:cNvCxnSpPr>
          <p:nvPr/>
        </p:nvCxnSpPr>
        <p:spPr bwMode="auto">
          <a:xfrm flipV="1">
            <a:off x="6231014" y="4760305"/>
            <a:ext cx="1" cy="106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Left Brace 28">
            <a:extLst>
              <a:ext uri="{FF2B5EF4-FFF2-40B4-BE49-F238E27FC236}">
                <a16:creationId xmlns:a16="http://schemas.microsoft.com/office/drawing/2014/main" id="{CD9D0BFC-D200-5745-20A0-CE12D3305592}"/>
              </a:ext>
            </a:extLst>
          </p:cNvPr>
          <p:cNvSpPr/>
          <p:nvPr/>
        </p:nvSpPr>
        <p:spPr bwMode="auto">
          <a:xfrm rot="5400000">
            <a:off x="6116230" y="3309298"/>
            <a:ext cx="229568" cy="334491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EB9A863B-C852-DB65-A408-5AF32DDACDDB}"/>
              </a:ext>
            </a:extLst>
          </p:cNvPr>
          <p:cNvSpPr/>
          <p:nvPr/>
        </p:nvSpPr>
        <p:spPr bwMode="auto">
          <a:xfrm rot="5400000">
            <a:off x="5521732" y="4026697"/>
            <a:ext cx="207246" cy="21335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F98080-9F07-F494-FA5A-D64D1F721719}"/>
              </a:ext>
            </a:extLst>
          </p:cNvPr>
          <p:cNvSpPr txBox="1"/>
          <p:nvPr/>
        </p:nvSpPr>
        <p:spPr bwMode="auto">
          <a:xfrm>
            <a:off x="4979714" y="2892739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 </a:t>
            </a:r>
          </a:p>
        </p:txBody>
      </p:sp>
    </p:spTree>
    <p:extLst>
      <p:ext uri="{BB962C8B-B14F-4D97-AF65-F5344CB8AC3E}">
        <p14:creationId xmlns:p14="http://schemas.microsoft.com/office/powerpoint/2010/main" val="3515133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53D7F-4040-09C2-D1C8-84DD9BF9D3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3" r="62638" b="8324"/>
          <a:stretch/>
        </p:blipFill>
        <p:spPr bwMode="auto">
          <a:xfrm>
            <a:off x="0" y="4649699"/>
            <a:ext cx="11779624" cy="170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D52B5A-CFF3-8756-0563-E801ED9D7FD3}"/>
              </a:ext>
            </a:extLst>
          </p:cNvPr>
          <p:cNvSpPr/>
          <p:nvPr/>
        </p:nvSpPr>
        <p:spPr bwMode="auto">
          <a:xfrm>
            <a:off x="7158157" y="5079363"/>
            <a:ext cx="2133599" cy="1108622"/>
          </a:xfrm>
          <a:prstGeom prst="rect">
            <a:avLst/>
          </a:prstGeom>
          <a:solidFill>
            <a:srgbClr val="BAD5E4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925249-5B69-467C-E63E-D79CD11CDA79}"/>
              </a:ext>
            </a:extLst>
          </p:cNvPr>
          <p:cNvSpPr txBox="1"/>
          <p:nvPr/>
        </p:nvSpPr>
        <p:spPr bwMode="auto">
          <a:xfrm>
            <a:off x="7661787" y="5646031"/>
            <a:ext cx="14089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Context Window </a:t>
            </a:r>
            <a:r>
              <a:rPr lang="en-US" sz="1600" i="1"/>
              <a:t>(c)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0FA22-C981-CF26-9E3E-B7FB8D44B6A5}"/>
              </a:ext>
            </a:extLst>
          </p:cNvPr>
          <p:cNvSpPr txBox="1"/>
          <p:nvPr/>
        </p:nvSpPr>
        <p:spPr bwMode="auto">
          <a:xfrm>
            <a:off x="9155722" y="5607952"/>
            <a:ext cx="148338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/>
              <a:t>Suspect Window </a:t>
            </a:r>
            <a:r>
              <a:rPr lang="en-US" sz="1600" i="1"/>
              <a:t>(s)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CFFC8B4D-EF36-2944-8BEE-F4D28185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Methods: Testing Our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C856C2-E595-C3C7-EF4F-497285208C8C}"/>
              </a:ext>
            </a:extLst>
          </p:cNvPr>
          <p:cNvSpPr/>
          <p:nvPr/>
        </p:nvSpPr>
        <p:spPr bwMode="auto">
          <a:xfrm>
            <a:off x="9291756" y="5074620"/>
            <a:ext cx="1211313" cy="1110751"/>
          </a:xfrm>
          <a:prstGeom prst="rect">
            <a:avLst/>
          </a:prstGeom>
          <a:solidFill>
            <a:srgbClr val="FF6161">
              <a:alpha val="29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2075382-666E-202D-D0BF-CEA8A99C0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228" y="1283785"/>
            <a:ext cx="11676993" cy="671140"/>
          </a:xfrm>
        </p:spPr>
        <p:txBody>
          <a:bodyPr/>
          <a:lstStyle/>
          <a:p>
            <a:r>
              <a:rPr lang="en-US"/>
              <a:t>We use the trained TCN model on new test data, sliding the context and suspect windows down one time step at a time</a:t>
            </a:r>
          </a:p>
          <a:p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</a:rPr>
              <a:t>The computed distance acts as our anomaly score. </a:t>
            </a:r>
            <a:r>
              <a:rPr lang="en-US" sz="1800">
                <a:latin typeface="Verdana"/>
                <a:ea typeface="Verdana"/>
              </a:rPr>
              <a:t>We threshold our scores using the median absolute deviation</a:t>
            </a:r>
          </a:p>
          <a:p>
            <a:r>
              <a:rPr lang="en-US">
                <a:latin typeface="Verdana"/>
                <a:ea typeface="Verdana"/>
              </a:rPr>
              <a:t>If the distance is greater than our threshold </a:t>
            </a:r>
            <a:r>
              <a:rPr lang="en-US" i="1">
                <a:latin typeface="Verdana"/>
                <a:ea typeface="Verdana"/>
              </a:rPr>
              <a:t>(p</a:t>
            </a:r>
            <a:r>
              <a:rPr lang="en-US">
                <a:latin typeface="Verdana"/>
                <a:ea typeface="Verdana"/>
              </a:rPr>
              <a:t>)</a:t>
            </a:r>
            <a:r>
              <a:rPr lang="en-US" i="1">
                <a:latin typeface="Verdana"/>
                <a:ea typeface="Verdana"/>
              </a:rPr>
              <a:t>,</a:t>
            </a:r>
            <a:r>
              <a:rPr lang="en-US">
                <a:latin typeface="Verdana"/>
                <a:ea typeface="Verdana"/>
              </a:rPr>
              <a:t> we flag the suspect window as an anomaly</a:t>
            </a:r>
            <a:endParaRPr lang="en-US" sz="1800">
              <a:latin typeface="Verdana"/>
              <a:ea typeface="Verdana"/>
            </a:endParaRPr>
          </a:p>
          <a:p>
            <a:pPr marL="0" indent="0">
              <a:buNone/>
            </a:pP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B2DF30-D363-1637-31D1-01633A7BE538}"/>
              </a:ext>
            </a:extLst>
          </p:cNvPr>
          <p:cNvGrpSpPr/>
          <p:nvPr/>
        </p:nvGrpSpPr>
        <p:grpSpPr>
          <a:xfrm>
            <a:off x="7758788" y="3905023"/>
            <a:ext cx="1723696" cy="848710"/>
            <a:chOff x="2159876" y="3546406"/>
            <a:chExt cx="1723696" cy="84871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0F50ADC-1675-1167-4E85-5495E8BDA6AB}"/>
                </a:ext>
              </a:extLst>
            </p:cNvPr>
            <p:cNvSpPr/>
            <p:nvPr/>
          </p:nvSpPr>
          <p:spPr bwMode="auto">
            <a:xfrm>
              <a:off x="2159876" y="3546406"/>
              <a:ext cx="1723696" cy="84871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D0D1AE-6CDD-620E-63A0-8F3A62533BFC}"/>
                </a:ext>
              </a:extLst>
            </p:cNvPr>
            <p:cNvSpPr txBox="1"/>
            <p:nvPr/>
          </p:nvSpPr>
          <p:spPr bwMode="auto">
            <a:xfrm>
              <a:off x="2511971" y="3739928"/>
              <a:ext cx="101950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TCN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8D951B9-6220-831F-44FD-6762C311F59E}"/>
              </a:ext>
            </a:extLst>
          </p:cNvPr>
          <p:cNvCxnSpPr>
            <a:cxnSpLocks/>
          </p:cNvCxnSpPr>
          <p:nvPr/>
        </p:nvCxnSpPr>
        <p:spPr bwMode="auto">
          <a:xfrm flipV="1">
            <a:off x="8179202" y="3616824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04A3390-9F79-2243-3B36-47483BD44A53}"/>
              </a:ext>
            </a:extLst>
          </p:cNvPr>
          <p:cNvCxnSpPr>
            <a:cxnSpLocks/>
          </p:cNvCxnSpPr>
          <p:nvPr/>
        </p:nvCxnSpPr>
        <p:spPr bwMode="auto">
          <a:xfrm flipV="1">
            <a:off x="8822364" y="3609885"/>
            <a:ext cx="0" cy="2881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7AF60D5-1A2B-0448-204E-60497E576B7D}"/>
              </a:ext>
            </a:extLst>
          </p:cNvPr>
          <p:cNvSpPr txBox="1"/>
          <p:nvPr/>
        </p:nvSpPr>
        <p:spPr bwMode="auto">
          <a:xfrm>
            <a:off x="7894508" y="3288059"/>
            <a:ext cx="5693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z(c)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8B00B6-59DC-3390-EF79-5DFDA0926A76}"/>
              </a:ext>
            </a:extLst>
          </p:cNvPr>
          <p:cNvSpPr txBox="1"/>
          <p:nvPr/>
        </p:nvSpPr>
        <p:spPr bwMode="auto">
          <a:xfrm>
            <a:off x="8453316" y="3277660"/>
            <a:ext cx="8194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/>
              <a:t>z(</a:t>
            </a:r>
            <a:r>
              <a:rPr lang="en-US" sz="1800" i="1" dirty="0" err="1"/>
              <a:t>c+s</a:t>
            </a:r>
            <a:r>
              <a:rPr lang="en-US" sz="1800" i="1" dirty="0"/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C52627-86B9-9257-B58B-F587ACA66CDC}"/>
              </a:ext>
            </a:extLst>
          </p:cNvPr>
          <p:cNvSpPr txBox="1"/>
          <p:nvPr/>
        </p:nvSpPr>
        <p:spPr bwMode="auto">
          <a:xfrm>
            <a:off x="9394864" y="2907373"/>
            <a:ext cx="7575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i="1" dirty="0"/>
              <a:t>&gt; p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7383C79-EE11-9F36-C5E7-798B560CD381}"/>
              </a:ext>
            </a:extLst>
          </p:cNvPr>
          <p:cNvCxnSpPr>
            <a:cxnSpLocks/>
            <a:stCxn id="30" idx="1"/>
          </p:cNvCxnSpPr>
          <p:nvPr/>
        </p:nvCxnSpPr>
        <p:spPr bwMode="auto">
          <a:xfrm flipV="1">
            <a:off x="8209530" y="4760305"/>
            <a:ext cx="0" cy="2295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6AB68D9-0959-B2F1-D233-E2EC65B8EE76}"/>
              </a:ext>
            </a:extLst>
          </p:cNvPr>
          <p:cNvCxnSpPr>
            <a:cxnSpLocks/>
            <a:stCxn id="29" idx="1"/>
          </p:cNvCxnSpPr>
          <p:nvPr/>
        </p:nvCxnSpPr>
        <p:spPr bwMode="auto">
          <a:xfrm flipV="1">
            <a:off x="8815189" y="4760305"/>
            <a:ext cx="1" cy="1066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Left Brace 28">
            <a:extLst>
              <a:ext uri="{FF2B5EF4-FFF2-40B4-BE49-F238E27FC236}">
                <a16:creationId xmlns:a16="http://schemas.microsoft.com/office/drawing/2014/main" id="{57671536-1FE0-FD66-68AC-93CA2D32704E}"/>
              </a:ext>
            </a:extLst>
          </p:cNvPr>
          <p:cNvSpPr/>
          <p:nvPr/>
        </p:nvSpPr>
        <p:spPr bwMode="auto">
          <a:xfrm rot="5400000">
            <a:off x="8700405" y="3309298"/>
            <a:ext cx="229568" cy="334491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66B20A3E-5D7B-985A-9B55-960BAB5E0403}"/>
              </a:ext>
            </a:extLst>
          </p:cNvPr>
          <p:cNvSpPr/>
          <p:nvPr/>
        </p:nvSpPr>
        <p:spPr bwMode="auto">
          <a:xfrm rot="5400000">
            <a:off x="8105907" y="4026697"/>
            <a:ext cx="207246" cy="21335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4595F1-583C-7870-5883-0E3512D8B9E9}"/>
              </a:ext>
            </a:extLst>
          </p:cNvPr>
          <p:cNvSpPr txBox="1"/>
          <p:nvPr/>
        </p:nvSpPr>
        <p:spPr bwMode="auto">
          <a:xfrm>
            <a:off x="7563889" y="2892739"/>
            <a:ext cx="21134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i="1" dirty="0" err="1"/>
              <a:t>dist</a:t>
            </a:r>
            <a:r>
              <a:rPr lang="en-US" sz="1800" i="1" dirty="0"/>
              <a:t>(z(c),z(</a:t>
            </a:r>
            <a:r>
              <a:rPr lang="en-US" sz="1800" i="1" dirty="0" err="1"/>
              <a:t>c+s</a:t>
            </a:r>
            <a:r>
              <a:rPr lang="en-US" sz="1800" i="1" dirty="0"/>
              <a:t>)) </a:t>
            </a:r>
          </a:p>
        </p:txBody>
      </p:sp>
    </p:spTree>
    <p:extLst>
      <p:ext uri="{BB962C8B-B14F-4D97-AF65-F5344CB8AC3E}">
        <p14:creationId xmlns:p14="http://schemas.microsoft.com/office/powerpoint/2010/main" val="3419179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DBAB81-76E0-5950-FADE-1298DCE4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The results when applying our TCN across the entirety of the thermistor anomaly are visualized below. The red bars indicate a flagged anomaly.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Our results are encouraging, and further tuning of the model will improve accuracy.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B8D449-D5A2-81E4-AE35-7B67E21F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CC440A64-18EE-4F6C-3E2D-9A1944B88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3"/>
          <a:stretch/>
        </p:blipFill>
        <p:spPr bwMode="auto">
          <a:xfrm>
            <a:off x="-1" y="2564524"/>
            <a:ext cx="12188825" cy="15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683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CE4627-26BF-1124-01AB-F17B9E76D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Experiment with variations of the model architecture</a:t>
            </a:r>
          </a:p>
          <a:p>
            <a:r>
              <a:rPr lang="en-US"/>
              <a:t>Apply model to new datasets</a:t>
            </a:r>
          </a:p>
          <a:p>
            <a:r>
              <a:rPr lang="en-US"/>
              <a:t>Fine tune models with domain experts</a:t>
            </a:r>
          </a:p>
          <a:p>
            <a:pPr lvl="1"/>
            <a:r>
              <a:rPr lang="en-US"/>
              <a:t>Address false positives</a:t>
            </a:r>
          </a:p>
          <a:p>
            <a:pPr lvl="1"/>
            <a:r>
              <a:rPr lang="en-US"/>
              <a:t>Account for known events that impact data trends: (eclipse periods and maneuvers) </a:t>
            </a:r>
          </a:p>
          <a:p>
            <a:r>
              <a:rPr lang="en-US"/>
              <a:t>Integrate models with existing GSFC telemetry processing tools like TaaS</a:t>
            </a:r>
          </a:p>
          <a:p>
            <a:r>
              <a:rPr lang="en-US"/>
              <a:t>Apply a ‘library of models’ technique, giving operators more flexibility and insight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5B4E73-A1BE-FC23-0B3E-EF67DE4B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900429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F2B21C9-E8A9-A0AA-7DD6-C13834038862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0" y="1568995"/>
            <a:ext cx="12188825" cy="624469"/>
          </a:xfrm>
        </p:spPr>
        <p:txBody>
          <a:bodyPr/>
          <a:lstStyle/>
          <a:p>
            <a:r>
              <a:rPr lang="en-US"/>
              <a:t>Thank you </a:t>
            </a:r>
            <a:r>
              <a:rPr lang="en-US" sz="2000" b="0">
                <a:latin typeface="wingdings"/>
                <a:sym typeface="wingdings"/>
              </a:rPr>
              <a:t>J</a:t>
            </a: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87FB52-69D5-FC73-A445-731D87804352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>
                <a:cs typeface="Arial"/>
              </a:rPr>
              <a:t>Questions? Comments?</a:t>
            </a:r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FF3EB76-0CF6-AAC7-EEE0-32E315634462}"/>
              </a:ext>
            </a:extLst>
          </p:cNvPr>
          <p:cNvSpPr txBox="1">
            <a:spLocks/>
          </p:cNvSpPr>
          <p:nvPr/>
        </p:nvSpPr>
        <p:spPr bwMode="auto">
          <a:xfrm>
            <a:off x="404126" y="3807367"/>
            <a:ext cx="11380572" cy="3223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127"/>
              </a:buClr>
              <a:buFontTx/>
              <a:buNone/>
              <a:defRPr sz="2000" b="1" kern="0" spc="80" baseline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127"/>
              </a:buClr>
              <a:buChar char="–"/>
              <a:defRPr sz="1800">
                <a:solidFill>
                  <a:srgbClr val="0A233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742950" indent="-2270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127"/>
              </a:buClr>
              <a:buChar char="•"/>
              <a:defRPr sz="1800">
                <a:solidFill>
                  <a:srgbClr val="0A233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9715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127"/>
              </a:buClr>
              <a:buChar char="–"/>
              <a:defRPr sz="1800">
                <a:solidFill>
                  <a:srgbClr val="0A233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257300" indent="-2317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16127"/>
              </a:buClr>
              <a:buChar char="»"/>
              <a:defRPr sz="1800">
                <a:solidFill>
                  <a:srgbClr val="0A233F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 marL="16589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5A1B86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1161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5A1B86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733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5A1B86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0305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5A1B86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>
                <a:latin typeface="Arial" panose="020B0604020202020204" pitchFamily="34" charset="0"/>
                <a:cs typeface="Times New Roman" panose="02020603050405020304" pitchFamily="18" charset="0"/>
              </a:rPr>
              <a:t>Special thank you to the following major contributors:</a:t>
            </a:r>
          </a:p>
          <a:p>
            <a:pPr algn="l"/>
            <a:endParaRPr lang="en-US" sz="900" b="0" i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>
                <a:latin typeface="Arial" panose="020B0604020202020204" pitchFamily="34" charset="0"/>
                <a:cs typeface="Times New Roman" panose="02020603050405020304" pitchFamily="18" charset="0"/>
              </a:rPr>
              <a:t>Andre Williams, Software Engineer, NASA GSFC</a:t>
            </a:r>
            <a:r>
              <a:rPr lang="en-US" sz="1800" b="0" i="1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0" i="1">
                <a:solidFill>
                  <a:srgbClr val="656D76"/>
                </a:solidFill>
                <a:latin typeface="-apple-system"/>
                <a:hlinkClick r:id="rId2"/>
              </a:rPr>
              <a:t>andreali.williams.@nasa.gov</a:t>
            </a:r>
            <a:endParaRPr lang="en-US" sz="1600" b="0" i="1">
              <a:solidFill>
                <a:srgbClr val="656D76"/>
              </a:solidFill>
              <a:latin typeface="-apple-system"/>
            </a:endParaRPr>
          </a:p>
          <a:p>
            <a:pPr algn="l"/>
            <a:r>
              <a:rPr lang="en-US" sz="1600" b="0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William Stanton, Systems Engineer, NASA GSFC, </a:t>
            </a:r>
            <a:r>
              <a:rPr lang="en-US" sz="1600" b="0" i="1" u="sng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william.m.stanton@nasa.gov</a:t>
            </a:r>
            <a:endParaRPr lang="en-US" sz="1600" b="0" i="1" u="sng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James Clapsadle, MMS Mission Director, NASA GSFC, </a:t>
            </a:r>
            <a:r>
              <a:rPr lang="en-US" sz="1600" b="0" i="1" u="sng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james.e.clapsadle@nasa.gov</a:t>
            </a:r>
            <a:endParaRPr lang="en-US" sz="1600" b="0" i="1" u="sng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Christopher Riley, MMS Mission Manager, KBR WYLE SERVICES LLC, </a:t>
            </a:r>
            <a:r>
              <a:rPr lang="en-US" sz="1600" b="0" i="1" u="sng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christopher.m.riley@nasa.gov</a:t>
            </a:r>
            <a:endParaRPr lang="en-US" sz="1600" b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601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8FB1D3-15E6-3AC9-A3A4-4F8275C9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Acronyms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36526ED-B20F-4FD5-B4DD-AB4C4FB56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93652"/>
              </p:ext>
            </p:extLst>
          </p:nvPr>
        </p:nvGraphicFramePr>
        <p:xfrm>
          <a:off x="1480878" y="1504234"/>
          <a:ext cx="9227068" cy="4481723"/>
        </p:xfrm>
        <a:graphic>
          <a:graphicData uri="http://schemas.openxmlformats.org/drawingml/2006/table">
            <a:tbl>
              <a:tblPr firstRow="1" firstCol="1">
                <a:tableStyleId>{22838BEF-8BB2-4498-84A7-C5851F593DF1}</a:tableStyleId>
              </a:tblPr>
              <a:tblGrid>
                <a:gridCol w="1158008">
                  <a:extLst>
                    <a:ext uri="{9D8B030D-6E8A-4147-A177-3AD203B41FA5}">
                      <a16:colId xmlns:a16="http://schemas.microsoft.com/office/drawing/2014/main" val="1106879022"/>
                    </a:ext>
                  </a:extLst>
                </a:gridCol>
                <a:gridCol w="8069060">
                  <a:extLst>
                    <a:ext uri="{9D8B030D-6E8A-4147-A177-3AD203B41FA5}">
                      <a16:colId xmlns:a16="http://schemas.microsoft.com/office/drawing/2014/main" val="2014458684"/>
                    </a:ext>
                  </a:extLst>
                </a:gridCol>
              </a:tblGrid>
              <a:tr h="458363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Acronym</a:t>
                      </a:r>
                    </a:p>
                  </a:txBody>
                  <a:tcPr marL="44810" marR="44810" marT="0" marB="0">
                    <a:solidFill>
                      <a:srgbClr val="D161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Definition</a:t>
                      </a:r>
                    </a:p>
                  </a:txBody>
                  <a:tcPr marL="44810" marR="44810" marT="0" marB="0">
                    <a:solidFill>
                      <a:srgbClr val="D161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41312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ANS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Alert and Notification System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281408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CNN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Convolutional Neural Network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24783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DR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Discrepancy Reporting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5564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GSFC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Goddard Space Flight Center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47937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ML</a:t>
                      </a:r>
                      <a:endParaRPr lang="en-US" sz="1600" b="1" kern="1200" baseline="30000"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Machine Learning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50364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MMS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Magnetospheric Multiscale </a:t>
                      </a:r>
                      <a:endParaRPr lang="en-US" sz="1600" b="0">
                        <a:effectLst/>
                        <a:latin typeface="+mn-lt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835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NCAD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Neural Contextual Anomaly Detection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342327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TaaS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Telemetry as a Service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15942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TCN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Temporal Convolution Network</a:t>
                      </a:r>
                    </a:p>
                  </a:txBody>
                  <a:tcPr marL="44810" marR="4481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37519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TT&amp;C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Telemetry Tracking and Command System</a:t>
                      </a:r>
                    </a:p>
                  </a:txBody>
                  <a:tcPr marL="44810" marR="44810" marT="0" marB="0">
                    <a:solidFill>
                      <a:srgbClr val="D7D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881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4921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D7BEF8-5043-AC6E-B024-D4977514F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>
                <a:solidFill>
                  <a:schemeClr val="tx1"/>
                </a:solidFill>
                <a:effectLst/>
                <a:latin typeface="-apple-system"/>
              </a:rPr>
              <a:t>Carmona C., </a:t>
            </a:r>
            <a:r>
              <a:rPr lang="en-US" b="0" err="1">
                <a:solidFill>
                  <a:schemeClr val="tx1"/>
                </a:solidFill>
                <a:effectLst/>
                <a:latin typeface="-apple-system"/>
              </a:rPr>
              <a:t>Aubet</a:t>
            </a:r>
            <a:r>
              <a:rPr lang="en-US">
                <a:solidFill>
                  <a:schemeClr val="tx1"/>
                </a:solidFill>
                <a:latin typeface="-apple-system"/>
              </a:rPr>
              <a:t> F., </a:t>
            </a:r>
            <a:r>
              <a:rPr lang="en-US" err="1">
                <a:solidFill>
                  <a:schemeClr val="tx1"/>
                </a:solidFill>
                <a:latin typeface="-apple-system"/>
              </a:rPr>
              <a:t>Flunkert</a:t>
            </a:r>
            <a:r>
              <a:rPr lang="en-US">
                <a:solidFill>
                  <a:schemeClr val="tx1"/>
                </a:solidFill>
                <a:latin typeface="-apple-system"/>
              </a:rPr>
              <a:t> V., </a:t>
            </a:r>
            <a:r>
              <a:rPr lang="en-US" err="1">
                <a:solidFill>
                  <a:schemeClr val="tx1"/>
                </a:solidFill>
                <a:latin typeface="-apple-system"/>
              </a:rPr>
              <a:t>Gasthaus</a:t>
            </a:r>
            <a:r>
              <a:rPr lang="en-US">
                <a:solidFill>
                  <a:schemeClr val="tx1"/>
                </a:solidFill>
                <a:latin typeface="-apple-system"/>
              </a:rPr>
              <a:t> J. Neural Contextual Anomaly Detection for Time Series, URL </a:t>
            </a:r>
            <a:r>
              <a:rPr lang="en-US">
                <a:solidFill>
                  <a:schemeClr val="tx1"/>
                </a:solidFill>
                <a:hlinkClick r:id="rId2"/>
              </a:rPr>
              <a:t>https://arxiv.org/abs/2107.07702</a:t>
            </a:r>
            <a:endParaRPr lang="en-US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0">
              <a:solidFill>
                <a:schemeClr val="tx1"/>
              </a:solidFill>
              <a:effectLst/>
              <a:latin typeface="-apple-system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E9AED0-2D0E-4324-5D7E-E8DDF3F83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943780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algn="l">
          <a:defRPr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8AA37461FDD1478FDCAF4B5BCF07A0" ma:contentTypeVersion="4" ma:contentTypeDescription="Create a new document." ma:contentTypeScope="" ma:versionID="c26e2e502052f79c6a9c9c82644fc3b3">
  <xsd:schema xmlns:xsd="http://www.w3.org/2001/XMLSchema" xmlns:xs="http://www.w3.org/2001/XMLSchema" xmlns:p="http://schemas.microsoft.com/office/2006/metadata/properties" xmlns:ns2="a15d5d74-8ccd-4f49-b0d8-0396293d6d23" targetNamespace="http://schemas.microsoft.com/office/2006/metadata/properties" ma:root="true" ma:fieldsID="19abbad29678d494a71ab5044ed10bf1" ns2:_="">
    <xsd:import namespace="a15d5d74-8ccd-4f49-b0d8-0396293d6d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d5d74-8ccd-4f49-b0d8-0396293d6d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C1D9F5-F8D0-4979-8D44-43EB483D90DE}">
  <ds:schemaRefs>
    <ds:schemaRef ds:uri="a15d5d74-8ccd-4f49-b0d8-0396293d6d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8FD4D5-DC66-4051-8357-5151EA4373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EE918-21B0-4DA7-BE3C-EB55795E0840}">
  <ds:schemaRefs>
    <ds:schemaRef ds:uri="http://schemas.microsoft.com/office/2006/metadata/properties"/>
    <ds:schemaRef ds:uri="http://purl.org/dc/dcmitype/"/>
    <ds:schemaRef ds:uri="a15d5d74-8ccd-4f49-b0d8-0396293d6d23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1744</Words>
  <Application>Microsoft Office PowerPoint</Application>
  <PresentationFormat>Custom</PresentationFormat>
  <Paragraphs>219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Calibri</vt:lpstr>
      <vt:lpstr>Public Sans Web</vt:lpstr>
      <vt:lpstr>Verdana</vt:lpstr>
      <vt:lpstr>wingdings</vt:lpstr>
      <vt:lpstr>Blank Presentation</vt:lpstr>
      <vt:lpstr>Maximizing Operator Impact</vt:lpstr>
      <vt:lpstr>The Magnetospheric Multiscale (MMS) mission</vt:lpstr>
      <vt:lpstr>MMS Mission Operations </vt:lpstr>
      <vt:lpstr>Objectives</vt:lpstr>
      <vt:lpstr>Methods: Our Data</vt:lpstr>
      <vt:lpstr>Methods: Our Model</vt:lpstr>
      <vt:lpstr>Methods: Our Model</vt:lpstr>
      <vt:lpstr>Methods: Our Model</vt:lpstr>
      <vt:lpstr>Methods: Training Our Model</vt:lpstr>
      <vt:lpstr>Methods: Training Our Model</vt:lpstr>
      <vt:lpstr>Methods: Training Our Model</vt:lpstr>
      <vt:lpstr>Methods: Training Our Model</vt:lpstr>
      <vt:lpstr>Methods: Testing Our Model</vt:lpstr>
      <vt:lpstr>Methods: Testing Our Model</vt:lpstr>
      <vt:lpstr>Methods: Testing Our Model</vt:lpstr>
      <vt:lpstr>Methods: Testing Our Model</vt:lpstr>
      <vt:lpstr>Results</vt:lpstr>
      <vt:lpstr>Future Work</vt:lpstr>
      <vt:lpstr>Questions? Comments?</vt:lpstr>
      <vt:lpstr>Acronyms</vt:lpstr>
      <vt:lpstr>References</vt:lpstr>
    </vt:vector>
  </TitlesOfParts>
  <Company>LMIT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NASA ODIN</dc:creator>
  <cp:lastModifiedBy>Nash, Melody (GSFC-583.0)[MELWOOD HORTICULTUR TRAIN CTR]</cp:lastModifiedBy>
  <cp:revision>1</cp:revision>
  <cp:lastPrinted>2008-06-11T22:04:32Z</cp:lastPrinted>
  <dcterms:created xsi:type="dcterms:W3CDTF">2009-07-20T11:40:54Z</dcterms:created>
  <dcterms:modified xsi:type="dcterms:W3CDTF">2025-01-17T20:15:19Z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0x010100418AA37461FDD1478FDCAF4B5BCF07A0</vt:lpwstr>
  </property>
  <property fmtid="{D5CDD505-2E9C-101B-9397-08002B2CF9AE}" pid="3" name="MediaServiceImageTags">
    <vt:lpwstr/>
  </property>
</Properties>
</file>