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85" r:id="rId6"/>
    <p:sldId id="286" r:id="rId7"/>
    <p:sldId id="287" r:id="rId8"/>
    <p:sldId id="732" r:id="rId9"/>
    <p:sldId id="736" r:id="rId10"/>
    <p:sldId id="305" r:id="rId11"/>
    <p:sldId id="1326" r:id="rId12"/>
    <p:sldId id="1307" r:id="rId13"/>
    <p:sldId id="268" r:id="rId14"/>
    <p:sldId id="1309" r:id="rId15"/>
    <p:sldId id="265" r:id="rId16"/>
    <p:sldId id="1328" r:id="rId17"/>
    <p:sldId id="737" r:id="rId18"/>
    <p:sldId id="738" r:id="rId19"/>
    <p:sldId id="1325" r:id="rId20"/>
    <p:sldId id="1329" r:id="rId21"/>
    <p:sldId id="131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748958-07DF-45BE-BDEF-19FF987618D2}" v="1" dt="2025-01-23T14:25:14.9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91" d="100"/>
          <a:sy n="91" d="100"/>
        </p:scale>
        <p:origin x="370" y="1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ynolds, Jason C. (MSFC-EM32)" userId="5186ff28-5b75-4518-98da-e4e9e0192b71" providerId="ADAL" clId="{F9748958-07DF-45BE-BDEF-19FF987618D2}"/>
    <pc:docChg chg="custSel addSld modSld">
      <pc:chgData name="Reynolds, Jason C. (MSFC-EM32)" userId="5186ff28-5b75-4518-98da-e4e9e0192b71" providerId="ADAL" clId="{F9748958-07DF-45BE-BDEF-19FF987618D2}" dt="2025-01-23T16:29:53.157" v="917" actId="1076"/>
      <pc:docMkLst>
        <pc:docMk/>
      </pc:docMkLst>
      <pc:sldChg chg="modSp mod">
        <pc:chgData name="Reynolds, Jason C. (MSFC-EM32)" userId="5186ff28-5b75-4518-98da-e4e9e0192b71" providerId="ADAL" clId="{F9748958-07DF-45BE-BDEF-19FF987618D2}" dt="2025-01-23T16:29:53.157" v="917" actId="1076"/>
        <pc:sldMkLst>
          <pc:docMk/>
          <pc:sldMk cId="1977078868" sldId="256"/>
        </pc:sldMkLst>
        <pc:spChg chg="mod">
          <ac:chgData name="Reynolds, Jason C. (MSFC-EM32)" userId="5186ff28-5b75-4518-98da-e4e9e0192b71" providerId="ADAL" clId="{F9748958-07DF-45BE-BDEF-19FF987618D2}" dt="2025-01-23T16:29:53.157" v="917" actId="1076"/>
          <ac:spMkLst>
            <pc:docMk/>
            <pc:sldMk cId="1977078868" sldId="256"/>
            <ac:spMk id="2" creationId="{861CC9C6-884F-29AB-10F7-4BE3AAA5F84B}"/>
          </ac:spMkLst>
        </pc:spChg>
      </pc:sldChg>
      <pc:sldChg chg="modSp mod">
        <pc:chgData name="Reynolds, Jason C. (MSFC-EM32)" userId="5186ff28-5b75-4518-98da-e4e9e0192b71" providerId="ADAL" clId="{F9748958-07DF-45BE-BDEF-19FF987618D2}" dt="2025-01-22T19:41:14.917" v="4" actId="1076"/>
        <pc:sldMkLst>
          <pc:docMk/>
          <pc:sldMk cId="2684547097" sldId="265"/>
        </pc:sldMkLst>
        <pc:spChg chg="mod">
          <ac:chgData name="Reynolds, Jason C. (MSFC-EM32)" userId="5186ff28-5b75-4518-98da-e4e9e0192b71" providerId="ADAL" clId="{F9748958-07DF-45BE-BDEF-19FF987618D2}" dt="2025-01-22T19:41:03.033" v="0" actId="1076"/>
          <ac:spMkLst>
            <pc:docMk/>
            <pc:sldMk cId="2684547097" sldId="265"/>
            <ac:spMk id="4" creationId="{862A58C4-E0DC-47CA-9E85-2DD4E03C4576}"/>
          </ac:spMkLst>
        </pc:spChg>
        <pc:spChg chg="mod">
          <ac:chgData name="Reynolds, Jason C. (MSFC-EM32)" userId="5186ff28-5b75-4518-98da-e4e9e0192b71" providerId="ADAL" clId="{F9748958-07DF-45BE-BDEF-19FF987618D2}" dt="2025-01-22T19:41:10.371" v="2" actId="1076"/>
          <ac:spMkLst>
            <pc:docMk/>
            <pc:sldMk cId="2684547097" sldId="265"/>
            <ac:spMk id="14" creationId="{7F106CDD-CF24-4702-99D6-0A3A4E218449}"/>
          </ac:spMkLst>
        </pc:spChg>
        <pc:graphicFrameChg chg="mod">
          <ac:chgData name="Reynolds, Jason C. (MSFC-EM32)" userId="5186ff28-5b75-4518-98da-e4e9e0192b71" providerId="ADAL" clId="{F9748958-07DF-45BE-BDEF-19FF987618D2}" dt="2025-01-22T19:41:07.164" v="1" actId="1076"/>
          <ac:graphicFrameMkLst>
            <pc:docMk/>
            <pc:sldMk cId="2684547097" sldId="265"/>
            <ac:graphicFrameMk id="7" creationId="{B1C408B2-6A2F-4029-9556-7D37153993F3}"/>
          </ac:graphicFrameMkLst>
        </pc:graphicFrameChg>
        <pc:picChg chg="mod">
          <ac:chgData name="Reynolds, Jason C. (MSFC-EM32)" userId="5186ff28-5b75-4518-98da-e4e9e0192b71" providerId="ADAL" clId="{F9748958-07DF-45BE-BDEF-19FF987618D2}" dt="2025-01-22T19:41:14.917" v="4" actId="1076"/>
          <ac:picMkLst>
            <pc:docMk/>
            <pc:sldMk cId="2684547097" sldId="265"/>
            <ac:picMk id="13" creationId="{D76C2691-B52B-4839-9ACD-8CEE3D0D330F}"/>
          </ac:picMkLst>
        </pc:picChg>
      </pc:sldChg>
      <pc:sldChg chg="modSp mod">
        <pc:chgData name="Reynolds, Jason C. (MSFC-EM32)" userId="5186ff28-5b75-4518-98da-e4e9e0192b71" providerId="ADAL" clId="{F9748958-07DF-45BE-BDEF-19FF987618D2}" dt="2025-01-23T14:33:09.609" v="794" actId="1076"/>
        <pc:sldMkLst>
          <pc:docMk/>
          <pc:sldMk cId="2963893517" sldId="1328"/>
        </pc:sldMkLst>
        <pc:spChg chg="mod">
          <ac:chgData name="Reynolds, Jason C. (MSFC-EM32)" userId="5186ff28-5b75-4518-98da-e4e9e0192b71" providerId="ADAL" clId="{F9748958-07DF-45BE-BDEF-19FF987618D2}" dt="2025-01-23T14:33:09.609" v="794" actId="1076"/>
          <ac:spMkLst>
            <pc:docMk/>
            <pc:sldMk cId="2963893517" sldId="1328"/>
            <ac:spMk id="2" creationId="{AC1BC8F8-44D5-63B6-3F8A-2739BB2ADE55}"/>
          </ac:spMkLst>
        </pc:spChg>
      </pc:sldChg>
      <pc:sldChg chg="addSp modSp new mod">
        <pc:chgData name="Reynolds, Jason C. (MSFC-EM32)" userId="5186ff28-5b75-4518-98da-e4e9e0192b71" providerId="ADAL" clId="{F9748958-07DF-45BE-BDEF-19FF987618D2}" dt="2025-01-23T14:34:33.858" v="874" actId="20577"/>
        <pc:sldMkLst>
          <pc:docMk/>
          <pc:sldMk cId="1653541586" sldId="1329"/>
        </pc:sldMkLst>
        <pc:spChg chg="mod">
          <ac:chgData name="Reynolds, Jason C. (MSFC-EM32)" userId="5186ff28-5b75-4518-98da-e4e9e0192b71" providerId="ADAL" clId="{F9748958-07DF-45BE-BDEF-19FF987618D2}" dt="2025-01-23T14:24:58.409" v="24" actId="1076"/>
          <ac:spMkLst>
            <pc:docMk/>
            <pc:sldMk cId="1653541586" sldId="1329"/>
            <ac:spMk id="2" creationId="{E2E51EF5-C1BF-7E4B-0497-7FA5C5D7DDD6}"/>
          </ac:spMkLst>
        </pc:spChg>
        <pc:spChg chg="add mod">
          <ac:chgData name="Reynolds, Jason C. (MSFC-EM32)" userId="5186ff28-5b75-4518-98da-e4e9e0192b71" providerId="ADAL" clId="{F9748958-07DF-45BE-BDEF-19FF987618D2}" dt="2025-01-23T14:34:33.858" v="874" actId="20577"/>
          <ac:spMkLst>
            <pc:docMk/>
            <pc:sldMk cId="1653541586" sldId="1329"/>
            <ac:spMk id="3" creationId="{8073481E-59CD-86EC-7A67-227843783F8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A16EAC-64C8-4FE3-B5B5-10793B25F3F2}" type="datetimeFigureOut">
              <a:rPr lang="en-US" smtClean="0"/>
              <a:t>1/23/2025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BAB2D3-ABAB-4D5D-9153-33D1EEC9F397}" type="slidenum">
              <a:rPr lang="en-US" smtClean="0"/>
              <a:t>‹#›</a:t>
            </a:fld>
            <a:endParaRPr lang="en-US"/>
          </a:p>
        </p:txBody>
      </p:sp>
    </p:spTree>
    <p:extLst>
      <p:ext uri="{BB962C8B-B14F-4D97-AF65-F5344CB8AC3E}">
        <p14:creationId xmlns:p14="http://schemas.microsoft.com/office/powerpoint/2010/main" val="541118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BAB2D3-ABAB-4D5D-9153-33D1EEC9F397}" type="slidenum">
              <a:rPr lang="en-US" smtClean="0"/>
              <a:t>1</a:t>
            </a:fld>
            <a:endParaRPr lang="en-US"/>
          </a:p>
        </p:txBody>
      </p:sp>
    </p:spTree>
    <p:extLst>
      <p:ext uri="{BB962C8B-B14F-4D97-AF65-F5344CB8AC3E}">
        <p14:creationId xmlns:p14="http://schemas.microsoft.com/office/powerpoint/2010/main" val="234817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guarantee</a:t>
            </a:r>
            <a:r>
              <a:rPr lang="en-US" baseline="0" dirty="0"/>
              <a:t> the efficiency of NTRs, our operating conditions are really constrained.</a:t>
            </a:r>
          </a:p>
          <a:p>
            <a:r>
              <a:rPr lang="en-US" baseline="0" dirty="0"/>
              <a:t>Diatomic Hydrogen is the lowest molecular mass propellant and is usually required for NTRs.</a:t>
            </a:r>
          </a:p>
          <a:p>
            <a:endParaRPr lang="en-US" dirty="0"/>
          </a:p>
          <a:p>
            <a:r>
              <a:rPr lang="en-US" dirty="0"/>
              <a:t>Here is a figure </a:t>
            </a:r>
            <a:r>
              <a:rPr lang="en-US" dirty="0" err="1"/>
              <a:t>whats</a:t>
            </a:r>
            <a:r>
              <a:rPr lang="en-US" baseline="0" dirty="0"/>
              <a:t> going on inside</a:t>
            </a:r>
            <a:r>
              <a:rPr lang="en-US" dirty="0"/>
              <a:t>, first liquid</a:t>
            </a:r>
            <a:r>
              <a:rPr lang="en-US" baseline="0" dirty="0"/>
              <a:t> hydrogen </a:t>
            </a:r>
            <a:r>
              <a:rPr lang="mr-IN" baseline="0" dirty="0"/>
              <a:t>…</a:t>
            </a:r>
            <a:endParaRPr lang="en-US" baseline="0" dirty="0"/>
          </a:p>
          <a:p>
            <a:r>
              <a:rPr lang="en-US" baseline="0" dirty="0"/>
              <a:t>It’s flow rate will control the reactor and provide thrust through expansion of the propellant out the nozzle.</a:t>
            </a:r>
          </a:p>
          <a:p>
            <a:endParaRPr lang="en-US" dirty="0"/>
          </a:p>
        </p:txBody>
      </p:sp>
      <p:sp>
        <p:nvSpPr>
          <p:cNvPr id="4" name="Slide Number Placeholder 3"/>
          <p:cNvSpPr>
            <a:spLocks noGrp="1"/>
          </p:cNvSpPr>
          <p:nvPr>
            <p:ph type="sldNum" sz="quarter" idx="5"/>
          </p:nvPr>
        </p:nvSpPr>
        <p:spPr/>
        <p:txBody>
          <a:bodyPr/>
          <a:lstStyle/>
          <a:p>
            <a:fld id="{6E4289F2-9C1F-0F4B-9A6A-8A4940CFE5E0}" type="slidenum">
              <a:rPr lang="en-US" smtClean="0"/>
              <a:t>2</a:t>
            </a:fld>
            <a:endParaRPr lang="en-US"/>
          </a:p>
        </p:txBody>
      </p:sp>
    </p:spTree>
    <p:extLst>
      <p:ext uri="{BB962C8B-B14F-4D97-AF65-F5344CB8AC3E}">
        <p14:creationId xmlns:p14="http://schemas.microsoft.com/office/powerpoint/2010/main" val="3419702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NTP  is an in-space propulsion technology capable of high specific impulse and thrust</a:t>
            </a:r>
          </a:p>
          <a:p>
            <a:r>
              <a:rPr lang="en-US" sz="1200" b="0" i="0" kern="1200" dirty="0">
                <a:solidFill>
                  <a:schemeClr val="tx1"/>
                </a:solidFill>
                <a:effectLst/>
                <a:latin typeface="+mn-lt"/>
                <a:ea typeface="MS PGothic" panose="020B0600070205080204" pitchFamily="34" charset="-128"/>
                <a:cs typeface="MS PGothic" charset="0"/>
              </a:rPr>
              <a:t>A propulsion system with a higher specific impulse uses the mass of the propellant more efficiently</a:t>
            </a:r>
          </a:p>
          <a:p>
            <a:r>
              <a:rPr lang="en-US" sz="1200" b="0" i="0" kern="1200" dirty="0">
                <a:solidFill>
                  <a:schemeClr val="tx1"/>
                </a:solidFill>
                <a:effectLst/>
                <a:latin typeface="+mn-lt"/>
                <a:ea typeface="MS PGothic" panose="020B0600070205080204" pitchFamily="34" charset="-128"/>
              </a:rPr>
              <a:t>M:kg/s</a:t>
            </a:r>
          </a:p>
          <a:p>
            <a:r>
              <a:rPr lang="en-US" sz="1200" b="0" i="0" kern="1200" dirty="0">
                <a:solidFill>
                  <a:schemeClr val="tx1"/>
                </a:solidFill>
                <a:effectLst/>
                <a:latin typeface="+mn-lt"/>
                <a:ea typeface="MS PGothic" panose="020B0600070205080204" pitchFamily="34" charset="-128"/>
              </a:rPr>
              <a:t>F:N :kg*m/s2</a:t>
            </a:r>
          </a:p>
          <a:p>
            <a:r>
              <a:rPr lang="en-US" sz="1200" b="0" i="0" kern="1200" dirty="0">
                <a:solidFill>
                  <a:schemeClr val="tx1"/>
                </a:solidFill>
                <a:effectLst/>
                <a:latin typeface="+mn-lt"/>
                <a:ea typeface="MS PGothic" panose="020B0600070205080204" pitchFamily="34" charset="-128"/>
              </a:rPr>
              <a:t>Multiply by</a:t>
            </a:r>
            <a:r>
              <a:rPr lang="en-US" sz="1200" b="0" i="0" kern="1200" baseline="0" dirty="0">
                <a:solidFill>
                  <a:schemeClr val="tx1"/>
                </a:solidFill>
                <a:effectLst/>
                <a:latin typeface="+mn-lt"/>
                <a:ea typeface="MS PGothic" panose="020B0600070205080204" pitchFamily="34" charset="-128"/>
              </a:rPr>
              <a:t> 9.8066 m/s^2 to acquire SI units (m/s)</a:t>
            </a:r>
          </a:p>
          <a:p>
            <a:r>
              <a:rPr lang="en-US" sz="1200" b="0" i="0" kern="1200" baseline="0" dirty="0">
                <a:solidFill>
                  <a:schemeClr val="tx1"/>
                </a:solidFill>
                <a:effectLst/>
                <a:latin typeface="+mn-lt"/>
                <a:ea typeface="MS PGothic" panose="020B0600070205080204" pitchFamily="34" charset="-128"/>
              </a:rPr>
              <a:t>Ammonia with LO2</a:t>
            </a:r>
            <a:endParaRPr lang="en-US" dirty="0"/>
          </a:p>
        </p:txBody>
      </p:sp>
      <p:sp>
        <p:nvSpPr>
          <p:cNvPr id="4" name="Slide Number Placeholder 3"/>
          <p:cNvSpPr>
            <a:spLocks noGrp="1"/>
          </p:cNvSpPr>
          <p:nvPr>
            <p:ph type="sldNum" sz="quarter" idx="5"/>
          </p:nvPr>
        </p:nvSpPr>
        <p:spPr/>
        <p:txBody>
          <a:bodyPr/>
          <a:lstStyle/>
          <a:p>
            <a:fld id="{6E4289F2-9C1F-0F4B-9A6A-8A4940CFE5E0}" type="slidenum">
              <a:rPr lang="en-US" smtClean="0"/>
              <a:t>3</a:t>
            </a:fld>
            <a:endParaRPr lang="en-US"/>
          </a:p>
        </p:txBody>
      </p:sp>
    </p:spTree>
    <p:extLst>
      <p:ext uri="{BB962C8B-B14F-4D97-AF65-F5344CB8AC3E}">
        <p14:creationId xmlns:p14="http://schemas.microsoft.com/office/powerpoint/2010/main" val="2671039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A3E603-0EE4-3042-9661-047EB577E4A2}" type="slidenum">
              <a:rPr lang="en-US" smtClean="0"/>
              <a:t>6</a:t>
            </a:fld>
            <a:endParaRPr lang="en-US"/>
          </a:p>
        </p:txBody>
      </p:sp>
    </p:spTree>
    <p:extLst>
      <p:ext uri="{BB962C8B-B14F-4D97-AF65-F5344CB8AC3E}">
        <p14:creationId xmlns:p14="http://schemas.microsoft.com/office/powerpoint/2010/main" val="3906594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 tests nuclear reactor fuels</a:t>
            </a:r>
            <a:r>
              <a:rPr lang="en-US" baseline="0" dirty="0"/>
              <a:t> and materials under extreme conditions. It produces sudden bursts of energy that bring fuels to failure on a small scale in a very controlled way. This allows researchers to examine fuel performance under simulated accident conditions.</a:t>
            </a:r>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dirty="0"/>
          </a:p>
        </p:txBody>
      </p:sp>
    </p:spTree>
    <p:extLst>
      <p:ext uri="{BB962C8B-B14F-4D97-AF65-F5344CB8AC3E}">
        <p14:creationId xmlns:p14="http://schemas.microsoft.com/office/powerpoint/2010/main" val="4188909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picture containing satellite, transport&#10;&#10;Description automatically generated">
            <a:extLst>
              <a:ext uri="{FF2B5EF4-FFF2-40B4-BE49-F238E27FC236}">
                <a16:creationId xmlns:a16="http://schemas.microsoft.com/office/drawing/2014/main" id="{4D027638-8076-7E42-F73D-17CF5B2193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DCB69919-6996-2B90-AB25-2B95CE7DCE98}"/>
              </a:ext>
            </a:extLst>
          </p:cNvPr>
          <p:cNvSpPr>
            <a:spLocks noGrp="1"/>
          </p:cNvSpPr>
          <p:nvPr>
            <p:ph type="title" hasCustomPrompt="1"/>
          </p:nvPr>
        </p:nvSpPr>
        <p:spPr>
          <a:xfrm>
            <a:off x="374060" y="5222679"/>
            <a:ext cx="7102475" cy="892175"/>
          </a:xfrm>
          <a:prstGeom prst="rect">
            <a:avLst/>
          </a:prstGeom>
        </p:spPr>
        <p:txBody>
          <a:bodyPr/>
          <a:lstStyle>
            <a:lvl1pPr>
              <a:defRPr>
                <a:solidFill>
                  <a:schemeClr val="bg1"/>
                </a:solidFill>
              </a:defRPr>
            </a:lvl1pPr>
          </a:lstStyle>
          <a:p>
            <a:r>
              <a:rPr lang="en-US"/>
              <a:t> </a:t>
            </a:r>
            <a:endParaRPr lang="en-US" dirty="0"/>
          </a:p>
        </p:txBody>
      </p:sp>
    </p:spTree>
    <p:extLst>
      <p:ext uri="{BB962C8B-B14F-4D97-AF65-F5344CB8AC3E}">
        <p14:creationId xmlns:p14="http://schemas.microsoft.com/office/powerpoint/2010/main" val="2429662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172FED-3A97-C3FB-AE51-092F3ADB8213}"/>
              </a:ext>
            </a:extLst>
          </p:cNvPr>
          <p:cNvSpPr txBox="1"/>
          <p:nvPr userDrawn="1"/>
        </p:nvSpPr>
        <p:spPr>
          <a:xfrm>
            <a:off x="1190625" y="3533775"/>
            <a:ext cx="8943975" cy="630942"/>
          </a:xfrm>
          <a:prstGeom prst="rect">
            <a:avLst/>
          </a:prstGeom>
          <a:noFill/>
        </p:spPr>
        <p:txBody>
          <a:bodyPr wrap="square" rtlCol="0">
            <a:spAutoFit/>
          </a:bodyPr>
          <a:lstStyle/>
          <a:p>
            <a:r>
              <a:rPr lang="en-US" sz="3500" b="0" dirty="0">
                <a:solidFill>
                  <a:schemeClr val="bg1"/>
                </a:solidFill>
              </a:rPr>
              <a:t>Slide headline Slide headline</a:t>
            </a:r>
          </a:p>
        </p:txBody>
      </p:sp>
      <p:sp>
        <p:nvSpPr>
          <p:cNvPr id="4" name="Title 1">
            <a:extLst>
              <a:ext uri="{FF2B5EF4-FFF2-40B4-BE49-F238E27FC236}">
                <a16:creationId xmlns:a16="http://schemas.microsoft.com/office/drawing/2014/main" id="{D3D87C5C-E2F3-111A-A481-D739799318E3}"/>
              </a:ext>
            </a:extLst>
          </p:cNvPr>
          <p:cNvSpPr>
            <a:spLocks noGrp="1"/>
          </p:cNvSpPr>
          <p:nvPr>
            <p:ph type="title"/>
          </p:nvPr>
        </p:nvSpPr>
        <p:spPr>
          <a:xfrm>
            <a:off x="1447800" y="146050"/>
            <a:ext cx="9172575" cy="892175"/>
          </a:xfrm>
          <a:prstGeom prst="rect">
            <a:avLst/>
          </a:prstGeom>
        </p:spPr>
        <p:txBody>
          <a:bodyPr/>
          <a:lstStyle>
            <a:lvl1pPr>
              <a:defRPr sz="3600" b="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4145009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4CACC2-815A-81F3-BAB4-690840A13E0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522DB3FE-461F-CB66-2D5B-191D6FB37AAC}"/>
              </a:ext>
            </a:extLst>
          </p:cNvPr>
          <p:cNvSpPr>
            <a:spLocks noGrp="1"/>
          </p:cNvSpPr>
          <p:nvPr>
            <p:ph type="title"/>
          </p:nvPr>
        </p:nvSpPr>
        <p:spPr>
          <a:xfrm>
            <a:off x="1390650" y="146050"/>
            <a:ext cx="9353550" cy="892175"/>
          </a:xfrm>
          <a:prstGeom prst="rect">
            <a:avLst/>
          </a:prstGeom>
        </p:spPr>
        <p:txBody>
          <a:bodyPr/>
          <a:lstStyle>
            <a:lvl1pPr>
              <a:defRPr sz="360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60863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66-33BD-5BFB-33E2-1D447466CC4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7455D0A8-EC73-52E6-6FD8-18E36E91A60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1" name="Title 1">
            <a:extLst>
              <a:ext uri="{FF2B5EF4-FFF2-40B4-BE49-F238E27FC236}">
                <a16:creationId xmlns:a16="http://schemas.microsoft.com/office/drawing/2014/main" id="{4BB0E2DD-787B-37C5-A37A-506C4C87EE54}"/>
              </a:ext>
            </a:extLst>
          </p:cNvPr>
          <p:cNvSpPr txBox="1">
            <a:spLocks/>
          </p:cNvSpPr>
          <p:nvPr userDrawn="1"/>
        </p:nvSpPr>
        <p:spPr>
          <a:xfrm>
            <a:off x="1390650" y="146050"/>
            <a:ext cx="9353550" cy="892175"/>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600" dirty="0">
                <a:latin typeface="+mn-lt"/>
              </a:rPr>
              <a:t>Click to edit Master title style</a:t>
            </a:r>
          </a:p>
        </p:txBody>
      </p:sp>
    </p:spTree>
    <p:extLst>
      <p:ext uri="{BB962C8B-B14F-4D97-AF65-F5344CB8AC3E}">
        <p14:creationId xmlns:p14="http://schemas.microsoft.com/office/powerpoint/2010/main" val="857919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ABB383-BDB5-0E69-B161-29966FCF3DBA}"/>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0F01E8-44ED-3EA0-4598-9640FC76F18A}"/>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CA0C2804-6B56-EEEF-1A04-022B01645AC4}"/>
              </a:ext>
            </a:extLst>
          </p:cNvPr>
          <p:cNvSpPr>
            <a:spLocks noGrp="1"/>
          </p:cNvSpPr>
          <p:nvPr>
            <p:ph type="title"/>
          </p:nvPr>
        </p:nvSpPr>
        <p:spPr>
          <a:xfrm>
            <a:off x="1390650" y="146050"/>
            <a:ext cx="9353550" cy="892175"/>
          </a:xfrm>
          <a:prstGeom prst="rect">
            <a:avLst/>
          </a:prstGeom>
        </p:spPr>
        <p:txBody>
          <a:bodyPr/>
          <a:lstStyle>
            <a:lvl1pPr>
              <a:defRPr sz="360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039898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F18DB8-86B5-110E-349D-D1419390ED8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CFC287-A0B0-4F22-8B8F-508F13C99B8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223191-EE59-0B47-3A30-1C9751DD466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03A65A-6627-470F-716B-0A35A4F063D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468F7C4A-D511-297B-2DFE-EE68D50A562B}"/>
              </a:ext>
            </a:extLst>
          </p:cNvPr>
          <p:cNvSpPr>
            <a:spLocks noGrp="1"/>
          </p:cNvSpPr>
          <p:nvPr>
            <p:ph type="title"/>
          </p:nvPr>
        </p:nvSpPr>
        <p:spPr>
          <a:xfrm>
            <a:off x="1390650" y="146050"/>
            <a:ext cx="9353550" cy="892175"/>
          </a:xfrm>
          <a:prstGeom prst="rect">
            <a:avLst/>
          </a:prstGeom>
        </p:spPr>
        <p:txBody>
          <a:bodyPr/>
          <a:lstStyle>
            <a:lvl1pPr>
              <a:defRPr sz="360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260461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6" name="Picture 5" descr="A picture containing satellite, transport&#10;&#10;Description automatically generated">
            <a:extLst>
              <a:ext uri="{FF2B5EF4-FFF2-40B4-BE49-F238E27FC236}">
                <a16:creationId xmlns:a16="http://schemas.microsoft.com/office/drawing/2014/main" id="{82671E4B-DA8A-6C07-05D9-29A8B140B3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60312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B2AA7B8-E877-47EA-EFE9-0CC0903C33C0}"/>
              </a:ext>
            </a:extLst>
          </p:cNvPr>
          <p:cNvSpPr>
            <a:spLocks noGrp="1"/>
          </p:cNvSpPr>
          <p:nvPr>
            <p:ph type="title"/>
          </p:nvPr>
        </p:nvSpPr>
        <p:spPr>
          <a:xfrm>
            <a:off x="1390650" y="146050"/>
            <a:ext cx="9353550" cy="892175"/>
          </a:xfrm>
          <a:prstGeom prst="rect">
            <a:avLst/>
          </a:prstGeom>
        </p:spPr>
        <p:txBody>
          <a:bodyPr/>
          <a:lstStyle>
            <a:lvl1pPr>
              <a:defRPr sz="360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932966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9357-70BC-BC6F-E9B8-E5663F7D7EA8}"/>
              </a:ext>
            </a:extLst>
          </p:cNvPr>
          <p:cNvSpPr>
            <a:spLocks noGrp="1"/>
          </p:cNvSpPr>
          <p:nvPr>
            <p:ph type="title"/>
          </p:nvPr>
        </p:nvSpPr>
        <p:spPr>
          <a:xfrm>
            <a:off x="839788" y="13335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6026CA-A8BE-9CC9-F919-B26AF4DD4580}"/>
              </a:ext>
            </a:extLst>
          </p:cNvPr>
          <p:cNvSpPr>
            <a:spLocks noGrp="1"/>
          </p:cNvSpPr>
          <p:nvPr>
            <p:ph idx="1"/>
          </p:nvPr>
        </p:nvSpPr>
        <p:spPr>
          <a:xfrm>
            <a:off x="5183188" y="18637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8818F96-95DB-2009-9B04-21A76BF81906}"/>
              </a:ext>
            </a:extLst>
          </p:cNvPr>
          <p:cNvSpPr>
            <a:spLocks noGrp="1"/>
          </p:cNvSpPr>
          <p:nvPr>
            <p:ph type="body" sz="half" idx="2"/>
          </p:nvPr>
        </p:nvSpPr>
        <p:spPr>
          <a:xfrm>
            <a:off x="839788" y="29337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Title 1">
            <a:extLst>
              <a:ext uri="{FF2B5EF4-FFF2-40B4-BE49-F238E27FC236}">
                <a16:creationId xmlns:a16="http://schemas.microsoft.com/office/drawing/2014/main" id="{6D3F9E54-3CDF-CF6E-76C1-007AD8E00EC5}"/>
              </a:ext>
            </a:extLst>
          </p:cNvPr>
          <p:cNvSpPr txBox="1">
            <a:spLocks/>
          </p:cNvSpPr>
          <p:nvPr userDrawn="1"/>
        </p:nvSpPr>
        <p:spPr>
          <a:xfrm>
            <a:off x="1390650" y="146050"/>
            <a:ext cx="9353550" cy="892175"/>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600" dirty="0">
                <a:latin typeface="+mn-lt"/>
              </a:rPr>
              <a:t>Click to edit Master title style</a:t>
            </a:r>
          </a:p>
        </p:txBody>
      </p:sp>
    </p:spTree>
    <p:extLst>
      <p:ext uri="{BB962C8B-B14F-4D97-AF65-F5344CB8AC3E}">
        <p14:creationId xmlns:p14="http://schemas.microsoft.com/office/powerpoint/2010/main" val="2763342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8B3C-F68F-077F-F4A9-CE081DD64756}"/>
              </a:ext>
            </a:extLst>
          </p:cNvPr>
          <p:cNvSpPr>
            <a:spLocks noGrp="1"/>
          </p:cNvSpPr>
          <p:nvPr>
            <p:ph type="title"/>
          </p:nvPr>
        </p:nvSpPr>
        <p:spPr>
          <a:xfrm>
            <a:off x="839788" y="1257300"/>
            <a:ext cx="3932237"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D02F71D-2810-CEF5-3E4D-4F71DD543342}"/>
              </a:ext>
            </a:extLst>
          </p:cNvPr>
          <p:cNvSpPr>
            <a:spLocks noGrp="1"/>
          </p:cNvSpPr>
          <p:nvPr>
            <p:ph type="pic" idx="1"/>
          </p:nvPr>
        </p:nvSpPr>
        <p:spPr>
          <a:xfrm>
            <a:off x="5183188" y="17875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101160-058A-99C3-2520-40F6EAD1EA3E}"/>
              </a:ext>
            </a:extLst>
          </p:cNvPr>
          <p:cNvSpPr>
            <a:spLocks noGrp="1"/>
          </p:cNvSpPr>
          <p:nvPr>
            <p:ph type="body" sz="half" idx="2"/>
          </p:nvPr>
        </p:nvSpPr>
        <p:spPr>
          <a:xfrm>
            <a:off x="839788" y="28575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Title 1">
            <a:extLst>
              <a:ext uri="{FF2B5EF4-FFF2-40B4-BE49-F238E27FC236}">
                <a16:creationId xmlns:a16="http://schemas.microsoft.com/office/drawing/2014/main" id="{F5306E58-92FC-F8CC-801E-0DD536168403}"/>
              </a:ext>
            </a:extLst>
          </p:cNvPr>
          <p:cNvSpPr txBox="1">
            <a:spLocks/>
          </p:cNvSpPr>
          <p:nvPr userDrawn="1"/>
        </p:nvSpPr>
        <p:spPr>
          <a:xfrm>
            <a:off x="1390650" y="146050"/>
            <a:ext cx="9353550" cy="892175"/>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t>Click </a:t>
            </a:r>
            <a:r>
              <a:rPr lang="en-US" sz="3600" dirty="0">
                <a:latin typeface="+mn-lt"/>
              </a:rPr>
              <a:t>to</a:t>
            </a:r>
            <a:r>
              <a:rPr lang="en-US" dirty="0"/>
              <a:t> edit Master title style</a:t>
            </a:r>
          </a:p>
        </p:txBody>
      </p:sp>
    </p:spTree>
    <p:extLst>
      <p:ext uri="{BB962C8B-B14F-4D97-AF65-F5344CB8AC3E}">
        <p14:creationId xmlns:p14="http://schemas.microsoft.com/office/powerpoint/2010/main" val="121029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23174C2C-6200-BD42-4DE9-285B8718ED2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1E2F5FAC-C659-E13F-1A9B-BCC65E9E0C1B}"/>
              </a:ext>
            </a:extLst>
          </p:cNvPr>
          <p:cNvSpPr>
            <a:spLocks noGrp="1"/>
          </p:cNvSpPr>
          <p:nvPr>
            <p:ph type="title"/>
          </p:nvPr>
        </p:nvSpPr>
        <p:spPr>
          <a:xfrm>
            <a:off x="1390650" y="146050"/>
            <a:ext cx="9353550" cy="892175"/>
          </a:xfrm>
          <a:prstGeom prst="rect">
            <a:avLst/>
          </a:prstGeom>
        </p:spPr>
        <p:txBody>
          <a:bodyPr/>
          <a:lstStyle>
            <a:lvl1pPr>
              <a:defRPr sz="360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01493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0F84C2-2214-27FF-2E42-9D69359E003F}"/>
              </a:ext>
            </a:extLst>
          </p:cNvPr>
          <p:cNvSpPr>
            <a:spLocks noGrp="1"/>
          </p:cNvSpPr>
          <p:nvPr>
            <p:ph type="title" orient="vert"/>
          </p:nvPr>
        </p:nvSpPr>
        <p:spPr>
          <a:xfrm>
            <a:off x="8724900" y="1222375"/>
            <a:ext cx="2628900" cy="5492750"/>
          </a:xfrm>
          <a:prstGeom prst="rect">
            <a:avLst/>
          </a:prstGeo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EBE7DFD-DF18-CF0F-3185-51E89A4963F8}"/>
              </a:ext>
            </a:extLst>
          </p:cNvPr>
          <p:cNvSpPr>
            <a:spLocks noGrp="1"/>
          </p:cNvSpPr>
          <p:nvPr>
            <p:ph type="body" orient="vert" idx="1"/>
          </p:nvPr>
        </p:nvSpPr>
        <p:spPr>
          <a:xfrm>
            <a:off x="838200" y="1222375"/>
            <a:ext cx="7734300" cy="5492750"/>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90076E16-0B41-A1D1-A37D-C6F7B1EE0F88}"/>
              </a:ext>
            </a:extLst>
          </p:cNvPr>
          <p:cNvSpPr txBox="1">
            <a:spLocks/>
          </p:cNvSpPr>
          <p:nvPr userDrawn="1"/>
        </p:nvSpPr>
        <p:spPr>
          <a:xfrm>
            <a:off x="1390650" y="146050"/>
            <a:ext cx="9353550" cy="892175"/>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600" dirty="0">
                <a:latin typeface="+mn-lt"/>
              </a:rPr>
              <a:t>Click to edit Master title style</a:t>
            </a:r>
          </a:p>
        </p:txBody>
      </p:sp>
    </p:spTree>
    <p:extLst>
      <p:ext uri="{BB962C8B-B14F-4D97-AF65-F5344CB8AC3E}">
        <p14:creationId xmlns:p14="http://schemas.microsoft.com/office/powerpoint/2010/main" val="3275633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9D51B-4AA8-41E1-8694-A3980E135513}"/>
              </a:ext>
            </a:extLst>
          </p:cNvPr>
          <p:cNvSpPr>
            <a:spLocks noGrp="1"/>
          </p:cNvSpPr>
          <p:nvPr>
            <p:ph type="title"/>
          </p:nvPr>
        </p:nvSpPr>
        <p:spPr>
          <a:xfrm>
            <a:off x="1219200" y="762000"/>
            <a:ext cx="10668000" cy="7620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1B875DCA-D5A5-4422-B9EB-01F0A5EEB39A}"/>
              </a:ext>
            </a:extLst>
          </p:cNvPr>
          <p:cNvSpPr>
            <a:spLocks noGrp="1"/>
          </p:cNvSpPr>
          <p:nvPr>
            <p:ph type="tbl" idx="1"/>
          </p:nvPr>
        </p:nvSpPr>
        <p:spPr>
          <a:xfrm>
            <a:off x="1219200" y="2057400"/>
            <a:ext cx="10668000" cy="4038600"/>
          </a:xfrm>
        </p:spPr>
        <p:txBody>
          <a:bodyPr/>
          <a:lstStyle/>
          <a:p>
            <a:endParaRPr lang="en-US"/>
          </a:p>
        </p:txBody>
      </p:sp>
      <p:sp>
        <p:nvSpPr>
          <p:cNvPr id="4" name="Date Placeholder 3">
            <a:extLst>
              <a:ext uri="{FF2B5EF4-FFF2-40B4-BE49-F238E27FC236}">
                <a16:creationId xmlns:a16="http://schemas.microsoft.com/office/drawing/2014/main" id="{D3593D18-732A-44FA-A02F-63055A0F51F2}"/>
              </a:ext>
            </a:extLst>
          </p:cNvPr>
          <p:cNvSpPr>
            <a:spLocks noGrp="1"/>
          </p:cNvSpPr>
          <p:nvPr>
            <p:ph type="dt" sz="half" idx="10"/>
          </p:nvPr>
        </p:nvSpPr>
        <p:spPr>
          <a:xfrm>
            <a:off x="9347200" y="6553200"/>
            <a:ext cx="2540000" cy="304800"/>
          </a:xfrm>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6DEB43A-22E2-415D-8877-92297FC1A2FD}"/>
              </a:ext>
            </a:extLst>
          </p:cNvPr>
          <p:cNvSpPr>
            <a:spLocks noGrp="1"/>
          </p:cNvSpPr>
          <p:nvPr>
            <p:ph type="ftr" sz="quarter" idx="11"/>
          </p:nvPr>
        </p:nvSpPr>
        <p:spPr>
          <a:xfrm>
            <a:off x="3915833" y="6529388"/>
            <a:ext cx="3860800" cy="30480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C562D39-4C9F-4587-A896-F8B7B7EC2D38}"/>
              </a:ext>
            </a:extLst>
          </p:cNvPr>
          <p:cNvSpPr>
            <a:spLocks noGrp="1"/>
          </p:cNvSpPr>
          <p:nvPr>
            <p:ph type="sldNum" sz="quarter" idx="12"/>
          </p:nvPr>
        </p:nvSpPr>
        <p:spPr>
          <a:xfrm>
            <a:off x="112184" y="6343650"/>
            <a:ext cx="783167" cy="488950"/>
          </a:xfrm>
        </p:spPr>
        <p:txBody>
          <a:bodyPr/>
          <a:lstStyle>
            <a:lvl1pPr>
              <a:defRPr/>
            </a:lvl1pPr>
          </a:lstStyle>
          <a:p>
            <a:fld id="{492C0B31-350F-4DBE-9478-8FFF5601F326}" type="slidenum">
              <a:rPr lang="en-US" altLang="en-US"/>
              <a:pPr/>
              <a:t>‹#›</a:t>
            </a:fld>
            <a:endParaRPr lang="en-US" altLang="en-US"/>
          </a:p>
        </p:txBody>
      </p:sp>
    </p:spTree>
    <p:extLst>
      <p:ext uri="{BB962C8B-B14F-4D97-AF65-F5344CB8AC3E}">
        <p14:creationId xmlns:p14="http://schemas.microsoft.com/office/powerpoint/2010/main" val="3162501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489" y="1376142"/>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tx1"/>
                </a:solidFill>
                <a:latin typeface="arial" charset="0"/>
              </a:defRPr>
            </a:lvl1pPr>
            <a:lvl2pPr marL="279400" indent="-165100">
              <a:lnSpc>
                <a:spcPct val="95000"/>
              </a:lnSpc>
              <a:spcBef>
                <a:spcPts val="500"/>
              </a:spcBef>
              <a:buFont typeface="Arial" charset="0"/>
              <a:buChar char="•"/>
              <a:tabLst/>
              <a:defRPr sz="1800" baseline="0">
                <a:solidFill>
                  <a:schemeClr val="tx1"/>
                </a:solidFill>
                <a:latin typeface="arial" charset="0"/>
              </a:defRPr>
            </a:lvl2pPr>
            <a:lvl3pPr marL="571500" indent="-228600">
              <a:lnSpc>
                <a:spcPct val="95000"/>
              </a:lnSpc>
              <a:spcBef>
                <a:spcPts val="500"/>
              </a:spcBef>
              <a:buFont typeface=".AppleSystemUIFont" charset="-120"/>
              <a:buChar char="‒"/>
              <a:tabLst/>
              <a:defRPr sz="1800" baseline="0">
                <a:solidFill>
                  <a:schemeClr val="tx1"/>
                </a:solidFill>
                <a:latin typeface="arial" charset="0"/>
              </a:defRPr>
            </a:lvl3pPr>
            <a:lvl4pPr>
              <a:lnSpc>
                <a:spcPct val="95000"/>
              </a:lnSpc>
              <a:spcBef>
                <a:spcPts val="500"/>
              </a:spcBef>
              <a:defRPr sz="1800" baseline="0">
                <a:solidFill>
                  <a:schemeClr val="tx1"/>
                </a:solidFill>
                <a:latin typeface="arial" charset="0"/>
              </a:defRPr>
            </a:lvl4pPr>
            <a:lvl5pPr>
              <a:lnSpc>
                <a:spcPct val="95000"/>
              </a:lnSpc>
              <a:spcBef>
                <a:spcPts val="500"/>
              </a:spcBef>
              <a:defRPr sz="1800" baseline="0">
                <a:solidFill>
                  <a:schemeClr val="tx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7" name="Slide Number Placeholder 5"/>
          <p:cNvSpPr txBox="1">
            <a:spLocks/>
          </p:cNvSpPr>
          <p:nvPr userDrawn="1"/>
        </p:nvSpPr>
        <p:spPr>
          <a:xfrm>
            <a:off x="11244944" y="6547758"/>
            <a:ext cx="947057" cy="310243"/>
          </a:xfrm>
          <a:prstGeom prst="rect">
            <a:avLst/>
          </a:prstGeom>
        </p:spPr>
        <p:txBody>
          <a:bodyPr anchor="ctr"/>
          <a:lstStyle>
            <a:defPPr>
              <a:defRPr lang="en-US"/>
            </a:defPPr>
            <a:lvl1pPr algn="r" rtl="0" eaLnBrk="0" fontAlgn="base" hangingPunct="0">
              <a:spcBef>
                <a:spcPct val="0"/>
              </a:spcBef>
              <a:spcAft>
                <a:spcPct val="0"/>
              </a:spcAft>
              <a:defRPr sz="1200" b="0" kern="1200">
                <a:solidFill>
                  <a:schemeClr val="tx1"/>
                </a:solidFill>
                <a:latin typeface="+mn-lt"/>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18396022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BDF67B-ACF1-ABF9-AF7A-8CCD535906AD}"/>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19308"/>
            <a:ext cx="12192000" cy="1162050"/>
          </a:xfrm>
          <a:prstGeom prst="rect">
            <a:avLst/>
          </a:prstGeom>
        </p:spPr>
      </p:pic>
      <p:sp>
        <p:nvSpPr>
          <p:cNvPr id="13" name="Title 1">
            <a:extLst>
              <a:ext uri="{FF2B5EF4-FFF2-40B4-BE49-F238E27FC236}">
                <a16:creationId xmlns:a16="http://schemas.microsoft.com/office/drawing/2014/main" id="{9EB6815E-5180-1D88-8276-FC64995804C7}"/>
              </a:ext>
            </a:extLst>
          </p:cNvPr>
          <p:cNvSpPr txBox="1">
            <a:spLocks/>
          </p:cNvSpPr>
          <p:nvPr userDrawn="1"/>
        </p:nvSpPr>
        <p:spPr>
          <a:xfrm>
            <a:off x="1409700" y="136526"/>
            <a:ext cx="9391650" cy="806450"/>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endParaRPr lang="en-US" dirty="0"/>
          </a:p>
        </p:txBody>
      </p:sp>
      <p:pic>
        <p:nvPicPr>
          <p:cNvPr id="30" name="Picture 29" descr="Shape&#10;&#10;Description automatically generated">
            <a:extLst>
              <a:ext uri="{FF2B5EF4-FFF2-40B4-BE49-F238E27FC236}">
                <a16:creationId xmlns:a16="http://schemas.microsoft.com/office/drawing/2014/main" id="{6F70C6AD-31BC-A277-9056-ABA1223983B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677174" y="-106304"/>
            <a:ext cx="1286226" cy="1286226"/>
          </a:xfrm>
          <a:prstGeom prst="rect">
            <a:avLst/>
          </a:prstGeom>
        </p:spPr>
      </p:pic>
    </p:spTree>
    <p:extLst>
      <p:ext uri="{BB962C8B-B14F-4D97-AF65-F5344CB8AC3E}">
        <p14:creationId xmlns:p14="http://schemas.microsoft.com/office/powerpoint/2010/main" val="131057577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61" r:id="rId7"/>
    <p:sldLayoutId id="2147483655" r:id="rId8"/>
    <p:sldLayoutId id="2147483656" r:id="rId9"/>
    <p:sldLayoutId id="2147483657" r:id="rId10"/>
    <p:sldLayoutId id="2147483658" r:id="rId11"/>
    <p:sldLayoutId id="2147483659"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7.tif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hyperlink" Target="http://jpcolliat.free.fr/x6/image/nerva_12.jpg" TargetMode="External"/><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3.xml"/><Relationship Id="rId6" Type="http://schemas.openxmlformats.org/officeDocument/2006/relationships/image" Target="../media/image24.jpeg"/><Relationship Id="rId11" Type="http://schemas.openxmlformats.org/officeDocument/2006/relationships/image" Target="../media/image29.pn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emf"/><Relationship Id="rId2" Type="http://schemas.openxmlformats.org/officeDocument/2006/relationships/image" Target="../media/image34.jpeg"/><Relationship Id="rId1" Type="http://schemas.openxmlformats.org/officeDocument/2006/relationships/slideLayout" Target="../slideLayouts/slideLayout14.xml"/><Relationship Id="rId6" Type="http://schemas.openxmlformats.org/officeDocument/2006/relationships/image" Target="../media/image38.emf"/><Relationship Id="rId5" Type="http://schemas.openxmlformats.org/officeDocument/2006/relationships/image" Target="../media/image37.emf"/><Relationship Id="rId10" Type="http://schemas.openxmlformats.org/officeDocument/2006/relationships/image" Target="../media/image42.jpeg"/><Relationship Id="rId4" Type="http://schemas.openxmlformats.org/officeDocument/2006/relationships/image" Target="../media/image36.emf"/><Relationship Id="rId9"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CC9C6-884F-29AB-10F7-4BE3AAA5F84B}"/>
              </a:ext>
            </a:extLst>
          </p:cNvPr>
          <p:cNvSpPr>
            <a:spLocks noGrp="1"/>
          </p:cNvSpPr>
          <p:nvPr>
            <p:ph type="title"/>
          </p:nvPr>
        </p:nvSpPr>
        <p:spPr>
          <a:xfrm>
            <a:off x="392892" y="5637793"/>
            <a:ext cx="7102475" cy="1018871"/>
          </a:xfrm>
        </p:spPr>
        <p:txBody>
          <a:bodyPr/>
          <a:lstStyle/>
          <a:p>
            <a:pPr>
              <a:lnSpc>
                <a:spcPct val="100000"/>
              </a:lnSpc>
            </a:pPr>
            <a:r>
              <a:rPr lang="en-US" sz="2000" dirty="0">
                <a:latin typeface="+mn-lt"/>
              </a:rPr>
              <a:t>Space Technology Mission Directorate</a:t>
            </a:r>
            <a:br>
              <a:rPr lang="en-US" sz="2400" dirty="0">
                <a:latin typeface="+mn-lt"/>
              </a:rPr>
            </a:br>
            <a:r>
              <a:rPr lang="en-US" sz="1800" dirty="0">
                <a:latin typeface="+mn-lt"/>
              </a:rPr>
              <a:t>Space Nuclear Propulsion Office</a:t>
            </a:r>
            <a:br>
              <a:rPr lang="en-US" sz="1800" dirty="0">
                <a:latin typeface="+mn-lt"/>
              </a:rPr>
            </a:br>
            <a:r>
              <a:rPr lang="en-US" sz="1800" dirty="0">
                <a:latin typeface="+mn-lt"/>
              </a:rPr>
              <a:t>Marshall Space Flight Center</a:t>
            </a:r>
            <a:br>
              <a:rPr lang="en-US" sz="2400" dirty="0">
                <a:latin typeface="+mn-lt"/>
              </a:rPr>
            </a:br>
            <a:r>
              <a:rPr lang="en-US" sz="1600" dirty="0">
                <a:latin typeface="+mn-lt"/>
              </a:rPr>
              <a:t>Jason Reynolds | February 5, 2025</a:t>
            </a:r>
          </a:p>
        </p:txBody>
      </p:sp>
      <p:sp>
        <p:nvSpPr>
          <p:cNvPr id="3" name="Title 1">
            <a:extLst>
              <a:ext uri="{FF2B5EF4-FFF2-40B4-BE49-F238E27FC236}">
                <a16:creationId xmlns:a16="http://schemas.microsoft.com/office/drawing/2014/main" id="{575CDD23-7701-5E74-B5F2-0447299B476A}"/>
              </a:ext>
            </a:extLst>
          </p:cNvPr>
          <p:cNvSpPr txBox="1">
            <a:spLocks noGrp="1" noRot="1" noMove="1" noResize="1" noEditPoints="1" noAdjustHandles="1" noChangeArrowheads="1" noChangeShapeType="1"/>
          </p:cNvSpPr>
          <p:nvPr/>
        </p:nvSpPr>
        <p:spPr>
          <a:xfrm>
            <a:off x="392892" y="4696984"/>
            <a:ext cx="7102475" cy="1260315"/>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200" b="1" dirty="0">
                <a:latin typeface="+mn-lt"/>
              </a:rPr>
              <a:t>Nuclear Fuel Development for Nuclear Thermal Propulsion</a:t>
            </a:r>
          </a:p>
        </p:txBody>
      </p:sp>
    </p:spTree>
    <p:extLst>
      <p:ext uri="{BB962C8B-B14F-4D97-AF65-F5344CB8AC3E}">
        <p14:creationId xmlns:p14="http://schemas.microsoft.com/office/powerpoint/2010/main" val="1977078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268" y="240965"/>
            <a:ext cx="6553200" cy="1027510"/>
          </a:xfrm>
        </p:spPr>
        <p:txBody>
          <a:bodyPr>
            <a:noAutofit/>
          </a:bodyPr>
          <a:lstStyle/>
          <a:p>
            <a:r>
              <a:rPr lang="en-US" sz="3200" dirty="0">
                <a:latin typeface="+mj-lt"/>
              </a:rPr>
              <a:t>Background</a:t>
            </a:r>
          </a:p>
        </p:txBody>
      </p:sp>
      <p:pic>
        <p:nvPicPr>
          <p:cNvPr id="4" name="Picture 8">
            <a:extLst>
              <a:ext uri="{FF2B5EF4-FFF2-40B4-BE49-F238E27FC236}">
                <a16:creationId xmlns:a16="http://schemas.microsoft.com/office/drawing/2014/main" id="{4C3B73B7-C894-9947-96C6-27A597AAA353}"/>
              </a:ext>
            </a:extLst>
          </p:cNvPr>
          <p:cNvPicPr>
            <a:picLocks noChangeAspect="1" noChangeArrowheads="1"/>
          </p:cNvPicPr>
          <p:nvPr/>
        </p:nvPicPr>
        <p:blipFill>
          <a:blip r:embed="rId3">
            <a:biLevel thresh="75000"/>
            <a:extLst>
              <a:ext uri="{28A0092B-C50C-407E-A947-70E740481C1C}">
                <a14:useLocalDpi xmlns:a14="http://schemas.microsoft.com/office/drawing/2010/main" val="0"/>
              </a:ext>
            </a:extLst>
          </a:blip>
          <a:srcRect/>
          <a:stretch>
            <a:fillRect/>
          </a:stretch>
        </p:blipFill>
        <p:spPr bwMode="auto">
          <a:xfrm>
            <a:off x="7193212" y="2543169"/>
            <a:ext cx="3543495" cy="348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714774E6-6D23-424C-9C8D-135B74D93E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68" y="1210109"/>
            <a:ext cx="5379329" cy="52499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lide Number Placeholder 2"/>
          <p:cNvSpPr>
            <a:spLocks noGrp="1"/>
          </p:cNvSpPr>
          <p:nvPr>
            <p:ph type="sldNum" sz="quarter" idx="4"/>
          </p:nvPr>
        </p:nvSpPr>
        <p:spPr>
          <a:xfrm>
            <a:off x="11244942" y="6547758"/>
            <a:ext cx="947057" cy="310243"/>
          </a:xfrm>
          <a:prstGeom prst="rect">
            <a:avLst/>
          </a:prstGeom>
        </p:spPr>
        <p:txBody>
          <a:bodyPr anchor="ctr"/>
          <a:lstStyle>
            <a:defPPr>
              <a:defRPr lang="en-US"/>
            </a:defPPr>
            <a:lvl1pPr algn="r" rtl="0" eaLnBrk="0" fontAlgn="base" hangingPunct="0">
              <a:spcBef>
                <a:spcPct val="0"/>
              </a:spcBef>
              <a:spcAft>
                <a:spcPct val="0"/>
              </a:spcAft>
              <a:defRPr sz="1000" b="0"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2</a:t>
            </a:fld>
            <a:endParaRPr lang="en-US" dirty="0"/>
          </a:p>
        </p:txBody>
      </p:sp>
      <p:sp>
        <p:nvSpPr>
          <p:cNvPr id="5" name="TextBox 4"/>
          <p:cNvSpPr txBox="1"/>
          <p:nvPr/>
        </p:nvSpPr>
        <p:spPr>
          <a:xfrm>
            <a:off x="6124392" y="1511779"/>
            <a:ext cx="5681133" cy="923330"/>
          </a:xfrm>
          <a:prstGeom prst="rect">
            <a:avLst/>
          </a:prstGeom>
          <a:noFill/>
        </p:spPr>
        <p:txBody>
          <a:bodyPr wrap="square" rtlCol="0">
            <a:spAutoFit/>
          </a:bodyPr>
          <a:lstStyle/>
          <a:p>
            <a:pPr algn="ctr"/>
            <a:r>
              <a:rPr lang="en-US" b="1" dirty="0">
                <a:latin typeface="+mj-lt"/>
              </a:rPr>
              <a:t>Nuclear Thermal Engine</a:t>
            </a:r>
          </a:p>
          <a:p>
            <a:r>
              <a:rPr lang="en-US" dirty="0">
                <a:latin typeface="+mj-lt"/>
              </a:rPr>
              <a:t>Development of nuclear technologies can allow a safer, more efficient, and effective space exploration [1]. </a:t>
            </a:r>
          </a:p>
        </p:txBody>
      </p:sp>
      <p:sp>
        <p:nvSpPr>
          <p:cNvPr id="11" name="TextBox 10"/>
          <p:cNvSpPr txBox="1"/>
          <p:nvPr/>
        </p:nvSpPr>
        <p:spPr>
          <a:xfrm>
            <a:off x="9858686" y="4109466"/>
            <a:ext cx="1241115" cy="523220"/>
          </a:xfrm>
          <a:prstGeom prst="rect">
            <a:avLst/>
          </a:prstGeom>
          <a:noFill/>
        </p:spPr>
        <p:txBody>
          <a:bodyPr wrap="square" rtlCol="0">
            <a:spAutoFit/>
          </a:bodyPr>
          <a:lstStyle/>
          <a:p>
            <a:pPr algn="ctr"/>
            <a:r>
              <a:rPr lang="en-US" sz="1400" dirty="0">
                <a:solidFill>
                  <a:schemeClr val="accent6"/>
                </a:solidFill>
              </a:rPr>
              <a:t>Nuclear fuel housing</a:t>
            </a:r>
          </a:p>
        </p:txBody>
      </p:sp>
      <p:cxnSp>
        <p:nvCxnSpPr>
          <p:cNvPr id="13" name="Straight Arrow Connector 12"/>
          <p:cNvCxnSpPr/>
          <p:nvPr/>
        </p:nvCxnSpPr>
        <p:spPr>
          <a:xfrm flipH="1">
            <a:off x="8632546" y="4436534"/>
            <a:ext cx="1417388" cy="169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5424356B-4183-4EDE-BE35-667A18193875}"/>
              </a:ext>
            </a:extLst>
          </p:cNvPr>
          <p:cNvSpPr txBox="1"/>
          <p:nvPr/>
        </p:nvSpPr>
        <p:spPr>
          <a:xfrm>
            <a:off x="4038601" y="6023265"/>
            <a:ext cx="457199" cy="369332"/>
          </a:xfrm>
          <a:prstGeom prst="rect">
            <a:avLst/>
          </a:prstGeom>
          <a:noFill/>
        </p:spPr>
        <p:txBody>
          <a:bodyPr wrap="square" rtlCol="0">
            <a:spAutoFit/>
          </a:bodyPr>
          <a:lstStyle/>
          <a:p>
            <a:r>
              <a:rPr lang="en-US" dirty="0"/>
              <a:t>[1]</a:t>
            </a:r>
          </a:p>
        </p:txBody>
      </p:sp>
    </p:spTree>
    <p:extLst>
      <p:ext uri="{BB962C8B-B14F-4D97-AF65-F5344CB8AC3E}">
        <p14:creationId xmlns:p14="http://schemas.microsoft.com/office/powerpoint/2010/main" val="4282434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A3773D15-4520-BB43-806E-4F6B626E6BD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1934" y="1676258"/>
            <a:ext cx="4970527" cy="3924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57AE0D2-C0B6-CD43-96C6-FD806CDE7EDB}"/>
              </a:ext>
            </a:extLst>
          </p:cNvPr>
          <p:cNvSpPr/>
          <p:nvPr/>
        </p:nvSpPr>
        <p:spPr>
          <a:xfrm>
            <a:off x="5833533" y="5138057"/>
            <a:ext cx="1945530" cy="30480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8" name="Picture 7">
            <a:extLst>
              <a:ext uri="{FF2B5EF4-FFF2-40B4-BE49-F238E27FC236}">
                <a16:creationId xmlns:a16="http://schemas.microsoft.com/office/drawing/2014/main" id="{83EEBB45-EA2A-A441-A771-C824F7B24DB1}"/>
              </a:ext>
            </a:extLst>
          </p:cNvPr>
          <p:cNvPicPr>
            <a:picLocks noChangeAspect="1"/>
          </p:cNvPicPr>
          <p:nvPr/>
        </p:nvPicPr>
        <p:blipFill>
          <a:blip r:embed="rId4"/>
          <a:stretch>
            <a:fillRect/>
          </a:stretch>
        </p:blipFill>
        <p:spPr>
          <a:xfrm>
            <a:off x="-110931" y="1741377"/>
            <a:ext cx="5258664" cy="3622358"/>
          </a:xfrm>
          <a:prstGeom prst="rect">
            <a:avLst/>
          </a:prstGeom>
        </p:spPr>
      </p:pic>
      <p:cxnSp>
        <p:nvCxnSpPr>
          <p:cNvPr id="13" name="Straight Arrow Connector 9">
            <a:extLst>
              <a:ext uri="{FF2B5EF4-FFF2-40B4-BE49-F238E27FC236}">
                <a16:creationId xmlns:a16="http://schemas.microsoft.com/office/drawing/2014/main" id="{1A33FEE8-B24F-4D49-94EF-AC759023AF1F}"/>
              </a:ext>
            </a:extLst>
          </p:cNvPr>
          <p:cNvCxnSpPr>
            <a:cxnSpLocks noChangeShapeType="1"/>
          </p:cNvCxnSpPr>
          <p:nvPr/>
        </p:nvCxnSpPr>
        <p:spPr bwMode="auto">
          <a:xfrm>
            <a:off x="8522758" y="2928258"/>
            <a:ext cx="1" cy="1431225"/>
          </a:xfrm>
          <a:prstGeom prst="straightConnector1">
            <a:avLst/>
          </a:prstGeom>
          <a:noFill/>
          <a:ln w="57150" algn="ctr">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14" name="TextBox 10">
            <a:extLst>
              <a:ext uri="{FF2B5EF4-FFF2-40B4-BE49-F238E27FC236}">
                <a16:creationId xmlns:a16="http://schemas.microsoft.com/office/drawing/2014/main" id="{01A1D2BE-5698-4B4E-B288-F967B0FDF456}"/>
              </a:ext>
            </a:extLst>
          </p:cNvPr>
          <p:cNvSpPr txBox="1">
            <a:spLocks noChangeArrowheads="1"/>
          </p:cNvSpPr>
          <p:nvPr/>
        </p:nvSpPr>
        <p:spPr bwMode="auto">
          <a:xfrm>
            <a:off x="8476497" y="3306081"/>
            <a:ext cx="78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3B3C3E"/>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rgbClr val="3B3C3E"/>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rgbClr val="3B3C3E"/>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9pPr>
          </a:lstStyle>
          <a:p>
            <a:pPr>
              <a:spcBef>
                <a:spcPct val="0"/>
              </a:spcBef>
              <a:buFontTx/>
              <a:buNone/>
            </a:pPr>
            <a:r>
              <a:rPr lang="en-US" altLang="en-US" sz="2800" dirty="0">
                <a:solidFill>
                  <a:srgbClr val="FF0000"/>
                </a:solidFill>
                <a:latin typeface="Calibri" panose="020F0502020204030204" pitchFamily="34" charset="0"/>
              </a:rPr>
              <a:t>2x</a:t>
            </a:r>
            <a:endParaRPr lang="en-US" altLang="en-US" sz="1400" dirty="0">
              <a:solidFill>
                <a:srgbClr val="FF0000"/>
              </a:solidFill>
              <a:latin typeface="Calibri" panose="020F0502020204030204" pitchFamily="34" charset="0"/>
            </a:endParaRPr>
          </a:p>
        </p:txBody>
      </p:sp>
      <p:sp>
        <p:nvSpPr>
          <p:cNvPr id="4" name="Rectangle 9">
            <a:extLst>
              <a:ext uri="{FF2B5EF4-FFF2-40B4-BE49-F238E27FC236}">
                <a16:creationId xmlns:a16="http://schemas.microsoft.com/office/drawing/2014/main" id="{26BF7A36-4BD0-454F-9D7C-22CA3088478B}"/>
              </a:ext>
            </a:extLst>
          </p:cNvPr>
          <p:cNvSpPr>
            <a:spLocks noChangeArrowheads="1"/>
          </p:cNvSpPr>
          <p:nvPr/>
        </p:nvSpPr>
        <p:spPr bwMode="auto">
          <a:xfrm>
            <a:off x="2642046" y="6028670"/>
            <a:ext cx="6223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3B3C3E"/>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rgbClr val="3B3C3E"/>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rgbClr val="3B3C3E"/>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9pPr>
          </a:lstStyle>
          <a:p>
            <a:pPr>
              <a:spcBef>
                <a:spcPct val="0"/>
              </a:spcBef>
              <a:buFontTx/>
              <a:buNone/>
            </a:pPr>
            <a:r>
              <a:rPr lang="en-US" altLang="en-US" sz="1800" dirty="0">
                <a:solidFill>
                  <a:schemeClr val="tx1"/>
                </a:solidFill>
                <a:latin typeface="+mj-lt"/>
              </a:rPr>
              <a:t>90 </a:t>
            </a:r>
            <a:r>
              <a:rPr lang="mr-IN" altLang="en-US" sz="1800" dirty="0">
                <a:solidFill>
                  <a:schemeClr val="tx1"/>
                </a:solidFill>
                <a:latin typeface="+mj-lt"/>
              </a:rPr>
              <a:t>–</a:t>
            </a:r>
            <a:r>
              <a:rPr lang="en-US" altLang="en-US" sz="1800" dirty="0">
                <a:solidFill>
                  <a:schemeClr val="tx1"/>
                </a:solidFill>
                <a:latin typeface="+mj-lt"/>
              </a:rPr>
              <a:t> 120 minute total operation time at maximum temperature</a:t>
            </a:r>
          </a:p>
        </p:txBody>
      </p:sp>
      <p:sp>
        <p:nvSpPr>
          <p:cNvPr id="3" name="Slide Number Placeholder 2"/>
          <p:cNvSpPr>
            <a:spLocks noGrp="1"/>
          </p:cNvSpPr>
          <p:nvPr>
            <p:ph type="sldNum" sz="quarter" idx="4"/>
          </p:nvPr>
        </p:nvSpPr>
        <p:spPr>
          <a:xfrm>
            <a:off x="11244942" y="6547758"/>
            <a:ext cx="947057" cy="310243"/>
          </a:xfrm>
          <a:prstGeom prst="rect">
            <a:avLst/>
          </a:prstGeom>
        </p:spPr>
        <p:txBody>
          <a:bodyPr anchor="ctr"/>
          <a:lstStyle>
            <a:defPPr>
              <a:defRPr lang="en-US"/>
            </a:defPPr>
            <a:lvl1pPr algn="r" rtl="0" eaLnBrk="0" fontAlgn="base" hangingPunct="0">
              <a:spcBef>
                <a:spcPct val="0"/>
              </a:spcBef>
              <a:spcAft>
                <a:spcPct val="0"/>
              </a:spcAft>
              <a:defRPr sz="1000" b="0"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3</a:t>
            </a:fld>
            <a:endParaRPr lang="en-US" dirty="0"/>
          </a:p>
        </p:txBody>
      </p:sp>
      <mc:AlternateContent xmlns:mc="http://schemas.openxmlformats.org/markup-compatibility/2006" xmlns:a14="http://schemas.microsoft.com/office/drawing/2010/main">
        <mc:Choice Requires="a14">
          <p:sp>
            <p:nvSpPr>
              <p:cNvPr id="10" name="TextBox 9"/>
              <p:cNvSpPr txBox="1"/>
              <p:nvPr/>
            </p:nvSpPr>
            <p:spPr>
              <a:xfrm>
                <a:off x="10365089" y="2411513"/>
                <a:ext cx="851067"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en-US" b="0" i="1" baseline="-25000" smtClean="0">
                          <a:latin typeface="Cambria Math" panose="02040503050406030204" pitchFamily="18" charset="0"/>
                        </a:rPr>
                        <m:t>𝑠𝑝</m:t>
                      </m:r>
                      <m:r>
                        <a:rPr lang="en-US" i="1">
                          <a:latin typeface="Cambria Math" panose="02040503050406030204" pitchFamily="18" charset="0"/>
                        </a:rPr>
                        <m:t>=</m:t>
                      </m:r>
                      <m:f>
                        <m:fPr>
                          <m:ctrlPr>
                            <a:rPr lang="en-US" i="1" smtClean="0">
                              <a:latin typeface="Cambria Math" panose="02040503050406030204" pitchFamily="18" charset="0"/>
                            </a:rPr>
                          </m:ctrlPr>
                        </m:fPr>
                        <m:num>
                          <m:r>
                            <a:rPr lang="en-US" b="0" i="1" smtClean="0">
                              <a:latin typeface="Cambria Math" panose="02040503050406030204" pitchFamily="18" charset="0"/>
                            </a:rPr>
                            <m:t>𝐹</m:t>
                          </m:r>
                          <m:r>
                            <a:rPr lang="en-US" b="0" i="1" baseline="-25000" smtClean="0">
                              <a:latin typeface="Cambria Math" panose="02040503050406030204" pitchFamily="18" charset="0"/>
                            </a:rPr>
                            <m:t>𝑇</m:t>
                          </m:r>
                        </m:num>
                        <m:den>
                          <m:r>
                            <a:rPr lang="en-US" b="0" i="1" smtClean="0">
                              <a:latin typeface="Cambria Math" panose="02040503050406030204" pitchFamily="18" charset="0"/>
                            </a:rPr>
                            <m:t>ṁ</m:t>
                          </m:r>
                        </m:den>
                      </m:f>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10365089" y="2411513"/>
                <a:ext cx="851067" cy="516745"/>
              </a:xfrm>
              <a:prstGeom prst="rect">
                <a:avLst/>
              </a:prstGeom>
              <a:blipFill>
                <a:blip r:embed="rId5"/>
                <a:stretch>
                  <a:fillRect/>
                </a:stretch>
              </a:blipFill>
            </p:spPr>
            <p:txBody>
              <a:bodyPr/>
              <a:lstStyle/>
              <a:p>
                <a:r>
                  <a:rPr lang="en-US">
                    <a:noFill/>
                  </a:rPr>
                  <a:t> </a:t>
                </a:r>
              </a:p>
            </p:txBody>
          </p:sp>
        </mc:Fallback>
      </mc:AlternateContent>
      <p:sp>
        <p:nvSpPr>
          <p:cNvPr id="12" name="TextBox 11"/>
          <p:cNvSpPr txBox="1"/>
          <p:nvPr/>
        </p:nvSpPr>
        <p:spPr>
          <a:xfrm>
            <a:off x="9830096" y="3467907"/>
            <a:ext cx="2217672" cy="1569660"/>
          </a:xfrm>
          <a:prstGeom prst="rect">
            <a:avLst/>
          </a:prstGeom>
          <a:noFill/>
        </p:spPr>
        <p:txBody>
          <a:bodyPr wrap="square" rtlCol="0">
            <a:spAutoFit/>
          </a:bodyPr>
          <a:lstStyle/>
          <a:p>
            <a:r>
              <a:rPr lang="en-US" sz="1600" dirty="0">
                <a:latin typeface="+mj-lt"/>
              </a:rPr>
              <a:t>Ratio of thrust (F</a:t>
            </a:r>
            <a:r>
              <a:rPr lang="en-US" sz="1600" baseline="-25000" dirty="0">
                <a:latin typeface="+mj-lt"/>
              </a:rPr>
              <a:t>t</a:t>
            </a:r>
            <a:r>
              <a:rPr lang="en-US" sz="1600" dirty="0">
                <a:latin typeface="+mj-lt"/>
              </a:rPr>
              <a:t> ) and mass flow rate (ṁ) during ejection. Measures the overall performance of the rocket engine. Unit (s).  </a:t>
            </a:r>
            <a:endParaRPr lang="en-US" sz="1600" baseline="-25000" dirty="0">
              <a:latin typeface="+mj-lt"/>
            </a:endParaRPr>
          </a:p>
        </p:txBody>
      </p:sp>
      <p:sp>
        <p:nvSpPr>
          <p:cNvPr id="15" name="TextBox 14"/>
          <p:cNvSpPr txBox="1"/>
          <p:nvPr/>
        </p:nvSpPr>
        <p:spPr>
          <a:xfrm>
            <a:off x="9821628" y="1861458"/>
            <a:ext cx="2217672" cy="338554"/>
          </a:xfrm>
          <a:prstGeom prst="rect">
            <a:avLst/>
          </a:prstGeom>
          <a:noFill/>
        </p:spPr>
        <p:txBody>
          <a:bodyPr wrap="square" rtlCol="0">
            <a:spAutoFit/>
          </a:bodyPr>
          <a:lstStyle/>
          <a:p>
            <a:r>
              <a:rPr lang="en-US" sz="1600" dirty="0">
                <a:latin typeface="+mj-lt"/>
              </a:rPr>
              <a:t>Specific Impulse (</a:t>
            </a:r>
            <a:r>
              <a:rPr lang="en-US" sz="1600" dirty="0" err="1">
                <a:latin typeface="+mj-lt"/>
              </a:rPr>
              <a:t>I</a:t>
            </a:r>
            <a:r>
              <a:rPr lang="en-US" sz="1600" baseline="-25000" dirty="0" err="1">
                <a:latin typeface="+mj-lt"/>
              </a:rPr>
              <a:t>sp</a:t>
            </a:r>
            <a:r>
              <a:rPr lang="en-US" sz="1600" dirty="0">
                <a:latin typeface="+mj-lt"/>
              </a:rPr>
              <a:t>)</a:t>
            </a:r>
            <a:endParaRPr lang="en-US" sz="1600" baseline="-25000" dirty="0">
              <a:latin typeface="+mj-lt"/>
            </a:endParaRPr>
          </a:p>
        </p:txBody>
      </p:sp>
      <p:sp>
        <p:nvSpPr>
          <p:cNvPr id="16" name="TextBox 15">
            <a:extLst>
              <a:ext uri="{FF2B5EF4-FFF2-40B4-BE49-F238E27FC236}">
                <a16:creationId xmlns:a16="http://schemas.microsoft.com/office/drawing/2014/main" id="{0020386B-1569-4F51-AC5F-C508B3194DB7}"/>
              </a:ext>
            </a:extLst>
          </p:cNvPr>
          <p:cNvSpPr txBox="1"/>
          <p:nvPr/>
        </p:nvSpPr>
        <p:spPr>
          <a:xfrm>
            <a:off x="4004735" y="1706899"/>
            <a:ext cx="457199" cy="369332"/>
          </a:xfrm>
          <a:prstGeom prst="rect">
            <a:avLst/>
          </a:prstGeom>
          <a:noFill/>
        </p:spPr>
        <p:txBody>
          <a:bodyPr wrap="square" rtlCol="0">
            <a:spAutoFit/>
          </a:bodyPr>
          <a:lstStyle/>
          <a:p>
            <a:r>
              <a:rPr lang="en-US" dirty="0"/>
              <a:t>[1]</a:t>
            </a:r>
          </a:p>
        </p:txBody>
      </p:sp>
      <p:sp>
        <p:nvSpPr>
          <p:cNvPr id="17" name="Rectangle 16">
            <a:extLst>
              <a:ext uri="{FF2B5EF4-FFF2-40B4-BE49-F238E27FC236}">
                <a16:creationId xmlns:a16="http://schemas.microsoft.com/office/drawing/2014/main" id="{90AC7D75-5465-41CC-B472-434194C36467}"/>
              </a:ext>
            </a:extLst>
          </p:cNvPr>
          <p:cNvSpPr/>
          <p:nvPr/>
        </p:nvSpPr>
        <p:spPr>
          <a:xfrm>
            <a:off x="475935" y="4523540"/>
            <a:ext cx="4072467" cy="325729"/>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1">
            <a:extLst>
              <a:ext uri="{FF2B5EF4-FFF2-40B4-BE49-F238E27FC236}">
                <a16:creationId xmlns:a16="http://schemas.microsoft.com/office/drawing/2014/main" id="{69A4617E-50FA-71A9-D7C3-28EFA19E4FB6}"/>
              </a:ext>
            </a:extLst>
          </p:cNvPr>
          <p:cNvSpPr txBox="1">
            <a:spLocks/>
          </p:cNvSpPr>
          <p:nvPr/>
        </p:nvSpPr>
        <p:spPr>
          <a:xfrm>
            <a:off x="393997" y="229383"/>
            <a:ext cx="6553200" cy="1027510"/>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bg1"/>
                </a:solidFill>
                <a:latin typeface="+mn-lt"/>
                <a:ea typeface="+mj-ea"/>
                <a:cs typeface="+mj-cs"/>
              </a:defRPr>
            </a:lvl1pPr>
          </a:lstStyle>
          <a:p>
            <a:r>
              <a:rPr lang="en-US" sz="3200" dirty="0">
                <a:latin typeface="+mj-lt"/>
              </a:rPr>
              <a:t>Background</a:t>
            </a:r>
          </a:p>
        </p:txBody>
      </p:sp>
    </p:spTree>
    <p:extLst>
      <p:ext uri="{BB962C8B-B14F-4D97-AF65-F5344CB8AC3E}">
        <p14:creationId xmlns:p14="http://schemas.microsoft.com/office/powerpoint/2010/main" val="2640985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CA9E4F99-6AAA-0642-BB07-6C92D8E04F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86" y="1502028"/>
            <a:ext cx="2667000" cy="3151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
          </p:nvPr>
        </p:nvSpPr>
        <p:spPr>
          <a:xfrm>
            <a:off x="11244942" y="6547758"/>
            <a:ext cx="947057" cy="310243"/>
          </a:xfrm>
          <a:prstGeom prst="rect">
            <a:avLst/>
          </a:prstGeom>
        </p:spPr>
        <p:txBody>
          <a:bodyPr anchor="ctr"/>
          <a:lstStyle>
            <a:defPPr>
              <a:defRPr lang="en-US"/>
            </a:defPPr>
            <a:lvl1pPr algn="r" rtl="0" eaLnBrk="0" fontAlgn="base" hangingPunct="0">
              <a:spcBef>
                <a:spcPct val="0"/>
              </a:spcBef>
              <a:spcAft>
                <a:spcPct val="0"/>
              </a:spcAft>
              <a:defRPr sz="1000" b="0"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4</a:t>
            </a:fld>
            <a:endParaRPr lang="en-US" dirty="0"/>
          </a:p>
        </p:txBody>
      </p:sp>
      <p:sp>
        <p:nvSpPr>
          <p:cNvPr id="4" name="Title 3"/>
          <p:cNvSpPr>
            <a:spLocks noGrp="1"/>
          </p:cNvSpPr>
          <p:nvPr>
            <p:ph type="title"/>
          </p:nvPr>
        </p:nvSpPr>
        <p:spPr>
          <a:xfrm>
            <a:off x="2531185" y="1208641"/>
            <a:ext cx="7823200" cy="914400"/>
          </a:xfrm>
        </p:spPr>
        <p:txBody>
          <a:bodyPr/>
          <a:lstStyle/>
          <a:p>
            <a:r>
              <a:rPr lang="en-US" sz="2500" dirty="0">
                <a:solidFill>
                  <a:schemeClr val="tx1"/>
                </a:solidFill>
              </a:rPr>
              <a:t>Limited material systems exist with the attributes desired for space nuclear propulsion applications</a:t>
            </a:r>
          </a:p>
        </p:txBody>
      </p:sp>
      <p:sp>
        <p:nvSpPr>
          <p:cNvPr id="5" name="Title 1"/>
          <p:cNvSpPr txBox="1">
            <a:spLocks/>
          </p:cNvSpPr>
          <p:nvPr/>
        </p:nvSpPr>
        <p:spPr>
          <a:xfrm>
            <a:off x="1557196" y="1829653"/>
            <a:ext cx="8766928" cy="615022"/>
          </a:xfrm>
          <a:prstGeom prst="rect">
            <a:avLst/>
          </a:prstGeom>
        </p:spPr>
        <p:txBody>
          <a:bodyPr anchor="ctr">
            <a:noAutofit/>
          </a:bodyPr>
          <a:lstStyle>
            <a:lvl1pPr algn="ctr" defTabSz="457200" rtl="0" eaLnBrk="1" fontAlgn="base" hangingPunct="1">
              <a:spcBef>
                <a:spcPct val="0"/>
              </a:spcBef>
              <a:spcAft>
                <a:spcPct val="0"/>
              </a:spcAft>
              <a:defRPr sz="2400" kern="1200">
                <a:solidFill>
                  <a:schemeClr val="bg1"/>
                </a:solidFill>
                <a:latin typeface="+mj-lt"/>
                <a:ea typeface="ＭＳ Ｐゴシック" charset="-128"/>
                <a:cs typeface="Arial"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2000" dirty="0"/>
          </a:p>
        </p:txBody>
      </p:sp>
      <p:pic>
        <p:nvPicPr>
          <p:cNvPr id="7" name="Picture 2">
            <a:extLst>
              <a:ext uri="{FF2B5EF4-FFF2-40B4-BE49-F238E27FC236}">
                <a16:creationId xmlns:a16="http://schemas.microsoft.com/office/drawing/2014/main" id="{34BA2837-48DE-1740-BB74-ED0616F43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519" y="3378693"/>
            <a:ext cx="2732896" cy="273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a:extLst>
              <a:ext uri="{FF2B5EF4-FFF2-40B4-BE49-F238E27FC236}">
                <a16:creationId xmlns:a16="http://schemas.microsoft.com/office/drawing/2014/main" id="{9D990AF0-BD90-8746-88D1-773FAA872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3796" y="3378693"/>
            <a:ext cx="2626061" cy="272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517235" y="29193"/>
            <a:ext cx="6553200" cy="1027510"/>
          </a:xfrm>
          <a:prstGeom prst="rect">
            <a:avLst/>
          </a:prstGeom>
        </p:spPr>
        <p:txBody>
          <a:bodyPr anchor="ctr">
            <a:noAutofit/>
          </a:bodyPr>
          <a:lstStyle>
            <a:lvl1pPr algn="ctr" defTabSz="548640" rtl="0" eaLnBrk="1" fontAlgn="base" hangingPunct="1">
              <a:spcBef>
                <a:spcPct val="0"/>
              </a:spcBef>
              <a:spcAft>
                <a:spcPct val="0"/>
              </a:spcAft>
              <a:defRPr sz="2400" kern="1200">
                <a:solidFill>
                  <a:schemeClr val="bg1"/>
                </a:solidFill>
                <a:latin typeface="+mj-lt"/>
                <a:ea typeface="ＭＳ Ｐゴシック" charset="-128"/>
                <a:cs typeface="Arial"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pPr algn="l"/>
            <a:r>
              <a:rPr lang="en-US" sz="3200" dirty="0"/>
              <a:t>Overview</a:t>
            </a:r>
          </a:p>
        </p:txBody>
      </p:sp>
      <p:sp>
        <p:nvSpPr>
          <p:cNvPr id="6" name="Oval 5">
            <a:extLst>
              <a:ext uri="{FF2B5EF4-FFF2-40B4-BE49-F238E27FC236}">
                <a16:creationId xmlns:a16="http://schemas.microsoft.com/office/drawing/2014/main" id="{097095AB-B4C8-4DDC-A724-1199531CEFBE}"/>
              </a:ext>
            </a:extLst>
          </p:cNvPr>
          <p:cNvSpPr/>
          <p:nvPr/>
        </p:nvSpPr>
        <p:spPr>
          <a:xfrm>
            <a:off x="6049851" y="2372491"/>
            <a:ext cx="2626060" cy="2635927"/>
          </a:xfrm>
          <a:prstGeom prst="ellipse">
            <a:avLst/>
          </a:prstGeom>
          <a:solidFill>
            <a:srgbClr val="2053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FB2C01C-71C4-43FB-9605-FD286E34C7A1}"/>
              </a:ext>
            </a:extLst>
          </p:cNvPr>
          <p:cNvPicPr>
            <a:picLocks noChangeAspect="1"/>
          </p:cNvPicPr>
          <p:nvPr/>
        </p:nvPicPr>
        <p:blipFill rotWithShape="1">
          <a:blip r:embed="rId5"/>
          <a:srcRect l="17066" b="6566"/>
          <a:stretch/>
        </p:blipFill>
        <p:spPr>
          <a:xfrm>
            <a:off x="6885960" y="2370512"/>
            <a:ext cx="1805082" cy="1598402"/>
          </a:xfrm>
          <a:prstGeom prst="rect">
            <a:avLst/>
          </a:prstGeom>
        </p:spPr>
      </p:pic>
      <p:sp>
        <p:nvSpPr>
          <p:cNvPr id="15" name="TextBox 14">
            <a:extLst>
              <a:ext uri="{FF2B5EF4-FFF2-40B4-BE49-F238E27FC236}">
                <a16:creationId xmlns:a16="http://schemas.microsoft.com/office/drawing/2014/main" id="{E78581CC-6CCE-433E-BDCA-C77A2FBB8299}"/>
              </a:ext>
            </a:extLst>
          </p:cNvPr>
          <p:cNvSpPr txBox="1"/>
          <p:nvPr/>
        </p:nvSpPr>
        <p:spPr>
          <a:xfrm>
            <a:off x="6621437" y="4094912"/>
            <a:ext cx="2198910" cy="584775"/>
          </a:xfrm>
          <a:prstGeom prst="rect">
            <a:avLst/>
          </a:prstGeom>
          <a:noFill/>
        </p:spPr>
        <p:txBody>
          <a:bodyPr wrap="square" rtlCol="0">
            <a:spAutoFit/>
          </a:bodyPr>
          <a:lstStyle/>
          <a:p>
            <a:r>
              <a:rPr lang="en-US" sz="1600" b="1" dirty="0">
                <a:solidFill>
                  <a:schemeClr val="bg1"/>
                </a:solidFill>
              </a:rPr>
              <a:t>Low neutron absorption</a:t>
            </a:r>
          </a:p>
        </p:txBody>
      </p:sp>
    </p:spTree>
    <p:extLst>
      <p:ext uri="{BB962C8B-B14F-4D97-AF65-F5344CB8AC3E}">
        <p14:creationId xmlns:p14="http://schemas.microsoft.com/office/powerpoint/2010/main" val="2234469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09D2277B-62B0-4C09-9151-1D20F47C07DA}"/>
              </a:ext>
            </a:extLst>
          </p:cNvPr>
          <p:cNvSpPr>
            <a:spLocks noGrp="1" noChangeArrowheads="1"/>
          </p:cNvSpPr>
          <p:nvPr>
            <p:ph type="title"/>
          </p:nvPr>
        </p:nvSpPr>
        <p:spPr>
          <a:xfrm>
            <a:off x="268846" y="239253"/>
            <a:ext cx="7794625" cy="609600"/>
          </a:xfrm>
        </p:spPr>
        <p:txBody>
          <a:bodyPr/>
          <a:lstStyle/>
          <a:p>
            <a:r>
              <a:rPr lang="en-US" altLang="en-US" sz="3200" dirty="0">
                <a:latin typeface="+mj-lt"/>
              </a:rPr>
              <a:t>Rover/NERVA Accomplishments</a:t>
            </a:r>
          </a:p>
        </p:txBody>
      </p:sp>
      <p:sp>
        <p:nvSpPr>
          <p:cNvPr id="53251" name="Rectangle 3">
            <a:extLst>
              <a:ext uri="{FF2B5EF4-FFF2-40B4-BE49-F238E27FC236}">
                <a16:creationId xmlns:a16="http://schemas.microsoft.com/office/drawing/2014/main" id="{54008291-6548-4E29-84CA-6AEE3FAED064}"/>
              </a:ext>
            </a:extLst>
          </p:cNvPr>
          <p:cNvSpPr>
            <a:spLocks noGrp="1" noChangeArrowheads="1"/>
          </p:cNvSpPr>
          <p:nvPr>
            <p:ph type="body" idx="1"/>
          </p:nvPr>
        </p:nvSpPr>
        <p:spPr>
          <a:xfrm>
            <a:off x="3593178" y="1119303"/>
            <a:ext cx="5425441" cy="2590800"/>
          </a:xfrm>
        </p:spPr>
        <p:txBody>
          <a:bodyPr/>
          <a:lstStyle/>
          <a:p>
            <a:pPr>
              <a:lnSpc>
                <a:spcPct val="90000"/>
              </a:lnSpc>
            </a:pPr>
            <a:r>
              <a:rPr lang="en-US" altLang="en-US" sz="2400" dirty="0"/>
              <a:t>Program duration from 1955 to 1973</a:t>
            </a:r>
          </a:p>
          <a:p>
            <a:pPr lvl="1">
              <a:lnSpc>
                <a:spcPct val="90000"/>
              </a:lnSpc>
            </a:pPr>
            <a:r>
              <a:rPr lang="en-US" altLang="en-US" sz="2000" dirty="0"/>
              <a:t>4500 MW/m</a:t>
            </a:r>
            <a:r>
              <a:rPr lang="en-US" altLang="en-US" sz="2000" baseline="30000" dirty="0"/>
              <a:t>3</a:t>
            </a:r>
            <a:r>
              <a:rPr lang="en-US" altLang="en-US" sz="2000" dirty="0"/>
              <a:t> max. power density</a:t>
            </a:r>
          </a:p>
          <a:p>
            <a:pPr lvl="1">
              <a:lnSpc>
                <a:spcPct val="90000"/>
              </a:lnSpc>
            </a:pPr>
            <a:r>
              <a:rPr lang="en-US" altLang="en-US" sz="2000" dirty="0"/>
              <a:t>2600 K exhaust temperature</a:t>
            </a:r>
          </a:p>
          <a:p>
            <a:pPr lvl="1">
              <a:lnSpc>
                <a:spcPct val="90000"/>
              </a:lnSpc>
            </a:pPr>
            <a:r>
              <a:rPr lang="en-US" altLang="en-US" sz="2000" dirty="0"/>
              <a:t>250,000 lbf thrust</a:t>
            </a:r>
          </a:p>
          <a:p>
            <a:pPr lvl="1">
              <a:lnSpc>
                <a:spcPct val="90000"/>
              </a:lnSpc>
            </a:pPr>
            <a:r>
              <a:rPr lang="en-US" altLang="en-US" sz="2000" dirty="0" err="1"/>
              <a:t>Isp</a:t>
            </a:r>
            <a:r>
              <a:rPr lang="en-US" altLang="en-US" sz="2000" dirty="0"/>
              <a:t>=850 seconds</a:t>
            </a:r>
          </a:p>
          <a:p>
            <a:pPr lvl="1">
              <a:lnSpc>
                <a:spcPct val="90000"/>
              </a:lnSpc>
            </a:pPr>
            <a:r>
              <a:rPr lang="en-US" altLang="en-US" sz="2000" dirty="0"/>
              <a:t>90 min. burn time</a:t>
            </a:r>
          </a:p>
          <a:p>
            <a:pPr lvl="1">
              <a:lnSpc>
                <a:spcPct val="90000"/>
              </a:lnSpc>
            </a:pPr>
            <a:r>
              <a:rPr lang="en-US" altLang="en-US" sz="2000" dirty="0"/>
              <a:t>T/W of 3 to 4</a:t>
            </a:r>
          </a:p>
          <a:p>
            <a:pPr>
              <a:lnSpc>
                <a:spcPct val="90000"/>
              </a:lnSpc>
            </a:pPr>
            <a:endParaRPr lang="en-US" altLang="en-US" sz="2400" dirty="0"/>
          </a:p>
        </p:txBody>
      </p:sp>
      <p:pic>
        <p:nvPicPr>
          <p:cNvPr id="53255" name="Picture 7">
            <a:extLst>
              <a:ext uri="{FF2B5EF4-FFF2-40B4-BE49-F238E27FC236}">
                <a16:creationId xmlns:a16="http://schemas.microsoft.com/office/drawing/2014/main" id="{845C2CFE-440D-40D0-962A-656C4F9E5F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3683923"/>
            <a:ext cx="3001963" cy="1897063"/>
          </a:xfrm>
          <a:prstGeom prst="rect">
            <a:avLst/>
          </a:prstGeom>
          <a:noFill/>
          <a:extLst>
            <a:ext uri="{909E8E84-426E-40DD-AFC4-6F175D3DCCD1}">
              <a14:hiddenFill xmlns:a14="http://schemas.microsoft.com/office/drawing/2010/main">
                <a:solidFill>
                  <a:srgbClr val="FFFFFF"/>
                </a:solidFill>
              </a14:hiddenFill>
            </a:ext>
          </a:extLst>
        </p:spPr>
      </p:pic>
      <p:sp>
        <p:nvSpPr>
          <p:cNvPr id="53258" name="Rectangle 10">
            <a:extLst>
              <a:ext uri="{FF2B5EF4-FFF2-40B4-BE49-F238E27FC236}">
                <a16:creationId xmlns:a16="http://schemas.microsoft.com/office/drawing/2014/main" id="{29D27B2E-6648-4D2E-BFDC-796B15735F2B}"/>
              </a:ext>
            </a:extLst>
          </p:cNvPr>
          <p:cNvSpPr>
            <a:spLocks noChangeArrowheads="1"/>
          </p:cNvSpPr>
          <p:nvPr/>
        </p:nvSpPr>
        <p:spPr bwMode="auto">
          <a:xfrm>
            <a:off x="7270866" y="3479949"/>
            <a:ext cx="48006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fontAlgn="base">
              <a:spcBef>
                <a:spcPct val="0"/>
              </a:spcBef>
              <a:spcAft>
                <a:spcPct val="0"/>
              </a:spcAft>
              <a:defRPr sz="2400">
                <a:solidFill>
                  <a:schemeClr val="tx1"/>
                </a:solidFill>
                <a:latin typeface="Arial" panose="020B0604020202020204" pitchFamily="34" charset="0"/>
              </a:defRPr>
            </a:lvl6pPr>
            <a:lvl7pPr marL="2971800" indent="-228600" fontAlgn="base">
              <a:spcBef>
                <a:spcPct val="0"/>
              </a:spcBef>
              <a:spcAft>
                <a:spcPct val="0"/>
              </a:spcAft>
              <a:defRPr sz="2400">
                <a:solidFill>
                  <a:schemeClr val="tx1"/>
                </a:solidFill>
                <a:latin typeface="Arial" panose="020B0604020202020204" pitchFamily="34" charset="0"/>
              </a:defRPr>
            </a:lvl7pPr>
            <a:lvl8pPr marL="3429000" indent="-228600" fontAlgn="base">
              <a:spcBef>
                <a:spcPct val="0"/>
              </a:spcBef>
              <a:spcAft>
                <a:spcPct val="0"/>
              </a:spcAft>
              <a:defRPr sz="2400">
                <a:solidFill>
                  <a:schemeClr val="tx1"/>
                </a:solidFill>
                <a:latin typeface="Arial" panose="020B0604020202020204" pitchFamily="34" charset="0"/>
              </a:defRPr>
            </a:lvl8pPr>
            <a:lvl9pPr marL="3886200" indent="-228600" fontAlgn="base">
              <a:spcBef>
                <a:spcPct val="0"/>
              </a:spcBef>
              <a:spcAft>
                <a:spcPct val="0"/>
              </a:spcAft>
              <a:defRPr sz="2400">
                <a:solidFill>
                  <a:schemeClr val="tx1"/>
                </a:solidFill>
                <a:latin typeface="Arial" panose="020B0604020202020204" pitchFamily="34" charset="0"/>
              </a:defRPr>
            </a:lvl9pPr>
          </a:lstStyle>
          <a:p>
            <a:pPr>
              <a:lnSpc>
                <a:spcPct val="90000"/>
              </a:lnSpc>
              <a:spcBef>
                <a:spcPct val="20000"/>
              </a:spcBef>
              <a:buClr>
                <a:schemeClr val="tx1"/>
              </a:buClr>
              <a:buSzPct val="75000"/>
              <a:buFont typeface="Wingdings" panose="05000000000000000000" pitchFamily="2" charset="2"/>
              <a:buChar char="l"/>
            </a:pPr>
            <a:r>
              <a:rPr lang="en-US" altLang="en-US"/>
              <a:t>23 tests conducted at the Nevada Test Site; Nuclear Rocket Development Station, NRDS</a:t>
            </a:r>
          </a:p>
          <a:p>
            <a:pPr lvl="1">
              <a:lnSpc>
                <a:spcPct val="90000"/>
              </a:lnSpc>
              <a:spcBef>
                <a:spcPct val="20000"/>
              </a:spcBef>
              <a:buClr>
                <a:schemeClr val="tx1"/>
              </a:buClr>
              <a:buSzPct val="75000"/>
              <a:buFontTx/>
              <a:buChar char="–"/>
            </a:pPr>
            <a:r>
              <a:rPr lang="en-US" altLang="en-US" sz="2000"/>
              <a:t>NRX-A6 (1972): Hydrogen exit temperature=2556 K, 1 hr.</a:t>
            </a:r>
            <a:endParaRPr lang="en-US" altLang="en-US"/>
          </a:p>
        </p:txBody>
      </p:sp>
      <p:pic>
        <p:nvPicPr>
          <p:cNvPr id="53260" name="Picture 12" descr="NRX">
            <a:hlinkClick r:id="rId3"/>
            <a:extLst>
              <a:ext uri="{FF2B5EF4-FFF2-40B4-BE49-F238E27FC236}">
                <a16:creationId xmlns:a16="http://schemas.microsoft.com/office/drawing/2014/main" id="{51BF7EDD-939C-4E65-AF2F-4DAD2A4097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5654" y="1027111"/>
            <a:ext cx="2857500" cy="22923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28">
            <a:extLst>
              <a:ext uri="{FF2B5EF4-FFF2-40B4-BE49-F238E27FC236}">
                <a16:creationId xmlns:a16="http://schemas.microsoft.com/office/drawing/2014/main" id="{6F418ACD-19F7-49B6-8124-5CA3AA7D01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1" y="1017703"/>
            <a:ext cx="3032113"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29">
            <a:extLst>
              <a:ext uri="{FF2B5EF4-FFF2-40B4-BE49-F238E27FC236}">
                <a16:creationId xmlns:a16="http://schemas.microsoft.com/office/drawing/2014/main" id="{98D34437-E3BE-4C9C-94F5-FF0948E9739B}"/>
              </a:ext>
            </a:extLst>
          </p:cNvPr>
          <p:cNvSpPr txBox="1">
            <a:spLocks noChangeArrowheads="1"/>
          </p:cNvSpPr>
          <p:nvPr/>
        </p:nvSpPr>
        <p:spPr bwMode="auto">
          <a:xfrm>
            <a:off x="268846" y="3171684"/>
            <a:ext cx="32718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kumimoji="1" lang="en-US" altLang="en-US" sz="1400">
                <a:latin typeface="Tahoma" panose="020B0604030504040204" pitchFamily="34" charset="0"/>
              </a:rPr>
              <a:t>Rover/NERVA Program test reactors</a:t>
            </a:r>
          </a:p>
        </p:txBody>
      </p:sp>
      <p:sp>
        <p:nvSpPr>
          <p:cNvPr id="9" name="Text Box 11">
            <a:extLst>
              <a:ext uri="{FF2B5EF4-FFF2-40B4-BE49-F238E27FC236}">
                <a16:creationId xmlns:a16="http://schemas.microsoft.com/office/drawing/2014/main" id="{4F89C323-9FA5-4454-A16A-60253F4A9868}"/>
              </a:ext>
            </a:extLst>
          </p:cNvPr>
          <p:cNvSpPr txBox="1">
            <a:spLocks noChangeArrowheads="1"/>
          </p:cNvSpPr>
          <p:nvPr/>
        </p:nvSpPr>
        <p:spPr bwMode="auto">
          <a:xfrm>
            <a:off x="4479824" y="5697837"/>
            <a:ext cx="482311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spcBef>
                <a:spcPct val="50000"/>
              </a:spcBef>
            </a:pPr>
            <a:r>
              <a:rPr kumimoji="1" lang="en-US" altLang="en-US" sz="1600" dirty="0">
                <a:highlight>
                  <a:srgbClr val="FFFF00"/>
                </a:highlight>
                <a:latin typeface="Tahoma" panose="020B0604030504040204" pitchFamily="34" charset="0"/>
              </a:rPr>
              <a:t>Soviets continued development after U.S. cancelled</a:t>
            </a:r>
            <a:br>
              <a:rPr kumimoji="1" lang="en-US" altLang="en-US" sz="1600" dirty="0">
                <a:highlight>
                  <a:srgbClr val="FFFF00"/>
                </a:highlight>
                <a:latin typeface="Tahoma" panose="020B0604030504040204" pitchFamily="34" charset="0"/>
              </a:rPr>
            </a:br>
            <a:r>
              <a:rPr kumimoji="1" lang="en-US" altLang="en-US" sz="1600" dirty="0">
                <a:highlight>
                  <a:srgbClr val="FFFF00"/>
                </a:highlight>
                <a:latin typeface="Tahoma" panose="020B0604030504040204" pitchFamily="34" charset="0"/>
              </a:rPr>
              <a:t>program in 1973; Twisted ribbon fuel element:</a:t>
            </a:r>
            <a:br>
              <a:rPr kumimoji="1" lang="en-US" altLang="en-US" sz="1600" dirty="0">
                <a:latin typeface="Tahoma" panose="020B0604030504040204" pitchFamily="34" charset="0"/>
              </a:rPr>
            </a:br>
            <a:r>
              <a:rPr kumimoji="1" lang="en-US" altLang="en-US" sz="1600" dirty="0">
                <a:latin typeface="Tahoma" panose="020B0604030504040204" pitchFamily="34" charset="0"/>
              </a:rPr>
              <a:t>(U, Zr, Nb)C or (U, Zr, Ta)C</a:t>
            </a:r>
          </a:p>
        </p:txBody>
      </p:sp>
      <p:sp>
        <p:nvSpPr>
          <p:cNvPr id="10" name="Text Box 13">
            <a:extLst>
              <a:ext uri="{FF2B5EF4-FFF2-40B4-BE49-F238E27FC236}">
                <a16:creationId xmlns:a16="http://schemas.microsoft.com/office/drawing/2014/main" id="{F2D93A67-65DE-432F-AC05-14DFDD1DACA6}"/>
              </a:ext>
            </a:extLst>
          </p:cNvPr>
          <p:cNvSpPr txBox="1">
            <a:spLocks noChangeArrowheads="1"/>
          </p:cNvSpPr>
          <p:nvPr/>
        </p:nvSpPr>
        <p:spPr bwMode="auto">
          <a:xfrm>
            <a:off x="4008646" y="3661097"/>
            <a:ext cx="1549720"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spcBef>
                <a:spcPct val="50000"/>
              </a:spcBef>
            </a:pPr>
            <a:r>
              <a:rPr kumimoji="1" lang="en-US" altLang="en-US">
                <a:latin typeface="Tahoma" panose="020B0604030504040204" pitchFamily="34" charset="0"/>
              </a:rPr>
              <a:t>Rover/NERVA</a:t>
            </a:r>
            <a:br>
              <a:rPr kumimoji="1" lang="en-US" altLang="en-US">
                <a:latin typeface="Tahoma" panose="020B0604030504040204" pitchFamily="34" charset="0"/>
              </a:rPr>
            </a:br>
            <a:r>
              <a:rPr kumimoji="1" lang="en-US" altLang="en-US">
                <a:latin typeface="Tahoma" panose="020B0604030504040204" pitchFamily="34" charset="0"/>
              </a:rPr>
              <a:t>fuel element,</a:t>
            </a:r>
            <a:br>
              <a:rPr kumimoji="1" lang="en-US" altLang="en-US">
                <a:latin typeface="Tahoma" panose="020B0604030504040204" pitchFamily="34" charset="0"/>
              </a:rPr>
            </a:br>
            <a:r>
              <a:rPr kumimoji="1" lang="en-US" altLang="en-US">
                <a:latin typeface="Tahoma" panose="020B0604030504040204" pitchFamily="34" charset="0"/>
              </a:rPr>
              <a:t>(U, </a:t>
            </a:r>
            <a:r>
              <a:rPr kumimoji="1" lang="en-US" altLang="en-US" err="1">
                <a:latin typeface="Tahoma" panose="020B0604030504040204" pitchFamily="34" charset="0"/>
              </a:rPr>
              <a:t>Zr</a:t>
            </a:r>
            <a:r>
              <a:rPr kumimoji="1" lang="en-US" altLang="en-US">
                <a:latin typeface="Tahoma" panose="020B0604030504040204" pitchFamily="34" charset="0"/>
              </a:rPr>
              <a:t>)C</a:t>
            </a:r>
          </a:p>
          <a:p>
            <a:pPr>
              <a:spcBef>
                <a:spcPct val="50000"/>
              </a:spcBef>
            </a:pPr>
            <a:r>
              <a:rPr kumimoji="1" lang="en-US" altLang="en-US" sz="1400">
                <a:latin typeface="Tahoma" panose="020B0604030504040204" pitchFamily="34" charset="0"/>
              </a:rPr>
              <a:t>0.64 m length</a:t>
            </a:r>
          </a:p>
        </p:txBody>
      </p:sp>
      <p:grpSp>
        <p:nvGrpSpPr>
          <p:cNvPr id="11" name="Group 32">
            <a:extLst>
              <a:ext uri="{FF2B5EF4-FFF2-40B4-BE49-F238E27FC236}">
                <a16:creationId xmlns:a16="http://schemas.microsoft.com/office/drawing/2014/main" id="{44382A3F-6F1E-4425-97D3-B91671C839AC}"/>
              </a:ext>
            </a:extLst>
          </p:cNvPr>
          <p:cNvGrpSpPr>
            <a:grpSpLocks/>
          </p:cNvGrpSpPr>
          <p:nvPr/>
        </p:nvGrpSpPr>
        <p:grpSpPr bwMode="auto">
          <a:xfrm>
            <a:off x="5744103" y="3598545"/>
            <a:ext cx="1524000" cy="2057400"/>
            <a:chOff x="4608" y="1440"/>
            <a:chExt cx="960" cy="1296"/>
          </a:xfrm>
        </p:grpSpPr>
        <p:pic>
          <p:nvPicPr>
            <p:cNvPr id="12" name="Picture 6">
              <a:extLst>
                <a:ext uri="{FF2B5EF4-FFF2-40B4-BE49-F238E27FC236}">
                  <a16:creationId xmlns:a16="http://schemas.microsoft.com/office/drawing/2014/main" id="{C981A080-4B82-4207-B243-A3449AB5CB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6" y="1584"/>
              <a:ext cx="942" cy="1152"/>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26">
              <a:extLst>
                <a:ext uri="{FF2B5EF4-FFF2-40B4-BE49-F238E27FC236}">
                  <a16:creationId xmlns:a16="http://schemas.microsoft.com/office/drawing/2014/main" id="{EB345644-81F6-413E-A33D-1A4D24DF5EF4}"/>
                </a:ext>
              </a:extLst>
            </p:cNvPr>
            <p:cNvSpPr txBox="1">
              <a:spLocks noChangeArrowheads="1"/>
            </p:cNvSpPr>
            <p:nvPr/>
          </p:nvSpPr>
          <p:spPr bwMode="auto">
            <a:xfrm>
              <a:off x="4608" y="1440"/>
              <a:ext cx="528"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t>5.5 mm</a:t>
              </a:r>
            </a:p>
          </p:txBody>
        </p:sp>
        <p:sp>
          <p:nvSpPr>
            <p:cNvPr id="14" name="Line 28">
              <a:extLst>
                <a:ext uri="{FF2B5EF4-FFF2-40B4-BE49-F238E27FC236}">
                  <a16:creationId xmlns:a16="http://schemas.microsoft.com/office/drawing/2014/main" id="{E6E6F61F-4BB5-4AAE-A2C8-F20590191DDE}"/>
                </a:ext>
              </a:extLst>
            </p:cNvPr>
            <p:cNvSpPr>
              <a:spLocks noChangeShapeType="1"/>
            </p:cNvSpPr>
            <p:nvPr/>
          </p:nvSpPr>
          <p:spPr bwMode="auto">
            <a:xfrm flipH="1">
              <a:off x="4944" y="1872"/>
              <a:ext cx="480" cy="144"/>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5" name="Line 29">
              <a:extLst>
                <a:ext uri="{FF2B5EF4-FFF2-40B4-BE49-F238E27FC236}">
                  <a16:creationId xmlns:a16="http://schemas.microsoft.com/office/drawing/2014/main" id="{46AE6F2A-1950-4B73-8455-70CC2F6EAECE}"/>
                </a:ext>
              </a:extLst>
            </p:cNvPr>
            <p:cNvSpPr>
              <a:spLocks noChangeShapeType="1"/>
            </p:cNvSpPr>
            <p:nvPr/>
          </p:nvSpPr>
          <p:spPr bwMode="auto">
            <a:xfrm flipH="1" flipV="1">
              <a:off x="4896" y="1968"/>
              <a:ext cx="96" cy="96"/>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6" name="Line 30">
              <a:extLst>
                <a:ext uri="{FF2B5EF4-FFF2-40B4-BE49-F238E27FC236}">
                  <a16:creationId xmlns:a16="http://schemas.microsoft.com/office/drawing/2014/main" id="{0ACEF0DB-6448-4921-AD17-2D3C4F2F927D}"/>
                </a:ext>
              </a:extLst>
            </p:cNvPr>
            <p:cNvSpPr>
              <a:spLocks noChangeShapeType="1"/>
            </p:cNvSpPr>
            <p:nvPr/>
          </p:nvSpPr>
          <p:spPr bwMode="auto">
            <a:xfrm flipH="1" flipV="1">
              <a:off x="5376" y="1824"/>
              <a:ext cx="96" cy="96"/>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 name="Text Box 31">
              <a:extLst>
                <a:ext uri="{FF2B5EF4-FFF2-40B4-BE49-F238E27FC236}">
                  <a16:creationId xmlns:a16="http://schemas.microsoft.com/office/drawing/2014/main" id="{54070107-137F-4433-B8D0-F6370EAA86D6}"/>
                </a:ext>
              </a:extLst>
            </p:cNvPr>
            <p:cNvSpPr txBox="1">
              <a:spLocks noChangeArrowheads="1"/>
            </p:cNvSpPr>
            <p:nvPr/>
          </p:nvSpPr>
          <p:spPr bwMode="auto">
            <a:xfrm>
              <a:off x="4944" y="1804"/>
              <a:ext cx="52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3.2 mm</a:t>
              </a:r>
            </a:p>
          </p:txBody>
        </p:sp>
      </p:grpSp>
      <p:pic>
        <p:nvPicPr>
          <p:cNvPr id="18" name="Picture 10">
            <a:extLst>
              <a:ext uri="{FF2B5EF4-FFF2-40B4-BE49-F238E27FC236}">
                <a16:creationId xmlns:a16="http://schemas.microsoft.com/office/drawing/2014/main" id="{98F1B1E7-CF11-4731-A3F9-E37F78113D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846" y="5530833"/>
            <a:ext cx="4092648" cy="1104731"/>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0A2EF026-D8C4-48DB-870B-6961F58A05AE}"/>
              </a:ext>
            </a:extLst>
          </p:cNvPr>
          <p:cNvSpPr/>
          <p:nvPr/>
        </p:nvSpPr>
        <p:spPr>
          <a:xfrm>
            <a:off x="4490119" y="6443768"/>
            <a:ext cx="2643672" cy="253916"/>
          </a:xfrm>
          <a:prstGeom prst="rect">
            <a:avLst/>
          </a:prstGeom>
        </p:spPr>
        <p:txBody>
          <a:bodyPr wrap="none">
            <a:spAutoFit/>
          </a:bodyPr>
          <a:lstStyle/>
          <a:p>
            <a:r>
              <a:rPr lang="en-US" sz="1050" dirty="0"/>
              <a:t>Note: twisted ribbon was a U.S. invention</a:t>
            </a:r>
          </a:p>
        </p:txBody>
      </p:sp>
    </p:spTree>
    <p:extLst>
      <p:ext uri="{BB962C8B-B14F-4D97-AF65-F5344CB8AC3E}">
        <p14:creationId xmlns:p14="http://schemas.microsoft.com/office/powerpoint/2010/main" val="282144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
            <a:extLst>
              <a:ext uri="{FF2B5EF4-FFF2-40B4-BE49-F238E27FC236}">
                <a16:creationId xmlns:a16="http://schemas.microsoft.com/office/drawing/2014/main" id="{DF6F837E-E5ED-481B-B849-21C57BCAB6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4532" y="5275858"/>
            <a:ext cx="6096000" cy="1516062"/>
          </a:xfrm>
          <a:prstGeom prst="rect">
            <a:avLst/>
          </a:prstGeom>
          <a:noFill/>
          <a:extLst>
            <a:ext uri="{909E8E84-426E-40DD-AFC4-6F175D3DCCD1}">
              <a14:hiddenFill xmlns:a14="http://schemas.microsoft.com/office/drawing/2010/main">
                <a:solidFill>
                  <a:srgbClr val="FFFFFF"/>
                </a:solidFill>
              </a14:hiddenFill>
            </a:ext>
          </a:extLst>
        </p:spPr>
      </p:pic>
      <p:sp>
        <p:nvSpPr>
          <p:cNvPr id="143465" name="Text Box 105">
            <a:extLst>
              <a:ext uri="{FF2B5EF4-FFF2-40B4-BE49-F238E27FC236}">
                <a16:creationId xmlns:a16="http://schemas.microsoft.com/office/drawing/2014/main" id="{2EB42D99-5DD5-4D62-9BBA-E9F5F6342CE1}"/>
              </a:ext>
            </a:extLst>
          </p:cNvPr>
          <p:cNvSpPr txBox="1">
            <a:spLocks noChangeArrowheads="1"/>
          </p:cNvSpPr>
          <p:nvPr/>
        </p:nvSpPr>
        <p:spPr bwMode="auto">
          <a:xfrm>
            <a:off x="3783794" y="455584"/>
            <a:ext cx="62484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*Table after Matthews, et al. (1994)</a:t>
            </a:r>
          </a:p>
        </p:txBody>
      </p:sp>
      <p:pic>
        <p:nvPicPr>
          <p:cNvPr id="5" name="Picture 8">
            <a:extLst>
              <a:ext uri="{FF2B5EF4-FFF2-40B4-BE49-F238E27FC236}">
                <a16:creationId xmlns:a16="http://schemas.microsoft.com/office/drawing/2014/main" id="{8872055E-BFF1-44C1-8C7A-7C3A956EBD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5469" y="1180187"/>
            <a:ext cx="936625" cy="4038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1">
            <a:extLst>
              <a:ext uri="{FF2B5EF4-FFF2-40B4-BE49-F238E27FC236}">
                <a16:creationId xmlns:a16="http://schemas.microsoft.com/office/drawing/2014/main" id="{5C8A8F24-F5D8-4B56-84E3-6A0CAE40517C}"/>
              </a:ext>
            </a:extLst>
          </p:cNvPr>
          <p:cNvSpPr txBox="1">
            <a:spLocks noChangeArrowheads="1"/>
          </p:cNvSpPr>
          <p:nvPr/>
        </p:nvSpPr>
        <p:spPr bwMode="auto">
          <a:xfrm>
            <a:off x="9117790" y="5253544"/>
            <a:ext cx="297656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spcBef>
                <a:spcPct val="50000"/>
              </a:spcBef>
            </a:pPr>
            <a:r>
              <a:rPr kumimoji="1" lang="en-US" altLang="en-US">
                <a:latin typeface="Tahoma" panose="020B0604030504040204" pitchFamily="34" charset="0"/>
              </a:rPr>
              <a:t>Russian Twisted Ribbon</a:t>
            </a:r>
            <a:br>
              <a:rPr kumimoji="1" lang="en-US" altLang="en-US">
                <a:latin typeface="Tahoma" panose="020B0604030504040204" pitchFamily="34" charset="0"/>
              </a:rPr>
            </a:br>
            <a:r>
              <a:rPr kumimoji="1" lang="en-US" altLang="en-US">
                <a:latin typeface="Tahoma" panose="020B0604030504040204" pitchFamily="34" charset="0"/>
              </a:rPr>
              <a:t>(U, </a:t>
            </a:r>
            <a:r>
              <a:rPr kumimoji="1" lang="en-US" altLang="en-US" err="1">
                <a:latin typeface="Tahoma" panose="020B0604030504040204" pitchFamily="34" charset="0"/>
              </a:rPr>
              <a:t>Zr</a:t>
            </a:r>
            <a:r>
              <a:rPr kumimoji="1" lang="en-US" altLang="en-US">
                <a:latin typeface="Tahoma" panose="020B0604030504040204" pitchFamily="34" charset="0"/>
              </a:rPr>
              <a:t>, </a:t>
            </a:r>
            <a:r>
              <a:rPr kumimoji="1" lang="en-US" altLang="en-US" err="1">
                <a:latin typeface="Tahoma" panose="020B0604030504040204" pitchFamily="34" charset="0"/>
              </a:rPr>
              <a:t>Nb</a:t>
            </a:r>
            <a:r>
              <a:rPr kumimoji="1" lang="en-US" altLang="en-US">
                <a:latin typeface="Tahoma" panose="020B0604030504040204" pitchFamily="34" charset="0"/>
              </a:rPr>
              <a:t>)C or (U, </a:t>
            </a:r>
            <a:r>
              <a:rPr kumimoji="1" lang="en-US" altLang="en-US" err="1">
                <a:latin typeface="Tahoma" panose="020B0604030504040204" pitchFamily="34" charset="0"/>
              </a:rPr>
              <a:t>Zr</a:t>
            </a:r>
            <a:r>
              <a:rPr kumimoji="1" lang="en-US" altLang="en-US">
                <a:latin typeface="Tahoma" panose="020B0604030504040204" pitchFamily="34" charset="0"/>
              </a:rPr>
              <a:t>, Ta)C</a:t>
            </a:r>
          </a:p>
        </p:txBody>
      </p:sp>
      <p:sp>
        <p:nvSpPr>
          <p:cNvPr id="8" name="Text Box 13">
            <a:extLst>
              <a:ext uri="{FF2B5EF4-FFF2-40B4-BE49-F238E27FC236}">
                <a16:creationId xmlns:a16="http://schemas.microsoft.com/office/drawing/2014/main" id="{DF54E303-382A-4FA6-94AB-D348CAE3D2E5}"/>
              </a:ext>
            </a:extLst>
          </p:cNvPr>
          <p:cNvSpPr txBox="1">
            <a:spLocks noChangeArrowheads="1"/>
          </p:cNvSpPr>
          <p:nvPr/>
        </p:nvSpPr>
        <p:spPr bwMode="auto">
          <a:xfrm>
            <a:off x="8259911" y="3569219"/>
            <a:ext cx="1549400" cy="9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spcBef>
                <a:spcPct val="50000"/>
              </a:spcBef>
            </a:pPr>
            <a:r>
              <a:rPr kumimoji="1" lang="en-US" altLang="en-US" dirty="0">
                <a:latin typeface="Tahoma" panose="020B0604030504040204" pitchFamily="34" charset="0"/>
              </a:rPr>
              <a:t>Rover/NERVA</a:t>
            </a:r>
            <a:br>
              <a:rPr kumimoji="1" lang="en-US" altLang="en-US" dirty="0">
                <a:latin typeface="Tahoma" panose="020B0604030504040204" pitchFamily="34" charset="0"/>
              </a:rPr>
            </a:br>
            <a:r>
              <a:rPr kumimoji="1" lang="en-US" altLang="en-US" dirty="0">
                <a:latin typeface="Tahoma" panose="020B0604030504040204" pitchFamily="34" charset="0"/>
              </a:rPr>
              <a:t>(U, Zr)C</a:t>
            </a:r>
          </a:p>
          <a:p>
            <a:pPr>
              <a:spcBef>
                <a:spcPct val="50000"/>
              </a:spcBef>
            </a:pPr>
            <a:r>
              <a:rPr kumimoji="1" lang="en-US" altLang="en-US" sz="1400" dirty="0">
                <a:latin typeface="Tahoma" panose="020B0604030504040204" pitchFamily="34" charset="0"/>
              </a:rPr>
              <a:t>0.64 m length</a:t>
            </a:r>
          </a:p>
        </p:txBody>
      </p:sp>
      <p:sp>
        <p:nvSpPr>
          <p:cNvPr id="9" name="Text Box 14">
            <a:extLst>
              <a:ext uri="{FF2B5EF4-FFF2-40B4-BE49-F238E27FC236}">
                <a16:creationId xmlns:a16="http://schemas.microsoft.com/office/drawing/2014/main" id="{B7BABCF0-7307-4B39-AA76-5906C3C807AA}"/>
              </a:ext>
            </a:extLst>
          </p:cNvPr>
          <p:cNvSpPr txBox="1">
            <a:spLocks noChangeArrowheads="1"/>
          </p:cNvSpPr>
          <p:nvPr/>
        </p:nvSpPr>
        <p:spPr bwMode="auto">
          <a:xfrm>
            <a:off x="5800647" y="44781"/>
            <a:ext cx="1917700" cy="112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spcBef>
                <a:spcPct val="50000"/>
              </a:spcBef>
            </a:pPr>
            <a:r>
              <a:rPr kumimoji="1" lang="en-US" altLang="en-US" dirty="0">
                <a:solidFill>
                  <a:schemeClr val="bg1"/>
                </a:solidFill>
                <a:latin typeface="Tahoma" panose="020B0604030504040204" pitchFamily="34" charset="0"/>
              </a:rPr>
              <a:t>Rover/NERVA</a:t>
            </a:r>
            <a:br>
              <a:rPr kumimoji="1" lang="en-US" altLang="en-US" dirty="0">
                <a:solidFill>
                  <a:schemeClr val="bg1"/>
                </a:solidFill>
                <a:latin typeface="Tahoma" panose="020B0604030504040204" pitchFamily="34" charset="0"/>
              </a:rPr>
            </a:br>
            <a:r>
              <a:rPr kumimoji="1" lang="en-US" altLang="en-US" dirty="0">
                <a:solidFill>
                  <a:schemeClr val="bg1"/>
                </a:solidFill>
                <a:latin typeface="Tahoma" panose="020B0604030504040204" pitchFamily="34" charset="0"/>
              </a:rPr>
              <a:t>(U, Zr)C/graphite</a:t>
            </a:r>
            <a:br>
              <a:rPr kumimoji="1" lang="en-US" altLang="en-US" dirty="0">
                <a:solidFill>
                  <a:schemeClr val="bg1"/>
                </a:solidFill>
                <a:latin typeface="Tahoma" panose="020B0604030504040204" pitchFamily="34" charset="0"/>
              </a:rPr>
            </a:br>
            <a:r>
              <a:rPr kumimoji="1" lang="en-US" altLang="en-US" dirty="0">
                <a:solidFill>
                  <a:schemeClr val="bg1"/>
                </a:solidFill>
                <a:latin typeface="Tahoma" panose="020B0604030504040204" pitchFamily="34" charset="0"/>
              </a:rPr>
              <a:t>composite</a:t>
            </a:r>
            <a:br>
              <a:rPr kumimoji="1" lang="en-US" altLang="en-US" dirty="0">
                <a:solidFill>
                  <a:schemeClr val="bg1"/>
                </a:solidFill>
                <a:latin typeface="Tahoma" panose="020B0604030504040204" pitchFamily="34" charset="0"/>
              </a:rPr>
            </a:br>
            <a:r>
              <a:rPr kumimoji="1" lang="en-US" altLang="en-US" sz="1400" dirty="0">
                <a:solidFill>
                  <a:schemeClr val="bg1"/>
                </a:solidFill>
                <a:latin typeface="Tahoma" panose="020B0604030504040204" pitchFamily="34" charset="0"/>
              </a:rPr>
              <a:t>1.1 m length</a:t>
            </a:r>
            <a:endParaRPr kumimoji="1" lang="en-US" altLang="en-US" dirty="0">
              <a:solidFill>
                <a:schemeClr val="bg1"/>
              </a:solidFill>
              <a:latin typeface="Tahoma" panose="020B0604030504040204" pitchFamily="34" charset="0"/>
            </a:endParaRPr>
          </a:p>
        </p:txBody>
      </p:sp>
      <p:grpSp>
        <p:nvGrpSpPr>
          <p:cNvPr id="10" name="Group 36">
            <a:extLst>
              <a:ext uri="{FF2B5EF4-FFF2-40B4-BE49-F238E27FC236}">
                <a16:creationId xmlns:a16="http://schemas.microsoft.com/office/drawing/2014/main" id="{82123872-82C0-4CDD-A822-CC7CE529D76A}"/>
              </a:ext>
            </a:extLst>
          </p:cNvPr>
          <p:cNvGrpSpPr>
            <a:grpSpLocks/>
          </p:cNvGrpSpPr>
          <p:nvPr/>
        </p:nvGrpSpPr>
        <p:grpSpPr bwMode="auto">
          <a:xfrm>
            <a:off x="8247840" y="358312"/>
            <a:ext cx="4102100" cy="2622550"/>
            <a:chOff x="1016" y="1968"/>
            <a:chExt cx="2584" cy="1652"/>
          </a:xfrm>
        </p:grpSpPr>
        <p:pic>
          <p:nvPicPr>
            <p:cNvPr id="11" name="Picture 4">
              <a:extLst>
                <a:ext uri="{FF2B5EF4-FFF2-40B4-BE49-F238E27FC236}">
                  <a16:creationId xmlns:a16="http://schemas.microsoft.com/office/drawing/2014/main" id="{EE07542D-1809-4DA3-BC6D-095D7C99F7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 y="1968"/>
              <a:ext cx="1038" cy="127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35">
              <a:extLst>
                <a:ext uri="{FF2B5EF4-FFF2-40B4-BE49-F238E27FC236}">
                  <a16:creationId xmlns:a16="http://schemas.microsoft.com/office/drawing/2014/main" id="{095CDF06-7D73-4D8E-AF7E-7C5514E6C365}"/>
                </a:ext>
              </a:extLst>
            </p:cNvPr>
            <p:cNvGrpSpPr>
              <a:grpSpLocks/>
            </p:cNvGrpSpPr>
            <p:nvPr/>
          </p:nvGrpSpPr>
          <p:grpSpPr bwMode="auto">
            <a:xfrm>
              <a:off x="1016" y="2160"/>
              <a:ext cx="1192" cy="366"/>
              <a:chOff x="1016" y="2160"/>
              <a:chExt cx="1192" cy="366"/>
            </a:xfrm>
          </p:grpSpPr>
          <p:sp>
            <p:nvSpPr>
              <p:cNvPr id="23" name="Text Box 16">
                <a:extLst>
                  <a:ext uri="{FF2B5EF4-FFF2-40B4-BE49-F238E27FC236}">
                    <a16:creationId xmlns:a16="http://schemas.microsoft.com/office/drawing/2014/main" id="{377DFA15-5D9D-4E10-BFD4-C04EEFE91B79}"/>
                  </a:ext>
                </a:extLst>
              </p:cNvPr>
              <p:cNvSpPr txBox="1">
                <a:spLocks noChangeArrowheads="1"/>
              </p:cNvSpPr>
              <p:nvPr/>
            </p:nvSpPr>
            <p:spPr bwMode="auto">
              <a:xfrm>
                <a:off x="1016" y="2160"/>
                <a:ext cx="1096"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600" dirty="0">
                    <a:solidFill>
                      <a:schemeClr val="bg1"/>
                    </a:solidFill>
                  </a:rPr>
                  <a:t>(</a:t>
                </a:r>
                <a:r>
                  <a:rPr lang="en-US" altLang="en-US" sz="1600" dirty="0" err="1">
                    <a:solidFill>
                      <a:schemeClr val="bg1"/>
                    </a:solidFill>
                  </a:rPr>
                  <a:t>U,Zr</a:t>
                </a:r>
                <a:r>
                  <a:rPr lang="en-US" altLang="en-US" sz="1600" dirty="0">
                    <a:solidFill>
                      <a:schemeClr val="bg1"/>
                    </a:solidFill>
                  </a:rPr>
                  <a:t>)C/graphite composite</a:t>
                </a:r>
              </a:p>
            </p:txBody>
          </p:sp>
          <p:sp>
            <p:nvSpPr>
              <p:cNvPr id="24" name="Line 17">
                <a:extLst>
                  <a:ext uri="{FF2B5EF4-FFF2-40B4-BE49-F238E27FC236}">
                    <a16:creationId xmlns:a16="http://schemas.microsoft.com/office/drawing/2014/main" id="{EF22EE84-D98A-4A19-B78C-589881CBFCD0}"/>
                  </a:ext>
                </a:extLst>
              </p:cNvPr>
              <p:cNvSpPr>
                <a:spLocks noChangeShapeType="1"/>
              </p:cNvSpPr>
              <p:nvPr/>
            </p:nvSpPr>
            <p:spPr bwMode="auto">
              <a:xfrm>
                <a:off x="1776" y="2400"/>
                <a:ext cx="432" cy="48"/>
              </a:xfrm>
              <a:prstGeom prst="line">
                <a:avLst/>
              </a:prstGeom>
              <a:noFill/>
              <a:ln w="254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3" name="Group 33">
              <a:extLst>
                <a:ext uri="{FF2B5EF4-FFF2-40B4-BE49-F238E27FC236}">
                  <a16:creationId xmlns:a16="http://schemas.microsoft.com/office/drawing/2014/main" id="{1EE188D3-80FF-44E9-A1AB-A06A56959E52}"/>
                </a:ext>
              </a:extLst>
            </p:cNvPr>
            <p:cNvGrpSpPr>
              <a:grpSpLocks/>
            </p:cNvGrpSpPr>
            <p:nvPr/>
          </p:nvGrpSpPr>
          <p:grpSpPr bwMode="auto">
            <a:xfrm>
              <a:off x="1152" y="2784"/>
              <a:ext cx="1248" cy="724"/>
              <a:chOff x="1152" y="2784"/>
              <a:chExt cx="1248" cy="724"/>
            </a:xfrm>
          </p:grpSpPr>
          <p:sp>
            <p:nvSpPr>
              <p:cNvPr id="20" name="Text Box 18">
                <a:extLst>
                  <a:ext uri="{FF2B5EF4-FFF2-40B4-BE49-F238E27FC236}">
                    <a16:creationId xmlns:a16="http://schemas.microsoft.com/office/drawing/2014/main" id="{4AF47779-CBB8-4626-92E9-A8C8CDD4502B}"/>
                  </a:ext>
                </a:extLst>
              </p:cNvPr>
              <p:cNvSpPr txBox="1">
                <a:spLocks noChangeArrowheads="1"/>
              </p:cNvSpPr>
              <p:nvPr/>
            </p:nvSpPr>
            <p:spPr bwMode="auto">
              <a:xfrm>
                <a:off x="1152" y="3004"/>
                <a:ext cx="1056" cy="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t>Coolant channels</a:t>
                </a:r>
                <a:br>
                  <a:rPr lang="en-US" altLang="en-US" sz="1600"/>
                </a:br>
                <a:r>
                  <a:rPr lang="en-US" altLang="en-US" sz="1400"/>
                  <a:t>2.3 mm diameter</a:t>
                </a:r>
              </a:p>
            </p:txBody>
          </p:sp>
          <p:sp>
            <p:nvSpPr>
              <p:cNvPr id="21" name="Line 19">
                <a:extLst>
                  <a:ext uri="{FF2B5EF4-FFF2-40B4-BE49-F238E27FC236}">
                    <a16:creationId xmlns:a16="http://schemas.microsoft.com/office/drawing/2014/main" id="{DD45BC07-01F8-4FE6-B0FB-88D7B1B45A80}"/>
                  </a:ext>
                </a:extLst>
              </p:cNvPr>
              <p:cNvSpPr>
                <a:spLocks noChangeShapeType="1"/>
              </p:cNvSpPr>
              <p:nvPr/>
            </p:nvSpPr>
            <p:spPr bwMode="auto">
              <a:xfrm flipV="1">
                <a:off x="2112" y="2880"/>
                <a:ext cx="288" cy="192"/>
              </a:xfrm>
              <a:prstGeom prst="line">
                <a:avLst/>
              </a:prstGeom>
              <a:noFill/>
              <a:ln w="254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2" name="Line 20">
                <a:extLst>
                  <a:ext uri="{FF2B5EF4-FFF2-40B4-BE49-F238E27FC236}">
                    <a16:creationId xmlns:a16="http://schemas.microsoft.com/office/drawing/2014/main" id="{016CBF86-4EBD-4482-A20E-85D72FBB3413}"/>
                  </a:ext>
                </a:extLst>
              </p:cNvPr>
              <p:cNvSpPr>
                <a:spLocks noChangeShapeType="1"/>
              </p:cNvSpPr>
              <p:nvPr/>
            </p:nvSpPr>
            <p:spPr bwMode="auto">
              <a:xfrm flipV="1">
                <a:off x="2064" y="2784"/>
                <a:ext cx="96" cy="240"/>
              </a:xfrm>
              <a:prstGeom prst="line">
                <a:avLst/>
              </a:prstGeom>
              <a:noFill/>
              <a:ln w="254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4" name="Group 34">
              <a:extLst>
                <a:ext uri="{FF2B5EF4-FFF2-40B4-BE49-F238E27FC236}">
                  <a16:creationId xmlns:a16="http://schemas.microsoft.com/office/drawing/2014/main" id="{8E399383-6C81-4C41-84DA-63E3EA17EC29}"/>
                </a:ext>
              </a:extLst>
            </p:cNvPr>
            <p:cNvGrpSpPr>
              <a:grpSpLocks/>
            </p:cNvGrpSpPr>
            <p:nvPr/>
          </p:nvGrpSpPr>
          <p:grpSpPr bwMode="auto">
            <a:xfrm>
              <a:off x="2064" y="3168"/>
              <a:ext cx="1536" cy="452"/>
              <a:chOff x="2064" y="3168"/>
              <a:chExt cx="1536" cy="452"/>
            </a:xfrm>
          </p:grpSpPr>
          <p:sp>
            <p:nvSpPr>
              <p:cNvPr id="15" name="Text Box 15">
                <a:extLst>
                  <a:ext uri="{FF2B5EF4-FFF2-40B4-BE49-F238E27FC236}">
                    <a16:creationId xmlns:a16="http://schemas.microsoft.com/office/drawing/2014/main" id="{E65703AD-33FC-4421-8FF1-766D479FDA20}"/>
                  </a:ext>
                </a:extLst>
              </p:cNvPr>
              <p:cNvSpPr txBox="1">
                <a:spLocks noChangeArrowheads="1"/>
              </p:cNvSpPr>
              <p:nvPr/>
            </p:nvSpPr>
            <p:spPr bwMode="auto">
              <a:xfrm>
                <a:off x="2544" y="3168"/>
                <a:ext cx="105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t>ZrC coating</a:t>
                </a:r>
              </a:p>
            </p:txBody>
          </p:sp>
          <p:sp>
            <p:nvSpPr>
              <p:cNvPr id="16" name="Line 21">
                <a:extLst>
                  <a:ext uri="{FF2B5EF4-FFF2-40B4-BE49-F238E27FC236}">
                    <a16:creationId xmlns:a16="http://schemas.microsoft.com/office/drawing/2014/main" id="{DD0F443A-C84F-4811-9DFD-E2EA01CB16FD}"/>
                  </a:ext>
                </a:extLst>
              </p:cNvPr>
              <p:cNvSpPr>
                <a:spLocks noChangeShapeType="1"/>
              </p:cNvSpPr>
              <p:nvPr/>
            </p:nvSpPr>
            <p:spPr bwMode="auto">
              <a:xfrm flipH="1">
                <a:off x="2064" y="3408"/>
                <a:ext cx="1008" cy="0"/>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 name="Line 23">
                <a:extLst>
                  <a:ext uri="{FF2B5EF4-FFF2-40B4-BE49-F238E27FC236}">
                    <a16:creationId xmlns:a16="http://schemas.microsoft.com/office/drawing/2014/main" id="{5C18E6E5-9BBC-4D6C-B80B-4750CC7F9DB9}"/>
                  </a:ext>
                </a:extLst>
              </p:cNvPr>
              <p:cNvSpPr>
                <a:spLocks noChangeShapeType="1"/>
              </p:cNvSpPr>
              <p:nvPr/>
            </p:nvSpPr>
            <p:spPr bwMode="auto">
              <a:xfrm>
                <a:off x="2064" y="3360"/>
                <a:ext cx="0" cy="96"/>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8" name="Line 24">
                <a:extLst>
                  <a:ext uri="{FF2B5EF4-FFF2-40B4-BE49-F238E27FC236}">
                    <a16:creationId xmlns:a16="http://schemas.microsoft.com/office/drawing/2014/main" id="{084F7244-EC96-4BB2-9D82-E9CEC100075F}"/>
                  </a:ext>
                </a:extLst>
              </p:cNvPr>
              <p:cNvSpPr>
                <a:spLocks noChangeShapeType="1"/>
              </p:cNvSpPr>
              <p:nvPr/>
            </p:nvSpPr>
            <p:spPr bwMode="auto">
              <a:xfrm>
                <a:off x="3072" y="3360"/>
                <a:ext cx="0" cy="96"/>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9" name="Text Box 25">
                <a:extLst>
                  <a:ext uri="{FF2B5EF4-FFF2-40B4-BE49-F238E27FC236}">
                    <a16:creationId xmlns:a16="http://schemas.microsoft.com/office/drawing/2014/main" id="{6F147F36-93E0-4633-894E-39E2FE89803C}"/>
                  </a:ext>
                </a:extLst>
              </p:cNvPr>
              <p:cNvSpPr txBox="1">
                <a:spLocks noChangeArrowheads="1"/>
              </p:cNvSpPr>
              <p:nvPr/>
            </p:nvSpPr>
            <p:spPr bwMode="auto">
              <a:xfrm>
                <a:off x="2352" y="3408"/>
                <a:ext cx="52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t>19 mm</a:t>
                </a:r>
              </a:p>
            </p:txBody>
          </p:sp>
        </p:grpSp>
      </p:grpSp>
      <p:grpSp>
        <p:nvGrpSpPr>
          <p:cNvPr id="25" name="Group 32">
            <a:extLst>
              <a:ext uri="{FF2B5EF4-FFF2-40B4-BE49-F238E27FC236}">
                <a16:creationId xmlns:a16="http://schemas.microsoft.com/office/drawing/2014/main" id="{870C7BD9-691E-461D-81F8-46389E55EBE0}"/>
              </a:ext>
            </a:extLst>
          </p:cNvPr>
          <p:cNvGrpSpPr>
            <a:grpSpLocks/>
          </p:cNvGrpSpPr>
          <p:nvPr/>
        </p:nvGrpSpPr>
        <p:grpSpPr bwMode="auto">
          <a:xfrm>
            <a:off x="9911540" y="3277119"/>
            <a:ext cx="1524000" cy="2057400"/>
            <a:chOff x="4608" y="1440"/>
            <a:chExt cx="960" cy="1296"/>
          </a:xfrm>
        </p:grpSpPr>
        <p:pic>
          <p:nvPicPr>
            <p:cNvPr id="26" name="Picture 6">
              <a:extLst>
                <a:ext uri="{FF2B5EF4-FFF2-40B4-BE49-F238E27FC236}">
                  <a16:creationId xmlns:a16="http://schemas.microsoft.com/office/drawing/2014/main" id="{4D46F9A7-E6D0-4CA0-8820-7063AAC573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6" y="1584"/>
              <a:ext cx="942" cy="1152"/>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26">
              <a:extLst>
                <a:ext uri="{FF2B5EF4-FFF2-40B4-BE49-F238E27FC236}">
                  <a16:creationId xmlns:a16="http://schemas.microsoft.com/office/drawing/2014/main" id="{D40F3B68-04EC-4AE5-B3DA-FB3D60C551AD}"/>
                </a:ext>
              </a:extLst>
            </p:cNvPr>
            <p:cNvSpPr txBox="1">
              <a:spLocks noChangeArrowheads="1"/>
            </p:cNvSpPr>
            <p:nvPr/>
          </p:nvSpPr>
          <p:spPr bwMode="auto">
            <a:xfrm>
              <a:off x="4608" y="1440"/>
              <a:ext cx="528"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t>5.5 mm</a:t>
              </a:r>
            </a:p>
          </p:txBody>
        </p:sp>
        <p:sp>
          <p:nvSpPr>
            <p:cNvPr id="28" name="Line 28">
              <a:extLst>
                <a:ext uri="{FF2B5EF4-FFF2-40B4-BE49-F238E27FC236}">
                  <a16:creationId xmlns:a16="http://schemas.microsoft.com/office/drawing/2014/main" id="{9CE5B5DE-115C-46C7-8EF2-A7FCE89A7CE6}"/>
                </a:ext>
              </a:extLst>
            </p:cNvPr>
            <p:cNvSpPr>
              <a:spLocks noChangeShapeType="1"/>
            </p:cNvSpPr>
            <p:nvPr/>
          </p:nvSpPr>
          <p:spPr bwMode="auto">
            <a:xfrm flipH="1">
              <a:off x="4944" y="1872"/>
              <a:ext cx="480" cy="144"/>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 name="Line 29">
              <a:extLst>
                <a:ext uri="{FF2B5EF4-FFF2-40B4-BE49-F238E27FC236}">
                  <a16:creationId xmlns:a16="http://schemas.microsoft.com/office/drawing/2014/main" id="{C6EA1571-3615-469F-93C6-DCA8F5000062}"/>
                </a:ext>
              </a:extLst>
            </p:cNvPr>
            <p:cNvSpPr>
              <a:spLocks noChangeShapeType="1"/>
            </p:cNvSpPr>
            <p:nvPr/>
          </p:nvSpPr>
          <p:spPr bwMode="auto">
            <a:xfrm flipH="1" flipV="1">
              <a:off x="4896" y="1968"/>
              <a:ext cx="96" cy="96"/>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0" name="Line 30">
              <a:extLst>
                <a:ext uri="{FF2B5EF4-FFF2-40B4-BE49-F238E27FC236}">
                  <a16:creationId xmlns:a16="http://schemas.microsoft.com/office/drawing/2014/main" id="{05CA144D-4D39-4E89-AA35-187B79798735}"/>
                </a:ext>
              </a:extLst>
            </p:cNvPr>
            <p:cNvSpPr>
              <a:spLocks noChangeShapeType="1"/>
            </p:cNvSpPr>
            <p:nvPr/>
          </p:nvSpPr>
          <p:spPr bwMode="auto">
            <a:xfrm flipH="1" flipV="1">
              <a:off x="5376" y="1824"/>
              <a:ext cx="96" cy="96"/>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1" name="Text Box 31">
              <a:extLst>
                <a:ext uri="{FF2B5EF4-FFF2-40B4-BE49-F238E27FC236}">
                  <a16:creationId xmlns:a16="http://schemas.microsoft.com/office/drawing/2014/main" id="{01268F3D-8D25-4D15-9508-79E2FFAB304D}"/>
                </a:ext>
              </a:extLst>
            </p:cNvPr>
            <p:cNvSpPr txBox="1">
              <a:spLocks noChangeArrowheads="1"/>
            </p:cNvSpPr>
            <p:nvPr/>
          </p:nvSpPr>
          <p:spPr bwMode="auto">
            <a:xfrm>
              <a:off x="4944" y="1804"/>
              <a:ext cx="52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3.2 mm</a:t>
              </a:r>
            </a:p>
          </p:txBody>
        </p:sp>
      </p:grpSp>
      <p:grpSp>
        <p:nvGrpSpPr>
          <p:cNvPr id="32" name="Group 44">
            <a:extLst>
              <a:ext uri="{FF2B5EF4-FFF2-40B4-BE49-F238E27FC236}">
                <a16:creationId xmlns:a16="http://schemas.microsoft.com/office/drawing/2014/main" id="{F66DE8F8-2E7E-44EA-8F05-9A27FD370294}"/>
              </a:ext>
            </a:extLst>
          </p:cNvPr>
          <p:cNvGrpSpPr>
            <a:grpSpLocks noChangeAspect="1"/>
          </p:cNvGrpSpPr>
          <p:nvPr/>
        </p:nvGrpSpPr>
        <p:grpSpPr bwMode="auto">
          <a:xfrm>
            <a:off x="115378" y="5062924"/>
            <a:ext cx="2640157" cy="1635439"/>
            <a:chOff x="3312" y="2736"/>
            <a:chExt cx="2448" cy="1950"/>
          </a:xfrm>
        </p:grpSpPr>
        <p:grpSp>
          <p:nvGrpSpPr>
            <p:cNvPr id="33" name="Group 43">
              <a:extLst>
                <a:ext uri="{FF2B5EF4-FFF2-40B4-BE49-F238E27FC236}">
                  <a16:creationId xmlns:a16="http://schemas.microsoft.com/office/drawing/2014/main" id="{97BE78BA-F834-4961-B580-F4F161D01040}"/>
                </a:ext>
              </a:extLst>
            </p:cNvPr>
            <p:cNvGrpSpPr>
              <a:grpSpLocks/>
            </p:cNvGrpSpPr>
            <p:nvPr/>
          </p:nvGrpSpPr>
          <p:grpSpPr bwMode="auto">
            <a:xfrm>
              <a:off x="4464" y="2736"/>
              <a:ext cx="1296" cy="1950"/>
              <a:chOff x="4464" y="2736"/>
              <a:chExt cx="1296" cy="1950"/>
            </a:xfrm>
          </p:grpSpPr>
          <p:pic>
            <p:nvPicPr>
              <p:cNvPr id="39" name="Picture 24">
                <a:extLst>
                  <a:ext uri="{FF2B5EF4-FFF2-40B4-BE49-F238E27FC236}">
                    <a16:creationId xmlns:a16="http://schemas.microsoft.com/office/drawing/2014/main" id="{3393318C-9385-49E2-93E0-434B110E4C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0" y="2736"/>
                <a:ext cx="1038" cy="1272"/>
              </a:xfrm>
              <a:prstGeom prst="rect">
                <a:avLst/>
              </a:prstGeom>
              <a:noFill/>
              <a:extLst>
                <a:ext uri="{909E8E84-426E-40DD-AFC4-6F175D3DCCD1}">
                  <a14:hiddenFill xmlns:a14="http://schemas.microsoft.com/office/drawing/2010/main">
                    <a:solidFill>
                      <a:srgbClr val="FFFFFF"/>
                    </a:solidFill>
                  </a14:hiddenFill>
                </a:ext>
              </a:extLst>
            </p:spPr>
          </p:pic>
          <p:sp>
            <p:nvSpPr>
              <p:cNvPr id="40" name="Text Box 33">
                <a:extLst>
                  <a:ext uri="{FF2B5EF4-FFF2-40B4-BE49-F238E27FC236}">
                    <a16:creationId xmlns:a16="http://schemas.microsoft.com/office/drawing/2014/main" id="{551E2BE3-35AB-4A3A-AAAB-B00546260F4B}"/>
                  </a:ext>
                </a:extLst>
              </p:cNvPr>
              <p:cNvSpPr txBox="1">
                <a:spLocks noChangeArrowheads="1"/>
              </p:cNvSpPr>
              <p:nvPr/>
            </p:nvSpPr>
            <p:spPr bwMode="auto">
              <a:xfrm>
                <a:off x="4464" y="3906"/>
                <a:ext cx="1296" cy="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tx1"/>
                    </a:solidFill>
                  </a:rPr>
                  <a:t>W-Re-Mo clad</a:t>
                </a:r>
                <a:br>
                  <a:rPr lang="en-US" altLang="en-US" sz="1400">
                    <a:solidFill>
                      <a:schemeClr val="tx1"/>
                    </a:solidFill>
                  </a:rPr>
                </a:br>
                <a:r>
                  <a:rPr lang="en-US" altLang="en-US" sz="1400">
                    <a:solidFill>
                      <a:schemeClr val="tx1"/>
                    </a:solidFill>
                  </a:rPr>
                  <a:t>metal tube and sheath</a:t>
                </a:r>
              </a:p>
            </p:txBody>
          </p:sp>
        </p:grpSp>
        <p:grpSp>
          <p:nvGrpSpPr>
            <p:cNvPr id="34" name="Group 42">
              <a:extLst>
                <a:ext uri="{FF2B5EF4-FFF2-40B4-BE49-F238E27FC236}">
                  <a16:creationId xmlns:a16="http://schemas.microsoft.com/office/drawing/2014/main" id="{678D4203-474A-4C65-A18D-8A95C9AB876B}"/>
                </a:ext>
              </a:extLst>
            </p:cNvPr>
            <p:cNvGrpSpPr>
              <a:grpSpLocks/>
            </p:cNvGrpSpPr>
            <p:nvPr/>
          </p:nvGrpSpPr>
          <p:grpSpPr bwMode="auto">
            <a:xfrm>
              <a:off x="3312" y="3120"/>
              <a:ext cx="1440" cy="1464"/>
              <a:chOff x="3072" y="3120"/>
              <a:chExt cx="1440" cy="1464"/>
            </a:xfrm>
          </p:grpSpPr>
          <p:sp>
            <p:nvSpPr>
              <p:cNvPr id="35" name="Text Box 37">
                <a:extLst>
                  <a:ext uri="{FF2B5EF4-FFF2-40B4-BE49-F238E27FC236}">
                    <a16:creationId xmlns:a16="http://schemas.microsoft.com/office/drawing/2014/main" id="{D2B5DC4A-42A2-4636-AEDF-65CE9B86E7A7}"/>
                  </a:ext>
                </a:extLst>
              </p:cNvPr>
              <p:cNvSpPr txBox="1">
                <a:spLocks noChangeArrowheads="1"/>
              </p:cNvSpPr>
              <p:nvPr/>
            </p:nvSpPr>
            <p:spPr bwMode="auto">
              <a:xfrm>
                <a:off x="3072" y="4032"/>
                <a:ext cx="1056" cy="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tx1"/>
                    </a:solidFill>
                  </a:rPr>
                  <a:t>UO</a:t>
                </a:r>
                <a:r>
                  <a:rPr lang="en-US" altLang="en-US" sz="1400" baseline="-25000">
                    <a:solidFill>
                      <a:schemeClr val="tx1"/>
                    </a:solidFill>
                  </a:rPr>
                  <a:t>2</a:t>
                </a:r>
                <a:r>
                  <a:rPr lang="en-US" altLang="en-US" sz="1400">
                    <a:solidFill>
                      <a:schemeClr val="tx1"/>
                    </a:solidFill>
                  </a:rPr>
                  <a:t> fuel, W matrix</a:t>
                </a:r>
              </a:p>
            </p:txBody>
          </p:sp>
          <p:pic>
            <p:nvPicPr>
              <p:cNvPr id="36" name="Picture 38">
                <a:extLst>
                  <a:ext uri="{FF2B5EF4-FFF2-40B4-BE49-F238E27FC236}">
                    <a16:creationId xmlns:a16="http://schemas.microsoft.com/office/drawing/2014/main" id="{4BE9D1DF-6652-403F-9BD2-0E796B5029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8" y="3120"/>
                <a:ext cx="660" cy="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Line 40">
                <a:extLst>
                  <a:ext uri="{FF2B5EF4-FFF2-40B4-BE49-F238E27FC236}">
                    <a16:creationId xmlns:a16="http://schemas.microsoft.com/office/drawing/2014/main" id="{00BD9309-A2B4-4B16-B653-1E0EE81479FF}"/>
                  </a:ext>
                </a:extLst>
              </p:cNvPr>
              <p:cNvSpPr>
                <a:spLocks noChangeShapeType="1"/>
              </p:cNvSpPr>
              <p:nvPr/>
            </p:nvSpPr>
            <p:spPr bwMode="auto">
              <a:xfrm flipH="1" flipV="1">
                <a:off x="3552" y="3120"/>
                <a:ext cx="960" cy="288"/>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8" name="Line 41">
                <a:extLst>
                  <a:ext uri="{FF2B5EF4-FFF2-40B4-BE49-F238E27FC236}">
                    <a16:creationId xmlns:a16="http://schemas.microsoft.com/office/drawing/2014/main" id="{1613EC14-7FA1-45DB-A8F9-4DBBC17C58E5}"/>
                  </a:ext>
                </a:extLst>
              </p:cNvPr>
              <p:cNvSpPr>
                <a:spLocks noChangeShapeType="1"/>
              </p:cNvSpPr>
              <p:nvPr/>
            </p:nvSpPr>
            <p:spPr bwMode="auto">
              <a:xfrm flipH="1">
                <a:off x="3552" y="3408"/>
                <a:ext cx="960" cy="576"/>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sp>
        <p:nvSpPr>
          <p:cNvPr id="2" name="Rectangle 1">
            <a:extLst>
              <a:ext uri="{FF2B5EF4-FFF2-40B4-BE49-F238E27FC236}">
                <a16:creationId xmlns:a16="http://schemas.microsoft.com/office/drawing/2014/main" id="{36324DE8-CDB7-480C-AA51-A71ADE58E94C}"/>
              </a:ext>
            </a:extLst>
          </p:cNvPr>
          <p:cNvSpPr/>
          <p:nvPr/>
        </p:nvSpPr>
        <p:spPr>
          <a:xfrm>
            <a:off x="-108315" y="6621684"/>
            <a:ext cx="3691452" cy="258532"/>
          </a:xfrm>
          <a:prstGeom prst="rect">
            <a:avLst/>
          </a:prstGeom>
        </p:spPr>
        <p:txBody>
          <a:bodyPr wrap="square">
            <a:spAutoFit/>
          </a:bodyPr>
          <a:lstStyle/>
          <a:p>
            <a:pPr marL="914400" lvl="1" indent="-457200">
              <a:lnSpc>
                <a:spcPct val="90000"/>
              </a:lnSpc>
            </a:pPr>
            <a:r>
              <a:rPr lang="en-US" altLang="en-US" sz="1200" dirty="0"/>
              <a:t>UO</a:t>
            </a:r>
            <a:r>
              <a:rPr lang="en-US" altLang="en-US" sz="1200" baseline="-25000" dirty="0"/>
              <a:t>2</a:t>
            </a:r>
            <a:r>
              <a:rPr lang="en-US" altLang="en-US" sz="1200" dirty="0"/>
              <a:t>/W-Re, and UN/W-Re cermet</a:t>
            </a:r>
            <a:endParaRPr lang="en-US" altLang="en-US" sz="1600" dirty="0"/>
          </a:p>
        </p:txBody>
      </p:sp>
      <p:sp>
        <p:nvSpPr>
          <p:cNvPr id="3" name="Rectangle 2">
            <a:extLst>
              <a:ext uri="{FF2B5EF4-FFF2-40B4-BE49-F238E27FC236}">
                <a16:creationId xmlns:a16="http://schemas.microsoft.com/office/drawing/2014/main" id="{844375A3-C7FF-42E9-86E7-FBB9B0563A5D}"/>
              </a:ext>
            </a:extLst>
          </p:cNvPr>
          <p:cNvSpPr/>
          <p:nvPr/>
        </p:nvSpPr>
        <p:spPr>
          <a:xfrm>
            <a:off x="4048922" y="6530310"/>
            <a:ext cx="2754280" cy="261610"/>
          </a:xfrm>
          <a:prstGeom prst="rect">
            <a:avLst/>
          </a:prstGeom>
        </p:spPr>
        <p:txBody>
          <a:bodyPr wrap="none">
            <a:spAutoFit/>
          </a:bodyPr>
          <a:lstStyle/>
          <a:p>
            <a:r>
              <a:rPr lang="en-US" sz="1100" dirty="0"/>
              <a:t>Note: twisted ribbon was a U.S. invention</a:t>
            </a:r>
          </a:p>
        </p:txBody>
      </p:sp>
      <p:sp>
        <p:nvSpPr>
          <p:cNvPr id="41" name="Title 40">
            <a:extLst>
              <a:ext uri="{FF2B5EF4-FFF2-40B4-BE49-F238E27FC236}">
                <a16:creationId xmlns:a16="http://schemas.microsoft.com/office/drawing/2014/main" id="{3751D315-0D11-3090-C555-6B76C67F0F79}"/>
              </a:ext>
            </a:extLst>
          </p:cNvPr>
          <p:cNvSpPr>
            <a:spLocks noGrp="1"/>
          </p:cNvSpPr>
          <p:nvPr>
            <p:ph type="title"/>
          </p:nvPr>
        </p:nvSpPr>
        <p:spPr>
          <a:xfrm>
            <a:off x="395775" y="131300"/>
            <a:ext cx="10668000" cy="762000"/>
          </a:xfrm>
        </p:spPr>
        <p:txBody>
          <a:bodyPr/>
          <a:lstStyle/>
          <a:p>
            <a:r>
              <a:rPr lang="en-US" sz="3200" dirty="0">
                <a:solidFill>
                  <a:schemeClr val="bg1"/>
                </a:solidFill>
              </a:rPr>
              <a:t>Fuel Facts</a:t>
            </a:r>
          </a:p>
        </p:txBody>
      </p:sp>
      <p:graphicFrame>
        <p:nvGraphicFramePr>
          <p:cNvPr id="44" name="Table 43">
            <a:extLst>
              <a:ext uri="{FF2B5EF4-FFF2-40B4-BE49-F238E27FC236}">
                <a16:creationId xmlns:a16="http://schemas.microsoft.com/office/drawing/2014/main" id="{25072C4B-C65C-6D86-0C86-9AB8524DB824}"/>
              </a:ext>
            </a:extLst>
          </p:cNvPr>
          <p:cNvGraphicFramePr>
            <a:graphicFrameLocks noGrp="1"/>
          </p:cNvGraphicFramePr>
          <p:nvPr>
            <p:extLst>
              <p:ext uri="{D42A27DB-BD31-4B8C-83A1-F6EECF244321}">
                <p14:modId xmlns:p14="http://schemas.microsoft.com/office/powerpoint/2010/main" val="3222243753"/>
              </p:ext>
            </p:extLst>
          </p:nvPr>
        </p:nvGraphicFramePr>
        <p:xfrm>
          <a:off x="738339" y="872448"/>
          <a:ext cx="4530347" cy="4010679"/>
        </p:xfrm>
        <a:graphic>
          <a:graphicData uri="http://schemas.openxmlformats.org/drawingml/2006/table">
            <a:tbl>
              <a:tblPr>
                <a:tableStyleId>{5C22544A-7EE6-4342-B048-85BDC9FD1C3A}</a:tableStyleId>
              </a:tblPr>
              <a:tblGrid>
                <a:gridCol w="952908">
                  <a:extLst>
                    <a:ext uri="{9D8B030D-6E8A-4147-A177-3AD203B41FA5}">
                      <a16:colId xmlns:a16="http://schemas.microsoft.com/office/drawing/2014/main" val="1520812703"/>
                    </a:ext>
                  </a:extLst>
                </a:gridCol>
                <a:gridCol w="634370">
                  <a:extLst>
                    <a:ext uri="{9D8B030D-6E8A-4147-A177-3AD203B41FA5}">
                      <a16:colId xmlns:a16="http://schemas.microsoft.com/office/drawing/2014/main" val="2583374687"/>
                    </a:ext>
                  </a:extLst>
                </a:gridCol>
                <a:gridCol w="523595">
                  <a:extLst>
                    <a:ext uri="{9D8B030D-6E8A-4147-A177-3AD203B41FA5}">
                      <a16:colId xmlns:a16="http://schemas.microsoft.com/office/drawing/2014/main" val="2982443653"/>
                    </a:ext>
                  </a:extLst>
                </a:gridCol>
                <a:gridCol w="578984">
                  <a:extLst>
                    <a:ext uri="{9D8B030D-6E8A-4147-A177-3AD203B41FA5}">
                      <a16:colId xmlns:a16="http://schemas.microsoft.com/office/drawing/2014/main" val="512709954"/>
                    </a:ext>
                  </a:extLst>
                </a:gridCol>
                <a:gridCol w="578984">
                  <a:extLst>
                    <a:ext uri="{9D8B030D-6E8A-4147-A177-3AD203B41FA5}">
                      <a16:colId xmlns:a16="http://schemas.microsoft.com/office/drawing/2014/main" val="1396612474"/>
                    </a:ext>
                  </a:extLst>
                </a:gridCol>
                <a:gridCol w="578984">
                  <a:extLst>
                    <a:ext uri="{9D8B030D-6E8A-4147-A177-3AD203B41FA5}">
                      <a16:colId xmlns:a16="http://schemas.microsoft.com/office/drawing/2014/main" val="1017639095"/>
                    </a:ext>
                  </a:extLst>
                </a:gridCol>
                <a:gridCol w="682522">
                  <a:extLst>
                    <a:ext uri="{9D8B030D-6E8A-4147-A177-3AD203B41FA5}">
                      <a16:colId xmlns:a16="http://schemas.microsoft.com/office/drawing/2014/main" val="4004367860"/>
                    </a:ext>
                  </a:extLst>
                </a:gridCol>
              </a:tblGrid>
              <a:tr h="233542">
                <a:tc>
                  <a:txBody>
                    <a:bodyPr/>
                    <a:lstStyle/>
                    <a:p>
                      <a:pPr algn="l" fontAlgn="b"/>
                      <a:r>
                        <a:rPr lang="en-US" sz="1100" u="none" strike="noStrike" dirty="0">
                          <a:effectLst/>
                        </a:rPr>
                        <a:t> </a:t>
                      </a:r>
                    </a:p>
                  </a:txBody>
                  <a:tcPr marL="7620" marR="7620" marT="7620" marB="0" anchor="b"/>
                </a:tc>
                <a:tc>
                  <a:txBody>
                    <a:bodyPr/>
                    <a:lstStyle/>
                    <a:p>
                      <a:pPr algn="l" fontAlgn="b"/>
                      <a:r>
                        <a:rPr lang="en-US" sz="1100" u="none" strike="noStrike" dirty="0">
                          <a:effectLst/>
                        </a:rPr>
                        <a:t>UO</a:t>
                      </a:r>
                      <a:r>
                        <a:rPr lang="en-US" sz="1100" u="none" strike="noStrike" baseline="-25000" dirty="0">
                          <a:effectLst/>
                        </a:rPr>
                        <a:t>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UN</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UC</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UC</a:t>
                      </a:r>
                      <a:r>
                        <a:rPr lang="en-US" sz="1100" u="none" strike="noStrike" baseline="-25000" dirty="0">
                          <a:effectLst/>
                        </a:rPr>
                        <a:t>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a:t>
                      </a:r>
                      <a:r>
                        <a:rPr lang="en-US" sz="1100" u="none" strike="noStrike" dirty="0" err="1">
                          <a:effectLst/>
                        </a:rPr>
                        <a:t>U,Zr</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a:t>
                      </a:r>
                      <a:r>
                        <a:rPr lang="en-US" sz="1100" u="none" strike="noStrike" dirty="0" err="1">
                          <a:effectLst/>
                        </a:rPr>
                        <a:t>U,Zr,Ta</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80893941"/>
                  </a:ext>
                </a:extLst>
              </a:tr>
              <a:tr h="232553">
                <a:tc>
                  <a:txBody>
                    <a:bodyPr/>
                    <a:lstStyle/>
                    <a:p>
                      <a:pPr algn="l" fontAlgn="b"/>
                      <a:r>
                        <a:rPr lang="en-US" sz="1100" u="none" strike="noStrike" dirty="0">
                          <a:effectLst/>
                        </a:rPr>
                        <a:t>Den g/cc</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9.66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13.52</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12.97</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10.6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8.24</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8.62 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990594834"/>
                  </a:ext>
                </a:extLst>
              </a:tr>
              <a:tr h="341692">
                <a:tc>
                  <a:txBody>
                    <a:bodyPr/>
                    <a:lstStyle/>
                    <a:p>
                      <a:pPr algn="l" fontAlgn="b"/>
                      <a:r>
                        <a:rPr lang="en-US" sz="1100" u="none" strike="noStrike" dirty="0">
                          <a:effectLst/>
                        </a:rPr>
                        <a:t>Melt K</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3100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3035</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2775</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2710</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3500</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a:effectLst/>
                        </a:rPr>
                        <a:t>3800</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971652973"/>
                  </a:ext>
                </a:extLst>
              </a:tr>
              <a:tr h="470285">
                <a:tc>
                  <a:txBody>
                    <a:bodyPr/>
                    <a:lstStyle/>
                    <a:p>
                      <a:pPr algn="l" fontAlgn="b"/>
                      <a:r>
                        <a:rPr lang="en-US" sz="1100" u="none" strike="noStrike" dirty="0">
                          <a:effectLst/>
                        </a:rPr>
                        <a:t>Thermal Con.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Low</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26796212"/>
                  </a:ext>
                </a:extLst>
              </a:tr>
              <a:tr h="554395">
                <a:tc>
                  <a:txBody>
                    <a:bodyPr/>
                    <a:lstStyle/>
                    <a:p>
                      <a:pPr algn="l" fontAlgn="b"/>
                      <a:r>
                        <a:rPr lang="en-US" sz="1100" u="none" strike="noStrike">
                          <a:effectLst/>
                        </a:rPr>
                        <a:t>Relative Stability</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Low</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203027842"/>
                  </a:ext>
                </a:extLst>
              </a:tr>
              <a:tr h="620814">
                <a:tc>
                  <a:txBody>
                    <a:bodyPr/>
                    <a:lstStyle/>
                    <a:p>
                      <a:pPr algn="l" fontAlgn="b"/>
                      <a:r>
                        <a:rPr lang="en-US" sz="1100" u="none" strike="noStrike">
                          <a:effectLst/>
                        </a:rPr>
                        <a:t>Hydrogen Compatibility</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Not Compatible</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Low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Mid</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462791755"/>
                  </a:ext>
                </a:extLst>
              </a:tr>
              <a:tr h="573523">
                <a:tc>
                  <a:txBody>
                    <a:bodyPr/>
                    <a:lstStyle/>
                    <a:p>
                      <a:pPr algn="l" fontAlgn="b"/>
                      <a:r>
                        <a:rPr lang="en-US" sz="1100" u="none" strike="noStrike">
                          <a:effectLst/>
                        </a:rPr>
                        <a:t>Swelling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Low</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0" i="0" u="none" strike="noStrike" dirty="0">
                          <a:solidFill>
                            <a:srgbClr val="000000"/>
                          </a:solidFill>
                          <a:effectLst/>
                          <a:latin typeface="Calibri" panose="020F0502020204030204" pitchFamily="34" charset="0"/>
                        </a:rPr>
                        <a:t>Mid</a:t>
                      </a:r>
                    </a:p>
                  </a:txBody>
                  <a:tcPr marL="7620" marR="7620" marT="7620" marB="0" anchor="b"/>
                </a:tc>
                <a:tc>
                  <a:txBody>
                    <a:bodyPr/>
                    <a:lstStyle/>
                    <a:p>
                      <a:pPr algn="l" fontAlgn="b"/>
                      <a:r>
                        <a:rPr lang="en-US" sz="1100" b="0" i="0" u="none" strike="noStrike" dirty="0">
                          <a:solidFill>
                            <a:srgbClr val="000000"/>
                          </a:solidFill>
                          <a:effectLst/>
                          <a:latin typeface="Calibri" panose="020F0502020204030204" pitchFamily="34" charset="0"/>
                        </a:rPr>
                        <a:t>Low</a:t>
                      </a:r>
                    </a:p>
                  </a:txBody>
                  <a:tcPr marL="7620" marR="7620" marT="7620" marB="0" anchor="b"/>
                </a:tc>
                <a:tc>
                  <a:txBody>
                    <a:bodyPr/>
                    <a:lstStyle/>
                    <a:p>
                      <a:pPr algn="l" fontAlgn="b"/>
                      <a:r>
                        <a:rPr lang="en-US" sz="1100" u="none" strike="noStrike" dirty="0">
                          <a:effectLst/>
                        </a:rPr>
                        <a:t>Low</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Low</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10681731"/>
                  </a:ext>
                </a:extLst>
              </a:tr>
              <a:tr h="529416">
                <a:tc>
                  <a:txBody>
                    <a:bodyPr/>
                    <a:lstStyle/>
                    <a:p>
                      <a:pPr algn="l" fontAlgn="b"/>
                      <a:r>
                        <a:rPr lang="en-US" sz="1100" u="none" strike="noStrike">
                          <a:effectLst/>
                        </a:rPr>
                        <a:t>Fiss. Gas Release</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High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Low</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Low</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859728696"/>
                  </a:ext>
                </a:extLst>
              </a:tr>
              <a:tr h="454459">
                <a:tc>
                  <a:txBody>
                    <a:bodyPr/>
                    <a:lstStyle/>
                    <a:p>
                      <a:pPr algn="l" fontAlgn="b"/>
                      <a:r>
                        <a:rPr lang="en-US" sz="1100" u="none" strike="noStrike" dirty="0">
                          <a:effectLst/>
                        </a:rPr>
                        <a:t>Fabricability</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Easy</a:t>
                      </a:r>
                    </a:p>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a:t>
                      </a:r>
                    </a:p>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Easy</a:t>
                      </a:r>
                    </a:p>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Difficult</a:t>
                      </a:r>
                    </a:p>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0" i="0" u="none" strike="noStrike" dirty="0">
                          <a:solidFill>
                            <a:srgbClr val="000000"/>
                          </a:solidFill>
                          <a:effectLst/>
                          <a:latin typeface="Calibri" panose="020F0502020204030204" pitchFamily="34" charset="0"/>
                        </a:rPr>
                        <a:t>Easy</a:t>
                      </a:r>
                    </a:p>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Mid</a:t>
                      </a:r>
                    </a:p>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93483186"/>
                  </a:ext>
                </a:extLst>
              </a:tr>
            </a:tbl>
          </a:graphicData>
        </a:graphic>
      </p:graphicFrame>
    </p:spTree>
    <p:extLst>
      <p:ext uri="{BB962C8B-B14F-4D97-AF65-F5344CB8AC3E}">
        <p14:creationId xmlns:p14="http://schemas.microsoft.com/office/powerpoint/2010/main" val="3238106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2C3F0EA-4090-4E03-919F-54F0F0B9AB6A}"/>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363885" y="1197534"/>
            <a:ext cx="2624722" cy="1976262"/>
          </a:xfrm>
        </p:spPr>
      </p:pic>
      <p:sp>
        <p:nvSpPr>
          <p:cNvPr id="3" name="Slide Number Placeholder 2">
            <a:extLst>
              <a:ext uri="{FF2B5EF4-FFF2-40B4-BE49-F238E27FC236}">
                <a16:creationId xmlns:a16="http://schemas.microsoft.com/office/drawing/2014/main" id="{53DDCD35-5640-4535-A4FA-F984C7AF1D77}"/>
              </a:ext>
            </a:extLst>
          </p:cNvPr>
          <p:cNvSpPr>
            <a:spLocks noGrp="1"/>
          </p:cNvSpPr>
          <p:nvPr>
            <p:ph type="sldNum" sz="quarter" idx="4"/>
          </p:nvPr>
        </p:nvSpPr>
        <p:spPr>
          <a:xfrm>
            <a:off x="11244942" y="6547758"/>
            <a:ext cx="947057" cy="310243"/>
          </a:xfrm>
          <a:prstGeom prst="rect">
            <a:avLst/>
          </a:prstGeom>
        </p:spPr>
        <p:txBody>
          <a:bodyPr anchor="ctr"/>
          <a:lstStyle>
            <a:defPPr>
              <a:defRPr lang="en-US"/>
            </a:defPPr>
            <a:lvl1pPr algn="r" rtl="0" eaLnBrk="0" fontAlgn="base" hangingPunct="0">
              <a:spcBef>
                <a:spcPct val="0"/>
              </a:spcBef>
              <a:spcAft>
                <a:spcPct val="0"/>
              </a:spcAft>
              <a:defRPr sz="1000" b="0"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7</a:t>
            </a:fld>
            <a:endParaRPr lang="en-US" dirty="0"/>
          </a:p>
        </p:txBody>
      </p:sp>
      <p:pic>
        <p:nvPicPr>
          <p:cNvPr id="8" name="Picture 7">
            <a:extLst>
              <a:ext uri="{FF2B5EF4-FFF2-40B4-BE49-F238E27FC236}">
                <a16:creationId xmlns:a16="http://schemas.microsoft.com/office/drawing/2014/main" id="{2D74B929-63DE-46FF-8DEB-2D1525285D3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27430" y="2063268"/>
            <a:ext cx="1930058" cy="1433625"/>
          </a:xfrm>
          <a:prstGeom prst="ellipse">
            <a:avLst/>
          </a:prstGeom>
          <a:ln>
            <a:noFill/>
          </a:ln>
          <a:effectLst>
            <a:softEdge rad="112500"/>
          </a:effectLst>
        </p:spPr>
      </p:pic>
      <p:sp>
        <p:nvSpPr>
          <p:cNvPr id="9" name="Right Arrow 8">
            <a:extLst>
              <a:ext uri="{FF2B5EF4-FFF2-40B4-BE49-F238E27FC236}">
                <a16:creationId xmlns:a16="http://schemas.microsoft.com/office/drawing/2014/main" id="{9776E0D8-34D5-4F41-8611-4F57619EC59C}"/>
              </a:ext>
            </a:extLst>
          </p:cNvPr>
          <p:cNvSpPr/>
          <p:nvPr/>
        </p:nvSpPr>
        <p:spPr>
          <a:xfrm>
            <a:off x="3250337" y="1883955"/>
            <a:ext cx="492369" cy="515815"/>
          </a:xfrm>
          <a:prstGeom prst="right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F317A15-AAF1-4E46-AA6F-E009A51E6EB9}"/>
              </a:ext>
            </a:extLst>
          </p:cNvPr>
          <p:cNvSpPr txBox="1"/>
          <p:nvPr/>
        </p:nvSpPr>
        <p:spPr>
          <a:xfrm>
            <a:off x="160173" y="3579899"/>
            <a:ext cx="3278352" cy="923330"/>
          </a:xfrm>
          <a:prstGeom prst="rect">
            <a:avLst/>
          </a:prstGeom>
          <a:solidFill>
            <a:schemeClr val="bg1"/>
          </a:solidFill>
          <a:ln w="28575">
            <a:solidFill>
              <a:schemeClr val="accent6"/>
            </a:solidFill>
          </a:ln>
        </p:spPr>
        <p:txBody>
          <a:bodyPr wrap="square" rtlCol="0">
            <a:spAutoFit/>
          </a:bodyPr>
          <a:lstStyle/>
          <a:p>
            <a:pPr algn="ctr"/>
            <a:r>
              <a:rPr lang="en-US" dirty="0"/>
              <a:t>Nuclear fuel powder feedstock preparation in radiological laboratory</a:t>
            </a:r>
          </a:p>
        </p:txBody>
      </p:sp>
      <p:sp>
        <p:nvSpPr>
          <p:cNvPr id="12" name="TextBox 11">
            <a:extLst>
              <a:ext uri="{FF2B5EF4-FFF2-40B4-BE49-F238E27FC236}">
                <a16:creationId xmlns:a16="http://schemas.microsoft.com/office/drawing/2014/main" id="{1FC02404-9F44-42BE-97D3-6A707A52B1CF}"/>
              </a:ext>
            </a:extLst>
          </p:cNvPr>
          <p:cNvSpPr txBox="1"/>
          <p:nvPr/>
        </p:nvSpPr>
        <p:spPr>
          <a:xfrm>
            <a:off x="4648194" y="3585486"/>
            <a:ext cx="2624721" cy="646331"/>
          </a:xfrm>
          <a:prstGeom prst="rect">
            <a:avLst/>
          </a:prstGeom>
          <a:solidFill>
            <a:schemeClr val="bg1"/>
          </a:solidFill>
          <a:ln w="28575">
            <a:solidFill>
              <a:schemeClr val="accent6"/>
            </a:solidFill>
          </a:ln>
        </p:spPr>
        <p:txBody>
          <a:bodyPr wrap="square" rtlCol="0">
            <a:spAutoFit/>
          </a:bodyPr>
          <a:lstStyle/>
          <a:p>
            <a:pPr algn="ctr"/>
            <a:r>
              <a:rPr lang="en-US" dirty="0"/>
              <a:t>Consolidation via Spark Plasma Sintering (SPS)</a:t>
            </a:r>
          </a:p>
        </p:txBody>
      </p:sp>
      <p:sp>
        <p:nvSpPr>
          <p:cNvPr id="13" name="Right Arrow 8">
            <a:extLst>
              <a:ext uri="{FF2B5EF4-FFF2-40B4-BE49-F238E27FC236}">
                <a16:creationId xmlns:a16="http://schemas.microsoft.com/office/drawing/2014/main" id="{4215D3B3-9D15-490A-A0EF-19B7AF4730E1}"/>
              </a:ext>
            </a:extLst>
          </p:cNvPr>
          <p:cNvSpPr/>
          <p:nvPr/>
        </p:nvSpPr>
        <p:spPr>
          <a:xfrm>
            <a:off x="7623701" y="1874819"/>
            <a:ext cx="492369" cy="515815"/>
          </a:xfrm>
          <a:prstGeom prst="right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B7032FC-CF21-48C8-94D8-F4ABDCDA597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2152" t="24325" r="32609" b="24846"/>
          <a:stretch/>
        </p:blipFill>
        <p:spPr>
          <a:xfrm>
            <a:off x="8446017" y="1450999"/>
            <a:ext cx="1617956" cy="1363457"/>
          </a:xfrm>
          <a:prstGeom prst="rect">
            <a:avLst/>
          </a:prstGeom>
          <a:ln>
            <a:noFill/>
          </a:ln>
          <a:effectLst>
            <a:softEdge rad="112500"/>
          </a:effectLst>
        </p:spPr>
      </p:pic>
      <p:pic>
        <p:nvPicPr>
          <p:cNvPr id="15" name="Picture 14">
            <a:extLst>
              <a:ext uri="{FF2B5EF4-FFF2-40B4-BE49-F238E27FC236}">
                <a16:creationId xmlns:a16="http://schemas.microsoft.com/office/drawing/2014/main" id="{4364C190-4810-429D-AEAA-73147342CF0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3449" t="33531" r="28074" b="14399"/>
          <a:stretch/>
        </p:blipFill>
        <p:spPr>
          <a:xfrm>
            <a:off x="10003301" y="1330454"/>
            <a:ext cx="1522538" cy="1545376"/>
          </a:xfrm>
          <a:prstGeom prst="rect">
            <a:avLst/>
          </a:prstGeom>
          <a:ln>
            <a:noFill/>
          </a:ln>
          <a:effectLst>
            <a:softEdge rad="112500"/>
          </a:effectLst>
        </p:spPr>
      </p:pic>
      <p:sp>
        <p:nvSpPr>
          <p:cNvPr id="16" name="TextBox 15">
            <a:extLst>
              <a:ext uri="{FF2B5EF4-FFF2-40B4-BE49-F238E27FC236}">
                <a16:creationId xmlns:a16="http://schemas.microsoft.com/office/drawing/2014/main" id="{3448D73E-B8AA-4BA9-B5A8-14F240298565}"/>
              </a:ext>
            </a:extLst>
          </p:cNvPr>
          <p:cNvSpPr txBox="1"/>
          <p:nvPr/>
        </p:nvSpPr>
        <p:spPr>
          <a:xfrm>
            <a:off x="8620221" y="2875830"/>
            <a:ext cx="2624721" cy="646331"/>
          </a:xfrm>
          <a:prstGeom prst="rect">
            <a:avLst/>
          </a:prstGeom>
          <a:solidFill>
            <a:schemeClr val="bg1"/>
          </a:solidFill>
          <a:ln w="28575">
            <a:solidFill>
              <a:schemeClr val="accent6"/>
            </a:solidFill>
          </a:ln>
        </p:spPr>
        <p:txBody>
          <a:bodyPr wrap="square" rtlCol="0">
            <a:spAutoFit/>
          </a:bodyPr>
          <a:lstStyle/>
          <a:p>
            <a:pPr algn="ctr"/>
            <a:r>
              <a:rPr lang="en-US" dirty="0"/>
              <a:t>Nuclear fuel wafer fabrication</a:t>
            </a:r>
          </a:p>
        </p:txBody>
      </p:sp>
      <p:sp>
        <p:nvSpPr>
          <p:cNvPr id="17" name="Right Arrow 8">
            <a:extLst>
              <a:ext uri="{FF2B5EF4-FFF2-40B4-BE49-F238E27FC236}">
                <a16:creationId xmlns:a16="http://schemas.microsoft.com/office/drawing/2014/main" id="{89B2AB06-251C-4330-B72C-B23D13E083F8}"/>
              </a:ext>
            </a:extLst>
          </p:cNvPr>
          <p:cNvSpPr/>
          <p:nvPr/>
        </p:nvSpPr>
        <p:spPr>
          <a:xfrm rot="5400000">
            <a:off x="9757116" y="3726700"/>
            <a:ext cx="492369" cy="515815"/>
          </a:xfrm>
          <a:prstGeom prst="right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8DE69912-4FB8-4F40-B180-BAE2F18ABCA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1321" t="50462" r="23585"/>
          <a:stretch/>
        </p:blipFill>
        <p:spPr>
          <a:xfrm>
            <a:off x="7755702" y="4359832"/>
            <a:ext cx="3665416" cy="1862147"/>
          </a:xfrm>
          <a:prstGeom prst="rect">
            <a:avLst/>
          </a:prstGeom>
        </p:spPr>
      </p:pic>
      <p:sp>
        <p:nvSpPr>
          <p:cNvPr id="19" name="TextBox 18">
            <a:extLst>
              <a:ext uri="{FF2B5EF4-FFF2-40B4-BE49-F238E27FC236}">
                <a16:creationId xmlns:a16="http://schemas.microsoft.com/office/drawing/2014/main" id="{3A61B77A-15FF-45C5-A792-AA70FFAB8023}"/>
              </a:ext>
            </a:extLst>
          </p:cNvPr>
          <p:cNvSpPr txBox="1"/>
          <p:nvPr/>
        </p:nvSpPr>
        <p:spPr>
          <a:xfrm>
            <a:off x="6596467" y="6371531"/>
            <a:ext cx="5463668" cy="369332"/>
          </a:xfrm>
          <a:prstGeom prst="rect">
            <a:avLst/>
          </a:prstGeom>
          <a:solidFill>
            <a:schemeClr val="bg1"/>
          </a:solidFill>
          <a:ln w="28575">
            <a:solidFill>
              <a:schemeClr val="accent6"/>
            </a:solidFill>
          </a:ln>
        </p:spPr>
        <p:txBody>
          <a:bodyPr wrap="square" rtlCol="0">
            <a:spAutoFit/>
          </a:bodyPr>
          <a:lstStyle/>
          <a:p>
            <a:pPr algn="ctr"/>
            <a:r>
              <a:rPr lang="en-US" dirty="0"/>
              <a:t>Nuclear fuel article assembly with multiple wafers</a:t>
            </a:r>
          </a:p>
        </p:txBody>
      </p:sp>
      <p:sp>
        <p:nvSpPr>
          <p:cNvPr id="20" name="Right Arrow 8">
            <a:extLst>
              <a:ext uri="{FF2B5EF4-FFF2-40B4-BE49-F238E27FC236}">
                <a16:creationId xmlns:a16="http://schemas.microsoft.com/office/drawing/2014/main" id="{7A73FB4E-4DCF-416F-881F-15AE806B9A3C}"/>
              </a:ext>
            </a:extLst>
          </p:cNvPr>
          <p:cNvSpPr/>
          <p:nvPr/>
        </p:nvSpPr>
        <p:spPr>
          <a:xfrm rot="10800000">
            <a:off x="6184038" y="5147084"/>
            <a:ext cx="492369" cy="515815"/>
          </a:xfrm>
          <a:prstGeom prst="right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0" name="Picture 2" descr="Direct Current Sintering - Spark Plasma Sintering | Thermal Technology">
            <a:extLst>
              <a:ext uri="{FF2B5EF4-FFF2-40B4-BE49-F238E27FC236}">
                <a16:creationId xmlns:a16="http://schemas.microsoft.com/office/drawing/2014/main" id="{E2A53A70-B4C8-48C0-8225-113F9467D6A7}"/>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567303" y="1222733"/>
            <a:ext cx="1979465" cy="19762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6707F23-CF63-419C-BC40-8BB48B9D37D4}"/>
              </a:ext>
            </a:extLst>
          </p:cNvPr>
          <p:cNvPicPr>
            <a:picLocks noChangeAspect="1"/>
          </p:cNvPicPr>
          <p:nvPr/>
        </p:nvPicPr>
        <p:blipFill rotWithShape="1">
          <a:blip r:embed="rId8"/>
          <a:srcRect l="27079" r="22014" b="12419"/>
          <a:stretch/>
        </p:blipFill>
        <p:spPr>
          <a:xfrm>
            <a:off x="3693215" y="1070583"/>
            <a:ext cx="2120806" cy="2432486"/>
          </a:xfrm>
          <a:prstGeom prst="rect">
            <a:avLst/>
          </a:prstGeom>
        </p:spPr>
      </p:pic>
      <p:pic>
        <p:nvPicPr>
          <p:cNvPr id="24" name="Picture 23">
            <a:extLst>
              <a:ext uri="{FF2B5EF4-FFF2-40B4-BE49-F238E27FC236}">
                <a16:creationId xmlns:a16="http://schemas.microsoft.com/office/drawing/2014/main" id="{E5F14ECA-9236-4103-AFBE-938345973019}"/>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7926" b="24750"/>
          <a:stretch/>
        </p:blipFill>
        <p:spPr>
          <a:xfrm>
            <a:off x="2978345" y="5616928"/>
            <a:ext cx="1152222" cy="1033917"/>
          </a:xfrm>
          <a:prstGeom prst="rect">
            <a:avLst/>
          </a:prstGeom>
          <a:ln>
            <a:noFill/>
          </a:ln>
          <a:effectLst>
            <a:softEdge rad="112500"/>
          </a:effectLst>
        </p:spPr>
      </p:pic>
      <p:sp>
        <p:nvSpPr>
          <p:cNvPr id="22" name="Arrow: Left-Right-Up 21">
            <a:extLst>
              <a:ext uri="{FF2B5EF4-FFF2-40B4-BE49-F238E27FC236}">
                <a16:creationId xmlns:a16="http://schemas.microsoft.com/office/drawing/2014/main" id="{1DBE6B46-B9E9-4ACB-A980-A0FB65990C75}"/>
              </a:ext>
            </a:extLst>
          </p:cNvPr>
          <p:cNvSpPr/>
          <p:nvPr/>
        </p:nvSpPr>
        <p:spPr>
          <a:xfrm rot="10800000">
            <a:off x="2941883" y="5174403"/>
            <a:ext cx="1152221" cy="525502"/>
          </a:xfrm>
          <a:prstGeom prst="leftRightUp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39FB9C63-E280-4F33-8F50-44091B5F03BB}"/>
              </a:ext>
            </a:extLst>
          </p:cNvPr>
          <p:cNvSpPr txBox="1"/>
          <p:nvPr/>
        </p:nvSpPr>
        <p:spPr>
          <a:xfrm>
            <a:off x="2255601" y="4721113"/>
            <a:ext cx="2624721" cy="369332"/>
          </a:xfrm>
          <a:prstGeom prst="rect">
            <a:avLst/>
          </a:prstGeom>
          <a:solidFill>
            <a:schemeClr val="bg1"/>
          </a:solidFill>
          <a:ln w="28575">
            <a:solidFill>
              <a:schemeClr val="accent6"/>
            </a:solidFill>
          </a:ln>
        </p:spPr>
        <p:txBody>
          <a:bodyPr wrap="square" rtlCol="0">
            <a:spAutoFit/>
          </a:bodyPr>
          <a:lstStyle/>
          <a:p>
            <a:pPr algn="ctr"/>
            <a:r>
              <a:rPr lang="en-US" dirty="0"/>
              <a:t>Nuclear Fuel Testing</a:t>
            </a:r>
          </a:p>
        </p:txBody>
      </p:sp>
      <p:pic>
        <p:nvPicPr>
          <p:cNvPr id="28" name="Picture 27">
            <a:extLst>
              <a:ext uri="{FF2B5EF4-FFF2-40B4-BE49-F238E27FC236}">
                <a16:creationId xmlns:a16="http://schemas.microsoft.com/office/drawing/2014/main" id="{569B8BB2-FD6B-4129-ACD1-B5F5D45DBC92}"/>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l="19931" t="30322" r="342" b="7391"/>
          <a:stretch/>
        </p:blipFill>
        <p:spPr>
          <a:xfrm>
            <a:off x="1699675" y="5147084"/>
            <a:ext cx="1022795" cy="1065411"/>
          </a:xfrm>
          <a:prstGeom prst="rect">
            <a:avLst/>
          </a:prstGeom>
          <a:ln>
            <a:noFill/>
          </a:ln>
          <a:effectLst>
            <a:softEdge rad="112500"/>
          </a:effectLst>
        </p:spPr>
      </p:pic>
      <p:sp>
        <p:nvSpPr>
          <p:cNvPr id="29" name="TextBox 28">
            <a:extLst>
              <a:ext uri="{FF2B5EF4-FFF2-40B4-BE49-F238E27FC236}">
                <a16:creationId xmlns:a16="http://schemas.microsoft.com/office/drawing/2014/main" id="{38466025-7430-48EC-8CC8-AA4A688873BC}"/>
              </a:ext>
            </a:extLst>
          </p:cNvPr>
          <p:cNvSpPr txBox="1"/>
          <p:nvPr/>
        </p:nvSpPr>
        <p:spPr>
          <a:xfrm>
            <a:off x="1455856" y="6107538"/>
            <a:ext cx="1404878"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CFEET (MSFC).</a:t>
            </a:r>
          </a:p>
        </p:txBody>
      </p:sp>
      <p:sp>
        <p:nvSpPr>
          <p:cNvPr id="31" name="TextBox 30">
            <a:extLst>
              <a:ext uri="{FF2B5EF4-FFF2-40B4-BE49-F238E27FC236}">
                <a16:creationId xmlns:a16="http://schemas.microsoft.com/office/drawing/2014/main" id="{609253B7-39A2-46E6-B950-0D4BDA496490}"/>
              </a:ext>
            </a:extLst>
          </p:cNvPr>
          <p:cNvSpPr txBox="1"/>
          <p:nvPr/>
        </p:nvSpPr>
        <p:spPr>
          <a:xfrm>
            <a:off x="4109914" y="6018135"/>
            <a:ext cx="1543421" cy="461665"/>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TREAT Reactor (INL).</a:t>
            </a:r>
          </a:p>
        </p:txBody>
      </p:sp>
      <p:sp>
        <p:nvSpPr>
          <p:cNvPr id="32" name="TextBox 31">
            <a:extLst>
              <a:ext uri="{FF2B5EF4-FFF2-40B4-BE49-F238E27FC236}">
                <a16:creationId xmlns:a16="http://schemas.microsoft.com/office/drawing/2014/main" id="{8883FFA7-7633-4B4E-9C6D-51A52A4C434B}"/>
              </a:ext>
            </a:extLst>
          </p:cNvPr>
          <p:cNvSpPr txBox="1"/>
          <p:nvPr/>
        </p:nvSpPr>
        <p:spPr>
          <a:xfrm>
            <a:off x="2901340" y="6528481"/>
            <a:ext cx="1543421"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NTREES (MSFC).</a:t>
            </a:r>
          </a:p>
        </p:txBody>
      </p:sp>
      <p:pic>
        <p:nvPicPr>
          <p:cNvPr id="33" name="Picture 32">
            <a:extLst>
              <a:ext uri="{FF2B5EF4-FFF2-40B4-BE49-F238E27FC236}">
                <a16:creationId xmlns:a16="http://schemas.microsoft.com/office/drawing/2014/main" id="{C4D31A33-C3AB-4912-8031-0A793BBCA104}"/>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l="46074" t="23889" r="10172" b="19927"/>
          <a:stretch/>
        </p:blipFill>
        <p:spPr>
          <a:xfrm>
            <a:off x="4199452" y="5112186"/>
            <a:ext cx="1415924" cy="1022708"/>
          </a:xfrm>
          <a:prstGeom prst="rect">
            <a:avLst/>
          </a:prstGeom>
          <a:ln>
            <a:noFill/>
          </a:ln>
          <a:effectLst>
            <a:softEdge rad="112500"/>
          </a:effectLst>
        </p:spPr>
      </p:pic>
      <p:sp>
        <p:nvSpPr>
          <p:cNvPr id="35" name="Title 3">
            <a:extLst>
              <a:ext uri="{FF2B5EF4-FFF2-40B4-BE49-F238E27FC236}">
                <a16:creationId xmlns:a16="http://schemas.microsoft.com/office/drawing/2014/main" id="{35ED0F72-F3DC-4F0B-8D1A-F4E1C6F3CDE0}"/>
              </a:ext>
            </a:extLst>
          </p:cNvPr>
          <p:cNvSpPr>
            <a:spLocks noGrp="1"/>
          </p:cNvSpPr>
          <p:nvPr>
            <p:ph type="title"/>
          </p:nvPr>
        </p:nvSpPr>
        <p:spPr>
          <a:xfrm>
            <a:off x="423788" y="156511"/>
            <a:ext cx="5867400" cy="914400"/>
          </a:xfrm>
        </p:spPr>
        <p:txBody>
          <a:bodyPr/>
          <a:lstStyle/>
          <a:p>
            <a:r>
              <a:rPr lang="en-US" sz="3200" dirty="0">
                <a:latin typeface="+mj-lt"/>
              </a:rPr>
              <a:t>Nuclear Fuel Fabrication</a:t>
            </a:r>
          </a:p>
        </p:txBody>
      </p:sp>
    </p:spTree>
    <p:extLst>
      <p:ext uri="{BB962C8B-B14F-4D97-AF65-F5344CB8AC3E}">
        <p14:creationId xmlns:p14="http://schemas.microsoft.com/office/powerpoint/2010/main" val="1003671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8690A4-8D94-CE41-DDD3-A5DCA057AFD1}"/>
              </a:ext>
            </a:extLst>
          </p:cNvPr>
          <p:cNvPicPr>
            <a:picLocks noChangeAspect="1"/>
          </p:cNvPicPr>
          <p:nvPr/>
        </p:nvPicPr>
        <p:blipFill>
          <a:blip r:embed="rId2"/>
          <a:stretch>
            <a:fillRect/>
          </a:stretch>
        </p:blipFill>
        <p:spPr>
          <a:xfrm>
            <a:off x="4240421" y="1246926"/>
            <a:ext cx="2272284" cy="3029712"/>
          </a:xfrm>
          <a:prstGeom prst="rect">
            <a:avLst/>
          </a:prstGeom>
        </p:spPr>
      </p:pic>
      <p:sp>
        <p:nvSpPr>
          <p:cNvPr id="3" name="Title 1">
            <a:extLst>
              <a:ext uri="{FF2B5EF4-FFF2-40B4-BE49-F238E27FC236}">
                <a16:creationId xmlns:a16="http://schemas.microsoft.com/office/drawing/2014/main" id="{3D04028D-A752-8620-D9FC-DE74DBAA8825}"/>
              </a:ext>
            </a:extLst>
          </p:cNvPr>
          <p:cNvSpPr>
            <a:spLocks noGrp="1"/>
          </p:cNvSpPr>
          <p:nvPr>
            <p:ph type="title"/>
          </p:nvPr>
        </p:nvSpPr>
        <p:spPr>
          <a:xfrm>
            <a:off x="70838" y="148223"/>
            <a:ext cx="9172575" cy="892175"/>
          </a:xfrm>
        </p:spPr>
        <p:txBody>
          <a:bodyPr/>
          <a:lstStyle/>
          <a:p>
            <a:r>
              <a:rPr lang="en-US" sz="3200" dirty="0">
                <a:solidFill>
                  <a:schemeClr val="bg1"/>
                </a:solidFill>
                <a:latin typeface="+mj-lt"/>
              </a:rPr>
              <a:t>Direct Current Sintering Capabilities</a:t>
            </a:r>
          </a:p>
        </p:txBody>
      </p:sp>
      <p:pic>
        <p:nvPicPr>
          <p:cNvPr id="4" name="Picture 3" descr="A large white machine with a screen&#10;&#10;Description automatically generated">
            <a:extLst>
              <a:ext uri="{FF2B5EF4-FFF2-40B4-BE49-F238E27FC236}">
                <a16:creationId xmlns:a16="http://schemas.microsoft.com/office/drawing/2014/main" id="{AD53AFA8-AC99-7BC0-D07B-8A452B577B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60" y="1246926"/>
            <a:ext cx="4558866" cy="4570676"/>
          </a:xfrm>
          <a:prstGeom prst="rect">
            <a:avLst/>
          </a:prstGeom>
        </p:spPr>
      </p:pic>
      <p:sp>
        <p:nvSpPr>
          <p:cNvPr id="5" name="TextBox 4">
            <a:extLst>
              <a:ext uri="{FF2B5EF4-FFF2-40B4-BE49-F238E27FC236}">
                <a16:creationId xmlns:a16="http://schemas.microsoft.com/office/drawing/2014/main" id="{D5A49752-37B7-B30A-71C0-5B147EAEC15A}"/>
              </a:ext>
            </a:extLst>
          </p:cNvPr>
          <p:cNvSpPr txBox="1"/>
          <p:nvPr/>
        </p:nvSpPr>
        <p:spPr>
          <a:xfrm>
            <a:off x="234103" y="5990953"/>
            <a:ext cx="3848233" cy="369332"/>
          </a:xfrm>
          <a:prstGeom prst="rect">
            <a:avLst/>
          </a:prstGeom>
          <a:noFill/>
        </p:spPr>
        <p:txBody>
          <a:bodyPr wrap="none" rtlCol="0">
            <a:spAutoFit/>
          </a:bodyPr>
          <a:lstStyle/>
          <a:p>
            <a:r>
              <a:rPr lang="en-US" dirty="0"/>
              <a:t>Thermal Technologies DCS 15 &amp; 25</a:t>
            </a:r>
          </a:p>
        </p:txBody>
      </p:sp>
      <p:sp>
        <p:nvSpPr>
          <p:cNvPr id="6" name="TextBox 5">
            <a:extLst>
              <a:ext uri="{FF2B5EF4-FFF2-40B4-BE49-F238E27FC236}">
                <a16:creationId xmlns:a16="http://schemas.microsoft.com/office/drawing/2014/main" id="{963F25E3-A286-6D5E-7336-AF61CEC00944}"/>
              </a:ext>
            </a:extLst>
          </p:cNvPr>
          <p:cNvSpPr txBox="1"/>
          <p:nvPr/>
        </p:nvSpPr>
        <p:spPr>
          <a:xfrm>
            <a:off x="7089530" y="1280170"/>
            <a:ext cx="4188070" cy="1200329"/>
          </a:xfrm>
          <a:prstGeom prst="rect">
            <a:avLst/>
          </a:prstGeom>
          <a:noFill/>
        </p:spPr>
        <p:txBody>
          <a:bodyPr wrap="none" rtlCol="0">
            <a:spAutoFit/>
          </a:bodyPr>
          <a:lstStyle/>
          <a:p>
            <a:pPr marL="285750" indent="-285750">
              <a:buFont typeface="Arial" panose="020B0604020202020204" pitchFamily="34" charset="0"/>
              <a:buChar char="•"/>
            </a:pPr>
            <a:r>
              <a:rPr lang="en-US" dirty="0"/>
              <a:t>Max Temp – ≈ 2,500°C</a:t>
            </a:r>
          </a:p>
          <a:p>
            <a:pPr marL="285750" indent="-285750">
              <a:buFont typeface="Arial" panose="020B0604020202020204" pitchFamily="34" charset="0"/>
              <a:buChar char="•"/>
            </a:pPr>
            <a:r>
              <a:rPr lang="en-US" dirty="0"/>
              <a:t>Max Pressure – 15 &amp; 25 Metric Tons</a:t>
            </a:r>
          </a:p>
          <a:p>
            <a:pPr marL="285750" indent="-285750">
              <a:buFont typeface="Arial" panose="020B0604020202020204" pitchFamily="34" charset="0"/>
              <a:buChar char="•"/>
            </a:pPr>
            <a:r>
              <a:rPr lang="en-US" dirty="0"/>
              <a:t>Time to full density - &lt; 1hr</a:t>
            </a:r>
          </a:p>
          <a:p>
            <a:pPr marL="285750" indent="-285750">
              <a:buFont typeface="Arial" panose="020B0604020202020204" pitchFamily="34" charset="0"/>
              <a:buChar char="•"/>
            </a:pPr>
            <a:r>
              <a:rPr lang="en-US" dirty="0"/>
              <a:t>Rad and Non-Rad Capabilities</a:t>
            </a:r>
          </a:p>
        </p:txBody>
      </p:sp>
      <p:pic>
        <p:nvPicPr>
          <p:cNvPr id="7" name="Picture 2" descr="Direct Current Sintering Furnace">
            <a:extLst>
              <a:ext uri="{FF2B5EF4-FFF2-40B4-BE49-F238E27FC236}">
                <a16:creationId xmlns:a16="http://schemas.microsoft.com/office/drawing/2014/main" id="{7110C881-8CFA-ED52-C35A-21D53EFD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9154" y="2830276"/>
            <a:ext cx="3337983" cy="35300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248794A-784F-377E-F130-B3D7FB5DF24A}"/>
              </a:ext>
            </a:extLst>
          </p:cNvPr>
          <p:cNvPicPr>
            <a:picLocks noChangeAspect="1"/>
          </p:cNvPicPr>
          <p:nvPr/>
        </p:nvPicPr>
        <p:blipFill>
          <a:blip r:embed="rId5"/>
          <a:stretch>
            <a:fillRect/>
          </a:stretch>
        </p:blipFill>
        <p:spPr>
          <a:xfrm>
            <a:off x="5842379" y="3532264"/>
            <a:ext cx="2494302" cy="3325736"/>
          </a:xfrm>
          <a:prstGeom prst="rect">
            <a:avLst/>
          </a:prstGeom>
        </p:spPr>
      </p:pic>
    </p:spTree>
    <p:extLst>
      <p:ext uri="{BB962C8B-B14F-4D97-AF65-F5344CB8AC3E}">
        <p14:creationId xmlns:p14="http://schemas.microsoft.com/office/powerpoint/2010/main" val="2023345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3829" y="253252"/>
            <a:ext cx="9144000" cy="535531"/>
          </a:xfrm>
          <a:prstGeom prst="rect">
            <a:avLst/>
          </a:prstGeom>
          <a:noFill/>
        </p:spPr>
        <p:txBody>
          <a:bodyPr wrap="square" rtlCol="0">
            <a:spAutoFit/>
          </a:bodyPr>
          <a:lstStyle/>
          <a:p>
            <a:r>
              <a:rPr lang="en-US" sz="3200" dirty="0">
                <a:solidFill>
                  <a:schemeClr val="bg1"/>
                </a:solidFill>
              </a:rPr>
              <a:t>Development of Consolidation Parameters</a:t>
            </a:r>
          </a:p>
        </p:txBody>
      </p:sp>
      <p:sp>
        <p:nvSpPr>
          <p:cNvPr id="7" name="TextBox 6">
            <a:extLst>
              <a:ext uri="{FF2B5EF4-FFF2-40B4-BE49-F238E27FC236}">
                <a16:creationId xmlns:a16="http://schemas.microsoft.com/office/drawing/2014/main" id="{8B7C9321-6F8C-4F36-9CBE-056BD61A3685}"/>
              </a:ext>
            </a:extLst>
          </p:cNvPr>
          <p:cNvSpPr txBox="1"/>
          <p:nvPr/>
        </p:nvSpPr>
        <p:spPr>
          <a:xfrm>
            <a:off x="5748527" y="5589785"/>
            <a:ext cx="2326936" cy="954107"/>
          </a:xfrm>
          <a:prstGeom prst="rect">
            <a:avLst/>
          </a:prstGeom>
          <a:noFill/>
        </p:spPr>
        <p:txBody>
          <a:bodyPr wrap="square" rtlCol="0">
            <a:spAutoFit/>
          </a:bodyPr>
          <a:lstStyle/>
          <a:p>
            <a:pPr algn="ctr"/>
            <a:r>
              <a:rPr lang="en-US" sz="1400" dirty="0">
                <a:latin typeface="+mn-lt"/>
              </a:rPr>
              <a:t>Energy dispersive spectroscopy maps displaying chemical elements in UN kernel in a Mo30W matrix </a:t>
            </a:r>
          </a:p>
        </p:txBody>
      </p:sp>
      <p:sp>
        <p:nvSpPr>
          <p:cNvPr id="16" name="TextBox 15">
            <a:extLst>
              <a:ext uri="{FF2B5EF4-FFF2-40B4-BE49-F238E27FC236}">
                <a16:creationId xmlns:a16="http://schemas.microsoft.com/office/drawing/2014/main" id="{3E2B86B8-7EB2-426C-BDFD-F81DCAE9E120}"/>
              </a:ext>
            </a:extLst>
          </p:cNvPr>
          <p:cNvSpPr txBox="1"/>
          <p:nvPr/>
        </p:nvSpPr>
        <p:spPr>
          <a:xfrm>
            <a:off x="8397819" y="6344496"/>
            <a:ext cx="3361724" cy="307777"/>
          </a:xfrm>
          <a:prstGeom prst="rect">
            <a:avLst/>
          </a:prstGeom>
          <a:noFill/>
        </p:spPr>
        <p:txBody>
          <a:bodyPr wrap="square" rtlCol="0">
            <a:spAutoFit/>
          </a:bodyPr>
          <a:lstStyle/>
          <a:p>
            <a:pPr algn="ctr"/>
            <a:r>
              <a:rPr lang="en-US" sz="1400" dirty="0" err="1">
                <a:latin typeface="+mn-lt"/>
              </a:rPr>
              <a:t>Bicarbide</a:t>
            </a:r>
            <a:r>
              <a:rPr lang="en-US" sz="1400" dirty="0">
                <a:latin typeface="+mn-lt"/>
              </a:rPr>
              <a:t> Sample</a:t>
            </a:r>
          </a:p>
        </p:txBody>
      </p:sp>
      <p:pic>
        <p:nvPicPr>
          <p:cNvPr id="13" name="Picture 12">
            <a:extLst>
              <a:ext uri="{FF2B5EF4-FFF2-40B4-BE49-F238E27FC236}">
                <a16:creationId xmlns:a16="http://schemas.microsoft.com/office/drawing/2014/main" id="{1FC296B1-C218-4A7D-A99F-7DBB580C022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587"/>
          <a:stretch/>
        </p:blipFill>
        <p:spPr>
          <a:xfrm>
            <a:off x="8234495" y="1193744"/>
            <a:ext cx="3649648" cy="2349845"/>
          </a:xfrm>
          <a:prstGeom prst="rect">
            <a:avLst/>
          </a:prstGeom>
        </p:spPr>
      </p:pic>
      <p:sp>
        <p:nvSpPr>
          <p:cNvPr id="19" name="Rectangle 18">
            <a:extLst>
              <a:ext uri="{FF2B5EF4-FFF2-40B4-BE49-F238E27FC236}">
                <a16:creationId xmlns:a16="http://schemas.microsoft.com/office/drawing/2014/main" id="{383BE09D-EF10-4417-B150-B166AD28DF47}"/>
              </a:ext>
            </a:extLst>
          </p:cNvPr>
          <p:cNvSpPr/>
          <p:nvPr/>
        </p:nvSpPr>
        <p:spPr>
          <a:xfrm>
            <a:off x="11114095" y="3405537"/>
            <a:ext cx="632055" cy="7315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2C4CBDF-B999-40CC-AA42-57A32F0B2E3E}"/>
              </a:ext>
            </a:extLst>
          </p:cNvPr>
          <p:cNvSpPr txBox="1"/>
          <p:nvPr/>
        </p:nvSpPr>
        <p:spPr>
          <a:xfrm>
            <a:off x="11114095" y="3189413"/>
            <a:ext cx="613289" cy="246221"/>
          </a:xfrm>
          <a:prstGeom prst="rect">
            <a:avLst/>
          </a:prstGeom>
          <a:noFill/>
        </p:spPr>
        <p:txBody>
          <a:bodyPr wrap="square" rtlCol="0">
            <a:spAutoFit/>
          </a:bodyPr>
          <a:lstStyle/>
          <a:p>
            <a:pPr algn="ctr"/>
            <a:r>
              <a:rPr lang="en-US" sz="1000" dirty="0">
                <a:latin typeface="+mn-lt"/>
              </a:rPr>
              <a:t>100 µm</a:t>
            </a:r>
          </a:p>
        </p:txBody>
      </p:sp>
      <p:sp>
        <p:nvSpPr>
          <p:cNvPr id="27" name="TextBox 26">
            <a:extLst>
              <a:ext uri="{FF2B5EF4-FFF2-40B4-BE49-F238E27FC236}">
                <a16:creationId xmlns:a16="http://schemas.microsoft.com/office/drawing/2014/main" id="{FAB502D3-0FE5-468F-83A7-3511C4756076}"/>
              </a:ext>
            </a:extLst>
          </p:cNvPr>
          <p:cNvSpPr txBox="1"/>
          <p:nvPr/>
        </p:nvSpPr>
        <p:spPr>
          <a:xfrm>
            <a:off x="8301425" y="3519613"/>
            <a:ext cx="3707682" cy="307777"/>
          </a:xfrm>
          <a:prstGeom prst="rect">
            <a:avLst/>
          </a:prstGeom>
          <a:noFill/>
        </p:spPr>
        <p:txBody>
          <a:bodyPr wrap="square" rtlCol="0">
            <a:spAutoFit/>
          </a:bodyPr>
          <a:lstStyle/>
          <a:p>
            <a:pPr algn="ctr"/>
            <a:r>
              <a:rPr lang="en-US" sz="1400" dirty="0">
                <a:latin typeface="+mn-lt"/>
              </a:rPr>
              <a:t>Consolidated UN kernels in Mo30W matrix</a:t>
            </a:r>
          </a:p>
        </p:txBody>
      </p:sp>
      <p:pic>
        <p:nvPicPr>
          <p:cNvPr id="28" name="Picture 27">
            <a:extLst>
              <a:ext uri="{FF2B5EF4-FFF2-40B4-BE49-F238E27FC236}">
                <a16:creationId xmlns:a16="http://schemas.microsoft.com/office/drawing/2014/main" id="{43A5956B-C32E-4D29-9E65-B317FBE0E3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81576" y="3639294"/>
            <a:ext cx="904093" cy="1227698"/>
          </a:xfrm>
          <a:prstGeom prst="rect">
            <a:avLst/>
          </a:prstGeom>
        </p:spPr>
      </p:pic>
      <p:sp>
        <p:nvSpPr>
          <p:cNvPr id="25" name="TextBox 24">
            <a:extLst>
              <a:ext uri="{FF2B5EF4-FFF2-40B4-BE49-F238E27FC236}">
                <a16:creationId xmlns:a16="http://schemas.microsoft.com/office/drawing/2014/main" id="{C378BB53-91D4-4D3E-B484-AFE9A5227C74}"/>
              </a:ext>
            </a:extLst>
          </p:cNvPr>
          <p:cNvSpPr txBox="1"/>
          <p:nvPr/>
        </p:nvSpPr>
        <p:spPr>
          <a:xfrm>
            <a:off x="4087868" y="3329898"/>
            <a:ext cx="1994246" cy="307777"/>
          </a:xfrm>
          <a:prstGeom prst="rect">
            <a:avLst/>
          </a:prstGeom>
          <a:noFill/>
        </p:spPr>
        <p:txBody>
          <a:bodyPr wrap="square" rtlCol="0">
            <a:spAutoFit/>
          </a:bodyPr>
          <a:lstStyle/>
          <a:p>
            <a:pPr algn="ctr"/>
            <a:r>
              <a:rPr lang="en-US" sz="1400" dirty="0">
                <a:latin typeface="+mn-lt"/>
              </a:rPr>
              <a:t>Consolidated </a:t>
            </a:r>
            <a:r>
              <a:rPr lang="en-US" sz="1400" dirty="0" err="1">
                <a:latin typeface="+mn-lt"/>
              </a:rPr>
              <a:t>cermets</a:t>
            </a:r>
            <a:r>
              <a:rPr lang="en-US" sz="1400" dirty="0">
                <a:latin typeface="+mn-lt"/>
              </a:rPr>
              <a:t> </a:t>
            </a:r>
          </a:p>
        </p:txBody>
      </p:sp>
      <p:sp>
        <p:nvSpPr>
          <p:cNvPr id="26" name="Content Placeholder 1">
            <a:extLst>
              <a:ext uri="{FF2B5EF4-FFF2-40B4-BE49-F238E27FC236}">
                <a16:creationId xmlns:a16="http://schemas.microsoft.com/office/drawing/2014/main" id="{601BE688-DE55-4D0C-BD9F-14BE31D27E4A}"/>
              </a:ext>
            </a:extLst>
          </p:cNvPr>
          <p:cNvSpPr txBox="1">
            <a:spLocks/>
          </p:cNvSpPr>
          <p:nvPr/>
        </p:nvSpPr>
        <p:spPr>
          <a:xfrm>
            <a:off x="-48609" y="1109403"/>
            <a:ext cx="4381428" cy="5128195"/>
          </a:xfrm>
          <a:prstGeom prst="rect">
            <a:avLst/>
          </a:prstGeom>
        </p:spPr>
        <p:txBody>
          <a:bodyPr>
            <a:noAutofit/>
          </a:bodyPr>
          <a:lstStyle>
            <a:lvl1pPr marL="0" indent="0" algn="l" defTabSz="548640" rtl="0" eaLnBrk="1" fontAlgn="base" hangingPunct="1">
              <a:lnSpc>
                <a:spcPct val="95000"/>
              </a:lnSpc>
              <a:spcBef>
                <a:spcPts val="1000"/>
              </a:spcBef>
              <a:spcAft>
                <a:spcPct val="0"/>
              </a:spcAft>
              <a:buFontTx/>
              <a:buNone/>
              <a:tabLst/>
              <a:defRPr sz="1800" b="1" i="0" kern="1200" baseline="0">
                <a:solidFill>
                  <a:schemeClr val="tx1"/>
                </a:solidFill>
                <a:latin typeface="arial" charset="0"/>
                <a:ea typeface="ＭＳ Ｐゴシック" charset="-128"/>
                <a:cs typeface="ＭＳ Ｐゴシック" charset="-128"/>
              </a:defRPr>
            </a:lvl1pPr>
            <a:lvl2pPr marL="279400" indent="-165100" algn="l" defTabSz="548640" rtl="0" eaLnBrk="1" fontAlgn="base" hangingPunct="1">
              <a:lnSpc>
                <a:spcPct val="95000"/>
              </a:lnSpc>
              <a:spcBef>
                <a:spcPts val="500"/>
              </a:spcBef>
              <a:spcAft>
                <a:spcPct val="0"/>
              </a:spcAft>
              <a:buFont typeface="Arial" charset="0"/>
              <a:buChar char="•"/>
              <a:tabLst/>
              <a:defRPr sz="1800" kern="1200" baseline="0">
                <a:solidFill>
                  <a:schemeClr val="tx1"/>
                </a:solidFill>
                <a:latin typeface="arial" charset="0"/>
                <a:ea typeface="ＭＳ Ｐゴシック" charset="-128"/>
                <a:cs typeface="+mn-cs"/>
              </a:defRPr>
            </a:lvl2pPr>
            <a:lvl3pPr marL="571500" indent="-228600" algn="l" defTabSz="548640" rtl="0" eaLnBrk="1" fontAlgn="base" hangingPunct="1">
              <a:lnSpc>
                <a:spcPct val="95000"/>
              </a:lnSpc>
              <a:spcBef>
                <a:spcPts val="500"/>
              </a:spcBef>
              <a:spcAft>
                <a:spcPct val="0"/>
              </a:spcAft>
              <a:buFont typeface=".AppleSystemUIFont" charset="-120"/>
              <a:buChar char="‒"/>
              <a:tabLst/>
              <a:defRPr sz="1800" kern="1200" baseline="0">
                <a:solidFill>
                  <a:schemeClr val="tx1"/>
                </a:solidFill>
                <a:latin typeface="arial" charset="0"/>
                <a:ea typeface="ＭＳ Ｐゴシック" charset="-128"/>
                <a:cs typeface="+mn-cs"/>
              </a:defRPr>
            </a:lvl3pPr>
            <a:lvl4pPr marL="1920240" indent="-274320" algn="l" defTabSz="548640" rtl="0" eaLnBrk="1" fontAlgn="base" hangingPunct="1">
              <a:lnSpc>
                <a:spcPct val="95000"/>
              </a:lnSpc>
              <a:spcBef>
                <a:spcPts val="500"/>
              </a:spcBef>
              <a:spcAft>
                <a:spcPct val="0"/>
              </a:spcAft>
              <a:buFont typeface="Arial" pitchFamily="34" charset="0"/>
              <a:buChar char="–"/>
              <a:defRPr sz="1800" kern="1200" baseline="0">
                <a:solidFill>
                  <a:schemeClr val="tx1"/>
                </a:solidFill>
                <a:latin typeface="arial" charset="0"/>
                <a:ea typeface="ＭＳ Ｐゴシック" charset="-128"/>
                <a:cs typeface="+mn-cs"/>
              </a:defRPr>
            </a:lvl4pPr>
            <a:lvl5pPr marL="2468880" indent="-274320" algn="l" defTabSz="548640" rtl="0" eaLnBrk="1" fontAlgn="base" hangingPunct="1">
              <a:lnSpc>
                <a:spcPct val="95000"/>
              </a:lnSpc>
              <a:spcBef>
                <a:spcPts val="500"/>
              </a:spcBef>
              <a:spcAft>
                <a:spcPct val="0"/>
              </a:spcAft>
              <a:buFont typeface="Arial" pitchFamily="34" charset="0"/>
              <a:buChar char="»"/>
              <a:defRPr sz="1800" kern="1200" baseline="0">
                <a:solidFill>
                  <a:schemeClr val="tx1"/>
                </a:solidFill>
                <a:latin typeface="arial" charset="0"/>
                <a:ea typeface="ＭＳ Ｐゴシック" charset="-128"/>
                <a:cs typeface="+mn-cs"/>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114300" lvl="1" indent="0">
              <a:buNone/>
            </a:pPr>
            <a:r>
              <a:rPr lang="en-US" dirty="0">
                <a:latin typeface="+mj-lt"/>
              </a:rPr>
              <a:t>Development: </a:t>
            </a:r>
          </a:p>
          <a:p>
            <a:pPr marL="114300" lvl="1" indent="0">
              <a:buNone/>
            </a:pPr>
            <a:endParaRPr lang="en-US" dirty="0">
              <a:latin typeface="+mj-lt"/>
            </a:endParaRPr>
          </a:p>
          <a:p>
            <a:pPr lvl="1">
              <a:buFont typeface="Arial" panose="020B0604020202020204" pitchFamily="34" charset="0"/>
              <a:buChar char="•"/>
            </a:pPr>
            <a:r>
              <a:rPr lang="en-US" dirty="0">
                <a:latin typeface="+mj-lt"/>
              </a:rPr>
              <a:t>Powder feedstock mixing if needed</a:t>
            </a:r>
          </a:p>
          <a:p>
            <a:pPr lvl="1">
              <a:buFont typeface="Arial" panose="020B0604020202020204" pitchFamily="34" charset="0"/>
              <a:buChar char="•"/>
            </a:pPr>
            <a:r>
              <a:rPr lang="en-US" dirty="0">
                <a:latin typeface="+mj-lt"/>
              </a:rPr>
              <a:t>Develop sintering parameters in Spark Plasma Sintering (SPS) furnace</a:t>
            </a:r>
          </a:p>
          <a:p>
            <a:pPr lvl="1">
              <a:buFont typeface="Arial" panose="020B0604020202020204" pitchFamily="34" charset="0"/>
              <a:buChar char="•"/>
            </a:pPr>
            <a:r>
              <a:rPr lang="en-US" dirty="0">
                <a:latin typeface="+mj-lt"/>
              </a:rPr>
              <a:t>Process parameters established and met fuel specifications:</a:t>
            </a:r>
          </a:p>
          <a:p>
            <a:pPr lvl="2">
              <a:buFont typeface="Arial" panose="020B0604020202020204" pitchFamily="34" charset="0"/>
              <a:buChar char="•"/>
            </a:pPr>
            <a:r>
              <a:rPr lang="en-US" dirty="0">
                <a:latin typeface="+mj-lt"/>
              </a:rPr>
              <a:t>Sample densities above 90% TD</a:t>
            </a:r>
          </a:p>
          <a:p>
            <a:pPr lvl="2">
              <a:buFont typeface="Arial" panose="020B0604020202020204" pitchFamily="34" charset="0"/>
              <a:buChar char="•"/>
            </a:pPr>
            <a:r>
              <a:rPr lang="en-US" dirty="0">
                <a:latin typeface="+mj-lt"/>
              </a:rPr>
              <a:t>Produce crack-free samples</a:t>
            </a:r>
          </a:p>
          <a:p>
            <a:pPr lvl="1">
              <a:buFont typeface="Arial" panose="020B0604020202020204" pitchFamily="34" charset="0"/>
              <a:buChar char="•"/>
            </a:pPr>
            <a:r>
              <a:rPr lang="en-US" dirty="0">
                <a:latin typeface="+mj-lt"/>
              </a:rPr>
              <a:t>Successfully developed a repetitive process to consolidate this fuel configuration meeting fuel specifications </a:t>
            </a:r>
            <a:endParaRPr lang="en-US" dirty="0"/>
          </a:p>
          <a:p>
            <a:pPr lvl="1"/>
            <a:endParaRPr lang="en-US" dirty="0"/>
          </a:p>
          <a:p>
            <a:r>
              <a:rPr lang="en-US" dirty="0"/>
              <a:t> </a:t>
            </a:r>
          </a:p>
          <a:p>
            <a:endParaRPr lang="en-US" dirty="0"/>
          </a:p>
        </p:txBody>
      </p:sp>
      <p:pic>
        <p:nvPicPr>
          <p:cNvPr id="29" name="Picture 28">
            <a:extLst>
              <a:ext uri="{FF2B5EF4-FFF2-40B4-BE49-F238E27FC236}">
                <a16:creationId xmlns:a16="http://schemas.microsoft.com/office/drawing/2014/main" id="{D507620E-7D08-44DE-BD81-1FB4BFF741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0688" y="2871843"/>
            <a:ext cx="1170585" cy="916110"/>
          </a:xfrm>
          <a:prstGeom prst="rect">
            <a:avLst/>
          </a:prstGeom>
        </p:spPr>
      </p:pic>
      <p:pic>
        <p:nvPicPr>
          <p:cNvPr id="32" name="Picture 31">
            <a:extLst>
              <a:ext uri="{FF2B5EF4-FFF2-40B4-BE49-F238E27FC236}">
                <a16:creationId xmlns:a16="http://schemas.microsoft.com/office/drawing/2014/main" id="{A7EE789D-2853-44CF-AF33-AEAC86F0834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20687" y="3821342"/>
            <a:ext cx="1170586" cy="916111"/>
          </a:xfrm>
          <a:prstGeom prst="rect">
            <a:avLst/>
          </a:prstGeom>
        </p:spPr>
      </p:pic>
      <p:pic>
        <p:nvPicPr>
          <p:cNvPr id="33" name="Picture 32">
            <a:extLst>
              <a:ext uri="{FF2B5EF4-FFF2-40B4-BE49-F238E27FC236}">
                <a16:creationId xmlns:a16="http://schemas.microsoft.com/office/drawing/2014/main" id="{17E89912-07DB-4DC1-AA2F-4F50470448B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20688" y="1344839"/>
            <a:ext cx="1927557" cy="1451981"/>
          </a:xfrm>
          <a:prstGeom prst="rect">
            <a:avLst/>
          </a:prstGeom>
        </p:spPr>
      </p:pic>
      <p:pic>
        <p:nvPicPr>
          <p:cNvPr id="35" name="Picture 34">
            <a:extLst>
              <a:ext uri="{FF2B5EF4-FFF2-40B4-BE49-F238E27FC236}">
                <a16:creationId xmlns:a16="http://schemas.microsoft.com/office/drawing/2014/main" id="{47C621BD-FBFB-433A-9AF3-B9C9F77985F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20687" y="4781777"/>
            <a:ext cx="1170586" cy="916111"/>
          </a:xfrm>
          <a:prstGeom prst="rect">
            <a:avLst/>
          </a:prstGeom>
        </p:spPr>
      </p:pic>
      <p:pic>
        <p:nvPicPr>
          <p:cNvPr id="3" name="Picture 2">
            <a:extLst>
              <a:ext uri="{FF2B5EF4-FFF2-40B4-BE49-F238E27FC236}">
                <a16:creationId xmlns:a16="http://schemas.microsoft.com/office/drawing/2014/main" id="{58C12B33-DDFE-4DAF-B505-9A1E21ADC927}"/>
              </a:ext>
            </a:extLst>
          </p:cNvPr>
          <p:cNvPicPr>
            <a:picLocks noChangeAspect="1"/>
          </p:cNvPicPr>
          <p:nvPr/>
        </p:nvPicPr>
        <p:blipFill rotWithShape="1">
          <a:blip r:embed="rId8"/>
          <a:srcRect l="11195" t="29220" r="21823" b="14940"/>
          <a:stretch/>
        </p:blipFill>
        <p:spPr>
          <a:xfrm>
            <a:off x="4168060" y="1343849"/>
            <a:ext cx="1833862" cy="2038416"/>
          </a:xfrm>
          <a:prstGeom prst="rect">
            <a:avLst/>
          </a:prstGeom>
        </p:spPr>
      </p:pic>
      <p:sp>
        <p:nvSpPr>
          <p:cNvPr id="31" name="TextBox 30">
            <a:extLst>
              <a:ext uri="{FF2B5EF4-FFF2-40B4-BE49-F238E27FC236}">
                <a16:creationId xmlns:a16="http://schemas.microsoft.com/office/drawing/2014/main" id="{613F55BE-901D-4329-A995-895BEBAB5C9C}"/>
              </a:ext>
            </a:extLst>
          </p:cNvPr>
          <p:cNvSpPr txBox="1"/>
          <p:nvPr/>
        </p:nvSpPr>
        <p:spPr>
          <a:xfrm>
            <a:off x="4095314" y="3066302"/>
            <a:ext cx="613289" cy="246221"/>
          </a:xfrm>
          <a:prstGeom prst="rect">
            <a:avLst/>
          </a:prstGeom>
          <a:noFill/>
        </p:spPr>
        <p:txBody>
          <a:bodyPr wrap="square" rtlCol="0">
            <a:spAutoFit/>
          </a:bodyPr>
          <a:lstStyle/>
          <a:p>
            <a:pPr algn="ctr"/>
            <a:r>
              <a:rPr lang="en-US" sz="1000" dirty="0">
                <a:solidFill>
                  <a:schemeClr val="bg1"/>
                </a:solidFill>
                <a:latin typeface="+mn-lt"/>
              </a:rPr>
              <a:t>25 mm</a:t>
            </a:r>
          </a:p>
        </p:txBody>
      </p:sp>
      <p:sp>
        <p:nvSpPr>
          <p:cNvPr id="30" name="Rectangle 29">
            <a:extLst>
              <a:ext uri="{FF2B5EF4-FFF2-40B4-BE49-F238E27FC236}">
                <a16:creationId xmlns:a16="http://schemas.microsoft.com/office/drawing/2014/main" id="{75103067-79C7-4838-A241-1ECD5411796C}"/>
              </a:ext>
            </a:extLst>
          </p:cNvPr>
          <p:cNvSpPr/>
          <p:nvPr/>
        </p:nvSpPr>
        <p:spPr>
          <a:xfrm>
            <a:off x="4218602" y="3256746"/>
            <a:ext cx="457200" cy="731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metal ruler next to a piece of metal&#10;&#10;Description automatically generated">
            <a:extLst>
              <a:ext uri="{FF2B5EF4-FFF2-40B4-BE49-F238E27FC236}">
                <a16:creationId xmlns:a16="http://schemas.microsoft.com/office/drawing/2014/main" id="{A2E8742C-2B59-2712-1161-4FAD0663548C}"/>
              </a:ext>
            </a:extLst>
          </p:cNvPr>
          <p:cNvPicPr>
            <a:picLocks noChangeAspect="1"/>
          </p:cNvPicPr>
          <p:nvPr/>
        </p:nvPicPr>
        <p:blipFill rotWithShape="1">
          <a:blip r:embed="rId9">
            <a:extLst>
              <a:ext uri="{28A0092B-C50C-407E-A947-70E740481C1C}">
                <a14:useLocalDpi xmlns:a14="http://schemas.microsoft.com/office/drawing/2010/main" val="0"/>
              </a:ext>
            </a:extLst>
          </a:blip>
          <a:srcRect t="5748" b="14517"/>
          <a:stretch/>
        </p:blipFill>
        <p:spPr>
          <a:xfrm>
            <a:off x="8301425" y="4177009"/>
            <a:ext cx="3554512" cy="2125645"/>
          </a:xfrm>
          <a:prstGeom prst="rect">
            <a:avLst/>
          </a:prstGeom>
        </p:spPr>
      </p:pic>
      <p:pic>
        <p:nvPicPr>
          <p:cNvPr id="8" name="Picture 7">
            <a:extLst>
              <a:ext uri="{FF2B5EF4-FFF2-40B4-BE49-F238E27FC236}">
                <a16:creationId xmlns:a16="http://schemas.microsoft.com/office/drawing/2014/main" id="{E06EBBA2-ED59-BF6F-5E19-9BA644B6680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34067" y="4781777"/>
            <a:ext cx="1850029" cy="1804153"/>
          </a:xfrm>
          <a:prstGeom prst="rect">
            <a:avLst/>
          </a:prstGeom>
        </p:spPr>
      </p:pic>
      <p:sp>
        <p:nvSpPr>
          <p:cNvPr id="9" name="TextBox 8">
            <a:extLst>
              <a:ext uri="{FF2B5EF4-FFF2-40B4-BE49-F238E27FC236}">
                <a16:creationId xmlns:a16="http://schemas.microsoft.com/office/drawing/2014/main" id="{421935E5-3CD6-0DB0-4230-0A2832DA4D33}"/>
              </a:ext>
            </a:extLst>
          </p:cNvPr>
          <p:cNvSpPr txBox="1"/>
          <p:nvPr/>
        </p:nvSpPr>
        <p:spPr>
          <a:xfrm>
            <a:off x="1961449" y="6565296"/>
            <a:ext cx="1195264" cy="276999"/>
          </a:xfrm>
          <a:prstGeom prst="rect">
            <a:avLst/>
          </a:prstGeom>
          <a:noFill/>
        </p:spPr>
        <p:txBody>
          <a:bodyPr wrap="none" rtlCol="0">
            <a:spAutoFit/>
          </a:bodyPr>
          <a:lstStyle/>
          <a:p>
            <a:r>
              <a:rPr lang="en-US" sz="1200" dirty="0"/>
              <a:t>UN Fuel Wafer</a:t>
            </a:r>
          </a:p>
        </p:txBody>
      </p:sp>
    </p:spTree>
    <p:extLst>
      <p:ext uri="{BB962C8B-B14F-4D97-AF65-F5344CB8AC3E}">
        <p14:creationId xmlns:p14="http://schemas.microsoft.com/office/powerpoint/2010/main" val="3787239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01282"/>
            <a:ext cx="8610600" cy="4953000"/>
          </a:xfrm>
        </p:spPr>
        <p:txBody>
          <a:bodyPr/>
          <a:lstStyle/>
          <a:p>
            <a:pPr marL="0" indent="0">
              <a:buNone/>
            </a:pPr>
            <a:r>
              <a:rPr lang="en-US" sz="1600" dirty="0">
                <a:latin typeface="+mj-lt"/>
              </a:rPr>
              <a:t>CFEET – Compact Fuel Element Environmental Test (MSFC)</a:t>
            </a:r>
          </a:p>
          <a:p>
            <a:pPr lvl="1"/>
            <a:r>
              <a:rPr lang="en-US" sz="1600" dirty="0">
                <a:latin typeface="+mj-lt"/>
              </a:rPr>
              <a:t>Nuclear reactor temperatures, hydrogen rich environment</a:t>
            </a:r>
          </a:p>
          <a:p>
            <a:pPr lvl="1"/>
            <a:r>
              <a:rPr lang="en-US" sz="1600" dirty="0">
                <a:latin typeface="+mj-lt"/>
              </a:rPr>
              <a:t>Specimen size ~ 0.5-3” in length</a:t>
            </a:r>
          </a:p>
          <a:p>
            <a:pPr marL="0" indent="0">
              <a:buNone/>
            </a:pPr>
            <a:r>
              <a:rPr lang="en-US" sz="1600" dirty="0">
                <a:latin typeface="+mj-lt"/>
              </a:rPr>
              <a:t>NTREES –  Nuclear Thermal Reactor Element Environmental Simulator (MSFC)</a:t>
            </a:r>
          </a:p>
          <a:p>
            <a:pPr lvl="1"/>
            <a:r>
              <a:rPr lang="en-US" sz="1600" dirty="0">
                <a:latin typeface="+mj-lt"/>
              </a:rPr>
              <a:t>Nuclear reactor temperatures and pressures, hydrogen environment</a:t>
            </a:r>
          </a:p>
          <a:p>
            <a:pPr lvl="1"/>
            <a:r>
              <a:rPr lang="en-US" sz="1600" dirty="0">
                <a:latin typeface="+mj-lt"/>
              </a:rPr>
              <a:t>Specimen size +20” in length</a:t>
            </a:r>
          </a:p>
          <a:p>
            <a:pPr marL="0" indent="0">
              <a:buNone/>
            </a:pPr>
            <a:r>
              <a:rPr lang="en-US" sz="1600" dirty="0">
                <a:latin typeface="+mj-lt"/>
              </a:rPr>
              <a:t>TREAT – Transient Test Reactor Facility at Idaho National Laboratory</a:t>
            </a:r>
          </a:p>
          <a:p>
            <a:pPr lvl="1"/>
            <a:r>
              <a:rPr lang="en-US" sz="1600" dirty="0">
                <a:latin typeface="+mj-lt"/>
              </a:rPr>
              <a:t>Nuclear Reactor temperatures and pressures</a:t>
            </a:r>
          </a:p>
          <a:p>
            <a:pPr lvl="1"/>
            <a:r>
              <a:rPr lang="en-US" sz="1600" dirty="0">
                <a:latin typeface="+mj-lt"/>
              </a:rPr>
              <a:t>Test nuclear fuel under severe reactor accident conditions</a:t>
            </a:r>
          </a:p>
          <a:p>
            <a:pPr lvl="1"/>
            <a:endParaRPr lang="en-US" dirty="0"/>
          </a:p>
          <a:p>
            <a:pPr marL="0" indent="0">
              <a:buNone/>
            </a:pPr>
            <a:r>
              <a:rPr lang="en-US" dirty="0"/>
              <a:t> </a:t>
            </a:r>
          </a:p>
          <a:p>
            <a:endParaRPr lang="en-US" dirty="0"/>
          </a:p>
        </p:txBody>
      </p:sp>
      <p:sp>
        <p:nvSpPr>
          <p:cNvPr id="3" name="Slide Number Placeholder 2"/>
          <p:cNvSpPr>
            <a:spLocks noGrp="1"/>
          </p:cNvSpPr>
          <p:nvPr>
            <p:ph type="sldNum" sz="quarter" idx="4"/>
          </p:nvPr>
        </p:nvSpPr>
        <p:spPr>
          <a:xfrm>
            <a:off x="11244942" y="6547758"/>
            <a:ext cx="947057" cy="310243"/>
          </a:xfrm>
          <a:prstGeom prst="rect">
            <a:avLst/>
          </a:prstGeom>
        </p:spPr>
        <p:txBody>
          <a:bodyPr anchor="ctr"/>
          <a:lstStyle>
            <a:defPPr>
              <a:defRPr lang="en-US"/>
            </a:defPPr>
            <a:lvl1pPr algn="r" rtl="0" eaLnBrk="0" fontAlgn="base" hangingPunct="0">
              <a:spcBef>
                <a:spcPct val="0"/>
              </a:spcBef>
              <a:spcAft>
                <a:spcPct val="0"/>
              </a:spcAft>
              <a:defRPr sz="1000" b="0"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10</a:t>
            </a:fld>
            <a:endParaRPr lang="en-US" dirty="0"/>
          </a:p>
        </p:txBody>
      </p:sp>
      <p:sp>
        <p:nvSpPr>
          <p:cNvPr id="4" name="Title 3"/>
          <p:cNvSpPr>
            <a:spLocks noGrp="1"/>
          </p:cNvSpPr>
          <p:nvPr>
            <p:ph type="title"/>
          </p:nvPr>
        </p:nvSpPr>
        <p:spPr>
          <a:xfrm>
            <a:off x="266700" y="183556"/>
            <a:ext cx="5867400" cy="914400"/>
          </a:xfrm>
        </p:spPr>
        <p:txBody>
          <a:bodyPr/>
          <a:lstStyle/>
          <a:p>
            <a:r>
              <a:rPr lang="en-US" sz="3200" dirty="0">
                <a:latin typeface="+mj-lt"/>
              </a:rPr>
              <a:t>Nuclear Fuel Testing</a:t>
            </a:r>
          </a:p>
        </p:txBody>
      </p:sp>
      <p:sp>
        <p:nvSpPr>
          <p:cNvPr id="9" name="TextBox 8"/>
          <p:cNvSpPr txBox="1"/>
          <p:nvPr/>
        </p:nvSpPr>
        <p:spPr>
          <a:xfrm>
            <a:off x="2156813" y="6007947"/>
            <a:ext cx="2237365" cy="323165"/>
          </a:xfrm>
          <a:prstGeom prst="rect">
            <a:avLst/>
          </a:prstGeom>
          <a:noFill/>
        </p:spPr>
        <p:txBody>
          <a:bodyPr wrap="square" rtlCol="0">
            <a:spAutoFit/>
          </a:bodyPr>
          <a:lstStyle/>
          <a:p>
            <a:pPr algn="ctr"/>
            <a:r>
              <a:rPr lang="en-US" sz="1500" dirty="0">
                <a:latin typeface="+mj-lt"/>
              </a:rPr>
              <a:t>CFEET furnace - MSFC</a:t>
            </a:r>
          </a:p>
        </p:txBody>
      </p:sp>
      <p:sp>
        <p:nvSpPr>
          <p:cNvPr id="10" name="TextBox 9"/>
          <p:cNvSpPr txBox="1"/>
          <p:nvPr/>
        </p:nvSpPr>
        <p:spPr>
          <a:xfrm>
            <a:off x="6898341" y="6008089"/>
            <a:ext cx="3844022" cy="323165"/>
          </a:xfrm>
          <a:prstGeom prst="rect">
            <a:avLst/>
          </a:prstGeom>
          <a:noFill/>
        </p:spPr>
        <p:txBody>
          <a:bodyPr wrap="square" rtlCol="0">
            <a:spAutoFit/>
          </a:bodyPr>
          <a:lstStyle/>
          <a:p>
            <a:pPr algn="ctr"/>
            <a:r>
              <a:rPr lang="en-US" sz="1500" dirty="0">
                <a:latin typeface="+mj-lt"/>
              </a:rPr>
              <a:t>Transient Test Reactor Facility (TREAT).</a:t>
            </a:r>
          </a:p>
        </p:txBody>
      </p:sp>
      <p:pic>
        <p:nvPicPr>
          <p:cNvPr id="12" name="Picture 11"/>
          <p:cNvPicPr>
            <a:picLocks noChangeAspect="1"/>
          </p:cNvPicPr>
          <p:nvPr/>
        </p:nvPicPr>
        <p:blipFill>
          <a:blip r:embed="rId3"/>
          <a:stretch>
            <a:fillRect/>
          </a:stretch>
        </p:blipFill>
        <p:spPr>
          <a:xfrm>
            <a:off x="7379238" y="4038601"/>
            <a:ext cx="2735682" cy="1906559"/>
          </a:xfrm>
          <a:prstGeom prst="rect">
            <a:avLst/>
          </a:prstGeom>
        </p:spPr>
      </p:pic>
      <p:pic>
        <p:nvPicPr>
          <p:cNvPr id="13" name="Picture 12"/>
          <p:cNvPicPr>
            <a:picLocks noChangeAspect="1"/>
          </p:cNvPicPr>
          <p:nvPr/>
        </p:nvPicPr>
        <p:blipFill rotWithShape="1">
          <a:blip r:embed="rId4"/>
          <a:srcRect t="7926" b="24750"/>
          <a:stretch/>
        </p:blipFill>
        <p:spPr>
          <a:xfrm>
            <a:off x="4752670" y="4038601"/>
            <a:ext cx="2109508" cy="1892913"/>
          </a:xfrm>
          <a:prstGeom prst="rect">
            <a:avLst/>
          </a:prstGeom>
        </p:spPr>
      </p:pic>
      <p:sp>
        <p:nvSpPr>
          <p:cNvPr id="14" name="TextBox 13"/>
          <p:cNvSpPr txBox="1"/>
          <p:nvPr/>
        </p:nvSpPr>
        <p:spPr>
          <a:xfrm>
            <a:off x="3885413" y="6034840"/>
            <a:ext cx="3844022" cy="323165"/>
          </a:xfrm>
          <a:prstGeom prst="rect">
            <a:avLst/>
          </a:prstGeom>
          <a:noFill/>
        </p:spPr>
        <p:txBody>
          <a:bodyPr wrap="square" rtlCol="0">
            <a:spAutoFit/>
          </a:bodyPr>
          <a:lstStyle/>
          <a:p>
            <a:pPr algn="ctr"/>
            <a:r>
              <a:rPr lang="en-US" sz="1500" dirty="0">
                <a:latin typeface="+mj-lt"/>
              </a:rPr>
              <a:t>NTREES Facility - MSFC</a:t>
            </a:r>
          </a:p>
        </p:txBody>
      </p:sp>
      <p:pic>
        <p:nvPicPr>
          <p:cNvPr id="15" name="Picture 14"/>
          <p:cNvPicPr>
            <a:picLocks noChangeAspect="1"/>
          </p:cNvPicPr>
          <p:nvPr/>
        </p:nvPicPr>
        <p:blipFill rotWithShape="1">
          <a:blip r:embed="rId5"/>
          <a:srcRect l="19931" t="30322" r="342" b="7391"/>
          <a:stretch/>
        </p:blipFill>
        <p:spPr>
          <a:xfrm>
            <a:off x="2361095" y="4069743"/>
            <a:ext cx="1828800" cy="1905000"/>
          </a:xfrm>
          <a:prstGeom prst="rect">
            <a:avLst/>
          </a:prstGeom>
        </p:spPr>
      </p:pic>
    </p:spTree>
    <p:extLst>
      <p:ext uri="{BB962C8B-B14F-4D97-AF65-F5344CB8AC3E}">
        <p14:creationId xmlns:p14="http://schemas.microsoft.com/office/powerpoint/2010/main" val="709623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25E6D80-7B3F-48E5-B9A8-3B92D8C3692D}"/>
              </a:ext>
            </a:extLst>
          </p:cNvPr>
          <p:cNvSpPr txBox="1"/>
          <p:nvPr/>
        </p:nvSpPr>
        <p:spPr>
          <a:xfrm>
            <a:off x="959054" y="6479878"/>
            <a:ext cx="9528835" cy="307777"/>
          </a:xfrm>
          <a:prstGeom prst="rect">
            <a:avLst/>
          </a:prstGeom>
          <a:noFill/>
        </p:spPr>
        <p:txBody>
          <a:bodyPr wrap="square" rtlCol="0">
            <a:spAutoFit/>
          </a:bodyPr>
          <a:lstStyle/>
          <a:p>
            <a:r>
              <a:rPr lang="en-US" sz="1400" dirty="0">
                <a:solidFill>
                  <a:schemeClr val="bg2">
                    <a:lumMod val="10000"/>
                  </a:schemeClr>
                </a:solidFill>
                <a:latin typeface="+mj-lt"/>
              </a:rPr>
              <a:t>SEM imaging of U</a:t>
            </a:r>
            <a:r>
              <a:rPr lang="en-US" sz="1400" baseline="-25000" dirty="0">
                <a:solidFill>
                  <a:schemeClr val="bg2">
                    <a:lumMod val="10000"/>
                  </a:schemeClr>
                </a:solidFill>
                <a:latin typeface="+mj-lt"/>
              </a:rPr>
              <a:t>0.2</a:t>
            </a:r>
            <a:r>
              <a:rPr lang="en-US" sz="1400" dirty="0">
                <a:solidFill>
                  <a:schemeClr val="bg2">
                    <a:lumMod val="10000"/>
                  </a:schemeClr>
                </a:solidFill>
                <a:latin typeface="+mj-lt"/>
              </a:rPr>
              <a:t>Zr</a:t>
            </a:r>
            <a:r>
              <a:rPr lang="en-US" sz="1400" baseline="-25000" dirty="0">
                <a:solidFill>
                  <a:schemeClr val="bg2">
                    <a:lumMod val="10000"/>
                  </a:schemeClr>
                </a:solidFill>
                <a:latin typeface="+mj-lt"/>
              </a:rPr>
              <a:t>0.8</a:t>
            </a:r>
            <a:r>
              <a:rPr lang="en-US" sz="1400" dirty="0">
                <a:solidFill>
                  <a:schemeClr val="bg2">
                    <a:lumMod val="10000"/>
                  </a:schemeClr>
                </a:solidFill>
                <a:latin typeface="+mj-lt"/>
              </a:rPr>
              <a:t>C</a:t>
            </a:r>
            <a:r>
              <a:rPr lang="en-US" sz="1400" baseline="-25000" dirty="0">
                <a:solidFill>
                  <a:schemeClr val="bg2">
                    <a:lumMod val="10000"/>
                  </a:schemeClr>
                </a:solidFill>
                <a:latin typeface="+mj-lt"/>
              </a:rPr>
              <a:t>0.93</a:t>
            </a:r>
            <a:r>
              <a:rPr lang="en-US" sz="1400" dirty="0">
                <a:solidFill>
                  <a:schemeClr val="bg2">
                    <a:lumMod val="10000"/>
                  </a:schemeClr>
                </a:solidFill>
                <a:latin typeface="+mj-lt"/>
              </a:rPr>
              <a:t> fuel sample during hot hydrogen testing at (a) 30 minutes, (b) 90 minutes, and (c)180 minutes.</a:t>
            </a:r>
            <a:endParaRPr lang="en-US" sz="1400" baseline="-25000" dirty="0">
              <a:solidFill>
                <a:schemeClr val="bg2">
                  <a:lumMod val="10000"/>
                </a:schemeClr>
              </a:solidFill>
              <a:latin typeface="+mj-lt"/>
            </a:endParaRPr>
          </a:p>
        </p:txBody>
      </p:sp>
      <p:pic>
        <p:nvPicPr>
          <p:cNvPr id="8" name="Picture 7">
            <a:extLst>
              <a:ext uri="{FF2B5EF4-FFF2-40B4-BE49-F238E27FC236}">
                <a16:creationId xmlns:a16="http://schemas.microsoft.com/office/drawing/2014/main" id="{B540AE7E-8D65-4229-A2DB-11E5AA7DCDC1}"/>
              </a:ext>
            </a:extLst>
          </p:cNvPr>
          <p:cNvPicPr>
            <a:picLocks noChangeAspect="1"/>
          </p:cNvPicPr>
          <p:nvPr/>
        </p:nvPicPr>
        <p:blipFill rotWithShape="1">
          <a:blip r:embed="rId2"/>
          <a:srcRect b="6116"/>
          <a:stretch/>
        </p:blipFill>
        <p:spPr>
          <a:xfrm>
            <a:off x="1152274" y="4258580"/>
            <a:ext cx="2939497" cy="2207775"/>
          </a:xfrm>
          <a:prstGeom prst="rect">
            <a:avLst/>
          </a:prstGeom>
        </p:spPr>
      </p:pic>
      <p:pic>
        <p:nvPicPr>
          <p:cNvPr id="10" name="Picture 9">
            <a:extLst>
              <a:ext uri="{FF2B5EF4-FFF2-40B4-BE49-F238E27FC236}">
                <a16:creationId xmlns:a16="http://schemas.microsoft.com/office/drawing/2014/main" id="{E4E88ECC-B5EF-4F6F-8774-87D8EDED772D}"/>
              </a:ext>
            </a:extLst>
          </p:cNvPr>
          <p:cNvPicPr>
            <a:picLocks noChangeAspect="1"/>
          </p:cNvPicPr>
          <p:nvPr/>
        </p:nvPicPr>
        <p:blipFill rotWithShape="1">
          <a:blip r:embed="rId3"/>
          <a:srcRect b="6652"/>
          <a:stretch/>
        </p:blipFill>
        <p:spPr>
          <a:xfrm>
            <a:off x="4245272" y="4258580"/>
            <a:ext cx="2956401" cy="2207776"/>
          </a:xfrm>
          <a:prstGeom prst="rect">
            <a:avLst/>
          </a:prstGeom>
        </p:spPr>
      </p:pic>
      <p:pic>
        <p:nvPicPr>
          <p:cNvPr id="12" name="Picture 11">
            <a:extLst>
              <a:ext uri="{FF2B5EF4-FFF2-40B4-BE49-F238E27FC236}">
                <a16:creationId xmlns:a16="http://schemas.microsoft.com/office/drawing/2014/main" id="{78FBB4F6-30AD-42F1-9223-BCF18E631E4F}"/>
              </a:ext>
            </a:extLst>
          </p:cNvPr>
          <p:cNvPicPr>
            <a:picLocks noChangeAspect="1"/>
          </p:cNvPicPr>
          <p:nvPr/>
        </p:nvPicPr>
        <p:blipFill rotWithShape="1">
          <a:blip r:embed="rId4"/>
          <a:srcRect b="6116"/>
          <a:stretch/>
        </p:blipFill>
        <p:spPr>
          <a:xfrm>
            <a:off x="7355174" y="4258579"/>
            <a:ext cx="2939498" cy="2207776"/>
          </a:xfrm>
          <a:prstGeom prst="rect">
            <a:avLst/>
          </a:prstGeom>
        </p:spPr>
      </p:pic>
      <p:sp>
        <p:nvSpPr>
          <p:cNvPr id="26" name="TextBox 25">
            <a:extLst>
              <a:ext uri="{FF2B5EF4-FFF2-40B4-BE49-F238E27FC236}">
                <a16:creationId xmlns:a16="http://schemas.microsoft.com/office/drawing/2014/main" id="{4F0B99C0-CF11-4E1B-8BC2-B70A4CE6A655}"/>
              </a:ext>
            </a:extLst>
          </p:cNvPr>
          <p:cNvSpPr txBox="1"/>
          <p:nvPr/>
        </p:nvSpPr>
        <p:spPr>
          <a:xfrm>
            <a:off x="1111117" y="4235293"/>
            <a:ext cx="453001" cy="400110"/>
          </a:xfrm>
          <a:prstGeom prst="rect">
            <a:avLst/>
          </a:prstGeom>
          <a:noFill/>
        </p:spPr>
        <p:txBody>
          <a:bodyPr wrap="square" rtlCol="0">
            <a:spAutoFit/>
          </a:bodyPr>
          <a:lstStyle/>
          <a:p>
            <a:r>
              <a:rPr lang="en-US" sz="2000" b="1" dirty="0">
                <a:solidFill>
                  <a:schemeClr val="bg2">
                    <a:lumMod val="10000"/>
                  </a:schemeClr>
                </a:solidFill>
              </a:rPr>
              <a:t>a)</a:t>
            </a:r>
            <a:endParaRPr lang="en-US" sz="2000" b="1" baseline="-25000" dirty="0">
              <a:solidFill>
                <a:schemeClr val="bg2">
                  <a:lumMod val="10000"/>
                </a:schemeClr>
              </a:solidFill>
            </a:endParaRPr>
          </a:p>
        </p:txBody>
      </p:sp>
      <p:sp>
        <p:nvSpPr>
          <p:cNvPr id="27" name="TextBox 26">
            <a:extLst>
              <a:ext uri="{FF2B5EF4-FFF2-40B4-BE49-F238E27FC236}">
                <a16:creationId xmlns:a16="http://schemas.microsoft.com/office/drawing/2014/main" id="{5C564E05-FBF4-4D32-AE3D-D0CCB972CFFD}"/>
              </a:ext>
            </a:extLst>
          </p:cNvPr>
          <p:cNvSpPr txBox="1"/>
          <p:nvPr/>
        </p:nvSpPr>
        <p:spPr>
          <a:xfrm>
            <a:off x="4245272" y="4235293"/>
            <a:ext cx="453001" cy="400110"/>
          </a:xfrm>
          <a:prstGeom prst="rect">
            <a:avLst/>
          </a:prstGeom>
          <a:noFill/>
        </p:spPr>
        <p:txBody>
          <a:bodyPr wrap="square" rtlCol="0">
            <a:spAutoFit/>
          </a:bodyPr>
          <a:lstStyle/>
          <a:p>
            <a:r>
              <a:rPr lang="en-US" sz="2000" b="1" dirty="0">
                <a:solidFill>
                  <a:schemeClr val="bg2">
                    <a:lumMod val="10000"/>
                  </a:schemeClr>
                </a:solidFill>
              </a:rPr>
              <a:t>b)</a:t>
            </a:r>
            <a:endParaRPr lang="en-US" sz="2000" b="1" baseline="-25000" dirty="0">
              <a:solidFill>
                <a:schemeClr val="bg2">
                  <a:lumMod val="10000"/>
                </a:schemeClr>
              </a:solidFill>
            </a:endParaRPr>
          </a:p>
        </p:txBody>
      </p:sp>
      <p:sp>
        <p:nvSpPr>
          <p:cNvPr id="28" name="TextBox 27">
            <a:extLst>
              <a:ext uri="{FF2B5EF4-FFF2-40B4-BE49-F238E27FC236}">
                <a16:creationId xmlns:a16="http://schemas.microsoft.com/office/drawing/2014/main" id="{E286AA05-8347-4D5E-A21E-DDADF7FD131B}"/>
              </a:ext>
            </a:extLst>
          </p:cNvPr>
          <p:cNvSpPr txBox="1"/>
          <p:nvPr/>
        </p:nvSpPr>
        <p:spPr>
          <a:xfrm>
            <a:off x="7355174" y="4245056"/>
            <a:ext cx="453001" cy="400110"/>
          </a:xfrm>
          <a:prstGeom prst="rect">
            <a:avLst/>
          </a:prstGeom>
          <a:noFill/>
        </p:spPr>
        <p:txBody>
          <a:bodyPr wrap="square" rtlCol="0">
            <a:spAutoFit/>
          </a:bodyPr>
          <a:lstStyle/>
          <a:p>
            <a:r>
              <a:rPr lang="en-US" sz="2000" b="1" dirty="0">
                <a:solidFill>
                  <a:schemeClr val="bg2">
                    <a:lumMod val="10000"/>
                  </a:schemeClr>
                </a:solidFill>
              </a:rPr>
              <a:t>c)</a:t>
            </a:r>
            <a:endParaRPr lang="en-US" sz="2000" b="1" baseline="-25000" dirty="0">
              <a:solidFill>
                <a:schemeClr val="bg2">
                  <a:lumMod val="10000"/>
                </a:schemeClr>
              </a:solidFill>
            </a:endParaRPr>
          </a:p>
        </p:txBody>
      </p:sp>
      <p:sp>
        <p:nvSpPr>
          <p:cNvPr id="37" name="TextBox 36">
            <a:extLst>
              <a:ext uri="{FF2B5EF4-FFF2-40B4-BE49-F238E27FC236}">
                <a16:creationId xmlns:a16="http://schemas.microsoft.com/office/drawing/2014/main" id="{554BB9BF-B047-440F-A266-80B14B6C90AE}"/>
              </a:ext>
            </a:extLst>
          </p:cNvPr>
          <p:cNvSpPr txBox="1"/>
          <p:nvPr/>
        </p:nvSpPr>
        <p:spPr>
          <a:xfrm>
            <a:off x="1227512" y="6008895"/>
            <a:ext cx="723548" cy="307777"/>
          </a:xfrm>
          <a:prstGeom prst="rect">
            <a:avLst/>
          </a:prstGeom>
          <a:noFill/>
        </p:spPr>
        <p:txBody>
          <a:bodyPr wrap="square" rtlCol="0">
            <a:spAutoFit/>
          </a:bodyPr>
          <a:lstStyle/>
          <a:p>
            <a:r>
              <a:rPr lang="en-US" sz="1400" dirty="0">
                <a:solidFill>
                  <a:schemeClr val="bg1"/>
                </a:solidFill>
              </a:rPr>
              <a:t>50 µm</a:t>
            </a:r>
          </a:p>
        </p:txBody>
      </p:sp>
      <p:cxnSp>
        <p:nvCxnSpPr>
          <p:cNvPr id="38" name="Straight Connector 37">
            <a:extLst>
              <a:ext uri="{FF2B5EF4-FFF2-40B4-BE49-F238E27FC236}">
                <a16:creationId xmlns:a16="http://schemas.microsoft.com/office/drawing/2014/main" id="{21E7468D-4A3B-423D-A01F-A3EA0DC13054}"/>
              </a:ext>
            </a:extLst>
          </p:cNvPr>
          <p:cNvCxnSpPr>
            <a:cxnSpLocks/>
          </p:cNvCxnSpPr>
          <p:nvPr/>
        </p:nvCxnSpPr>
        <p:spPr>
          <a:xfrm>
            <a:off x="1270230" y="6330942"/>
            <a:ext cx="58777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7E3F9F1-1F6B-4DD0-BA5C-74B65DF54942}"/>
              </a:ext>
            </a:extLst>
          </p:cNvPr>
          <p:cNvSpPr txBox="1"/>
          <p:nvPr/>
        </p:nvSpPr>
        <p:spPr>
          <a:xfrm>
            <a:off x="4270440" y="6008895"/>
            <a:ext cx="723548" cy="307777"/>
          </a:xfrm>
          <a:prstGeom prst="rect">
            <a:avLst/>
          </a:prstGeom>
          <a:noFill/>
        </p:spPr>
        <p:txBody>
          <a:bodyPr wrap="square" rtlCol="0">
            <a:spAutoFit/>
          </a:bodyPr>
          <a:lstStyle/>
          <a:p>
            <a:r>
              <a:rPr lang="en-US" sz="1400" dirty="0">
                <a:solidFill>
                  <a:schemeClr val="bg1"/>
                </a:solidFill>
              </a:rPr>
              <a:t>50 µm</a:t>
            </a:r>
          </a:p>
        </p:txBody>
      </p:sp>
      <p:cxnSp>
        <p:nvCxnSpPr>
          <p:cNvPr id="41" name="Straight Connector 40">
            <a:extLst>
              <a:ext uri="{FF2B5EF4-FFF2-40B4-BE49-F238E27FC236}">
                <a16:creationId xmlns:a16="http://schemas.microsoft.com/office/drawing/2014/main" id="{71C530AD-ACF7-45FD-ACF6-02FEC6C9F0A8}"/>
              </a:ext>
            </a:extLst>
          </p:cNvPr>
          <p:cNvCxnSpPr>
            <a:cxnSpLocks/>
          </p:cNvCxnSpPr>
          <p:nvPr/>
        </p:nvCxnSpPr>
        <p:spPr>
          <a:xfrm>
            <a:off x="4313158" y="6330942"/>
            <a:ext cx="58777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28007E84-2E8D-484B-8970-17E004014BBF}"/>
              </a:ext>
            </a:extLst>
          </p:cNvPr>
          <p:cNvSpPr txBox="1"/>
          <p:nvPr/>
        </p:nvSpPr>
        <p:spPr>
          <a:xfrm>
            <a:off x="7446401" y="6008261"/>
            <a:ext cx="723548" cy="307777"/>
          </a:xfrm>
          <a:prstGeom prst="rect">
            <a:avLst/>
          </a:prstGeom>
          <a:noFill/>
        </p:spPr>
        <p:txBody>
          <a:bodyPr wrap="square" rtlCol="0">
            <a:spAutoFit/>
          </a:bodyPr>
          <a:lstStyle/>
          <a:p>
            <a:r>
              <a:rPr lang="en-US" sz="1400" dirty="0">
                <a:solidFill>
                  <a:schemeClr val="bg1"/>
                </a:solidFill>
              </a:rPr>
              <a:t>50 µm</a:t>
            </a:r>
          </a:p>
        </p:txBody>
      </p:sp>
      <p:cxnSp>
        <p:nvCxnSpPr>
          <p:cNvPr id="43" name="Straight Connector 42">
            <a:extLst>
              <a:ext uri="{FF2B5EF4-FFF2-40B4-BE49-F238E27FC236}">
                <a16:creationId xmlns:a16="http://schemas.microsoft.com/office/drawing/2014/main" id="{7BAB20A0-186E-42FD-8B66-7DC4DFF57D75}"/>
              </a:ext>
            </a:extLst>
          </p:cNvPr>
          <p:cNvCxnSpPr>
            <a:cxnSpLocks/>
          </p:cNvCxnSpPr>
          <p:nvPr/>
        </p:nvCxnSpPr>
        <p:spPr>
          <a:xfrm>
            <a:off x="7489119" y="6330308"/>
            <a:ext cx="58777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2CD616F-6DD0-4A66-A133-482F770DD9D4}"/>
              </a:ext>
            </a:extLst>
          </p:cNvPr>
          <p:cNvSpPr txBox="1"/>
          <p:nvPr/>
        </p:nvSpPr>
        <p:spPr>
          <a:xfrm>
            <a:off x="3083518" y="4235293"/>
            <a:ext cx="1236837" cy="400110"/>
          </a:xfrm>
          <a:prstGeom prst="rect">
            <a:avLst/>
          </a:prstGeom>
          <a:noFill/>
        </p:spPr>
        <p:txBody>
          <a:bodyPr wrap="square" rtlCol="0">
            <a:spAutoFit/>
          </a:bodyPr>
          <a:lstStyle/>
          <a:p>
            <a:r>
              <a:rPr lang="en-US" sz="2000" b="1" dirty="0">
                <a:solidFill>
                  <a:srgbClr val="FF0000"/>
                </a:solidFill>
              </a:rPr>
              <a:t>30 min</a:t>
            </a:r>
            <a:endParaRPr lang="en-US" sz="2000" b="1" baseline="-25000" dirty="0">
              <a:solidFill>
                <a:srgbClr val="FF0000"/>
              </a:solidFill>
            </a:endParaRPr>
          </a:p>
        </p:txBody>
      </p:sp>
      <p:sp>
        <p:nvSpPr>
          <p:cNvPr id="45" name="TextBox 44">
            <a:extLst>
              <a:ext uri="{FF2B5EF4-FFF2-40B4-BE49-F238E27FC236}">
                <a16:creationId xmlns:a16="http://schemas.microsoft.com/office/drawing/2014/main" id="{E857BEB8-5333-4E8C-A524-FFDA6C73FB82}"/>
              </a:ext>
            </a:extLst>
          </p:cNvPr>
          <p:cNvSpPr txBox="1"/>
          <p:nvPr/>
        </p:nvSpPr>
        <p:spPr>
          <a:xfrm>
            <a:off x="6150717" y="4234717"/>
            <a:ext cx="1236837" cy="400110"/>
          </a:xfrm>
          <a:prstGeom prst="rect">
            <a:avLst/>
          </a:prstGeom>
          <a:noFill/>
        </p:spPr>
        <p:txBody>
          <a:bodyPr wrap="square" rtlCol="0">
            <a:spAutoFit/>
          </a:bodyPr>
          <a:lstStyle/>
          <a:p>
            <a:r>
              <a:rPr lang="en-US" sz="2000" b="1" dirty="0">
                <a:solidFill>
                  <a:srgbClr val="FF0000"/>
                </a:solidFill>
              </a:rPr>
              <a:t>90 min</a:t>
            </a:r>
            <a:endParaRPr lang="en-US" sz="2000" b="1" baseline="-25000" dirty="0">
              <a:solidFill>
                <a:srgbClr val="FF0000"/>
              </a:solidFill>
            </a:endParaRPr>
          </a:p>
        </p:txBody>
      </p:sp>
      <p:sp>
        <p:nvSpPr>
          <p:cNvPr id="46" name="TextBox 45">
            <a:extLst>
              <a:ext uri="{FF2B5EF4-FFF2-40B4-BE49-F238E27FC236}">
                <a16:creationId xmlns:a16="http://schemas.microsoft.com/office/drawing/2014/main" id="{D6ED256C-6168-46AD-8A2F-05293787FAF8}"/>
              </a:ext>
            </a:extLst>
          </p:cNvPr>
          <p:cNvSpPr txBox="1"/>
          <p:nvPr/>
        </p:nvSpPr>
        <p:spPr>
          <a:xfrm>
            <a:off x="8883670" y="4226261"/>
            <a:ext cx="1236837" cy="400110"/>
          </a:xfrm>
          <a:prstGeom prst="rect">
            <a:avLst/>
          </a:prstGeom>
          <a:noFill/>
        </p:spPr>
        <p:txBody>
          <a:bodyPr wrap="square" rtlCol="0">
            <a:spAutoFit/>
          </a:bodyPr>
          <a:lstStyle/>
          <a:p>
            <a:r>
              <a:rPr lang="en-US" sz="2000" b="1" dirty="0">
                <a:solidFill>
                  <a:srgbClr val="FF0000"/>
                </a:solidFill>
              </a:rPr>
              <a:t>180 min</a:t>
            </a:r>
            <a:endParaRPr lang="en-US" sz="2000" b="1" baseline="-25000" dirty="0">
              <a:solidFill>
                <a:srgbClr val="FF0000"/>
              </a:solidFill>
            </a:endParaRPr>
          </a:p>
        </p:txBody>
      </p:sp>
      <p:sp>
        <p:nvSpPr>
          <p:cNvPr id="34" name="TextBox 33">
            <a:extLst>
              <a:ext uri="{FF2B5EF4-FFF2-40B4-BE49-F238E27FC236}">
                <a16:creationId xmlns:a16="http://schemas.microsoft.com/office/drawing/2014/main" id="{2BCAAFA6-0C49-494E-8A37-816F893BD6D3}"/>
              </a:ext>
            </a:extLst>
          </p:cNvPr>
          <p:cNvSpPr txBox="1"/>
          <p:nvPr/>
        </p:nvSpPr>
        <p:spPr>
          <a:xfrm>
            <a:off x="7715923" y="3481658"/>
            <a:ext cx="4437316" cy="523220"/>
          </a:xfrm>
          <a:prstGeom prst="rect">
            <a:avLst/>
          </a:prstGeom>
          <a:noFill/>
        </p:spPr>
        <p:txBody>
          <a:bodyPr wrap="square" rtlCol="0">
            <a:spAutoFit/>
          </a:bodyPr>
          <a:lstStyle/>
          <a:p>
            <a:r>
              <a:rPr lang="en-US" sz="1400" dirty="0">
                <a:solidFill>
                  <a:schemeClr val="bg2">
                    <a:lumMod val="10000"/>
                  </a:schemeClr>
                </a:solidFill>
                <a:latin typeface="+mj-lt"/>
              </a:rPr>
              <a:t>Mass loss recorded on U</a:t>
            </a:r>
            <a:r>
              <a:rPr lang="en-US" sz="1400" baseline="-25000" dirty="0">
                <a:solidFill>
                  <a:schemeClr val="bg2">
                    <a:lumMod val="10000"/>
                  </a:schemeClr>
                </a:solidFill>
                <a:latin typeface="+mj-lt"/>
              </a:rPr>
              <a:t>0.2</a:t>
            </a:r>
            <a:r>
              <a:rPr lang="en-US" sz="1400" dirty="0">
                <a:solidFill>
                  <a:schemeClr val="bg2">
                    <a:lumMod val="10000"/>
                  </a:schemeClr>
                </a:solidFill>
                <a:latin typeface="+mj-lt"/>
              </a:rPr>
              <a:t>Zr</a:t>
            </a:r>
            <a:r>
              <a:rPr lang="en-US" sz="1400" baseline="-25000" dirty="0">
                <a:solidFill>
                  <a:schemeClr val="bg2">
                    <a:lumMod val="10000"/>
                  </a:schemeClr>
                </a:solidFill>
                <a:latin typeface="+mj-lt"/>
              </a:rPr>
              <a:t>0.8</a:t>
            </a:r>
            <a:r>
              <a:rPr lang="en-US" sz="1400" dirty="0">
                <a:solidFill>
                  <a:schemeClr val="bg2">
                    <a:lumMod val="10000"/>
                  </a:schemeClr>
                </a:solidFill>
                <a:latin typeface="+mj-lt"/>
              </a:rPr>
              <a:t>C</a:t>
            </a:r>
            <a:r>
              <a:rPr lang="en-US" sz="1400" baseline="-25000" dirty="0">
                <a:solidFill>
                  <a:schemeClr val="bg2">
                    <a:lumMod val="10000"/>
                  </a:schemeClr>
                </a:solidFill>
                <a:latin typeface="+mj-lt"/>
              </a:rPr>
              <a:t>0.93</a:t>
            </a:r>
            <a:r>
              <a:rPr lang="en-US" sz="1400" dirty="0">
                <a:solidFill>
                  <a:schemeClr val="bg2">
                    <a:lumMod val="10000"/>
                  </a:schemeClr>
                </a:solidFill>
                <a:latin typeface="+mj-lt"/>
              </a:rPr>
              <a:t> fuel sample during hot hydrogen testing</a:t>
            </a:r>
            <a:endParaRPr lang="en-US" sz="1400" baseline="-25000" dirty="0">
              <a:solidFill>
                <a:schemeClr val="bg2">
                  <a:lumMod val="10000"/>
                </a:schemeClr>
              </a:solidFill>
              <a:latin typeface="+mj-lt"/>
            </a:endParaRPr>
          </a:p>
        </p:txBody>
      </p:sp>
      <p:pic>
        <p:nvPicPr>
          <p:cNvPr id="35" name="Picture 34">
            <a:extLst>
              <a:ext uri="{FF2B5EF4-FFF2-40B4-BE49-F238E27FC236}">
                <a16:creationId xmlns:a16="http://schemas.microsoft.com/office/drawing/2014/main" id="{A7D6130A-5FC5-4203-8EB5-1ADB54A03787}"/>
              </a:ext>
            </a:extLst>
          </p:cNvPr>
          <p:cNvPicPr>
            <a:picLocks noChangeAspect="1"/>
          </p:cNvPicPr>
          <p:nvPr/>
        </p:nvPicPr>
        <p:blipFill>
          <a:blip r:embed="rId5"/>
          <a:stretch>
            <a:fillRect/>
          </a:stretch>
        </p:blipFill>
        <p:spPr>
          <a:xfrm>
            <a:off x="7448948" y="599853"/>
            <a:ext cx="4704291" cy="2856337"/>
          </a:xfrm>
          <a:prstGeom prst="rect">
            <a:avLst/>
          </a:prstGeom>
        </p:spPr>
      </p:pic>
      <p:sp>
        <p:nvSpPr>
          <p:cNvPr id="22" name="Content Placeholder 1">
            <a:extLst>
              <a:ext uri="{FF2B5EF4-FFF2-40B4-BE49-F238E27FC236}">
                <a16:creationId xmlns:a16="http://schemas.microsoft.com/office/drawing/2014/main" id="{68C906A4-2C24-4EC8-96CD-60156B58F5D4}"/>
              </a:ext>
            </a:extLst>
          </p:cNvPr>
          <p:cNvSpPr txBox="1">
            <a:spLocks/>
          </p:cNvSpPr>
          <p:nvPr/>
        </p:nvSpPr>
        <p:spPr>
          <a:xfrm>
            <a:off x="38761" y="1311382"/>
            <a:ext cx="7574726" cy="2652984"/>
          </a:xfrm>
          <a:prstGeom prst="rect">
            <a:avLst/>
          </a:prstGeom>
        </p:spPr>
        <p:txBody>
          <a:bodyPr/>
          <a:lstStyle>
            <a:lvl1pPr marL="411480" indent="-411480" algn="l" defTabSz="54864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54864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54864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54864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ＭＳ Ｐゴシック" charset="-128"/>
                <a:cs typeface="Arial"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indent="0">
              <a:buFont typeface="Arial" pitchFamily="34" charset="0"/>
              <a:buNone/>
            </a:pPr>
            <a:r>
              <a:rPr lang="en-US" sz="1700" dirty="0"/>
              <a:t> </a:t>
            </a:r>
          </a:p>
          <a:p>
            <a:pPr lvl="1">
              <a:buFont typeface="Arial" panose="020B0604020202020204" pitchFamily="34" charset="0"/>
              <a:buChar char="•"/>
            </a:pPr>
            <a:r>
              <a:rPr lang="en-US" sz="1700" dirty="0"/>
              <a:t>Bi carbide fuel (U</a:t>
            </a:r>
            <a:r>
              <a:rPr lang="en-US" sz="1700" baseline="-25000" dirty="0"/>
              <a:t>0.2</a:t>
            </a:r>
            <a:r>
              <a:rPr lang="en-US" sz="1700" dirty="0"/>
              <a:t>Zr</a:t>
            </a:r>
            <a:r>
              <a:rPr lang="en-US" sz="1700" baseline="-25000" dirty="0"/>
              <a:t>0.8</a:t>
            </a:r>
            <a:r>
              <a:rPr lang="en-US" sz="1700" dirty="0"/>
              <a:t>)C was tested at 2300°C (2573K) for 3 hours under hot H</a:t>
            </a:r>
            <a:r>
              <a:rPr lang="en-US" sz="1700" baseline="-25000" dirty="0"/>
              <a:t>2</a:t>
            </a:r>
            <a:r>
              <a:rPr lang="en-US" sz="1700" dirty="0"/>
              <a:t> </a:t>
            </a:r>
          </a:p>
          <a:p>
            <a:pPr lvl="1">
              <a:buFont typeface="Arial" panose="020B0604020202020204" pitchFamily="34" charset="0"/>
              <a:buChar char="•"/>
            </a:pPr>
            <a:r>
              <a:rPr lang="en-US" altLang="en-US" sz="1800" b="0" dirty="0"/>
              <a:t>SEM imaging and X-ray diffraction was performed on the samples at 30, 90, and 180 minutes of hot hydrogen exposure</a:t>
            </a:r>
          </a:p>
          <a:p>
            <a:pPr lvl="1">
              <a:buFont typeface="Arial" panose="020B0604020202020204" pitchFamily="34" charset="0"/>
              <a:buChar char="•"/>
            </a:pPr>
            <a:r>
              <a:rPr lang="en-US" sz="1700" dirty="0"/>
              <a:t>The predominant feature in the microstructure was thermal etching</a:t>
            </a:r>
          </a:p>
          <a:p>
            <a:pPr lvl="1">
              <a:buFont typeface="Arial" panose="020B0604020202020204" pitchFamily="34" charset="0"/>
              <a:buChar char="•"/>
            </a:pPr>
            <a:r>
              <a:rPr lang="en-US" sz="1700" dirty="0"/>
              <a:t>The formation of surface porosity was observed after 90 and 180 minutes of hot hydrogen exposure</a:t>
            </a:r>
          </a:p>
          <a:p>
            <a:pPr lvl="1"/>
            <a:endParaRPr lang="en-US" sz="1700" dirty="0"/>
          </a:p>
          <a:p>
            <a:pPr lvl="1"/>
            <a:endParaRPr lang="en-US" sz="1700" dirty="0"/>
          </a:p>
        </p:txBody>
      </p:sp>
      <p:sp>
        <p:nvSpPr>
          <p:cNvPr id="25" name="Title 3">
            <a:extLst>
              <a:ext uri="{FF2B5EF4-FFF2-40B4-BE49-F238E27FC236}">
                <a16:creationId xmlns:a16="http://schemas.microsoft.com/office/drawing/2014/main" id="{71F5D04F-66F4-4A62-A32F-CF7829C92655}"/>
              </a:ext>
            </a:extLst>
          </p:cNvPr>
          <p:cNvSpPr>
            <a:spLocks noGrp="1"/>
          </p:cNvSpPr>
          <p:nvPr>
            <p:ph type="title"/>
          </p:nvPr>
        </p:nvSpPr>
        <p:spPr>
          <a:xfrm>
            <a:off x="375142" y="41218"/>
            <a:ext cx="6194271" cy="914400"/>
          </a:xfrm>
        </p:spPr>
        <p:txBody>
          <a:bodyPr/>
          <a:lstStyle/>
          <a:p>
            <a:r>
              <a:rPr lang="en-US" sz="3200" dirty="0">
                <a:latin typeface="+mj-lt"/>
              </a:rPr>
              <a:t>Hot Hydrogen Testing of </a:t>
            </a:r>
            <a:r>
              <a:rPr lang="en-US" sz="3200" dirty="0" err="1">
                <a:latin typeface="+mj-lt"/>
              </a:rPr>
              <a:t>Bicarbide</a:t>
            </a:r>
            <a:r>
              <a:rPr lang="en-US" sz="3200" dirty="0">
                <a:latin typeface="+mj-lt"/>
              </a:rPr>
              <a:t> Fuel </a:t>
            </a:r>
          </a:p>
        </p:txBody>
      </p:sp>
    </p:spTree>
    <p:extLst>
      <p:ext uri="{BB962C8B-B14F-4D97-AF65-F5344CB8AC3E}">
        <p14:creationId xmlns:p14="http://schemas.microsoft.com/office/powerpoint/2010/main" val="2814000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2A58C4-E0DC-47CA-9E85-2DD4E03C4576}"/>
              </a:ext>
            </a:extLst>
          </p:cNvPr>
          <p:cNvSpPr txBox="1"/>
          <p:nvPr/>
        </p:nvSpPr>
        <p:spPr>
          <a:xfrm>
            <a:off x="8726991" y="6073955"/>
            <a:ext cx="2919368" cy="461665"/>
          </a:xfrm>
          <a:prstGeom prst="rect">
            <a:avLst/>
          </a:prstGeom>
          <a:noFill/>
        </p:spPr>
        <p:txBody>
          <a:bodyPr wrap="square" rtlCol="0">
            <a:spAutoFit/>
          </a:bodyPr>
          <a:lstStyle/>
          <a:p>
            <a:r>
              <a:rPr lang="en-US" sz="1200" dirty="0">
                <a:solidFill>
                  <a:schemeClr val="bg2">
                    <a:lumMod val="10000"/>
                  </a:schemeClr>
                </a:solidFill>
                <a:latin typeface="+mj-lt"/>
              </a:rPr>
              <a:t>Mass loss recorded on U</a:t>
            </a:r>
            <a:r>
              <a:rPr lang="en-US" sz="1200" baseline="-25000" dirty="0">
                <a:solidFill>
                  <a:schemeClr val="bg2">
                    <a:lumMod val="10000"/>
                  </a:schemeClr>
                </a:solidFill>
                <a:latin typeface="+mj-lt"/>
              </a:rPr>
              <a:t>0.2</a:t>
            </a:r>
            <a:r>
              <a:rPr lang="en-US" sz="1200" dirty="0">
                <a:solidFill>
                  <a:schemeClr val="bg2">
                    <a:lumMod val="10000"/>
                  </a:schemeClr>
                </a:solidFill>
                <a:latin typeface="+mj-lt"/>
              </a:rPr>
              <a:t>Zr</a:t>
            </a:r>
            <a:r>
              <a:rPr lang="en-US" sz="1200" baseline="-25000" dirty="0">
                <a:solidFill>
                  <a:schemeClr val="bg2">
                    <a:lumMod val="10000"/>
                  </a:schemeClr>
                </a:solidFill>
                <a:latin typeface="+mj-lt"/>
              </a:rPr>
              <a:t>0.8</a:t>
            </a:r>
            <a:r>
              <a:rPr lang="en-US" sz="1200" dirty="0">
                <a:solidFill>
                  <a:schemeClr val="bg2">
                    <a:lumMod val="10000"/>
                  </a:schemeClr>
                </a:solidFill>
                <a:latin typeface="+mj-lt"/>
              </a:rPr>
              <a:t>C</a:t>
            </a:r>
            <a:r>
              <a:rPr lang="en-US" sz="1200" baseline="-25000" dirty="0">
                <a:solidFill>
                  <a:schemeClr val="bg2">
                    <a:lumMod val="10000"/>
                  </a:schemeClr>
                </a:solidFill>
                <a:latin typeface="+mj-lt"/>
              </a:rPr>
              <a:t>0.93</a:t>
            </a:r>
            <a:r>
              <a:rPr lang="en-US" sz="1200" dirty="0">
                <a:solidFill>
                  <a:schemeClr val="bg2">
                    <a:lumMod val="10000"/>
                  </a:schemeClr>
                </a:solidFill>
                <a:latin typeface="+mj-lt"/>
              </a:rPr>
              <a:t> fuel sample during hot hydrogen testing</a:t>
            </a:r>
            <a:endParaRPr lang="en-US" sz="1200" baseline="-25000" dirty="0">
              <a:solidFill>
                <a:schemeClr val="bg2">
                  <a:lumMod val="10000"/>
                </a:schemeClr>
              </a:solidFill>
              <a:latin typeface="+mj-lt"/>
            </a:endParaRPr>
          </a:p>
        </p:txBody>
      </p:sp>
      <p:graphicFrame>
        <p:nvGraphicFramePr>
          <p:cNvPr id="7" name="Table 6">
            <a:extLst>
              <a:ext uri="{FF2B5EF4-FFF2-40B4-BE49-F238E27FC236}">
                <a16:creationId xmlns:a16="http://schemas.microsoft.com/office/drawing/2014/main" id="{B1C408B2-6A2F-4029-9556-7D37153993F3}"/>
              </a:ext>
            </a:extLst>
          </p:cNvPr>
          <p:cNvGraphicFramePr>
            <a:graphicFrameLocks noGrp="1"/>
          </p:cNvGraphicFramePr>
          <p:nvPr>
            <p:extLst>
              <p:ext uri="{D42A27DB-BD31-4B8C-83A1-F6EECF244321}">
                <p14:modId xmlns:p14="http://schemas.microsoft.com/office/powerpoint/2010/main" val="1521701905"/>
              </p:ext>
            </p:extLst>
          </p:nvPr>
        </p:nvGraphicFramePr>
        <p:xfrm>
          <a:off x="8844053" y="3528207"/>
          <a:ext cx="2685244" cy="2545748"/>
        </p:xfrm>
        <a:graphic>
          <a:graphicData uri="http://schemas.openxmlformats.org/drawingml/2006/table">
            <a:tbl>
              <a:tblPr firstRow="1" firstCol="1" lastRow="1" lastCol="1" bandRow="1" bandCol="1">
                <a:tableStyleId>{5C22544A-7EE6-4342-B048-85BDC9FD1C3A}</a:tableStyleId>
              </a:tblPr>
              <a:tblGrid>
                <a:gridCol w="657606">
                  <a:extLst>
                    <a:ext uri="{9D8B030D-6E8A-4147-A177-3AD203B41FA5}">
                      <a16:colId xmlns:a16="http://schemas.microsoft.com/office/drawing/2014/main" val="2002933783"/>
                    </a:ext>
                  </a:extLst>
                </a:gridCol>
                <a:gridCol w="684710">
                  <a:extLst>
                    <a:ext uri="{9D8B030D-6E8A-4147-A177-3AD203B41FA5}">
                      <a16:colId xmlns:a16="http://schemas.microsoft.com/office/drawing/2014/main" val="3598738911"/>
                    </a:ext>
                  </a:extLst>
                </a:gridCol>
                <a:gridCol w="636575">
                  <a:extLst>
                    <a:ext uri="{9D8B030D-6E8A-4147-A177-3AD203B41FA5}">
                      <a16:colId xmlns:a16="http://schemas.microsoft.com/office/drawing/2014/main" val="3944685949"/>
                    </a:ext>
                  </a:extLst>
                </a:gridCol>
                <a:gridCol w="706353">
                  <a:extLst>
                    <a:ext uri="{9D8B030D-6E8A-4147-A177-3AD203B41FA5}">
                      <a16:colId xmlns:a16="http://schemas.microsoft.com/office/drawing/2014/main" val="2011326945"/>
                    </a:ext>
                  </a:extLst>
                </a:gridCol>
              </a:tblGrid>
              <a:tr h="309716">
                <a:tc>
                  <a:txBody>
                    <a:bodyPr/>
                    <a:lstStyle/>
                    <a:p>
                      <a:pPr marL="0" marR="0" algn="ctr">
                        <a:spcBef>
                          <a:spcPts val="0"/>
                        </a:spcBef>
                        <a:spcAft>
                          <a:spcPts val="0"/>
                        </a:spcAft>
                      </a:pPr>
                      <a:r>
                        <a:rPr lang="en-US" sz="800" dirty="0">
                          <a:effectLst/>
                        </a:rPr>
                        <a:t>Exposure time [min]</a:t>
                      </a:r>
                      <a:endParaRPr lang="en-US" sz="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10000"/>
                      </a:schemeClr>
                    </a:solidFill>
                  </a:tcPr>
                </a:tc>
                <a:tc>
                  <a:txBody>
                    <a:bodyPr/>
                    <a:lstStyle/>
                    <a:p>
                      <a:pPr marL="0" marR="0" algn="ctr">
                        <a:spcBef>
                          <a:spcPts val="0"/>
                        </a:spcBef>
                        <a:spcAft>
                          <a:spcPts val="0"/>
                        </a:spcAft>
                      </a:pPr>
                      <a:r>
                        <a:rPr lang="en-US" sz="800" dirty="0">
                          <a:effectLst/>
                        </a:rPr>
                        <a:t>Sample</a:t>
                      </a:r>
                    </a:p>
                    <a:p>
                      <a:pPr marL="0" marR="0" algn="ctr">
                        <a:spcBef>
                          <a:spcPts val="0"/>
                        </a:spcBef>
                        <a:spcAft>
                          <a:spcPts val="0"/>
                        </a:spcAft>
                      </a:pPr>
                      <a:r>
                        <a:rPr lang="en-US" sz="800" dirty="0">
                          <a:effectLst/>
                        </a:rPr>
                        <a:t>Mass [g]</a:t>
                      </a:r>
                      <a:endParaRPr lang="en-US" sz="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10000"/>
                      </a:schemeClr>
                    </a:solidFill>
                  </a:tcPr>
                </a:tc>
                <a:tc>
                  <a:txBody>
                    <a:bodyPr/>
                    <a:lstStyle/>
                    <a:p>
                      <a:pPr marL="0" marR="0" algn="ctr">
                        <a:spcBef>
                          <a:spcPts val="0"/>
                        </a:spcBef>
                        <a:spcAft>
                          <a:spcPts val="0"/>
                        </a:spcAft>
                      </a:pPr>
                      <a:r>
                        <a:rPr lang="en-US" sz="800" dirty="0">
                          <a:effectLst/>
                        </a:rPr>
                        <a:t>Mass loss [mg]</a:t>
                      </a:r>
                      <a:endParaRPr lang="en-US" sz="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10000"/>
                      </a:schemeClr>
                    </a:solidFill>
                  </a:tcPr>
                </a:tc>
                <a:tc>
                  <a:txBody>
                    <a:bodyPr/>
                    <a:lstStyle/>
                    <a:p>
                      <a:pPr marL="0" marR="0" algn="ctr">
                        <a:spcBef>
                          <a:spcPts val="0"/>
                        </a:spcBef>
                        <a:spcAft>
                          <a:spcPts val="0"/>
                        </a:spcAft>
                      </a:pPr>
                      <a:r>
                        <a:rPr lang="en-US" sz="800" dirty="0">
                          <a:effectLst/>
                        </a:rPr>
                        <a:t>Mass loss [%]</a:t>
                      </a:r>
                      <a:endParaRPr lang="en-US" sz="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10000"/>
                      </a:schemeClr>
                    </a:solidFill>
                  </a:tcPr>
                </a:tc>
                <a:extLst>
                  <a:ext uri="{0D108BD9-81ED-4DB2-BD59-A6C34878D82A}">
                    <a16:rowId xmlns:a16="http://schemas.microsoft.com/office/drawing/2014/main" val="1243332877"/>
                  </a:ext>
                </a:extLst>
              </a:tr>
              <a:tr h="279504">
                <a:tc>
                  <a:txBody>
                    <a:bodyPr/>
                    <a:lstStyle/>
                    <a:p>
                      <a:pPr marL="0" marR="0" algn="ctr">
                        <a:spcBef>
                          <a:spcPts val="0"/>
                        </a:spcBef>
                        <a:spcAft>
                          <a:spcPts val="0"/>
                        </a:spcAft>
                      </a:pPr>
                      <a:r>
                        <a:rPr lang="en-US" sz="800" b="0" dirty="0">
                          <a:solidFill>
                            <a:schemeClr val="bg2">
                              <a:lumMod val="10000"/>
                            </a:schemeClr>
                          </a:solidFill>
                          <a:effectLst/>
                        </a:rPr>
                        <a:t>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11.7358</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a:solidFill>
                            <a:schemeClr val="bg2">
                              <a:lumMod val="10000"/>
                            </a:schemeClr>
                          </a:solidFill>
                          <a:effectLst/>
                        </a:rPr>
                        <a:t>N/A</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1" dirty="0">
                          <a:solidFill>
                            <a:schemeClr val="bg2">
                              <a:lumMod val="10000"/>
                            </a:schemeClr>
                          </a:solidFill>
                          <a:effectLst/>
                        </a:rPr>
                        <a:t>N/A</a:t>
                      </a:r>
                      <a:endParaRPr lang="en-US" sz="800" b="1" dirty="0">
                        <a:solidFill>
                          <a:schemeClr val="bg2">
                            <a:lumMod val="10000"/>
                          </a:schemeClr>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756773810"/>
                  </a:ext>
                </a:extLst>
              </a:tr>
              <a:tr h="279504">
                <a:tc>
                  <a:txBody>
                    <a:bodyPr/>
                    <a:lstStyle/>
                    <a:p>
                      <a:pPr marL="0" marR="0" algn="ctr">
                        <a:spcBef>
                          <a:spcPts val="0"/>
                        </a:spcBef>
                        <a:spcAft>
                          <a:spcPts val="0"/>
                        </a:spcAft>
                      </a:pPr>
                      <a:r>
                        <a:rPr lang="en-US" sz="800" b="0" dirty="0">
                          <a:solidFill>
                            <a:schemeClr val="bg2">
                              <a:lumMod val="10000"/>
                            </a:schemeClr>
                          </a:solidFill>
                          <a:effectLst/>
                        </a:rPr>
                        <a:t>10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11.6729</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a:solidFill>
                            <a:schemeClr val="bg2">
                              <a:lumMod val="10000"/>
                            </a:schemeClr>
                          </a:solidFill>
                          <a:effectLst/>
                        </a:rPr>
                        <a:t>62.9</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1" dirty="0">
                          <a:solidFill>
                            <a:schemeClr val="bg2">
                              <a:lumMod val="10000"/>
                            </a:schemeClr>
                          </a:solidFill>
                          <a:effectLst/>
                        </a:rPr>
                        <a:t>0.54</a:t>
                      </a:r>
                      <a:endParaRPr lang="en-US" sz="800" b="1" dirty="0">
                        <a:solidFill>
                          <a:schemeClr val="bg2">
                            <a:lumMod val="10000"/>
                          </a:schemeClr>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2095121511"/>
                  </a:ext>
                </a:extLst>
              </a:tr>
              <a:tr h="279504">
                <a:tc>
                  <a:txBody>
                    <a:bodyPr/>
                    <a:lstStyle/>
                    <a:p>
                      <a:pPr marL="0" marR="0" algn="ctr">
                        <a:spcBef>
                          <a:spcPts val="0"/>
                        </a:spcBef>
                        <a:spcAft>
                          <a:spcPts val="0"/>
                        </a:spcAft>
                      </a:pPr>
                      <a:r>
                        <a:rPr lang="en-US" sz="800" b="0" dirty="0">
                          <a:solidFill>
                            <a:schemeClr val="bg2">
                              <a:lumMod val="10000"/>
                            </a:schemeClr>
                          </a:solidFill>
                          <a:effectLst/>
                        </a:rPr>
                        <a:t>30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11.6662</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a:solidFill>
                            <a:schemeClr val="bg2">
                              <a:lumMod val="10000"/>
                            </a:schemeClr>
                          </a:solidFill>
                          <a:effectLst/>
                        </a:rPr>
                        <a:t>6.70</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1" dirty="0">
                          <a:solidFill>
                            <a:schemeClr val="bg2">
                              <a:lumMod val="10000"/>
                            </a:schemeClr>
                          </a:solidFill>
                          <a:effectLst/>
                        </a:rPr>
                        <a:t>0.06</a:t>
                      </a:r>
                      <a:endParaRPr lang="en-US" sz="800" b="1" dirty="0">
                        <a:solidFill>
                          <a:schemeClr val="bg2">
                            <a:lumMod val="10000"/>
                          </a:schemeClr>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4081341503"/>
                  </a:ext>
                </a:extLst>
              </a:tr>
              <a:tr h="279504">
                <a:tc>
                  <a:txBody>
                    <a:bodyPr/>
                    <a:lstStyle/>
                    <a:p>
                      <a:pPr marL="0" marR="0" algn="ctr">
                        <a:spcBef>
                          <a:spcPts val="0"/>
                        </a:spcBef>
                        <a:spcAft>
                          <a:spcPts val="0"/>
                        </a:spcAft>
                      </a:pPr>
                      <a:r>
                        <a:rPr lang="en-US" sz="800" b="0" dirty="0">
                          <a:solidFill>
                            <a:schemeClr val="bg2">
                              <a:lumMod val="10000"/>
                            </a:schemeClr>
                          </a:solidFill>
                          <a:effectLst/>
                        </a:rPr>
                        <a:t>60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11.6616</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4.60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1" dirty="0">
                          <a:solidFill>
                            <a:schemeClr val="bg2">
                              <a:lumMod val="10000"/>
                            </a:schemeClr>
                          </a:solidFill>
                          <a:effectLst/>
                        </a:rPr>
                        <a:t>0.04</a:t>
                      </a:r>
                      <a:endParaRPr lang="en-US" sz="800" b="1" dirty="0">
                        <a:solidFill>
                          <a:schemeClr val="bg2">
                            <a:lumMod val="10000"/>
                          </a:schemeClr>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2903305966"/>
                  </a:ext>
                </a:extLst>
              </a:tr>
              <a:tr h="279504">
                <a:tc>
                  <a:txBody>
                    <a:bodyPr/>
                    <a:lstStyle/>
                    <a:p>
                      <a:pPr marL="0" marR="0" algn="ctr">
                        <a:spcBef>
                          <a:spcPts val="0"/>
                        </a:spcBef>
                        <a:spcAft>
                          <a:spcPts val="0"/>
                        </a:spcAft>
                      </a:pPr>
                      <a:r>
                        <a:rPr lang="en-US" sz="800" b="0">
                          <a:solidFill>
                            <a:schemeClr val="bg2">
                              <a:lumMod val="10000"/>
                            </a:schemeClr>
                          </a:solidFill>
                          <a:effectLst/>
                        </a:rPr>
                        <a:t>90</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11.6577</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3.90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1" dirty="0">
                          <a:solidFill>
                            <a:schemeClr val="bg2">
                              <a:lumMod val="10000"/>
                            </a:schemeClr>
                          </a:solidFill>
                          <a:effectLst/>
                        </a:rPr>
                        <a:t>0.03</a:t>
                      </a:r>
                      <a:endParaRPr lang="en-US" sz="800" b="1" dirty="0">
                        <a:solidFill>
                          <a:schemeClr val="bg2">
                            <a:lumMod val="10000"/>
                          </a:schemeClr>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50656385"/>
                  </a:ext>
                </a:extLst>
              </a:tr>
              <a:tr h="279504">
                <a:tc>
                  <a:txBody>
                    <a:bodyPr/>
                    <a:lstStyle/>
                    <a:p>
                      <a:pPr marL="0" marR="0" algn="ctr">
                        <a:spcBef>
                          <a:spcPts val="0"/>
                        </a:spcBef>
                        <a:spcAft>
                          <a:spcPts val="0"/>
                        </a:spcAft>
                      </a:pPr>
                      <a:r>
                        <a:rPr lang="en-US" sz="800" b="0">
                          <a:solidFill>
                            <a:schemeClr val="bg2">
                              <a:lumMod val="10000"/>
                            </a:schemeClr>
                          </a:solidFill>
                          <a:effectLst/>
                        </a:rPr>
                        <a:t>120</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11.6555</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2.20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1" dirty="0">
                          <a:solidFill>
                            <a:schemeClr val="bg2">
                              <a:lumMod val="10000"/>
                            </a:schemeClr>
                          </a:solidFill>
                          <a:effectLst/>
                        </a:rPr>
                        <a:t>0.02</a:t>
                      </a:r>
                      <a:endParaRPr lang="en-US" sz="800" b="1" dirty="0">
                        <a:solidFill>
                          <a:schemeClr val="bg2">
                            <a:lumMod val="10000"/>
                          </a:schemeClr>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10202063"/>
                  </a:ext>
                </a:extLst>
              </a:tr>
              <a:tr h="279504">
                <a:tc>
                  <a:txBody>
                    <a:bodyPr/>
                    <a:lstStyle/>
                    <a:p>
                      <a:pPr marL="0" marR="0" algn="ctr">
                        <a:spcBef>
                          <a:spcPts val="0"/>
                        </a:spcBef>
                        <a:spcAft>
                          <a:spcPts val="0"/>
                        </a:spcAft>
                      </a:pPr>
                      <a:r>
                        <a:rPr lang="en-US" sz="800" b="0">
                          <a:solidFill>
                            <a:schemeClr val="bg2">
                              <a:lumMod val="10000"/>
                            </a:schemeClr>
                          </a:solidFill>
                          <a:effectLst/>
                        </a:rPr>
                        <a:t>150</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a:solidFill>
                            <a:schemeClr val="bg2">
                              <a:lumMod val="10000"/>
                            </a:schemeClr>
                          </a:solidFill>
                          <a:effectLst/>
                        </a:rPr>
                        <a:t>11.6523</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3.20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1" dirty="0">
                          <a:solidFill>
                            <a:schemeClr val="bg2">
                              <a:lumMod val="10000"/>
                            </a:schemeClr>
                          </a:solidFill>
                          <a:effectLst/>
                        </a:rPr>
                        <a:t>0.03</a:t>
                      </a:r>
                      <a:endParaRPr lang="en-US" sz="800" b="1" dirty="0">
                        <a:solidFill>
                          <a:schemeClr val="bg2">
                            <a:lumMod val="10000"/>
                          </a:schemeClr>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3420658966"/>
                  </a:ext>
                </a:extLst>
              </a:tr>
              <a:tr h="279504">
                <a:tc>
                  <a:txBody>
                    <a:bodyPr/>
                    <a:lstStyle/>
                    <a:p>
                      <a:pPr marL="0" marR="0" algn="ctr">
                        <a:spcBef>
                          <a:spcPts val="0"/>
                        </a:spcBef>
                        <a:spcAft>
                          <a:spcPts val="0"/>
                        </a:spcAft>
                      </a:pPr>
                      <a:r>
                        <a:rPr lang="en-US" sz="800" b="0">
                          <a:solidFill>
                            <a:schemeClr val="bg2">
                              <a:lumMod val="10000"/>
                            </a:schemeClr>
                          </a:solidFill>
                          <a:effectLst/>
                        </a:rPr>
                        <a:t>180</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a:solidFill>
                            <a:schemeClr val="bg2">
                              <a:lumMod val="10000"/>
                            </a:schemeClr>
                          </a:solidFill>
                          <a:effectLst/>
                        </a:rPr>
                        <a:t>11.6496</a:t>
                      </a:r>
                      <a:endParaRPr lang="en-US" sz="800" b="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0" dirty="0">
                          <a:solidFill>
                            <a:schemeClr val="bg2">
                              <a:lumMod val="10000"/>
                            </a:schemeClr>
                          </a:solidFill>
                          <a:effectLst/>
                        </a:rPr>
                        <a:t>2.70</a:t>
                      </a:r>
                      <a:endParaRPr lang="en-US" sz="800" b="0" dirty="0">
                        <a:solidFill>
                          <a:schemeClr val="bg2">
                            <a:lumMod val="10000"/>
                          </a:schemeClr>
                        </a:solidFill>
                        <a:effectLst/>
                        <a:latin typeface="Times New Roman" panose="02020603050405020304" pitchFamily="18" charset="0"/>
                        <a:ea typeface="Times New Roman" panose="02020603050405020304" pitchFamily="18" charset="0"/>
                      </a:endParaRPr>
                    </a:p>
                  </a:txBody>
                  <a:tcPr marL="18415" marR="18415" marT="73025" marB="7302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algn="ctr">
                        <a:spcBef>
                          <a:spcPts val="0"/>
                        </a:spcBef>
                        <a:spcAft>
                          <a:spcPts val="0"/>
                        </a:spcAft>
                      </a:pPr>
                      <a:r>
                        <a:rPr lang="en-US" sz="800" b="1" dirty="0">
                          <a:solidFill>
                            <a:schemeClr val="bg2">
                              <a:lumMod val="10000"/>
                            </a:schemeClr>
                          </a:solidFill>
                          <a:effectLst/>
                        </a:rPr>
                        <a:t>0.02</a:t>
                      </a:r>
                      <a:endParaRPr lang="en-US" sz="800" b="1" dirty="0">
                        <a:solidFill>
                          <a:schemeClr val="bg2">
                            <a:lumMod val="10000"/>
                          </a:schemeClr>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487056810"/>
                  </a:ext>
                </a:extLst>
              </a:tr>
            </a:tbl>
          </a:graphicData>
        </a:graphic>
      </p:graphicFrame>
      <p:sp>
        <p:nvSpPr>
          <p:cNvPr id="9" name="Content Placeholder 1">
            <a:extLst>
              <a:ext uri="{FF2B5EF4-FFF2-40B4-BE49-F238E27FC236}">
                <a16:creationId xmlns:a16="http://schemas.microsoft.com/office/drawing/2014/main" id="{3BF336F9-27DB-42F2-836A-3C4102B6EC55}"/>
              </a:ext>
            </a:extLst>
          </p:cNvPr>
          <p:cNvSpPr txBox="1">
            <a:spLocks/>
          </p:cNvSpPr>
          <p:nvPr/>
        </p:nvSpPr>
        <p:spPr>
          <a:xfrm>
            <a:off x="-209013" y="1871967"/>
            <a:ext cx="8355435" cy="3048376"/>
          </a:xfrm>
          <a:prstGeom prst="rect">
            <a:avLst/>
          </a:prstGeom>
        </p:spPr>
        <p:txBody>
          <a:bodyPr/>
          <a:lstStyle>
            <a:lvl1pPr marL="411480" indent="-411480" algn="l" defTabSz="54864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54864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54864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54864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ＭＳ Ｐゴシック" charset="-128"/>
                <a:cs typeface="Arial"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lvl="1">
              <a:buFont typeface="Arial" panose="020B0604020202020204" pitchFamily="34" charset="0"/>
              <a:buChar char="•"/>
            </a:pPr>
            <a:r>
              <a:rPr lang="en-US" sz="1700" dirty="0">
                <a:latin typeface="+mj-lt"/>
              </a:rPr>
              <a:t>The XRD data confirmed that the initial phase of (U</a:t>
            </a:r>
            <a:r>
              <a:rPr lang="en-US" sz="1700" baseline="-25000" dirty="0">
                <a:latin typeface="+mj-lt"/>
              </a:rPr>
              <a:t>0.2</a:t>
            </a:r>
            <a:r>
              <a:rPr lang="en-US" sz="1700" dirty="0">
                <a:latin typeface="+mj-lt"/>
              </a:rPr>
              <a:t>Zr</a:t>
            </a:r>
            <a:r>
              <a:rPr lang="en-US" sz="1700" baseline="-25000" dirty="0">
                <a:latin typeface="+mj-lt"/>
              </a:rPr>
              <a:t>0.8</a:t>
            </a:r>
            <a:r>
              <a:rPr lang="en-US" sz="1700" dirty="0">
                <a:latin typeface="+mj-lt"/>
              </a:rPr>
              <a:t>)C</a:t>
            </a:r>
            <a:r>
              <a:rPr lang="en-US" sz="1700" baseline="-25000" dirty="0">
                <a:latin typeface="+mj-lt"/>
              </a:rPr>
              <a:t>0.93</a:t>
            </a:r>
            <a:r>
              <a:rPr lang="en-US" sz="1700" dirty="0">
                <a:latin typeface="+mj-lt"/>
              </a:rPr>
              <a:t> was preserved during sample consolidation and all cycles of hot H</a:t>
            </a:r>
            <a:r>
              <a:rPr lang="en-US" sz="1700" baseline="-25000" dirty="0">
                <a:latin typeface="+mj-lt"/>
              </a:rPr>
              <a:t>2</a:t>
            </a:r>
            <a:r>
              <a:rPr lang="en-US" sz="1700" dirty="0">
                <a:latin typeface="+mj-lt"/>
              </a:rPr>
              <a:t> exposure</a:t>
            </a:r>
          </a:p>
          <a:p>
            <a:pPr lvl="1">
              <a:buFont typeface="Arial" panose="020B0604020202020204" pitchFamily="34" charset="0"/>
              <a:buChar char="•"/>
            </a:pPr>
            <a:endParaRPr lang="en-US" sz="1700" dirty="0">
              <a:latin typeface="+mj-lt"/>
            </a:endParaRPr>
          </a:p>
          <a:p>
            <a:pPr lvl="1">
              <a:buFont typeface="Arial" panose="020B0604020202020204" pitchFamily="34" charset="0"/>
              <a:buChar char="•"/>
            </a:pPr>
            <a:r>
              <a:rPr lang="en-US" sz="1700" dirty="0">
                <a:latin typeface="+mj-lt"/>
              </a:rPr>
              <a:t>The material did not undergo any chemical changes nor reacted with hydrogen during 3 hours of testing at 2,300 °C (2573 K)</a:t>
            </a:r>
          </a:p>
          <a:p>
            <a:pPr lvl="1">
              <a:buFont typeface="Arial" panose="020B0604020202020204" pitchFamily="34" charset="0"/>
              <a:buChar char="•"/>
            </a:pPr>
            <a:endParaRPr lang="en-US" sz="1700" dirty="0">
              <a:latin typeface="+mj-lt"/>
            </a:endParaRPr>
          </a:p>
          <a:p>
            <a:pPr lvl="1">
              <a:buFont typeface="Arial" panose="020B0604020202020204" pitchFamily="34" charset="0"/>
              <a:buChar char="•"/>
            </a:pPr>
            <a:r>
              <a:rPr lang="en-US" altLang="en-US" sz="1700" b="0" dirty="0">
                <a:latin typeface="+mj-lt"/>
              </a:rPr>
              <a:t>Upon completion of all hydrogen testing intervals, the sample density was reported as </a:t>
            </a:r>
            <a:r>
              <a:rPr lang="en-US" altLang="en-US" sz="1700" b="1" dirty="0">
                <a:latin typeface="+mj-lt"/>
              </a:rPr>
              <a:t>90.01% TD </a:t>
            </a:r>
            <a:r>
              <a:rPr lang="en-US" altLang="en-US" sz="1700" b="0" dirty="0">
                <a:latin typeface="+mj-lt"/>
              </a:rPr>
              <a:t>(initial density: 98.6%TD)</a:t>
            </a:r>
          </a:p>
          <a:p>
            <a:pPr lvl="1">
              <a:buFont typeface="Arial" panose="020B0604020202020204" pitchFamily="34" charset="0"/>
              <a:buChar char="•"/>
            </a:pPr>
            <a:endParaRPr lang="en-US" altLang="en-US" sz="1700" b="0" dirty="0">
              <a:latin typeface="+mj-lt"/>
            </a:endParaRPr>
          </a:p>
          <a:p>
            <a:pPr lvl="1">
              <a:buFont typeface="Arial" panose="020B0604020202020204" pitchFamily="34" charset="0"/>
              <a:buChar char="•"/>
            </a:pPr>
            <a:r>
              <a:rPr lang="en-US" altLang="en-US" sz="1700" b="0" dirty="0">
                <a:latin typeface="+mj-lt"/>
              </a:rPr>
              <a:t>The cumulative mass loss recorded (~3 hours) was less than </a:t>
            </a:r>
            <a:r>
              <a:rPr lang="en-US" altLang="en-US" sz="1700" b="1" dirty="0">
                <a:latin typeface="+mj-lt"/>
              </a:rPr>
              <a:t>0.75%</a:t>
            </a:r>
            <a:r>
              <a:rPr lang="en-US" altLang="en-US" sz="1700" b="0" dirty="0">
                <a:latin typeface="+mj-lt"/>
              </a:rPr>
              <a:t> of initial mass</a:t>
            </a:r>
          </a:p>
          <a:p>
            <a:pPr lvl="1">
              <a:buFont typeface="Arial" panose="020B0604020202020204" pitchFamily="34" charset="0"/>
              <a:buChar char="•"/>
            </a:pPr>
            <a:endParaRPr lang="en-US" altLang="en-US" sz="1700" b="0" dirty="0">
              <a:latin typeface="+mj-lt"/>
            </a:endParaRPr>
          </a:p>
          <a:p>
            <a:pPr lvl="1">
              <a:buFont typeface="Arial" panose="020B0604020202020204" pitchFamily="34" charset="0"/>
              <a:buChar char="•"/>
            </a:pPr>
            <a:r>
              <a:rPr lang="en-US" altLang="en-US" sz="1700" dirty="0">
                <a:latin typeface="+mj-lt"/>
              </a:rPr>
              <a:t>(</a:t>
            </a:r>
            <a:r>
              <a:rPr lang="en-US" altLang="en-US" sz="1700" dirty="0" err="1">
                <a:latin typeface="+mj-lt"/>
              </a:rPr>
              <a:t>U,Zr</a:t>
            </a:r>
            <a:r>
              <a:rPr lang="en-US" altLang="en-US" sz="1700" dirty="0">
                <a:latin typeface="+mj-lt"/>
              </a:rPr>
              <a:t>)C fuel shows a high temperature stability, hot hydrogen compatibility, and minimum mass losses after 3 hours of  hot hydrogen exposure. Making solid solution refractory carbide fuel an excellent candidate for SNP applications</a:t>
            </a:r>
          </a:p>
          <a:p>
            <a:pPr marL="457200" lvl="1" indent="0">
              <a:buNone/>
            </a:pPr>
            <a:endParaRPr lang="en-US" sz="1700" dirty="0"/>
          </a:p>
        </p:txBody>
      </p:sp>
      <p:pic>
        <p:nvPicPr>
          <p:cNvPr id="13" name="Picture 12" descr="Chart, timeline&#10;&#10;Description automatically generated">
            <a:extLst>
              <a:ext uri="{FF2B5EF4-FFF2-40B4-BE49-F238E27FC236}">
                <a16:creationId xmlns:a16="http://schemas.microsoft.com/office/drawing/2014/main" id="{D76C2691-B52B-4839-9ACD-8CEE3D0D33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6422" y="589848"/>
            <a:ext cx="3926759" cy="2344642"/>
          </a:xfrm>
          <a:prstGeom prst="rect">
            <a:avLst/>
          </a:prstGeom>
        </p:spPr>
      </p:pic>
      <p:sp>
        <p:nvSpPr>
          <p:cNvPr id="14" name="TextBox 13">
            <a:extLst>
              <a:ext uri="{FF2B5EF4-FFF2-40B4-BE49-F238E27FC236}">
                <a16:creationId xmlns:a16="http://schemas.microsoft.com/office/drawing/2014/main" id="{7F106CDD-CF24-4702-99D6-0A3A4E218449}"/>
              </a:ext>
            </a:extLst>
          </p:cNvPr>
          <p:cNvSpPr txBox="1"/>
          <p:nvPr/>
        </p:nvSpPr>
        <p:spPr>
          <a:xfrm>
            <a:off x="8265241" y="2934490"/>
            <a:ext cx="3926759" cy="461665"/>
          </a:xfrm>
          <a:prstGeom prst="rect">
            <a:avLst/>
          </a:prstGeom>
          <a:noFill/>
        </p:spPr>
        <p:txBody>
          <a:bodyPr wrap="square" rtlCol="0">
            <a:spAutoFit/>
          </a:bodyPr>
          <a:lstStyle/>
          <a:p>
            <a:r>
              <a:rPr lang="en-US" sz="1200" dirty="0">
                <a:solidFill>
                  <a:schemeClr val="bg2">
                    <a:lumMod val="10000"/>
                  </a:schemeClr>
                </a:solidFill>
                <a:latin typeface="+mj-lt"/>
              </a:rPr>
              <a:t>XRD spectra for powder feedstock, consolidated sample, and selected tests under hydrogen gas</a:t>
            </a:r>
            <a:endParaRPr lang="en-US" sz="1200" baseline="-25000" dirty="0">
              <a:solidFill>
                <a:schemeClr val="bg2">
                  <a:lumMod val="10000"/>
                </a:schemeClr>
              </a:solidFill>
              <a:latin typeface="+mj-lt"/>
            </a:endParaRPr>
          </a:p>
        </p:txBody>
      </p:sp>
      <p:sp>
        <p:nvSpPr>
          <p:cNvPr id="8" name="Title 3">
            <a:extLst>
              <a:ext uri="{FF2B5EF4-FFF2-40B4-BE49-F238E27FC236}">
                <a16:creationId xmlns:a16="http://schemas.microsoft.com/office/drawing/2014/main" id="{51619124-ED36-475A-974E-F4DDF5F0E1F3}"/>
              </a:ext>
            </a:extLst>
          </p:cNvPr>
          <p:cNvSpPr>
            <a:spLocks noGrp="1"/>
          </p:cNvSpPr>
          <p:nvPr>
            <p:ph type="title"/>
          </p:nvPr>
        </p:nvSpPr>
        <p:spPr>
          <a:xfrm>
            <a:off x="245441" y="50775"/>
            <a:ext cx="6103478" cy="914400"/>
          </a:xfrm>
        </p:spPr>
        <p:txBody>
          <a:bodyPr/>
          <a:lstStyle/>
          <a:p>
            <a:r>
              <a:rPr lang="en-US" sz="3200" dirty="0">
                <a:latin typeface="+mj-lt"/>
              </a:rPr>
              <a:t>Hot Hydrogen Testing of </a:t>
            </a:r>
            <a:r>
              <a:rPr lang="en-US" sz="3200" dirty="0" err="1">
                <a:latin typeface="+mj-lt"/>
              </a:rPr>
              <a:t>Bicarbide</a:t>
            </a:r>
            <a:r>
              <a:rPr lang="en-US" sz="3200" dirty="0">
                <a:latin typeface="+mj-lt"/>
              </a:rPr>
              <a:t> Fuel </a:t>
            </a:r>
          </a:p>
        </p:txBody>
      </p:sp>
    </p:spTree>
    <p:extLst>
      <p:ext uri="{BB962C8B-B14F-4D97-AF65-F5344CB8AC3E}">
        <p14:creationId xmlns:p14="http://schemas.microsoft.com/office/powerpoint/2010/main" val="2684547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1BC8F8-44D5-63B6-3F8A-2739BB2ADE55}"/>
              </a:ext>
            </a:extLst>
          </p:cNvPr>
          <p:cNvSpPr>
            <a:spLocks noGrp="1"/>
          </p:cNvSpPr>
          <p:nvPr>
            <p:ph idx="1"/>
          </p:nvPr>
        </p:nvSpPr>
        <p:spPr>
          <a:xfrm>
            <a:off x="361950" y="1253331"/>
            <a:ext cx="10515600" cy="4351338"/>
          </a:xfrm>
        </p:spPr>
        <p:txBody>
          <a:bodyPr/>
          <a:lstStyle/>
          <a:p>
            <a:r>
              <a:rPr lang="en-US" sz="2400" dirty="0"/>
              <a:t>Develop </a:t>
            </a:r>
            <a:r>
              <a:rPr lang="en-US" sz="2400" dirty="0" err="1"/>
              <a:t>TriCarbide</a:t>
            </a:r>
            <a:r>
              <a:rPr lang="en-US" sz="2400" dirty="0"/>
              <a:t> Surrogate for Reactor Testing</a:t>
            </a:r>
          </a:p>
          <a:p>
            <a:pPr lvl="1"/>
            <a:r>
              <a:rPr lang="en-US" sz="2000" dirty="0"/>
              <a:t>(W, Zr, Ta)C and (W, Zr, Nb)C</a:t>
            </a:r>
          </a:p>
          <a:p>
            <a:pPr lvl="1"/>
            <a:r>
              <a:rPr lang="en-US" sz="2000" dirty="0"/>
              <a:t>Tungsten as surrogate for uranium due to similarities in:</a:t>
            </a:r>
          </a:p>
          <a:p>
            <a:pPr lvl="2"/>
            <a:r>
              <a:rPr lang="en-US" sz="1800" dirty="0"/>
              <a:t>Atomic radius</a:t>
            </a:r>
          </a:p>
          <a:p>
            <a:pPr lvl="2"/>
            <a:r>
              <a:rPr lang="en-US" sz="1800" dirty="0"/>
              <a:t>Crystal structure </a:t>
            </a:r>
          </a:p>
          <a:p>
            <a:pPr lvl="2"/>
            <a:r>
              <a:rPr lang="en-US" sz="1800" dirty="0"/>
              <a:t>Valency</a:t>
            </a:r>
          </a:p>
          <a:p>
            <a:r>
              <a:rPr lang="en-US" sz="2400" dirty="0"/>
              <a:t>Reactor Experiment</a:t>
            </a:r>
          </a:p>
          <a:p>
            <a:pPr lvl="1"/>
            <a:r>
              <a:rPr lang="en-US" sz="2000" dirty="0" err="1"/>
              <a:t>ZrH</a:t>
            </a:r>
            <a:r>
              <a:rPr lang="en-US" sz="2000" dirty="0"/>
              <a:t> Moderator Thermal Spectrum</a:t>
            </a:r>
          </a:p>
          <a:p>
            <a:pPr lvl="1"/>
            <a:r>
              <a:rPr lang="en-US" sz="2000" dirty="0"/>
              <a:t>10</a:t>
            </a:r>
            <a:r>
              <a:rPr lang="en-US" sz="2000" baseline="30000" dirty="0"/>
              <a:t>13</a:t>
            </a:r>
            <a:r>
              <a:rPr lang="en-US" sz="2000" dirty="0"/>
              <a:t> n/cm</a:t>
            </a:r>
            <a:r>
              <a:rPr lang="en-US" sz="2000" baseline="30000" dirty="0"/>
              <a:t>2</a:t>
            </a:r>
            <a:r>
              <a:rPr lang="en-US" sz="2000" dirty="0"/>
              <a:t> flux in core</a:t>
            </a:r>
          </a:p>
          <a:p>
            <a:pPr lvl="2"/>
            <a:r>
              <a:rPr lang="en-US" sz="1800" dirty="0"/>
              <a:t>NTP Flux is 3x TRIGA reactor, so </a:t>
            </a:r>
            <a:r>
              <a:rPr lang="en-US" sz="1800" dirty="0">
                <a:latin typeface="Cambria Math" panose="02040503050406030204" pitchFamily="18" charset="0"/>
                <a:ea typeface="Cambria Math" panose="02040503050406030204" pitchFamily="18" charset="0"/>
              </a:rPr>
              <a:t>~</a:t>
            </a:r>
            <a:r>
              <a:rPr lang="en-US" sz="1800" dirty="0"/>
              <a:t>2,000 </a:t>
            </a:r>
            <a:r>
              <a:rPr lang="en-US" sz="1800" dirty="0" err="1"/>
              <a:t>hrs</a:t>
            </a:r>
            <a:r>
              <a:rPr lang="en-US" sz="1800" dirty="0"/>
              <a:t> of irradiation needed to replicate Mars mission</a:t>
            </a:r>
          </a:p>
          <a:p>
            <a:pPr lvl="1"/>
            <a:r>
              <a:rPr lang="en-US" sz="2000" dirty="0"/>
              <a:t>Characterization</a:t>
            </a:r>
          </a:p>
          <a:p>
            <a:pPr lvl="2"/>
            <a:r>
              <a:rPr lang="en-US" sz="1800" dirty="0"/>
              <a:t>Thermal conductivity</a:t>
            </a:r>
          </a:p>
          <a:p>
            <a:pPr lvl="2"/>
            <a:r>
              <a:rPr lang="en-US" sz="1800" dirty="0"/>
              <a:t>Heat capacity</a:t>
            </a:r>
          </a:p>
          <a:p>
            <a:pPr lvl="2"/>
            <a:r>
              <a:rPr lang="en-US" sz="1800" dirty="0"/>
              <a:t>Modulus of elasticity</a:t>
            </a:r>
          </a:p>
          <a:p>
            <a:pPr lvl="2"/>
            <a:r>
              <a:rPr lang="en-US" sz="1800" dirty="0"/>
              <a:t>Hardness</a:t>
            </a:r>
          </a:p>
          <a:p>
            <a:pPr lvl="2"/>
            <a:r>
              <a:rPr lang="en-US" sz="1800" dirty="0"/>
              <a:t>Electron backscatter diffraction (EBSD)</a:t>
            </a:r>
          </a:p>
        </p:txBody>
      </p:sp>
      <p:sp>
        <p:nvSpPr>
          <p:cNvPr id="3" name="Title 2">
            <a:extLst>
              <a:ext uri="{FF2B5EF4-FFF2-40B4-BE49-F238E27FC236}">
                <a16:creationId xmlns:a16="http://schemas.microsoft.com/office/drawing/2014/main" id="{17CE8FDB-98C9-88E1-784F-921EE78BF2E9}"/>
              </a:ext>
            </a:extLst>
          </p:cNvPr>
          <p:cNvSpPr>
            <a:spLocks noGrp="1"/>
          </p:cNvSpPr>
          <p:nvPr>
            <p:ph type="title"/>
          </p:nvPr>
        </p:nvSpPr>
        <p:spPr>
          <a:xfrm>
            <a:off x="417884" y="100654"/>
            <a:ext cx="9353550" cy="892175"/>
          </a:xfrm>
        </p:spPr>
        <p:txBody>
          <a:bodyPr/>
          <a:lstStyle/>
          <a:p>
            <a:r>
              <a:rPr lang="en-US" sz="3200" dirty="0">
                <a:latin typeface="+mj-lt"/>
              </a:rPr>
              <a:t>TAMU Experiment</a:t>
            </a:r>
          </a:p>
        </p:txBody>
      </p:sp>
    </p:spTree>
    <p:extLst>
      <p:ext uri="{BB962C8B-B14F-4D97-AF65-F5344CB8AC3E}">
        <p14:creationId xmlns:p14="http://schemas.microsoft.com/office/powerpoint/2010/main" val="2963893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5D3E82B-FE88-ED42-09FA-47AAB49F2EC3}"/>
              </a:ext>
            </a:extLst>
          </p:cNvPr>
          <p:cNvSpPr>
            <a:spLocks noGrp="1"/>
          </p:cNvSpPr>
          <p:nvPr>
            <p:ph type="title"/>
          </p:nvPr>
        </p:nvSpPr>
        <p:spPr>
          <a:xfrm>
            <a:off x="203592" y="139565"/>
            <a:ext cx="9172575" cy="892175"/>
          </a:xfrm>
        </p:spPr>
        <p:txBody>
          <a:bodyPr/>
          <a:lstStyle/>
          <a:p>
            <a:r>
              <a:rPr lang="en-US" sz="3200" dirty="0">
                <a:latin typeface="+mj-lt"/>
              </a:rPr>
              <a:t>Powder Development</a:t>
            </a:r>
          </a:p>
        </p:txBody>
      </p:sp>
      <p:sp>
        <p:nvSpPr>
          <p:cNvPr id="4" name="Content Placeholder 1">
            <a:extLst>
              <a:ext uri="{FF2B5EF4-FFF2-40B4-BE49-F238E27FC236}">
                <a16:creationId xmlns:a16="http://schemas.microsoft.com/office/drawing/2014/main" id="{6D10216B-1A8F-0992-C8BC-D742049218AB}"/>
              </a:ext>
            </a:extLst>
          </p:cNvPr>
          <p:cNvSpPr txBox="1">
            <a:spLocks/>
          </p:cNvSpPr>
          <p:nvPr/>
        </p:nvSpPr>
        <p:spPr>
          <a:xfrm>
            <a:off x="203592" y="1260781"/>
            <a:ext cx="5821078" cy="53623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Why improve? Higher densities and solid solutions are needed for the ultimate performance of NTP fuels. Further powder research is needed prior to “plug and play” sintering. Process allows for higher densities, formation of solid solutions, and lower oxidation/contamination </a:t>
            </a:r>
          </a:p>
          <a:p>
            <a:endParaRPr lang="en-US" sz="2000" dirty="0"/>
          </a:p>
          <a:p>
            <a:r>
              <a:rPr lang="en-US" sz="2000" b="1" dirty="0"/>
              <a:t>Proof of Concept: Hafnium Carbide (</a:t>
            </a:r>
            <a:r>
              <a:rPr lang="en-US" sz="2000" b="1" dirty="0" err="1"/>
              <a:t>HfC</a:t>
            </a:r>
            <a:r>
              <a:rPr lang="en-US" sz="2000" b="1" dirty="0"/>
              <a:t>)</a:t>
            </a:r>
          </a:p>
          <a:p>
            <a:r>
              <a:rPr lang="en-US" sz="2000" dirty="0" err="1"/>
              <a:t>HfC</a:t>
            </a:r>
            <a:r>
              <a:rPr lang="en-US" sz="2000" dirty="0"/>
              <a:t> Melting Point – 3,900°C</a:t>
            </a:r>
          </a:p>
          <a:p>
            <a:pPr lvl="1"/>
            <a:r>
              <a:rPr lang="en-US" sz="1800" dirty="0"/>
              <a:t>Highest known melting point – more difficult to sinter</a:t>
            </a:r>
          </a:p>
          <a:p>
            <a:r>
              <a:rPr lang="en-US" sz="2000" dirty="0" err="1"/>
              <a:t>HfC</a:t>
            </a:r>
            <a:r>
              <a:rPr lang="en-US" sz="2000" dirty="0"/>
              <a:t> pulled straight from vender bottle</a:t>
            </a:r>
          </a:p>
          <a:p>
            <a:pPr lvl="1"/>
            <a:r>
              <a:rPr lang="en-US" sz="1800" dirty="0"/>
              <a:t>2200°C at 50 MPa for 10 min dwell</a:t>
            </a:r>
          </a:p>
          <a:p>
            <a:pPr lvl="1"/>
            <a:r>
              <a:rPr lang="en-US" sz="1800" dirty="0"/>
              <a:t>Resulted in </a:t>
            </a:r>
            <a:r>
              <a:rPr lang="en-US" sz="1800" dirty="0">
                <a:highlight>
                  <a:srgbClr val="FFFF00"/>
                </a:highlight>
              </a:rPr>
              <a:t>92.7% TD</a:t>
            </a:r>
          </a:p>
          <a:p>
            <a:r>
              <a:rPr lang="en-US" sz="2000" dirty="0" err="1"/>
              <a:t>HfC</a:t>
            </a:r>
            <a:r>
              <a:rPr lang="en-US" sz="2000" dirty="0"/>
              <a:t> same vendor - milled and processed</a:t>
            </a:r>
          </a:p>
          <a:p>
            <a:pPr lvl="1"/>
            <a:r>
              <a:rPr lang="en-US" sz="1800" dirty="0"/>
              <a:t>2000°C at 50 MPa for 10 min dwell</a:t>
            </a:r>
          </a:p>
          <a:p>
            <a:pPr lvl="1"/>
            <a:r>
              <a:rPr lang="en-US" sz="1800" dirty="0"/>
              <a:t>Resulted in </a:t>
            </a:r>
            <a:r>
              <a:rPr lang="en-US" sz="1800" dirty="0">
                <a:highlight>
                  <a:srgbClr val="FFFF00"/>
                </a:highlight>
              </a:rPr>
              <a:t>99.2% TD</a:t>
            </a:r>
          </a:p>
        </p:txBody>
      </p:sp>
      <p:pic>
        <p:nvPicPr>
          <p:cNvPr id="5" name="Picture 2" descr="3L Rotary Evaporator With Dual Digital Display | China 3L Rotary Evaporator  With Dual Digital Display Manufacturer and Supplier - LABOAO">
            <a:extLst>
              <a:ext uri="{FF2B5EF4-FFF2-40B4-BE49-F238E27FC236}">
                <a16:creationId xmlns:a16="http://schemas.microsoft.com/office/drawing/2014/main" id="{C60ED829-847E-6969-2684-E0C02357B2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646"/>
          <a:stretch/>
        </p:blipFill>
        <p:spPr bwMode="auto">
          <a:xfrm>
            <a:off x="7036860" y="1260781"/>
            <a:ext cx="4029285" cy="33988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FC622C9-242D-1ED9-285B-52CAFB054C3B}"/>
              </a:ext>
            </a:extLst>
          </p:cNvPr>
          <p:cNvSpPr txBox="1"/>
          <p:nvPr/>
        </p:nvSpPr>
        <p:spPr>
          <a:xfrm>
            <a:off x="6043613" y="4625424"/>
            <a:ext cx="6024669" cy="2308324"/>
          </a:xfrm>
          <a:prstGeom prst="rect">
            <a:avLst/>
          </a:prstGeom>
          <a:noFill/>
        </p:spPr>
        <p:txBody>
          <a:bodyPr wrap="square" rtlCol="0">
            <a:spAutoFit/>
          </a:bodyPr>
          <a:lstStyle/>
          <a:p>
            <a:r>
              <a:rPr lang="en-US" dirty="0"/>
              <a:t>Milling and rotary vaporization is the process of manually reducing the powder particle size with ball media (WC in this case) in an organic solvent (toluene) to avoid oxidation. The distillation unit then uses vapor distillation to remove off the toluene for a super fine and clean powder. The reduction of particle size and oxygen increases the sintered densities and homogeneity of the material due to the finer particles (increased surface area for diffusion across the boundaries).</a:t>
            </a:r>
          </a:p>
        </p:txBody>
      </p:sp>
    </p:spTree>
    <p:extLst>
      <p:ext uri="{BB962C8B-B14F-4D97-AF65-F5344CB8AC3E}">
        <p14:creationId xmlns:p14="http://schemas.microsoft.com/office/powerpoint/2010/main" val="2101133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4203315-6222-79D5-29F6-33BBA0A539B3}"/>
              </a:ext>
            </a:extLst>
          </p:cNvPr>
          <p:cNvSpPr>
            <a:spLocks noGrp="1"/>
          </p:cNvSpPr>
          <p:nvPr>
            <p:ph type="title"/>
          </p:nvPr>
        </p:nvSpPr>
        <p:spPr>
          <a:xfrm>
            <a:off x="45396" y="146050"/>
            <a:ext cx="10574979" cy="892175"/>
          </a:xfrm>
        </p:spPr>
        <p:txBody>
          <a:bodyPr/>
          <a:lstStyle/>
          <a:p>
            <a:r>
              <a:rPr lang="en-US" sz="3200" dirty="0">
                <a:latin typeface="+mj-lt"/>
              </a:rPr>
              <a:t>(W, Zr, Ta)C </a:t>
            </a:r>
            <a:r>
              <a:rPr lang="en-US" sz="3200" dirty="0" err="1">
                <a:latin typeface="+mj-lt"/>
              </a:rPr>
              <a:t>TriCarbide</a:t>
            </a:r>
            <a:r>
              <a:rPr lang="en-US" sz="3200" dirty="0">
                <a:latin typeface="+mj-lt"/>
              </a:rPr>
              <a:t> Homogeneity </a:t>
            </a:r>
          </a:p>
        </p:txBody>
      </p:sp>
      <p:pic>
        <p:nvPicPr>
          <p:cNvPr id="4" name="Content Placeholder 4">
            <a:extLst>
              <a:ext uri="{FF2B5EF4-FFF2-40B4-BE49-F238E27FC236}">
                <a16:creationId xmlns:a16="http://schemas.microsoft.com/office/drawing/2014/main" id="{8E078C4B-3F0A-12E4-144B-37B39599C7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707" y="1546286"/>
            <a:ext cx="5001186" cy="3765428"/>
          </a:xfrm>
          <a:prstGeom prst="rect">
            <a:avLst/>
          </a:prstGeom>
        </p:spPr>
      </p:pic>
      <p:sp>
        <p:nvSpPr>
          <p:cNvPr id="5" name="Right Arrow 4">
            <a:extLst>
              <a:ext uri="{FF2B5EF4-FFF2-40B4-BE49-F238E27FC236}">
                <a16:creationId xmlns:a16="http://schemas.microsoft.com/office/drawing/2014/main" id="{2B673B39-F896-131C-2490-EA20DD5F0499}"/>
              </a:ext>
            </a:extLst>
          </p:cNvPr>
          <p:cNvSpPr/>
          <p:nvPr/>
        </p:nvSpPr>
        <p:spPr>
          <a:xfrm>
            <a:off x="5546298" y="3228033"/>
            <a:ext cx="1099403" cy="4019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1CB4FBA-0B6F-3188-A8BF-29C07A361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108" y="1546286"/>
            <a:ext cx="5009657" cy="3765428"/>
          </a:xfrm>
          <a:prstGeom prst="rect">
            <a:avLst/>
          </a:prstGeom>
        </p:spPr>
      </p:pic>
      <p:sp>
        <p:nvSpPr>
          <p:cNvPr id="7" name="TextBox 6">
            <a:extLst>
              <a:ext uri="{FF2B5EF4-FFF2-40B4-BE49-F238E27FC236}">
                <a16:creationId xmlns:a16="http://schemas.microsoft.com/office/drawing/2014/main" id="{1856CBD7-396A-6480-A7DC-31B929CCC4BD}"/>
              </a:ext>
            </a:extLst>
          </p:cNvPr>
          <p:cNvSpPr txBox="1"/>
          <p:nvPr/>
        </p:nvSpPr>
        <p:spPr>
          <a:xfrm>
            <a:off x="1008987" y="5390971"/>
            <a:ext cx="3685233" cy="646331"/>
          </a:xfrm>
          <a:prstGeom prst="rect">
            <a:avLst/>
          </a:prstGeom>
          <a:noFill/>
        </p:spPr>
        <p:txBody>
          <a:bodyPr wrap="square">
            <a:spAutoFit/>
          </a:bodyPr>
          <a:lstStyle/>
          <a:p>
            <a:pPr algn="ctr"/>
            <a:r>
              <a:rPr lang="en-US" dirty="0"/>
              <a:t>Unprocessed </a:t>
            </a:r>
            <a:r>
              <a:rPr lang="en-US" dirty="0" err="1"/>
              <a:t>TriCarbide</a:t>
            </a:r>
            <a:endParaRPr lang="en-US" dirty="0"/>
          </a:p>
          <a:p>
            <a:pPr algn="ctr"/>
            <a:r>
              <a:rPr lang="en-US" dirty="0"/>
              <a:t>92.7% TD </a:t>
            </a:r>
          </a:p>
        </p:txBody>
      </p:sp>
      <p:sp>
        <p:nvSpPr>
          <p:cNvPr id="8" name="TextBox 7">
            <a:extLst>
              <a:ext uri="{FF2B5EF4-FFF2-40B4-BE49-F238E27FC236}">
                <a16:creationId xmlns:a16="http://schemas.microsoft.com/office/drawing/2014/main" id="{985F62D2-49E9-B4E1-A21A-9E7916CF0D00}"/>
              </a:ext>
            </a:extLst>
          </p:cNvPr>
          <p:cNvSpPr txBox="1"/>
          <p:nvPr/>
        </p:nvSpPr>
        <p:spPr>
          <a:xfrm>
            <a:off x="7309630" y="5390971"/>
            <a:ext cx="4104611" cy="646331"/>
          </a:xfrm>
          <a:prstGeom prst="rect">
            <a:avLst/>
          </a:prstGeom>
          <a:noFill/>
        </p:spPr>
        <p:txBody>
          <a:bodyPr wrap="square">
            <a:spAutoFit/>
          </a:bodyPr>
          <a:lstStyle/>
          <a:p>
            <a:pPr algn="ctr"/>
            <a:r>
              <a:rPr lang="en-US" dirty="0"/>
              <a:t>Processed </a:t>
            </a:r>
            <a:r>
              <a:rPr lang="en-US" dirty="0" err="1"/>
              <a:t>TriCarbide</a:t>
            </a:r>
            <a:endParaRPr lang="en-US" dirty="0"/>
          </a:p>
          <a:p>
            <a:pPr algn="ctr"/>
            <a:r>
              <a:rPr lang="en-US" dirty="0"/>
              <a:t>97.3% TD </a:t>
            </a:r>
          </a:p>
        </p:txBody>
      </p:sp>
      <p:sp>
        <p:nvSpPr>
          <p:cNvPr id="9" name="TextBox 8">
            <a:extLst>
              <a:ext uri="{FF2B5EF4-FFF2-40B4-BE49-F238E27FC236}">
                <a16:creationId xmlns:a16="http://schemas.microsoft.com/office/drawing/2014/main" id="{439AF499-23C7-66B4-9788-03BC66CAE21D}"/>
              </a:ext>
            </a:extLst>
          </p:cNvPr>
          <p:cNvSpPr txBox="1"/>
          <p:nvPr/>
        </p:nvSpPr>
        <p:spPr>
          <a:xfrm>
            <a:off x="514984" y="6178426"/>
            <a:ext cx="10477355" cy="369332"/>
          </a:xfrm>
          <a:prstGeom prst="rect">
            <a:avLst/>
          </a:prstGeom>
          <a:noFill/>
        </p:spPr>
        <p:txBody>
          <a:bodyPr wrap="none" rtlCol="0">
            <a:spAutoFit/>
          </a:bodyPr>
          <a:lstStyle/>
          <a:p>
            <a:r>
              <a:rPr lang="en-US" dirty="0"/>
              <a:t>Unprocessed </a:t>
            </a:r>
            <a:r>
              <a:rPr lang="en-US" dirty="0" err="1"/>
              <a:t>TriCarbide</a:t>
            </a:r>
            <a:r>
              <a:rPr lang="en-US" dirty="0"/>
              <a:t> shows segregation of elements in EDS, while processed </a:t>
            </a:r>
            <a:r>
              <a:rPr lang="en-US" dirty="0" err="1"/>
              <a:t>TriCarbide</a:t>
            </a:r>
            <a:r>
              <a:rPr lang="en-US" dirty="0"/>
              <a:t> shows homogeneity</a:t>
            </a:r>
          </a:p>
        </p:txBody>
      </p:sp>
    </p:spTree>
    <p:extLst>
      <p:ext uri="{BB962C8B-B14F-4D97-AF65-F5344CB8AC3E}">
        <p14:creationId xmlns:p14="http://schemas.microsoft.com/office/powerpoint/2010/main" val="3955133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13A103-1873-3C4C-1DC5-9C278F7FDAC6}"/>
              </a:ext>
            </a:extLst>
          </p:cNvPr>
          <p:cNvSpPr txBox="1"/>
          <p:nvPr/>
        </p:nvSpPr>
        <p:spPr>
          <a:xfrm>
            <a:off x="150725" y="1426866"/>
            <a:ext cx="4471517" cy="3139321"/>
          </a:xfrm>
          <a:prstGeom prst="rect">
            <a:avLst/>
          </a:prstGeom>
          <a:noFill/>
        </p:spPr>
        <p:txBody>
          <a:bodyPr wrap="square" rtlCol="0">
            <a:spAutoFit/>
          </a:bodyPr>
          <a:lstStyle/>
          <a:p>
            <a:pPr marL="285750" indent="-285750">
              <a:buFont typeface="Arial" panose="020B0604020202020204" pitchFamily="34" charset="0"/>
              <a:buChar char="•"/>
            </a:pPr>
            <a:r>
              <a:rPr lang="en-US" dirty="0"/>
              <a:t>Although EDS showing homogeneity is very important, it is not the entire story</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a:t>XRD results show solid solution within sharp peaks vs previous scattered and broad peaks</a:t>
            </a:r>
          </a:p>
          <a:p>
            <a:pPr marL="742950" lvl="1" indent="-285750">
              <a:buFont typeface="Arial" panose="020B0604020202020204" pitchFamily="34" charset="0"/>
              <a:buChar char="•"/>
            </a:pPr>
            <a:r>
              <a:rPr lang="en-US" dirty="0"/>
              <a:t>Important for performance of NTP fuels – better mass loss rates, densities, and thermal/mechanical stress resistance </a:t>
            </a:r>
          </a:p>
        </p:txBody>
      </p:sp>
      <p:pic>
        <p:nvPicPr>
          <p:cNvPr id="4" name="Content Placeholder 5">
            <a:extLst>
              <a:ext uri="{FF2B5EF4-FFF2-40B4-BE49-F238E27FC236}">
                <a16:creationId xmlns:a16="http://schemas.microsoft.com/office/drawing/2014/main" id="{1820978D-DDDA-F538-5B26-87DEB0C3C879}"/>
              </a:ext>
            </a:extLst>
          </p:cNvPr>
          <p:cNvPicPr>
            <a:picLocks noChangeAspect="1"/>
          </p:cNvPicPr>
          <p:nvPr/>
        </p:nvPicPr>
        <p:blipFill>
          <a:blip r:embed="rId2"/>
          <a:stretch>
            <a:fillRect/>
          </a:stretch>
        </p:blipFill>
        <p:spPr>
          <a:xfrm>
            <a:off x="4427246" y="989797"/>
            <a:ext cx="7764754" cy="6000038"/>
          </a:xfrm>
          <a:prstGeom prst="rect">
            <a:avLst/>
          </a:prstGeom>
        </p:spPr>
      </p:pic>
      <p:sp>
        <p:nvSpPr>
          <p:cNvPr id="5" name="Title 3">
            <a:extLst>
              <a:ext uri="{FF2B5EF4-FFF2-40B4-BE49-F238E27FC236}">
                <a16:creationId xmlns:a16="http://schemas.microsoft.com/office/drawing/2014/main" id="{F7E11494-DEA6-D4F5-F096-7766EEFCFADC}"/>
              </a:ext>
            </a:extLst>
          </p:cNvPr>
          <p:cNvSpPr>
            <a:spLocks noGrp="1"/>
          </p:cNvSpPr>
          <p:nvPr>
            <p:ph type="title"/>
          </p:nvPr>
        </p:nvSpPr>
        <p:spPr>
          <a:xfrm>
            <a:off x="228600" y="97622"/>
            <a:ext cx="9172575" cy="892175"/>
          </a:xfrm>
        </p:spPr>
        <p:txBody>
          <a:bodyPr/>
          <a:lstStyle/>
          <a:p>
            <a:r>
              <a:rPr lang="en-US" sz="3200" dirty="0">
                <a:latin typeface="+mj-lt"/>
              </a:rPr>
              <a:t>XRD Analysis - </a:t>
            </a:r>
            <a:r>
              <a:rPr lang="en-US" sz="3200" dirty="0" err="1">
                <a:latin typeface="+mj-lt"/>
              </a:rPr>
              <a:t>TriCarbide</a:t>
            </a:r>
            <a:r>
              <a:rPr lang="en-US" sz="3200" dirty="0">
                <a:latin typeface="+mj-lt"/>
              </a:rPr>
              <a:t> Solid Solution</a:t>
            </a:r>
          </a:p>
        </p:txBody>
      </p:sp>
    </p:spTree>
    <p:extLst>
      <p:ext uri="{BB962C8B-B14F-4D97-AF65-F5344CB8AC3E}">
        <p14:creationId xmlns:p14="http://schemas.microsoft.com/office/powerpoint/2010/main" val="2875076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51EF5-C1BF-7E4B-0497-7FA5C5D7DDD6}"/>
              </a:ext>
            </a:extLst>
          </p:cNvPr>
          <p:cNvSpPr>
            <a:spLocks noGrp="1"/>
          </p:cNvSpPr>
          <p:nvPr>
            <p:ph type="title"/>
          </p:nvPr>
        </p:nvSpPr>
        <p:spPr>
          <a:xfrm>
            <a:off x="412750" y="107950"/>
            <a:ext cx="9172575" cy="892175"/>
          </a:xfrm>
        </p:spPr>
        <p:txBody>
          <a:bodyPr/>
          <a:lstStyle/>
          <a:p>
            <a:r>
              <a:rPr lang="en-US" dirty="0"/>
              <a:t>Conclusion</a:t>
            </a:r>
          </a:p>
        </p:txBody>
      </p:sp>
      <p:sp>
        <p:nvSpPr>
          <p:cNvPr id="3" name="TextBox 2">
            <a:extLst>
              <a:ext uri="{FF2B5EF4-FFF2-40B4-BE49-F238E27FC236}">
                <a16:creationId xmlns:a16="http://schemas.microsoft.com/office/drawing/2014/main" id="{8073481E-59CD-86EC-7A67-227843783F87}"/>
              </a:ext>
            </a:extLst>
          </p:cNvPr>
          <p:cNvSpPr txBox="1"/>
          <p:nvPr/>
        </p:nvSpPr>
        <p:spPr>
          <a:xfrm>
            <a:off x="361950" y="1416050"/>
            <a:ext cx="10083800"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t>Nuclear thermal propulsion offers fastest travel to Mars and beyond</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US and USSR program ended with </a:t>
            </a:r>
            <a:r>
              <a:rPr lang="en-US" sz="2000" dirty="0" err="1"/>
              <a:t>bicarbide</a:t>
            </a:r>
            <a:r>
              <a:rPr lang="en-US" sz="2000" dirty="0"/>
              <a:t> (</a:t>
            </a:r>
            <a:r>
              <a:rPr lang="en-US" sz="2000" dirty="0" err="1"/>
              <a:t>U,Zr</a:t>
            </a:r>
            <a:r>
              <a:rPr lang="en-US" sz="2000" dirty="0"/>
              <a:t>)C and </a:t>
            </a:r>
            <a:r>
              <a:rPr lang="en-US" sz="2000" dirty="0" err="1"/>
              <a:t>tricarbide</a:t>
            </a:r>
            <a:r>
              <a:rPr lang="en-US" sz="2000" dirty="0"/>
              <a:t> (</a:t>
            </a:r>
            <a:r>
              <a:rPr lang="en-US" sz="2000" dirty="0" err="1"/>
              <a:t>U,Zr,Ta</a:t>
            </a:r>
            <a:r>
              <a:rPr lang="en-US" sz="2000" dirty="0"/>
              <a:t>)C fuel as optimal fuel choices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MSFC R&amp;D has further improved fuel candidates via powder processing and direct current sintering</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Surrogate fuel will be irradiated in TAMU TRIGA reactor to study irradiation effects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Thermophysical properties and microscopy captured in study</a:t>
            </a:r>
          </a:p>
        </p:txBody>
      </p:sp>
    </p:spTree>
    <p:extLst>
      <p:ext uri="{BB962C8B-B14F-4D97-AF65-F5344CB8AC3E}">
        <p14:creationId xmlns:p14="http://schemas.microsoft.com/office/powerpoint/2010/main" val="1653541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FA1F60-B4E4-4EC4-8BDC-9A0F68F80B9E}"/>
              </a:ext>
            </a:extLst>
          </p:cNvPr>
          <p:cNvPicPr>
            <a:picLocks noChangeAspect="1"/>
          </p:cNvPicPr>
          <p:nvPr/>
        </p:nvPicPr>
        <p:blipFill rotWithShape="1">
          <a:blip r:embed="rId2"/>
          <a:srcRect l="18756" r="5538"/>
          <a:stretch/>
        </p:blipFill>
        <p:spPr>
          <a:xfrm>
            <a:off x="-601375" y="0"/>
            <a:ext cx="13054631" cy="7116722"/>
          </a:xfrm>
          <a:prstGeom prst="rect">
            <a:avLst/>
          </a:prstGeom>
        </p:spPr>
      </p:pic>
      <p:pic>
        <p:nvPicPr>
          <p:cNvPr id="5" name="Content Placeholder 4">
            <a:extLst>
              <a:ext uri="{FF2B5EF4-FFF2-40B4-BE49-F238E27FC236}">
                <a16:creationId xmlns:a16="http://schemas.microsoft.com/office/drawing/2014/main" id="{31CC1AC1-DF83-472C-B947-5A0DD0CC31F4}"/>
              </a:ext>
            </a:extLst>
          </p:cNvPr>
          <p:cNvPicPr>
            <a:picLocks noGrp="1" noChangeAspect="1"/>
          </p:cNvPicPr>
          <p:nvPr>
            <p:ph idx="1"/>
          </p:nvPr>
        </p:nvPicPr>
        <p:blipFill rotWithShape="1">
          <a:blip r:embed="rId3"/>
          <a:srcRect l="34796" t="13848" r="35190" b="8000"/>
          <a:stretch/>
        </p:blipFill>
        <p:spPr>
          <a:xfrm rot="21149365">
            <a:off x="5437886" y="1126517"/>
            <a:ext cx="4157879" cy="6089742"/>
          </a:xfrm>
          <a:prstGeom prst="ellipse">
            <a:avLst/>
          </a:prstGeom>
          <a:ln>
            <a:noFill/>
          </a:ln>
          <a:effectLst>
            <a:softEdge rad="112500"/>
          </a:effectLst>
        </p:spPr>
      </p:pic>
      <p:sp>
        <p:nvSpPr>
          <p:cNvPr id="3" name="Slide Number Placeholder 2">
            <a:extLst>
              <a:ext uri="{FF2B5EF4-FFF2-40B4-BE49-F238E27FC236}">
                <a16:creationId xmlns:a16="http://schemas.microsoft.com/office/drawing/2014/main" id="{F47B3B30-B02C-4920-9691-5EC658240A2A}"/>
              </a:ext>
            </a:extLst>
          </p:cNvPr>
          <p:cNvSpPr>
            <a:spLocks noGrp="1"/>
          </p:cNvSpPr>
          <p:nvPr>
            <p:ph type="sldNum" sz="quarter" idx="4"/>
          </p:nvPr>
        </p:nvSpPr>
        <p:spPr>
          <a:xfrm>
            <a:off x="11244942" y="6547758"/>
            <a:ext cx="947057" cy="310243"/>
          </a:xfrm>
          <a:prstGeom prst="rect">
            <a:avLst/>
          </a:prstGeom>
        </p:spPr>
        <p:txBody>
          <a:bodyPr anchor="ctr"/>
          <a:lstStyle>
            <a:defPPr>
              <a:defRPr lang="en-US"/>
            </a:defPPr>
            <a:lvl1pPr algn="r" rtl="0" eaLnBrk="0" fontAlgn="base" hangingPunct="0">
              <a:spcBef>
                <a:spcPct val="0"/>
              </a:spcBef>
              <a:spcAft>
                <a:spcPct val="0"/>
              </a:spcAft>
              <a:defRPr sz="1000" b="0"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18</a:t>
            </a:fld>
            <a:endParaRPr lang="en-US" dirty="0"/>
          </a:p>
        </p:txBody>
      </p:sp>
      <p:sp>
        <p:nvSpPr>
          <p:cNvPr id="4" name="Title 3">
            <a:extLst>
              <a:ext uri="{FF2B5EF4-FFF2-40B4-BE49-F238E27FC236}">
                <a16:creationId xmlns:a16="http://schemas.microsoft.com/office/drawing/2014/main" id="{3E0E9B31-67CA-4976-875F-DD8D206B1336}"/>
              </a:ext>
            </a:extLst>
          </p:cNvPr>
          <p:cNvSpPr>
            <a:spLocks noGrp="1"/>
          </p:cNvSpPr>
          <p:nvPr>
            <p:ph type="title"/>
          </p:nvPr>
        </p:nvSpPr>
        <p:spPr/>
        <p:txBody>
          <a:bodyPr/>
          <a:lstStyle/>
          <a:p>
            <a:endParaRPr lang="en-US" dirty="0"/>
          </a:p>
        </p:txBody>
      </p:sp>
      <p:sp>
        <p:nvSpPr>
          <p:cNvPr id="7" name="Rectangle 6">
            <a:extLst>
              <a:ext uri="{FF2B5EF4-FFF2-40B4-BE49-F238E27FC236}">
                <a16:creationId xmlns:a16="http://schemas.microsoft.com/office/drawing/2014/main" id="{779496A9-7AE5-48EE-8791-A324FCE04A9F}"/>
              </a:ext>
            </a:extLst>
          </p:cNvPr>
          <p:cNvSpPr/>
          <p:nvPr/>
        </p:nvSpPr>
        <p:spPr>
          <a:xfrm rot="20583057">
            <a:off x="1016468" y="1809095"/>
            <a:ext cx="3993402" cy="923330"/>
          </a:xfrm>
          <a:prstGeom prst="rect">
            <a:avLst/>
          </a:prstGeom>
          <a:noFill/>
        </p:spPr>
        <p:txBody>
          <a:bodyPr wrap="none" lIns="91440" tIns="45720" rIns="91440" bIns="45720">
            <a:spAutoFit/>
          </a:bodyPr>
          <a:lstStyle/>
          <a:p>
            <a:pPr algn="ctr"/>
            <a:r>
              <a:rPr lang="en-U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Questions?</a:t>
            </a:r>
          </a:p>
        </p:txBody>
      </p:sp>
    </p:spTree>
    <p:extLst>
      <p:ext uri="{BB962C8B-B14F-4D97-AF65-F5344CB8AC3E}">
        <p14:creationId xmlns:p14="http://schemas.microsoft.com/office/powerpoint/2010/main" val="127240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E94459771058459C260E55B255B9CB" ma:contentTypeVersion="4" ma:contentTypeDescription="Create a new document." ma:contentTypeScope="" ma:versionID="ba54c88a31ea4a298bc3764c0f651841">
  <xsd:schema xmlns:xsd="http://www.w3.org/2001/XMLSchema" xmlns:xs="http://www.w3.org/2001/XMLSchema" xmlns:p="http://schemas.microsoft.com/office/2006/metadata/properties" xmlns:ns2="0b2b52b9-2bd5-4b05-a10c-aa7e72c207bb" targetNamespace="http://schemas.microsoft.com/office/2006/metadata/properties" ma:root="true" ma:fieldsID="faa12e0b9576975236178b89235d58b1" ns2:_="">
    <xsd:import namespace="0b2b52b9-2bd5-4b05-a10c-aa7e72c207b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2b52b9-2bd5-4b05-a10c-aa7e72c207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EBAD24-F34B-4E2C-A818-F0B45E8D02CE}">
  <ds:schemaRefs>
    <ds:schemaRef ds:uri="http://schemas.microsoft.com/sharepoint/v3/contenttype/forms"/>
  </ds:schemaRefs>
</ds:datastoreItem>
</file>

<file path=customXml/itemProps2.xml><?xml version="1.0" encoding="utf-8"?>
<ds:datastoreItem xmlns:ds="http://schemas.openxmlformats.org/officeDocument/2006/customXml" ds:itemID="{A601D667-13BF-4087-B399-9331C0B2CF1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F482391-6401-49CB-92C5-4D91C56297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2b52b9-2bd5-4b05-a10c-aa7e72c207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2377</TotalTime>
  <Words>1736</Words>
  <Application>Microsoft Office PowerPoint</Application>
  <PresentationFormat>Widescreen</PresentationFormat>
  <Paragraphs>309</Paragraphs>
  <Slides>18</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.AppleSystemUIFont</vt:lpstr>
      <vt:lpstr>arial</vt:lpstr>
      <vt:lpstr>arial</vt:lpstr>
      <vt:lpstr>Calibri</vt:lpstr>
      <vt:lpstr>Calibri Light</vt:lpstr>
      <vt:lpstr>Cambria Math</vt:lpstr>
      <vt:lpstr>Tahoma</vt:lpstr>
      <vt:lpstr>Times New Roman</vt:lpstr>
      <vt:lpstr>Wingdings</vt:lpstr>
      <vt:lpstr>Office Theme</vt:lpstr>
      <vt:lpstr>Space Technology Mission Directorate Space Nuclear Propulsion Office Marshall Space Flight Center Jason Reynolds | February 5, 2025</vt:lpstr>
      <vt:lpstr>Background</vt:lpstr>
      <vt:lpstr>PowerPoint Presentation</vt:lpstr>
      <vt:lpstr>Limited material systems exist with the attributes desired for space nuclear propulsion applications</vt:lpstr>
      <vt:lpstr>Rover/NERVA Accomplishments</vt:lpstr>
      <vt:lpstr>Fuel Facts</vt:lpstr>
      <vt:lpstr>Nuclear Fuel Fabrication</vt:lpstr>
      <vt:lpstr>Direct Current Sintering Capabilities</vt:lpstr>
      <vt:lpstr>Development of Consolidation Parameters</vt:lpstr>
      <vt:lpstr>Nuclear Fuel Testing</vt:lpstr>
      <vt:lpstr>Hot Hydrogen Testing of Bicarbide Fuel </vt:lpstr>
      <vt:lpstr>Hot Hydrogen Testing of Bicarbide Fuel </vt:lpstr>
      <vt:lpstr>TAMU Experiment</vt:lpstr>
      <vt:lpstr>Powder Development</vt:lpstr>
      <vt:lpstr>(W, Zr, Ta)C TriCarbide Homogeneity </vt:lpstr>
      <vt:lpstr>XRD Analysis - TriCarbide Solid Solution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Boyette, Daniel A. (MSFC-CS10)[Media Fusion]</dc:creator>
  <cp:lastModifiedBy>Reynolds, Jason C. (MSFC-EM32)</cp:lastModifiedBy>
  <cp:revision>22</cp:revision>
  <dcterms:created xsi:type="dcterms:W3CDTF">2024-06-10T00:44:39Z</dcterms:created>
  <dcterms:modified xsi:type="dcterms:W3CDTF">2025-01-23T16:29:57Z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0x01010019E94459771058459C260E55B255B9CB</vt:lpwstr>
  </property>
</Properties>
</file>