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4" r:id="rId1"/>
  </p:sldMasterIdLst>
  <p:notesMasterIdLst>
    <p:notesMasterId r:id="rId13"/>
  </p:notesMasterIdLst>
  <p:handoutMasterIdLst>
    <p:handoutMasterId r:id="rId14"/>
  </p:handoutMasterIdLst>
  <p:sldIdLst>
    <p:sldId id="1264" r:id="rId2"/>
    <p:sldId id="1266" r:id="rId3"/>
    <p:sldId id="2391" r:id="rId4"/>
    <p:sldId id="1271" r:id="rId5"/>
    <p:sldId id="1272" r:id="rId6"/>
    <p:sldId id="2394" r:id="rId7"/>
    <p:sldId id="1307" r:id="rId8"/>
    <p:sldId id="2396" r:id="rId9"/>
    <p:sldId id="2397" r:id="rId10"/>
    <p:sldId id="2398" r:id="rId11"/>
    <p:sldId id="1268" r:id="rId12"/>
  </p:sldIdLst>
  <p:sldSz cx="9144000" cy="5143500" type="screen16x9"/>
  <p:notesSz cx="7010400" cy="9296400"/>
  <p:defaultTextStyle>
    <a:defPPr>
      <a:defRPr lang="en-US"/>
    </a:defPPr>
    <a:lvl1pPr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56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28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00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72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2087" userDrawn="1">
          <p15:clr>
            <a:srgbClr val="A4A3A4"/>
          </p15:clr>
        </p15:guide>
        <p15:guide id="4" orient="horz" pos="176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EFE"/>
    <a:srgbClr val="FFFFFF"/>
    <a:srgbClr val="EBEBEB"/>
    <a:srgbClr val="DDF8ED"/>
    <a:srgbClr val="DC6115"/>
    <a:srgbClr val="F5F1F7"/>
    <a:srgbClr val="DBDBDB"/>
    <a:srgbClr val="202257"/>
    <a:srgbClr val="F8F8F8"/>
    <a:srgbClr val="50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61" autoAdjust="0"/>
    <p:restoredTop sz="95416" autoAdjust="0"/>
  </p:normalViewPr>
  <p:slideViewPr>
    <p:cSldViewPr snapToGrid="0">
      <p:cViewPr varScale="1">
        <p:scale>
          <a:sx n="115" d="100"/>
          <a:sy n="115" d="100"/>
        </p:scale>
        <p:origin x="200" y="408"/>
      </p:cViewPr>
      <p:guideLst>
        <p:guide orient="horz" pos="1620"/>
        <p:guide pos="2880"/>
        <p:guide orient="horz" pos="2087"/>
        <p:guide orient="horz" pos="176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1" d="100"/>
        <a:sy n="121" d="100"/>
      </p:scale>
      <p:origin x="0" y="0"/>
    </p:cViewPr>
  </p:sorterViewPr>
  <p:notesViewPr>
    <p:cSldViewPr snapToGrid="0">
      <p:cViewPr varScale="1">
        <p:scale>
          <a:sx n="128" d="100"/>
          <a:sy n="128" d="100"/>
        </p:scale>
        <p:origin x="2528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8475" cy="465138"/>
          </a:xfrm>
          <a:prstGeom prst="rect">
            <a:avLst/>
          </a:prstGeom>
        </p:spPr>
        <p:txBody>
          <a:bodyPr vert="horz" lIns="93167" tIns="46584" rIns="93167" bIns="46584" rtlCol="0"/>
          <a:lstStyle>
            <a:lvl1pPr algn="l" defTabSz="913974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1"/>
            <a:ext cx="3038475" cy="465138"/>
          </a:xfrm>
          <a:prstGeom prst="rect">
            <a:avLst/>
          </a:prstGeom>
        </p:spPr>
        <p:txBody>
          <a:bodyPr vert="horz" wrap="square" lIns="93167" tIns="46584" rIns="93167" bIns="4658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2C7921DD-AAE5-4092-8349-EACC69FDEFDB}" type="datetimeFigureOut">
              <a:rPr lang="en-US" altLang="en-US"/>
              <a:pPr/>
              <a:t>1/21/25</a:t>
            </a:fld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675"/>
            <a:ext cx="3038475" cy="465138"/>
          </a:xfrm>
          <a:prstGeom prst="rect">
            <a:avLst/>
          </a:prstGeom>
        </p:spPr>
        <p:txBody>
          <a:bodyPr vert="horz" lIns="93167" tIns="46584" rIns="93167" bIns="46584" rtlCol="0" anchor="b"/>
          <a:lstStyle>
            <a:lvl1pPr algn="l" defTabSz="913974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3167" tIns="46584" rIns="93167" bIns="4658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F29E17E4-00F5-479B-BD26-147F041D5C1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44419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8475" cy="465138"/>
          </a:xfrm>
          <a:prstGeom prst="rect">
            <a:avLst/>
          </a:prstGeom>
        </p:spPr>
        <p:txBody>
          <a:bodyPr vert="horz" lIns="93167" tIns="46584" rIns="93167" bIns="46584" rtlCol="0"/>
          <a:lstStyle>
            <a:lvl1pPr algn="l" defTabSz="913974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1"/>
            <a:ext cx="3038475" cy="465138"/>
          </a:xfrm>
          <a:prstGeom prst="rect">
            <a:avLst/>
          </a:prstGeom>
        </p:spPr>
        <p:txBody>
          <a:bodyPr vert="horz" wrap="square" lIns="93167" tIns="46584" rIns="93167" bIns="4658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DEA0C338-0A8D-42BD-B66C-CF13AD5FC728}" type="datetimeFigureOut">
              <a:rPr lang="en-US" altLang="en-US"/>
              <a:pPr/>
              <a:t>1/21/25</a:t>
            </a:fld>
            <a:endParaRPr lang="en-US" alt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7" tIns="46584" rIns="93167" bIns="46584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6" y="4416425"/>
            <a:ext cx="5607050" cy="4183063"/>
          </a:xfrm>
          <a:prstGeom prst="rect">
            <a:avLst/>
          </a:prstGeom>
        </p:spPr>
        <p:txBody>
          <a:bodyPr vert="horz" lIns="93167" tIns="46584" rIns="93167" bIns="46584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675"/>
            <a:ext cx="3038475" cy="465138"/>
          </a:xfrm>
          <a:prstGeom prst="rect">
            <a:avLst/>
          </a:prstGeom>
        </p:spPr>
        <p:txBody>
          <a:bodyPr vert="horz" lIns="93167" tIns="46584" rIns="93167" bIns="46584" rtlCol="0" anchor="b"/>
          <a:lstStyle>
            <a:lvl1pPr algn="l" defTabSz="913974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3167" tIns="46584" rIns="93167" bIns="4658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DEA0D56B-D0D4-43EF-9403-963A0EE0895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6969533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5613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1pPr>
    <a:lvl2pPr marL="455613" algn="l" defTabSz="455613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2813" algn="l" defTabSz="455613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0013" algn="l" defTabSz="455613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7213" algn="l" defTabSz="455613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5181" algn="l" defTabSz="4570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219" algn="l" defTabSz="4570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252" algn="l" defTabSz="4570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291" algn="l" defTabSz="4570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A0D56B-D0D4-43EF-9403-963A0EE0895A}" type="slidenum">
              <a:rPr lang="en-US" altLang="en-US" smtClean="0"/>
              <a:pPr/>
              <a:t>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08730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A0D56B-D0D4-43EF-9403-963A0EE0895A}" type="slidenum">
              <a:rPr lang="en-US" altLang="en-US" smtClean="0"/>
              <a:pPr/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86504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FEE912A-9AA1-F446-A08B-5239DB219C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1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634592" y="2932760"/>
            <a:ext cx="4377668" cy="371084"/>
          </a:xfrm>
          <a:prstGeom prst="rect">
            <a:avLst/>
          </a:prstGeom>
        </p:spPr>
        <p:txBody>
          <a:bodyPr vert="horz" anchor="ctr"/>
          <a:lstStyle>
            <a:lvl1pPr marL="0" indent="0" algn="r">
              <a:lnSpc>
                <a:spcPct val="100000"/>
              </a:lnSpc>
              <a:buNone/>
              <a:defRPr sz="22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charset="0"/>
                <a:ea typeface="Century Gothic" charset="0"/>
                <a:cs typeface="Century Gothic" charset="0"/>
              </a:defRPr>
            </a:lvl1pPr>
            <a:lvl2pPr marL="338018" indent="0">
              <a:buNone/>
              <a:defRPr/>
            </a:lvl2pPr>
            <a:lvl3pPr marL="566534" indent="0">
              <a:buNone/>
              <a:defRPr/>
            </a:lvl3pPr>
            <a:lvl4pPr marL="739512" indent="0">
              <a:buNone/>
              <a:defRPr/>
            </a:lvl4pPr>
            <a:lvl5pPr marL="922009" indent="0">
              <a:buNone/>
              <a:defRPr/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4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441357" y="3803008"/>
            <a:ext cx="4563311" cy="954107"/>
          </a:xfrm>
          <a:prstGeom prst="rect">
            <a:avLst/>
          </a:prstGeom>
        </p:spPr>
        <p:txBody>
          <a:bodyPr vert="horz" wrap="square" anchor="b">
            <a:spAutoFit/>
          </a:bodyPr>
          <a:lstStyle>
            <a:lvl1pPr marL="0" indent="0" algn="r">
              <a:buFontTx/>
              <a:buNone/>
              <a:defRPr sz="24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charset="0"/>
                <a:ea typeface="Century Gothic" charset="0"/>
                <a:cs typeface="Century Gothic" charset="0"/>
              </a:defRPr>
            </a:lvl1pPr>
            <a:lvl2pPr marL="338137" indent="0" algn="r">
              <a:buNone/>
              <a:defRPr sz="160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charset="0"/>
                <a:ea typeface="Century Gothic" charset="0"/>
                <a:cs typeface="Century Gothic" charset="0"/>
              </a:defRPr>
            </a:lvl2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19" name="Rectangle 8"/>
          <p:cNvSpPr>
            <a:spLocks noChangeArrowheads="1"/>
          </p:cNvSpPr>
          <p:nvPr userDrawn="1"/>
        </p:nvSpPr>
        <p:spPr bwMode="auto">
          <a:xfrm>
            <a:off x="117475" y="4976383"/>
            <a:ext cx="815975" cy="153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45697" rIns="91395" bIns="0">
            <a:spAutoFit/>
          </a:bodyPr>
          <a:lstStyle/>
          <a:p>
            <a:pPr algn="ctr"/>
            <a:r>
              <a:rPr lang="en-US" sz="700" dirty="0" err="1">
                <a:solidFill>
                  <a:srgbClr val="F8F8F8"/>
                </a:solidFill>
              </a:rPr>
              <a:t>www.nasa.gov</a:t>
            </a:r>
            <a:r>
              <a:rPr lang="en-US" sz="700" dirty="0">
                <a:solidFill>
                  <a:srgbClr val="F8F8F8"/>
                </a:solidFill>
              </a:rPr>
              <a:t>/</a:t>
            </a:r>
            <a:r>
              <a:rPr lang="en-US" sz="700" dirty="0" err="1">
                <a:solidFill>
                  <a:srgbClr val="F8F8F8"/>
                </a:solidFill>
              </a:rPr>
              <a:t>sls</a:t>
            </a:r>
            <a:endParaRPr lang="en-US" dirty="0">
              <a:solidFill>
                <a:srgbClr val="F8F8F8"/>
              </a:solidFill>
            </a:endParaRPr>
          </a:p>
        </p:txBody>
      </p:sp>
      <p:sp>
        <p:nvSpPr>
          <p:cNvPr id="22" name="Rectangle 8">
            <a:extLst>
              <a:ext uri="{FF2B5EF4-FFF2-40B4-BE49-F238E27FC236}">
                <a16:creationId xmlns:a16="http://schemas.microsoft.com/office/drawing/2014/main" id="{FEEFAC04-CE89-8543-BE98-92BF5262055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8737" y="392927"/>
            <a:ext cx="1696812" cy="138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45697" rIns="91395" bIns="0">
            <a:spAutoFit/>
          </a:bodyPr>
          <a:lstStyle/>
          <a:p>
            <a:r>
              <a:rPr lang="en-US" sz="600" dirty="0">
                <a:solidFill>
                  <a:srgbClr val="F8F8F8"/>
                </a:solidFill>
              </a:rPr>
              <a:t>National Aeronautics and Space Administration 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1B3DA957-350E-D141-8F8E-A1EBECA4E5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03774" y="1044324"/>
            <a:ext cx="2008485" cy="1228423"/>
          </a:xfrm>
          <a:prstGeom prst="rect">
            <a:avLst/>
          </a:prstGeom>
        </p:spPr>
        <p:txBody>
          <a:bodyPr vert="horz" anchor="ctr"/>
          <a:lstStyle>
            <a:lvl1pPr marL="0" indent="0" algn="r" eaLnBrk="1" hangingPunct="1">
              <a:lnSpc>
                <a:spcPct val="100000"/>
              </a:lnSpc>
              <a:buNone/>
              <a:defRPr sz="3200" b="1" i="0">
                <a:solidFill>
                  <a:srgbClr val="FFFFFF"/>
                </a:solidFill>
                <a:effectLst/>
                <a:latin typeface="Century Gothic" charset="0"/>
                <a:ea typeface="Century Gothic" charset="0"/>
                <a:cs typeface="Century Gothic" charset="0"/>
              </a:defRPr>
            </a:lvl1pPr>
            <a:lvl2pPr marL="338018" indent="0">
              <a:buNone/>
              <a:defRPr/>
            </a:lvl2pPr>
            <a:lvl3pPr marL="566534" indent="0">
              <a:buNone/>
              <a:defRPr/>
            </a:lvl3pPr>
            <a:lvl4pPr marL="739512" indent="0">
              <a:buNone/>
              <a:defRPr/>
            </a:lvl4pPr>
            <a:lvl5pPr marL="922009" indent="0">
              <a:buNone/>
              <a:defRPr/>
            </a:lvl5pPr>
          </a:lstStyle>
          <a:p>
            <a:pPr algn="r" eaLnBrk="1" hangingPunct="1"/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SPACE LAUNCH SYSTEM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4382CE8-D191-A540-947B-5A4C053CA3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255" y="191349"/>
            <a:ext cx="653092" cy="54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1070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3" orient="horz" pos="288" userDrawn="1">
          <p15:clr>
            <a:srgbClr val="FBAE40"/>
          </p15:clr>
        </p15:guide>
        <p15:guide id="4" pos="2880" userDrawn="1">
          <p15:clr>
            <a:srgbClr val="FBAE40"/>
          </p15:clr>
        </p15:guide>
        <p15:guide id="5" pos="5611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SLS Slide Mas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ED140D-F1AE-9C59-9421-863EB5B0B1BA}"/>
              </a:ext>
            </a:extLst>
          </p:cNvPr>
          <p:cNvSpPr/>
          <p:nvPr userDrawn="1"/>
        </p:nvSpPr>
        <p:spPr bwMode="auto">
          <a:xfrm>
            <a:off x="3550508" y="-8238"/>
            <a:ext cx="2075935" cy="1499286"/>
          </a:xfrm>
          <a:prstGeom prst="rect">
            <a:avLst/>
          </a:prstGeom>
          <a:solidFill>
            <a:srgbClr val="F8F8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cap="none" normalizeH="0" baseline="0">
              <a:ln>
                <a:noFill/>
              </a:ln>
              <a:solidFill>
                <a:srgbClr val="666666"/>
              </a:solidFill>
              <a:effectLst/>
              <a:latin typeface="55 Helvetica Roman" pitchFamily="1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4026" y="63874"/>
            <a:ext cx="8689974" cy="61629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0" rIns="0" bIns="0" numCol="1" anchor="ctr" anchorCtr="0" compatLnSpc="1">
            <a:prstTxWarp prst="textNoShape">
              <a:avLst/>
            </a:prstTxWarp>
          </a:bodyPr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4026" y="789385"/>
            <a:ext cx="8293098" cy="4054078"/>
          </a:xfrm>
          <a:prstGeom prst="rect">
            <a:avLst/>
          </a:prstGeom>
        </p:spPr>
        <p:txBody>
          <a:bodyPr/>
          <a:lstStyle>
            <a:lvl1pPr marL="173038" indent="-173038">
              <a:buClr>
                <a:srgbClr val="DC6115"/>
              </a:buClr>
              <a:buFont typeface="Arial" panose="020B0604020202020204" pitchFamily="34" charset="0"/>
              <a:buChar char="•"/>
              <a:defRPr>
                <a:latin typeface="Century Gothic" panose="020B0502020202020204" pitchFamily="34" charset="0"/>
              </a:defRPr>
            </a:lvl1pPr>
            <a:lvl2pPr marL="511175" indent="-173038">
              <a:buClr>
                <a:srgbClr val="DC6115"/>
              </a:buClr>
              <a:buFont typeface="LucidaGrande" charset="0"/>
              <a:buChar char="–"/>
              <a:defRPr>
                <a:latin typeface="Century Gothic" panose="020B0502020202020204" pitchFamily="34" charset="0"/>
              </a:defRPr>
            </a:lvl2pPr>
            <a:lvl3pPr marL="690563" indent="-119063">
              <a:buClr>
                <a:srgbClr val="DC6115"/>
              </a:buClr>
              <a:buFont typeface="Arial" panose="020B0604020202020204" pitchFamily="34" charset="0"/>
              <a:buChar char="•"/>
              <a:tabLst/>
              <a:defRPr>
                <a:latin typeface="Century Gothic" panose="020B0502020202020204" pitchFamily="34" charset="0"/>
              </a:defRPr>
            </a:lvl3pPr>
            <a:lvl4pPr marL="858838" indent="-119063">
              <a:buClr>
                <a:srgbClr val="DC6115"/>
              </a:buClr>
              <a:buFont typeface="LucidaGrande" charset="0"/>
              <a:buChar char="–"/>
              <a:tabLst/>
              <a:defRPr>
                <a:latin typeface="Century Gothic" panose="020B0502020202020204" pitchFamily="34" charset="0"/>
              </a:defRPr>
            </a:lvl4pPr>
            <a:lvl5pPr marL="1089025" indent="-112713">
              <a:buClr>
                <a:srgbClr val="DC6115"/>
              </a:buClr>
              <a:buFont typeface="Arial" panose="020B0604020202020204" pitchFamily="34" charset="0"/>
              <a:buChar char="•"/>
              <a:tabLst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553271-2932-1EE9-4D13-6B4B46189579}"/>
              </a:ext>
            </a:extLst>
          </p:cNvPr>
          <p:cNvSpPr txBox="1"/>
          <p:nvPr userDrawn="1"/>
        </p:nvSpPr>
        <p:spPr>
          <a:xfrm>
            <a:off x="0" y="703778"/>
            <a:ext cx="9144000" cy="107722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numCol="1" rtlCol="0" anchor="ctr">
            <a:spAutoFit/>
          </a:bodyPr>
          <a:lstStyle/>
          <a:p>
            <a:r>
              <a:rPr lang="en-US" sz="700" b="1" dirty="0">
                <a:solidFill>
                  <a:srgbClr val="FFFFFF"/>
                </a:solidFill>
              </a:rPr>
              <a:t>2025 AAS GN&amp;C Conference – Separation Dynamics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884D9C-EC9D-8808-F43F-79AFF0AC45CE}"/>
              </a:ext>
            </a:extLst>
          </p:cNvPr>
          <p:cNvSpPr txBox="1"/>
          <p:nvPr userDrawn="1"/>
        </p:nvSpPr>
        <p:spPr>
          <a:xfrm>
            <a:off x="8102600" y="704850"/>
            <a:ext cx="1041400" cy="107722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r"/>
            <a:r>
              <a:rPr lang="en-US" sz="700" b="1" dirty="0">
                <a:solidFill>
                  <a:srgbClr val="FFFFFF"/>
                </a:solidFill>
              </a:rPr>
              <a:t>Slide </a:t>
            </a:r>
            <a:fld id="{31094DEA-91B5-4D9C-B0D8-7D3DF2F769A9}" type="slidenum">
              <a:rPr lang="en-US" sz="700" b="1" smtClean="0">
                <a:solidFill>
                  <a:srgbClr val="FFFFFF"/>
                </a:solidFill>
              </a:rPr>
              <a:pPr algn="r"/>
              <a:t>‹#›</a:t>
            </a:fld>
            <a:endParaRPr lang="en-US" sz="7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52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Blank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7466ECA-6BA2-8619-A6AF-F52FE322EE22}"/>
              </a:ext>
            </a:extLst>
          </p:cNvPr>
          <p:cNvSpPr/>
          <p:nvPr userDrawn="1"/>
        </p:nvSpPr>
        <p:spPr bwMode="auto">
          <a:xfrm>
            <a:off x="2784389" y="1079157"/>
            <a:ext cx="3188043" cy="54369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cap="none" normalizeH="0" baseline="0">
              <a:ln>
                <a:noFill/>
              </a:ln>
              <a:solidFill>
                <a:srgbClr val="666666"/>
              </a:solidFill>
              <a:effectLst/>
              <a:latin typeface="55 Helvetica Roman" pitchFamily="1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341EA2-A3FA-E94A-FDF6-B8CB2FEEC88E}"/>
              </a:ext>
            </a:extLst>
          </p:cNvPr>
          <p:cNvSpPr/>
          <p:nvPr userDrawn="1"/>
        </p:nvSpPr>
        <p:spPr bwMode="auto">
          <a:xfrm>
            <a:off x="3550508" y="-8238"/>
            <a:ext cx="2075935" cy="1499286"/>
          </a:xfrm>
          <a:prstGeom prst="rect">
            <a:avLst/>
          </a:prstGeom>
          <a:solidFill>
            <a:srgbClr val="F8F8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cap="none" normalizeH="0" baseline="0">
              <a:ln>
                <a:noFill/>
              </a:ln>
              <a:solidFill>
                <a:srgbClr val="666666"/>
              </a:solidFill>
              <a:effectLst/>
              <a:latin typeface="55 Helvetica Roman" pitchFamily="1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3874"/>
            <a:ext cx="8686800" cy="60952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0" rIns="0" bIns="0" numCol="1" anchor="ctr" anchorCtr="0" compatLnSpc="1">
            <a:prstTxWarp prst="textNoShape">
              <a:avLst/>
            </a:prstTxWarp>
          </a:bodyPr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E36703-C534-0B0C-89C1-511DE3078C00}"/>
              </a:ext>
            </a:extLst>
          </p:cNvPr>
          <p:cNvSpPr txBox="1"/>
          <p:nvPr userDrawn="1"/>
        </p:nvSpPr>
        <p:spPr>
          <a:xfrm>
            <a:off x="0" y="703778"/>
            <a:ext cx="9144000" cy="107722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numCol="1" rtlCol="0" anchor="ctr">
            <a:spAutoFit/>
          </a:bodyPr>
          <a:lstStyle/>
          <a:p>
            <a:r>
              <a:rPr lang="en-US" sz="700" b="1" dirty="0">
                <a:solidFill>
                  <a:srgbClr val="FFFFFF"/>
                </a:solidFill>
              </a:rPr>
              <a:t>2025 AAS GN&amp;C Conference – Separation Dynamics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5E7045-3973-53B1-5D72-097F2883E25D}"/>
              </a:ext>
            </a:extLst>
          </p:cNvPr>
          <p:cNvSpPr txBox="1"/>
          <p:nvPr userDrawn="1"/>
        </p:nvSpPr>
        <p:spPr>
          <a:xfrm>
            <a:off x="8102600" y="704850"/>
            <a:ext cx="1041400" cy="107722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r"/>
            <a:r>
              <a:rPr lang="en-US" sz="700" b="1" dirty="0">
                <a:solidFill>
                  <a:srgbClr val="FFFFFF"/>
                </a:solidFill>
              </a:rPr>
              <a:t>Slide </a:t>
            </a:r>
            <a:fld id="{31094DEA-91B5-4D9C-B0D8-7D3DF2F769A9}" type="slidenum">
              <a:rPr lang="en-US" sz="700" b="1" smtClean="0">
                <a:solidFill>
                  <a:srgbClr val="FFFFFF"/>
                </a:solidFill>
              </a:rPr>
              <a:pPr algn="r"/>
              <a:t>‹#›</a:t>
            </a:fld>
            <a:endParaRPr lang="en-US" sz="7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103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ck Backgroun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FADB795-FB85-B871-4238-4DE58CB9B566}"/>
              </a:ext>
            </a:extLst>
          </p:cNvPr>
          <p:cNvGrpSpPr/>
          <p:nvPr userDrawn="1"/>
        </p:nvGrpSpPr>
        <p:grpSpPr>
          <a:xfrm>
            <a:off x="0" y="495528"/>
            <a:ext cx="9144000" cy="107722"/>
            <a:chOff x="0" y="268422"/>
            <a:chExt cx="9144000" cy="10772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2B4372E-06DB-F528-903C-2C387B6F2710}"/>
                </a:ext>
              </a:extLst>
            </p:cNvPr>
            <p:cNvSpPr txBox="1"/>
            <p:nvPr userDrawn="1"/>
          </p:nvSpPr>
          <p:spPr>
            <a:xfrm>
              <a:off x="0" y="268422"/>
              <a:ext cx="9144000" cy="10772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numCol="1" rtlCol="0" anchor="ctr">
              <a:spAutoFit/>
            </a:bodyPr>
            <a:lstStyle/>
            <a:p>
              <a:r>
                <a:rPr lang="en-US" sz="700" b="1" dirty="0">
                  <a:solidFill>
                    <a:srgbClr val="FFFFFF"/>
                  </a:solidFill>
                </a:rPr>
                <a:t>2025 AAS GN&amp;C Conference – Separation Dynamics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8179BC5-5F6E-ADCB-46B4-20A6857A2AB9}"/>
                </a:ext>
              </a:extLst>
            </p:cNvPr>
            <p:cNvSpPr txBox="1"/>
            <p:nvPr userDrawn="1"/>
          </p:nvSpPr>
          <p:spPr>
            <a:xfrm>
              <a:off x="2360709" y="268422"/>
              <a:ext cx="537884" cy="10772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algn="r"/>
              <a:r>
                <a:rPr lang="en-US" sz="700" b="1" dirty="0">
                  <a:solidFill>
                    <a:srgbClr val="FFFFFF"/>
                  </a:solidFill>
                </a:rPr>
                <a:t>Slide </a:t>
              </a:r>
              <a:fld id="{31094DEA-91B5-4D9C-B0D8-7D3DF2F769A9}" type="slidenum">
                <a:rPr lang="en-US" sz="700" b="1" smtClean="0">
                  <a:solidFill>
                    <a:srgbClr val="FFFFFF"/>
                  </a:solidFill>
                </a:rPr>
                <a:pPr algn="r"/>
                <a:t>‹#›</a:t>
              </a:fld>
              <a:endParaRPr lang="en-US" sz="7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B8C5336-F482-8B69-FC50-3B4B1865B059}"/>
              </a:ext>
            </a:extLst>
          </p:cNvPr>
          <p:cNvSpPr txBox="1"/>
          <p:nvPr userDrawn="1"/>
        </p:nvSpPr>
        <p:spPr>
          <a:xfrm>
            <a:off x="2360709" y="495528"/>
            <a:ext cx="549834" cy="107722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r"/>
            <a:r>
              <a:rPr lang="en-US" sz="700" b="1" dirty="0">
                <a:solidFill>
                  <a:srgbClr val="FFFFFF"/>
                </a:solidFill>
              </a:rPr>
              <a:t>Slide </a:t>
            </a:r>
            <a:fld id="{31094DEA-91B5-4D9C-B0D8-7D3DF2F769A9}" type="slidenum">
              <a:rPr lang="en-US" sz="700" b="1" smtClean="0">
                <a:solidFill>
                  <a:srgbClr val="FFFFFF"/>
                </a:solidFill>
              </a:rPr>
              <a:pPr algn="r"/>
              <a:t>‹#›</a:t>
            </a:fld>
            <a:endParaRPr lang="en-US" sz="7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574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Movie Black Background SLS Aug 2017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/>
          <p:cNvSpPr>
            <a:spLocks noGrp="1"/>
          </p:cNvSpPr>
          <p:nvPr>
            <p:ph type="media" sz="quarter" idx="10" hasCustomPrompt="1"/>
          </p:nvPr>
        </p:nvSpPr>
        <p:spPr>
          <a:xfrm>
            <a:off x="-1" y="461742"/>
            <a:ext cx="9144000" cy="395644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on icon to insert movie/media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D0B132-9E64-3D78-F0E1-18C189BD4BC3}"/>
              </a:ext>
            </a:extLst>
          </p:cNvPr>
          <p:cNvSpPr txBox="1"/>
          <p:nvPr userDrawn="1"/>
        </p:nvSpPr>
        <p:spPr>
          <a:xfrm>
            <a:off x="0" y="4872657"/>
            <a:ext cx="9144000" cy="107722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numCol="1" rtlCol="0" anchor="ctr">
            <a:spAutoFit/>
          </a:bodyPr>
          <a:lstStyle/>
          <a:p>
            <a:r>
              <a:rPr lang="en-US" sz="700" b="1" dirty="0">
                <a:solidFill>
                  <a:srgbClr val="FFFFFF"/>
                </a:solidFill>
              </a:rPr>
              <a:t>2025 AAS GN&amp;C Conference – Separation Dynamics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00713E-AD6B-9CBC-4A7D-9D0A268E9441}"/>
              </a:ext>
            </a:extLst>
          </p:cNvPr>
          <p:cNvSpPr txBox="1"/>
          <p:nvPr userDrawn="1"/>
        </p:nvSpPr>
        <p:spPr>
          <a:xfrm>
            <a:off x="8102599" y="4872657"/>
            <a:ext cx="1041400" cy="107722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r"/>
            <a:r>
              <a:rPr lang="en-US" sz="700" b="1" dirty="0">
                <a:solidFill>
                  <a:srgbClr val="FFFFFF"/>
                </a:solidFill>
              </a:rPr>
              <a:t>Slide </a:t>
            </a:r>
            <a:fld id="{31094DEA-91B5-4D9C-B0D8-7D3DF2F769A9}" type="slidenum">
              <a:rPr lang="en-US" sz="700" b="1" smtClean="0">
                <a:solidFill>
                  <a:srgbClr val="FFFFFF"/>
                </a:solidFill>
              </a:rPr>
              <a:pPr algn="r"/>
              <a:t>‹#›</a:t>
            </a:fld>
            <a:endParaRPr lang="en-US" sz="7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28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C58F0C-D256-074C-8781-2D875D78A46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738"/>
            <a:ext cx="9143999" cy="5140024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199" y="73958"/>
            <a:ext cx="8686801" cy="61629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EF0876-08F6-F64B-99D3-D269052371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46950" y="4984750"/>
            <a:ext cx="1797050" cy="152088"/>
          </a:xfrm>
          <a:prstGeom prst="rect">
            <a:avLst/>
          </a:prstGeom>
        </p:spPr>
        <p:txBody>
          <a:bodyPr vert="horz" lIns="91440" tIns="0" rIns="45720" bIns="0" rtlCol="0" anchor="b"/>
          <a:lstStyle>
            <a:lvl1pPr algn="r">
              <a:defRPr sz="800">
                <a:solidFill>
                  <a:schemeClr val="bg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3F9204F5-F094-2E40-9C69-DD575198B9A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0F12943-7B49-9947-96C0-49D9B3528DF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255" y="115181"/>
            <a:ext cx="653092" cy="54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8182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84" r:id="rId3"/>
    <p:sldLayoutId id="2147483783" r:id="rId4"/>
    <p:sldLayoutId id="2147483785" r:id="rId5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0">
          <a:solidFill>
            <a:schemeClr val="bg1"/>
          </a:solidFill>
          <a:effectLst/>
          <a:latin typeface="Century Gothic" panose="020B0502020202020204" pitchFamily="34" charset="0"/>
          <a:ea typeface="ＭＳ Ｐゴシック" pitchFamily="-108" charset="-128"/>
          <a:cs typeface="Century Gothic" panose="020B0502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EAEAEA"/>
          </a:solidFill>
          <a:latin typeface="Arial Narrow" charset="0"/>
          <a:ea typeface="ＭＳ Ｐゴシック" pitchFamily="-108" charset="-128"/>
          <a:cs typeface="ＭＳ Ｐゴシック" pitchFamily="-10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EAEAEA"/>
          </a:solidFill>
          <a:latin typeface="Arial Narrow" charset="0"/>
          <a:ea typeface="ＭＳ Ｐゴシック" pitchFamily="-108" charset="-128"/>
          <a:cs typeface="ＭＳ Ｐゴシック" pitchFamily="-10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EAEAEA"/>
          </a:solidFill>
          <a:latin typeface="Arial Narrow" charset="0"/>
          <a:ea typeface="ＭＳ Ｐゴシック" pitchFamily="-108" charset="-128"/>
          <a:cs typeface="ＭＳ Ｐゴシック" pitchFamily="-10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EAEAEA"/>
          </a:solidFill>
          <a:latin typeface="Arial Narrow" charset="0"/>
          <a:ea typeface="ＭＳ Ｐゴシック" pitchFamily="-108" charset="-128"/>
          <a:cs typeface="ＭＳ Ｐゴシック" pitchFamily="-108" charset="-128"/>
        </a:defRPr>
      </a:lvl5pPr>
      <a:lvl6pPr marL="410144" algn="l" defTabSz="914279" rtl="0" eaLnBrk="1" fontAlgn="base" hangingPunct="1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08" charset="0"/>
        </a:defRPr>
      </a:lvl6pPr>
      <a:lvl7pPr marL="820289" algn="l" defTabSz="914279" rtl="0" eaLnBrk="1" fontAlgn="base" hangingPunct="1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08" charset="0"/>
        </a:defRPr>
      </a:lvl7pPr>
      <a:lvl8pPr marL="1230433" algn="l" defTabSz="914279" rtl="0" eaLnBrk="1" fontAlgn="base" hangingPunct="1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08" charset="0"/>
        </a:defRPr>
      </a:lvl8pPr>
      <a:lvl9pPr marL="1640577" algn="l" defTabSz="914279" rtl="0" eaLnBrk="1" fontAlgn="base" hangingPunct="1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08" charset="0"/>
        </a:defRPr>
      </a:lvl9pPr>
    </p:titleStyle>
    <p:bodyStyle>
      <a:lvl1pPr marL="338017" indent="-338017" algn="l" rtl="0" eaLnBrk="1" fontAlgn="base" hangingPunct="1">
        <a:lnSpc>
          <a:spcPct val="100000"/>
        </a:lnSpc>
        <a:spcBef>
          <a:spcPct val="0"/>
        </a:spcBef>
        <a:spcAft>
          <a:spcPts val="0"/>
        </a:spcAft>
        <a:buClrTx/>
        <a:buSzPct val="100000"/>
        <a:buFont typeface="Wingdings" charset="2"/>
        <a:buChar char="u"/>
        <a:tabLst/>
        <a:defRPr sz="2000" b="1">
          <a:solidFill>
            <a:schemeClr val="bg2"/>
          </a:solidFill>
          <a:latin typeface="+mn-lt"/>
          <a:ea typeface="ＭＳ Ｐゴシック" pitchFamily="-108" charset="-128"/>
          <a:cs typeface="ＭＳ Ｐゴシック" charset="-128"/>
        </a:defRPr>
      </a:lvl1pPr>
      <a:lvl2pPr marL="455451" indent="-117433" algn="l" rtl="0" eaLnBrk="1" fontAlgn="base" hangingPunct="1">
        <a:lnSpc>
          <a:spcPct val="100000"/>
        </a:lnSpc>
        <a:spcBef>
          <a:spcPct val="0"/>
        </a:spcBef>
        <a:spcAft>
          <a:spcPts val="0"/>
        </a:spcAft>
        <a:buClrTx/>
        <a:buFont typeface="Arial" charset="0"/>
        <a:buChar char="•"/>
        <a:defRPr b="0">
          <a:solidFill>
            <a:schemeClr val="bg2"/>
          </a:solidFill>
          <a:latin typeface="+mn-lt"/>
          <a:ea typeface="ＭＳ Ｐゴシック" charset="0"/>
          <a:cs typeface="Arial Narrow"/>
        </a:defRPr>
      </a:lvl2pPr>
      <a:lvl3pPr marL="679205" indent="-112671" algn="l" rtl="0" eaLnBrk="1" fontAlgn="base" hangingPunct="1">
        <a:lnSpc>
          <a:spcPct val="100000"/>
        </a:lnSpc>
        <a:spcBef>
          <a:spcPct val="0"/>
        </a:spcBef>
        <a:spcAft>
          <a:spcPts val="0"/>
        </a:spcAft>
        <a:buClrTx/>
        <a:buSzPct val="90000"/>
        <a:buFont typeface="Lucida Grande"/>
        <a:buChar char="‒"/>
        <a:tabLst/>
        <a:defRPr sz="1600">
          <a:solidFill>
            <a:schemeClr val="bg2"/>
          </a:solidFill>
          <a:latin typeface="+mn-lt"/>
          <a:ea typeface="Arial Narrow" pitchFamily="-112" charset="0"/>
          <a:cs typeface="Arial Narrow"/>
        </a:defRPr>
      </a:lvl3pPr>
      <a:lvl4pPr marL="852183" indent="-112671" algn="l" rtl="0" eaLnBrk="1" fontAlgn="base" hangingPunct="1">
        <a:lnSpc>
          <a:spcPct val="100000"/>
        </a:lnSpc>
        <a:spcBef>
          <a:spcPct val="0"/>
        </a:spcBef>
        <a:spcAft>
          <a:spcPts val="0"/>
        </a:spcAft>
        <a:buClrTx/>
        <a:buFont typeface="Arial" charset="0"/>
        <a:buChar char="•"/>
        <a:defRPr sz="1400">
          <a:solidFill>
            <a:schemeClr val="bg2"/>
          </a:solidFill>
          <a:latin typeface="+mn-lt"/>
          <a:ea typeface="Arial Narrow" pitchFamily="-112" charset="0"/>
          <a:cs typeface="Arial Narrow"/>
        </a:defRPr>
      </a:lvl4pPr>
      <a:lvl5pPr marL="1039442" indent="-117433" algn="l" rtl="0" eaLnBrk="1" fontAlgn="base" hangingPunct="1">
        <a:lnSpc>
          <a:spcPct val="100000"/>
        </a:lnSpc>
        <a:spcBef>
          <a:spcPct val="0"/>
        </a:spcBef>
        <a:spcAft>
          <a:spcPts val="0"/>
        </a:spcAft>
        <a:buClrTx/>
        <a:buFont typeface="Lucida Grande"/>
        <a:buChar char="‒"/>
        <a:defRPr sz="1200">
          <a:solidFill>
            <a:schemeClr val="bg2"/>
          </a:solidFill>
          <a:latin typeface="+mn-lt"/>
          <a:ea typeface="Arial Narrow" pitchFamily="-112" charset="0"/>
          <a:cs typeface="Arial Narrow"/>
        </a:defRPr>
      </a:lvl5pPr>
      <a:lvl6pPr marL="2466564" indent="-227856" algn="l" defTabSz="914279" rtl="0" eaLnBrk="1" fontAlgn="base" hangingPunct="1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08" charset="-128"/>
        </a:defRPr>
      </a:lvl6pPr>
      <a:lvl7pPr marL="2876707" indent="-227856" algn="l" defTabSz="914279" rtl="0" eaLnBrk="1" fontAlgn="base" hangingPunct="1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08" charset="-128"/>
        </a:defRPr>
      </a:lvl7pPr>
      <a:lvl8pPr marL="3286853" indent="-227856" algn="l" defTabSz="914279" rtl="0" eaLnBrk="1" fontAlgn="base" hangingPunct="1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08" charset="-128"/>
        </a:defRPr>
      </a:lvl8pPr>
      <a:lvl9pPr marL="3696997" indent="-227856" algn="l" defTabSz="914279" rtl="0" eaLnBrk="1" fontAlgn="base" hangingPunct="1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1014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0144" algn="l" defTabSz="41014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0289" algn="l" defTabSz="41014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0433" algn="l" defTabSz="41014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0577" algn="l" defTabSz="41014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0721" algn="l" defTabSz="41014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0866" algn="l" defTabSz="41014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71010" algn="l" defTabSz="41014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81154" algn="l" defTabSz="41014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orient="horz" pos="3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mailto:rekesh.ali@nasa.gov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arc.aiaa.org/doi/10.2514/3.55956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arc.aiaa.org/doi/10.2514/3.55956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hyperlink" Target="https://arc.aiaa.org/doi/10.2514/3.55956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arc.aiaa.org/doi/10.2514/3.55956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hyperlink" Target="https://arc.aiaa.org/doi/10.2514/3.55956" TargetMode="Externa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789786" y="2945661"/>
            <a:ext cx="4222473" cy="830997"/>
          </a:xfrm>
        </p:spPr>
        <p:txBody>
          <a:bodyPr wrap="square">
            <a:spAutoFit/>
          </a:bodyPr>
          <a:lstStyle/>
          <a:p>
            <a:r>
              <a:rPr lang="en-US" sz="2400" dirty="0"/>
              <a:t>CLVTOPS Toolchain for SLS Liftoff Separation Analysis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869473" y="3785726"/>
            <a:ext cx="5135195" cy="1292662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charset="0"/>
              </a:rPr>
              <a:t>Rekesh Ali </a:t>
            </a:r>
            <a:endParaRPr lang="en-US" sz="1600" dirty="0"/>
          </a:p>
          <a:p>
            <a:r>
              <a:rPr lang="en-US" sz="1600" i="1" dirty="0"/>
              <a:t>NASA/MSFC/EV42/ESSCA/Mclaurin Aerospace</a:t>
            </a:r>
          </a:p>
          <a:p>
            <a:r>
              <a:rPr lang="en-US" sz="1600" i="1" dirty="0"/>
              <a:t>2025 AAS GN&amp;C Conference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charset="0"/>
              </a:rPr>
              <a:t>February 2, 2025</a:t>
            </a:r>
            <a:endParaRPr lang="en-US" sz="1400" b="0" dirty="0"/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E7FE11B4-C25F-BC44-8B3F-B6E89FD817F7}"/>
              </a:ext>
            </a:extLst>
          </p:cNvPr>
          <p:cNvSpPr txBox="1">
            <a:spLocks/>
          </p:cNvSpPr>
          <p:nvPr/>
        </p:nvSpPr>
        <p:spPr>
          <a:xfrm>
            <a:off x="6951058" y="1063499"/>
            <a:ext cx="2061201" cy="1754326"/>
          </a:xfrm>
          <a:prstGeom prst="rect">
            <a:avLst/>
          </a:prstGeom>
        </p:spPr>
        <p:txBody>
          <a:bodyPr vert="horz" wrap="square" anchor="t">
            <a:spAutoFit/>
          </a:bodyPr>
          <a:lstStyle>
            <a:lvl1pPr marL="0" indent="0" algn="r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Wingdings" charset="2"/>
              <a:buNone/>
              <a:tabLst/>
              <a:defRPr sz="22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charset="0"/>
                <a:ea typeface="Century Gothic" charset="0"/>
                <a:cs typeface="Century Gothic" charset="0"/>
              </a:defRPr>
            </a:lvl1pPr>
            <a:lvl2pPr marL="338018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Font typeface="Arial" charset="0"/>
              <a:buNone/>
              <a:defRPr b="0">
                <a:solidFill>
                  <a:schemeClr val="bg2"/>
                </a:solidFill>
                <a:latin typeface="+mn-lt"/>
                <a:ea typeface="ＭＳ Ｐゴシック" charset="0"/>
                <a:cs typeface="Arial Narrow"/>
              </a:defRPr>
            </a:lvl2pPr>
            <a:lvl3pPr marL="566534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90000"/>
              <a:buFont typeface="Lucida Grande"/>
              <a:buNone/>
              <a:tabLst/>
              <a:defRPr sz="1600">
                <a:solidFill>
                  <a:schemeClr val="bg2"/>
                </a:solidFill>
                <a:latin typeface="+mn-lt"/>
                <a:ea typeface="Arial Narrow" pitchFamily="-112" charset="0"/>
                <a:cs typeface="Arial Narrow"/>
              </a:defRPr>
            </a:lvl3pPr>
            <a:lvl4pPr marL="739512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Font typeface="Arial" charset="0"/>
              <a:buNone/>
              <a:defRPr sz="1400">
                <a:solidFill>
                  <a:schemeClr val="bg2"/>
                </a:solidFill>
                <a:latin typeface="+mn-lt"/>
                <a:ea typeface="Arial Narrow" pitchFamily="-112" charset="0"/>
                <a:cs typeface="Arial Narrow"/>
              </a:defRPr>
            </a:lvl4pPr>
            <a:lvl5pPr marL="922009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Font typeface="Lucida Grande"/>
              <a:buNone/>
              <a:defRPr sz="1200">
                <a:solidFill>
                  <a:schemeClr val="bg2"/>
                </a:solidFill>
                <a:latin typeface="+mn-lt"/>
                <a:ea typeface="Arial Narrow" pitchFamily="-112" charset="0"/>
                <a:cs typeface="Arial Narrow"/>
              </a:defRPr>
            </a:lvl5pPr>
            <a:lvl6pPr marL="2466564" indent="-227856" algn="l" defTabSz="914279" rtl="0" eaLnBrk="1" fontAlgn="base" hangingPunct="1">
              <a:lnSpc>
                <a:spcPts val="2602"/>
              </a:lnSpc>
              <a:spcBef>
                <a:spcPct val="0"/>
              </a:spcBef>
              <a:spcAft>
                <a:spcPts val="595"/>
              </a:spcAft>
              <a:defRPr sz="1300">
                <a:solidFill>
                  <a:srgbClr val="666666"/>
                </a:solidFill>
                <a:latin typeface="+mn-lt"/>
                <a:ea typeface="ＭＳ Ｐゴシック" pitchFamily="-108" charset="-128"/>
              </a:defRPr>
            </a:lvl6pPr>
            <a:lvl7pPr marL="2876707" indent="-227856" algn="l" defTabSz="914279" rtl="0" eaLnBrk="1" fontAlgn="base" hangingPunct="1">
              <a:lnSpc>
                <a:spcPts val="2602"/>
              </a:lnSpc>
              <a:spcBef>
                <a:spcPct val="0"/>
              </a:spcBef>
              <a:spcAft>
                <a:spcPts val="595"/>
              </a:spcAft>
              <a:defRPr sz="1300">
                <a:solidFill>
                  <a:srgbClr val="666666"/>
                </a:solidFill>
                <a:latin typeface="+mn-lt"/>
                <a:ea typeface="ＭＳ Ｐゴシック" pitchFamily="-108" charset="-128"/>
              </a:defRPr>
            </a:lvl7pPr>
            <a:lvl8pPr marL="3286853" indent="-227856" algn="l" defTabSz="914279" rtl="0" eaLnBrk="1" fontAlgn="base" hangingPunct="1">
              <a:lnSpc>
                <a:spcPts val="2602"/>
              </a:lnSpc>
              <a:spcBef>
                <a:spcPct val="0"/>
              </a:spcBef>
              <a:spcAft>
                <a:spcPts val="595"/>
              </a:spcAft>
              <a:defRPr sz="1300">
                <a:solidFill>
                  <a:srgbClr val="666666"/>
                </a:solidFill>
                <a:latin typeface="+mn-lt"/>
                <a:ea typeface="ＭＳ Ｐゴシック" pitchFamily="-108" charset="-128"/>
              </a:defRPr>
            </a:lvl8pPr>
            <a:lvl9pPr marL="3696997" indent="-227856" algn="l" defTabSz="914279" rtl="0" eaLnBrk="1" fontAlgn="base" hangingPunct="1">
              <a:lnSpc>
                <a:spcPts val="2602"/>
              </a:lnSpc>
              <a:spcBef>
                <a:spcPct val="0"/>
              </a:spcBef>
              <a:spcAft>
                <a:spcPts val="595"/>
              </a:spcAft>
              <a:defRPr sz="1300">
                <a:solidFill>
                  <a:srgbClr val="666666"/>
                </a:solidFill>
                <a:latin typeface="+mn-lt"/>
                <a:ea typeface="ＭＳ Ｐゴシック" pitchFamily="-108" charset="-128"/>
              </a:defRPr>
            </a:lvl9pPr>
          </a:lstStyle>
          <a:p>
            <a:r>
              <a:rPr lang="en-US" sz="3600" dirty="0">
                <a:cs typeface="Arial" charset="0"/>
              </a:rPr>
              <a:t>SPACE LAUNCH SYSTEM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626A390-7344-BEB4-11D6-7D5DC9D9E7A1}"/>
              </a:ext>
            </a:extLst>
          </p:cNvPr>
          <p:cNvSpPr txBox="1">
            <a:spLocks/>
          </p:cNvSpPr>
          <p:nvPr/>
        </p:nvSpPr>
        <p:spPr>
          <a:xfrm>
            <a:off x="126608" y="3177707"/>
            <a:ext cx="3307326" cy="181588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wrap="square" anchor="b">
            <a:spAutoFit/>
          </a:bodyPr>
          <a:lstStyle>
            <a:lvl1pPr marL="0" indent="0" algn="r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charset="0"/>
                <a:ea typeface="Century Gothic" charset="0"/>
                <a:cs typeface="Century Gothic" charset="0"/>
              </a:defRPr>
            </a:lvl1pPr>
            <a:lvl2pPr marL="338137" indent="0" algn="r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Font typeface="Arial" charset="0"/>
              <a:buNone/>
              <a:defRPr sz="1600" b="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charset="0"/>
                <a:ea typeface="Century Gothic" charset="0"/>
                <a:cs typeface="Century Gothic" charset="0"/>
              </a:defRPr>
            </a:lvl2pPr>
            <a:lvl3pPr marL="679205" indent="-112671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90000"/>
              <a:buFont typeface="Lucida Grande"/>
              <a:buChar char="‒"/>
              <a:tabLst/>
              <a:defRPr sz="1600">
                <a:solidFill>
                  <a:schemeClr val="bg2"/>
                </a:solidFill>
                <a:latin typeface="+mn-lt"/>
                <a:ea typeface="Arial Narrow" pitchFamily="-112" charset="0"/>
                <a:cs typeface="Arial Narrow"/>
              </a:defRPr>
            </a:lvl3pPr>
            <a:lvl4pPr marL="852183" indent="-112671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Font typeface="Arial" charset="0"/>
              <a:buChar char="•"/>
              <a:defRPr sz="1400">
                <a:solidFill>
                  <a:schemeClr val="bg2"/>
                </a:solidFill>
                <a:latin typeface="+mn-lt"/>
                <a:ea typeface="Arial Narrow" pitchFamily="-112" charset="0"/>
                <a:cs typeface="Arial Narrow"/>
              </a:defRPr>
            </a:lvl4pPr>
            <a:lvl5pPr marL="1039442" indent="-117433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Font typeface="Lucida Grande"/>
              <a:buChar char="‒"/>
              <a:defRPr sz="1200">
                <a:solidFill>
                  <a:schemeClr val="bg2"/>
                </a:solidFill>
                <a:latin typeface="+mn-lt"/>
                <a:ea typeface="Arial Narrow" pitchFamily="-112" charset="0"/>
                <a:cs typeface="Arial Narrow"/>
              </a:defRPr>
            </a:lvl5pPr>
            <a:lvl6pPr marL="2466564" indent="-227856" algn="l" defTabSz="914279" rtl="0" eaLnBrk="1" fontAlgn="base" hangingPunct="1">
              <a:lnSpc>
                <a:spcPts val="2602"/>
              </a:lnSpc>
              <a:spcBef>
                <a:spcPct val="0"/>
              </a:spcBef>
              <a:spcAft>
                <a:spcPts val="595"/>
              </a:spcAft>
              <a:defRPr sz="1300">
                <a:solidFill>
                  <a:srgbClr val="666666"/>
                </a:solidFill>
                <a:latin typeface="+mn-lt"/>
                <a:ea typeface="ＭＳ Ｐゴシック" pitchFamily="-108" charset="-128"/>
              </a:defRPr>
            </a:lvl6pPr>
            <a:lvl7pPr marL="2876707" indent="-227856" algn="l" defTabSz="914279" rtl="0" eaLnBrk="1" fontAlgn="base" hangingPunct="1">
              <a:lnSpc>
                <a:spcPts val="2602"/>
              </a:lnSpc>
              <a:spcBef>
                <a:spcPct val="0"/>
              </a:spcBef>
              <a:spcAft>
                <a:spcPts val="595"/>
              </a:spcAft>
              <a:defRPr sz="1300">
                <a:solidFill>
                  <a:srgbClr val="666666"/>
                </a:solidFill>
                <a:latin typeface="+mn-lt"/>
                <a:ea typeface="ＭＳ Ｐゴシック" pitchFamily="-108" charset="-128"/>
              </a:defRPr>
            </a:lvl7pPr>
            <a:lvl8pPr marL="3286853" indent="-227856" algn="l" defTabSz="914279" rtl="0" eaLnBrk="1" fontAlgn="base" hangingPunct="1">
              <a:lnSpc>
                <a:spcPts val="2602"/>
              </a:lnSpc>
              <a:spcBef>
                <a:spcPct val="0"/>
              </a:spcBef>
              <a:spcAft>
                <a:spcPts val="595"/>
              </a:spcAft>
              <a:defRPr sz="1300">
                <a:solidFill>
                  <a:srgbClr val="666666"/>
                </a:solidFill>
                <a:latin typeface="+mn-lt"/>
                <a:ea typeface="ＭＳ Ｐゴシック" pitchFamily="-108" charset="-128"/>
              </a:defRPr>
            </a:lvl8pPr>
            <a:lvl9pPr marL="3696997" indent="-227856" algn="l" defTabSz="914279" rtl="0" eaLnBrk="1" fontAlgn="base" hangingPunct="1">
              <a:lnSpc>
                <a:spcPts val="2602"/>
              </a:lnSpc>
              <a:spcBef>
                <a:spcPct val="0"/>
              </a:spcBef>
              <a:spcAft>
                <a:spcPts val="595"/>
              </a:spcAft>
              <a:defRPr sz="1300">
                <a:solidFill>
                  <a:srgbClr val="666666"/>
                </a:solidFill>
                <a:latin typeface="+mn-lt"/>
                <a:ea typeface="ＭＳ Ｐゴシック" pitchFamily="-108" charset="-128"/>
              </a:defRPr>
            </a:lvl9pPr>
          </a:lstStyle>
          <a:p>
            <a:pPr algn="l" defTabSz="914400"/>
            <a:r>
              <a:rPr lang="en-US" sz="1400" u="sng" kern="0" dirty="0"/>
              <a:t>Co-Authors</a:t>
            </a:r>
            <a:r>
              <a:rPr lang="en-US" sz="1400" kern="0" dirty="0"/>
              <a:t>: </a:t>
            </a:r>
          </a:p>
          <a:p>
            <a:pPr algn="l" defTabSz="914400"/>
            <a:r>
              <a:rPr lang="en-US" sz="1400" kern="0" dirty="0"/>
              <a:t>Carole Addona</a:t>
            </a:r>
            <a:r>
              <a:rPr lang="en-US" sz="1400" b="0" kern="0" dirty="0"/>
              <a:t>,</a:t>
            </a:r>
            <a:r>
              <a:rPr lang="en-US" sz="1400" kern="0" dirty="0"/>
              <a:t> </a:t>
            </a:r>
            <a:r>
              <a:rPr lang="en-US" sz="1400" b="0" kern="0" dirty="0"/>
              <a:t>Amentum</a:t>
            </a:r>
          </a:p>
          <a:p>
            <a:pPr algn="l" defTabSz="914400"/>
            <a:r>
              <a:rPr lang="en-US" sz="1400" kern="0" dirty="0"/>
              <a:t>Peter McDonough</a:t>
            </a:r>
            <a:r>
              <a:rPr lang="en-US" sz="1400" b="0" kern="0" dirty="0"/>
              <a:t>,</a:t>
            </a:r>
            <a:r>
              <a:rPr lang="en-US" sz="1400" kern="0" dirty="0"/>
              <a:t> </a:t>
            </a:r>
            <a:r>
              <a:rPr lang="en-US" sz="1400" b="0" kern="0" dirty="0"/>
              <a:t>Amentum</a:t>
            </a:r>
          </a:p>
          <a:p>
            <a:pPr algn="l" defTabSz="914400"/>
            <a:r>
              <a:rPr lang="en-US" sz="1400" kern="0" dirty="0"/>
              <a:t>Benjamin Burger</a:t>
            </a:r>
            <a:r>
              <a:rPr lang="en-US" sz="1400" b="0" kern="0" dirty="0"/>
              <a:t>,</a:t>
            </a:r>
            <a:r>
              <a:rPr lang="en-US" sz="1400" kern="0" dirty="0"/>
              <a:t> </a:t>
            </a:r>
            <a:r>
              <a:rPr lang="en-US" sz="1400" b="0" kern="0" dirty="0"/>
              <a:t>NASA/MSFC</a:t>
            </a:r>
          </a:p>
          <a:p>
            <a:pPr algn="l" defTabSz="914400"/>
            <a:r>
              <a:rPr lang="en-US" sz="1400" kern="0" dirty="0"/>
              <a:t>Michael Sanders</a:t>
            </a:r>
            <a:r>
              <a:rPr lang="en-US" sz="1400" b="0" kern="0" dirty="0"/>
              <a:t>,</a:t>
            </a:r>
            <a:r>
              <a:rPr lang="en-US" sz="1400" kern="0" dirty="0"/>
              <a:t> </a:t>
            </a:r>
            <a:r>
              <a:rPr lang="en-US" sz="1400" b="0" kern="0" dirty="0"/>
              <a:t>Amentum</a:t>
            </a:r>
          </a:p>
          <a:p>
            <a:pPr algn="l" defTabSz="914400"/>
            <a:r>
              <a:rPr lang="en-US" sz="1400" kern="0" dirty="0"/>
              <a:t>William Harlin</a:t>
            </a:r>
            <a:r>
              <a:rPr lang="en-US" sz="1400" b="0" kern="0" dirty="0"/>
              <a:t>,</a:t>
            </a:r>
            <a:r>
              <a:rPr lang="en-US" sz="1400" kern="0" dirty="0"/>
              <a:t> </a:t>
            </a:r>
            <a:r>
              <a:rPr lang="en-US" sz="1400" b="0" kern="0" dirty="0"/>
              <a:t>McLaurin Aerospace</a:t>
            </a:r>
          </a:p>
          <a:p>
            <a:pPr algn="l" defTabSz="914400"/>
            <a:r>
              <a:rPr lang="en-US" sz="1400" kern="0" dirty="0"/>
              <a:t>Jared Rucker</a:t>
            </a:r>
            <a:r>
              <a:rPr lang="en-US" sz="1400" b="0" kern="0" dirty="0"/>
              <a:t>,</a:t>
            </a:r>
            <a:r>
              <a:rPr lang="en-US" sz="1400" kern="0" dirty="0"/>
              <a:t> </a:t>
            </a:r>
            <a:r>
              <a:rPr lang="en-US" sz="1400" b="0" kern="0" dirty="0"/>
              <a:t>Amentum</a:t>
            </a:r>
          </a:p>
          <a:p>
            <a:pPr algn="l" defTabSz="914400"/>
            <a:r>
              <a:rPr lang="en-US" sz="1400" kern="0" dirty="0"/>
              <a:t>Zachary Muscha</a:t>
            </a:r>
            <a:r>
              <a:rPr lang="en-US" sz="1400" b="0" kern="0" dirty="0"/>
              <a:t>,</a:t>
            </a:r>
            <a:r>
              <a:rPr lang="en-US" sz="1400" kern="0" dirty="0"/>
              <a:t> </a:t>
            </a:r>
            <a:r>
              <a:rPr lang="en-US" sz="1400" b="0" kern="0" dirty="0"/>
              <a:t>Amentum</a:t>
            </a:r>
          </a:p>
        </p:txBody>
      </p:sp>
    </p:spTree>
    <p:extLst>
      <p:ext uri="{BB962C8B-B14F-4D97-AF65-F5344CB8AC3E}">
        <p14:creationId xmlns:p14="http://schemas.microsoft.com/office/powerpoint/2010/main" val="3902984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76FA5F-EA95-83A4-C9E3-FA18B81428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B6FD3-22C4-1690-A6DB-138D3441B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Artemis I Post-Flight Comparisons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72704-79A5-ADEA-EA51-98E55824F03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42490" y="1210585"/>
            <a:ext cx="3121414" cy="3091577"/>
          </a:xfrm>
        </p:spPr>
        <p:txBody>
          <a:bodyPr/>
          <a:lstStyle/>
          <a:p>
            <a:r>
              <a:rPr lang="en-US" sz="1000" dirty="0"/>
              <a:t>Post-flight analysis provides opportunity to validate simulation models and improve future capabilities. Comparisons include:</a:t>
            </a:r>
          </a:p>
          <a:p>
            <a:r>
              <a:rPr lang="en-US" sz="1000" b="0" dirty="0"/>
              <a:t>CLVTOPS post-flight simulation (AR01 PFAC)</a:t>
            </a:r>
          </a:p>
          <a:p>
            <a:r>
              <a:rPr lang="en-US" sz="1000" b="0" dirty="0"/>
              <a:t>Navigation based Best Estimated Trajectory</a:t>
            </a:r>
          </a:p>
          <a:p>
            <a:r>
              <a:rPr lang="en-US" sz="1000" b="0" dirty="0"/>
              <a:t>Imagery based photogrammetry</a:t>
            </a:r>
          </a:p>
          <a:p>
            <a:endParaRPr lang="en-US" sz="1000" b="0" dirty="0"/>
          </a:p>
          <a:p>
            <a:r>
              <a:rPr lang="en-US" sz="1000" dirty="0"/>
              <a:t>Night launch degraded imagery quality</a:t>
            </a:r>
          </a:p>
          <a:p>
            <a:r>
              <a:rPr lang="en-US" sz="1000" b="0" dirty="0"/>
              <a:t>Left-side images illustrate obscured views due to overexposure from light and debris</a:t>
            </a:r>
          </a:p>
          <a:p>
            <a:r>
              <a:rPr lang="en-US" sz="1000" b="0" dirty="0"/>
              <a:t>Limited visibility of side mounted photo-targets introduced noise in tower clearance</a:t>
            </a:r>
          </a:p>
          <a:p>
            <a:pPr marL="0" indent="0">
              <a:buNone/>
            </a:pPr>
            <a:endParaRPr lang="en-US" sz="1000" b="0" dirty="0"/>
          </a:p>
          <a:p>
            <a:r>
              <a:rPr lang="en-US" sz="1000" dirty="0"/>
              <a:t>CLVTOPS captures liftoff dynamics well with the exception of a slower rise rate</a:t>
            </a:r>
          </a:p>
          <a:p>
            <a:r>
              <a:rPr lang="en-US" sz="1000" b="0" dirty="0"/>
              <a:t>TREE3D overlay of CLVTOPS and BET trajectories on flight video show close alignment with BET</a:t>
            </a:r>
          </a:p>
          <a:p>
            <a:endParaRPr lang="en-US" sz="1000" dirty="0"/>
          </a:p>
          <a:p>
            <a:endParaRPr lang="en-US" sz="1000" dirty="0"/>
          </a:p>
          <a:p>
            <a:endParaRPr lang="en-US" sz="1000" dirty="0"/>
          </a:p>
          <a:p>
            <a:endParaRPr lang="en-US" sz="1000" dirty="0"/>
          </a:p>
          <a:p>
            <a:endParaRPr lang="en-US" sz="10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70F15BB-59CB-589A-B026-C450BE708FD1}"/>
              </a:ext>
            </a:extLst>
          </p:cNvPr>
          <p:cNvGrpSpPr/>
          <p:nvPr/>
        </p:nvGrpSpPr>
        <p:grpSpPr>
          <a:xfrm>
            <a:off x="6191633" y="1210585"/>
            <a:ext cx="2809877" cy="3091578"/>
            <a:chOff x="5107259" y="985768"/>
            <a:chExt cx="3514864" cy="386724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55FACCB-B5F9-BF08-59B3-D2A207BC90E5}"/>
                </a:ext>
              </a:extLst>
            </p:cNvPr>
            <p:cNvSpPr/>
            <p:nvPr/>
          </p:nvSpPr>
          <p:spPr bwMode="auto">
            <a:xfrm>
              <a:off x="5107259" y="985768"/>
              <a:ext cx="3514864" cy="3867243"/>
            </a:xfrm>
            <a:prstGeom prst="rect">
              <a:avLst/>
            </a:prstGeom>
            <a:solidFill>
              <a:srgbClr val="FEFEFE"/>
            </a:solidFill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00" b="0" i="0" u="none" strike="noStrike" cap="none" normalizeH="0" baseline="0">
                <a:ln>
                  <a:noFill/>
                </a:ln>
                <a:solidFill>
                  <a:srgbClr val="666666"/>
                </a:solidFill>
                <a:effectLst/>
                <a:latin typeface="55 Helvetica Roman" pitchFamily="1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D84DCC9-7C6D-7D98-C708-9383EB028E12}"/>
                </a:ext>
              </a:extLst>
            </p:cNvPr>
            <p:cNvSpPr/>
            <p:nvPr/>
          </p:nvSpPr>
          <p:spPr bwMode="auto">
            <a:xfrm>
              <a:off x="5107259" y="2787805"/>
              <a:ext cx="3514864" cy="2065206"/>
            </a:xfrm>
            <a:prstGeom prst="rect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00" b="0" i="0" u="none" strike="noStrike" cap="none" normalizeH="0" baseline="0">
                <a:ln>
                  <a:noFill/>
                </a:ln>
                <a:solidFill>
                  <a:srgbClr val="666666"/>
                </a:solidFill>
                <a:effectLst/>
                <a:latin typeface="55 Helvetica Roman" pitchFamily="1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5537E3E-15E5-CFB2-3763-600A49743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" r="168"/>
            <a:stretch>
              <a:fillRect/>
            </a:stretch>
          </p:blipFill>
          <p:spPr bwMode="auto">
            <a:xfrm>
              <a:off x="5157788" y="3006297"/>
              <a:ext cx="3413806" cy="163563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B986C82-A46C-F69B-C508-54BEA2891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55"/>
            <a:stretch/>
          </p:blipFill>
          <p:spPr>
            <a:xfrm>
              <a:off x="5271035" y="1009701"/>
              <a:ext cx="3181542" cy="1767513"/>
            </a:xfrm>
            <a:prstGeom prst="rect">
              <a:avLst/>
            </a:prstGeom>
            <a:ln>
              <a:noFill/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E4FEB02-F2E2-FCE0-B851-3E99149F0012}"/>
                </a:ext>
              </a:extLst>
            </p:cNvPr>
            <p:cNvSpPr txBox="1"/>
            <p:nvPr/>
          </p:nvSpPr>
          <p:spPr>
            <a:xfrm>
              <a:off x="6581921" y="2482206"/>
              <a:ext cx="55976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Time (s)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8F7B03A-B307-C287-21DA-457FCFEFC7E3}"/>
              </a:ext>
            </a:extLst>
          </p:cNvPr>
          <p:cNvGrpSpPr/>
          <p:nvPr/>
        </p:nvGrpSpPr>
        <p:grpSpPr>
          <a:xfrm>
            <a:off x="3286610" y="1210585"/>
            <a:ext cx="2809877" cy="3091578"/>
            <a:chOff x="5107259" y="985769"/>
            <a:chExt cx="3514864" cy="386724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68EFD8D-6F48-23B0-2213-40E87E62894C}"/>
                </a:ext>
              </a:extLst>
            </p:cNvPr>
            <p:cNvSpPr/>
            <p:nvPr/>
          </p:nvSpPr>
          <p:spPr bwMode="auto">
            <a:xfrm>
              <a:off x="5107259" y="985769"/>
              <a:ext cx="3514864" cy="3867243"/>
            </a:xfrm>
            <a:prstGeom prst="rect">
              <a:avLst/>
            </a:prstGeom>
            <a:solidFill>
              <a:srgbClr val="FEFEFE"/>
            </a:solidFill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00" b="0" i="0" u="none" strike="noStrike" cap="none" normalizeH="0" baseline="0">
                <a:ln>
                  <a:noFill/>
                </a:ln>
                <a:solidFill>
                  <a:srgbClr val="666666"/>
                </a:solidFill>
                <a:effectLst/>
                <a:latin typeface="55 Helvetica Roman" pitchFamily="1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D2A52B7-4466-165D-E4D1-80BD655C0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33"/>
            <a:stretch/>
          </p:blipFill>
          <p:spPr>
            <a:xfrm>
              <a:off x="5178027" y="1033473"/>
              <a:ext cx="3367560" cy="1754332"/>
            </a:xfrm>
            <a:prstGeom prst="rect">
              <a:avLst/>
            </a:prstGeom>
            <a:ln>
              <a:noFill/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8C34461-4C00-9196-BF51-3292A48BCEE1}"/>
                </a:ext>
              </a:extLst>
            </p:cNvPr>
            <p:cNvSpPr txBox="1"/>
            <p:nvPr/>
          </p:nvSpPr>
          <p:spPr>
            <a:xfrm>
              <a:off x="6581923" y="2506552"/>
              <a:ext cx="55976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Time (s)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8A16641-E826-E605-FD1F-5DBDAF300BF2}"/>
                </a:ext>
              </a:extLst>
            </p:cNvPr>
            <p:cNvSpPr/>
            <p:nvPr/>
          </p:nvSpPr>
          <p:spPr bwMode="auto">
            <a:xfrm>
              <a:off x="5107259" y="2787805"/>
              <a:ext cx="3514864" cy="2065206"/>
            </a:xfrm>
            <a:prstGeom prst="rect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00" b="0" i="0" u="none" strike="noStrike" cap="none" normalizeH="0" baseline="0">
                <a:ln>
                  <a:noFill/>
                </a:ln>
                <a:solidFill>
                  <a:srgbClr val="666666"/>
                </a:solidFill>
                <a:effectLst/>
                <a:latin typeface="55 Helvetica Roman" pitchFamily="1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BCF2418-9807-C61F-AD66-3009BBF19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06" b="1206"/>
            <a:stretch>
              <a:fillRect/>
            </a:stretch>
          </p:blipFill>
          <p:spPr bwMode="auto">
            <a:xfrm>
              <a:off x="5183086" y="2919423"/>
              <a:ext cx="3362501" cy="185655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991208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82DB2D-FFAD-42F5-DF17-7F29B9B7D337}"/>
              </a:ext>
            </a:extLst>
          </p:cNvPr>
          <p:cNvSpPr/>
          <p:nvPr/>
        </p:nvSpPr>
        <p:spPr bwMode="auto">
          <a:xfrm>
            <a:off x="0" y="802888"/>
            <a:ext cx="9144000" cy="4340612"/>
          </a:xfrm>
          <a:prstGeom prst="rect">
            <a:avLst/>
          </a:prstGeom>
          <a:solidFill>
            <a:srgbClr val="20225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cap="none" normalizeH="0" baseline="0">
              <a:ln>
                <a:noFill/>
              </a:ln>
              <a:solidFill>
                <a:srgbClr val="666666"/>
              </a:solidFill>
              <a:effectLst/>
              <a:latin typeface="55 Helvetica Roman" pitchFamily="1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EC1719-FFF2-F15F-A780-6D0051501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026" y="802888"/>
            <a:ext cx="8689974" cy="2930540"/>
          </a:xfrm>
        </p:spPr>
        <p:txBody>
          <a:bodyPr/>
          <a:lstStyle/>
          <a:p>
            <a:r>
              <a:rPr lang="en-US" dirty="0">
                <a:solidFill>
                  <a:srgbClr val="FEFEFE"/>
                </a:solidFill>
              </a:rPr>
              <a:t>Questions?</a:t>
            </a:r>
            <a:br>
              <a:rPr lang="en-US" dirty="0">
                <a:solidFill>
                  <a:srgbClr val="FEFEFE"/>
                </a:solidFill>
              </a:rPr>
            </a:br>
            <a:br>
              <a:rPr lang="en-US" sz="1400" dirty="0">
                <a:solidFill>
                  <a:srgbClr val="FEFEFE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Contact me: </a:t>
            </a:r>
            <a:r>
              <a:rPr lang="en-US" dirty="0">
                <a:solidFill>
                  <a:srgbClr val="FEFEFE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rekesh.ali@nasa.gov</a:t>
            </a:r>
            <a:br>
              <a:rPr lang="en-US" dirty="0">
                <a:solidFill>
                  <a:srgbClr val="FEFEFE"/>
                </a:solidFill>
              </a:rPr>
            </a:br>
            <a:br>
              <a:rPr lang="en-US" sz="1400" dirty="0">
                <a:solidFill>
                  <a:srgbClr val="FEFEFE"/>
                </a:solidFill>
              </a:rPr>
            </a:br>
            <a:endParaRPr lang="en-US" dirty="0">
              <a:solidFill>
                <a:srgbClr val="FEFEFE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225AE8-79C5-B19F-9008-4CFD32CFDF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9154" y="3089167"/>
            <a:ext cx="2890562" cy="188115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F383B55-DEB4-A6FD-2328-F042AA410EA0}"/>
              </a:ext>
            </a:extLst>
          </p:cNvPr>
          <p:cNvSpPr txBox="1">
            <a:spLocks/>
          </p:cNvSpPr>
          <p:nvPr/>
        </p:nvSpPr>
        <p:spPr bwMode="auto">
          <a:xfrm>
            <a:off x="454026" y="63874"/>
            <a:ext cx="8689974" cy="61629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0" rIns="0" bIns="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ＭＳ Ｐゴシック" pitchFamily="-108" charset="-128"/>
                <a:cs typeface="Century Gothic" panose="020B0502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AEAEA"/>
                </a:solidFill>
                <a:latin typeface="Arial Narrow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AEAEA"/>
                </a:solidFill>
                <a:latin typeface="Arial Narrow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AEAEA"/>
                </a:solidFill>
                <a:latin typeface="Arial Narrow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AEAEA"/>
                </a:solidFill>
                <a:latin typeface="Arial Narrow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10144" algn="l" defTabSz="914279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08" charset="0"/>
              </a:defRPr>
            </a:lvl6pPr>
            <a:lvl7pPr marL="820289" algn="l" defTabSz="914279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08" charset="0"/>
              </a:defRPr>
            </a:lvl7pPr>
            <a:lvl8pPr marL="1230433" algn="l" defTabSz="914279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08" charset="0"/>
              </a:defRPr>
            </a:lvl8pPr>
            <a:lvl9pPr marL="1640577" algn="l" defTabSz="914279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08" charset="0"/>
              </a:defRPr>
            </a:lvl9pPr>
          </a:lstStyle>
          <a:p>
            <a:pPr defTabSz="914400"/>
            <a:r>
              <a:rPr lang="en-US" kern="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281963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54D5B-847A-018C-2ACD-7554A142A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CLVTOPS Toolchain for SLS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6DD53-CBB9-26CA-AEF7-12406798058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4026" y="1040949"/>
            <a:ext cx="5177154" cy="3914665"/>
          </a:xfrm>
        </p:spPr>
        <p:txBody>
          <a:bodyPr/>
          <a:lstStyle/>
          <a:p>
            <a:r>
              <a:rPr lang="en-US" sz="1400" dirty="0"/>
              <a:t>The CLVTOPS toolchain</a:t>
            </a:r>
            <a:r>
              <a:rPr lang="en-US" sz="1400" baseline="30000" dirty="0"/>
              <a:t>1</a:t>
            </a:r>
            <a:r>
              <a:rPr lang="en-US" sz="1400" dirty="0"/>
              <a:t> consists of many tools tied together with scripting languages</a:t>
            </a:r>
          </a:p>
          <a:p>
            <a:pPr lvl="1"/>
            <a:r>
              <a:rPr lang="en-US" sz="1400" dirty="0"/>
              <a:t>TREETOPS: Dynamics simulation core, implements Kane’s Method for multibody dynamics</a:t>
            </a:r>
          </a:p>
          <a:p>
            <a:pPr lvl="1"/>
            <a:r>
              <a:rPr lang="en-US" sz="1400" dirty="0"/>
              <a:t>CLVTOPS extends the functionality of TREETOPS, and handles I/O to TREETOPS core</a:t>
            </a:r>
          </a:p>
          <a:p>
            <a:pPr lvl="1"/>
            <a:r>
              <a:rPr lang="en-US" sz="1400" dirty="0"/>
              <a:t>Runtime scripts allow the user to define a simulation environment, and control I/O to CLVTOPS</a:t>
            </a:r>
          </a:p>
          <a:p>
            <a:pPr lvl="1"/>
            <a:r>
              <a:rPr lang="en-US" sz="1400" dirty="0"/>
              <a:t>Post processing tools liked TREE3D are used to interpret and visualize the CLVTOPS output data</a:t>
            </a:r>
          </a:p>
          <a:p>
            <a:endParaRPr lang="en-US" sz="1400" dirty="0"/>
          </a:p>
          <a:p>
            <a:r>
              <a:rPr lang="en-US" sz="1400" dirty="0"/>
              <a:t>CLVTOPS is currently being used for separation clearance analysis and separation event certification at NASA MSFC for the Space Launch System</a:t>
            </a:r>
          </a:p>
          <a:p>
            <a:pPr lvl="1"/>
            <a:r>
              <a:rPr lang="en-US" sz="1400" dirty="0"/>
              <a:t>Capabilities are mission-agnostic. CLVTOPS has been used for Ares (flight validated), SpaceX, Europa Lander, Soyuz, MAV, and more.</a:t>
            </a:r>
          </a:p>
          <a:p>
            <a:pPr lvl="1"/>
            <a:endParaRPr lang="en-US" sz="1400" dirty="0"/>
          </a:p>
          <a:p>
            <a:endParaRPr lang="en-US" sz="1400" dirty="0"/>
          </a:p>
        </p:txBody>
      </p:sp>
      <p:sp>
        <p:nvSpPr>
          <p:cNvPr id="5" name="TextBox 4">
            <a:hlinkClick r:id="rId3"/>
            <a:extLst>
              <a:ext uri="{FF2B5EF4-FFF2-40B4-BE49-F238E27FC236}">
                <a16:creationId xmlns:a16="http://schemas.microsoft.com/office/drawing/2014/main" id="{6FC3BBFF-46B5-4853-2952-D6BF165C1AEA}"/>
              </a:ext>
            </a:extLst>
          </p:cNvPr>
          <p:cNvSpPr txBox="1"/>
          <p:nvPr/>
        </p:nvSpPr>
        <p:spPr>
          <a:xfrm>
            <a:off x="454026" y="4893878"/>
            <a:ext cx="656942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baseline="30000" dirty="0">
                <a:solidFill>
                  <a:srgbClr val="212529"/>
                </a:solidFill>
                <a:latin typeface="Poppins-Regular"/>
              </a:rPr>
              <a:t>1 </a:t>
            </a:r>
            <a:r>
              <a:rPr lang="en-US" sz="788" dirty="0">
                <a:solidFill>
                  <a:srgbClr val="212529"/>
                </a:solidFill>
                <a:latin typeface="Poppins-Regular"/>
              </a:rPr>
              <a:t>Burger, Benjamin et al. (2021). Space Launch System Liftoff and Separation Dynamics Analysis Tool Chain. 10.2514/6.2021-0822. </a:t>
            </a:r>
            <a:endParaRPr lang="en-US" sz="788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FC0581C-3FB4-15A1-EAEB-E738E6457D87}"/>
              </a:ext>
            </a:extLst>
          </p:cNvPr>
          <p:cNvGrpSpPr/>
          <p:nvPr/>
        </p:nvGrpSpPr>
        <p:grpSpPr>
          <a:xfrm>
            <a:off x="5894068" y="1050568"/>
            <a:ext cx="2795906" cy="3628877"/>
            <a:chOff x="6002654" y="963443"/>
            <a:chExt cx="2795906" cy="362887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DEE7BD7-CEA3-D453-2A1A-5334E831C4A7}"/>
                </a:ext>
              </a:extLst>
            </p:cNvPr>
            <p:cNvSpPr/>
            <p:nvPr/>
          </p:nvSpPr>
          <p:spPr bwMode="auto">
            <a:xfrm>
              <a:off x="6002654" y="963443"/>
              <a:ext cx="2795906" cy="3628877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00" b="0" i="0" u="none" strike="noStrike" cap="none" normalizeH="0" baseline="0" dirty="0">
                <a:ln>
                  <a:noFill/>
                </a:ln>
                <a:solidFill>
                  <a:srgbClr val="666666"/>
                </a:solidFill>
                <a:effectLst/>
                <a:latin typeface="55 Helvetica Roman" pitchFamily="1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1425A45-FA37-B2D1-CD8D-06D4894221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9957"/>
            <a:stretch/>
          </p:blipFill>
          <p:spPr bwMode="auto">
            <a:xfrm>
              <a:off x="6522767" y="1155906"/>
              <a:ext cx="1854753" cy="157903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" name="Picture 5" descr="Diagram&#10;&#10;Description automatically generated">
              <a:extLst>
                <a:ext uri="{FF2B5EF4-FFF2-40B4-BE49-F238E27FC236}">
                  <a16:creationId xmlns:a16="http://schemas.microsoft.com/office/drawing/2014/main" id="{5906DB1E-2D63-5D31-869A-0CC931D59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6947" y="2911157"/>
              <a:ext cx="2687320" cy="1504950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528939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_000000">
            <a:hlinkClick r:id="" action="ppaction://media"/>
            <a:extLst>
              <a:ext uri="{FF2B5EF4-FFF2-40B4-BE49-F238E27FC236}">
                <a16:creationId xmlns:a16="http://schemas.microsoft.com/office/drawing/2014/main" id="{AC7A0DD5-397E-6D31-870D-606126E8F9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71202" y="-6350"/>
            <a:ext cx="6275387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916F82-B1BB-6540-BAB2-2A8F394F62D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2956"/>
            <a:ext cx="2840038" cy="615950"/>
          </a:xfrm>
        </p:spPr>
        <p:txBody>
          <a:bodyPr/>
          <a:lstStyle/>
          <a:p>
            <a:r>
              <a:rPr lang="en-US" sz="2200" dirty="0">
                <a:solidFill>
                  <a:srgbClr val="FFFFFF"/>
                </a:solidFill>
              </a:rPr>
              <a:t>SLS Liftoff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A86699-6AF6-B149-BAD0-C7A86B4E2DF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346950" y="4984750"/>
            <a:ext cx="1797050" cy="152400"/>
          </a:xfrm>
          <a:prstGeom prst="rect">
            <a:avLst/>
          </a:prstGeom>
        </p:spPr>
        <p:txBody>
          <a:bodyPr vert="horz" lIns="91440" tIns="0" rIns="45720" bIns="0" rtlCol="0" anchor="b"/>
          <a:lstStyle>
            <a:defPPr>
              <a:defRPr lang="en-US"/>
            </a:defPPr>
            <a:lvl1pPr algn="r" defTabSz="912813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bg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defRPr>
            </a:lvl1pPr>
            <a:lvl2pPr marL="455613" indent="1588" algn="l" defTabSz="91281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2813" indent="1588" algn="l" defTabSz="91281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0013" indent="1588" algn="l" defTabSz="91281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7213" indent="1588" algn="l" defTabSz="91281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fld id="{3F9204F5-F094-2E40-9C69-DD575198B9A0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9D71CB60-3374-9C91-27F5-8EE03B24A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05" y="2893776"/>
            <a:ext cx="944355" cy="2167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29031DCF-30AE-431E-206B-DDA5B481BE80}"/>
              </a:ext>
            </a:extLst>
          </p:cNvPr>
          <p:cNvGrpSpPr/>
          <p:nvPr/>
        </p:nvGrpSpPr>
        <p:grpSpPr>
          <a:xfrm>
            <a:off x="1176667" y="4796972"/>
            <a:ext cx="580366" cy="263978"/>
            <a:chOff x="6229244" y="1566575"/>
            <a:chExt cx="580366" cy="263978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3EAB1577-BED2-E401-0FD8-404AF7860635}"/>
                </a:ext>
              </a:extLst>
            </p:cNvPr>
            <p:cNvCxnSpPr/>
            <p:nvPr/>
          </p:nvCxnSpPr>
          <p:spPr bwMode="auto">
            <a:xfrm flipV="1">
              <a:off x="6229244" y="1695135"/>
              <a:ext cx="378753" cy="1289"/>
            </a:xfrm>
            <a:prstGeom prst="straightConnector1">
              <a:avLst/>
            </a:prstGeom>
            <a:solidFill>
              <a:srgbClr val="4F81BD"/>
            </a:solidFill>
            <a:ln w="25400" cap="flat" cmpd="sng" algn="ctr">
              <a:solidFill>
                <a:sysClr val="window" lastClr="FFFFFF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061DE1B-B199-5703-A023-B8C64D04C969}"/>
                </a:ext>
              </a:extLst>
            </p:cNvPr>
            <p:cNvSpPr txBox="1"/>
            <p:nvPr/>
          </p:nvSpPr>
          <p:spPr>
            <a:xfrm>
              <a:off x="6550632" y="1566575"/>
              <a:ext cx="258978" cy="2639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07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</a:rPr>
                <a:t>N</a:t>
              </a:r>
            </a:p>
          </p:txBody>
        </p:sp>
      </p:grp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6BF05D2-D8F4-B352-7514-B23BEC1D3609}"/>
              </a:ext>
            </a:extLst>
          </p:cNvPr>
          <p:cNvCxnSpPr>
            <a:cxnSpLocks/>
          </p:cNvCxnSpPr>
          <p:nvPr/>
        </p:nvCxnSpPr>
        <p:spPr bwMode="auto">
          <a:xfrm flipH="1">
            <a:off x="682777" y="3392530"/>
            <a:ext cx="594361" cy="346917"/>
          </a:xfrm>
          <a:prstGeom prst="straightConnector1">
            <a:avLst/>
          </a:prstGeom>
          <a:ln w="41275">
            <a:headEnd type="none" w="med" len="med"/>
            <a:tailEnd type="stealth" w="lg" len="lg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1673790-7B2C-EA73-29D2-CB22B2B1912E}"/>
              </a:ext>
            </a:extLst>
          </p:cNvPr>
          <p:cNvCxnSpPr>
            <a:cxnSpLocks/>
          </p:cNvCxnSpPr>
          <p:nvPr/>
        </p:nvCxnSpPr>
        <p:spPr bwMode="auto">
          <a:xfrm flipH="1">
            <a:off x="337750" y="4400550"/>
            <a:ext cx="953888" cy="390853"/>
          </a:xfrm>
          <a:prstGeom prst="straightConnector1">
            <a:avLst/>
          </a:prstGeom>
          <a:ln w="41275">
            <a:headEnd type="none" w="med" len="med"/>
            <a:tailEnd type="stealth" w="lg" len="lg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1082B377-1EFB-3B6C-3CB7-34D696A44D99}"/>
              </a:ext>
            </a:extLst>
          </p:cNvPr>
          <p:cNvSpPr txBox="1"/>
          <p:nvPr/>
        </p:nvSpPr>
        <p:spPr>
          <a:xfrm>
            <a:off x="1024121" y="3986116"/>
            <a:ext cx="1175657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071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rgbClr val="FFFFFF"/>
                </a:solidFill>
                <a:latin typeface="Calibri" panose="020F0502020204030204" pitchFamily="34" charset="0"/>
                <a:ea typeface="+mn-ea"/>
              </a:rPr>
              <a:t>Tail Service Masts</a:t>
            </a:r>
          </a:p>
          <a:p>
            <a:pPr algn="ctr" defTabSz="914071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rgbClr val="FFFFFF"/>
                </a:solidFill>
                <a:latin typeface="Calibri" panose="020F0502020204030204" pitchFamily="34" charset="0"/>
                <a:ea typeface="+mn-ea"/>
              </a:rPr>
              <a:t>(TSM)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8503717-44B8-AD21-6FD2-BB61BEC68219}"/>
              </a:ext>
            </a:extLst>
          </p:cNvPr>
          <p:cNvSpPr txBox="1"/>
          <p:nvPr/>
        </p:nvSpPr>
        <p:spPr>
          <a:xfrm>
            <a:off x="1024121" y="2877423"/>
            <a:ext cx="11756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071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rgbClr val="FFFFFF"/>
                </a:solidFill>
                <a:latin typeface="Calibri" panose="020F0502020204030204" pitchFamily="34" charset="0"/>
                <a:ea typeface="+mn-ea"/>
              </a:rPr>
              <a:t>Vehicle Stabilization System </a:t>
            </a:r>
          </a:p>
          <a:p>
            <a:pPr algn="ctr" defTabSz="914071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rgbClr val="FFFFFF"/>
                </a:solidFill>
                <a:latin typeface="Calibri" panose="020F0502020204030204" pitchFamily="34" charset="0"/>
                <a:ea typeface="+mn-ea"/>
              </a:rPr>
              <a:t>(VSS)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290903A-A8EC-91F1-3029-A2C133210A4A}"/>
              </a:ext>
            </a:extLst>
          </p:cNvPr>
          <p:cNvSpPr txBox="1"/>
          <p:nvPr/>
        </p:nvSpPr>
        <p:spPr>
          <a:xfrm>
            <a:off x="8174719" y="4800084"/>
            <a:ext cx="10390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071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</a:rPr>
              <a:t>Vehicle Support </a:t>
            </a:r>
          </a:p>
          <a:p>
            <a:pPr algn="ctr" defTabSz="914071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</a:rPr>
              <a:t>Posts (VSP)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453250B9-4F4F-52AA-CFDD-73D83F35372E}"/>
              </a:ext>
            </a:extLst>
          </p:cNvPr>
          <p:cNvCxnSpPr>
            <a:cxnSpLocks/>
            <a:stCxn id="59" idx="1"/>
          </p:cNvCxnSpPr>
          <p:nvPr/>
        </p:nvCxnSpPr>
        <p:spPr bwMode="auto">
          <a:xfrm flipH="1" flipV="1">
            <a:off x="7314683" y="4924214"/>
            <a:ext cx="860036" cy="75925"/>
          </a:xfrm>
          <a:prstGeom prst="straightConnector1">
            <a:avLst/>
          </a:prstGeom>
          <a:ln w="15875">
            <a:headEnd type="none" w="med" len="med"/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794E1343-DE2E-8939-E89C-370B083DD4F5}"/>
              </a:ext>
            </a:extLst>
          </p:cNvPr>
          <p:cNvCxnSpPr>
            <a:cxnSpLocks/>
            <a:stCxn id="59" idx="1"/>
          </p:cNvCxnSpPr>
          <p:nvPr/>
        </p:nvCxnSpPr>
        <p:spPr bwMode="auto">
          <a:xfrm flipH="1" flipV="1">
            <a:off x="7700682" y="4707751"/>
            <a:ext cx="474037" cy="292388"/>
          </a:xfrm>
          <a:prstGeom prst="straightConnector1">
            <a:avLst/>
          </a:prstGeom>
          <a:ln w="15875">
            <a:headEnd type="none" w="med" len="med"/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BD5ECBD9-CE88-4ED8-5BBF-A45AD7869B4C}"/>
              </a:ext>
            </a:extLst>
          </p:cNvPr>
          <p:cNvCxnSpPr>
            <a:cxnSpLocks/>
            <a:stCxn id="59" idx="0"/>
          </p:cNvCxnSpPr>
          <p:nvPr/>
        </p:nvCxnSpPr>
        <p:spPr bwMode="auto">
          <a:xfrm flipV="1">
            <a:off x="8694252" y="4423257"/>
            <a:ext cx="130681" cy="376827"/>
          </a:xfrm>
          <a:prstGeom prst="straightConnector1">
            <a:avLst/>
          </a:prstGeom>
          <a:ln w="15875">
            <a:headEnd type="none" w="med" len="med"/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CC64294B-E5C1-A302-DB5A-AA3B956769B0}"/>
              </a:ext>
            </a:extLst>
          </p:cNvPr>
          <p:cNvCxnSpPr>
            <a:cxnSpLocks/>
            <a:stCxn id="59" idx="0"/>
          </p:cNvCxnSpPr>
          <p:nvPr/>
        </p:nvCxnSpPr>
        <p:spPr bwMode="auto">
          <a:xfrm flipV="1">
            <a:off x="8694252" y="4400550"/>
            <a:ext cx="381021" cy="399534"/>
          </a:xfrm>
          <a:prstGeom prst="straightConnector1">
            <a:avLst/>
          </a:prstGeom>
          <a:ln w="15875">
            <a:headEnd type="none" w="med" len="med"/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31CFEB93-6EE1-CBF3-733F-AFD241BD8E04}"/>
              </a:ext>
            </a:extLst>
          </p:cNvPr>
          <p:cNvSpPr txBox="1"/>
          <p:nvPr/>
        </p:nvSpPr>
        <p:spPr>
          <a:xfrm>
            <a:off x="2118541" y="4091169"/>
            <a:ext cx="752661" cy="70788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FFFF"/>
                </a:solidFill>
              </a:rPr>
              <a:t>Static</a:t>
            </a:r>
          </a:p>
          <a:p>
            <a:r>
              <a:rPr lang="en-US" sz="1000" dirty="0">
                <a:solidFill>
                  <a:srgbClr val="FFFFFF"/>
                </a:solidFill>
              </a:rPr>
              <a:t>KOZ Shaded Red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AC93950-343F-149C-E42B-69346DC657CE}"/>
              </a:ext>
            </a:extLst>
          </p:cNvPr>
          <p:cNvSpPr txBox="1"/>
          <p:nvPr/>
        </p:nvSpPr>
        <p:spPr>
          <a:xfrm>
            <a:off x="2119644" y="2831256"/>
            <a:ext cx="752661" cy="861774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FFFF"/>
                </a:solidFill>
              </a:rPr>
              <a:t>Generic SLS B1 Liftoff</a:t>
            </a:r>
          </a:p>
          <a:p>
            <a:r>
              <a:rPr lang="en-US" sz="1000" dirty="0">
                <a:solidFill>
                  <a:srgbClr val="FFFFFF"/>
                </a:solidFill>
              </a:rPr>
              <a:t>Trajectory</a:t>
            </a:r>
          </a:p>
          <a:p>
            <a:r>
              <a:rPr lang="en-US" sz="1000" dirty="0">
                <a:solidFill>
                  <a:srgbClr val="FFFFFF"/>
                </a:solidFill>
              </a:rPr>
              <a:t>No Winds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0EE18B7-CE43-5FA7-609C-F5B4C24BA54B}"/>
              </a:ext>
            </a:extLst>
          </p:cNvPr>
          <p:cNvSpPr txBox="1"/>
          <p:nvPr/>
        </p:nvSpPr>
        <p:spPr>
          <a:xfrm>
            <a:off x="2118542" y="3691059"/>
            <a:ext cx="752662" cy="40011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FFFF"/>
                </a:solidFill>
              </a:rPr>
              <a:t>T-0 to T+15s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1A13B0D5-F942-DB99-0BCE-EAFFC7ECC2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9086461"/>
              </p:ext>
            </p:extLst>
          </p:nvPr>
        </p:nvGraphicFramePr>
        <p:xfrm>
          <a:off x="143849" y="708160"/>
          <a:ext cx="2552339" cy="206926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37939">
                  <a:extLst>
                    <a:ext uri="{9D8B030D-6E8A-4147-A177-3AD203B41FA5}">
                      <a16:colId xmlns:a16="http://schemas.microsoft.com/office/drawing/2014/main" val="131041579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020025240"/>
                    </a:ext>
                  </a:extLst>
                </a:gridCol>
              </a:tblGrid>
              <a:tr h="228178"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</a:pPr>
                      <a:r>
                        <a:rPr lang="en-US" sz="800" b="1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</a:rPr>
                        <a:t>Event</a:t>
                      </a:r>
                      <a:endParaRPr lang="en-US" sz="80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</a:pPr>
                      <a:r>
                        <a:rPr lang="en-US" sz="800" b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</a:rPr>
                        <a:t>Time Relative to Liftoff (s)</a:t>
                      </a:r>
                      <a:endParaRPr lang="en-US" sz="80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6404263"/>
                  </a:ext>
                </a:extLst>
              </a:tr>
              <a:tr h="228178"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</a:pPr>
                      <a:r>
                        <a:rPr lang="en-US" sz="8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</a:rPr>
                        <a:t>RS-25 Ignition</a:t>
                      </a:r>
                      <a:endParaRPr lang="en-US" sz="80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</a:pPr>
                      <a:r>
                        <a:rPr lang="en-US" sz="8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</a:rPr>
                        <a:t>T-6</a:t>
                      </a:r>
                      <a:endParaRPr lang="en-US" sz="80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0997392"/>
                  </a:ext>
                </a:extLst>
              </a:tr>
              <a:tr h="228178"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</a:pPr>
                      <a:r>
                        <a:rPr lang="en-US" sz="8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</a:rPr>
                        <a:t>SRB Ignition</a:t>
                      </a:r>
                      <a:endParaRPr lang="en-US" sz="80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</a:pPr>
                      <a:r>
                        <a:rPr lang="en-US" sz="8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</a:rPr>
                        <a:t>T-0</a:t>
                      </a:r>
                      <a:endParaRPr lang="en-US" sz="80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1323655"/>
                  </a:ext>
                </a:extLst>
              </a:tr>
              <a:tr h="228178"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</a:pPr>
                      <a:r>
                        <a:rPr lang="en-US" sz="8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</a:rPr>
                        <a:t>Stabilizer arms retract</a:t>
                      </a:r>
                      <a:endParaRPr lang="en-US" sz="80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</a:pPr>
                      <a:r>
                        <a:rPr lang="en-US" sz="8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</a:rPr>
                        <a:t>T-0</a:t>
                      </a:r>
                      <a:endParaRPr lang="en-US" sz="80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6370172"/>
                  </a:ext>
                </a:extLst>
              </a:tr>
              <a:tr h="228178"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</a:pPr>
                      <a:r>
                        <a:rPr lang="en-US" sz="8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</a:rPr>
                        <a:t>RS-25s throttle up to full power</a:t>
                      </a:r>
                      <a:endParaRPr lang="en-US" sz="80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</a:pPr>
                      <a:r>
                        <a:rPr lang="en-US" sz="8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</a:rPr>
                        <a:t>T-0</a:t>
                      </a:r>
                      <a:endParaRPr lang="en-US" sz="80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764200"/>
                  </a:ext>
                </a:extLst>
              </a:tr>
              <a:tr h="228178"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</a:pPr>
                      <a:r>
                        <a:rPr lang="en-US" sz="8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</a:rPr>
                        <a:t>Liftoff (Thrust to Weight &gt; 1)</a:t>
                      </a:r>
                      <a:endParaRPr lang="en-US" sz="80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</a:pPr>
                      <a:r>
                        <a:rPr lang="en-US" sz="8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</a:rPr>
                        <a:t>T+1</a:t>
                      </a:r>
                      <a:endParaRPr lang="en-US" sz="80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6461088"/>
                  </a:ext>
                </a:extLst>
              </a:tr>
              <a:tr h="228178"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</a:pPr>
                      <a:r>
                        <a:rPr lang="en-US" sz="8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</a:rPr>
                        <a:t>SRB nozzles clear VSPs</a:t>
                      </a:r>
                      <a:endParaRPr lang="en-US" sz="80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</a:pPr>
                      <a:r>
                        <a:rPr lang="en-US" sz="8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</a:rPr>
                        <a:t>T+2</a:t>
                      </a:r>
                      <a:endParaRPr lang="en-US" sz="80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2388474"/>
                  </a:ext>
                </a:extLst>
              </a:tr>
              <a:tr h="228178"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</a:pPr>
                      <a:r>
                        <a:rPr lang="en-US" sz="8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</a:rPr>
                        <a:t>Vehicle clears tower</a:t>
                      </a:r>
                      <a:endParaRPr lang="en-US" sz="80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</a:pPr>
                      <a:r>
                        <a:rPr lang="en-US" sz="8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</a:rPr>
                        <a:t>T+8</a:t>
                      </a:r>
                      <a:endParaRPr lang="en-US" sz="80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2451121"/>
                  </a:ext>
                </a:extLst>
              </a:tr>
              <a:tr h="228178"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</a:pPr>
                      <a:r>
                        <a:rPr lang="en-US" sz="8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</a:rPr>
                        <a:t>Vehicle clears LPS</a:t>
                      </a:r>
                      <a:endParaRPr lang="en-US" sz="80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Aft>
                          <a:spcPts val="600"/>
                        </a:spcAft>
                      </a:pPr>
                      <a:r>
                        <a:rPr lang="en-US" sz="8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</a:rPr>
                        <a:t>T+10</a:t>
                      </a:r>
                      <a:endParaRPr lang="en-US" sz="80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8397391"/>
                  </a:ext>
                </a:extLst>
              </a:tr>
            </a:tbl>
          </a:graphicData>
        </a:graphic>
      </p:graphicFrame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6165DD4-2677-BC95-91B4-1212462D435A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524133" y="1170923"/>
            <a:ext cx="70078" cy="288359"/>
          </a:xfrm>
          <a:prstGeom prst="straightConnector1">
            <a:avLst/>
          </a:prstGeom>
          <a:ln w="15875">
            <a:headEnd type="none" w="med" len="med"/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21A3300-367B-C600-42D8-1A174EBA19FC}"/>
              </a:ext>
            </a:extLst>
          </p:cNvPr>
          <p:cNvSpPr txBox="1"/>
          <p:nvPr/>
        </p:nvSpPr>
        <p:spPr>
          <a:xfrm>
            <a:off x="7524133" y="1404677"/>
            <a:ext cx="11897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071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</a:rPr>
              <a:t>Launch pad/0-Deck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111A73-2351-1261-0731-787B40F41DAA}"/>
              </a:ext>
            </a:extLst>
          </p:cNvPr>
          <p:cNvSpPr txBox="1"/>
          <p:nvPr/>
        </p:nvSpPr>
        <p:spPr>
          <a:xfrm>
            <a:off x="1039034" y="3678687"/>
            <a:ext cx="117565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071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rgbClr val="FFFFFF"/>
                </a:solidFill>
                <a:latin typeface="Calibri" panose="020F0502020204030204" pitchFamily="34" charset="0"/>
                <a:ea typeface="+mn-ea"/>
              </a:rPr>
              <a:t>Tower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D29A1D5-4C39-775D-0D2C-69A429AE8785}"/>
              </a:ext>
            </a:extLst>
          </p:cNvPr>
          <p:cNvCxnSpPr>
            <a:cxnSpLocks/>
          </p:cNvCxnSpPr>
          <p:nvPr/>
        </p:nvCxnSpPr>
        <p:spPr bwMode="auto">
          <a:xfrm flipH="1">
            <a:off x="979957" y="3833903"/>
            <a:ext cx="386086" cy="179983"/>
          </a:xfrm>
          <a:prstGeom prst="straightConnector1">
            <a:avLst/>
          </a:prstGeom>
          <a:ln w="41275">
            <a:headEnd type="none" w="med" len="med"/>
            <a:tailEnd type="stealth" w="lg" len="lg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E655FD7-3681-091A-6663-A9CF0D70CA54}"/>
              </a:ext>
            </a:extLst>
          </p:cNvPr>
          <p:cNvSpPr txBox="1"/>
          <p:nvPr/>
        </p:nvSpPr>
        <p:spPr>
          <a:xfrm>
            <a:off x="2898326" y="12836"/>
            <a:ext cx="249787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TREE3D Animation</a:t>
            </a:r>
          </a:p>
        </p:txBody>
      </p:sp>
    </p:spTree>
    <p:extLst>
      <p:ext uri="{BB962C8B-B14F-4D97-AF65-F5344CB8AC3E}">
        <p14:creationId xmlns:p14="http://schemas.microsoft.com/office/powerpoint/2010/main" val="44074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71B2DAD-20F8-D1B3-4E49-E00D47582EAE}"/>
              </a:ext>
            </a:extLst>
          </p:cNvPr>
          <p:cNvSpPr/>
          <p:nvPr/>
        </p:nvSpPr>
        <p:spPr bwMode="auto">
          <a:xfrm>
            <a:off x="622298" y="2286349"/>
            <a:ext cx="7722549" cy="138899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cap="none" normalizeH="0" baseline="0" dirty="0">
              <a:ln>
                <a:noFill/>
              </a:ln>
              <a:solidFill>
                <a:srgbClr val="666666"/>
              </a:solidFill>
              <a:effectLst/>
              <a:latin typeface="55 Helvetica Roman" pitchFamily="1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B73AAB0-28A7-F4F4-D283-069029DD421F}"/>
              </a:ext>
            </a:extLst>
          </p:cNvPr>
          <p:cNvGrpSpPr/>
          <p:nvPr/>
        </p:nvGrpSpPr>
        <p:grpSpPr>
          <a:xfrm>
            <a:off x="622300" y="860634"/>
            <a:ext cx="7722548" cy="1388996"/>
            <a:chOff x="622300" y="632243"/>
            <a:chExt cx="7722548" cy="138899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90CE9A4-B851-D015-78DF-98323497239D}"/>
                </a:ext>
              </a:extLst>
            </p:cNvPr>
            <p:cNvSpPr/>
            <p:nvPr/>
          </p:nvSpPr>
          <p:spPr bwMode="auto">
            <a:xfrm>
              <a:off x="622300" y="632243"/>
              <a:ext cx="7722548" cy="138899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00" b="0" i="0" u="none" strike="noStrike" cap="none" normalizeH="0" baseline="0">
                <a:ln>
                  <a:noFill/>
                </a:ln>
                <a:solidFill>
                  <a:srgbClr val="666666"/>
                </a:solidFill>
                <a:effectLst/>
                <a:latin typeface="55 Helvetica Roman" pitchFamily="1" charset="0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9BCDE37-C042-939E-CDCE-1FBAD21E9E31}"/>
                </a:ext>
              </a:extLst>
            </p:cNvPr>
            <p:cNvGrpSpPr/>
            <p:nvPr/>
          </p:nvGrpSpPr>
          <p:grpSpPr>
            <a:xfrm>
              <a:off x="4971882" y="684062"/>
              <a:ext cx="3372966" cy="1321515"/>
              <a:chOff x="3886607" y="1023342"/>
              <a:chExt cx="4871947" cy="1908810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AA873131-5DD0-FF6D-334D-8BD1AE9754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86607" y="1023342"/>
                <a:ext cx="3404464" cy="190246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52FA8DA6-F3B2-B141-6837-52E9D1B858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357744" y="1023342"/>
                <a:ext cx="1400810" cy="190881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EFE9B11-3127-7836-842F-9730FAD26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Models That Drive Liftoff Clearance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88133DF-208D-0498-780F-F32D5B3F7864}"/>
              </a:ext>
            </a:extLst>
          </p:cNvPr>
          <p:cNvGrpSpPr/>
          <p:nvPr/>
        </p:nvGrpSpPr>
        <p:grpSpPr>
          <a:xfrm>
            <a:off x="622298" y="3713402"/>
            <a:ext cx="7722550" cy="1407002"/>
            <a:chOff x="622298" y="3672623"/>
            <a:chExt cx="7722550" cy="140700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854E26F-27E4-74A3-87E6-7565226BF56D}"/>
                </a:ext>
              </a:extLst>
            </p:cNvPr>
            <p:cNvSpPr/>
            <p:nvPr/>
          </p:nvSpPr>
          <p:spPr bwMode="auto">
            <a:xfrm>
              <a:off x="622298" y="3672623"/>
              <a:ext cx="7722550" cy="140700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00" b="0" i="0" u="none" strike="noStrike" cap="none" normalizeH="0" baseline="0">
                <a:ln>
                  <a:noFill/>
                </a:ln>
                <a:solidFill>
                  <a:srgbClr val="666666"/>
                </a:solidFill>
                <a:effectLst/>
                <a:latin typeface="55 Helvetica Roman" pitchFamily="1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7FEE94E-FDA9-34B1-8B06-B7DBDE59BF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38"/>
            <a:stretch/>
          </p:blipFill>
          <p:spPr bwMode="auto">
            <a:xfrm>
              <a:off x="4947920" y="3696837"/>
              <a:ext cx="3291840" cy="1340009"/>
            </a:xfrm>
            <a:prstGeom prst="rect">
              <a:avLst/>
            </a:prstGeom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FB21B46-984E-AC7C-1221-1FDD4897E069}"/>
              </a:ext>
            </a:extLst>
          </p:cNvPr>
          <p:cNvSpPr txBox="1">
            <a:spLocks/>
          </p:cNvSpPr>
          <p:nvPr/>
        </p:nvSpPr>
        <p:spPr>
          <a:xfrm>
            <a:off x="692150" y="2316081"/>
            <a:ext cx="4046450" cy="1317119"/>
          </a:xfrm>
          <a:prstGeom prst="rect">
            <a:avLst/>
          </a:prstGeom>
        </p:spPr>
        <p:txBody>
          <a:bodyPr/>
          <a:lstStyle>
            <a:lvl1pPr marL="173038" indent="-173038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DC6115"/>
              </a:buClr>
              <a:buSzPct val="100000"/>
              <a:buFont typeface="Arial" panose="020B0604020202020204" pitchFamily="34" charset="0"/>
              <a:buChar char="•"/>
              <a:tabLst/>
              <a:defRPr sz="2000" b="1">
                <a:solidFill>
                  <a:schemeClr val="bg2"/>
                </a:solidFill>
                <a:latin typeface="Century Gothic" panose="020B0502020202020204" pitchFamily="34" charset="0"/>
                <a:ea typeface="ＭＳ Ｐゴシック" pitchFamily="-108" charset="-128"/>
                <a:cs typeface="ＭＳ Ｐゴシック" charset="-128"/>
              </a:defRPr>
            </a:lvl1pPr>
            <a:lvl2pPr marL="511175" indent="-173038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DC6115"/>
              </a:buClr>
              <a:buFont typeface="LucidaGrande" charset="0"/>
              <a:buChar char="–"/>
              <a:defRPr b="0">
                <a:solidFill>
                  <a:schemeClr val="bg2"/>
                </a:solidFill>
                <a:latin typeface="Century Gothic" panose="020B0502020202020204" pitchFamily="34" charset="0"/>
                <a:ea typeface="ＭＳ Ｐゴシック" charset="0"/>
                <a:cs typeface="Arial Narrow"/>
              </a:defRPr>
            </a:lvl2pPr>
            <a:lvl3pPr marL="690563" indent="-119063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DC6115"/>
              </a:buClr>
              <a:buSzPct val="90000"/>
              <a:buFont typeface="Arial" panose="020B0604020202020204" pitchFamily="34" charset="0"/>
              <a:buChar char="•"/>
              <a:tabLst/>
              <a:defRPr sz="1600">
                <a:solidFill>
                  <a:schemeClr val="bg2"/>
                </a:solidFill>
                <a:latin typeface="Century Gothic" panose="020B0502020202020204" pitchFamily="34" charset="0"/>
                <a:ea typeface="Arial Narrow" pitchFamily="-112" charset="0"/>
                <a:cs typeface="Arial Narrow"/>
              </a:defRPr>
            </a:lvl3pPr>
            <a:lvl4pPr marL="858838" indent="-119063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DC6115"/>
              </a:buClr>
              <a:buFont typeface="LucidaGrande" charset="0"/>
              <a:buChar char="–"/>
              <a:tabLst/>
              <a:defRPr sz="1400">
                <a:solidFill>
                  <a:schemeClr val="bg2"/>
                </a:solidFill>
                <a:latin typeface="Century Gothic" panose="020B0502020202020204" pitchFamily="34" charset="0"/>
                <a:ea typeface="Arial Narrow" pitchFamily="-112" charset="0"/>
                <a:cs typeface="Arial Narrow"/>
              </a:defRPr>
            </a:lvl4pPr>
            <a:lvl5pPr marL="1089025" indent="-112713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DC6115"/>
              </a:buClr>
              <a:buFont typeface="Arial" panose="020B0604020202020204" pitchFamily="34" charset="0"/>
              <a:buChar char="•"/>
              <a:tabLst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Arial Narrow" pitchFamily="-112" charset="0"/>
                <a:cs typeface="Arial Narrow"/>
              </a:defRPr>
            </a:lvl5pPr>
            <a:lvl6pPr marL="2466564" indent="-227856" algn="l" defTabSz="914279" rtl="0" eaLnBrk="1" fontAlgn="base" hangingPunct="1">
              <a:lnSpc>
                <a:spcPts val="2602"/>
              </a:lnSpc>
              <a:spcBef>
                <a:spcPct val="0"/>
              </a:spcBef>
              <a:spcAft>
                <a:spcPts val="595"/>
              </a:spcAft>
              <a:defRPr sz="1300">
                <a:solidFill>
                  <a:srgbClr val="666666"/>
                </a:solidFill>
                <a:latin typeface="+mn-lt"/>
                <a:ea typeface="ＭＳ Ｐゴシック" pitchFamily="-108" charset="-128"/>
              </a:defRPr>
            </a:lvl6pPr>
            <a:lvl7pPr marL="2876707" indent="-227856" algn="l" defTabSz="914279" rtl="0" eaLnBrk="1" fontAlgn="base" hangingPunct="1">
              <a:lnSpc>
                <a:spcPts val="2602"/>
              </a:lnSpc>
              <a:spcBef>
                <a:spcPct val="0"/>
              </a:spcBef>
              <a:spcAft>
                <a:spcPts val="595"/>
              </a:spcAft>
              <a:defRPr sz="1300">
                <a:solidFill>
                  <a:srgbClr val="666666"/>
                </a:solidFill>
                <a:latin typeface="+mn-lt"/>
                <a:ea typeface="ＭＳ Ｐゴシック" pitchFamily="-108" charset="-128"/>
              </a:defRPr>
            </a:lvl7pPr>
            <a:lvl8pPr marL="3286853" indent="-227856" algn="l" defTabSz="914279" rtl="0" eaLnBrk="1" fontAlgn="base" hangingPunct="1">
              <a:lnSpc>
                <a:spcPts val="2602"/>
              </a:lnSpc>
              <a:spcBef>
                <a:spcPct val="0"/>
              </a:spcBef>
              <a:spcAft>
                <a:spcPts val="595"/>
              </a:spcAft>
              <a:defRPr sz="1300">
                <a:solidFill>
                  <a:srgbClr val="666666"/>
                </a:solidFill>
                <a:latin typeface="+mn-lt"/>
                <a:ea typeface="ＭＳ Ｐゴシック" pitchFamily="-108" charset="-128"/>
              </a:defRPr>
            </a:lvl8pPr>
            <a:lvl9pPr marL="3696997" indent="-227856" algn="l" defTabSz="914279" rtl="0" eaLnBrk="1" fontAlgn="base" hangingPunct="1">
              <a:lnSpc>
                <a:spcPts val="2602"/>
              </a:lnSpc>
              <a:spcBef>
                <a:spcPct val="0"/>
              </a:spcBef>
              <a:spcAft>
                <a:spcPts val="595"/>
              </a:spcAft>
              <a:defRPr sz="1300">
                <a:solidFill>
                  <a:srgbClr val="666666"/>
                </a:solidFill>
                <a:latin typeface="+mn-lt"/>
                <a:ea typeface="ＭＳ Ｐゴシック" pitchFamily="-108" charset="-128"/>
              </a:defRPr>
            </a:lvl9pPr>
          </a:lstStyle>
          <a:p>
            <a:endParaRPr lang="en-US" sz="80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B91D50A-9FD6-9DA8-3141-5B098C8856E8}"/>
              </a:ext>
            </a:extLst>
          </p:cNvPr>
          <p:cNvSpPr txBox="1">
            <a:spLocks/>
          </p:cNvSpPr>
          <p:nvPr/>
        </p:nvSpPr>
        <p:spPr>
          <a:xfrm>
            <a:off x="692149" y="2323828"/>
            <a:ext cx="4239613" cy="1214325"/>
          </a:xfrm>
          <a:prstGeom prst="rect">
            <a:avLst/>
          </a:prstGeom>
        </p:spPr>
        <p:txBody>
          <a:bodyPr/>
          <a:lstStyle>
            <a:lvl1pPr marL="173038" indent="-173038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DC6115"/>
              </a:buClr>
              <a:buSzPct val="100000"/>
              <a:buFont typeface="Arial" panose="020B0604020202020204" pitchFamily="34" charset="0"/>
              <a:buChar char="•"/>
              <a:tabLst/>
              <a:defRPr sz="2000" b="1">
                <a:solidFill>
                  <a:schemeClr val="bg2"/>
                </a:solidFill>
                <a:latin typeface="Century Gothic" panose="020B0502020202020204" pitchFamily="34" charset="0"/>
                <a:ea typeface="ＭＳ Ｐゴシック" pitchFamily="-108" charset="-128"/>
                <a:cs typeface="ＭＳ Ｐゴシック" charset="-128"/>
              </a:defRPr>
            </a:lvl1pPr>
            <a:lvl2pPr marL="511175" indent="-173038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DC6115"/>
              </a:buClr>
              <a:buFont typeface="LucidaGrande" charset="0"/>
              <a:buChar char="–"/>
              <a:defRPr b="0">
                <a:solidFill>
                  <a:schemeClr val="bg2"/>
                </a:solidFill>
                <a:latin typeface="Century Gothic" panose="020B0502020202020204" pitchFamily="34" charset="0"/>
                <a:ea typeface="ＭＳ Ｐゴシック" charset="0"/>
                <a:cs typeface="Arial Narrow"/>
              </a:defRPr>
            </a:lvl2pPr>
            <a:lvl3pPr marL="690563" indent="-119063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DC6115"/>
              </a:buClr>
              <a:buSzPct val="90000"/>
              <a:buFont typeface="Arial" panose="020B0604020202020204" pitchFamily="34" charset="0"/>
              <a:buChar char="•"/>
              <a:tabLst/>
              <a:defRPr sz="1600">
                <a:solidFill>
                  <a:schemeClr val="bg2"/>
                </a:solidFill>
                <a:latin typeface="Century Gothic" panose="020B0502020202020204" pitchFamily="34" charset="0"/>
                <a:ea typeface="Arial Narrow" pitchFamily="-112" charset="0"/>
                <a:cs typeface="Arial Narrow"/>
              </a:defRPr>
            </a:lvl3pPr>
            <a:lvl4pPr marL="858838" indent="-119063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DC6115"/>
              </a:buClr>
              <a:buFont typeface="LucidaGrande" charset="0"/>
              <a:buChar char="–"/>
              <a:tabLst/>
              <a:defRPr sz="1400">
                <a:solidFill>
                  <a:schemeClr val="bg2"/>
                </a:solidFill>
                <a:latin typeface="Century Gothic" panose="020B0502020202020204" pitchFamily="34" charset="0"/>
                <a:ea typeface="Arial Narrow" pitchFamily="-112" charset="0"/>
                <a:cs typeface="Arial Narrow"/>
              </a:defRPr>
            </a:lvl4pPr>
            <a:lvl5pPr marL="1089025" indent="-112713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DC6115"/>
              </a:buClr>
              <a:buFont typeface="Arial" panose="020B0604020202020204" pitchFamily="34" charset="0"/>
              <a:buChar char="•"/>
              <a:tabLst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Arial Narrow" pitchFamily="-112" charset="0"/>
                <a:cs typeface="Arial Narrow"/>
              </a:defRPr>
            </a:lvl5pPr>
            <a:lvl6pPr marL="2466564" indent="-227856" algn="l" defTabSz="914279" rtl="0" eaLnBrk="1" fontAlgn="base" hangingPunct="1">
              <a:lnSpc>
                <a:spcPts val="2602"/>
              </a:lnSpc>
              <a:spcBef>
                <a:spcPct val="0"/>
              </a:spcBef>
              <a:spcAft>
                <a:spcPts val="595"/>
              </a:spcAft>
              <a:defRPr sz="1300">
                <a:solidFill>
                  <a:srgbClr val="666666"/>
                </a:solidFill>
                <a:latin typeface="+mn-lt"/>
                <a:ea typeface="ＭＳ Ｐゴシック" pitchFamily="-108" charset="-128"/>
              </a:defRPr>
            </a:lvl6pPr>
            <a:lvl7pPr marL="2876707" indent="-227856" algn="l" defTabSz="914279" rtl="0" eaLnBrk="1" fontAlgn="base" hangingPunct="1">
              <a:lnSpc>
                <a:spcPts val="2602"/>
              </a:lnSpc>
              <a:spcBef>
                <a:spcPct val="0"/>
              </a:spcBef>
              <a:spcAft>
                <a:spcPts val="595"/>
              </a:spcAft>
              <a:defRPr sz="1300">
                <a:solidFill>
                  <a:srgbClr val="666666"/>
                </a:solidFill>
                <a:latin typeface="+mn-lt"/>
                <a:ea typeface="ＭＳ Ｐゴシック" pitchFamily="-108" charset="-128"/>
              </a:defRPr>
            </a:lvl7pPr>
            <a:lvl8pPr marL="3286853" indent="-227856" algn="l" defTabSz="914279" rtl="0" eaLnBrk="1" fontAlgn="base" hangingPunct="1">
              <a:lnSpc>
                <a:spcPts val="2602"/>
              </a:lnSpc>
              <a:spcBef>
                <a:spcPct val="0"/>
              </a:spcBef>
              <a:spcAft>
                <a:spcPts val="595"/>
              </a:spcAft>
              <a:defRPr sz="1300">
                <a:solidFill>
                  <a:srgbClr val="666666"/>
                </a:solidFill>
                <a:latin typeface="+mn-lt"/>
                <a:ea typeface="ＭＳ Ｐゴシック" pitchFamily="-108" charset="-128"/>
              </a:defRPr>
            </a:lvl8pPr>
            <a:lvl9pPr marL="3696997" indent="-227856" algn="l" defTabSz="914279" rtl="0" eaLnBrk="1" fontAlgn="base" hangingPunct="1">
              <a:lnSpc>
                <a:spcPts val="2602"/>
              </a:lnSpc>
              <a:spcBef>
                <a:spcPct val="0"/>
              </a:spcBef>
              <a:spcAft>
                <a:spcPts val="595"/>
              </a:spcAft>
              <a:defRPr sz="1300">
                <a:solidFill>
                  <a:srgbClr val="666666"/>
                </a:solidFill>
                <a:latin typeface="+mn-lt"/>
                <a:ea typeface="ＭＳ Ｐゴシック" pitchFamily="-108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900" dirty="0"/>
              <a:t>Winds provide aerodynamic forces that can drive vehicle into tower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900" b="0" dirty="0"/>
              <a:t>Wind direction is uniformly distributed from 0 to 360°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900" b="0" dirty="0"/>
              <a:t>Fixed reference wind profile per run, thus all drift in one direction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900" b="0" dirty="0"/>
              <a:t>High reference profile (red) based on 99th percentile peak wind speed measured at launch pad during Shuttle era; Used for Artemis 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900" b="0" dirty="0"/>
              <a:t>Ensures launch availability under extreme conditions</a:t>
            </a:r>
          </a:p>
          <a:p>
            <a:r>
              <a:rPr lang="en-US" sz="900" b="0" dirty="0"/>
              <a:t>Medium &amp; low wind speeds (green &amp; blue) introduced in Artemis II and future missions</a:t>
            </a:r>
          </a:p>
          <a:p>
            <a:r>
              <a:rPr lang="en-US" sz="900" b="0" dirty="0"/>
              <a:t>Lower speeds trade off launch availability for ML clearance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37717-A3CF-0B89-4F4C-E1B8D45E838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80305" y="958833"/>
            <a:ext cx="4046450" cy="1068585"/>
          </a:xfrm>
        </p:spPr>
        <p:txBody>
          <a:bodyPr/>
          <a:lstStyle/>
          <a:p>
            <a:r>
              <a:rPr lang="en-US" sz="900" b="1" dirty="0"/>
              <a:t>CAD Models are used for Minimum Distance calculations</a:t>
            </a:r>
            <a:endParaRPr lang="en-US" sz="900" b="0" dirty="0"/>
          </a:p>
          <a:p>
            <a:r>
              <a:rPr lang="en-US" sz="900" b="0" dirty="0"/>
              <a:t>Vehicle convex hulls generated from OML Geometries</a:t>
            </a:r>
          </a:p>
          <a:p>
            <a:r>
              <a:rPr lang="en-US" sz="900" b="0" dirty="0"/>
              <a:t>Simplify original mesh to reduce file size and simulation time</a:t>
            </a:r>
          </a:p>
          <a:p>
            <a:r>
              <a:rPr lang="en-US" sz="900" b="0" dirty="0"/>
              <a:t>Minimal conservatism added in critical areas</a:t>
            </a:r>
          </a:p>
          <a:p>
            <a:r>
              <a:rPr lang="en-US" sz="900" b="0" dirty="0"/>
              <a:t>Engine nozzles are separate, articulating bodies</a:t>
            </a:r>
          </a:p>
          <a:p>
            <a:r>
              <a:rPr lang="en-US" sz="900" b="0" dirty="0"/>
              <a:t>Static KOZ encloses ML assembly including 0-Deck, VSPs, TSMs, tower, stabilizer arms, umbilicals, and LPS</a:t>
            </a:r>
          </a:p>
          <a:p>
            <a:r>
              <a:rPr lang="en-US" sz="900" b="0" dirty="0"/>
              <a:t>ML KOZ includes additional margin to hardware for conservatism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A167556-24E7-C905-C005-8489A9AB44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92"/>
          <a:stretch/>
        </p:blipFill>
        <p:spPr>
          <a:xfrm>
            <a:off x="4971882" y="2296456"/>
            <a:ext cx="1952938" cy="1362138"/>
          </a:xfrm>
          <a:prstGeom prst="rect">
            <a:avLst/>
          </a:prstGeom>
          <a:ln>
            <a:noFill/>
          </a:ln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A627377-313A-FE2D-348B-57185281E6B7}"/>
              </a:ext>
            </a:extLst>
          </p:cNvPr>
          <p:cNvSpPr txBox="1">
            <a:spLocks/>
          </p:cNvSpPr>
          <p:nvPr/>
        </p:nvSpPr>
        <p:spPr>
          <a:xfrm>
            <a:off x="692150" y="3750823"/>
            <a:ext cx="4117975" cy="1188069"/>
          </a:xfrm>
          <a:prstGeom prst="rect">
            <a:avLst/>
          </a:prstGeom>
        </p:spPr>
        <p:txBody>
          <a:bodyPr/>
          <a:lstStyle>
            <a:lvl1pPr marL="173038" indent="-173038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DC6115"/>
              </a:buClr>
              <a:buSzPct val="100000"/>
              <a:buFont typeface="Arial" panose="020B0604020202020204" pitchFamily="34" charset="0"/>
              <a:buChar char="•"/>
              <a:tabLst/>
              <a:defRPr sz="2000" b="1">
                <a:solidFill>
                  <a:schemeClr val="bg2"/>
                </a:solidFill>
                <a:latin typeface="Century Gothic" panose="020B0502020202020204" pitchFamily="34" charset="0"/>
                <a:ea typeface="ＭＳ Ｐゴシック" pitchFamily="-108" charset="-128"/>
                <a:cs typeface="ＭＳ Ｐゴシック" charset="-128"/>
              </a:defRPr>
            </a:lvl1pPr>
            <a:lvl2pPr marL="511175" indent="-173038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DC6115"/>
              </a:buClr>
              <a:buFont typeface="LucidaGrande" charset="0"/>
              <a:buChar char="–"/>
              <a:defRPr b="0">
                <a:solidFill>
                  <a:schemeClr val="bg2"/>
                </a:solidFill>
                <a:latin typeface="Century Gothic" panose="020B0502020202020204" pitchFamily="34" charset="0"/>
                <a:ea typeface="ＭＳ Ｐゴシック" charset="0"/>
                <a:cs typeface="Arial Narrow"/>
              </a:defRPr>
            </a:lvl2pPr>
            <a:lvl3pPr marL="690563" indent="-119063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DC6115"/>
              </a:buClr>
              <a:buSzPct val="90000"/>
              <a:buFont typeface="Arial" panose="020B0604020202020204" pitchFamily="34" charset="0"/>
              <a:buChar char="•"/>
              <a:tabLst/>
              <a:defRPr sz="1600">
                <a:solidFill>
                  <a:schemeClr val="bg2"/>
                </a:solidFill>
                <a:latin typeface="Century Gothic" panose="020B0502020202020204" pitchFamily="34" charset="0"/>
                <a:ea typeface="Arial Narrow" pitchFamily="-112" charset="0"/>
                <a:cs typeface="Arial Narrow"/>
              </a:defRPr>
            </a:lvl3pPr>
            <a:lvl4pPr marL="858838" indent="-119063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DC6115"/>
              </a:buClr>
              <a:buFont typeface="LucidaGrande" charset="0"/>
              <a:buChar char="–"/>
              <a:tabLst/>
              <a:defRPr sz="1400">
                <a:solidFill>
                  <a:schemeClr val="bg2"/>
                </a:solidFill>
                <a:latin typeface="Century Gothic" panose="020B0502020202020204" pitchFamily="34" charset="0"/>
                <a:ea typeface="Arial Narrow" pitchFamily="-112" charset="0"/>
                <a:cs typeface="Arial Narrow"/>
              </a:defRPr>
            </a:lvl4pPr>
            <a:lvl5pPr marL="1089025" indent="-112713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DC6115"/>
              </a:buClr>
              <a:buFont typeface="Arial" panose="020B0604020202020204" pitchFamily="34" charset="0"/>
              <a:buChar char="•"/>
              <a:tabLst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Arial Narrow" pitchFamily="-112" charset="0"/>
                <a:cs typeface="Arial Narrow"/>
              </a:defRPr>
            </a:lvl5pPr>
            <a:lvl6pPr marL="2466564" indent="-227856" algn="l" defTabSz="914279" rtl="0" eaLnBrk="1" fontAlgn="base" hangingPunct="1">
              <a:lnSpc>
                <a:spcPts val="2602"/>
              </a:lnSpc>
              <a:spcBef>
                <a:spcPct val="0"/>
              </a:spcBef>
              <a:spcAft>
                <a:spcPts val="595"/>
              </a:spcAft>
              <a:defRPr sz="1300">
                <a:solidFill>
                  <a:srgbClr val="666666"/>
                </a:solidFill>
                <a:latin typeface="+mn-lt"/>
                <a:ea typeface="ＭＳ Ｐゴシック" pitchFamily="-108" charset="-128"/>
              </a:defRPr>
            </a:lvl6pPr>
            <a:lvl7pPr marL="2876707" indent="-227856" algn="l" defTabSz="914279" rtl="0" eaLnBrk="1" fontAlgn="base" hangingPunct="1">
              <a:lnSpc>
                <a:spcPts val="2602"/>
              </a:lnSpc>
              <a:spcBef>
                <a:spcPct val="0"/>
              </a:spcBef>
              <a:spcAft>
                <a:spcPts val="595"/>
              </a:spcAft>
              <a:defRPr sz="1300">
                <a:solidFill>
                  <a:srgbClr val="666666"/>
                </a:solidFill>
                <a:latin typeface="+mn-lt"/>
                <a:ea typeface="ＭＳ Ｐゴシック" pitchFamily="-108" charset="-128"/>
              </a:defRPr>
            </a:lvl7pPr>
            <a:lvl8pPr marL="3286853" indent="-227856" algn="l" defTabSz="914279" rtl="0" eaLnBrk="1" fontAlgn="base" hangingPunct="1">
              <a:lnSpc>
                <a:spcPts val="2602"/>
              </a:lnSpc>
              <a:spcBef>
                <a:spcPct val="0"/>
              </a:spcBef>
              <a:spcAft>
                <a:spcPts val="595"/>
              </a:spcAft>
              <a:defRPr sz="1300">
                <a:solidFill>
                  <a:srgbClr val="666666"/>
                </a:solidFill>
                <a:latin typeface="+mn-lt"/>
                <a:ea typeface="ＭＳ Ｐゴシック" pitchFamily="-108" charset="-128"/>
              </a:defRPr>
            </a:lvl8pPr>
            <a:lvl9pPr marL="3696997" indent="-227856" algn="l" defTabSz="914279" rtl="0" eaLnBrk="1" fontAlgn="base" hangingPunct="1">
              <a:lnSpc>
                <a:spcPts val="2602"/>
              </a:lnSpc>
              <a:spcBef>
                <a:spcPct val="0"/>
              </a:spcBef>
              <a:spcAft>
                <a:spcPts val="595"/>
              </a:spcAft>
              <a:defRPr sz="1300">
                <a:solidFill>
                  <a:srgbClr val="666666"/>
                </a:solidFill>
                <a:latin typeface="+mn-lt"/>
                <a:ea typeface="ＭＳ Ｐゴシック" pitchFamily="-108" charset="-128"/>
              </a:defRPr>
            </a:lvl9pPr>
          </a:lstStyle>
          <a:p>
            <a:r>
              <a:rPr lang="en-US" sz="900" dirty="0"/>
              <a:t>Booster propellant temperature </a:t>
            </a:r>
            <a:r>
              <a:rPr lang="en-US" sz="900" b="1" dirty="0"/>
              <a:t>(PMBT) affects vehicle rise rate</a:t>
            </a:r>
          </a:p>
          <a:p>
            <a:r>
              <a:rPr lang="en-US" sz="900" b="0" dirty="0"/>
              <a:t>High PMBT: More thrust, faster ascent, quicker tower clearance</a:t>
            </a:r>
          </a:p>
          <a:p>
            <a:r>
              <a:rPr lang="en-US" sz="900" b="0" dirty="0"/>
              <a:t>Low PMBT: Less thrust, slower ascent, increased drift into tower</a:t>
            </a:r>
          </a:p>
          <a:p>
            <a:r>
              <a:rPr lang="en-US" sz="900" b="0" dirty="0"/>
              <a:t>NASA historical Shuttle Program measurements (SPAD) show yearly distribution of warmer PMBTs due to sub-tropical climate</a:t>
            </a:r>
          </a:p>
          <a:p>
            <a:r>
              <a:rPr lang="en-US" sz="900" b="0" dirty="0"/>
              <a:t>Normal &amp; uniform distributions capture more mid-range and low-range PMBT scenarios for added conservatism</a:t>
            </a:r>
          </a:p>
          <a:p>
            <a:r>
              <a:rPr lang="en-US" sz="900" b="0" dirty="0"/>
              <a:t>Targeted hot &amp; cold distributions address supplemental analyses on dynamic umbilical clearance and ML plume pressure loads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37DBFC-3B2D-EE06-8BEE-A3FA65A688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50"/>
          <a:stretch/>
        </p:blipFill>
        <p:spPr>
          <a:xfrm>
            <a:off x="6824857" y="2301300"/>
            <a:ext cx="1479871" cy="136213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3356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B29C6-E052-0621-2D59-B74B6A175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 Carlo Clearance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F2B9D-AA7F-C127-7297-62D8429FAD5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4025" y="933189"/>
            <a:ext cx="4000501" cy="3910274"/>
          </a:xfrm>
        </p:spPr>
        <p:txBody>
          <a:bodyPr/>
          <a:lstStyle/>
          <a:p>
            <a:r>
              <a:rPr lang="en-US" sz="1050" dirty="0"/>
              <a:t>NASA MSFC mandates clearances reported at 3</a:t>
            </a:r>
            <a:r>
              <a:rPr lang="el-GR" sz="1050" dirty="0"/>
              <a:t>σ </a:t>
            </a:r>
            <a:r>
              <a:rPr lang="en-US" sz="1050" dirty="0"/>
              <a:t>level</a:t>
            </a:r>
          </a:p>
          <a:p>
            <a:pPr lvl="1"/>
            <a:r>
              <a:rPr lang="en-US" sz="1050" dirty="0"/>
              <a:t>3</a:t>
            </a:r>
            <a:r>
              <a:rPr lang="el-GR" sz="1050" dirty="0"/>
              <a:t>σ</a:t>
            </a:r>
            <a:r>
              <a:rPr lang="en-US" sz="1050" dirty="0"/>
              <a:t> level statistic is equivalent to 99.865% percentile at 10% consumer risk</a:t>
            </a:r>
            <a:r>
              <a:rPr lang="en-US" sz="1050" baseline="30000" dirty="0"/>
              <a:t>2</a:t>
            </a:r>
            <a:endParaRPr lang="en-US" sz="1050" dirty="0"/>
          </a:p>
          <a:p>
            <a:pPr lvl="1"/>
            <a:r>
              <a:rPr lang="en-US" sz="1050" dirty="0"/>
              <a:t>Requires 2,000 simulation runs at minimum</a:t>
            </a:r>
          </a:p>
          <a:p>
            <a:pPr lvl="1"/>
            <a:r>
              <a:rPr lang="en-US" sz="1050" dirty="0"/>
              <a:t>3</a:t>
            </a:r>
            <a:r>
              <a:rPr lang="el-GR" sz="1050" dirty="0"/>
              <a:t>σ </a:t>
            </a:r>
            <a:r>
              <a:rPr lang="en-US" sz="1050" dirty="0"/>
              <a:t>low bound is between first and second lowest clearance values, meaning only a fraction of the last run can be ignored</a:t>
            </a:r>
          </a:p>
          <a:p>
            <a:pPr lvl="1"/>
            <a:r>
              <a:rPr lang="en-US" sz="1050" dirty="0"/>
              <a:t>Any KOZ violation in 2,000 runs fails certification</a:t>
            </a:r>
          </a:p>
          <a:p>
            <a:pPr lvl="1"/>
            <a:endParaRPr lang="en-US" sz="1050" dirty="0"/>
          </a:p>
          <a:p>
            <a:r>
              <a:rPr lang="en-US" sz="1050" dirty="0"/>
              <a:t>Left image: SLS drift in North-Up plane</a:t>
            </a:r>
          </a:p>
          <a:p>
            <a:pPr lvl="1"/>
            <a:r>
              <a:rPr lang="en-US" sz="1050" dirty="0"/>
              <a:t>Drift expands with elevation due to wind</a:t>
            </a:r>
          </a:p>
          <a:p>
            <a:pPr lvl="1"/>
            <a:r>
              <a:rPr lang="en-US" sz="1050" dirty="0"/>
              <a:t>Minimum distance to tower occurs in critical area</a:t>
            </a:r>
          </a:p>
          <a:p>
            <a:pPr lvl="1"/>
            <a:r>
              <a:rPr lang="en-US" sz="1050" dirty="0"/>
              <a:t>Clearance tied to wind-driven drift and thrust-driven rise rate (nominal case has no winds)</a:t>
            </a:r>
          </a:p>
          <a:p>
            <a:endParaRPr lang="en-US" sz="1050" dirty="0"/>
          </a:p>
          <a:p>
            <a:r>
              <a:rPr lang="en-US" sz="1050" dirty="0"/>
              <a:t>Top-right image: Minimum clearance over time</a:t>
            </a:r>
          </a:p>
          <a:p>
            <a:pPr lvl="1"/>
            <a:r>
              <a:rPr lang="en-US" sz="1050" dirty="0"/>
              <a:t>Clearance begins at some design condition, minimizes at closest approach, then increases</a:t>
            </a:r>
          </a:p>
          <a:p>
            <a:pPr lvl="1"/>
            <a:r>
              <a:rPr lang="en-US" sz="1050" dirty="0"/>
              <a:t>Tower clearance curves show exponential drift growth due to increasing winds</a:t>
            </a:r>
          </a:p>
          <a:p>
            <a:endParaRPr lang="en-US" sz="1050" dirty="0"/>
          </a:p>
          <a:p>
            <a:r>
              <a:rPr lang="en-US" sz="1050" dirty="0"/>
              <a:t>Bottom-right image: Overhead view at LPS elevation</a:t>
            </a:r>
          </a:p>
          <a:p>
            <a:pPr lvl="1"/>
            <a:r>
              <a:rPr lang="en-US" sz="1050" dirty="0"/>
              <a:t>LPS clearance most affected by wind due to it being at highest elevation</a:t>
            </a:r>
          </a:p>
          <a:p>
            <a:pPr marL="0" indent="0">
              <a:buNone/>
            </a:pPr>
            <a:endParaRPr lang="en-US" sz="1050" dirty="0"/>
          </a:p>
          <a:p>
            <a:pPr marL="0" indent="0">
              <a:buNone/>
            </a:pPr>
            <a:endParaRPr lang="en-US" sz="1050" dirty="0"/>
          </a:p>
        </p:txBody>
      </p:sp>
      <p:sp>
        <p:nvSpPr>
          <p:cNvPr id="20" name="TextBox 19">
            <a:hlinkClick r:id="rId2"/>
            <a:extLst>
              <a:ext uri="{FF2B5EF4-FFF2-40B4-BE49-F238E27FC236}">
                <a16:creationId xmlns:a16="http://schemas.microsoft.com/office/drawing/2014/main" id="{3133CDB3-BE87-EFCC-DAD5-1565CAC7C7AA}"/>
              </a:ext>
            </a:extLst>
          </p:cNvPr>
          <p:cNvSpPr txBox="1"/>
          <p:nvPr/>
        </p:nvSpPr>
        <p:spPr>
          <a:xfrm>
            <a:off x="454026" y="4900141"/>
            <a:ext cx="8135560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baseline="30000" dirty="0">
                <a:solidFill>
                  <a:srgbClr val="212529"/>
                </a:solidFill>
                <a:latin typeface="Poppins-Regular"/>
              </a:rPr>
              <a:t>2</a:t>
            </a:r>
            <a:r>
              <a:rPr lang="en-US" sz="788" dirty="0">
                <a:solidFill>
                  <a:srgbClr val="212529"/>
                </a:solidFill>
                <a:latin typeface="Poppins-Regular"/>
              </a:rPr>
              <a:t>Hanson, J. M. and Beard, B. B., “Applying Monte Carlo Simulation to Launch Vehicle Design and Requirements Analysis”, Report Number NASA/TP-2010-216447. </a:t>
            </a:r>
            <a:endParaRPr lang="en-US" sz="788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E642E9F-00FB-7767-07C7-06F17A8A89BE}"/>
              </a:ext>
            </a:extLst>
          </p:cNvPr>
          <p:cNvGrpSpPr/>
          <p:nvPr/>
        </p:nvGrpSpPr>
        <p:grpSpPr>
          <a:xfrm>
            <a:off x="4689476" y="1112147"/>
            <a:ext cx="4000500" cy="3367088"/>
            <a:chOff x="4780350" y="1110955"/>
            <a:chExt cx="4000500" cy="3367088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61308FA-C4E3-F97A-2E9A-1B5B4FC288F2}"/>
                </a:ext>
              </a:extLst>
            </p:cNvPr>
            <p:cNvGrpSpPr/>
            <p:nvPr/>
          </p:nvGrpSpPr>
          <p:grpSpPr>
            <a:xfrm>
              <a:off x="4780350" y="1110955"/>
              <a:ext cx="4000500" cy="3367088"/>
              <a:chOff x="4780350" y="998221"/>
              <a:chExt cx="4000500" cy="3367088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9FA14AB8-1B9B-DE42-4C35-03CD8D1BA2E1}"/>
                  </a:ext>
                </a:extLst>
              </p:cNvPr>
              <p:cNvGrpSpPr/>
              <p:nvPr/>
            </p:nvGrpSpPr>
            <p:grpSpPr>
              <a:xfrm>
                <a:off x="4780350" y="998221"/>
                <a:ext cx="4000500" cy="3367088"/>
                <a:chOff x="4968240" y="998221"/>
                <a:chExt cx="4000500" cy="3367088"/>
              </a:xfrm>
            </p:grpSpPr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C0E806D8-3999-A691-0B17-6D1940F9D38C}"/>
                    </a:ext>
                  </a:extLst>
                </p:cNvPr>
                <p:cNvSpPr/>
                <p:nvPr/>
              </p:nvSpPr>
              <p:spPr bwMode="auto">
                <a:xfrm>
                  <a:off x="4968240" y="998221"/>
                  <a:ext cx="4000500" cy="3367088"/>
                </a:xfrm>
                <a:prstGeom prst="rect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900" b="0" i="0" u="none" strike="noStrike" cap="none" normalizeH="0" baseline="0">
                    <a:ln>
                      <a:noFill/>
                    </a:ln>
                    <a:solidFill>
                      <a:srgbClr val="666666"/>
                    </a:solidFill>
                    <a:effectLst/>
                    <a:latin typeface="55 Helvetica Roman" pitchFamily="1" charset="0"/>
                  </a:endParaRPr>
                </a:p>
              </p:txBody>
            </p:sp>
            <p:pic>
              <p:nvPicPr>
                <p:cNvPr id="4" name="Picture 3">
                  <a:extLst>
                    <a:ext uri="{FF2B5EF4-FFF2-40B4-BE49-F238E27FC236}">
                      <a16:creationId xmlns:a16="http://schemas.microsoft.com/office/drawing/2014/main" id="{26C3D8B9-D9BA-CDD6-A1B2-084AE3CB91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84035" y="1118553"/>
                  <a:ext cx="1957705" cy="1510030"/>
                </a:xfrm>
                <a:prstGeom prst="rect">
                  <a:avLst/>
                </a:prstGeom>
              </p:spPr>
            </p:pic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D4F017D1-C49B-1B13-B204-2BC7FCF07A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733" r="48042"/>
                <a:stretch/>
              </p:blipFill>
              <p:spPr bwMode="auto">
                <a:xfrm>
                  <a:off x="5118100" y="1027113"/>
                  <a:ext cx="1544955" cy="3312795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FEAEA4F9-164C-9BB9-45C5-9C32D1C13D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26250" y="2626043"/>
                  <a:ext cx="1919605" cy="1669415"/>
                </a:xfrm>
                <a:prstGeom prst="rect">
                  <a:avLst/>
                </a:prstGeom>
              </p:spPr>
            </p:pic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654C5CB-C366-2ACF-5F76-896E46E8F556}"/>
                  </a:ext>
                </a:extLst>
              </p:cNvPr>
              <p:cNvSpPr txBox="1"/>
              <p:nvPr/>
            </p:nvSpPr>
            <p:spPr>
              <a:xfrm>
                <a:off x="5702687" y="1658124"/>
                <a:ext cx="73289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/>
                  <a:t>Critical area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F2D055F-4298-8259-6604-9D14D944AF42}"/>
                  </a:ext>
                </a:extLst>
              </p:cNvPr>
              <p:cNvSpPr/>
              <p:nvPr/>
            </p:nvSpPr>
            <p:spPr bwMode="auto">
              <a:xfrm>
                <a:off x="5642975" y="2242159"/>
                <a:ext cx="183193" cy="106471"/>
              </a:xfrm>
              <a:prstGeom prst="rect">
                <a:avLst/>
              </a:prstGeom>
              <a:noFill/>
              <a:ln w="254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900" b="0" i="0" u="none" strike="noStrike" cap="none" normalizeH="0" baseline="0">
                  <a:ln>
                    <a:noFill/>
                  </a:ln>
                  <a:solidFill>
                    <a:srgbClr val="666666"/>
                  </a:solidFill>
                  <a:effectLst/>
                  <a:latin typeface="55 Helvetica Roman" pitchFamily="1" charset="0"/>
                </a:endParaRPr>
              </a:p>
            </p:txBody>
          </p: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15414D49-7756-669D-B337-14800A7994A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5734571" y="1816274"/>
                <a:ext cx="108821" cy="425885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B05B2D8-F54C-A659-FF02-DF82F5C48B26}"/>
                </a:ext>
              </a:extLst>
            </p:cNvPr>
            <p:cNvSpPr/>
            <p:nvPr/>
          </p:nvSpPr>
          <p:spPr bwMode="auto">
            <a:xfrm>
              <a:off x="7887344" y="2363678"/>
              <a:ext cx="183193" cy="106471"/>
            </a:xfrm>
            <a:prstGeom prst="rect">
              <a:avLst/>
            </a:prstGeom>
            <a:noFill/>
            <a:ln w="254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00" b="0" i="0" u="none" strike="noStrike" cap="none" normalizeH="0" baseline="0">
                <a:ln>
                  <a:noFill/>
                </a:ln>
                <a:solidFill>
                  <a:srgbClr val="666666"/>
                </a:solidFill>
                <a:effectLst/>
                <a:latin typeface="55 Helvetica Roman" pitchFamily="1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853CFE7-65D7-55F1-191A-4303289A76C1}"/>
                </a:ext>
              </a:extLst>
            </p:cNvPr>
            <p:cNvSpPr txBox="1"/>
            <p:nvPr/>
          </p:nvSpPr>
          <p:spPr>
            <a:xfrm>
              <a:off x="8029914" y="2316679"/>
              <a:ext cx="73289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Critical area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7566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04B8BA-3256-D421-477F-6380FE39D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630E5A7-54DC-B446-B70F-231CA8D8EF61}"/>
              </a:ext>
            </a:extLst>
          </p:cNvPr>
          <p:cNvSpPr txBox="1"/>
          <p:nvPr/>
        </p:nvSpPr>
        <p:spPr>
          <a:xfrm>
            <a:off x="3481279" y="908921"/>
            <a:ext cx="2174841" cy="4031873"/>
          </a:xfrm>
          <a:prstGeom prst="rect">
            <a:avLst/>
          </a:prstGeom>
          <a:solidFill>
            <a:srgbClr val="FFFFFF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Rigid Body 6-DOF State Reconstruction</a:t>
            </a:r>
          </a:p>
          <a:p>
            <a:pPr algn="ctr"/>
            <a:endParaRPr lang="en-US" sz="1600" dirty="0"/>
          </a:p>
          <a:p>
            <a:pPr algn="ctr"/>
            <a:endParaRPr lang="en-US" sz="1600" dirty="0"/>
          </a:p>
          <a:p>
            <a:pPr algn="ctr"/>
            <a:endParaRPr lang="en-US" sz="1600" dirty="0"/>
          </a:p>
          <a:p>
            <a:pPr algn="ctr"/>
            <a:endParaRPr lang="en-US" sz="1600" dirty="0"/>
          </a:p>
          <a:p>
            <a:pPr algn="ctr"/>
            <a:endParaRPr lang="en-US" sz="1600" dirty="0"/>
          </a:p>
          <a:p>
            <a:pPr algn="ctr"/>
            <a:endParaRPr lang="en-US" sz="1600" dirty="0"/>
          </a:p>
          <a:p>
            <a:pPr algn="ctr"/>
            <a:endParaRPr lang="en-US" sz="1600" dirty="0"/>
          </a:p>
          <a:p>
            <a:pPr algn="ctr"/>
            <a:endParaRPr lang="en-US" sz="1600" dirty="0"/>
          </a:p>
          <a:p>
            <a:pPr algn="ctr"/>
            <a:endParaRPr lang="en-US" sz="1600" dirty="0"/>
          </a:p>
          <a:p>
            <a:pPr algn="ctr"/>
            <a:endParaRPr lang="en-US" sz="1600" dirty="0"/>
          </a:p>
          <a:p>
            <a:pPr algn="ctr"/>
            <a:endParaRPr lang="en-US" sz="1600" dirty="0"/>
          </a:p>
          <a:p>
            <a:pPr algn="ctr"/>
            <a:endParaRPr lang="en-US" sz="1600" dirty="0"/>
          </a:p>
          <a:p>
            <a:pPr algn="ctr"/>
            <a:endParaRPr lang="en-US" sz="1600" dirty="0"/>
          </a:p>
          <a:p>
            <a:pPr algn="ctr"/>
            <a:endParaRPr lang="en-US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42ACF1-C474-60D6-FE1D-437680A05DA3}"/>
              </a:ext>
            </a:extLst>
          </p:cNvPr>
          <p:cNvSpPr txBox="1"/>
          <p:nvPr/>
        </p:nvSpPr>
        <p:spPr>
          <a:xfrm>
            <a:off x="690672" y="908921"/>
            <a:ext cx="2426674" cy="4031873"/>
          </a:xfrm>
          <a:prstGeom prst="rect">
            <a:avLst/>
          </a:prstGeom>
          <a:solidFill>
            <a:srgbClr val="FFFFFF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Photogrammetric 3-DOF Photo-Target Tracking*</a:t>
            </a:r>
          </a:p>
          <a:p>
            <a:pPr algn="ctr"/>
            <a:endParaRPr lang="en-US" sz="1600" dirty="0"/>
          </a:p>
          <a:p>
            <a:pPr algn="ctr"/>
            <a:endParaRPr lang="en-US" sz="1600" dirty="0"/>
          </a:p>
          <a:p>
            <a:pPr algn="ctr"/>
            <a:endParaRPr lang="en-US" sz="1600" dirty="0"/>
          </a:p>
          <a:p>
            <a:pPr algn="ctr"/>
            <a:endParaRPr lang="en-US" sz="1600" dirty="0"/>
          </a:p>
          <a:p>
            <a:pPr algn="ctr"/>
            <a:endParaRPr lang="en-US" sz="1600" dirty="0"/>
          </a:p>
          <a:p>
            <a:pPr algn="ctr"/>
            <a:endParaRPr lang="en-US" sz="1600" dirty="0"/>
          </a:p>
          <a:p>
            <a:pPr algn="ctr"/>
            <a:endParaRPr lang="en-US" sz="1600" dirty="0"/>
          </a:p>
          <a:p>
            <a:pPr algn="ctr"/>
            <a:endParaRPr lang="en-US" sz="1600" dirty="0"/>
          </a:p>
          <a:p>
            <a:pPr algn="ctr"/>
            <a:endParaRPr lang="en-US" sz="1600" dirty="0"/>
          </a:p>
          <a:p>
            <a:pPr algn="ctr"/>
            <a:endParaRPr lang="en-US" sz="1600" dirty="0"/>
          </a:p>
          <a:p>
            <a:pPr algn="ctr"/>
            <a:endParaRPr lang="en-US" sz="1600" dirty="0"/>
          </a:p>
          <a:p>
            <a:pPr algn="ctr"/>
            <a:endParaRPr lang="en-US" sz="1600" dirty="0"/>
          </a:p>
          <a:p>
            <a:pPr algn="ctr"/>
            <a:endParaRPr lang="en-US" sz="1600" dirty="0"/>
          </a:p>
          <a:p>
            <a:pPr algn="ctr"/>
            <a:endParaRPr lang="en-US"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89DF37-EDA0-F0BB-DFBF-F78317551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Photogrammetric Reconstruction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66A2768-2047-AAA4-D418-95A23CDBB7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39" y="1563446"/>
            <a:ext cx="2420207" cy="257008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3988903-D3EA-1369-B810-5AD1FF994288}"/>
              </a:ext>
            </a:extLst>
          </p:cNvPr>
          <p:cNvSpPr txBox="1"/>
          <p:nvPr/>
        </p:nvSpPr>
        <p:spPr>
          <a:xfrm>
            <a:off x="6013719" y="908920"/>
            <a:ext cx="2426674" cy="4031873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Clearance Computation in Minimum Distance Tool</a:t>
            </a:r>
          </a:p>
          <a:p>
            <a:pPr algn="ctr"/>
            <a:endParaRPr lang="en-US" sz="2000" dirty="0"/>
          </a:p>
          <a:p>
            <a:pPr algn="ctr"/>
            <a:endParaRPr lang="en-US" sz="1600" dirty="0"/>
          </a:p>
          <a:p>
            <a:pPr algn="ctr"/>
            <a:endParaRPr lang="en-US" sz="1600" dirty="0"/>
          </a:p>
          <a:p>
            <a:pPr algn="ctr"/>
            <a:endParaRPr lang="en-US" sz="1600" dirty="0"/>
          </a:p>
          <a:p>
            <a:pPr algn="ctr"/>
            <a:endParaRPr lang="en-US" sz="1600" dirty="0"/>
          </a:p>
          <a:p>
            <a:pPr algn="ctr"/>
            <a:endParaRPr lang="en-US" sz="1600" dirty="0"/>
          </a:p>
          <a:p>
            <a:pPr algn="ctr"/>
            <a:endParaRPr lang="en-US" sz="1600" dirty="0"/>
          </a:p>
          <a:p>
            <a:pPr algn="ctr"/>
            <a:endParaRPr lang="en-US" sz="1600" dirty="0"/>
          </a:p>
          <a:p>
            <a:pPr algn="ctr"/>
            <a:endParaRPr lang="en-US" sz="1600" dirty="0"/>
          </a:p>
          <a:p>
            <a:pPr algn="ctr"/>
            <a:endParaRPr lang="en-US" sz="1600" dirty="0"/>
          </a:p>
          <a:p>
            <a:pPr algn="ctr"/>
            <a:endParaRPr lang="en-US" sz="1600" dirty="0"/>
          </a:p>
          <a:p>
            <a:pPr algn="ctr"/>
            <a:endParaRPr lang="en-US" sz="1600" dirty="0"/>
          </a:p>
          <a:p>
            <a:pPr algn="ctr"/>
            <a:endParaRPr lang="en-US" sz="1600" dirty="0"/>
          </a:p>
          <a:p>
            <a:pPr algn="ctr"/>
            <a:endParaRPr lang="en-US" sz="1600" dirty="0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EC3ACBF1-E105-6C1F-C828-4616A58C6981}"/>
              </a:ext>
            </a:extLst>
          </p:cNvPr>
          <p:cNvSpPr/>
          <p:nvPr/>
        </p:nvSpPr>
        <p:spPr bwMode="auto">
          <a:xfrm>
            <a:off x="5746173" y="2608746"/>
            <a:ext cx="202622" cy="418375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cap="none" normalizeH="0" baseline="0">
              <a:ln>
                <a:noFill/>
              </a:ln>
              <a:solidFill>
                <a:srgbClr val="666666"/>
              </a:solidFill>
              <a:effectLst/>
              <a:latin typeface="55 Helvetica Roman" pitchFamily="1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C2F306-384D-E60A-5A62-3067D61FEDAA}"/>
              </a:ext>
            </a:extLst>
          </p:cNvPr>
          <p:cNvSpPr txBox="1"/>
          <p:nvPr/>
        </p:nvSpPr>
        <p:spPr>
          <a:xfrm>
            <a:off x="684337" y="4183219"/>
            <a:ext cx="2426674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b="0" dirty="0"/>
              <a:t>Computer vision algorithm detects and tracks pixel centers of high-contrast photo-targets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b="0" dirty="0"/>
              <a:t>Converts 2-DOF pixel coordinates to 3-DOF world coordinates using triangulation or distance constraints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0516D7-A827-3BE1-2D2D-3EA2687E23BF}"/>
              </a:ext>
            </a:extLst>
          </p:cNvPr>
          <p:cNvSpPr/>
          <p:nvPr/>
        </p:nvSpPr>
        <p:spPr bwMode="auto">
          <a:xfrm>
            <a:off x="3494933" y="1521370"/>
            <a:ext cx="2154557" cy="2612161"/>
          </a:xfrm>
          <a:prstGeom prst="rect">
            <a:avLst/>
          </a:prstGeom>
          <a:solidFill>
            <a:srgbClr val="EBEBEB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cap="none" normalizeH="0" baseline="0">
              <a:ln>
                <a:noFill/>
              </a:ln>
              <a:solidFill>
                <a:srgbClr val="666666"/>
              </a:solidFill>
              <a:effectLst/>
              <a:latin typeface="55 Helvetica Roman" pitchFamily="1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F3D0711-4EDF-F7AA-E2D6-88E5D15010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38"/>
          <a:stretch/>
        </p:blipFill>
        <p:spPr>
          <a:xfrm>
            <a:off x="6023228" y="1548331"/>
            <a:ext cx="2408668" cy="2585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5D6703F-69EF-E508-5CBF-8D6E750FCDDC}"/>
                  </a:ext>
                </a:extLst>
              </p:cNvPr>
              <p:cNvSpPr txBox="1"/>
              <p:nvPr/>
            </p:nvSpPr>
            <p:spPr>
              <a:xfrm>
                <a:off x="3456937" y="4168221"/>
                <a:ext cx="2174841" cy="707886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800" b="0" dirty="0"/>
                  <a:t>System of equations: 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800" b="0" dirty="0"/>
                  <a:t>Requires minimum four markers for solving 6-DOF states </a:t>
                </a:r>
                <a14:m>
                  <m:oMath xmlns:m="http://schemas.openxmlformats.org/officeDocument/2006/math">
                    <m:r>
                      <a:rPr lang="en-US" sz="800" b="0" i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80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800" b="0" dirty="0"/>
                  <a:t>,</a:t>
                </a:r>
                <a:r>
                  <a:rPr lang="en-US" sz="800" dirty="0">
                    <a:solidFill>
                      <a:srgbClr val="836967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8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8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800" i="1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sz="8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800" b="0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800" b="0" dirty="0"/>
                  <a:t>SVD algorithm applied to determine translation and rotation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5D6703F-69EF-E508-5CBF-8D6E750FCD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6937" y="4168221"/>
                <a:ext cx="2174841" cy="707886"/>
              </a:xfrm>
              <a:prstGeom prst="rect">
                <a:avLst/>
              </a:prstGeom>
              <a:blipFill>
                <a:blip r:embed="rId4"/>
                <a:stretch>
                  <a:fillRect b="-1786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3AF81063-8427-4DAE-C1D7-10AEA159BDC3}"/>
              </a:ext>
            </a:extLst>
          </p:cNvPr>
          <p:cNvSpPr txBox="1"/>
          <p:nvPr/>
        </p:nvSpPr>
        <p:spPr>
          <a:xfrm>
            <a:off x="6007382" y="4167502"/>
            <a:ext cx="2424514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/>
              <a:t>R</a:t>
            </a:r>
            <a:r>
              <a:rPr lang="en-US" sz="800" b="0" dirty="0"/>
              <a:t>econstructed 6-DOF fed into Minimum Distance Tool for clearance calculations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b="0" dirty="0"/>
              <a:t>Tool verified by comparing reconstructed TREE3D (video of simulation) states to truth states from CLVTOPS (simulation)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4C8D92-AED4-1368-65AE-42F664BEC3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9319" y="1581286"/>
            <a:ext cx="1867629" cy="24732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60B0C8D-C60D-E398-88B7-7622FBD13156}"/>
                  </a:ext>
                </a:extLst>
              </p:cNvPr>
              <p:cNvSpPr txBox="1"/>
              <p:nvPr/>
            </p:nvSpPr>
            <p:spPr>
              <a:xfrm>
                <a:off x="4572000" y="4157885"/>
                <a:ext cx="889867" cy="2154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800" smtClean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sz="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8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80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8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8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800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sz="80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800" i="1"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en-US" sz="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8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80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sz="8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60B0C8D-C60D-E398-88B7-7622FBD131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4157885"/>
                <a:ext cx="889867" cy="2154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ight Arrow 21">
            <a:extLst>
              <a:ext uri="{FF2B5EF4-FFF2-40B4-BE49-F238E27FC236}">
                <a16:creationId xmlns:a16="http://schemas.microsoft.com/office/drawing/2014/main" id="{CA268540-E4C0-C728-2065-2744AF9DDAD8}"/>
              </a:ext>
            </a:extLst>
          </p:cNvPr>
          <p:cNvSpPr/>
          <p:nvPr/>
        </p:nvSpPr>
        <p:spPr bwMode="auto">
          <a:xfrm>
            <a:off x="3213733" y="2608746"/>
            <a:ext cx="202622" cy="418375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cap="none" normalizeH="0" baseline="0">
              <a:ln>
                <a:noFill/>
              </a:ln>
              <a:solidFill>
                <a:srgbClr val="666666"/>
              </a:solidFill>
              <a:effectLst/>
              <a:latin typeface="55 Helvetica Roman" pitchFamily="1" charset="0"/>
            </a:endParaRPr>
          </a:p>
        </p:txBody>
      </p:sp>
      <p:sp>
        <p:nvSpPr>
          <p:cNvPr id="23" name="TextBox 22">
            <a:hlinkClick r:id="rId7"/>
            <a:extLst>
              <a:ext uri="{FF2B5EF4-FFF2-40B4-BE49-F238E27FC236}">
                <a16:creationId xmlns:a16="http://schemas.microsoft.com/office/drawing/2014/main" id="{E865633D-CDD5-5D6F-3C23-15188A0815AB}"/>
              </a:ext>
            </a:extLst>
          </p:cNvPr>
          <p:cNvSpPr txBox="1"/>
          <p:nvPr/>
        </p:nvSpPr>
        <p:spPr>
          <a:xfrm>
            <a:off x="616796" y="4974764"/>
            <a:ext cx="698460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solidFill>
                  <a:srgbClr val="212529"/>
                </a:solidFill>
                <a:latin typeface="Poppins-Regular"/>
              </a:rPr>
              <a:t>*Acknowledgements to Daniel Osbourne and Bo Parker of the Integrated Avionics &amp; Software organization at NASA Marshall Space Flight Center for photogrammetry contributions.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2599185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_000000" descr="video_000000">
            <a:hlinkClick r:id="" action="ppaction://media"/>
            <a:extLst>
              <a:ext uri="{FF2B5EF4-FFF2-40B4-BE49-F238E27FC236}">
                <a16:creationId xmlns:a16="http://schemas.microsoft.com/office/drawing/2014/main" id="{648E03D9-FD34-E142-88DE-CDA7B5C44B30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7493" y="687432"/>
            <a:ext cx="8609013" cy="395605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6B52F6-DC1A-3CB0-9C13-723722068267}"/>
              </a:ext>
            </a:extLst>
          </p:cNvPr>
          <p:cNvSpPr txBox="1">
            <a:spLocks/>
          </p:cNvSpPr>
          <p:nvPr/>
        </p:nvSpPr>
        <p:spPr>
          <a:xfrm>
            <a:off x="454026" y="63874"/>
            <a:ext cx="8689974" cy="616295"/>
          </a:xfrm>
          <a:prstGeom prst="rect">
            <a:avLst/>
          </a:prstGeom>
        </p:spPr>
        <p:txBody>
          <a:bodyPr anchor="ctr"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ＭＳ Ｐゴシック" pitchFamily="-108" charset="-128"/>
                <a:cs typeface="Century Gothic" panose="020B0502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AEAEA"/>
                </a:solidFill>
                <a:latin typeface="Arial Narrow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AEAEA"/>
                </a:solidFill>
                <a:latin typeface="Arial Narrow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AEAEA"/>
                </a:solidFill>
                <a:latin typeface="Arial Narrow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AEAEA"/>
                </a:solidFill>
                <a:latin typeface="Arial Narrow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10144" algn="l" defTabSz="914279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08" charset="0"/>
              </a:defRPr>
            </a:lvl6pPr>
            <a:lvl7pPr marL="820289" algn="l" defTabSz="914279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08" charset="0"/>
              </a:defRPr>
            </a:lvl7pPr>
            <a:lvl8pPr marL="1230433" algn="l" defTabSz="914279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08" charset="0"/>
              </a:defRPr>
            </a:lvl8pPr>
            <a:lvl9pPr marL="1640577" algn="l" defTabSz="914279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08" charset="0"/>
              </a:defRPr>
            </a:lvl9pPr>
          </a:lstStyle>
          <a:p>
            <a:pPr defTabSz="914400"/>
            <a:r>
              <a:rPr lang="en-US" kern="0" dirty="0">
                <a:solidFill>
                  <a:srgbClr val="FFFFFF"/>
                </a:solidFill>
              </a:rPr>
              <a:t>Liftoff Photogrammetry Cameras in TREE3D</a:t>
            </a:r>
          </a:p>
        </p:txBody>
      </p:sp>
    </p:spTree>
    <p:extLst>
      <p:ext uri="{BB962C8B-B14F-4D97-AF65-F5344CB8AC3E}">
        <p14:creationId xmlns:p14="http://schemas.microsoft.com/office/powerpoint/2010/main" val="3472580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2DE7B-2EF5-B73D-3C0F-06F820696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Plume Impingement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2E157-6456-BCF8-2F4F-1BB93959530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89659" y="1128503"/>
            <a:ext cx="4162891" cy="3462572"/>
          </a:xfrm>
        </p:spPr>
        <p:txBody>
          <a:bodyPr/>
          <a:lstStyle/>
          <a:p>
            <a:r>
              <a:rPr lang="en-US" sz="1200" dirty="0"/>
              <a:t>Engine plumes expose Mobile Launcher to high-pressure fields that cause damaging loads</a:t>
            </a:r>
          </a:p>
          <a:p>
            <a:pPr lvl="1"/>
            <a:r>
              <a:rPr lang="en-US" sz="1200" b="0" dirty="0"/>
              <a:t>Plume impingement analysis in CLVTOPS supports early ML design trades to better withstand loads</a:t>
            </a:r>
          </a:p>
          <a:p>
            <a:endParaRPr lang="en-US" sz="1200" b="0" dirty="0"/>
          </a:p>
          <a:p>
            <a:r>
              <a:rPr lang="en-US" sz="1200" dirty="0"/>
              <a:t>CFD plume is simplified into Quick Look Fields</a:t>
            </a:r>
            <a:endParaRPr lang="en-US" sz="1200" b="0" dirty="0"/>
          </a:p>
          <a:p>
            <a:pPr lvl="1"/>
            <a:r>
              <a:rPr lang="en-US" sz="1200" dirty="0"/>
              <a:t>Circular iso-p</a:t>
            </a:r>
            <a:r>
              <a:rPr lang="en-US" sz="1200" b="0" dirty="0"/>
              <a:t>ressures for each booster as a function of elevation and radius</a:t>
            </a:r>
          </a:p>
          <a:p>
            <a:pPr lvl="1"/>
            <a:r>
              <a:rPr lang="en-US" sz="1200" b="0" dirty="0"/>
              <a:t>Multiple plume models are interpolated between to capture time evolution of field</a:t>
            </a:r>
          </a:p>
          <a:p>
            <a:endParaRPr lang="en-US" sz="1200" dirty="0"/>
          </a:p>
          <a:p>
            <a:r>
              <a:rPr lang="en-US" sz="1200" dirty="0"/>
              <a:t>ML is discretized vertically into North-East planes and horizontally into micro-zones</a:t>
            </a:r>
          </a:p>
          <a:p>
            <a:pPr lvl="1"/>
            <a:r>
              <a:rPr lang="en-US" sz="1200" b="0" dirty="0"/>
              <a:t>Plume is projected onto plane</a:t>
            </a:r>
          </a:p>
          <a:p>
            <a:pPr lvl="1"/>
            <a:r>
              <a:rPr lang="en-US" sz="1200" dirty="0"/>
              <a:t>Pressure in micro-zone </a:t>
            </a:r>
            <a:r>
              <a:rPr lang="en-US" sz="1200" b="0" dirty="0"/>
              <a:t>interpolated from QLF</a:t>
            </a:r>
          </a:p>
          <a:p>
            <a:pPr lvl="1"/>
            <a:endParaRPr lang="en-US" sz="1200" dirty="0"/>
          </a:p>
          <a:p>
            <a:r>
              <a:rPr lang="en-US" sz="1200" dirty="0"/>
              <a:t>Plume pressures aggregated across Monte Carlos to estimate statistical impingement pressures</a:t>
            </a:r>
            <a:endParaRPr lang="en-US" sz="1000" b="0" dirty="0"/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45" name="TextBox 44">
            <a:hlinkClick r:id="rId2"/>
            <a:extLst>
              <a:ext uri="{FF2B5EF4-FFF2-40B4-BE49-F238E27FC236}">
                <a16:creationId xmlns:a16="http://schemas.microsoft.com/office/drawing/2014/main" id="{ECE607E6-5534-2ED5-F8BB-42158E44347C}"/>
              </a:ext>
            </a:extLst>
          </p:cNvPr>
          <p:cNvSpPr txBox="1"/>
          <p:nvPr/>
        </p:nvSpPr>
        <p:spPr>
          <a:xfrm>
            <a:off x="454026" y="4900141"/>
            <a:ext cx="6314549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>
                <a:solidFill>
                  <a:srgbClr val="212529"/>
                </a:solidFill>
                <a:latin typeface="Poppins-Regular"/>
              </a:rPr>
              <a:t>*Acknowledgements to David Chesnutt of Exploration Ground Systems at NASA Kennedy Space Center for QLF generation.</a:t>
            </a:r>
            <a:endParaRPr lang="en-US" sz="788" dirty="0"/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E3AB54BD-92FA-5C6A-1B97-33D9EF917B19}"/>
              </a:ext>
            </a:extLst>
          </p:cNvPr>
          <p:cNvGrpSpPr/>
          <p:nvPr/>
        </p:nvGrpSpPr>
        <p:grpSpPr>
          <a:xfrm>
            <a:off x="4607998" y="1128504"/>
            <a:ext cx="4098525" cy="3462571"/>
            <a:chOff x="4708303" y="1128503"/>
            <a:chExt cx="4098525" cy="3462571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7F5C817A-31BB-9301-9960-866CB8F5255C}"/>
                </a:ext>
              </a:extLst>
            </p:cNvPr>
            <p:cNvGrpSpPr/>
            <p:nvPr/>
          </p:nvGrpSpPr>
          <p:grpSpPr>
            <a:xfrm>
              <a:off x="4708303" y="1128503"/>
              <a:ext cx="4098525" cy="3462571"/>
              <a:chOff x="4852737" y="1400783"/>
              <a:chExt cx="3707601" cy="3132306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DE367E35-DFF0-DD02-73AE-2B0B8DD23C9E}"/>
                  </a:ext>
                </a:extLst>
              </p:cNvPr>
              <p:cNvSpPr/>
              <p:nvPr/>
            </p:nvSpPr>
            <p:spPr bwMode="auto">
              <a:xfrm>
                <a:off x="4852737" y="1400783"/>
                <a:ext cx="3707601" cy="3132306"/>
              </a:xfrm>
              <a:prstGeom prst="rect">
                <a:avLst/>
              </a:prstGeom>
              <a:solidFill>
                <a:srgbClr val="FFFFFF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900" b="0" i="0" u="none" strike="noStrike" cap="none" normalizeH="0" baseline="0" dirty="0">
                  <a:ln>
                    <a:noFill/>
                  </a:ln>
                  <a:solidFill>
                    <a:srgbClr val="666666"/>
                  </a:solidFill>
                  <a:effectLst/>
                  <a:latin typeface="55 Helvetica Roman" pitchFamily="1" charset="0"/>
                </a:endParaRPr>
              </a:p>
            </p:txBody>
          </p: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C3F619E9-348A-DF42-C1BE-2785C9985ED6}"/>
                  </a:ext>
                </a:extLst>
              </p:cNvPr>
              <p:cNvGrpSpPr/>
              <p:nvPr/>
            </p:nvGrpSpPr>
            <p:grpSpPr>
              <a:xfrm>
                <a:off x="4976120" y="1536095"/>
                <a:ext cx="1150894" cy="2730098"/>
                <a:chOff x="4160754" y="1443424"/>
                <a:chExt cx="1227255" cy="3220983"/>
              </a:xfrm>
            </p:grpSpPr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D7827F82-CF35-94D5-4E09-034A7AEF00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323" t="4018" r="28730"/>
                <a:stretch/>
              </p:blipFill>
              <p:spPr>
                <a:xfrm>
                  <a:off x="4444412" y="1443424"/>
                  <a:ext cx="880353" cy="3220983"/>
                </a:xfrm>
                <a:prstGeom prst="rect">
                  <a:avLst/>
                </a:prstGeom>
              </p:spPr>
            </p:pic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198D289B-29C1-BA50-3D79-D040F992D719}"/>
                    </a:ext>
                  </a:extLst>
                </p:cNvPr>
                <p:cNvSpPr/>
                <p:nvPr/>
              </p:nvSpPr>
              <p:spPr bwMode="auto">
                <a:xfrm>
                  <a:off x="5115634" y="2879386"/>
                  <a:ext cx="272375" cy="389103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900" b="0" i="0" u="none" strike="noStrike" cap="none" normalizeH="0" baseline="0">
                    <a:ln>
                      <a:noFill/>
                    </a:ln>
                    <a:solidFill>
                      <a:srgbClr val="666666"/>
                    </a:solidFill>
                    <a:effectLst/>
                    <a:latin typeface="55 Helvetica Roman" pitchFamily="1" charset="0"/>
                  </a:endParaRPr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EFF231F1-E077-E33C-4741-2A35D2C77E3F}"/>
                    </a:ext>
                  </a:extLst>
                </p:cNvPr>
                <p:cNvSpPr/>
                <p:nvPr/>
              </p:nvSpPr>
              <p:spPr bwMode="auto">
                <a:xfrm>
                  <a:off x="4160754" y="2772383"/>
                  <a:ext cx="434137" cy="389106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900" b="0" i="0" u="none" strike="noStrike" cap="none" normalizeH="0" baseline="0">
                    <a:ln>
                      <a:noFill/>
                    </a:ln>
                    <a:solidFill>
                      <a:srgbClr val="666666"/>
                    </a:solidFill>
                    <a:effectLst/>
                    <a:latin typeface="55 Helvetica Roman" pitchFamily="1" charset="0"/>
                  </a:endParaRPr>
                </a:p>
              </p:txBody>
            </p:sp>
          </p:grp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25E79F1-9890-E8A0-C8C2-870CC5E7F56F}"/>
                  </a:ext>
                </a:extLst>
              </p:cNvPr>
              <p:cNvSpPr txBox="1"/>
              <p:nvPr/>
            </p:nvSpPr>
            <p:spPr>
              <a:xfrm>
                <a:off x="5839242" y="2432440"/>
                <a:ext cx="47641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/>
                  <a:t>CFD </a:t>
                </a:r>
              </a:p>
              <a:p>
                <a:r>
                  <a:rPr lang="en-US" sz="800" dirty="0"/>
                  <a:t>Plume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4EFFFD6-596C-63BB-CD05-D3C879808225}"/>
                  </a:ext>
                </a:extLst>
              </p:cNvPr>
              <p:cNvSpPr txBox="1"/>
              <p:nvPr/>
            </p:nvSpPr>
            <p:spPr>
              <a:xfrm>
                <a:off x="4941476" y="3281694"/>
                <a:ext cx="47641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/>
                  <a:t>QLF </a:t>
                </a:r>
              </a:p>
              <a:p>
                <a:r>
                  <a:rPr lang="en-US" sz="800" dirty="0"/>
                  <a:t>Plume</a:t>
                </a:r>
              </a:p>
            </p:txBody>
          </p: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4E119DC7-F097-DA9C-B03B-9EF29524635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242129" y="3365847"/>
                <a:ext cx="412787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34C3E8DA-FA57-A779-240C-B599F3EC73A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5730664" y="2535721"/>
                <a:ext cx="172967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AB05767B-0BAA-7BC5-3FEC-5FF1C8131AEC}"/>
                  </a:ext>
                </a:extLst>
              </p:cNvPr>
              <p:cNvSpPr txBox="1"/>
              <p:nvPr/>
            </p:nvSpPr>
            <p:spPr>
              <a:xfrm>
                <a:off x="6647194" y="4257438"/>
                <a:ext cx="1441696" cy="1948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/>
                  <a:t>Mobile Launcher Discretization</a:t>
                </a:r>
              </a:p>
            </p:txBody>
          </p:sp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07D93A99-1F00-5388-2110-1CE4221A8E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51846" y="1481163"/>
                <a:ext cx="2032391" cy="2785031"/>
              </a:xfrm>
              <a:prstGeom prst="rect">
                <a:avLst/>
              </a:prstGeom>
            </p:spPr>
          </p:pic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4547A5EA-F3AB-0883-2A0E-8AE2BD4FF40C}"/>
                  </a:ext>
                </a:extLst>
              </p:cNvPr>
              <p:cNvSpPr txBox="1"/>
              <p:nvPr/>
            </p:nvSpPr>
            <p:spPr>
              <a:xfrm>
                <a:off x="5168258" y="4263567"/>
                <a:ext cx="1041466" cy="1948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/>
                  <a:t>Plume Simplification*</a:t>
                </a:r>
              </a:p>
            </p:txBody>
          </p:sp>
        </p:grpSp>
        <p:sp>
          <p:nvSpPr>
            <p:cNvPr id="87" name="Right Arrow 86">
              <a:extLst>
                <a:ext uri="{FF2B5EF4-FFF2-40B4-BE49-F238E27FC236}">
                  <a16:creationId xmlns:a16="http://schemas.microsoft.com/office/drawing/2014/main" id="{49C05284-B43D-0012-282C-0EA881900138}"/>
                </a:ext>
              </a:extLst>
            </p:cNvPr>
            <p:cNvSpPr/>
            <p:nvPr/>
          </p:nvSpPr>
          <p:spPr bwMode="auto">
            <a:xfrm>
              <a:off x="5798824" y="3780770"/>
              <a:ext cx="546608" cy="136669"/>
            </a:xfrm>
            <a:prstGeom prst="rightArrow">
              <a:avLst>
                <a:gd name="adj1" fmla="val 100000"/>
                <a:gd name="adj2" fmla="val 50000"/>
              </a:avLst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00" b="0" i="0" u="none" strike="noStrike" cap="none" normalizeH="0" baseline="0">
                <a:ln>
                  <a:noFill/>
                </a:ln>
                <a:solidFill>
                  <a:srgbClr val="666666"/>
                </a:solidFill>
                <a:effectLst/>
                <a:latin typeface="55 Helvetica Roman" pitchFamily="1" charset="0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E8F0068F-5174-FDEB-8BA1-2BF1A96916AD}"/>
                </a:ext>
              </a:extLst>
            </p:cNvPr>
            <p:cNvSpPr txBox="1"/>
            <p:nvPr/>
          </p:nvSpPr>
          <p:spPr>
            <a:xfrm>
              <a:off x="5791285" y="3755619"/>
              <a:ext cx="524503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>
                  <a:solidFill>
                    <a:srgbClr val="FFFFFF"/>
                  </a:solidFill>
                </a:rPr>
                <a:t>Discretize</a:t>
              </a:r>
            </a:p>
          </p:txBody>
        </p: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E5069B87-23F7-9C8E-1D98-7461D3C4B1E4}"/>
                </a:ext>
              </a:extLst>
            </p:cNvPr>
            <p:cNvGrpSpPr/>
            <p:nvPr/>
          </p:nvGrpSpPr>
          <p:grpSpPr>
            <a:xfrm>
              <a:off x="7742326" y="3960210"/>
              <a:ext cx="579889" cy="184666"/>
              <a:chOff x="6691965" y="3944965"/>
              <a:chExt cx="579889" cy="184666"/>
            </a:xfrm>
          </p:grpSpPr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D973AA26-98E2-EEF8-A679-213D709FF71A}"/>
                  </a:ext>
                </a:extLst>
              </p:cNvPr>
              <p:cNvSpPr/>
              <p:nvPr/>
            </p:nvSpPr>
            <p:spPr bwMode="auto">
              <a:xfrm>
                <a:off x="6691965" y="4014439"/>
                <a:ext cx="52293" cy="45719"/>
              </a:xfrm>
              <a:prstGeom prst="rect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900" b="0" i="0" u="none" strike="noStrike" cap="none" normalizeH="0" baseline="0">
                  <a:ln>
                    <a:noFill/>
                  </a:ln>
                  <a:solidFill>
                    <a:srgbClr val="666666"/>
                  </a:solidFill>
                  <a:effectLst/>
                  <a:latin typeface="55 Helvetica Roman" pitchFamily="1" charset="0"/>
                </a:endParaRPr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5F408B5C-D8A7-70DF-9ABD-75B89C2A6CBA}"/>
                  </a:ext>
                </a:extLst>
              </p:cNvPr>
              <p:cNvSpPr txBox="1"/>
              <p:nvPr/>
            </p:nvSpPr>
            <p:spPr>
              <a:xfrm>
                <a:off x="6704070" y="3944965"/>
                <a:ext cx="567784" cy="1846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600" dirty="0">
                    <a:solidFill>
                      <a:schemeClr val="bg1"/>
                    </a:solidFill>
                  </a:rPr>
                  <a:t>Micro-zone</a:t>
                </a:r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7EFAE639-7896-3B61-0CC8-208860EC18DC}"/>
                </a:ext>
              </a:extLst>
            </p:cNvPr>
            <p:cNvGrpSpPr/>
            <p:nvPr/>
          </p:nvGrpSpPr>
          <p:grpSpPr>
            <a:xfrm>
              <a:off x="6355796" y="3780770"/>
              <a:ext cx="634131" cy="448745"/>
              <a:chOff x="7972961" y="3787991"/>
              <a:chExt cx="634131" cy="448745"/>
            </a:xfrm>
          </p:grpSpPr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153C76C4-D92A-E676-D5B6-2C674D0FFCAF}"/>
                  </a:ext>
                </a:extLst>
              </p:cNvPr>
              <p:cNvGrpSpPr/>
              <p:nvPr/>
            </p:nvGrpSpPr>
            <p:grpSpPr>
              <a:xfrm>
                <a:off x="8146473" y="3931674"/>
                <a:ext cx="218209" cy="226202"/>
                <a:chOff x="8171614" y="3842757"/>
                <a:chExt cx="248539" cy="286874"/>
              </a:xfrm>
            </p:grpSpPr>
            <p:cxnSp>
              <p:nvCxnSpPr>
                <p:cNvPr id="101" name="Straight Arrow Connector 100">
                  <a:extLst>
                    <a:ext uri="{FF2B5EF4-FFF2-40B4-BE49-F238E27FC236}">
                      <a16:creationId xmlns:a16="http://schemas.microsoft.com/office/drawing/2014/main" id="{99823EA6-87BB-6C8A-5D45-F5710E807775}"/>
                    </a:ext>
                  </a:extLst>
                </p:cNvPr>
                <p:cNvCxnSpPr/>
                <p:nvPr/>
              </p:nvCxnSpPr>
              <p:spPr bwMode="auto">
                <a:xfrm flipV="1">
                  <a:off x="8171614" y="3842757"/>
                  <a:ext cx="0" cy="286874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sm" len="lg"/>
                  <a:tailEnd type="stealth"/>
                </a:ln>
                <a:effectLst/>
              </p:spPr>
            </p:cxnSp>
            <p:cxnSp>
              <p:nvCxnSpPr>
                <p:cNvPr id="102" name="Straight Arrow Connector 101">
                  <a:extLst>
                    <a:ext uri="{FF2B5EF4-FFF2-40B4-BE49-F238E27FC236}">
                      <a16:creationId xmlns:a16="http://schemas.microsoft.com/office/drawing/2014/main" id="{190DE413-BF8F-5378-967F-85F174DEF77E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8171614" y="4129631"/>
                  <a:ext cx="248539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sm" len="lg"/>
                  <a:tailEnd type="stealth"/>
                </a:ln>
                <a:effectLst/>
              </p:spPr>
            </p:cxnSp>
          </p:grp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FBAE510A-5C42-1C97-C0B3-ABA3E75B6537}"/>
                  </a:ext>
                </a:extLst>
              </p:cNvPr>
              <p:cNvSpPr txBox="1"/>
              <p:nvPr/>
            </p:nvSpPr>
            <p:spPr>
              <a:xfrm>
                <a:off x="7972961" y="3787991"/>
                <a:ext cx="340158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00" dirty="0"/>
                  <a:t>North</a:t>
                </a:r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03B60F40-68C7-EEEF-EA5F-65A8F2E222C9}"/>
                  </a:ext>
                </a:extLst>
              </p:cNvPr>
              <p:cNvSpPr txBox="1"/>
              <p:nvPr/>
            </p:nvSpPr>
            <p:spPr>
              <a:xfrm>
                <a:off x="8294186" y="4067459"/>
                <a:ext cx="312906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00" dirty="0"/>
                  <a:t>East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69753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9F872-F2AB-941D-C7B0-61AAC9A23B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bs_scrubbed.mp4">
            <a:hlinkClick r:id="" action="ppaction://media"/>
            <a:extLst>
              <a:ext uri="{FF2B5EF4-FFF2-40B4-BE49-F238E27FC236}">
                <a16:creationId xmlns:a16="http://schemas.microsoft.com/office/drawing/2014/main" id="{7EF4DD40-1EEB-FAAA-C7E0-23FCB4635EAD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5950" y="676369"/>
            <a:ext cx="7912100" cy="395605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A0D206-BDE2-372B-20F0-B94D6A54F6DA}"/>
              </a:ext>
            </a:extLst>
          </p:cNvPr>
          <p:cNvSpPr txBox="1">
            <a:spLocks/>
          </p:cNvSpPr>
          <p:nvPr/>
        </p:nvSpPr>
        <p:spPr>
          <a:xfrm>
            <a:off x="454026" y="63874"/>
            <a:ext cx="8689974" cy="616295"/>
          </a:xfrm>
          <a:prstGeom prst="rect">
            <a:avLst/>
          </a:prstGeom>
        </p:spPr>
        <p:txBody>
          <a:bodyPr anchor="ctr"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ＭＳ Ｐゴシック" pitchFamily="-108" charset="-128"/>
                <a:cs typeface="Century Gothic" panose="020B0502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AEAEA"/>
                </a:solidFill>
                <a:latin typeface="Arial Narrow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AEAEA"/>
                </a:solidFill>
                <a:latin typeface="Arial Narrow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AEAEA"/>
                </a:solidFill>
                <a:latin typeface="Arial Narrow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AEAEA"/>
                </a:solidFill>
                <a:latin typeface="Arial Narrow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10144" algn="l" defTabSz="914279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08" charset="0"/>
              </a:defRPr>
            </a:lvl6pPr>
            <a:lvl7pPr marL="820289" algn="l" defTabSz="914279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08" charset="0"/>
              </a:defRPr>
            </a:lvl7pPr>
            <a:lvl8pPr marL="1230433" algn="l" defTabSz="914279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08" charset="0"/>
              </a:defRPr>
            </a:lvl8pPr>
            <a:lvl9pPr marL="1640577" algn="l" defTabSz="914279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08" charset="0"/>
              </a:defRPr>
            </a:lvl9pPr>
          </a:lstStyle>
          <a:p>
            <a:pPr defTabSz="914400"/>
            <a:r>
              <a:rPr lang="en-US" sz="2800" dirty="0">
                <a:solidFill>
                  <a:srgbClr val="FEFEFE"/>
                </a:solidFill>
              </a:rPr>
              <a:t>Monte Carlo Plume Impingement Visualization</a:t>
            </a:r>
            <a:endParaRPr lang="en-US" kern="0" dirty="0">
              <a:solidFill>
                <a:srgbClr val="FEFEFE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857F9CC-C06A-F469-DE7E-90FFDD9072B2}"/>
              </a:ext>
            </a:extLst>
          </p:cNvPr>
          <p:cNvGrpSpPr/>
          <p:nvPr/>
        </p:nvGrpSpPr>
        <p:grpSpPr>
          <a:xfrm>
            <a:off x="2164408" y="2994677"/>
            <a:ext cx="725988" cy="1402607"/>
            <a:chOff x="2131731" y="3091486"/>
            <a:chExt cx="714341" cy="1455735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9DBF5EB-EE6C-0E29-8DAD-75202782784A}"/>
                </a:ext>
              </a:extLst>
            </p:cNvPr>
            <p:cNvCxnSpPr>
              <a:cxnSpLocks/>
            </p:cNvCxnSpPr>
            <p:nvPr/>
          </p:nvCxnSpPr>
          <p:spPr>
            <a:xfrm>
              <a:off x="2131731" y="4417922"/>
              <a:ext cx="382869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1B8A5F2-F6A1-15B3-5847-2B8DDA78E3B8}"/>
                </a:ext>
              </a:extLst>
            </p:cNvPr>
            <p:cNvCxnSpPr>
              <a:cxnSpLocks/>
            </p:cNvCxnSpPr>
            <p:nvPr/>
          </p:nvCxnSpPr>
          <p:spPr>
            <a:xfrm>
              <a:off x="2131731" y="4128997"/>
              <a:ext cx="382869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1796C13-6E07-65D3-C00A-46896E873E77}"/>
                </a:ext>
              </a:extLst>
            </p:cNvPr>
            <p:cNvCxnSpPr>
              <a:cxnSpLocks/>
            </p:cNvCxnSpPr>
            <p:nvPr/>
          </p:nvCxnSpPr>
          <p:spPr>
            <a:xfrm>
              <a:off x="2131731" y="3722597"/>
              <a:ext cx="382869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75C8A90-D388-1086-0248-601ADB22E102}"/>
                </a:ext>
              </a:extLst>
            </p:cNvPr>
            <p:cNvCxnSpPr>
              <a:cxnSpLocks/>
            </p:cNvCxnSpPr>
            <p:nvPr/>
          </p:nvCxnSpPr>
          <p:spPr>
            <a:xfrm>
              <a:off x="2131731" y="3214597"/>
              <a:ext cx="382869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2D68310-8DEF-02C2-3F1B-904F97A028EA}"/>
                </a:ext>
              </a:extLst>
            </p:cNvPr>
            <p:cNvSpPr txBox="1"/>
            <p:nvPr/>
          </p:nvSpPr>
          <p:spPr>
            <a:xfrm>
              <a:off x="2449810" y="3091486"/>
              <a:ext cx="39626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300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EB570D2-7149-FBF0-C343-A1DB75DE8A64}"/>
                </a:ext>
              </a:extLst>
            </p:cNvPr>
            <p:cNvSpPr txBox="1"/>
            <p:nvPr/>
          </p:nvSpPr>
          <p:spPr>
            <a:xfrm>
              <a:off x="2449810" y="3592726"/>
              <a:ext cx="39626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180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65E2F2E-9B1B-D127-2B58-4602ACEC248F}"/>
                </a:ext>
              </a:extLst>
            </p:cNvPr>
            <p:cNvSpPr txBox="1"/>
            <p:nvPr/>
          </p:nvSpPr>
          <p:spPr>
            <a:xfrm>
              <a:off x="2449810" y="4004760"/>
              <a:ext cx="32573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80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E34322E-12F4-EC8D-0B69-990489E50A51}"/>
                </a:ext>
              </a:extLst>
            </p:cNvPr>
            <p:cNvSpPr txBox="1"/>
            <p:nvPr/>
          </p:nvSpPr>
          <p:spPr>
            <a:xfrm>
              <a:off x="2449810" y="4301000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0</a:t>
              </a:r>
            </a:p>
          </p:txBody>
        </p:sp>
      </p:grpSp>
      <p:sp>
        <p:nvSpPr>
          <p:cNvPr id="10" name="TextBox 9">
            <a:hlinkClick r:id="rId5"/>
            <a:extLst>
              <a:ext uri="{FF2B5EF4-FFF2-40B4-BE49-F238E27FC236}">
                <a16:creationId xmlns:a16="http://schemas.microsoft.com/office/drawing/2014/main" id="{4C6A37E6-7221-4F94-CCBD-D15941320B61}"/>
              </a:ext>
            </a:extLst>
          </p:cNvPr>
          <p:cNvSpPr txBox="1"/>
          <p:nvPr/>
        </p:nvSpPr>
        <p:spPr>
          <a:xfrm>
            <a:off x="693662" y="4417606"/>
            <a:ext cx="318548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solidFill>
                  <a:srgbClr val="212529"/>
                </a:solidFill>
                <a:latin typeface="Poppins-Regular"/>
              </a:rPr>
              <a:t>Plume in TREE3D is for illustrative purposes only, does not represent actual QLF.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3228461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LS_Internal_PPT Template_NOV 2015">
  <a:themeElements>
    <a:clrScheme name="October 2015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666666"/>
            </a:solidFill>
            <a:effectLst/>
            <a:latin typeface="55 Helvetica Roman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666666"/>
            </a:solidFill>
            <a:effectLst/>
            <a:latin typeface="55 Helvetica Roman" pitchFamily="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4D4D4D"/>
        </a:dk1>
        <a:lt1>
          <a:srgbClr val="FFFFD9"/>
        </a:lt1>
        <a:dk2>
          <a:srgbClr val="000000"/>
        </a:dk2>
        <a:lt2>
          <a:srgbClr val="7F7F7D"/>
        </a:lt2>
        <a:accent1>
          <a:srgbClr val="DEDACF"/>
        </a:accent1>
        <a:accent2>
          <a:srgbClr val="536D89"/>
        </a:accent2>
        <a:accent3>
          <a:srgbClr val="FFFFE9"/>
        </a:accent3>
        <a:accent4>
          <a:srgbClr val="404040"/>
        </a:accent4>
        <a:accent5>
          <a:srgbClr val="ECEAE4"/>
        </a:accent5>
        <a:accent6>
          <a:srgbClr val="4A627C"/>
        </a:accent6>
        <a:hlink>
          <a:srgbClr val="943C35"/>
        </a:hlink>
        <a:folHlink>
          <a:srgbClr val="63406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E1EAED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EEF3F4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85B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666666"/>
        </a:dk1>
        <a:lt1>
          <a:srgbClr val="FFFFFF"/>
        </a:lt1>
        <a:dk2>
          <a:srgbClr val="000000"/>
        </a:dk2>
        <a:lt2>
          <a:srgbClr val="333333"/>
        </a:lt2>
        <a:accent1>
          <a:srgbClr val="D7DCC8"/>
        </a:accent1>
        <a:accent2>
          <a:srgbClr val="8DC6FF"/>
        </a:accent2>
        <a:accent3>
          <a:srgbClr val="FFFFFF"/>
        </a:accent3>
        <a:accent4>
          <a:srgbClr val="565656"/>
        </a:accent4>
        <a:accent5>
          <a:srgbClr val="E8EBE0"/>
        </a:accent5>
        <a:accent6>
          <a:srgbClr val="7FB3E7"/>
        </a:accent6>
        <a:hlink>
          <a:srgbClr val="0066CC"/>
        </a:hlink>
        <a:folHlink>
          <a:srgbClr val="FF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58572B"/>
        </a:dk1>
        <a:lt1>
          <a:srgbClr val="FFFFFF"/>
        </a:lt1>
        <a:dk2>
          <a:srgbClr val="808000"/>
        </a:dk2>
        <a:lt2>
          <a:srgbClr val="333333"/>
        </a:lt2>
        <a:accent1>
          <a:srgbClr val="CCCC99"/>
        </a:accent1>
        <a:accent2>
          <a:srgbClr val="FFFFCC"/>
        </a:accent2>
        <a:accent3>
          <a:srgbClr val="FFFFFF"/>
        </a:accent3>
        <a:accent4>
          <a:srgbClr val="4A4923"/>
        </a:accent4>
        <a:accent5>
          <a:srgbClr val="E2E2CA"/>
        </a:accent5>
        <a:accent6>
          <a:srgbClr val="E7E7B9"/>
        </a:accent6>
        <a:hlink>
          <a:srgbClr val="990000"/>
        </a:hlink>
        <a:folHlink>
          <a:srgbClr val="66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666633"/>
        </a:dk1>
        <a:lt1>
          <a:srgbClr val="008080"/>
        </a:lt1>
        <a:dk2>
          <a:srgbClr val="808000"/>
        </a:dk2>
        <a:lt2>
          <a:srgbClr val="005A58"/>
        </a:lt2>
        <a:accent1>
          <a:srgbClr val="B5C6B3"/>
        </a:accent1>
        <a:accent2>
          <a:srgbClr val="FFA962"/>
        </a:accent2>
        <a:accent3>
          <a:srgbClr val="AAC0C0"/>
        </a:accent3>
        <a:accent4>
          <a:srgbClr val="56562A"/>
        </a:accent4>
        <a:accent5>
          <a:srgbClr val="D7DFD6"/>
        </a:accent5>
        <a:accent6>
          <a:srgbClr val="E79958"/>
        </a:accent6>
        <a:hlink>
          <a:srgbClr val="FFEFCE"/>
        </a:hlink>
        <a:folHlink>
          <a:srgbClr val="A741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003366"/>
        </a:dk1>
        <a:lt1>
          <a:srgbClr val="A28E73"/>
        </a:lt1>
        <a:dk2>
          <a:srgbClr val="000099"/>
        </a:dk2>
        <a:lt2>
          <a:srgbClr val="D2C368"/>
        </a:lt2>
        <a:accent1>
          <a:srgbClr val="D1EBEA"/>
        </a:accent1>
        <a:accent2>
          <a:srgbClr val="CEC975"/>
        </a:accent2>
        <a:accent3>
          <a:srgbClr val="AAAACA"/>
        </a:accent3>
        <a:accent4>
          <a:srgbClr val="8A7861"/>
        </a:accent4>
        <a:accent5>
          <a:srgbClr val="E5F3F3"/>
        </a:accent5>
        <a:accent6>
          <a:srgbClr val="BAB669"/>
        </a:accent6>
        <a:hlink>
          <a:srgbClr val="7EBA93"/>
        </a:hlink>
        <a:folHlink>
          <a:srgbClr val="F09D3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36699"/>
        </a:dk1>
        <a:lt1>
          <a:srgbClr val="969696"/>
        </a:lt1>
        <a:dk2>
          <a:srgbClr val="000000"/>
        </a:dk2>
        <a:lt2>
          <a:srgbClr val="517FA1"/>
        </a:lt2>
        <a:accent1>
          <a:srgbClr val="F3F5DD"/>
        </a:accent1>
        <a:accent2>
          <a:srgbClr val="CB4B0A"/>
        </a:accent2>
        <a:accent3>
          <a:srgbClr val="AAAAAA"/>
        </a:accent3>
        <a:accent4>
          <a:srgbClr val="7F7F7F"/>
        </a:accent4>
        <a:accent5>
          <a:srgbClr val="F8F9EB"/>
        </a:accent5>
        <a:accent6>
          <a:srgbClr val="B84308"/>
        </a:accent6>
        <a:hlink>
          <a:srgbClr val="D4B224"/>
        </a:hlink>
        <a:folHlink>
          <a:srgbClr val="D58E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5C1F00"/>
        </a:dk1>
        <a:lt1>
          <a:srgbClr val="8FA418"/>
        </a:lt1>
        <a:dk2>
          <a:srgbClr val="800000"/>
        </a:dk2>
        <a:lt2>
          <a:srgbClr val="A89546"/>
        </a:lt2>
        <a:accent1>
          <a:srgbClr val="EDF6BE"/>
        </a:accent1>
        <a:accent2>
          <a:srgbClr val="ADBC00"/>
        </a:accent2>
        <a:accent3>
          <a:srgbClr val="C0AAAA"/>
        </a:accent3>
        <a:accent4>
          <a:srgbClr val="798B13"/>
        </a:accent4>
        <a:accent5>
          <a:srgbClr val="F4FADB"/>
        </a:accent5>
        <a:accent6>
          <a:srgbClr val="9CAA00"/>
        </a:accent6>
        <a:hlink>
          <a:srgbClr val="FF7500"/>
        </a:hlink>
        <a:folHlink>
          <a:srgbClr val="3E5E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LS_CUI Template_2021 R2" id="{282DF68C-A423-8642-B3E1-A76841A35BFB}" vid="{DD49525E-C7CF-124A-A6F2-608C792541C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SLS_Internal_PPT Template_NOV 2015</Template>
  <TotalTime>24508</TotalTime>
  <Words>1158</Words>
  <Application>Microsoft Macintosh PowerPoint</Application>
  <PresentationFormat>On-screen Show (16:9)</PresentationFormat>
  <Paragraphs>203</Paragraphs>
  <Slides>11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55 Helvetica Roman</vt:lpstr>
      <vt:lpstr>Arial</vt:lpstr>
      <vt:lpstr>Arial Narrow</vt:lpstr>
      <vt:lpstr>Calibri</vt:lpstr>
      <vt:lpstr>Cambria Math</vt:lpstr>
      <vt:lpstr>Century Gothic</vt:lpstr>
      <vt:lpstr>Lucida Grande</vt:lpstr>
      <vt:lpstr>LucidaGrande</vt:lpstr>
      <vt:lpstr>Poppins-Regular</vt:lpstr>
      <vt:lpstr>Times New Roman</vt:lpstr>
      <vt:lpstr>Wingdings</vt:lpstr>
      <vt:lpstr>SLS_Internal_PPT Template_NOV 2015</vt:lpstr>
      <vt:lpstr>PowerPoint Presentation</vt:lpstr>
      <vt:lpstr>CLVTOPS Toolchain for SLS Analysis</vt:lpstr>
      <vt:lpstr>SLS Liftoff Overview</vt:lpstr>
      <vt:lpstr>Models That Drive Liftoff Clearance</vt:lpstr>
      <vt:lpstr>Monte Carlo Clearance Analysis</vt:lpstr>
      <vt:lpstr>Photogrammetric Reconstruction</vt:lpstr>
      <vt:lpstr>PowerPoint Presentation</vt:lpstr>
      <vt:lpstr>Plume Impingement Analysis</vt:lpstr>
      <vt:lpstr>PowerPoint Presentation</vt:lpstr>
      <vt:lpstr>Artemis I Post-Flight Comparisons</vt:lpstr>
      <vt:lpstr>Questions?  Contact me: rekesh.ali@nasa.gov 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Ali, Rekesh M. (MSFC-EV42)[ESSCA]</dc:creator>
  <cp:keywords/>
  <dc:description>Approved October 29th by NASA HQ PAO</dc:description>
  <cp:lastModifiedBy>Ali, Rekesh M. (MSFC-EV42)[ESSCA]</cp:lastModifiedBy>
  <cp:revision>74</cp:revision>
  <cp:lastPrinted>2018-07-16T18:24:03Z</cp:lastPrinted>
  <dcterms:created xsi:type="dcterms:W3CDTF">2023-04-20T12:48:07Z</dcterms:created>
  <dcterms:modified xsi:type="dcterms:W3CDTF">2025-01-21T18:49:33Z</dcterms:modified>
  <cp:category/>
</cp:coreProperties>
</file>