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6" r:id="rId3"/>
    <p:sldId id="276" r:id="rId4"/>
    <p:sldId id="280" r:id="rId5"/>
    <p:sldId id="275" r:id="rId6"/>
    <p:sldId id="259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81" r:id="rId15"/>
    <p:sldId id="266" r:id="rId16"/>
    <p:sldId id="277" r:id="rId17"/>
    <p:sldId id="278" r:id="rId18"/>
    <p:sldId id="2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9E7"/>
    <a:srgbClr val="A5E0FE"/>
    <a:srgbClr val="FF776C"/>
    <a:srgbClr val="FFB04F"/>
    <a:srgbClr val="FFFFA9"/>
    <a:srgbClr val="D9EF8E"/>
    <a:srgbClr val="A5F7EE"/>
    <a:srgbClr val="0070C0"/>
    <a:srgbClr val="005DA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1A70B-9C7B-477C-8493-EB3DBC58E549}" v="1" dt="2024-11-27T13:15:57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5675" autoAdjust="0"/>
  </p:normalViewPr>
  <p:slideViewPr>
    <p:cSldViewPr snapToObjects="1">
      <p:cViewPr varScale="1">
        <p:scale>
          <a:sx n="194" d="100"/>
          <a:sy n="194" d="100"/>
        </p:scale>
        <p:origin x="57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Rowe" userId="a7e66bb7359ceccd" providerId="LiveId" clId="{56C1A70B-9C7B-477C-8493-EB3DBC58E549}"/>
    <pc:docChg chg="modSld modMainMaster">
      <pc:chgData name="Patrick Rowe" userId="a7e66bb7359ceccd" providerId="LiveId" clId="{56C1A70B-9C7B-477C-8493-EB3DBC58E549}" dt="2024-11-27T13:16:27.557" v="37" actId="20577"/>
      <pc:docMkLst>
        <pc:docMk/>
      </pc:docMkLst>
      <pc:sldChg chg="modSp mod">
        <pc:chgData name="Patrick Rowe" userId="a7e66bb7359ceccd" providerId="LiveId" clId="{56C1A70B-9C7B-477C-8493-EB3DBC58E549}" dt="2024-11-27T13:14:50.076" v="1" actId="20577"/>
        <pc:sldMkLst>
          <pc:docMk/>
          <pc:sldMk cId="3567761503" sldId="260"/>
        </pc:sldMkLst>
        <pc:spChg chg="mod">
          <ac:chgData name="Patrick Rowe" userId="a7e66bb7359ceccd" providerId="LiveId" clId="{56C1A70B-9C7B-477C-8493-EB3DBC58E549}" dt="2024-11-27T13:14:50.076" v="1" actId="20577"/>
          <ac:spMkLst>
            <pc:docMk/>
            <pc:sldMk cId="3567761503" sldId="260"/>
            <ac:spMk id="32" creationId="{00000000-0000-0000-0000-000000000000}"/>
          </ac:spMkLst>
        </pc:spChg>
      </pc:sldChg>
      <pc:sldMasterChg chg="modSp mod modSldLayout">
        <pc:chgData name="Patrick Rowe" userId="a7e66bb7359ceccd" providerId="LiveId" clId="{56C1A70B-9C7B-477C-8493-EB3DBC58E549}" dt="2024-11-27T13:16:27.557" v="37" actId="20577"/>
        <pc:sldMasterMkLst>
          <pc:docMk/>
          <pc:sldMasterMk cId="0" sldId="2147483648"/>
        </pc:sldMasterMkLst>
        <pc:spChg chg="mod">
          <ac:chgData name="Patrick Rowe" userId="a7e66bb7359ceccd" providerId="LiveId" clId="{56C1A70B-9C7B-477C-8493-EB3DBC58E549}" dt="2024-11-27T13:15:44.689" v="3" actId="20577"/>
          <ac:spMkLst>
            <pc:docMk/>
            <pc:sldMasterMk cId="0" sldId="2147483648"/>
            <ac:spMk id="11" creationId="{00000000-0000-0000-0000-000000000000}"/>
          </ac:spMkLst>
        </pc:spChg>
        <pc:sldLayoutChg chg="modSp mod">
          <pc:chgData name="Patrick Rowe" userId="a7e66bb7359ceccd" providerId="LiveId" clId="{56C1A70B-9C7B-477C-8493-EB3DBC58E549}" dt="2024-11-27T13:16:27.557" v="37" actId="20577"/>
          <pc:sldLayoutMkLst>
            <pc:docMk/>
            <pc:sldMasterMk cId="0" sldId="2147483648"/>
            <pc:sldLayoutMk cId="293559987" sldId="2147483655"/>
          </pc:sldLayoutMkLst>
          <pc:spChg chg="mod">
            <ac:chgData name="Patrick Rowe" userId="a7e66bb7359ceccd" providerId="LiveId" clId="{56C1A70B-9C7B-477C-8493-EB3DBC58E549}" dt="2024-11-27T13:15:57.409" v="5" actId="20577"/>
            <ac:spMkLst>
              <pc:docMk/>
              <pc:sldMasterMk cId="0" sldId="2147483648"/>
              <pc:sldLayoutMk cId="293559987" sldId="2147483655"/>
              <ac:spMk id="6" creationId="{00000000-0000-0000-0000-000000000000}"/>
            </ac:spMkLst>
          </pc:spChg>
          <pc:spChg chg="mod">
            <ac:chgData name="Patrick Rowe" userId="a7e66bb7359ceccd" providerId="LiveId" clId="{56C1A70B-9C7B-477C-8493-EB3DBC58E549}" dt="2024-11-27T13:16:15.590" v="27" actId="20577"/>
            <ac:spMkLst>
              <pc:docMk/>
              <pc:sldMasterMk cId="0" sldId="2147483648"/>
              <pc:sldLayoutMk cId="293559987" sldId="2147483655"/>
              <ac:spMk id="10" creationId="{00000000-0000-0000-0000-000000000000}"/>
            </ac:spMkLst>
          </pc:spChg>
          <pc:spChg chg="mod">
            <ac:chgData name="Patrick Rowe" userId="a7e66bb7359ceccd" providerId="LiveId" clId="{56C1A70B-9C7B-477C-8493-EB3DBC58E549}" dt="2024-11-27T13:16:27.557" v="37" actId="20577"/>
            <ac:spMkLst>
              <pc:docMk/>
              <pc:sldMasterMk cId="0" sldId="2147483648"/>
              <pc:sldLayoutMk cId="293559987" sldId="2147483655"/>
              <ac:spMk id="11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F204-0010-4BCC-AF04-23E6E3D45BFE}" type="datetimeFigureOut">
              <a:rPr lang="en-US" smtClean="0"/>
              <a:pPr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00413-910E-41A9-B6A3-65404A7F3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00413-910E-41A9-B6A3-65404A7F32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5612" y="3290285"/>
            <a:ext cx="5492786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algn="l">
              <a:defRPr lang="en-US" sz="1800" b="1" i="1" dirty="0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 marL="0" lvl="0" indent="0" algn="ctr">
              <a:buFont typeface="Arial" pitchFamily="34" charset="0"/>
            </a:pPr>
            <a:r>
              <a:rPr lang="en-US" noProof="0" dirty="0"/>
              <a:t>Click to edit the reference (2025-SIW-Presentation-xxx)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840969"/>
            <a:ext cx="9144000" cy="302531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noProof="0" dirty="0">
                <a:solidFill>
                  <a:srgbClr val="0070C0"/>
                </a:solidFill>
              </a:rPr>
              <a:t>2025 Simulation Innovation Workshop (SIW)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7724" y="4840969"/>
            <a:ext cx="5216276" cy="30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b="1" i="1" noProof="0" dirty="0">
                <a:solidFill>
                  <a:srgbClr val="0070C0"/>
                </a:solidFill>
              </a:rPr>
              <a:t>February 10-13 , 2025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485800" y="1581150"/>
            <a:ext cx="8172400" cy="1524001"/>
          </a:xfrm>
          <a:noFill/>
        </p:spPr>
        <p:txBody>
          <a:bodyPr vert="horz" lIns="91440" tIns="45720" rIns="91440" bIns="45720" rtlCol="0" anchor="b" anchorCtr="1">
            <a:normAutofit/>
          </a:bodyPr>
          <a:lstStyle>
            <a:lvl1pPr algn="ctr">
              <a:defRPr lang="fr-FR" sz="3300">
                <a:solidFill>
                  <a:srgbClr val="0070C0"/>
                </a:solidFill>
                <a:cs typeface="+mj-cs"/>
              </a:defRPr>
            </a:lvl1pPr>
          </a:lstStyle>
          <a:p>
            <a:pPr lvl="0"/>
            <a:r>
              <a:rPr lang="en-US" noProof="0" dirty="0"/>
              <a:t>Click to edit the title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844751"/>
            <a:ext cx="7620000" cy="86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8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  <a:lvl2pPr>
              <a:defRPr lang="fr-FR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>
              <a:defRPr lang="fr-FR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>
              <a:defRPr lang="fr-FR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>
              <a:defRPr lang="fr-F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the presenter (Presenter, Company, Nation)</a:t>
            </a:r>
          </a:p>
        </p:txBody>
      </p:sp>
      <p:pic>
        <p:nvPicPr>
          <p:cNvPr id="12" name="Picture 1" descr="SISO_Logo_Horizontal-1.jpg">
            <a:extLst>
              <a:ext uri="{FF2B5EF4-FFF2-40B4-BE49-F238E27FC236}">
                <a16:creationId xmlns:a16="http://schemas.microsoft.com/office/drawing/2014/main" id="{DD8A38DC-4E78-1A47-89F9-A8B020CBD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83718"/>
            <a:ext cx="7260336" cy="13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796" y="914400"/>
            <a:ext cx="8196263" cy="37147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 sz="2100" b="1">
                <a:solidFill>
                  <a:srgbClr val="0070C0"/>
                </a:solidFill>
                <a:latin typeface="+mn-lt"/>
              </a:defRPr>
            </a:lvl1pPr>
            <a:lvl2pPr marL="600075" indent="-257175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942975" indent="-257175">
              <a:buClr>
                <a:schemeClr val="tx1"/>
              </a:buClr>
              <a:buFont typeface="Wingdings" panose="05000000000000000000" pitchFamily="2" charset="2"/>
              <a:buChar char="Ø"/>
              <a:defRPr sz="15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269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48200" y="914400"/>
            <a:ext cx="3960000" cy="3714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1">
                <a:solidFill>
                  <a:srgbClr val="0070C0"/>
                </a:solidFill>
                <a:latin typeface="+mn-lt"/>
              </a:defRPr>
            </a:lvl1pPr>
            <a:lvl2pPr marL="600075" indent="-257175"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942975" indent="-257175">
              <a:buClr>
                <a:schemeClr val="tx1"/>
              </a:buClr>
              <a:buFont typeface="Wingdings" panose="05000000000000000000" pitchFamily="2" charset="2"/>
              <a:buChar char="Ø"/>
              <a:defRPr sz="135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914400"/>
            <a:ext cx="3960000" cy="3714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Arial" panose="020B0604020202020204" pitchFamily="34" charset="0"/>
              <a:buChar char="•"/>
              <a:defRPr sz="1800" b="1">
                <a:solidFill>
                  <a:srgbClr val="0070C0"/>
                </a:solidFill>
                <a:latin typeface="+mn-lt"/>
              </a:defRPr>
            </a:lvl1pPr>
            <a:lvl2pPr marL="600075" indent="-257175">
              <a:buClr>
                <a:schemeClr val="tx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942975" indent="-257175">
              <a:buClr>
                <a:schemeClr val="tx1"/>
              </a:buClr>
              <a:buFont typeface="Wingdings" panose="05000000000000000000" pitchFamily="2" charset="2"/>
              <a:buChar char="Ø"/>
              <a:defRPr sz="135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35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352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66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" y="0"/>
            <a:ext cx="8458200" cy="735546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Titre 2"/>
          <p:cNvSpPr>
            <a:spLocks noGrp="1"/>
          </p:cNvSpPr>
          <p:nvPr>
            <p:ph type="title" hasCustomPrompt="1"/>
          </p:nvPr>
        </p:nvSpPr>
        <p:spPr>
          <a:xfrm>
            <a:off x="485800" y="2832650"/>
            <a:ext cx="3381760" cy="369332"/>
          </a:xfrm>
          <a:noFill/>
        </p:spPr>
        <p:txBody>
          <a:bodyPr vert="horz" wrap="none" lIns="91440" tIns="45720" rIns="91440" bIns="45720" rtlCol="0">
            <a:spAutoFit/>
          </a:bodyPr>
          <a:lstStyle>
            <a:lvl1pPr algn="l">
              <a:defRPr lang="en-US" sz="1800" i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en-US" noProof="0" dirty="0"/>
              <a:t>Click to edit the presentation title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5800" y="3314700"/>
            <a:ext cx="81248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to edit the section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8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" y="0"/>
            <a:ext cx="8458200" cy="735546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401303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g_title.jpg"/>
          <p:cNvPicPr>
            <a:picLocks noChangeAspect="1"/>
          </p:cNvPicPr>
          <p:nvPr userDrawn="1"/>
        </p:nvPicPr>
        <p:blipFill rotWithShape="1">
          <a:blip r:embed="rId2"/>
          <a:srcRect t="58242"/>
          <a:stretch/>
        </p:blipFill>
        <p:spPr bwMode="auto">
          <a:xfrm>
            <a:off x="0" y="302895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 rot="21280201">
            <a:off x="869946" y="3647261"/>
            <a:ext cx="515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FF00"/>
                </a:solidFill>
              </a:rPr>
              <a:t>Q&amp;A / Discussion</a:t>
            </a:r>
          </a:p>
        </p:txBody>
      </p:sp>
      <p:pic>
        <p:nvPicPr>
          <p:cNvPr id="5" name="Picture 4" descr="bg_title.jpg">
            <a:extLst>
              <a:ext uri="{FF2B5EF4-FFF2-40B4-BE49-F238E27FC236}">
                <a16:creationId xmlns:a16="http://schemas.microsoft.com/office/drawing/2014/main" id="{066A85ED-D912-544E-AB03-390DC1430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3132"/>
          <a:stretch/>
        </p:blipFill>
        <p:spPr bwMode="auto">
          <a:xfrm>
            <a:off x="1060174" y="0"/>
            <a:ext cx="702365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1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700" y="0"/>
            <a:ext cx="8415300" cy="735546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710474" y="4853734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1E807A1-1B26-4427-B144-D3AA17575746}" type="slidenum">
              <a:rPr lang="en-US" sz="1350" b="0" noProof="0" smtClean="0">
                <a:solidFill>
                  <a:srgbClr val="0070C0"/>
                </a:solidFill>
              </a:rPr>
              <a:t>‹#›</a:t>
            </a:fld>
            <a:endParaRPr lang="en-US" sz="1350" b="0" noProof="0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A38C80-B6EE-3B4D-A8B0-18CE06D30B7B}"/>
              </a:ext>
            </a:extLst>
          </p:cNvPr>
          <p:cNvGrpSpPr/>
          <p:nvPr userDrawn="1"/>
        </p:nvGrpSpPr>
        <p:grpSpPr>
          <a:xfrm>
            <a:off x="0" y="1"/>
            <a:ext cx="728700" cy="735546"/>
            <a:chOff x="881844" y="971550"/>
            <a:chExt cx="971600" cy="980728"/>
          </a:xfrm>
        </p:grpSpPr>
        <p:sp>
          <p:nvSpPr>
            <p:cNvPr id="13" name="Titre 1">
              <a:extLst>
                <a:ext uri="{FF2B5EF4-FFF2-40B4-BE49-F238E27FC236}">
                  <a16:creationId xmlns:a16="http://schemas.microsoft.com/office/drawing/2014/main" id="{CA962DD0-F835-3D40-A26C-5CED86B525B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81844" y="971550"/>
              <a:ext cx="971600" cy="980728"/>
            </a:xfrm>
            <a:prstGeom prst="rect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rgbClr val="005DA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3200" b="1" noProof="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3" descr="C:\Users\utilisateur\Pictures\SISO.png">
              <a:extLst>
                <a:ext uri="{FF2B5EF4-FFF2-40B4-BE49-F238E27FC236}">
                  <a16:creationId xmlns:a16="http://schemas.microsoft.com/office/drawing/2014/main" id="{2F1126CF-D424-B741-A8F7-2B25EC2662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060190"/>
              <a:ext cx="792088" cy="8034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 userDrawn="1"/>
        </p:nvSpPr>
        <p:spPr>
          <a:xfrm>
            <a:off x="0" y="4840969"/>
            <a:ext cx="9144000" cy="302531"/>
          </a:xfrm>
          <a:prstGeom prst="rect">
            <a:avLst/>
          </a:prstGeom>
          <a:solidFill>
            <a:srgbClr val="A3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noProof="0" dirty="0">
                <a:solidFill>
                  <a:srgbClr val="0070C0"/>
                </a:solidFill>
              </a:rPr>
              <a:t>2025 Simulation Innovation Workshop (SIW)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5820608-A8C0-2142-A329-687B83C368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4877934"/>
            <a:ext cx="672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3" r:id="rId3"/>
    <p:sldLayoutId id="2147483654" r:id="rId4"/>
    <p:sldLayoutId id="2147483656" r:id="rId5"/>
    <p:sldLayoutId id="2147483658" r:id="rId6"/>
    <p:sldLayoutId id="2147483657" r:id="rId7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Tx/>
        <a:buNone/>
        <a:defRPr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Tx/>
        <a:buNone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us-titre 31"/>
          <p:cNvSpPr>
            <a:spLocks noGrp="1"/>
          </p:cNvSpPr>
          <p:nvPr>
            <p:ph type="subTitle" idx="1"/>
          </p:nvPr>
        </p:nvSpPr>
        <p:spPr>
          <a:xfrm>
            <a:off x="3276600" y="3105619"/>
            <a:ext cx="2809359" cy="3693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2025-SIW-Presentation-006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the</a:t>
            </a:r>
            <a:br>
              <a:rPr lang="en-US" dirty="0"/>
            </a:br>
            <a:r>
              <a:rPr lang="en-US" dirty="0"/>
              <a:t>Artemis Distributed Simulation FOMs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Paige Whittington, NASA Johnson Space Center, USA</a:t>
            </a:r>
          </a:p>
          <a:p>
            <a:r>
              <a:rPr lang="en-US" dirty="0"/>
              <a:t>Edwin Z. </a:t>
            </a:r>
            <a:r>
              <a:rPr lang="en-US" dirty="0" err="1"/>
              <a:t>Crues</a:t>
            </a:r>
            <a:r>
              <a:rPr lang="en-US" dirty="0"/>
              <a:t>, NASA Johnson Space Center, USA</a:t>
            </a:r>
          </a:p>
          <a:p>
            <a:r>
              <a:rPr lang="en-US" dirty="0"/>
              <a:t>Keaton Dodd, CACI International, USA</a:t>
            </a:r>
          </a:p>
        </p:txBody>
      </p:sp>
    </p:spTree>
    <p:extLst>
      <p:ext uri="{BB962C8B-B14F-4D97-AF65-F5344CB8AC3E}">
        <p14:creationId xmlns:p14="http://schemas.microsoft.com/office/powerpoint/2010/main" val="356776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D7AA0-9612-EB1C-0F8D-3458388F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6A7628-8586-2BC6-B6BF-FA02ABCD16B3}"/>
              </a:ext>
            </a:extLst>
          </p:cNvPr>
          <p:cNvGrpSpPr/>
          <p:nvPr/>
        </p:nvGrpSpPr>
        <p:grpSpPr>
          <a:xfrm>
            <a:off x="4252597" y="2571750"/>
            <a:ext cx="4891403" cy="2030675"/>
            <a:chOff x="3441829" y="2266950"/>
            <a:chExt cx="5610731" cy="22002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23A9CE-FDB6-96FA-5D46-4E1E2086F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1767" r="1604" b="20341"/>
            <a:stretch/>
          </p:blipFill>
          <p:spPr>
            <a:xfrm>
              <a:off x="3441829" y="2826803"/>
              <a:ext cx="5610731" cy="164042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712DA-B01E-E840-23B7-7B27D55811A6}"/>
                </a:ext>
              </a:extLst>
            </p:cNvPr>
            <p:cNvSpPr/>
            <p:nvPr/>
          </p:nvSpPr>
          <p:spPr>
            <a:xfrm>
              <a:off x="7516368" y="3398303"/>
              <a:ext cx="1534266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FD58A7-1E9A-2386-50B1-B0311C9CA9FE}"/>
                </a:ext>
              </a:extLst>
            </p:cNvPr>
            <p:cNvSpPr/>
            <p:nvPr/>
          </p:nvSpPr>
          <p:spPr>
            <a:xfrm>
              <a:off x="5984100" y="2266950"/>
              <a:ext cx="15597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4602C8-57A6-E443-8AA0-3B6B38EA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165" t="22004" r="1069" b="63097"/>
            <a:stretch/>
          </p:blipFill>
          <p:spPr>
            <a:xfrm>
              <a:off x="4846319" y="2633472"/>
              <a:ext cx="4206239" cy="8763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36C0BB-9D2D-A75E-3900-07A5AA5891C9}"/>
                </a:ext>
              </a:extLst>
            </p:cNvPr>
            <p:cNvSpPr/>
            <p:nvPr/>
          </p:nvSpPr>
          <p:spPr>
            <a:xfrm>
              <a:off x="4846320" y="3222268"/>
              <a:ext cx="1295400" cy="287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9DD98067-3979-016F-F7CC-BF0B47FA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- Systems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4969BD-AA63-1EC2-AA02-10545C0984E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6400800" cy="3714750"/>
          </a:xfrm>
        </p:spPr>
        <p:txBody>
          <a:bodyPr/>
          <a:lstStyle/>
          <a:p>
            <a:r>
              <a:rPr lang="en-US" dirty="0"/>
              <a:t>To model spacecraft and spacecraft systems, the ADS Systems Module was developed</a:t>
            </a:r>
            <a:r>
              <a:rPr lang="en-US" sz="1600" dirty="0"/>
              <a:t>	</a:t>
            </a:r>
            <a:endParaRPr lang="en-US" sz="1600" dirty="0">
              <a:effectLst/>
            </a:endParaRPr>
          </a:p>
          <a:p>
            <a:pPr lvl="1"/>
            <a:r>
              <a:rPr lang="en-US" dirty="0">
                <a:effectLst/>
              </a:rPr>
              <a:t>8 new Object Classes</a:t>
            </a:r>
          </a:p>
          <a:p>
            <a:pPr lvl="2"/>
            <a:r>
              <a:rPr lang="en-US" sz="1200" dirty="0" err="1"/>
              <a:t>ADSCamera</a:t>
            </a:r>
            <a:r>
              <a:rPr lang="en-US" sz="1200" dirty="0"/>
              <a:t> – General camera description</a:t>
            </a:r>
          </a:p>
          <a:p>
            <a:pPr lvl="2"/>
            <a:r>
              <a:rPr lang="en-US" sz="1200" dirty="0" err="1"/>
              <a:t>ADSLight</a:t>
            </a:r>
            <a:r>
              <a:rPr lang="en-US" sz="1200" dirty="0"/>
              <a:t> – Status and traits of a light source</a:t>
            </a:r>
          </a:p>
          <a:p>
            <a:pPr lvl="2"/>
            <a:r>
              <a:rPr lang="en-US" sz="1200" dirty="0" err="1"/>
              <a:t>ADSThruster</a:t>
            </a:r>
            <a:r>
              <a:rPr lang="en-US" sz="1200" dirty="0"/>
              <a:t> – Thruster design and performance parameters</a:t>
            </a:r>
          </a:p>
          <a:p>
            <a:pPr lvl="2"/>
            <a:r>
              <a:rPr lang="en-US" sz="1200" dirty="0" err="1"/>
              <a:t>ADSRocketEngine</a:t>
            </a:r>
            <a:r>
              <a:rPr lang="en-US" sz="1200" dirty="0"/>
              <a:t> – Extends </a:t>
            </a:r>
            <a:r>
              <a:rPr lang="en-US" sz="1200" dirty="0" err="1"/>
              <a:t>ADSThruster</a:t>
            </a:r>
            <a:r>
              <a:rPr lang="en-US" sz="1200" dirty="0"/>
              <a:t> with gimbal parameters</a:t>
            </a:r>
          </a:p>
          <a:p>
            <a:pPr lvl="2"/>
            <a:r>
              <a:rPr lang="en-US" sz="1200" dirty="0" err="1"/>
              <a:t>ADSDisplay</a:t>
            </a:r>
            <a:r>
              <a:rPr lang="en-US" sz="1200" dirty="0"/>
              <a:t> – Base data for generalized displays used in ADS</a:t>
            </a:r>
          </a:p>
          <a:p>
            <a:pPr lvl="2"/>
            <a:r>
              <a:rPr lang="en-US" sz="1200" dirty="0" err="1"/>
              <a:t>ADSEntityDisplay</a:t>
            </a:r>
            <a:r>
              <a:rPr lang="en-US" sz="1200" dirty="0"/>
              <a:t> – Extends </a:t>
            </a:r>
            <a:r>
              <a:rPr lang="en-US" sz="1200" dirty="0" err="1"/>
              <a:t>ADSDisplay</a:t>
            </a:r>
            <a:r>
              <a:rPr lang="en-US" sz="1200" dirty="0"/>
              <a:t> to associate it with a </a:t>
            </a:r>
            <a:r>
              <a:rPr lang="en-US" sz="1200" dirty="0" err="1"/>
              <a:t>physicalEntity</a:t>
            </a:r>
            <a:endParaRPr lang="en-US" sz="1200" dirty="0"/>
          </a:p>
          <a:p>
            <a:pPr lvl="2"/>
            <a:r>
              <a:rPr lang="en-US" sz="1200" dirty="0" err="1"/>
              <a:t>ADSQueueList</a:t>
            </a:r>
            <a:r>
              <a:rPr lang="en-US" sz="1200" dirty="0"/>
              <a:t> – Manage logistic flow</a:t>
            </a:r>
          </a:p>
          <a:p>
            <a:pPr lvl="2"/>
            <a:r>
              <a:rPr lang="en-US" sz="1200" dirty="0" err="1"/>
              <a:t>ADSConsumables</a:t>
            </a:r>
            <a:r>
              <a:rPr lang="en-US" sz="1200" dirty="0"/>
              <a:t> – Consumable data exchange</a:t>
            </a:r>
          </a:p>
        </p:txBody>
      </p:sp>
    </p:spTree>
    <p:extLst>
      <p:ext uri="{BB962C8B-B14F-4D97-AF65-F5344CB8AC3E}">
        <p14:creationId xmlns:p14="http://schemas.microsoft.com/office/powerpoint/2010/main" val="170388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E0585-BAC8-8C2D-B253-9C2600FE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C845C2-618C-BF91-C8E5-B97BC1B1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- Graphics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AA1C26-DFDE-39D7-1577-E9A2EF2864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8153400" cy="3714750"/>
          </a:xfrm>
        </p:spPr>
        <p:txBody>
          <a:bodyPr/>
          <a:lstStyle/>
          <a:p>
            <a:r>
              <a:rPr lang="en-US" dirty="0">
                <a:effectLst/>
              </a:rPr>
              <a:t>In addition to physics-based simulations, ADS supports the visualization of Artemis elements and mission scenarios</a:t>
            </a:r>
          </a:p>
          <a:p>
            <a:pPr lvl="1"/>
            <a:r>
              <a:rPr lang="en-US" dirty="0">
                <a:effectLst/>
              </a:rPr>
              <a:t>3 </a:t>
            </a:r>
            <a:r>
              <a:rPr lang="en-US" dirty="0"/>
              <a:t>n</a:t>
            </a:r>
            <a:r>
              <a:rPr lang="en-US" dirty="0">
                <a:effectLst/>
              </a:rPr>
              <a:t>ew Object Classes </a:t>
            </a:r>
            <a:endParaRPr lang="en-US" dirty="0"/>
          </a:p>
          <a:p>
            <a:pPr lvl="2"/>
            <a:r>
              <a:rPr lang="en-US" sz="1200" dirty="0" err="1"/>
              <a:t>ADSGraphicsEnvironment</a:t>
            </a:r>
            <a:r>
              <a:rPr lang="en-US" sz="1200" dirty="0"/>
              <a:t> – Used to manage planetary surface graphics environment, including sun and rock parameters</a:t>
            </a:r>
          </a:p>
          <a:p>
            <a:pPr lvl="2"/>
            <a:r>
              <a:rPr lang="en-US" sz="1200" dirty="0" err="1"/>
              <a:t>ADSGraphicsEntity</a:t>
            </a:r>
            <a:r>
              <a:rPr lang="en-US" sz="1200" dirty="0"/>
              <a:t> – Extends SpaceFOM </a:t>
            </a:r>
            <a:r>
              <a:rPr lang="en-US" sz="1200" dirty="0" err="1"/>
              <a:t>PhysicalEntity</a:t>
            </a:r>
            <a:r>
              <a:rPr lang="en-US" sz="1200" dirty="0"/>
              <a:t>, general graphical object </a:t>
            </a:r>
          </a:p>
          <a:p>
            <a:pPr lvl="2"/>
            <a:r>
              <a:rPr lang="en-US" sz="1200" dirty="0" err="1"/>
              <a:t>ADSGraphicsSpacecraft</a:t>
            </a:r>
            <a:r>
              <a:rPr lang="en-US" sz="1200" dirty="0"/>
              <a:t> – Extends </a:t>
            </a:r>
            <a:r>
              <a:rPr lang="en-US" sz="1200" dirty="0" err="1"/>
              <a:t>ADSGraphicsEntity</a:t>
            </a:r>
            <a:r>
              <a:rPr lang="en-US" sz="1200" dirty="0"/>
              <a:t> with thrust attribute to display rocket engine plumes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C08C0-0B40-A5FB-8525-D087F34558C3}"/>
              </a:ext>
            </a:extLst>
          </p:cNvPr>
          <p:cNvSpPr/>
          <p:nvPr/>
        </p:nvSpPr>
        <p:spPr>
          <a:xfrm>
            <a:off x="6244153" y="1293282"/>
            <a:ext cx="45719" cy="36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70B644-86F1-5FFE-670A-2CB96E877AE7}"/>
              </a:ext>
            </a:extLst>
          </p:cNvPr>
          <p:cNvGrpSpPr/>
          <p:nvPr/>
        </p:nvGrpSpPr>
        <p:grpSpPr>
          <a:xfrm>
            <a:off x="2743200" y="3383136"/>
            <a:ext cx="6400800" cy="1031750"/>
            <a:chOff x="3886200" y="3181607"/>
            <a:chExt cx="4628213" cy="7460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106412-28F3-D024-A0F9-85ADD339B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598" t="8547" b="80277"/>
            <a:stretch/>
          </p:blipFill>
          <p:spPr>
            <a:xfrm>
              <a:off x="4933013" y="3346704"/>
              <a:ext cx="3581400" cy="53340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55B00BE-3350-9734-E93D-1DBBEC01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510" t="95230" r="49972" b="-154"/>
            <a:stretch/>
          </p:blipFill>
          <p:spPr>
            <a:xfrm>
              <a:off x="4800600" y="3691628"/>
              <a:ext cx="1371600" cy="2360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E9C8E8-C321-8AA1-2500-AF91A8AF4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9750" r="73650" b="41645"/>
            <a:stretch/>
          </p:blipFill>
          <p:spPr>
            <a:xfrm>
              <a:off x="3886200" y="3486150"/>
              <a:ext cx="1219200" cy="41063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C05F6D-37C6-C62B-533B-BD421337BA51}"/>
                </a:ext>
              </a:extLst>
            </p:cNvPr>
            <p:cNvSpPr/>
            <p:nvPr/>
          </p:nvSpPr>
          <p:spPr>
            <a:xfrm>
              <a:off x="6289872" y="3283297"/>
              <a:ext cx="2168328" cy="366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954C56-C3F4-64F2-6BD1-AAF6C1D704F6}"/>
                </a:ext>
              </a:extLst>
            </p:cNvPr>
            <p:cNvSpPr/>
            <p:nvPr/>
          </p:nvSpPr>
          <p:spPr>
            <a:xfrm>
              <a:off x="6212923" y="3181607"/>
              <a:ext cx="568877" cy="300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4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4064-3CA4-0F60-0772-9A1ED2C7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10DAFC7-61FB-5FD8-0514-A83846C5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- Astronaut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982B29-5A1A-7B12-51EE-AB06A3A4B3F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199" y="914400"/>
            <a:ext cx="8042481" cy="3714750"/>
          </a:xfrm>
        </p:spPr>
        <p:txBody>
          <a:bodyPr/>
          <a:lstStyle/>
          <a:p>
            <a:r>
              <a:rPr lang="en-US" dirty="0"/>
              <a:t>Since Artemis is focused on human space exploration, ADS supports human-in-the-loop and Extravehicular Activity (EVA) simulations</a:t>
            </a:r>
          </a:p>
          <a:p>
            <a:pPr lvl="1"/>
            <a:r>
              <a:rPr lang="en-US" dirty="0"/>
              <a:t>2 new Object Classes</a:t>
            </a:r>
          </a:p>
          <a:p>
            <a:pPr lvl="2"/>
            <a:r>
              <a:rPr lang="en-US" sz="1200" dirty="0" err="1"/>
              <a:t>ADSAstronaut</a:t>
            </a:r>
            <a:r>
              <a:rPr lang="en-US" sz="1200" dirty="0"/>
              <a:t> – Extends SpaceFOM </a:t>
            </a:r>
            <a:r>
              <a:rPr lang="en-US" sz="1200" dirty="0" err="1"/>
              <a:t>DynamicalEntity</a:t>
            </a:r>
            <a:r>
              <a:rPr lang="en-US" sz="1200" dirty="0"/>
              <a:t> with astronaut ID and metabolic information</a:t>
            </a:r>
          </a:p>
          <a:p>
            <a:pPr lvl="2"/>
            <a:r>
              <a:rPr lang="en-US" sz="1200" dirty="0" err="1"/>
              <a:t>ADSEVAConsumables</a:t>
            </a:r>
            <a:r>
              <a:rPr lang="en-US" sz="1200" dirty="0"/>
              <a:t> – Contains parameters for EVA consumables including gas levels and consumption rates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C21736-7079-A8AE-26BA-9EF2EA67804B}"/>
              </a:ext>
            </a:extLst>
          </p:cNvPr>
          <p:cNvSpPr/>
          <p:nvPr/>
        </p:nvSpPr>
        <p:spPr>
          <a:xfrm>
            <a:off x="6705600" y="1371031"/>
            <a:ext cx="838200" cy="21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CF871-0DA0-6E2F-2E18-78734A1374FF}"/>
              </a:ext>
            </a:extLst>
          </p:cNvPr>
          <p:cNvSpPr/>
          <p:nvPr/>
        </p:nvSpPr>
        <p:spPr>
          <a:xfrm>
            <a:off x="7661480" y="1240086"/>
            <a:ext cx="838200" cy="210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E743CB-976A-F8E0-C8F2-09F0759FAA28}"/>
              </a:ext>
            </a:extLst>
          </p:cNvPr>
          <p:cNvGrpSpPr/>
          <p:nvPr/>
        </p:nvGrpSpPr>
        <p:grpSpPr>
          <a:xfrm>
            <a:off x="3045777" y="3028950"/>
            <a:ext cx="6075199" cy="1697808"/>
            <a:chOff x="4800600" y="2437832"/>
            <a:chExt cx="3777648" cy="10557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AB29BB-6CC5-60E1-9DAD-41C49684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" t="50848" r="74937" b="41329"/>
            <a:stretch/>
          </p:blipFill>
          <p:spPr>
            <a:xfrm>
              <a:off x="4800600" y="3028950"/>
              <a:ext cx="946752" cy="304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44ED2D-A437-8185-BA2C-48954BB3D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207" t="79708" r="51589" b="16067"/>
            <a:stretch/>
          </p:blipFill>
          <p:spPr>
            <a:xfrm>
              <a:off x="5715000" y="3092936"/>
              <a:ext cx="914400" cy="1646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A35D22-C3DC-5041-8DBE-A4D9DC76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189" b="84355"/>
            <a:stretch/>
          </p:blipFill>
          <p:spPr>
            <a:xfrm>
              <a:off x="5638800" y="2437832"/>
              <a:ext cx="2939448" cy="609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CA4E00-A8DE-BD84-9A63-0F600BE28EC5}"/>
                </a:ext>
              </a:extLst>
            </p:cNvPr>
            <p:cNvSpPr/>
            <p:nvPr/>
          </p:nvSpPr>
          <p:spPr>
            <a:xfrm>
              <a:off x="6766560" y="2837146"/>
              <a:ext cx="762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EB101A-6B0F-1EC5-3550-054211753AD8}"/>
                </a:ext>
              </a:extLst>
            </p:cNvPr>
            <p:cNvSpPr/>
            <p:nvPr/>
          </p:nvSpPr>
          <p:spPr>
            <a:xfrm>
              <a:off x="6705600" y="2923891"/>
              <a:ext cx="76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41CB64-8763-6441-1DBA-06F18361E0A5}"/>
                </a:ext>
              </a:extLst>
            </p:cNvPr>
            <p:cNvSpPr/>
            <p:nvPr/>
          </p:nvSpPr>
          <p:spPr>
            <a:xfrm>
              <a:off x="7672404" y="2702694"/>
              <a:ext cx="905844" cy="383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453875-9BCB-A25A-9BA2-0DC36BF17393}"/>
                </a:ext>
              </a:extLst>
            </p:cNvPr>
            <p:cNvSpPr/>
            <p:nvPr/>
          </p:nvSpPr>
          <p:spPr>
            <a:xfrm>
              <a:off x="5638800" y="3264954"/>
              <a:ext cx="184752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915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A754C-85DB-B86D-978D-DE501AFEC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C19C71-A37D-9FA9-5C2C-FE872B63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– Lander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B0D202-942B-6C03-3712-455150C13C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7924800" cy="3714750"/>
          </a:xfrm>
        </p:spPr>
        <p:txBody>
          <a:bodyPr/>
          <a:lstStyle/>
          <a:p>
            <a:r>
              <a:rPr lang="en-US" dirty="0"/>
              <a:t>Landing systems are required in order to land on other planetary bodies for human exploration</a:t>
            </a:r>
          </a:p>
          <a:p>
            <a:pPr lvl="1"/>
            <a:r>
              <a:rPr lang="en-US" dirty="0"/>
              <a:t>1 new Object Class</a:t>
            </a:r>
          </a:p>
          <a:p>
            <a:pPr lvl="2"/>
            <a:r>
              <a:rPr lang="en-US" sz="1200" dirty="0" err="1"/>
              <a:t>ADSLanderVisuals</a:t>
            </a:r>
            <a:r>
              <a:rPr lang="en-US" sz="1200" dirty="0"/>
              <a:t> – Collection of lander states used for visual display of a general landing vehicle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22940-E9E9-4AA5-7A24-E2A87B8DEAEC}"/>
              </a:ext>
            </a:extLst>
          </p:cNvPr>
          <p:cNvSpPr/>
          <p:nvPr/>
        </p:nvSpPr>
        <p:spPr>
          <a:xfrm>
            <a:off x="6400800" y="1415465"/>
            <a:ext cx="685800" cy="165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01BB6-F5A9-CC39-1AB1-81672DF90308}"/>
              </a:ext>
            </a:extLst>
          </p:cNvPr>
          <p:cNvSpPr/>
          <p:nvPr/>
        </p:nvSpPr>
        <p:spPr>
          <a:xfrm>
            <a:off x="5482771" y="4329865"/>
            <a:ext cx="762000" cy="22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4FAA5B-15D8-3DD3-07D1-C9AF5B2AECFB}"/>
              </a:ext>
            </a:extLst>
          </p:cNvPr>
          <p:cNvGrpSpPr/>
          <p:nvPr/>
        </p:nvGrpSpPr>
        <p:grpSpPr>
          <a:xfrm>
            <a:off x="5105399" y="3257550"/>
            <a:ext cx="4016133" cy="1173321"/>
            <a:chOff x="4648200" y="2644198"/>
            <a:chExt cx="1926971" cy="562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9D23B0-38E1-BD51-2888-BC8C99038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1254" r="42161" b="41241"/>
            <a:stretch/>
          </p:blipFill>
          <p:spPr>
            <a:xfrm>
              <a:off x="4648200" y="2814873"/>
              <a:ext cx="1926971" cy="2579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7929CF-B14E-A36A-F522-2293994949B4}"/>
                </a:ext>
              </a:extLst>
            </p:cNvPr>
            <p:cNvSpPr/>
            <p:nvPr/>
          </p:nvSpPr>
          <p:spPr>
            <a:xfrm>
              <a:off x="5486401" y="2644198"/>
              <a:ext cx="1042889" cy="38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0F93D9-EB83-0FA7-45F2-548F38B9E6B3}"/>
                </a:ext>
              </a:extLst>
            </p:cNvPr>
            <p:cNvSpPr/>
            <p:nvPr/>
          </p:nvSpPr>
          <p:spPr>
            <a:xfrm>
              <a:off x="5477256" y="2899743"/>
              <a:ext cx="762000" cy="307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046FCF-12ED-C7BA-6E64-12F4E5438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057" t="85075" r="51716" b="10824"/>
            <a:stretch/>
          </p:blipFill>
          <p:spPr>
            <a:xfrm>
              <a:off x="5464500" y="2888040"/>
              <a:ext cx="773815" cy="140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2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CEFE1-868D-810E-BE6E-2E05B1B5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48EB7A7-52E2-F7A2-316C-5982941E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– Rover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FA9549-75BC-E680-9C92-341CA53CC23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8282206" cy="3714750"/>
          </a:xfrm>
        </p:spPr>
        <p:txBody>
          <a:bodyPr/>
          <a:lstStyle/>
          <a:p>
            <a:r>
              <a:rPr lang="en-US" dirty="0"/>
              <a:t>Planetary surface mobility systems, typically rovers, are required of the Artemis architecture</a:t>
            </a:r>
          </a:p>
          <a:p>
            <a:pPr lvl="1"/>
            <a:r>
              <a:rPr lang="en-US" dirty="0"/>
              <a:t>4 new Object Class</a:t>
            </a:r>
          </a:p>
          <a:p>
            <a:pPr lvl="2"/>
            <a:r>
              <a:rPr lang="en-US" sz="1200" dirty="0" err="1"/>
              <a:t>ADSRover</a:t>
            </a:r>
            <a:r>
              <a:rPr lang="en-US" sz="1200" dirty="0"/>
              <a:t> – Extends SpaceFOM </a:t>
            </a:r>
            <a:r>
              <a:rPr lang="en-US" sz="1200" dirty="0" err="1"/>
              <a:t>DynamicalEntity</a:t>
            </a:r>
            <a:r>
              <a:rPr lang="en-US" sz="1200" dirty="0"/>
              <a:t> to provide planetary surface system state date</a:t>
            </a:r>
          </a:p>
          <a:p>
            <a:pPr lvl="2"/>
            <a:r>
              <a:rPr lang="en-US" sz="1200" dirty="0" err="1"/>
              <a:t>ADSRoverConsumables</a:t>
            </a:r>
            <a:r>
              <a:rPr lang="en-US" sz="1200" dirty="0"/>
              <a:t> – Consumables for planetary surface systems</a:t>
            </a:r>
          </a:p>
          <a:p>
            <a:pPr lvl="2"/>
            <a:r>
              <a:rPr lang="en-US" sz="1200" dirty="0" err="1"/>
              <a:t>ADSRoverDisplay</a:t>
            </a:r>
            <a:r>
              <a:rPr lang="en-US" sz="1200" dirty="0"/>
              <a:t> – Extends </a:t>
            </a:r>
            <a:r>
              <a:rPr lang="en-US" sz="1200" dirty="0" err="1"/>
              <a:t>ADSEntityDisplay</a:t>
            </a:r>
            <a:r>
              <a:rPr lang="en-US" sz="1200" dirty="0"/>
              <a:t> for a two person unpressurized rover</a:t>
            </a:r>
          </a:p>
          <a:p>
            <a:pPr lvl="2"/>
            <a:r>
              <a:rPr lang="en-US" sz="1200" dirty="0" err="1"/>
              <a:t>ADSRoverControlDisplay</a:t>
            </a:r>
            <a:r>
              <a:rPr lang="en-US" sz="1200" dirty="0"/>
              <a:t> – Extends </a:t>
            </a:r>
            <a:r>
              <a:rPr lang="en-US" sz="1200" dirty="0" err="1"/>
              <a:t>ADSEntityDisplay</a:t>
            </a:r>
            <a:r>
              <a:rPr lang="en-US" sz="1200" dirty="0"/>
              <a:t> for control data of a human operated rover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EDC34-B3D5-2C4B-EB4D-EDEF8E80F0E5}"/>
              </a:ext>
            </a:extLst>
          </p:cNvPr>
          <p:cNvSpPr/>
          <p:nvPr/>
        </p:nvSpPr>
        <p:spPr>
          <a:xfrm>
            <a:off x="6400800" y="1415465"/>
            <a:ext cx="685800" cy="165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DF345-1D73-041E-A677-BFE8DA221F2B}"/>
              </a:ext>
            </a:extLst>
          </p:cNvPr>
          <p:cNvSpPr/>
          <p:nvPr/>
        </p:nvSpPr>
        <p:spPr>
          <a:xfrm>
            <a:off x="5482771" y="4329865"/>
            <a:ext cx="762000" cy="223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3DC354-BED1-B8EC-21E5-7FBB2CBD3DEC}"/>
              </a:ext>
            </a:extLst>
          </p:cNvPr>
          <p:cNvGrpSpPr/>
          <p:nvPr/>
        </p:nvGrpSpPr>
        <p:grpSpPr>
          <a:xfrm>
            <a:off x="3165430" y="2753668"/>
            <a:ext cx="5896466" cy="2032512"/>
            <a:chOff x="4648200" y="2350008"/>
            <a:chExt cx="3331606" cy="11484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998FE1-E5DB-0CF0-1B1D-4C121B0F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1254" b="29211"/>
            <a:stretch/>
          </p:blipFill>
          <p:spPr>
            <a:xfrm>
              <a:off x="4648200" y="2814873"/>
              <a:ext cx="3331606" cy="6712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34DE19-3FA6-96F7-F39F-921ACD9B3CBA}"/>
                </a:ext>
              </a:extLst>
            </p:cNvPr>
            <p:cNvSpPr/>
            <p:nvPr/>
          </p:nvSpPr>
          <p:spPr>
            <a:xfrm>
              <a:off x="5486400" y="2355873"/>
              <a:ext cx="2438400" cy="673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8EAD95-1C83-4350-6A53-4A2DE6270E0A}"/>
                </a:ext>
              </a:extLst>
            </p:cNvPr>
            <p:cNvSpPr/>
            <p:nvPr/>
          </p:nvSpPr>
          <p:spPr>
            <a:xfrm>
              <a:off x="5477256" y="2899743"/>
              <a:ext cx="762000" cy="307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99AE0E-F254-4A80-3A54-6C7893A211BC}"/>
                </a:ext>
              </a:extLst>
            </p:cNvPr>
            <p:cNvSpPr/>
            <p:nvPr/>
          </p:nvSpPr>
          <p:spPr>
            <a:xfrm>
              <a:off x="5410200" y="3409950"/>
              <a:ext cx="816909" cy="88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0BD9FF-33CF-3706-0BE8-7568C848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057" t="89454" r="51716" b="5542"/>
            <a:stretch/>
          </p:blipFill>
          <p:spPr>
            <a:xfrm>
              <a:off x="5464500" y="2936852"/>
              <a:ext cx="773815" cy="1719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0C7ACD-4075-170F-E53D-EE13A287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872" t="4264" b="85363"/>
            <a:stretch/>
          </p:blipFill>
          <p:spPr>
            <a:xfrm>
              <a:off x="5410200" y="2464217"/>
              <a:ext cx="2569606" cy="35643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56CEFB-FD0C-EEA9-4D56-C9AC3832F768}"/>
                </a:ext>
              </a:extLst>
            </p:cNvPr>
            <p:cNvSpPr/>
            <p:nvPr/>
          </p:nvSpPr>
          <p:spPr>
            <a:xfrm>
              <a:off x="7217806" y="2355873"/>
              <a:ext cx="762000" cy="17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23A47C-9E7E-22CE-01B2-B12528D62E00}"/>
                </a:ext>
              </a:extLst>
            </p:cNvPr>
            <p:cNvSpPr/>
            <p:nvPr/>
          </p:nvSpPr>
          <p:spPr>
            <a:xfrm>
              <a:off x="7169703" y="2350008"/>
              <a:ext cx="297897" cy="17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1D3E9-6EF9-6CD9-ABB0-19433FCD5EFA}"/>
                </a:ext>
              </a:extLst>
            </p:cNvPr>
            <p:cNvSpPr/>
            <p:nvPr/>
          </p:nvSpPr>
          <p:spPr>
            <a:xfrm>
              <a:off x="6382512" y="2662356"/>
              <a:ext cx="762000" cy="17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3774BB-5C60-718B-679A-22CF33266845}"/>
                </a:ext>
              </a:extLst>
            </p:cNvPr>
            <p:cNvSpPr/>
            <p:nvPr/>
          </p:nvSpPr>
          <p:spPr>
            <a:xfrm>
              <a:off x="6347531" y="2742402"/>
              <a:ext cx="762000" cy="17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6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0D379-EFAC-9EA2-1422-AE83688C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FFEABB9-2D05-CA31-6EBB-1C18E196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Interaction Classes – Environment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EBE090-82CF-3D5E-29E2-A777FC6A34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8305800" cy="3714750"/>
          </a:xfrm>
        </p:spPr>
        <p:txBody>
          <a:bodyPr/>
          <a:lstStyle/>
          <a:p>
            <a:r>
              <a:rPr lang="en-US" dirty="0"/>
              <a:t>ADS Interactions are still in development with current interactions located in the Environment module</a:t>
            </a:r>
          </a:p>
          <a:p>
            <a:pPr lvl="1"/>
            <a:r>
              <a:rPr lang="en-US" dirty="0"/>
              <a:t>3 new Interaction Classes</a:t>
            </a:r>
            <a:endParaRPr lang="en-US" dirty="0">
              <a:effectLst/>
            </a:endParaRPr>
          </a:p>
          <a:p>
            <a:pPr lvl="2"/>
            <a:r>
              <a:rPr lang="en-US" sz="1200" dirty="0" err="1">
                <a:effectLst/>
              </a:rPr>
              <a:t>ADS</a:t>
            </a:r>
            <a:r>
              <a:rPr lang="en-US" sz="1200" dirty="0" err="1"/>
              <a:t>TerrainPatchRequest</a:t>
            </a:r>
            <a:r>
              <a:rPr lang="en-US" sz="1200" dirty="0"/>
              <a:t> – Request specific terrain</a:t>
            </a:r>
            <a:endParaRPr lang="en-US" sz="1200" dirty="0">
              <a:effectLst/>
            </a:endParaRPr>
          </a:p>
          <a:p>
            <a:pPr lvl="2"/>
            <a:r>
              <a:rPr lang="en-US" sz="1200" dirty="0" err="1">
                <a:effectLst/>
              </a:rPr>
              <a:t>ADSTerrainPatch</a:t>
            </a:r>
            <a:r>
              <a:rPr lang="en-US" sz="1200" dirty="0"/>
              <a:t> - Provide terrain from </a:t>
            </a:r>
            <a:r>
              <a:rPr lang="en-US" sz="1200" dirty="0" err="1"/>
              <a:t>ADSTerrainPatchRequest</a:t>
            </a:r>
            <a:r>
              <a:rPr lang="en-US" sz="1200" dirty="0"/>
              <a:t> </a:t>
            </a:r>
          </a:p>
          <a:p>
            <a:pPr lvl="2"/>
            <a:r>
              <a:rPr lang="en-US" sz="1200" dirty="0" err="1">
                <a:effectLst/>
              </a:rPr>
              <a:t>ADSTerrain</a:t>
            </a:r>
            <a:r>
              <a:rPr lang="en-US" sz="1200" dirty="0" err="1"/>
              <a:t>PatchGrid</a:t>
            </a:r>
            <a:r>
              <a:rPr lang="en-US" sz="1200" dirty="0"/>
              <a:t> - 3x3 of digital terrain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FE6CA-639B-7F11-1FFC-27C3A8E1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286780"/>
            <a:ext cx="3505200" cy="12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DB96-3BF7-CFAA-1DE6-F901CEA3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EF824-E72B-3A68-79D4-624A4A7952C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ADS and ADS FOMs are in ongoing development as the Artemis architecture evolves</a:t>
            </a:r>
          </a:p>
          <a:p>
            <a:pPr lvl="1"/>
            <a:r>
              <a:rPr lang="en-US" dirty="0"/>
              <a:t>As new Artemis elements are added, additional simulations and/or FOM modules may be needed</a:t>
            </a:r>
          </a:p>
          <a:p>
            <a:pPr lvl="1"/>
            <a:r>
              <a:rPr lang="en-US" dirty="0"/>
              <a:t>Current additions include FOMs for the Human Landing System (HLS) vendor systems and the Lunar Terrain Vehicle (LTV)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52BAB-DFF1-BB83-74D1-F901176F0A06}"/>
              </a:ext>
            </a:extLst>
          </p:cNvPr>
          <p:cNvSpPr txBox="1"/>
          <p:nvPr/>
        </p:nvSpPr>
        <p:spPr>
          <a:xfrm>
            <a:off x="7924800" y="3527851"/>
            <a:ext cx="1077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Credit: NASA</a:t>
            </a:r>
          </a:p>
        </p:txBody>
      </p:sp>
      <p:pic>
        <p:nvPicPr>
          <p:cNvPr id="6" name="Picture 5" descr="Screen Shot 2023-02-23 at 6.50.51 AM.png">
            <a:extLst>
              <a:ext uri="{FF2B5EF4-FFF2-40B4-BE49-F238E27FC236}">
                <a16:creationId xmlns:a16="http://schemas.microsoft.com/office/drawing/2014/main" id="{7956E0A9-4D55-669E-3822-5E62B026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968" y="1151751"/>
            <a:ext cx="4340862" cy="2376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812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2862-2C33-FC6A-059F-3A90B458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C5D5-21C3-892A-1A5C-94E54F1A3FD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5715000" cy="3714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ADS was created to simulate various end-to-end Artemis missions and perform integrated system of space system analysis, verification, and testing</a:t>
            </a:r>
          </a:p>
          <a:p>
            <a:r>
              <a:rPr lang="en-US" dirty="0"/>
              <a:t>ADS leverages HLA and SpaceFOM interoperability standards</a:t>
            </a:r>
          </a:p>
          <a:p>
            <a:r>
              <a:rPr lang="en-US" dirty="0"/>
              <a:t>ADS FOMs extends SpaceFOM to add new datatypes, object classes, and interaction classes needed for ADS</a:t>
            </a:r>
          </a:p>
          <a:p>
            <a:r>
              <a:rPr lang="en-US" dirty="0"/>
              <a:t>Participating ADS federates will base their interactions and objects on ADS FOMs in order to increase the likelihood of a priori interoperability with existing federations</a:t>
            </a:r>
          </a:p>
          <a:p>
            <a:pPr lvl="1"/>
            <a:r>
              <a:rPr lang="en-US" dirty="0"/>
              <a:t>Facilitates implementation of new federates as the Artemis architecture evolves</a:t>
            </a:r>
          </a:p>
          <a:p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DDD48F1-621C-6203-D6A3-F7B81BEFAA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8400" y="1200150"/>
            <a:ext cx="2590800" cy="25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4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0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NASA’s Artemis Program</a:t>
            </a:r>
          </a:p>
          <a:p>
            <a:r>
              <a:rPr lang="en-US" dirty="0"/>
              <a:t>Artemis Distributed Simulation (ADS)</a:t>
            </a:r>
          </a:p>
          <a:p>
            <a:r>
              <a:rPr lang="en-US" dirty="0"/>
              <a:t>Simulation Interoperability Standards</a:t>
            </a:r>
          </a:p>
          <a:p>
            <a:r>
              <a:rPr lang="en-US" dirty="0"/>
              <a:t>ADS FOMs</a:t>
            </a:r>
          </a:p>
          <a:p>
            <a:r>
              <a:rPr lang="en-US" dirty="0"/>
              <a:t>ADS FOMs Object Classes</a:t>
            </a:r>
          </a:p>
          <a:p>
            <a:r>
              <a:rPr lang="en-US" dirty="0"/>
              <a:t>ADS FOMs Interaction Classes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672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A23C5-FD61-424A-1698-371D623FF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4161-F0B1-A625-B856-5D1C515D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NASA’s Artemis Program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621320-00F3-5DC7-DD99-46089E8EF92D}"/>
              </a:ext>
            </a:extLst>
          </p:cNvPr>
          <p:cNvSpPr txBox="1">
            <a:spLocks/>
          </p:cNvSpPr>
          <p:nvPr/>
        </p:nvSpPr>
        <p:spPr>
          <a:xfrm>
            <a:off x="444796" y="742950"/>
            <a:ext cx="8546804" cy="1144857"/>
          </a:xfrm>
          <a:prstGeom prst="rect">
            <a:avLst/>
          </a:prstGeom>
        </p:spPr>
        <p:txBody>
          <a:bodyPr/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100" b="1" kern="120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6000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9429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Artemis Program is a complex system of systems problem and represents the most complex series of missions ever attempted</a:t>
            </a:r>
          </a:p>
          <a:p>
            <a:r>
              <a:rPr lang="en-US" sz="1800" dirty="0"/>
              <a:t>The numerous Artemis elements must be integrated for NASA to establish a long-term human presence on the Moon and pave the way to Mars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9DAA0A42-A393-8D59-32FF-D404070C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9" t="80517" r="45230" b="5491"/>
          <a:stretch/>
        </p:blipFill>
        <p:spPr>
          <a:xfrm>
            <a:off x="6564443" y="1984526"/>
            <a:ext cx="1911873" cy="1420310"/>
          </a:xfr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016A9F4-F85C-CC6C-BE0E-2B73D6CC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57055" r="73065" b="28429"/>
          <a:stretch/>
        </p:blipFill>
        <p:spPr>
          <a:xfrm>
            <a:off x="6609231" y="3356367"/>
            <a:ext cx="1867085" cy="1420310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8D89C67C-7C74-BBB1-54CD-8B0B804C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16178" r="45231" b="69529"/>
          <a:stretch/>
        </p:blipFill>
        <p:spPr>
          <a:xfrm>
            <a:off x="4796225" y="3408900"/>
            <a:ext cx="1820149" cy="1372650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287B58A7-2F4B-BC21-CB30-2C29FCD68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t="33789" r="73224" b="52577"/>
          <a:stretch/>
        </p:blipFill>
        <p:spPr>
          <a:xfrm>
            <a:off x="4572462" y="1983235"/>
            <a:ext cx="2039580" cy="1476459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E546CA2D-F7F6-C724-BB75-D25F569C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7" r="87829" b="28429"/>
          <a:stretch/>
        </p:blipFill>
        <p:spPr>
          <a:xfrm>
            <a:off x="2705765" y="3312406"/>
            <a:ext cx="2095089" cy="1466563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A081ADC9-07DC-93FD-0568-8F6A4989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1176" r="87095" b="74485"/>
          <a:stretch/>
        </p:blipFill>
        <p:spPr>
          <a:xfrm>
            <a:off x="890245" y="1988695"/>
            <a:ext cx="2028646" cy="1476459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31C08403-CE40-08D8-74C7-7130A59CA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t="10994" r="73088" b="74667"/>
          <a:stretch/>
        </p:blipFill>
        <p:spPr>
          <a:xfrm>
            <a:off x="2636798" y="1982642"/>
            <a:ext cx="1951497" cy="142031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6BA2512-1CB2-8D33-0791-152588182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7198" y="2572334"/>
            <a:ext cx="1283238" cy="1244351"/>
          </a:xfrm>
          <a:prstGeom prst="rect">
            <a:avLst/>
          </a:prstGeom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C6037CD6-444D-67C3-0232-66234DFC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16133" r="59276" b="69528"/>
          <a:stretch/>
        </p:blipFill>
        <p:spPr>
          <a:xfrm>
            <a:off x="885914" y="3409004"/>
            <a:ext cx="1882324" cy="1369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79A5E7-E69E-3B20-5307-DA57D8248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2089"/>
            <a:ext cx="735277" cy="6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42A7-B65F-5D39-059E-7CA20128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Logo, company name&#10;&#10;Description automatically generated">
            <a:extLst>
              <a:ext uri="{FF2B5EF4-FFF2-40B4-BE49-F238E27FC236}">
                <a16:creationId xmlns:a16="http://schemas.microsoft.com/office/drawing/2014/main" id="{3D90FE81-4956-7F4A-4E4A-26399AA4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6589268" y="3287709"/>
            <a:ext cx="762399" cy="739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66D9B-F4A6-184F-3D5A-930A865D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Artemis Distributed Simulation (ADS)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4A3B4-086C-85E1-1EF3-FA2D18A49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94" y="914400"/>
            <a:ext cx="4300979" cy="3790950"/>
          </a:xfrm>
        </p:spPr>
        <p:txBody>
          <a:bodyPr/>
          <a:lstStyle/>
          <a:p>
            <a:r>
              <a:rPr lang="en-US" sz="1700" dirty="0">
                <a:effectLst/>
                <a:cs typeface="Calibri" panose="020F0502020204030204" pitchFamily="34" charset="0"/>
              </a:rPr>
              <a:t>NASA is responsible for</a:t>
            </a:r>
          </a:p>
          <a:p>
            <a:pPr lvl="1"/>
            <a:r>
              <a:rPr lang="en-US" sz="1150" dirty="0"/>
              <a:t>The Artemis </a:t>
            </a:r>
            <a:r>
              <a:rPr lang="en-US" sz="1150" dirty="0">
                <a:effectLst/>
              </a:rPr>
              <a:t>architecture</a:t>
            </a:r>
          </a:p>
          <a:p>
            <a:pPr lvl="1"/>
            <a:r>
              <a:rPr lang="en-US" sz="1150" dirty="0"/>
              <a:t>D</a:t>
            </a:r>
            <a:r>
              <a:rPr lang="en-US" sz="1150" dirty="0">
                <a:effectLst/>
              </a:rPr>
              <a:t>efining Artemis missions</a:t>
            </a:r>
          </a:p>
          <a:p>
            <a:pPr lvl="1"/>
            <a:r>
              <a:rPr lang="en-US" sz="1150" dirty="0"/>
              <a:t>Integrating </a:t>
            </a:r>
            <a:r>
              <a:rPr lang="en-US" sz="1150" dirty="0">
                <a:effectLst/>
              </a:rPr>
              <a:t>the partner provided elements</a:t>
            </a:r>
          </a:p>
          <a:p>
            <a:pPr lvl="1"/>
            <a:r>
              <a:rPr lang="en-US" sz="1150" dirty="0">
                <a:effectLst/>
              </a:rPr>
              <a:t>Successful execution of Artemis missions</a:t>
            </a:r>
          </a:p>
          <a:p>
            <a:r>
              <a:rPr lang="en-US" sz="1700" dirty="0">
                <a:cs typeface="Calibri" panose="020F0502020204030204" pitchFamily="34" charset="0"/>
              </a:rPr>
              <a:t>To study the integrated performance of the architecture and this complex system of space systems, The Artemis Distributed Simulation (ADS) is being developed </a:t>
            </a:r>
          </a:p>
          <a:p>
            <a:pPr lvl="1"/>
            <a:r>
              <a:rPr lang="en-US" sz="1150" dirty="0"/>
              <a:t>Serves as an integration framework to support the development and testing of the Artemis architecture</a:t>
            </a:r>
          </a:p>
          <a:p>
            <a:pPr lvl="1"/>
            <a:r>
              <a:rPr lang="en-US" sz="1150" dirty="0"/>
              <a:t>Currently uses government reference simulation that are intended to be replaced by vendor simulation as they become available</a:t>
            </a:r>
          </a:p>
          <a:p>
            <a:pPr lvl="1"/>
            <a:r>
              <a:rPr lang="en-US" sz="1150" dirty="0"/>
              <a:t>Artemis elements are being delivered by different domestic and international partners, and ADS allows for integration while limiting exposure of proprietary data</a:t>
            </a:r>
          </a:p>
          <a:p>
            <a:endParaRPr lang="en-US" sz="11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0B2F8E-FBA1-06E8-6DEC-1E4ECC61A491}"/>
              </a:ext>
            </a:extLst>
          </p:cNvPr>
          <p:cNvGrpSpPr/>
          <p:nvPr/>
        </p:nvGrpSpPr>
        <p:grpSpPr>
          <a:xfrm>
            <a:off x="4724400" y="1514475"/>
            <a:ext cx="4378111" cy="2514600"/>
            <a:chOff x="3459213" y="1047750"/>
            <a:chExt cx="5704811" cy="327660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F802D6-5AAB-5CFD-296E-CEE49D0119BC}"/>
                </a:ext>
              </a:extLst>
            </p:cNvPr>
            <p:cNvSpPr txBox="1"/>
            <p:nvPr/>
          </p:nvSpPr>
          <p:spPr>
            <a:xfrm>
              <a:off x="4948577" y="2425411"/>
              <a:ext cx="2694921" cy="401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Artemis Distributed Sim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E4AF50B-141F-C4CA-DA51-5AB10F3E4F4B}"/>
                </a:ext>
              </a:extLst>
            </p:cNvPr>
            <p:cNvSpPr/>
            <p:nvPr/>
          </p:nvSpPr>
          <p:spPr>
            <a:xfrm>
              <a:off x="4942122" y="2313975"/>
              <a:ext cx="2698851" cy="66795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4B73249-5A3E-9BEB-BD5E-66417A2C4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62" b="95385" l="9375" r="89286">
                          <a14:foregroundMark x1="37054" y1="16923" x2="37054" y2="16923"/>
                          <a14:foregroundMark x1="38393" y1="12308" x2="38393" y2="12308"/>
                          <a14:foregroundMark x1="43304" y1="12308" x2="21875" y2="21538"/>
                          <a14:foregroundMark x1="24554" y1="17692" x2="24554" y2="17692"/>
                          <a14:foregroundMark x1="23214" y1="15385" x2="23214" y2="15385"/>
                          <a14:foregroundMark x1="22768" y1="15385" x2="22768" y2="15385"/>
                          <a14:foregroundMark x1="22768" y1="11538" x2="22768" y2="11538"/>
                          <a14:foregroundMark x1="22768" y1="11538" x2="22768" y2="11538"/>
                          <a14:foregroundMark x1="34821" y1="14615" x2="34821" y2="14615"/>
                          <a14:foregroundMark x1="33929" y1="10769" x2="33036" y2="11538"/>
                          <a14:foregroundMark x1="25000" y1="10000" x2="25000" y2="10000"/>
                          <a14:foregroundMark x1="28571" y1="8462" x2="27679" y2="8462"/>
                          <a14:foregroundMark x1="21429" y1="9231" x2="21429" y2="9231"/>
                          <a14:foregroundMark x1="20089" y1="8462" x2="19196" y2="50000"/>
                          <a14:foregroundMark x1="41071" y1="62308" x2="41071" y2="62308"/>
                          <a14:foregroundMark x1="47321" y1="33846" x2="67857" y2="34615"/>
                          <a14:foregroundMark x1="67411" y1="33077" x2="67411" y2="33077"/>
                          <a14:foregroundMark x1="68304" y1="33077" x2="68304" y2="33077"/>
                          <a14:foregroundMark x1="66964" y1="32308" x2="66964" y2="32308"/>
                          <a14:foregroundMark x1="66518" y1="30769" x2="66518" y2="30769"/>
                          <a14:foregroundMark x1="65625" y1="29231" x2="65625" y2="29231"/>
                          <a14:foregroundMark x1="63393" y1="28462" x2="63393" y2="28462"/>
                          <a14:foregroundMark x1="62500" y1="28462" x2="62500" y2="28462"/>
                          <a14:foregroundMark x1="55804" y1="27692" x2="55804" y2="27692"/>
                          <a14:foregroundMark x1="53571" y1="26923" x2="53571" y2="26923"/>
                          <a14:foregroundMark x1="52232" y1="27692" x2="52232" y2="27692"/>
                          <a14:foregroundMark x1="51339" y1="27692" x2="51339" y2="27692"/>
                          <a14:foregroundMark x1="49554" y1="27692" x2="49554" y2="27692"/>
                          <a14:foregroundMark x1="47768" y1="26923" x2="47768" y2="26923"/>
                          <a14:foregroundMark x1="49554" y1="26154" x2="50893" y2="26154"/>
                          <a14:foregroundMark x1="54018" y1="26154" x2="54018" y2="26154"/>
                          <a14:foregroundMark x1="55357" y1="26154" x2="55804" y2="26923"/>
                          <a14:foregroundMark x1="57143" y1="26923" x2="57143" y2="26923"/>
                          <a14:foregroundMark x1="57589" y1="26923" x2="58482" y2="27692"/>
                          <a14:foregroundMark x1="58929" y1="26923" x2="58929" y2="26923"/>
                          <a14:foregroundMark x1="59375" y1="26923" x2="59375" y2="26923"/>
                          <a14:foregroundMark x1="61161" y1="27692" x2="61161" y2="27692"/>
                          <a14:foregroundMark x1="61161" y1="27692" x2="61161" y2="27692"/>
                          <a14:foregroundMark x1="61607" y1="28462" x2="61607" y2="28462"/>
                          <a14:foregroundMark x1="61607" y1="28462" x2="61607" y2="28462"/>
                          <a14:foregroundMark x1="62500" y1="28462" x2="62500" y2="28462"/>
                          <a14:foregroundMark x1="63839" y1="29231" x2="63839" y2="29231"/>
                          <a14:foregroundMark x1="64286" y1="29231" x2="64286" y2="29231"/>
                          <a14:foregroundMark x1="65179" y1="30000" x2="65179" y2="30000"/>
                          <a14:foregroundMark x1="65179" y1="30769" x2="65179" y2="30769"/>
                          <a14:foregroundMark x1="66071" y1="31538" x2="66071" y2="31538"/>
                          <a14:foregroundMark x1="66964" y1="32308" x2="66964" y2="32308"/>
                          <a14:foregroundMark x1="67411" y1="32308" x2="67411" y2="32308"/>
                          <a14:foregroundMark x1="67411" y1="32308" x2="67411" y2="32308"/>
                          <a14:foregroundMark x1="68304" y1="33077" x2="68304" y2="33077"/>
                          <a14:foregroundMark x1="68750" y1="33846" x2="68750" y2="33846"/>
                          <a14:foregroundMark x1="69643" y1="34615" x2="70536" y2="36154"/>
                          <a14:foregroundMark x1="71429" y1="35385" x2="71429" y2="35385"/>
                          <a14:foregroundMark x1="73214" y1="36923" x2="73214" y2="36923"/>
                          <a14:foregroundMark x1="73214" y1="36923" x2="73214" y2="36923"/>
                          <a14:foregroundMark x1="73661" y1="37692" x2="73661" y2="37692"/>
                          <a14:foregroundMark x1="76786" y1="40000" x2="76786" y2="40000"/>
                          <a14:foregroundMark x1="76786" y1="40000" x2="76786" y2="40000"/>
                          <a14:foregroundMark x1="78571" y1="41538" x2="78571" y2="41538"/>
                          <a14:foregroundMark x1="70536" y1="90000" x2="70536" y2="90000"/>
                          <a14:foregroundMark x1="52679" y1="95385" x2="52679" y2="95385"/>
                          <a14:foregroundMark x1="17411" y1="86923" x2="17411" y2="86923"/>
                          <a14:foregroundMark x1="17857" y1="89231" x2="17857" y2="89231"/>
                          <a14:foregroundMark x1="16071" y1="86154" x2="16071" y2="86154"/>
                          <a14:foregroundMark x1="16518" y1="80769" x2="16518" y2="80769"/>
                          <a14:foregroundMark x1="18304" y1="87692" x2="18304" y2="87692"/>
                          <a14:backgroundMark x1="15625" y1="86154" x2="15625" y2="86154"/>
                          <a14:backgroundMark x1="11161" y1="80769" x2="11161" y2="80769"/>
                          <a14:backgroundMark x1="14286" y1="88462" x2="14286" y2="88462"/>
                          <a14:backgroundMark x1="12946" y1="84615" x2="12946" y2="84615"/>
                          <a14:backgroundMark x1="11607" y1="83077" x2="11607" y2="83077"/>
                          <a14:backgroundMark x1="9375" y1="77692" x2="12054" y2="80000"/>
                          <a14:backgroundMark x1="12202" y1="80769" x2="15625" y2="85385"/>
                          <a14:backgroundMark x1="5357" y1="71538" x2="12202" y2="80769"/>
                          <a14:backgroundMark x1="16071" y1="89231" x2="16071" y2="89231"/>
                          <a14:backgroundMark x1="16964" y1="90769" x2="16964" y2="90769"/>
                          <a14:backgroundMark x1="17411" y1="91538" x2="17411" y2="91538"/>
                          <a14:backgroundMark x1="17411" y1="90769" x2="17411" y2="90769"/>
                          <a14:backgroundMark x1="16518" y1="88462" x2="16518" y2="88462"/>
                          <a14:backgroundMark x1="15625" y1="86923" x2="15625" y2="86923"/>
                          <a14:backgroundMark x1="16071" y1="87692" x2="16071" y2="87692"/>
                          <a14:backgroundMark x1="17857" y1="89231" x2="17857" y2="89231"/>
                          <a14:backgroundMark x1="16518" y1="87692" x2="16518" y2="87692"/>
                          <a14:backgroundMark x1="16518" y1="87692" x2="16518" y2="87692"/>
                          <a14:backgroundMark x1="16964" y1="87692" x2="16964" y2="87692"/>
                          <a14:backgroundMark x1="17411" y1="87692" x2="17411" y2="87692"/>
                          <a14:backgroundMark x1="16964" y1="86923" x2="16964" y2="86923"/>
                          <a14:backgroundMark x1="16518" y1="86154" x2="16518" y2="86154"/>
                          <a14:backgroundMark x1="17411" y1="86154" x2="17411" y2="86154"/>
                          <a14:backgroundMark x1="51786" y1="96923" x2="51786" y2="96923"/>
                          <a14:backgroundMark x1="51786" y1="96923" x2="51786" y2="96923"/>
                          <a14:backgroundMark x1="52232" y1="96923" x2="52232" y2="96923"/>
                          <a14:backgroundMark x1="52232" y1="97692" x2="52232" y2="97692"/>
                          <a14:backgroundMark x1="52232" y1="96923" x2="52232" y2="96923"/>
                          <a14:backgroundMark x1="52232" y1="96154" x2="52232" y2="96154"/>
                          <a14:backgroundMark x1="52232" y1="96923" x2="52232" y2="96923"/>
                          <a14:backgroundMark x1="52679" y1="96923" x2="52679" y2="96923"/>
                          <a14:backgroundMark x1="52679" y1="97692" x2="52679" y2="97692"/>
                          <a14:backgroundMark x1="15625" y1="80769" x2="15625" y2="80769"/>
                          <a14:backgroundMark x1="17857" y1="88462" x2="17857" y2="88462"/>
                          <a14:backgroundMark x1="18304" y1="88462" x2="18304" y2="88462"/>
                          <a14:backgroundMark x1="17411" y1="86923" x2="17411" y2="86923"/>
                          <a14:backgroundMark x1="17411" y1="87692" x2="17411" y2="87692"/>
                          <a14:backgroundMark x1="17857" y1="88462" x2="17857" y2="88462"/>
                          <a14:backgroundMark x1="17857" y1="87692" x2="17857" y2="87692"/>
                          <a14:backgroundMark x1="18304" y1="87692" x2="18304" y2="87692"/>
                        </a14:backgroundRemoval>
                      </a14:imgEffect>
                    </a14:imgLayer>
                  </a14:imgProps>
                </a:ext>
              </a:extLst>
            </a:blip>
            <a:srcRect t="8050"/>
            <a:stretch/>
          </p:blipFill>
          <p:spPr>
            <a:xfrm>
              <a:off x="3910171" y="3326368"/>
              <a:ext cx="1870152" cy="99798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F8EC6C-21BF-3B8B-2868-73BFC81F6C57}"/>
                </a:ext>
              </a:extLst>
            </p:cNvPr>
            <p:cNvSpPr txBox="1"/>
            <p:nvPr/>
          </p:nvSpPr>
          <p:spPr>
            <a:xfrm>
              <a:off x="4092658" y="3465198"/>
              <a:ext cx="1480780" cy="6817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Pressurized Rover</a:t>
              </a:r>
              <a:endPara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Picture 61" descr="Lunar Terrain Vehicle - NASA">
              <a:extLst>
                <a:ext uri="{FF2B5EF4-FFF2-40B4-BE49-F238E27FC236}">
                  <a16:creationId xmlns:a16="http://schemas.microsoft.com/office/drawing/2014/main" id="{656DC8AA-2833-A46F-A162-28A85C47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17" b="93403" l="8008" r="87598">
                          <a14:foregroundMark x1="72168" y1="71007" x2="72168" y2="71007"/>
                          <a14:foregroundMark x1="72168" y1="63368" x2="72168" y2="63368"/>
                          <a14:foregroundMark x1="65625" y1="56597" x2="65625" y2="56597"/>
                          <a14:foregroundMark x1="31348" y1="70660" x2="31348" y2="70660"/>
                          <a14:foregroundMark x1="33594" y1="62674" x2="33594" y2="62674"/>
                          <a14:foregroundMark x1="34668" y1="60243" x2="34668" y2="60243"/>
                          <a14:foregroundMark x1="32910" y1="53646" x2="32910" y2="53646"/>
                          <a14:foregroundMark x1="27539" y1="44271" x2="27539" y2="44271"/>
                          <a14:foregroundMark x1="27403" y1="32389" x2="39453" y2="56250"/>
                          <a14:foregroundMark x1="23145" y1="23958" x2="25190" y2="28007"/>
                          <a14:foregroundMark x1="22508" y1="41581" x2="16797" y2="59375"/>
                          <a14:foregroundMark x1="16797" y1="59375" x2="30664" y2="82986"/>
                          <a14:foregroundMark x1="30664" y1="82986" x2="44727" y2="80382"/>
                          <a14:foregroundMark x1="14258" y1="59375" x2="23730" y2="85764"/>
                          <a14:foregroundMark x1="23730" y1="85764" x2="26855" y2="81250"/>
                          <a14:foregroundMark x1="12695" y1="61632" x2="23145" y2="85417"/>
                          <a14:foregroundMark x1="12500" y1="63368" x2="23047" y2="88021"/>
                          <a14:foregroundMark x1="23047" y1="88021" x2="25879" y2="85764"/>
                          <a14:foregroundMark x1="13965" y1="65104" x2="25391" y2="89236"/>
                          <a14:foregroundMark x1="25391" y1="89236" x2="25781" y2="88889"/>
                          <a14:foregroundMark x1="25391" y1="85069" x2="8008" y2="76736"/>
                          <a14:foregroundMark x1="8008" y1="76736" x2="8691" y2="68750"/>
                          <a14:foregroundMark x1="63086" y1="49653" x2="79297" y2="64410"/>
                          <a14:foregroundMark x1="79297" y1="64410" x2="70801" y2="93403"/>
                          <a14:foregroundMark x1="70801" y1="93403" x2="36230" y2="90799"/>
                          <a14:backgroundMark x1="45508" y1="14757" x2="45508" y2="14757"/>
                          <a14:backgroundMark x1="43555" y1="20139" x2="43555" y2="20139"/>
                          <a14:backgroundMark x1="74219" y1="54514" x2="74219" y2="54514"/>
                          <a14:backgroundMark x1="26660" y1="29514" x2="19727" y2="42535"/>
                          <a14:backgroundMark x1="42969" y1="14236" x2="61914" y2="20139"/>
                          <a14:backgroundMark x1="61914" y1="20139" x2="71387" y2="45139"/>
                        </a14:backgroundRemoval>
                      </a14:imgEffect>
                    </a14:imgLayer>
                  </a14:imgProps>
                </a:ext>
              </a:extLst>
            </a:blip>
            <a:srcRect l="14893" t="13983" r="19875" b="9946"/>
            <a:stretch/>
          </p:blipFill>
          <p:spPr>
            <a:xfrm>
              <a:off x="7423878" y="3254826"/>
              <a:ext cx="1543982" cy="101281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552E90-EA6E-952D-456E-172F756196B9}"/>
                </a:ext>
              </a:extLst>
            </p:cNvPr>
            <p:cNvSpPr txBox="1"/>
            <p:nvPr/>
          </p:nvSpPr>
          <p:spPr>
            <a:xfrm>
              <a:off x="7286011" y="3503176"/>
              <a:ext cx="1694712" cy="6817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Unpressurized Rover</a:t>
              </a:r>
              <a:endPara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4" name="Graphic 63" descr="Satellite dish with solid fill">
              <a:extLst>
                <a:ext uri="{FF2B5EF4-FFF2-40B4-BE49-F238E27FC236}">
                  <a16:creationId xmlns:a16="http://schemas.microsoft.com/office/drawing/2014/main" id="{4742C452-EDB7-2F5C-1717-2D7FA4340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11071" y="1174886"/>
              <a:ext cx="914400" cy="9144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D1834CB-E326-8CB6-4235-E2669DF0994E}"/>
                </a:ext>
              </a:extLst>
            </p:cNvPr>
            <p:cNvSpPr txBox="1"/>
            <p:nvPr/>
          </p:nvSpPr>
          <p:spPr>
            <a:xfrm>
              <a:off x="4265612" y="1415182"/>
              <a:ext cx="1109687" cy="4010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</a:t>
              </a:r>
            </a:p>
          </p:txBody>
        </p:sp>
        <p:pic>
          <p:nvPicPr>
            <p:cNvPr id="66" name="Picture 65" descr="A person wearing a garment&#10;&#10;Description automatically generated with low confidence">
              <a:extLst>
                <a:ext uri="{FF2B5EF4-FFF2-40B4-BE49-F238E27FC236}">
                  <a16:creationId xmlns:a16="http://schemas.microsoft.com/office/drawing/2014/main" id="{80BB7C31-E225-B7E8-96A3-E1C65351F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0"/>
            </a:blip>
            <a:stretch>
              <a:fillRect/>
            </a:stretch>
          </p:blipFill>
          <p:spPr>
            <a:xfrm>
              <a:off x="3733800" y="1947415"/>
              <a:ext cx="554381" cy="1137193"/>
            </a:xfrm>
            <a:prstGeom prst="rect">
              <a:avLst/>
            </a:prstGeom>
          </p:spPr>
        </p:pic>
        <p:pic>
          <p:nvPicPr>
            <p:cNvPr id="67" name="Picture 66" descr="A person wearing a garment&#10;&#10;Description automatically generated with low confidence">
              <a:extLst>
                <a:ext uri="{FF2B5EF4-FFF2-40B4-BE49-F238E27FC236}">
                  <a16:creationId xmlns:a16="http://schemas.microsoft.com/office/drawing/2014/main" id="{A797F2F9-847C-6319-CF6E-0663C88A7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40000"/>
            </a:blip>
            <a:stretch>
              <a:fillRect/>
            </a:stretch>
          </p:blipFill>
          <p:spPr>
            <a:xfrm>
              <a:off x="3891938" y="2154057"/>
              <a:ext cx="554381" cy="1137193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1384A0-B37F-39B2-14D9-9E1024E916B9}"/>
                </a:ext>
              </a:extLst>
            </p:cNvPr>
            <p:cNvSpPr txBox="1"/>
            <p:nvPr/>
          </p:nvSpPr>
          <p:spPr>
            <a:xfrm>
              <a:off x="3459213" y="2522064"/>
              <a:ext cx="1270318" cy="4010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Graphic 68" descr="Bar chart with solid fill">
              <a:extLst>
                <a:ext uri="{FF2B5EF4-FFF2-40B4-BE49-F238E27FC236}">
                  <a16:creationId xmlns:a16="http://schemas.microsoft.com/office/drawing/2014/main" id="{E2F76491-DDE4-C4A2-A906-0137E4AB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4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0010" y="1047750"/>
              <a:ext cx="914400" cy="9144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F70E70C-BACA-4287-02D6-334E1DDF570C}"/>
                </a:ext>
              </a:extLst>
            </p:cNvPr>
            <p:cNvSpPr txBox="1"/>
            <p:nvPr/>
          </p:nvSpPr>
          <p:spPr>
            <a:xfrm>
              <a:off x="5730346" y="1195994"/>
              <a:ext cx="1109687" cy="4010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" name="Graphic 70" descr="Rocket with solid fill">
              <a:extLst>
                <a:ext uri="{FF2B5EF4-FFF2-40B4-BE49-F238E27FC236}">
                  <a16:creationId xmlns:a16="http://schemas.microsoft.com/office/drawing/2014/main" id="{7E15F8C7-5E4C-22CA-66DE-07BE637EC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888028">
              <a:off x="8048994" y="2178552"/>
              <a:ext cx="1020127" cy="1020127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BB05336-C7C2-3C25-3034-83D5F543E8D9}"/>
                </a:ext>
              </a:extLst>
            </p:cNvPr>
            <p:cNvSpPr txBox="1"/>
            <p:nvPr/>
          </p:nvSpPr>
          <p:spPr>
            <a:xfrm>
              <a:off x="7948586" y="2403705"/>
              <a:ext cx="1215438" cy="4010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/>
                  <a:cs typeface="Times New Roman"/>
                </a:rPr>
                <a:t>Lander</a:t>
              </a:r>
              <a:endParaRPr lang="en-US" sz="11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15A5617-84C7-0475-923E-9FDDFA5DDD1F}"/>
                </a:ext>
              </a:extLst>
            </p:cNvPr>
            <p:cNvSpPr txBox="1"/>
            <p:nvPr/>
          </p:nvSpPr>
          <p:spPr>
            <a:xfrm>
              <a:off x="5621532" y="3513732"/>
              <a:ext cx="1613013" cy="4010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/>
                  <a:cs typeface="Times New Roman"/>
                </a:rPr>
                <a:t>Environment</a:t>
              </a:r>
            </a:p>
          </p:txBody>
        </p:sp>
        <p:pic>
          <p:nvPicPr>
            <p:cNvPr id="74" name="Graphic 73" descr="Work from home Wi-Fi with solid fill">
              <a:extLst>
                <a:ext uri="{FF2B5EF4-FFF2-40B4-BE49-F238E27FC236}">
                  <a16:creationId xmlns:a16="http://schemas.microsoft.com/office/drawing/2014/main" id="{5C7B642A-6B99-8168-A784-92A14A4E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4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439122" y="1047750"/>
              <a:ext cx="914400" cy="9144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EFCD9D-6A48-583F-7A5F-CF400AB178BC}"/>
                </a:ext>
              </a:extLst>
            </p:cNvPr>
            <p:cNvSpPr txBox="1"/>
            <p:nvPr/>
          </p:nvSpPr>
          <p:spPr>
            <a:xfrm>
              <a:off x="7380524" y="1303530"/>
              <a:ext cx="1109687" cy="6817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 Control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925C4D9-5C9C-4BCF-BC60-6594020522CD}"/>
                </a:ext>
              </a:extLst>
            </p:cNvPr>
            <p:cNvCxnSpPr>
              <a:cxnSpLocks/>
            </p:cNvCxnSpPr>
            <p:nvPr/>
          </p:nvCxnSpPr>
          <p:spPr>
            <a:xfrm>
              <a:off x="4482891" y="2647950"/>
              <a:ext cx="38303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4E26D9-F90B-1237-34A8-F946DABE28A3}"/>
                </a:ext>
              </a:extLst>
            </p:cNvPr>
            <p:cNvCxnSpPr>
              <a:cxnSpLocks/>
            </p:cNvCxnSpPr>
            <p:nvPr/>
          </p:nvCxnSpPr>
          <p:spPr>
            <a:xfrm>
              <a:off x="7685323" y="2623236"/>
              <a:ext cx="3783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60EEEAE-869A-1A1C-FDBF-CFFE5B684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5908" y="1977863"/>
              <a:ext cx="0" cy="2798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921CF07-8EF7-5ED4-594F-2FADD382D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89" y="2970764"/>
              <a:ext cx="365317" cy="31033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82481A2-9FA9-905B-9E99-B12C9B6A0F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785" y="2957211"/>
              <a:ext cx="428961" cy="29917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AEB80D-A402-1F26-DFBB-88886579C6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77510" y="2040100"/>
              <a:ext cx="451196" cy="25823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9D03258-8665-C72C-D7DA-48397C06B8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3711" y="1977863"/>
              <a:ext cx="316483" cy="2775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7D5ED77-93FC-D836-BD45-87EEABAE3898}"/>
              </a:ext>
            </a:extLst>
          </p:cNvPr>
          <p:cNvCxnSpPr>
            <a:cxnSpLocks/>
          </p:cNvCxnSpPr>
          <p:nvPr/>
        </p:nvCxnSpPr>
        <p:spPr>
          <a:xfrm flipV="1">
            <a:off x="6982340" y="3021451"/>
            <a:ext cx="0" cy="2147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1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39F7-3A22-0E54-D611-0936B74C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Simulation Interoperability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E663-93AA-9D94-D6D3-53456670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95" y="914400"/>
            <a:ext cx="3898600" cy="3867150"/>
          </a:xfrm>
        </p:spPr>
        <p:txBody>
          <a:bodyPr/>
          <a:lstStyle/>
          <a:p>
            <a:r>
              <a:rPr lang="en-US" sz="1800" dirty="0"/>
              <a:t>HLA and SpaceFOM provide the interoperability and base definitions for ADS</a:t>
            </a:r>
          </a:p>
          <a:p>
            <a:pPr lvl="1"/>
            <a:r>
              <a:rPr lang="en-US" sz="1500" dirty="0"/>
              <a:t>HLA</a:t>
            </a:r>
          </a:p>
          <a:p>
            <a:pPr lvl="2"/>
            <a:r>
              <a:rPr lang="en-US" sz="1150" dirty="0"/>
              <a:t>Each large Artemis element is represented as an individual federate</a:t>
            </a:r>
          </a:p>
          <a:p>
            <a:pPr lvl="2"/>
            <a:r>
              <a:rPr lang="en-US" sz="1150" dirty="0"/>
              <a:t>Individual Artemis elements are added/removed so each federation represents an individual Artemis mission profile</a:t>
            </a:r>
          </a:p>
          <a:p>
            <a:pPr lvl="2"/>
            <a:r>
              <a:rPr lang="en-US" sz="1150" dirty="0"/>
              <a:t>Objects and interactions are used to exchange information between Artemis elements</a:t>
            </a:r>
          </a:p>
          <a:p>
            <a:pPr lvl="1"/>
            <a:r>
              <a:rPr lang="en-US" sz="1500" dirty="0"/>
              <a:t>SpaceFOM</a:t>
            </a:r>
            <a:r>
              <a:rPr lang="en-US" sz="1400" dirty="0"/>
              <a:t> </a:t>
            </a:r>
          </a:p>
          <a:p>
            <a:pPr lvl="2"/>
            <a:r>
              <a:rPr lang="en-US" sz="1150" dirty="0"/>
              <a:t>Data is exchanged between Artemis element sims via data definitions in the FOMs</a:t>
            </a:r>
          </a:p>
          <a:p>
            <a:pPr lvl="2"/>
            <a:r>
              <a:rPr lang="en-US" sz="1150" dirty="0"/>
              <a:t>ADS leverages the SpaceFOM upon which all additional ADS FOMs are built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7D53A-99BD-E64C-2346-98B58BF12551}"/>
              </a:ext>
            </a:extLst>
          </p:cNvPr>
          <p:cNvGrpSpPr/>
          <p:nvPr/>
        </p:nvGrpSpPr>
        <p:grpSpPr>
          <a:xfrm>
            <a:off x="4481549" y="1667890"/>
            <a:ext cx="4510051" cy="2427860"/>
            <a:chOff x="3663014" y="1167059"/>
            <a:chExt cx="5272091" cy="28380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97D030-833D-0346-15DD-ECF746C01622}"/>
                </a:ext>
              </a:extLst>
            </p:cNvPr>
            <p:cNvSpPr/>
            <p:nvPr/>
          </p:nvSpPr>
          <p:spPr>
            <a:xfrm>
              <a:off x="3672373" y="2270561"/>
              <a:ext cx="4254113" cy="6023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Runtime Infrastructure - RTI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138634-049B-612B-976A-FA689E864552}"/>
                </a:ext>
              </a:extLst>
            </p:cNvPr>
            <p:cNvSpPr/>
            <p:nvPr/>
          </p:nvSpPr>
          <p:spPr>
            <a:xfrm>
              <a:off x="3672373" y="1196592"/>
              <a:ext cx="1219787" cy="5486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Federate: </a:t>
              </a:r>
              <a:r>
                <a:rPr lang="en-US" sz="8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Mission Control</a:t>
              </a:r>
              <a:endPara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D2C097-F9C5-E963-5F1A-64253E1865CB}"/>
                </a:ext>
              </a:extLst>
            </p:cNvPr>
            <p:cNvSpPr/>
            <p:nvPr/>
          </p:nvSpPr>
          <p:spPr>
            <a:xfrm>
              <a:off x="6639117" y="1196592"/>
              <a:ext cx="1219787" cy="5486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Federate:</a:t>
              </a:r>
            </a:p>
            <a:p>
              <a:pPr algn="ctr"/>
              <a:r>
                <a:rPr lang="en-US" sz="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Unpressurized Rover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877F1D-CD03-95C4-C855-28007C684C67}"/>
                </a:ext>
              </a:extLst>
            </p:cNvPr>
            <p:cNvSpPr/>
            <p:nvPr/>
          </p:nvSpPr>
          <p:spPr>
            <a:xfrm>
              <a:off x="5141627" y="1167059"/>
              <a:ext cx="1226076" cy="5685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Federate: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Pressurized Rover 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94449-8390-8871-E2A8-A4E3111E3BED}"/>
                </a:ext>
              </a:extLst>
            </p:cNvPr>
            <p:cNvSpPr>
              <a:spLocks/>
            </p:cNvSpPr>
            <p:nvPr/>
          </p:nvSpPr>
          <p:spPr>
            <a:xfrm>
              <a:off x="3663014" y="3409282"/>
              <a:ext cx="1284975" cy="5958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Federate: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Habitat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637F60-AB7D-E415-9749-5C2A4713CA39}"/>
                </a:ext>
              </a:extLst>
            </p:cNvPr>
            <p:cNvSpPr/>
            <p:nvPr/>
          </p:nvSpPr>
          <p:spPr>
            <a:xfrm>
              <a:off x="5147892" y="3409280"/>
              <a:ext cx="1277522" cy="5924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Federate: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Lander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9357AD-8172-4728-B2AC-D3274C4F04DC}"/>
                </a:ext>
              </a:extLst>
            </p:cNvPr>
            <p:cNvSpPr/>
            <p:nvPr/>
          </p:nvSpPr>
          <p:spPr>
            <a:xfrm>
              <a:off x="6686740" y="3409281"/>
              <a:ext cx="1239748" cy="5794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Federate: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Data-Logger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BFDC44-7F38-44BE-8C5F-50DE44491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923" y="1759187"/>
              <a:ext cx="0" cy="5363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E58490-069C-80BA-09CA-1EC4547AF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6621" y="2872937"/>
              <a:ext cx="0" cy="5363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A02A18-61B6-92D1-5E02-14BBD9EE81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923" y="2872937"/>
              <a:ext cx="0" cy="5363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CD0E77-777F-B3E9-A4D5-AAE8BF3A7F4D}"/>
                </a:ext>
              </a:extLst>
            </p:cNvPr>
            <p:cNvCxnSpPr>
              <a:cxnSpLocks/>
            </p:cNvCxnSpPr>
            <p:nvPr/>
          </p:nvCxnSpPr>
          <p:spPr>
            <a:xfrm>
              <a:off x="7310264" y="2872937"/>
              <a:ext cx="0" cy="5363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703AD-BE22-967F-54CA-5F5727277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266" y="1743580"/>
              <a:ext cx="0" cy="5328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A1300D-DDF0-4BFC-0353-E486653F6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0264" y="1743580"/>
              <a:ext cx="0" cy="53130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5B891C-077D-ED84-0FB7-BD87F5F98045}"/>
                </a:ext>
              </a:extLst>
            </p:cNvPr>
            <p:cNvCxnSpPr>
              <a:cxnSpLocks/>
            </p:cNvCxnSpPr>
            <p:nvPr/>
          </p:nvCxnSpPr>
          <p:spPr>
            <a:xfrm>
              <a:off x="7947978" y="2571750"/>
              <a:ext cx="388173" cy="109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Snip Single Corner Rectangle 4">
              <a:extLst>
                <a:ext uri="{FF2B5EF4-FFF2-40B4-BE49-F238E27FC236}">
                  <a16:creationId xmlns:a16="http://schemas.microsoft.com/office/drawing/2014/main" id="{5DDDFD51-614F-A0DA-3E9A-88D57D2EA846}"/>
                </a:ext>
              </a:extLst>
            </p:cNvPr>
            <p:cNvSpPr/>
            <p:nvPr/>
          </p:nvSpPr>
          <p:spPr>
            <a:xfrm>
              <a:off x="8156350" y="2106950"/>
              <a:ext cx="778755" cy="931789"/>
            </a:xfrm>
            <a:prstGeom prst="snip1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16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FOMs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C8D3FA9-E021-84D7-EA46-9E98236DEA2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648200" y="1167155"/>
            <a:ext cx="3959225" cy="320923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dirty="0"/>
              <a:t>To meet the data exchange needs of the Artemis architecture, additional ADS FOM modules were developed</a:t>
            </a:r>
          </a:p>
          <a:p>
            <a:pPr lvl="1"/>
            <a:r>
              <a:rPr lang="en-US" dirty="0"/>
              <a:t>To maintain SpaceFOM compliance, ADS FOM rely largely on SpaceFOM datatypes, Object Classes, and Interaction Classes</a:t>
            </a:r>
          </a:p>
          <a:p>
            <a:pPr lvl="1"/>
            <a:r>
              <a:rPr lang="en-US" dirty="0"/>
              <a:t>Following SpaceFOM convention, ADS FOMS are segmented into roughly hierarchal modules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etc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73AAAE-C82E-3885-D8E8-6B280933FB95}"/>
              </a:ext>
            </a:extLst>
          </p:cNvPr>
          <p:cNvGrpSpPr/>
          <p:nvPr/>
        </p:nvGrpSpPr>
        <p:grpSpPr>
          <a:xfrm>
            <a:off x="1447800" y="2933275"/>
            <a:ext cx="724878" cy="1443119"/>
            <a:chOff x="1208593" y="2196068"/>
            <a:chExt cx="1438121" cy="28630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5BD8E3-B158-8B10-B259-BD6501192E8A}"/>
                </a:ext>
              </a:extLst>
            </p:cNvPr>
            <p:cNvSpPr txBox="1"/>
            <p:nvPr/>
          </p:nvSpPr>
          <p:spPr>
            <a:xfrm>
              <a:off x="1208595" y="4226244"/>
              <a:ext cx="938816" cy="427430"/>
            </a:xfrm>
            <a:prstGeom prst="rect">
              <a:avLst/>
            </a:prstGeom>
            <a:solidFill>
              <a:srgbClr val="A5F7EE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Lander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D05643-BD9B-002F-D7CF-676315670A7D}"/>
                </a:ext>
              </a:extLst>
            </p:cNvPr>
            <p:cNvSpPr txBox="1"/>
            <p:nvPr/>
          </p:nvSpPr>
          <p:spPr>
            <a:xfrm>
              <a:off x="1208595" y="3430275"/>
              <a:ext cx="1091471" cy="427430"/>
            </a:xfrm>
            <a:prstGeom prst="rect">
              <a:avLst/>
            </a:prstGeom>
            <a:solidFill>
              <a:srgbClr val="D9EF8E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Graphics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CA651D-D140-82C7-CC7C-8807323A539F}"/>
                </a:ext>
              </a:extLst>
            </p:cNvPr>
            <p:cNvSpPr txBox="1"/>
            <p:nvPr/>
          </p:nvSpPr>
          <p:spPr>
            <a:xfrm>
              <a:off x="1208593" y="3017832"/>
              <a:ext cx="1040587" cy="427430"/>
            </a:xfrm>
            <a:prstGeom prst="rect">
              <a:avLst/>
            </a:prstGeom>
            <a:solidFill>
              <a:srgbClr val="FFFFA9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Systems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0C69CE-C9F6-69EC-10C6-260584E471A4}"/>
                </a:ext>
              </a:extLst>
            </p:cNvPr>
            <p:cNvSpPr txBox="1"/>
            <p:nvPr/>
          </p:nvSpPr>
          <p:spPr>
            <a:xfrm>
              <a:off x="1208595" y="3823336"/>
              <a:ext cx="1190060" cy="427430"/>
            </a:xfrm>
            <a:prstGeom prst="rect">
              <a:avLst/>
            </a:prstGeom>
            <a:solidFill>
              <a:srgbClr val="FFB04F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Astronaut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9DC601-44FC-7E8C-3385-E50BF9985235}"/>
                </a:ext>
              </a:extLst>
            </p:cNvPr>
            <p:cNvSpPr txBox="1"/>
            <p:nvPr/>
          </p:nvSpPr>
          <p:spPr>
            <a:xfrm>
              <a:off x="1208593" y="2196068"/>
              <a:ext cx="1202781" cy="427430"/>
            </a:xfrm>
            <a:prstGeom prst="rect">
              <a:avLst/>
            </a:prstGeom>
            <a:solidFill>
              <a:srgbClr val="FF776C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Datatypes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26F79C-9FF7-8779-CD0B-93A50AF568F2}"/>
                </a:ext>
              </a:extLst>
            </p:cNvPr>
            <p:cNvSpPr txBox="1"/>
            <p:nvPr/>
          </p:nvSpPr>
          <p:spPr>
            <a:xfrm>
              <a:off x="1208595" y="4631714"/>
              <a:ext cx="849769" cy="427430"/>
            </a:xfrm>
            <a:prstGeom prst="rect">
              <a:avLst/>
            </a:prstGeom>
            <a:solidFill>
              <a:srgbClr val="A5E0FE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Rover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92CDA1-1E8D-5700-750C-1216129BF97B}"/>
                </a:ext>
              </a:extLst>
            </p:cNvPr>
            <p:cNvSpPr txBox="1"/>
            <p:nvPr/>
          </p:nvSpPr>
          <p:spPr>
            <a:xfrm>
              <a:off x="1208593" y="2601036"/>
              <a:ext cx="1438121" cy="427430"/>
            </a:xfrm>
            <a:prstGeom prst="rect">
              <a:avLst/>
            </a:prstGeom>
            <a:solidFill>
              <a:srgbClr val="ECA9E7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98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41A0C-43CE-CBC3-11D2-F6E27244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C29BA42-3F4C-687C-D88B-D22BB0AA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FOMs Object Classes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4B1CF6-E4DD-C8CC-D44B-32DE2B4161E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ADS FOMs specify the base datatypes, Object Classes, and Interactions required for Artemis-based federations.</a:t>
            </a:r>
          </a:p>
          <a:p>
            <a:pPr lvl="1"/>
            <a:r>
              <a:rPr lang="en-US" dirty="0"/>
              <a:t>ADS FOMs and dependent SpaceFOM Object Classes are shown</a:t>
            </a:r>
          </a:p>
          <a:p>
            <a:pPr lvl="1"/>
            <a:r>
              <a:rPr lang="en-US" dirty="0"/>
              <a:t>Next few slides will give an overview of the individual ADS FOMs Object Classes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71631-0C49-D1B6-72F8-B0A0BE1F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51829"/>
            <a:ext cx="3920620" cy="40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5792-4F76-BE4C-932B-9CF8B85D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4EBE7D-DD1F-684D-A8D2-538F8DFE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- Datatypes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E56AF5-C07B-65E1-5CA9-6E7283B6C8D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8077200" cy="3714750"/>
          </a:xfrm>
        </p:spPr>
        <p:txBody>
          <a:bodyPr/>
          <a:lstStyle/>
          <a:p>
            <a:r>
              <a:rPr lang="en-US" dirty="0"/>
              <a:t>The ADS Datatypes Module creates new datatypes and Object Classes for the needed Artemis space systems modeling that are not provided in SpaceFOM</a:t>
            </a:r>
          </a:p>
          <a:p>
            <a:pPr lvl="1"/>
            <a:r>
              <a:rPr lang="en-US" dirty="0"/>
              <a:t>2 new Object Classes</a:t>
            </a:r>
          </a:p>
          <a:p>
            <a:pPr lvl="2"/>
            <a:r>
              <a:rPr lang="en-US" sz="1200" dirty="0" err="1"/>
              <a:t>ADSFederateID</a:t>
            </a:r>
            <a:r>
              <a:rPr lang="en-US" sz="1200" dirty="0"/>
              <a:t> – ID joining federate, version, and contact info</a:t>
            </a:r>
          </a:p>
          <a:p>
            <a:pPr lvl="2"/>
            <a:r>
              <a:rPr lang="en-US" sz="1200" dirty="0" err="1"/>
              <a:t>ADSQueue</a:t>
            </a:r>
            <a:r>
              <a:rPr lang="en-US" sz="1200" dirty="0"/>
              <a:t> – Managing resource queues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B0397A-AF00-861F-2963-FC578F86EC98}"/>
              </a:ext>
            </a:extLst>
          </p:cNvPr>
          <p:cNvGrpSpPr/>
          <p:nvPr/>
        </p:nvGrpSpPr>
        <p:grpSpPr>
          <a:xfrm>
            <a:off x="4616182" y="3409950"/>
            <a:ext cx="4042522" cy="838200"/>
            <a:chOff x="4453128" y="2952750"/>
            <a:chExt cx="2940016" cy="609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8B0F18-3819-9EC7-3C85-94245BAB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798" t="33093" r="49682" b="57150"/>
            <a:stretch/>
          </p:blipFill>
          <p:spPr>
            <a:xfrm>
              <a:off x="5786718" y="2952750"/>
              <a:ext cx="1606426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7476E6-5E2B-8EEB-128A-41B06C9B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2607" r="77460" b="42514"/>
            <a:stretch/>
          </p:blipFill>
          <p:spPr>
            <a:xfrm>
              <a:off x="4453128" y="3105150"/>
              <a:ext cx="1365374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78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8177-D7F4-A660-83FD-5F0ACDB1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12AC80-E3C4-5EF6-753F-44E4BF49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Object Classes - Environment Module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09B0E-14D5-ED6C-903A-F9C934DE094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914400"/>
            <a:ext cx="7848600" cy="3714750"/>
          </a:xfrm>
        </p:spPr>
        <p:txBody>
          <a:bodyPr>
            <a:normAutofit/>
          </a:bodyPr>
          <a:lstStyle/>
          <a:p>
            <a:r>
              <a:rPr lang="en-US" dirty="0"/>
              <a:t>To simulate space-based missions, it is required to model planetary surfaces and the space environment</a:t>
            </a:r>
          </a:p>
          <a:p>
            <a:pPr lvl="1"/>
            <a:r>
              <a:rPr lang="en-US" dirty="0">
                <a:effectLst/>
              </a:rPr>
              <a:t>6 new Object classes</a:t>
            </a:r>
          </a:p>
          <a:p>
            <a:pPr lvl="2"/>
            <a:r>
              <a:rPr lang="en-US" sz="1200" dirty="0" err="1">
                <a:effectLst/>
              </a:rPr>
              <a:t>ADSTime</a:t>
            </a:r>
            <a:r>
              <a:rPr lang="en-US" sz="1200" dirty="0">
                <a:effectLst/>
              </a:rPr>
              <a:t> – Scale and epoch definitions</a:t>
            </a:r>
          </a:p>
          <a:p>
            <a:pPr lvl="2"/>
            <a:r>
              <a:rPr lang="en-US" sz="1200" dirty="0" err="1">
                <a:effectLst/>
              </a:rPr>
              <a:t>ADSDate</a:t>
            </a:r>
            <a:r>
              <a:rPr lang="en-US" sz="1200" dirty="0">
                <a:effectLst/>
              </a:rPr>
              <a:t> – Calendar date extending </a:t>
            </a:r>
            <a:r>
              <a:rPr lang="en-US" sz="1200" dirty="0" err="1">
                <a:effectLst/>
              </a:rPr>
              <a:t>ADSTime</a:t>
            </a:r>
            <a:endParaRPr lang="en-US" sz="1200" dirty="0">
              <a:effectLst/>
            </a:endParaRPr>
          </a:p>
          <a:p>
            <a:pPr lvl="2"/>
            <a:r>
              <a:rPr lang="en-US" sz="1200" dirty="0" err="1"/>
              <a:t>ADSTimeScaleParams</a:t>
            </a:r>
            <a:r>
              <a:rPr lang="en-US" sz="1200" dirty="0"/>
              <a:t> – Provides needed time offsets (ex: </a:t>
            </a:r>
            <a:r>
              <a:rPr lang="en-US" sz="1200" dirty="0" err="1"/>
              <a:t>leapsecond</a:t>
            </a:r>
            <a:r>
              <a:rPr lang="en-US" sz="1200" dirty="0"/>
              <a:t> offset from UTC to TAI)</a:t>
            </a:r>
          </a:p>
          <a:p>
            <a:pPr lvl="2"/>
            <a:r>
              <a:rPr lang="en-US" sz="1200" dirty="0" err="1">
                <a:effectLst/>
              </a:rPr>
              <a:t>ADSEndpointPairStatus</a:t>
            </a:r>
            <a:r>
              <a:rPr lang="en-US" sz="1200" dirty="0">
                <a:effectLst/>
              </a:rPr>
              <a:t> - Line-of-sight blockage status and mapping</a:t>
            </a:r>
          </a:p>
          <a:p>
            <a:pPr lvl="2"/>
            <a:r>
              <a:rPr lang="en-US" sz="1200" dirty="0" err="1">
                <a:effectLst/>
              </a:rPr>
              <a:t>ADSEndpointPairStatusSet</a:t>
            </a:r>
            <a:r>
              <a:rPr lang="en-US" sz="1200" dirty="0">
                <a:effectLst/>
              </a:rPr>
              <a:t> - Line-of-sight array characteristics</a:t>
            </a:r>
          </a:p>
          <a:p>
            <a:pPr lvl="2"/>
            <a:r>
              <a:rPr lang="en-US" sz="1200" dirty="0" err="1">
                <a:effectLst/>
              </a:rPr>
              <a:t>ADSPlanet</a:t>
            </a:r>
            <a:r>
              <a:rPr lang="en-US" sz="1200" dirty="0">
                <a:effectLst/>
              </a:rPr>
              <a:t> – extends SpaceFOM </a:t>
            </a:r>
            <a:r>
              <a:rPr lang="en-US" sz="1200" dirty="0" err="1">
                <a:effectLst/>
              </a:rPr>
              <a:t>PhysicalEntity</a:t>
            </a:r>
            <a:r>
              <a:rPr lang="en-US" sz="1200" dirty="0">
                <a:effectLst/>
              </a:rPr>
              <a:t> with descriptive planet parameters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46B7B5-F6FB-F952-7198-9F9340AB97E3}"/>
              </a:ext>
            </a:extLst>
          </p:cNvPr>
          <p:cNvGrpSpPr/>
          <p:nvPr/>
        </p:nvGrpSpPr>
        <p:grpSpPr>
          <a:xfrm>
            <a:off x="4822275" y="3181350"/>
            <a:ext cx="4093125" cy="1507288"/>
            <a:chOff x="4193750" y="1247090"/>
            <a:chExt cx="4484583" cy="1651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7E7C40-183E-0B94-B592-6A15BE668D00}"/>
                </a:ext>
              </a:extLst>
            </p:cNvPr>
            <p:cNvGrpSpPr/>
            <p:nvPr/>
          </p:nvGrpSpPr>
          <p:grpSpPr>
            <a:xfrm>
              <a:off x="4193750" y="1281787"/>
              <a:ext cx="4484583" cy="1616745"/>
              <a:chOff x="4225152" y="1498192"/>
              <a:chExt cx="3960000" cy="142762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BBCB798-A733-8A21-20AE-076604BF4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1157" t="9445" r="28340" b="85137"/>
              <a:stretch/>
            </p:blipFill>
            <p:spPr>
              <a:xfrm>
                <a:off x="5369023" y="1498192"/>
                <a:ext cx="2816129" cy="31155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0633578-50AD-B2AF-EAFB-DDBE7F797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643" t="43234" r="28340" b="37361"/>
              <a:stretch/>
            </p:blipFill>
            <p:spPr>
              <a:xfrm>
                <a:off x="4225152" y="1809751"/>
                <a:ext cx="3960000" cy="111606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7ED464-8700-45E6-7041-649811002880}"/>
                  </a:ext>
                </a:extLst>
              </p:cNvPr>
              <p:cNvSpPr/>
              <p:nvPr/>
            </p:nvSpPr>
            <p:spPr>
              <a:xfrm>
                <a:off x="7010400" y="1682496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521964-C900-87BB-D30B-C53C10185005}"/>
                </a:ext>
              </a:extLst>
            </p:cNvPr>
            <p:cNvSpPr/>
            <p:nvPr/>
          </p:nvSpPr>
          <p:spPr>
            <a:xfrm>
              <a:off x="7263779" y="1247090"/>
              <a:ext cx="203821" cy="172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4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</TotalTime>
  <Words>1054</Words>
  <Application>Microsoft Macintosh PowerPoint</Application>
  <PresentationFormat>On-screen Show (16:9)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</vt:lpstr>
      <vt:lpstr>Office Theme</vt:lpstr>
      <vt:lpstr>Development of the Artemis Distributed Simulation FOMs</vt:lpstr>
      <vt:lpstr>Outline</vt:lpstr>
      <vt:lpstr>NASA’s Artemis Program</vt:lpstr>
      <vt:lpstr>Artemis Distributed Simulation (ADS)</vt:lpstr>
      <vt:lpstr>Simulation Interoperability Standards</vt:lpstr>
      <vt:lpstr>ADS FOMs</vt:lpstr>
      <vt:lpstr>ADS FOMs Object Classes</vt:lpstr>
      <vt:lpstr>ADS Object Classes - Datatypes Module</vt:lpstr>
      <vt:lpstr>ADS Object Classes - Environment Module</vt:lpstr>
      <vt:lpstr>ADS Object Classes - Systems Module</vt:lpstr>
      <vt:lpstr>ADS Object Classes - Graphics Module</vt:lpstr>
      <vt:lpstr>ADS Object Classes - Astronaut Module</vt:lpstr>
      <vt:lpstr>ADS Object Classes – Lander Module</vt:lpstr>
      <vt:lpstr>ADS Object Classes – Rover Module</vt:lpstr>
      <vt:lpstr>ADS Interaction Classes – Environment Module</vt:lpstr>
      <vt:lpstr>Future Work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jlaudone</dc:creator>
  <cp:lastModifiedBy>Whittington, Paige A. (JSC-ER711)</cp:lastModifiedBy>
  <cp:revision>184</cp:revision>
  <dcterms:created xsi:type="dcterms:W3CDTF">2010-03-08T13:56:26Z</dcterms:created>
  <dcterms:modified xsi:type="dcterms:W3CDTF">2025-01-23T01:30:37Z</dcterms:modified>
</cp:coreProperties>
</file>