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D85663-9FC5-584B-336D-09EE2AB2B311}" name="Marshall-Goebel, Karina J (JSC-SK311)" initials="MGKJ(S" userId="S::kjmarsha@ndc.nasa.gov::b93d7d55-ef90-43be-9b96-101163b40cb3" providerId="AD"/>
  <p188:author id="{4ADCC17D-80CE-C9FA-676D-167AA6C471F2}" name="Schlotman, Taylor E. (JSC-SK311)[KBR Wyle Services, LLC]" initials="STE(SWSL" userId="S::tschlotm@ndc.nasa.gov::56d42270-94c6-4742-b0d6-1b8a36233e4e" providerId="AD"/>
  <p188:author id="{B66A52B8-49D9-93B0-62A1-13B5557B1907}" name="Estep, Patrick N. (JSC-SK311)[KBR Wyle Services, LLC]" initials="EPN(SWSL" userId="S::pestep@ndc.nasa.gov::5ef6d16d-29c8-4d02-af2d-ecbcfadc49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4472C4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7" d="100"/>
          <a:sy n="17" d="100"/>
        </p:scale>
        <p:origin x="155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DD02-7EE3-4721-8E2F-8011437D38D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FAA6-7011-4268-853F-D456AB2F8A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96" descr="Speakers Bureau">
            <a:extLst>
              <a:ext uri="{FF2B5EF4-FFF2-40B4-BE49-F238E27FC236}">
                <a16:creationId xmlns:a16="http://schemas.microsoft.com/office/drawing/2014/main" id="{EEB49A14-67A6-A3E2-B9AC-B4EDCD037F5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71"/>
          <a:stretch/>
        </p:blipFill>
        <p:spPr bwMode="auto">
          <a:xfrm>
            <a:off x="0" y="1625600"/>
            <a:ext cx="43891200" cy="312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76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DD02-7EE3-4721-8E2F-8011437D38D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FAA6-7011-4268-853F-D456AB2F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9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DD02-7EE3-4721-8E2F-8011437D38D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FAA6-7011-4268-853F-D456AB2F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6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DD02-7EE3-4721-8E2F-8011437D38D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FAA6-7011-4268-853F-D456AB2F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DD02-7EE3-4721-8E2F-8011437D38D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FAA6-7011-4268-853F-D456AB2F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1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DD02-7EE3-4721-8E2F-8011437D38D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FAA6-7011-4268-853F-D456AB2F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DD02-7EE3-4721-8E2F-8011437D38D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FAA6-7011-4268-853F-D456AB2F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6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DD02-7EE3-4721-8E2F-8011437D38D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FAA6-7011-4268-853F-D456AB2F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5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DD02-7EE3-4721-8E2F-8011437D38D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FAA6-7011-4268-853F-D456AB2F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DD02-7EE3-4721-8E2F-8011437D38D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FAA6-7011-4268-853F-D456AB2F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DD02-7EE3-4721-8E2F-8011437D38D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FAA6-7011-4268-853F-D456AB2F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2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1DD02-7EE3-4721-8E2F-8011437D38D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3FAA6-7011-4268-853F-D456AB2F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6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24EC9D-3211-4D95-ABF5-F6170AD85DEC}"/>
              </a:ext>
            </a:extLst>
          </p:cNvPr>
          <p:cNvSpPr/>
          <p:nvPr/>
        </p:nvSpPr>
        <p:spPr>
          <a:xfrm>
            <a:off x="0" y="-65314"/>
            <a:ext cx="43891200" cy="5432233"/>
          </a:xfrm>
          <a:prstGeom prst="rect">
            <a:avLst/>
          </a:prstGeom>
          <a:solidFill>
            <a:srgbClr val="44546A">
              <a:alpha val="81176"/>
            </a:srgb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B96B4C-2491-8654-4635-C17FCECF3AF3}"/>
              </a:ext>
            </a:extLst>
          </p:cNvPr>
          <p:cNvSpPr txBox="1"/>
          <p:nvPr/>
        </p:nvSpPr>
        <p:spPr>
          <a:xfrm>
            <a:off x="7541693" y="2342335"/>
            <a:ext cx="301475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i="1" dirty="0">
                <a:solidFill>
                  <a:schemeClr val="tx1"/>
                </a:solidFill>
              </a:rPr>
              <a:t>Jason Norcross</a:t>
            </a:r>
            <a:r>
              <a:rPr lang="en-US" sz="5400" baseline="30000" dirty="0">
                <a:solidFill>
                  <a:schemeClr val="tx1"/>
                </a:solidFill>
              </a:rPr>
              <a:t>1</a:t>
            </a:r>
            <a:r>
              <a:rPr lang="en-US" sz="5400" i="1" dirty="0">
                <a:solidFill>
                  <a:schemeClr val="tx1"/>
                </a:solidFill>
              </a:rPr>
              <a:t>, Taylor Schlotman</a:t>
            </a:r>
            <a:r>
              <a:rPr lang="en-US" sz="5400" baseline="30000" dirty="0">
                <a:solidFill>
                  <a:schemeClr val="tx1"/>
                </a:solidFill>
              </a:rPr>
              <a:t>1</a:t>
            </a:r>
            <a:r>
              <a:rPr lang="en-US" sz="5400" i="1" dirty="0">
                <a:solidFill>
                  <a:schemeClr val="tx1"/>
                </a:solidFill>
              </a:rPr>
              <a:t>, Lauren Cox</a:t>
            </a:r>
            <a:r>
              <a:rPr lang="en-US" sz="5400" i="1" baseline="30000" dirty="0"/>
              <a:t>2</a:t>
            </a:r>
            <a:r>
              <a:rPr lang="en-US" sz="5400" i="1" dirty="0">
                <a:solidFill>
                  <a:schemeClr val="tx1"/>
                </a:solidFill>
              </a:rPr>
              <a:t>, Brian Peters</a:t>
            </a:r>
            <a:r>
              <a:rPr lang="en-US" sz="5400" i="1" baseline="30000" dirty="0"/>
              <a:t>1</a:t>
            </a:r>
            <a:r>
              <a:rPr lang="en-US" sz="5400" i="1" dirty="0">
                <a:solidFill>
                  <a:schemeClr val="tx1"/>
                </a:solidFill>
              </a:rPr>
              <a:t>, Richard Rhodes</a:t>
            </a:r>
            <a:r>
              <a:rPr lang="en-US" sz="5400" i="1" baseline="30000" dirty="0"/>
              <a:t>3</a:t>
            </a:r>
            <a:r>
              <a:rPr lang="en-US" sz="5400" i="1" dirty="0">
                <a:solidFill>
                  <a:schemeClr val="tx1"/>
                </a:solidFill>
              </a:rPr>
              <a:t>, Nicole Strock</a:t>
            </a:r>
            <a:r>
              <a:rPr lang="en-US" sz="5400" baseline="30000" dirty="0">
                <a:solidFill>
                  <a:schemeClr val="tx1"/>
                </a:solidFill>
              </a:rPr>
              <a:t>1</a:t>
            </a:r>
            <a:r>
              <a:rPr lang="en-US" sz="5400" i="1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5400" i="1" dirty="0">
                <a:solidFill>
                  <a:schemeClr val="tx1"/>
                </a:solidFill>
              </a:rPr>
              <a:t>Millennia Young</a:t>
            </a:r>
            <a:r>
              <a:rPr lang="en-US" sz="5400" i="1" baseline="30000" dirty="0"/>
              <a:t>3</a:t>
            </a:r>
            <a:r>
              <a:rPr lang="en-US" sz="5400" i="1" dirty="0">
                <a:solidFill>
                  <a:schemeClr val="tx1"/>
                </a:solidFill>
              </a:rPr>
              <a:t>,  Karina Marshall-Goebel</a:t>
            </a:r>
            <a:r>
              <a:rPr lang="en-US" sz="5400" i="1" baseline="30000" dirty="0"/>
              <a:t>3</a:t>
            </a:r>
            <a:endParaRPr lang="en-US" sz="5400" i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7D6D61-E10C-C0AE-3403-DAC8D75C4B77}"/>
              </a:ext>
            </a:extLst>
          </p:cNvPr>
          <p:cNvSpPr txBox="1"/>
          <p:nvPr/>
        </p:nvSpPr>
        <p:spPr>
          <a:xfrm>
            <a:off x="10956472" y="290403"/>
            <a:ext cx="2197825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CIPHER: Egress Fitness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E6FB23-0594-8F01-C679-EFC32AE18A1C}"/>
              </a:ext>
            </a:extLst>
          </p:cNvPr>
          <p:cNvSpPr txBox="1"/>
          <p:nvPr/>
        </p:nvSpPr>
        <p:spPr>
          <a:xfrm>
            <a:off x="6871836" y="4198942"/>
            <a:ext cx="301475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aseline="30000" dirty="0">
                <a:solidFill>
                  <a:schemeClr val="tx1"/>
                </a:solidFill>
              </a:rPr>
              <a:t>1</a:t>
            </a:r>
            <a:r>
              <a:rPr lang="en-US" sz="4800" dirty="0">
                <a:solidFill>
                  <a:schemeClr val="tx1"/>
                </a:solidFill>
              </a:rPr>
              <a:t>KBR, </a:t>
            </a:r>
            <a:r>
              <a:rPr lang="en-US" sz="4800" baseline="30000" dirty="0"/>
              <a:t>2</a:t>
            </a:r>
            <a:r>
              <a:rPr lang="en-US" sz="4800" dirty="0">
                <a:solidFill>
                  <a:schemeClr val="tx1"/>
                </a:solidFill>
              </a:rPr>
              <a:t>JES Tech, </a:t>
            </a:r>
            <a:r>
              <a:rPr lang="en-US" sz="4800" baseline="30000" dirty="0"/>
              <a:t>3</a:t>
            </a:r>
            <a:r>
              <a:rPr lang="en-US" sz="4800" dirty="0">
                <a:solidFill>
                  <a:schemeClr val="tx1"/>
                </a:solidFill>
              </a:rPr>
              <a:t>NASA Johnson Space Center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CD6E04-B90C-2E85-08CC-9D0F0AB66573}"/>
              </a:ext>
            </a:extLst>
          </p:cNvPr>
          <p:cNvGrpSpPr/>
          <p:nvPr/>
        </p:nvGrpSpPr>
        <p:grpSpPr>
          <a:xfrm>
            <a:off x="783771" y="6076665"/>
            <a:ext cx="14394106" cy="956360"/>
            <a:chOff x="783771" y="6076665"/>
            <a:chExt cx="15806058" cy="95636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50C109-CF97-5BC7-8873-3534C1122684}"/>
                </a:ext>
              </a:extLst>
            </p:cNvPr>
            <p:cNvSpPr txBox="1"/>
            <p:nvPr/>
          </p:nvSpPr>
          <p:spPr>
            <a:xfrm>
              <a:off x="849086" y="6076665"/>
              <a:ext cx="157080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Background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32C95B3-D13B-F910-417D-9347F6ABD6AF}"/>
                </a:ext>
              </a:extLst>
            </p:cNvPr>
            <p:cNvCxnSpPr/>
            <p:nvPr/>
          </p:nvCxnSpPr>
          <p:spPr>
            <a:xfrm>
              <a:off x="783771" y="7033025"/>
              <a:ext cx="158060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082819C-3DC6-1C80-4120-6DBB2A091790}"/>
              </a:ext>
            </a:extLst>
          </p:cNvPr>
          <p:cNvSpPr txBox="1"/>
          <p:nvPr/>
        </p:nvSpPr>
        <p:spPr>
          <a:xfrm>
            <a:off x="727230" y="7533078"/>
            <a:ext cx="14810464" cy="446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488" marR="0" lvl="0" indent="-471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75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Physiological response and adaptation to both microgravity and re-entry into a gravity environment can result in significantly reduced functional capacity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71488" marR="0" lvl="0" indent="-471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75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Quantification of astronauts’ post-landing functional, mission-relevant performance is necessary to design concepts of operation for exploration missions and assess readiness to respond to emergency/contingency scenarios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71488" marR="0" lvl="0" indent="-471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75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two high-risk tasks that may have to be performed soon after gravity transitions: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Unassisted capsule egress task after landing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Planetary extravehicular activity (EVA) soon after landing on the Moon or Mars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8BDA3F-CA36-9527-E6E8-649EB5047635}"/>
              </a:ext>
            </a:extLst>
          </p:cNvPr>
          <p:cNvSpPr txBox="1"/>
          <p:nvPr/>
        </p:nvSpPr>
        <p:spPr>
          <a:xfrm>
            <a:off x="667750" y="14091849"/>
            <a:ext cx="14923307" cy="3864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overall objectives of the Egress Fitness study include:</a:t>
            </a: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quantify postflight (after </a:t>
            </a:r>
            <a:r>
              <a:rPr lang="en-US" sz="3200" dirty="0">
                <a:solidFill>
                  <a:prstClr val="white">
                    <a:lumMod val="85000"/>
                    <a:lumOff val="15000"/>
                  </a:prstClr>
                </a:solidFill>
                <a:latin typeface="Calibri" panose="020F0502020204030204"/>
              </a:rPr>
              <a:t>a mission on the ISS)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course changes in unassisted capsule egress and planetary EVA task performance</a:t>
            </a: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characterize the recovery to acceptable planetary EVA task performance as a function of EVA task type, time in space, time post-landing, and other potential determinants of performance (e.g., sleep, nutrition, exercise, sensorimotor performance)</a:t>
            </a:r>
          </a:p>
          <a:p>
            <a:endParaRPr lang="en-US" sz="3200" b="1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4799B5D-FF18-0FBC-06D4-8F730778464C}"/>
              </a:ext>
            </a:extLst>
          </p:cNvPr>
          <p:cNvGrpSpPr/>
          <p:nvPr/>
        </p:nvGrpSpPr>
        <p:grpSpPr>
          <a:xfrm>
            <a:off x="16563197" y="6968301"/>
            <a:ext cx="26945540" cy="10443964"/>
            <a:chOff x="210134" y="1061460"/>
            <a:chExt cx="12323379" cy="5742377"/>
          </a:xfrm>
        </p:grpSpPr>
        <p:pic>
          <p:nvPicPr>
            <p:cNvPr id="102" name="Picture 6" descr="https://io.jsc.nasa.gov/photos/12919/lores/jsc2020e047776.jpg">
              <a:extLst>
                <a:ext uri="{FF2B5EF4-FFF2-40B4-BE49-F238E27FC236}">
                  <a16:creationId xmlns:a16="http://schemas.microsoft.com/office/drawing/2014/main" id="{A9DE71F2-B96E-7CC4-0E01-0BA1840F3F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6" r="19760" b="15861"/>
            <a:stretch/>
          </p:blipFill>
          <p:spPr bwMode="auto">
            <a:xfrm>
              <a:off x="7688638" y="1694459"/>
              <a:ext cx="1843724" cy="264851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14" descr="https://io.jsc.nasa.gov/photos/12919/lores/jsc2020e049040.jpg">
              <a:extLst>
                <a:ext uri="{FF2B5EF4-FFF2-40B4-BE49-F238E27FC236}">
                  <a16:creationId xmlns:a16="http://schemas.microsoft.com/office/drawing/2014/main" id="{9AB414D6-7502-78A1-231F-B5647FB46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280" y="3940527"/>
              <a:ext cx="1727923" cy="25898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8" descr="https://io.jsc.nasa.gov/photos/12919/lores/jsc2020e048263.jpg">
              <a:extLst>
                <a:ext uri="{FF2B5EF4-FFF2-40B4-BE49-F238E27FC236}">
                  <a16:creationId xmlns:a16="http://schemas.microsoft.com/office/drawing/2014/main" id="{71AAAD9C-74B7-C4C9-AA74-E45AE692D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846" y="2129812"/>
              <a:ext cx="1366857" cy="204868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" descr="https://io.jsc.nasa.gov/photos/12918/lores/jsc2020e046645.jpg">
              <a:extLst>
                <a:ext uri="{FF2B5EF4-FFF2-40B4-BE49-F238E27FC236}">
                  <a16:creationId xmlns:a16="http://schemas.microsoft.com/office/drawing/2014/main" id="{5D855CDF-D46A-52F9-DBAE-F37EDDC02F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916"/>
            <a:stretch/>
          </p:blipFill>
          <p:spPr bwMode="auto">
            <a:xfrm>
              <a:off x="4766883" y="3113547"/>
              <a:ext cx="2011621" cy="16971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10" descr="https://io.jsc.nasa.gov/photos/12919/lores/jsc2020e048977.jpg">
              <a:extLst>
                <a:ext uri="{FF2B5EF4-FFF2-40B4-BE49-F238E27FC236}">
                  <a16:creationId xmlns:a16="http://schemas.microsoft.com/office/drawing/2014/main" id="{33E9D762-30CF-F3BF-D290-445CCA593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408" y="4650586"/>
              <a:ext cx="1267761" cy="19001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https://io.jsc.nasa.gov/photos/12921/lores/jsc2020e051978.jpg">
              <a:extLst>
                <a:ext uri="{FF2B5EF4-FFF2-40B4-BE49-F238E27FC236}">
                  <a16:creationId xmlns:a16="http://schemas.microsoft.com/office/drawing/2014/main" id="{26C57E76-0549-2983-C92B-8C1D89393C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0" t="9572" r="5907" b="19621"/>
            <a:stretch/>
          </p:blipFill>
          <p:spPr bwMode="auto">
            <a:xfrm>
              <a:off x="9238393" y="1196059"/>
              <a:ext cx="1754909" cy="251229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4" descr="https://io.jsc.nasa.gov/photos/12919/lores/jsc2020e047601.jpg">
              <a:extLst>
                <a:ext uri="{FF2B5EF4-FFF2-40B4-BE49-F238E27FC236}">
                  <a16:creationId xmlns:a16="http://schemas.microsoft.com/office/drawing/2014/main" id="{6C3A6562-354B-DAD6-4E03-66305F081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332" y="1061460"/>
              <a:ext cx="1506502" cy="226329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Content Placeholder 3">
              <a:extLst>
                <a:ext uri="{FF2B5EF4-FFF2-40B4-BE49-F238E27FC236}">
                  <a16:creationId xmlns:a16="http://schemas.microsoft.com/office/drawing/2014/main" id="{CC22A025-B301-70B3-17A3-93DA3136371D}"/>
                </a:ext>
              </a:extLst>
            </p:cNvPr>
            <p:cNvSpPr txBox="1">
              <a:spLocks/>
            </p:cNvSpPr>
            <p:nvPr/>
          </p:nvSpPr>
          <p:spPr>
            <a:xfrm>
              <a:off x="210134" y="1340348"/>
              <a:ext cx="5715586" cy="5463489"/>
            </a:xfrm>
            <a:prstGeom prst="rect">
              <a:avLst/>
            </a:prstGeom>
            <a:noFill/>
          </p:spPr>
          <p:txBody>
            <a:bodyPr lIns="91440" tIns="45720" rIns="91440" bIns="45720" anchor="t">
              <a:normAutofit/>
            </a:bodyPr>
            <a:lstStyle>
              <a:lvl1pPr marL="1097280" indent="-1097280" algn="l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Char char="•"/>
                <a:defRPr sz="13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918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64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552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7008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77863" indent="-677863">
                <a:spcBef>
                  <a:spcPts val="1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tabLst>
                  <a:tab pos="5486400" algn="l"/>
                </a:tabLst>
              </a:pPr>
              <a:r>
                <a:rPr lang="en-US" sz="3200" dirty="0">
                  <a:cs typeface="Times New Roman"/>
                </a:rPr>
                <a:t>The Simulated EVA is conducted at the NASA Active Response Gravity Offload System (ARGOS) in a pressurized suit offloaded to Martian gravity (3/8 G)</a:t>
              </a:r>
            </a:p>
            <a:p>
              <a:pPr marL="677863" indent="-677863">
                <a:spcBef>
                  <a:spcPts val="1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tabLst>
                  <a:tab pos="5486400" algn="l"/>
                </a:tabLst>
              </a:pPr>
              <a:r>
                <a:rPr lang="en-US" sz="3200" dirty="0">
                  <a:cs typeface="Times New Roman"/>
                </a:rPr>
                <a:t>Planetary EVA circuit consists of </a:t>
              </a:r>
              <a:r>
                <a:rPr lang="en-US" sz="3200" u="sng" dirty="0">
                  <a:cs typeface="Times New Roman"/>
                </a:rPr>
                <a:t>functional tasks that represent a realistic post-landing EVA scenario</a:t>
              </a:r>
              <a:endParaRPr lang="en-US" sz="3200" dirty="0">
                <a:cs typeface="Times New Roman"/>
              </a:endParaRPr>
            </a:p>
            <a:p>
              <a:pPr marL="677863" indent="-677863">
                <a:spcBef>
                  <a:spcPts val="1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tabLst>
                  <a:tab pos="5486400" algn="l"/>
                </a:tabLst>
              </a:pPr>
              <a:r>
                <a:rPr lang="en-US" sz="3200" dirty="0">
                  <a:cs typeface="Times New Roman"/>
                </a:rPr>
                <a:t>Performed in MKIII or xEMU suit @ 4.3 psid</a:t>
              </a:r>
            </a:p>
            <a:p>
              <a:pPr marL="677863" indent="-677863">
                <a:spcBef>
                  <a:spcPts val="1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tabLst>
                  <a:tab pos="5486400" algn="l"/>
                </a:tabLst>
              </a:pPr>
              <a:r>
                <a:rPr lang="en-US" sz="3200" dirty="0">
                  <a:cs typeface="Times New Roman"/>
                </a:rPr>
                <a:t>Task evaluation includes</a:t>
              </a:r>
            </a:p>
            <a:p>
              <a:pPr marL="2065338" lvl="1" indent="-531813">
                <a:spcBef>
                  <a:spcPts val="100"/>
                </a:spcBef>
                <a:buClr>
                  <a:schemeClr val="accent4"/>
                </a:buClr>
                <a:buFont typeface="Wingdings" panose="05000000000000000000" pitchFamily="2" charset="2"/>
                <a:buChar char="§"/>
                <a:tabLst>
                  <a:tab pos="5486400" algn="l"/>
                </a:tabLst>
              </a:pPr>
              <a:r>
                <a:rPr lang="en-US" sz="3200" dirty="0">
                  <a:cs typeface="Times New Roman"/>
                </a:rPr>
                <a:t>Ability to complete the task</a:t>
              </a:r>
            </a:p>
            <a:p>
              <a:pPr marL="2065338" lvl="1" indent="-531813">
                <a:spcBef>
                  <a:spcPts val="100"/>
                </a:spcBef>
                <a:buClr>
                  <a:schemeClr val="accent4"/>
                </a:buClr>
                <a:buFont typeface="Wingdings" panose="05000000000000000000" pitchFamily="2" charset="2"/>
                <a:buChar char="§"/>
                <a:tabLst>
                  <a:tab pos="5486400" algn="l"/>
                </a:tabLst>
              </a:pPr>
              <a:r>
                <a:rPr lang="en-US" sz="3200" dirty="0">
                  <a:cs typeface="Times New Roman"/>
                </a:rPr>
                <a:t>Time to completion</a:t>
              </a:r>
            </a:p>
            <a:p>
              <a:pPr marL="2065338" lvl="1" indent="-531813">
                <a:spcBef>
                  <a:spcPts val="100"/>
                </a:spcBef>
                <a:buClr>
                  <a:schemeClr val="accent4"/>
                </a:buClr>
                <a:buFont typeface="Wingdings" panose="05000000000000000000" pitchFamily="2" charset="2"/>
                <a:buChar char="§"/>
                <a:tabLst>
                  <a:tab pos="5486400" algn="l"/>
                </a:tabLst>
              </a:pPr>
              <a:r>
                <a:rPr lang="en-US" sz="3200" dirty="0">
                  <a:cs typeface="Times New Roman"/>
                </a:rPr>
                <a:t>Metabolic energy expenditure</a:t>
              </a:r>
            </a:p>
            <a:p>
              <a:pPr marL="2065338" lvl="1" indent="-531813">
                <a:spcBef>
                  <a:spcPts val="100"/>
                </a:spcBef>
                <a:buClr>
                  <a:schemeClr val="accent4"/>
                </a:buClr>
                <a:buFont typeface="Wingdings" panose="05000000000000000000" pitchFamily="2" charset="2"/>
                <a:buChar char="§"/>
                <a:tabLst>
                  <a:tab pos="5486400" algn="l"/>
                </a:tabLst>
              </a:pPr>
              <a:r>
                <a:rPr lang="en-US" sz="3200" dirty="0">
                  <a:cs typeface="Times New Roman"/>
                </a:rPr>
                <a:t>Heart rate</a:t>
              </a:r>
              <a:endParaRPr lang="en-US" sz="3200" i="1" dirty="0">
                <a:cs typeface="Times New Roman"/>
              </a:endParaRPr>
            </a:p>
            <a:p>
              <a:pPr marL="2743200" lvl="1" indent="-549275">
                <a:spcBef>
                  <a:spcPts val="100"/>
                </a:spcBef>
                <a:buClr>
                  <a:schemeClr val="accent4"/>
                </a:buClr>
                <a:buFont typeface="Wingdings" panose="05000000000000000000" pitchFamily="2" charset="2"/>
                <a:buChar char="§"/>
                <a:tabLst>
                  <a:tab pos="5486400" algn="l"/>
                </a:tabLst>
              </a:pPr>
              <a:endParaRPr lang="en-US" sz="3200" dirty="0">
                <a:cs typeface="Times New Roman"/>
              </a:endParaRP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03E9A52A-C672-2CF3-9655-972D0A31B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8160525" y="4379379"/>
              <a:ext cx="2458296" cy="18437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11" name="Picture 18" descr="https://io.jsc.nasa.gov/photos/12919/lores/jsc2020e049474.jpg">
              <a:extLst>
                <a:ext uri="{FF2B5EF4-FFF2-40B4-BE49-F238E27FC236}">
                  <a16:creationId xmlns:a16="http://schemas.microsoft.com/office/drawing/2014/main" id="{D84AB4CC-02FA-CCD9-3214-405B5EA49A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594" y="3648266"/>
              <a:ext cx="1922916" cy="288212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8BBDC19F-2E47-0B60-C8F7-34B6AED824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6855" y="2091740"/>
              <a:ext cx="7576658" cy="2947803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70BB2075-289A-A878-252A-3D723661EB30}"/>
                </a:ext>
              </a:extLst>
            </p:cNvPr>
            <p:cNvCxnSpPr>
              <a:cxnSpLocks/>
            </p:cNvCxnSpPr>
            <p:nvPr/>
          </p:nvCxnSpPr>
          <p:spPr>
            <a:xfrm>
              <a:off x="5065010" y="5226356"/>
              <a:ext cx="7140824" cy="1114966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2DA05-B5DD-37D7-3F00-FCBC1B5E0424}"/>
              </a:ext>
            </a:extLst>
          </p:cNvPr>
          <p:cNvSpPr txBox="1"/>
          <p:nvPr/>
        </p:nvSpPr>
        <p:spPr>
          <a:xfrm>
            <a:off x="14592300" y="22038784"/>
            <a:ext cx="1408416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>
                <a:cs typeface="Times New Roman" panose="02020603050405020304" pitchFamily="18" charset="0"/>
              </a:rPr>
              <a:t>Capsule egress is performed using a capsule simulator mockup:</a:t>
            </a:r>
          </a:p>
          <a:p>
            <a:pPr marL="1474788" lvl="2" indent="-560388">
              <a:buClr>
                <a:schemeClr val="accent4"/>
              </a:buClr>
              <a:buFont typeface="+mj-lt"/>
              <a:buAutoNum type="arabicPeriod"/>
            </a:pPr>
            <a:r>
              <a:rPr lang="en-US" sz="3200" dirty="0">
                <a:cs typeface="Times New Roman" panose="02020603050405020304" pitchFamily="18" charset="0"/>
              </a:rPr>
              <a:t>Egress from “recumbent seat” (lying on your back)</a:t>
            </a:r>
          </a:p>
          <a:p>
            <a:pPr marL="1474788" lvl="2" indent="-560388">
              <a:buClr>
                <a:schemeClr val="accent4"/>
              </a:buClr>
              <a:buFont typeface="+mj-lt"/>
              <a:buAutoNum type="arabicPeriod"/>
            </a:pPr>
            <a:r>
              <a:rPr lang="en-US" sz="3200" dirty="0">
                <a:cs typeface="Times New Roman" panose="02020603050405020304" pitchFamily="18" charset="0"/>
              </a:rPr>
              <a:t>Deploy and secure ladder</a:t>
            </a:r>
          </a:p>
          <a:p>
            <a:pPr marL="1474788" lvl="2" indent="-560388">
              <a:buClr>
                <a:schemeClr val="accent4"/>
              </a:buClr>
              <a:buFont typeface="+mj-lt"/>
              <a:buAutoNum type="arabicPeriod"/>
            </a:pPr>
            <a:r>
              <a:rPr lang="en-US" sz="3200" dirty="0">
                <a:cs typeface="Times New Roman" panose="02020603050405020304" pitchFamily="18" charset="0"/>
              </a:rPr>
              <a:t>Ascend the ladder with survival pack</a:t>
            </a:r>
          </a:p>
          <a:p>
            <a:pPr marL="1474788" lvl="2" indent="-560388">
              <a:buClr>
                <a:schemeClr val="accent4"/>
              </a:buClr>
              <a:buFont typeface="+mj-lt"/>
              <a:buAutoNum type="arabicPeriod"/>
            </a:pPr>
            <a:r>
              <a:rPr lang="en-US" sz="3200" dirty="0">
                <a:cs typeface="Times New Roman" panose="02020603050405020304" pitchFamily="18" charset="0"/>
              </a:rPr>
              <a:t>Hand survival pack out of the top of the hatch to operator</a:t>
            </a:r>
          </a:p>
          <a:p>
            <a:pPr marL="1474788" lvl="2" indent="-560388">
              <a:buClr>
                <a:schemeClr val="accent4"/>
              </a:buClr>
              <a:buFont typeface="+mj-lt"/>
              <a:buAutoNum type="arabicPeriod"/>
            </a:pPr>
            <a:r>
              <a:rPr lang="en-US" sz="3200" dirty="0">
                <a:cs typeface="Times New Roman" panose="02020603050405020304" pitchFamily="18" charset="0"/>
              </a:rPr>
              <a:t>Descend ladder</a:t>
            </a:r>
          </a:p>
          <a:p>
            <a:pPr marL="1474788" lvl="2" indent="-560388">
              <a:buClr>
                <a:schemeClr val="accent4"/>
              </a:buClr>
              <a:buFont typeface="+mj-lt"/>
              <a:buAutoNum type="arabicPeriod"/>
            </a:pPr>
            <a:r>
              <a:rPr lang="en-US" sz="3200" dirty="0">
                <a:cs typeface="Times New Roman" panose="02020603050405020304" pitchFamily="18" charset="0"/>
              </a:rPr>
              <a:t>Retrieve survival pack and walk to a safe waypoint (medical tent or around cone ~50ft)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837148A-52ED-CCAB-4B3C-836C3BFA8C08}"/>
              </a:ext>
            </a:extLst>
          </p:cNvPr>
          <p:cNvGrpSpPr/>
          <p:nvPr/>
        </p:nvGrpSpPr>
        <p:grpSpPr>
          <a:xfrm>
            <a:off x="14882607" y="20611610"/>
            <a:ext cx="13845341" cy="930755"/>
            <a:chOff x="772887" y="12823084"/>
            <a:chExt cx="15844831" cy="93075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B250807-491B-EA9D-14C8-F0E5681E3E62}"/>
                </a:ext>
              </a:extLst>
            </p:cNvPr>
            <p:cNvSpPr txBox="1"/>
            <p:nvPr/>
          </p:nvSpPr>
          <p:spPr>
            <a:xfrm>
              <a:off x="772887" y="12823084"/>
              <a:ext cx="157080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Unassisted Mock Capsule Egress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44C92D9-DDDA-04BB-3E97-6F753DCA0700}"/>
                </a:ext>
              </a:extLst>
            </p:cNvPr>
            <p:cNvCxnSpPr/>
            <p:nvPr/>
          </p:nvCxnSpPr>
          <p:spPr>
            <a:xfrm>
              <a:off x="811660" y="13753839"/>
              <a:ext cx="158060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4" name="Picture 133">
            <a:extLst>
              <a:ext uri="{FF2B5EF4-FFF2-40B4-BE49-F238E27FC236}">
                <a16:creationId xmlns:a16="http://schemas.microsoft.com/office/drawing/2014/main" id="{BCE924A3-E75B-2BED-387C-6EE99C1E95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63520" y="26975579"/>
            <a:ext cx="9146391" cy="3349271"/>
          </a:xfrm>
          <a:prstGeom prst="rect">
            <a:avLst/>
          </a:prstGeom>
        </p:spPr>
      </p:pic>
      <p:sp>
        <p:nvSpPr>
          <p:cNvPr id="136" name="Oval 135">
            <a:extLst>
              <a:ext uri="{FF2B5EF4-FFF2-40B4-BE49-F238E27FC236}">
                <a16:creationId xmlns:a16="http://schemas.microsoft.com/office/drawing/2014/main" id="{F8C8E8EB-9C7B-645D-D832-6F90EDDBBDE0}"/>
              </a:ext>
            </a:extLst>
          </p:cNvPr>
          <p:cNvSpPr/>
          <p:nvPr/>
        </p:nvSpPr>
        <p:spPr>
          <a:xfrm>
            <a:off x="3892726" y="27075821"/>
            <a:ext cx="437575" cy="621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1AB9BA9-5517-EBB1-B097-FE9CB34A9474}"/>
              </a:ext>
            </a:extLst>
          </p:cNvPr>
          <p:cNvGrpSpPr/>
          <p:nvPr/>
        </p:nvGrpSpPr>
        <p:grpSpPr>
          <a:xfrm>
            <a:off x="16659769" y="6076665"/>
            <a:ext cx="16556211" cy="956360"/>
            <a:chOff x="707572" y="12042034"/>
            <a:chExt cx="15806058" cy="956360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2944827-8BF7-E4D7-4F3B-153C50916934}"/>
                </a:ext>
              </a:extLst>
            </p:cNvPr>
            <p:cNvSpPr txBox="1"/>
            <p:nvPr/>
          </p:nvSpPr>
          <p:spPr>
            <a:xfrm>
              <a:off x="772887" y="12042034"/>
              <a:ext cx="157080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Simulated Partial Planetary EVA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B41B0A3-CE1D-AFD3-AED6-F603820DFCC2}"/>
                </a:ext>
              </a:extLst>
            </p:cNvPr>
            <p:cNvCxnSpPr/>
            <p:nvPr/>
          </p:nvCxnSpPr>
          <p:spPr>
            <a:xfrm>
              <a:off x="707572" y="12998394"/>
              <a:ext cx="158060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CD4E2CDA-2DCF-A764-A77E-4398D8943EAB}"/>
              </a:ext>
            </a:extLst>
          </p:cNvPr>
          <p:cNvSpPr txBox="1"/>
          <p:nvPr/>
        </p:nvSpPr>
        <p:spPr>
          <a:xfrm>
            <a:off x="16450330" y="12625804"/>
            <a:ext cx="976167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0388" indent="-560388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48640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/>
              </a:rPr>
              <a:t>Simulated EVA Test Timeline</a:t>
            </a:r>
          </a:p>
          <a:p>
            <a:pPr marL="1946275" lvl="1" indent="-471488">
              <a:spcBef>
                <a:spcPts val="100"/>
              </a:spcBef>
              <a:buClr>
                <a:schemeClr val="accent4"/>
              </a:buClr>
              <a:buFont typeface="+mj-lt"/>
              <a:buAutoNum type="arabicPeriod"/>
              <a:tabLst>
                <a:tab pos="548640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/>
              </a:rPr>
              <a:t>Pre-test brief, LCG Don, Suit Exposure Survey</a:t>
            </a:r>
          </a:p>
          <a:p>
            <a:pPr marL="1946275" lvl="1" indent="-471488">
              <a:spcBef>
                <a:spcPts val="100"/>
              </a:spcBef>
              <a:buClr>
                <a:schemeClr val="accent4"/>
              </a:buClr>
              <a:buFont typeface="+mj-lt"/>
              <a:buAutoNum type="arabicPeriod"/>
              <a:tabLst>
                <a:tab pos="548640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/>
              </a:rPr>
              <a:t>“Self” ingress and pressurize EVA suit</a:t>
            </a:r>
          </a:p>
          <a:p>
            <a:pPr marL="1946275" lvl="1" indent="-471488">
              <a:spcBef>
                <a:spcPts val="100"/>
              </a:spcBef>
              <a:buClr>
                <a:schemeClr val="accent4"/>
              </a:buClr>
              <a:buFont typeface="+mj-lt"/>
              <a:buAutoNum type="arabicPeriod"/>
              <a:tabLst>
                <a:tab pos="548640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/>
              </a:rPr>
              <a:t>ARGOS calibration &amp; float to top of lander</a:t>
            </a:r>
          </a:p>
          <a:p>
            <a:pPr marL="1946275" lvl="1" indent="-471488">
              <a:spcBef>
                <a:spcPts val="100"/>
              </a:spcBef>
              <a:buClr>
                <a:schemeClr val="accent4"/>
              </a:buClr>
              <a:buFont typeface="+mj-lt"/>
              <a:buAutoNum type="arabicPeriod"/>
              <a:tabLst>
                <a:tab pos="548640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/>
              </a:rPr>
              <a:t>Translate through a hatch</a:t>
            </a:r>
          </a:p>
          <a:p>
            <a:pPr marL="1946275" lvl="1" indent="-471488">
              <a:spcBef>
                <a:spcPts val="100"/>
              </a:spcBef>
              <a:buClr>
                <a:schemeClr val="accent4"/>
              </a:buClr>
              <a:buFont typeface="+mj-lt"/>
              <a:buAutoNum type="arabicPeriod"/>
              <a:tabLst>
                <a:tab pos="548640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/>
              </a:rPr>
              <a:t>Descend a ladder </a:t>
            </a:r>
          </a:p>
          <a:p>
            <a:pPr marL="1946275" lvl="1" indent="-471488">
              <a:spcBef>
                <a:spcPts val="100"/>
              </a:spcBef>
              <a:buClr>
                <a:schemeClr val="accent4"/>
              </a:buClr>
              <a:buFont typeface="Arial" panose="020B0604020202020204" pitchFamily="34" charset="0"/>
              <a:buAutoNum type="arabicPeriod"/>
              <a:tabLst>
                <a:tab pos="548640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/>
              </a:rPr>
              <a:t>Supply umbilicals task board</a:t>
            </a:r>
            <a:endParaRPr lang="en-US" sz="3200" dirty="0">
              <a:ea typeface="Times New Roman" panose="02020603050405020304" pitchFamily="18" charset="0"/>
              <a:cs typeface="Calibri" panose="020F0502020204030204"/>
            </a:endParaRPr>
          </a:p>
          <a:p>
            <a:pPr marL="1946275" lvl="1" indent="-471488">
              <a:spcBef>
                <a:spcPts val="100"/>
              </a:spcBef>
              <a:buClr>
                <a:schemeClr val="accent4"/>
              </a:buClr>
              <a:buFont typeface="Arial" panose="020B0604020202020204" pitchFamily="34" charset="0"/>
              <a:buAutoNum type="arabicPeriod"/>
              <a:tabLst>
                <a:tab pos="548640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/>
              </a:rPr>
              <a:t>Perform</a:t>
            </a:r>
            <a:r>
              <a:rPr lang="en-US" sz="3200" dirty="0">
                <a:ea typeface="+mn-lt"/>
                <a:cs typeface="Times New Roman"/>
              </a:rPr>
              <a:t> object relocation</a:t>
            </a:r>
          </a:p>
          <a:p>
            <a:pPr marL="1946275" lvl="1" indent="-471488">
              <a:spcBef>
                <a:spcPts val="100"/>
              </a:spcBef>
              <a:buClr>
                <a:schemeClr val="accent4"/>
              </a:buClr>
              <a:buFont typeface="Arial" panose="020B0604020202020204" pitchFamily="34" charset="0"/>
              <a:buAutoNum type="arabicPeriod"/>
              <a:tabLst>
                <a:tab pos="5486400" algn="l"/>
              </a:tabLst>
            </a:pPr>
            <a:r>
              <a:rPr lang="en-US" sz="3200" dirty="0">
                <a:ea typeface="+mn-lt"/>
                <a:cs typeface="Times New Roman"/>
              </a:rPr>
              <a:t>Geology Sampling*</a:t>
            </a:r>
          </a:p>
          <a:p>
            <a:pPr marL="1946275" lvl="1" indent="-471488">
              <a:spcBef>
                <a:spcPts val="100"/>
              </a:spcBef>
              <a:buClr>
                <a:schemeClr val="accent4"/>
              </a:buClr>
              <a:buFont typeface="Arial" panose="020B0604020202020204" pitchFamily="34" charset="0"/>
              <a:buAutoNum type="arabicPeriod"/>
              <a:tabLst>
                <a:tab pos="5486400" algn="l"/>
              </a:tabLst>
            </a:pPr>
            <a:r>
              <a:rPr lang="en-US" sz="3200" dirty="0">
                <a:ea typeface="+mn-lt"/>
                <a:cs typeface="Times New Roman"/>
              </a:rPr>
              <a:t>Treadmill Traverse*</a:t>
            </a:r>
          </a:p>
          <a:p>
            <a:pPr marL="1946275" lvl="1" indent="-471488">
              <a:spcBef>
                <a:spcPts val="100"/>
              </a:spcBef>
              <a:buClr>
                <a:schemeClr val="accent4"/>
              </a:buClr>
              <a:buFont typeface="Arial" panose="020B0604020202020204" pitchFamily="34" charset="0"/>
              <a:buAutoNum type="arabicPeriod"/>
              <a:tabLst>
                <a:tab pos="548640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/>
              </a:rPr>
              <a:t>Align with rear entry port sim</a:t>
            </a:r>
            <a:endParaRPr lang="en-US" sz="3200" dirty="0"/>
          </a:p>
          <a:p>
            <a:pPr marL="1946275" lvl="1" indent="-471488">
              <a:spcBef>
                <a:spcPts val="100"/>
              </a:spcBef>
              <a:buClr>
                <a:schemeClr val="accent4"/>
              </a:buClr>
              <a:buFont typeface="+mj-lt"/>
              <a:buAutoNum type="arabicPeriod"/>
              <a:tabLst>
                <a:tab pos="548640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/>
              </a:rPr>
              <a:t>“Self” egress EVA suit</a:t>
            </a:r>
          </a:p>
          <a:p>
            <a:pPr marL="1474788">
              <a:spcBef>
                <a:spcPts val="100"/>
              </a:spcBef>
              <a:buClr>
                <a:schemeClr val="accent4"/>
              </a:buClr>
              <a:tabLst>
                <a:tab pos="548640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/>
              </a:rPr>
              <a:t>* CIPHER Preflight, R+4, R+8 only</a:t>
            </a:r>
          </a:p>
          <a:p>
            <a:endParaRPr lang="en-US" dirty="0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C9ED07B-88B5-5705-0DE0-DF0B5700F654}"/>
              </a:ext>
            </a:extLst>
          </p:cNvPr>
          <p:cNvGrpSpPr/>
          <p:nvPr/>
        </p:nvGrpSpPr>
        <p:grpSpPr>
          <a:xfrm>
            <a:off x="29316322" y="18707243"/>
            <a:ext cx="12862244" cy="1192368"/>
            <a:chOff x="707572" y="12238832"/>
            <a:chExt cx="15806058" cy="759562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2E03CD2A-2C5E-7F5F-48E7-8D3B4BC540F9}"/>
                </a:ext>
              </a:extLst>
            </p:cNvPr>
            <p:cNvSpPr txBox="1"/>
            <p:nvPr/>
          </p:nvSpPr>
          <p:spPr>
            <a:xfrm>
              <a:off x="805545" y="12238832"/>
              <a:ext cx="15708085" cy="758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Results and Study Status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1C940244-24E7-D31F-EE90-904D23F2EACA}"/>
                </a:ext>
              </a:extLst>
            </p:cNvPr>
            <p:cNvCxnSpPr/>
            <p:nvPr/>
          </p:nvCxnSpPr>
          <p:spPr>
            <a:xfrm>
              <a:off x="707572" y="12998394"/>
              <a:ext cx="158060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BB522F7A-0F09-46C9-C1F5-BC8D45C01408}"/>
              </a:ext>
            </a:extLst>
          </p:cNvPr>
          <p:cNvSpPr txBox="1"/>
          <p:nvPr/>
        </p:nvSpPr>
        <p:spPr>
          <a:xfrm>
            <a:off x="29431721" y="20436505"/>
            <a:ext cx="12862244" cy="737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marR="0" lvl="0" indent="-354013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75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Pilot Egress Fitness completed N = 4 subjects</a:t>
            </a:r>
          </a:p>
          <a:p>
            <a:pPr marL="811213" lvl="2" indent="-354013" algn="just" defTabSz="9144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Pilot testing showed feasibility to complete this study giving valuable lessons learned to carry into the expanded CIPHER study.</a:t>
            </a:r>
          </a:p>
          <a:p>
            <a:pPr marL="811213" lvl="2" indent="-354013" algn="just" defTabSz="9144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Upcoming testing in collaboration with SpaceX to complete capsule egress on the Dragon Recovery Ship</a:t>
            </a:r>
          </a:p>
          <a:p>
            <a:pPr marL="1268413" lvl="4" indent="-354013" algn="just" defTabSz="9144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solidFill>
                  <a:prstClr val="white">
                    <a:lumMod val="85000"/>
                    <a:lumOff val="15000"/>
                  </a:prstClr>
                </a:solidFill>
                <a:latin typeface="Calibri" panose="020F0502020204030204"/>
                <a:cs typeface="Calibri"/>
              </a:rPr>
              <a:t> This will be the first attempt to complete this task on the recovery ship, earlier postflight compared to the current nominal protocol in the rally airport locations.</a:t>
            </a:r>
          </a:p>
          <a:p>
            <a:pPr marL="354013" lvl="1" indent="-354013" algn="just" defTabSz="914400">
              <a:lnSpc>
                <a:spcPct val="90000"/>
              </a:lnSpc>
              <a:spcBef>
                <a:spcPts val="1000"/>
              </a:spcBef>
              <a:buClr>
                <a:srgbClr val="FF5757"/>
              </a:buClr>
              <a:buFont typeface="Wingdings" panose="05000000000000000000" pitchFamily="2" charset="2"/>
              <a:buChar char="§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54013" indent="-354013" algn="just" defTabSz="914400">
              <a:lnSpc>
                <a:spcPct val="90000"/>
              </a:lnSpc>
              <a:spcBef>
                <a:spcPts val="1000"/>
              </a:spcBef>
              <a:buClr>
                <a:srgbClr val="FF5757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CIPHER Egress Fitness began in 2023</a:t>
            </a:r>
          </a:p>
          <a:p>
            <a:pPr marL="811213" lvl="2" indent="-354013" algn="just" defTabSz="9144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solidFill>
                  <a:prstClr val="white">
                    <a:lumMod val="85000"/>
                    <a:lumOff val="15000"/>
                  </a:prstClr>
                </a:solidFill>
                <a:latin typeface="Calibri" panose="020F0502020204030204"/>
                <a:cs typeface="Calibri"/>
              </a:rPr>
              <a:t> To date, we have completed N = 3 subjects</a:t>
            </a:r>
          </a:p>
          <a:p>
            <a:pPr marL="1268413" lvl="4" indent="-354013" algn="just" defTabSz="9144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solidFill>
                  <a:prstClr val="white">
                    <a:lumMod val="85000"/>
                    <a:lumOff val="15000"/>
                  </a:prstClr>
                </a:solidFill>
                <a:latin typeface="Calibri" panose="020F0502020204030204"/>
                <a:cs typeface="Calibri"/>
              </a:rPr>
              <a:t> Increased postflight testing load has been successful, including the additional geology and traverse tasks</a:t>
            </a:r>
          </a:p>
          <a:p>
            <a:pPr marL="811213" lvl="2" indent="-354013" algn="just" defTabSz="9144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Currently have N = 4 </a:t>
            </a:r>
            <a:r>
              <a:rPr lang="en-US" sz="3200" dirty="0">
                <a:solidFill>
                  <a:prstClr val="white">
                    <a:lumMod val="85000"/>
                    <a:lumOff val="15000"/>
                  </a:prstClr>
                </a:solidFill>
                <a:latin typeface="Calibri" panose="020F0502020204030204"/>
                <a:cs typeface="Calibri"/>
              </a:rPr>
              <a:t>subjects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enrolled</a:t>
            </a:r>
          </a:p>
        </p:txBody>
      </p:sp>
      <p:pic>
        <p:nvPicPr>
          <p:cNvPr id="152" name="Picture 2" descr="https://upload.wikimedia.org/wikipedia/commons/thumb/e/e5/NASA_logo.svg/1237px-NASA_logo.svg.png">
            <a:extLst>
              <a:ext uri="{FF2B5EF4-FFF2-40B4-BE49-F238E27FC236}">
                <a16:creationId xmlns:a16="http://schemas.microsoft.com/office/drawing/2014/main" id="{6B9C445B-104E-1A26-757F-606D010C2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68720" y="1462665"/>
            <a:ext cx="2870557" cy="237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735CB3-6328-BA42-9A0B-5CFC28F01793}"/>
              </a:ext>
            </a:extLst>
          </p:cNvPr>
          <p:cNvSpPr txBox="1"/>
          <p:nvPr/>
        </p:nvSpPr>
        <p:spPr>
          <a:xfrm>
            <a:off x="31665258" y="32340881"/>
            <a:ext cx="1286224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757"/>
              </a:buClr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work is funded by the NASA Human Research Program.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D9A7B8-5915-4421-E0C1-F13F1380803F}"/>
              </a:ext>
            </a:extLst>
          </p:cNvPr>
          <p:cNvSpPr txBox="1"/>
          <p:nvPr/>
        </p:nvSpPr>
        <p:spPr>
          <a:xfrm>
            <a:off x="727230" y="20017028"/>
            <a:ext cx="12816471" cy="5628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This study includes a Pilot arm as well as the full study as part of the Complement of Integrated Protocols for Human Exploration Research (CIPHER)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Clr>
                <a:srgbClr val="FF5757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Pilot Egress Fitness objective: To determine the feasibility of performing simulated capsule egress tasks at different landing sites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1000"/>
              </a:spcBef>
              <a:buClr>
                <a:srgbClr val="FF5757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Includes preflight data collection (partial simulated EVA and capsule egress, L-180-90) and postflight capsule egress (R+0) and partial simulated EVA (R+1)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Clr>
                <a:srgbClr val="FF575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CIPHER Egress Fitness: 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1000"/>
              </a:spcBef>
              <a:buClr>
                <a:srgbClr val="FF575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collection preflight at L-180 and L-60, </a:t>
            </a:r>
            <a:r>
              <a:rPr lang="en-US" sz="3200" dirty="0"/>
              <a:t>postflight capsule egress on R+0, and postflight partial simulated EVA on R+1, R+4, R+8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52798C-67DD-0183-3BAC-7BB054F09B03}"/>
              </a:ext>
            </a:extLst>
          </p:cNvPr>
          <p:cNvGrpSpPr/>
          <p:nvPr/>
        </p:nvGrpSpPr>
        <p:grpSpPr>
          <a:xfrm>
            <a:off x="667750" y="12598823"/>
            <a:ext cx="14394106" cy="956360"/>
            <a:chOff x="707572" y="12042034"/>
            <a:chExt cx="15806058" cy="9563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1E0DD5-4C82-0F4B-7834-5AC4A8129FDD}"/>
                </a:ext>
              </a:extLst>
            </p:cNvPr>
            <p:cNvSpPr txBox="1"/>
            <p:nvPr/>
          </p:nvSpPr>
          <p:spPr>
            <a:xfrm>
              <a:off x="772887" y="12042034"/>
              <a:ext cx="157080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Objectives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2E7022C-F605-B2DA-18E5-BF9C6C9EAB32}"/>
                </a:ext>
              </a:extLst>
            </p:cNvPr>
            <p:cNvCxnSpPr/>
            <p:nvPr/>
          </p:nvCxnSpPr>
          <p:spPr>
            <a:xfrm>
              <a:off x="707572" y="12998394"/>
              <a:ext cx="158060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D9AB04-951D-9CF3-FB5C-1F075DB6F341}"/>
              </a:ext>
            </a:extLst>
          </p:cNvPr>
          <p:cNvGrpSpPr/>
          <p:nvPr/>
        </p:nvGrpSpPr>
        <p:grpSpPr>
          <a:xfrm>
            <a:off x="647497" y="18419281"/>
            <a:ext cx="14394106" cy="956360"/>
            <a:chOff x="707572" y="12042034"/>
            <a:chExt cx="15806058" cy="9563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10EA64-2F1C-2763-88F5-01ACAA019AA0}"/>
                </a:ext>
              </a:extLst>
            </p:cNvPr>
            <p:cNvSpPr txBox="1"/>
            <p:nvPr/>
          </p:nvSpPr>
          <p:spPr>
            <a:xfrm>
              <a:off x="772887" y="12042034"/>
              <a:ext cx="157080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Experimental Design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ECEB6B-B749-9628-370D-EE5FC87709D8}"/>
                </a:ext>
              </a:extLst>
            </p:cNvPr>
            <p:cNvCxnSpPr/>
            <p:nvPr/>
          </p:nvCxnSpPr>
          <p:spPr>
            <a:xfrm>
              <a:off x="707572" y="12998394"/>
              <a:ext cx="158060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 descr="HRP Logo | NASA">
            <a:extLst>
              <a:ext uri="{FF2B5EF4-FFF2-40B4-BE49-F238E27FC236}">
                <a16:creationId xmlns:a16="http://schemas.microsoft.com/office/drawing/2014/main" id="{A4F1D5E6-43E8-2F96-77A0-1758BFA4C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0573" y="28313728"/>
            <a:ext cx="3982699" cy="39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31A62A50-2BF6-8675-9670-98D5601B2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778" y="1481564"/>
            <a:ext cx="2693895" cy="26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A642C06-D63B-844A-B0E1-82D4C54708F8}"/>
              </a:ext>
            </a:extLst>
          </p:cNvPr>
          <p:cNvSpPr txBox="1"/>
          <p:nvPr/>
        </p:nvSpPr>
        <p:spPr>
          <a:xfrm>
            <a:off x="29874932" y="17185508"/>
            <a:ext cx="13233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Figure 2: EVA Tasks completed during the Simulated Partial Planetary EVA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E91681-11DB-6D24-6F00-DD1150B30AAA}"/>
              </a:ext>
            </a:extLst>
          </p:cNvPr>
          <p:cNvSpPr txBox="1"/>
          <p:nvPr/>
        </p:nvSpPr>
        <p:spPr>
          <a:xfrm>
            <a:off x="20091769" y="30570339"/>
            <a:ext cx="9146392" cy="553998"/>
          </a:xfrm>
          <a:prstGeom prst="rect">
            <a:avLst/>
          </a:prstGeom>
          <a:solidFill>
            <a:srgbClr val="3366CC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Figure 3: Left, mock capsule rig. Right, capsule walk task.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D20781-1FFB-B55C-A3AE-BD941D46FB7A}"/>
              </a:ext>
            </a:extLst>
          </p:cNvPr>
          <p:cNvSpPr txBox="1"/>
          <p:nvPr/>
        </p:nvSpPr>
        <p:spPr>
          <a:xfrm>
            <a:off x="727230" y="31792253"/>
            <a:ext cx="13233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Figure 1: Experimental design and test timing for Pilot and CIPHER Egress Fitness.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1D2BC7-D462-15DC-334D-A480DF46467D}"/>
              </a:ext>
            </a:extLst>
          </p:cNvPr>
          <p:cNvGrpSpPr/>
          <p:nvPr/>
        </p:nvGrpSpPr>
        <p:grpSpPr>
          <a:xfrm>
            <a:off x="15281795" y="26300561"/>
            <a:ext cx="3795207" cy="5918685"/>
            <a:chOff x="15205595" y="26452961"/>
            <a:chExt cx="3795207" cy="5918685"/>
          </a:xfrm>
        </p:grpSpPr>
        <p:pic>
          <p:nvPicPr>
            <p:cNvPr id="135" name="Picture 134" descr="A person standing on a ladder&#10;&#10;Description automatically generated with low confidence">
              <a:extLst>
                <a:ext uri="{FF2B5EF4-FFF2-40B4-BE49-F238E27FC236}">
                  <a16:creationId xmlns:a16="http://schemas.microsoft.com/office/drawing/2014/main" id="{3642C046-E649-FF5F-80FF-0C4EE308F6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8328" t="5448" r="8901" b="3512"/>
            <a:stretch/>
          </p:blipFill>
          <p:spPr>
            <a:xfrm>
              <a:off x="15205595" y="26452961"/>
              <a:ext cx="3795207" cy="5918685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C6F00D9-59DE-8F85-4958-6AA3E62DC893}"/>
                </a:ext>
              </a:extLst>
            </p:cNvPr>
            <p:cNvSpPr/>
            <p:nvPr/>
          </p:nvSpPr>
          <p:spPr>
            <a:xfrm>
              <a:off x="16941800" y="26568400"/>
              <a:ext cx="292100" cy="40717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6D53A4F-3463-B0DF-D4EE-B1DEAA673187}"/>
              </a:ext>
            </a:extLst>
          </p:cNvPr>
          <p:cNvGrpSpPr/>
          <p:nvPr/>
        </p:nvGrpSpPr>
        <p:grpSpPr>
          <a:xfrm>
            <a:off x="843251" y="26178720"/>
            <a:ext cx="12205250" cy="5444200"/>
            <a:chOff x="843251" y="26331120"/>
            <a:chExt cx="12205250" cy="544420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14C37AD-153D-F282-366B-05693D2B1DFC}"/>
                </a:ext>
              </a:extLst>
            </p:cNvPr>
            <p:cNvGrpSpPr/>
            <p:nvPr/>
          </p:nvGrpSpPr>
          <p:grpSpPr>
            <a:xfrm>
              <a:off x="843251" y="26331120"/>
              <a:ext cx="12205250" cy="5444200"/>
              <a:chOff x="843251" y="26331120"/>
              <a:chExt cx="12205250" cy="5444200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E38DBAEB-0E4B-F666-57BE-5546E23FA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3251" y="26331120"/>
                <a:ext cx="12205250" cy="5444200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672B31B-D0EE-ACE5-2935-341DB21FA0BD}"/>
                  </a:ext>
                </a:extLst>
              </p:cNvPr>
              <p:cNvSpPr txBox="1"/>
              <p:nvPr/>
            </p:nvSpPr>
            <p:spPr>
              <a:xfrm>
                <a:off x="7065848" y="26841735"/>
                <a:ext cx="813824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Travel to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Houston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A4FF7C-8F7E-F391-B2DD-B06FE79C5B37}"/>
                </a:ext>
              </a:extLst>
            </p:cNvPr>
            <p:cNvSpPr txBox="1"/>
            <p:nvPr/>
          </p:nvSpPr>
          <p:spPr>
            <a:xfrm>
              <a:off x="11145320" y="30478006"/>
              <a:ext cx="60218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7751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436</TotalTime>
  <Words>710</Words>
  <Application>Microsoft Office PowerPoint</Application>
  <PresentationFormat>Custom</PresentationFormat>
  <Paragraphs>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Cox, Lauren I. (JSC-SK311)[KBR Wyle Services, LLC]</dc:creator>
  <cp:lastModifiedBy>Hager, Amanda L. (JSC-SK311)[KBR Wyle Services, LLC]</cp:lastModifiedBy>
  <cp:revision>30</cp:revision>
  <dcterms:created xsi:type="dcterms:W3CDTF">2025-01-07T22:04:23Z</dcterms:created>
  <dcterms:modified xsi:type="dcterms:W3CDTF">2025-01-13T20:25:33Z</dcterms:modified>
</cp:coreProperties>
</file>