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8" r:id="rId4"/>
    <p:sldMasterId id="2147483712" r:id="rId5"/>
  </p:sldMasterIdLst>
  <p:notesMasterIdLst>
    <p:notesMasterId r:id="rId17"/>
  </p:notesMasterIdLst>
  <p:handoutMasterIdLst>
    <p:handoutMasterId r:id="rId18"/>
  </p:handoutMasterIdLst>
  <p:sldIdLst>
    <p:sldId id="1583" r:id="rId6"/>
    <p:sldId id="1582" r:id="rId7"/>
    <p:sldId id="1584" r:id="rId8"/>
    <p:sldId id="1592" r:id="rId9"/>
    <p:sldId id="1595" r:id="rId10"/>
    <p:sldId id="1599" r:id="rId11"/>
    <p:sldId id="1602" r:id="rId12"/>
    <p:sldId id="1604" r:id="rId13"/>
    <p:sldId id="1601" r:id="rId14"/>
    <p:sldId id="1590" r:id="rId15"/>
    <p:sldId id="1591" r:id="rId16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BACC6"/>
    <a:srgbClr val="1C334E"/>
    <a:srgbClr val="000000"/>
    <a:srgbClr val="EEECE1"/>
    <a:srgbClr val="FFFFFF"/>
    <a:srgbClr val="EDEDE3"/>
    <a:srgbClr val="FF0000"/>
    <a:srgbClr val="FFFF99"/>
    <a:srgbClr val="002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75" autoAdjust="0"/>
    <p:restoredTop sz="94286" autoAdjust="0"/>
  </p:normalViewPr>
  <p:slideViewPr>
    <p:cSldViewPr>
      <p:cViewPr varScale="1">
        <p:scale>
          <a:sx n="160" d="100"/>
          <a:sy n="160" d="100"/>
        </p:scale>
        <p:origin x="42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1980" y="-102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1/23/25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10363200" cy="1447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12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79F30-0C4E-129E-8EED-7ED629C21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0"/>
            <a:ext cx="12139431" cy="6828430"/>
          </a:xfrm>
          <a:prstGeom prst="rect">
            <a:avLst/>
          </a:prstGeom>
        </p:spPr>
      </p:pic>
      <p:sp>
        <p:nvSpPr>
          <p:cNvPr id="28" name="Rectangle 78">
            <a:extLst>
              <a:ext uri="{FF2B5EF4-FFF2-40B4-BE49-F238E27FC236}">
                <a16:creationId xmlns:a16="http://schemas.microsoft.com/office/drawing/2014/main" id="{5375F6D1-B1E9-E9F0-6FB2-8DD38AD6FF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877" y="6428320"/>
            <a:ext cx="1158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NASA GODDARD SPACE FLIGHT CENTER • JET</a:t>
            </a: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PROPULSION LABORATORY • 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L3HARRIS TECHNOLOGIES •  BAE SYSTEMS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TELEDYNE • NASA KENNEDY SPACE CENTER • SPACE TELESCOPE SCIENCE INSTITUTE  • IPAC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EUROPEAN SPACE AGENCY • JAPAN AEROSPACE EXPLORATION AGENCY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LABORATOIRE D’ASTROPHYSIQUE DE MARSEILLE •  CENTRE NATIONAL d'ÉTUDES SPATIALES  • MAX PLANCK INSTITUTE FOR ASTRONOMY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2B7136-81C0-9128-D722-241479472907}"/>
              </a:ext>
            </a:extLst>
          </p:cNvPr>
          <p:cNvSpPr>
            <a:spLocks/>
          </p:cNvSpPr>
          <p:nvPr userDrawn="1"/>
        </p:nvSpPr>
        <p:spPr>
          <a:xfrm>
            <a:off x="3733800" y="-1"/>
            <a:ext cx="8458200" cy="6452307"/>
          </a:xfrm>
          <a:prstGeom prst="rect">
            <a:avLst/>
          </a:prstGeom>
          <a:gradFill>
            <a:gsLst>
              <a:gs pos="1000">
                <a:schemeClr val="accent1">
                  <a:alpha val="0"/>
                  <a:lumMod val="0"/>
                </a:schemeClr>
              </a:gs>
              <a:gs pos="79000">
                <a:srgbClr val="000000">
                  <a:alpha val="70688"/>
                </a:srgbClr>
              </a:gs>
              <a:gs pos="68000">
                <a:schemeClr val="tx1">
                  <a:alpha val="8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440DA0-A26F-C1ED-C311-4B73B767F5CF}"/>
              </a:ext>
            </a:extLst>
          </p:cNvPr>
          <p:cNvSpPr>
            <a:spLocks/>
          </p:cNvSpPr>
          <p:nvPr userDrawn="1"/>
        </p:nvSpPr>
        <p:spPr>
          <a:xfrm>
            <a:off x="894773" y="2090018"/>
            <a:ext cx="167155" cy="208695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35643AB4-3F1F-DA21-8E4F-25778B0DEB8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858860" y="5105400"/>
            <a:ext cx="487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6CC7C68E-E710-F902-CC73-62617B994DBC}"/>
              </a:ext>
            </a:extLst>
          </p:cNvPr>
          <p:cNvSpPr>
            <a:spLocks/>
          </p:cNvSpPr>
          <p:nvPr userDrawn="1"/>
        </p:nvSpPr>
        <p:spPr>
          <a:xfrm>
            <a:off x="6096000" y="4268824"/>
            <a:ext cx="227740" cy="228600"/>
          </a:xfrm>
          <a:prstGeom prst="star4">
            <a:avLst/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71D20E41-E5B3-D4E0-D482-123144513E6B}"/>
              </a:ext>
            </a:extLst>
          </p:cNvPr>
          <p:cNvSpPr>
            <a:spLocks/>
          </p:cNvSpPr>
          <p:nvPr userDrawn="1"/>
        </p:nvSpPr>
        <p:spPr>
          <a:xfrm>
            <a:off x="6656993" y="955070"/>
            <a:ext cx="227740" cy="228600"/>
          </a:xfrm>
          <a:prstGeom prst="star4">
            <a:avLst/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A65AD254-5F15-C3F9-194A-065566B72B78}"/>
              </a:ext>
            </a:extLst>
          </p:cNvPr>
          <p:cNvSpPr>
            <a:spLocks/>
          </p:cNvSpPr>
          <p:nvPr userDrawn="1"/>
        </p:nvSpPr>
        <p:spPr>
          <a:xfrm rot="733220">
            <a:off x="11170505" y="2798624"/>
            <a:ext cx="152400" cy="140732"/>
          </a:xfrm>
          <a:prstGeom prst="star4">
            <a:avLst/>
          </a:prstGeom>
          <a:solidFill>
            <a:srgbClr val="EEECE1">
              <a:alpha val="25098"/>
            </a:srgbClr>
          </a:solidFill>
          <a:ln>
            <a:solidFill>
              <a:srgbClr val="EEECE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E7BF03FB-F3E0-D994-3B88-3F2BE7FD1231}"/>
              </a:ext>
            </a:extLst>
          </p:cNvPr>
          <p:cNvSpPr>
            <a:spLocks/>
          </p:cNvSpPr>
          <p:nvPr userDrawn="1"/>
        </p:nvSpPr>
        <p:spPr>
          <a:xfrm rot="733220">
            <a:off x="8170589" y="2423802"/>
            <a:ext cx="179190" cy="181596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4 Points 13">
            <a:extLst>
              <a:ext uri="{FF2B5EF4-FFF2-40B4-BE49-F238E27FC236}">
                <a16:creationId xmlns:a16="http://schemas.microsoft.com/office/drawing/2014/main" id="{160AF542-6D4A-C116-02A4-6D87D94DF2E7}"/>
              </a:ext>
            </a:extLst>
          </p:cNvPr>
          <p:cNvSpPr>
            <a:spLocks/>
          </p:cNvSpPr>
          <p:nvPr userDrawn="1"/>
        </p:nvSpPr>
        <p:spPr>
          <a:xfrm rot="1331020">
            <a:off x="5023607" y="1454896"/>
            <a:ext cx="307149" cy="326230"/>
          </a:xfrm>
          <a:prstGeom prst="star4">
            <a:avLst>
              <a:gd name="adj" fmla="val 8526"/>
            </a:avLst>
          </a:prstGeom>
          <a:solidFill>
            <a:srgbClr val="EEECE1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4 Points 14">
            <a:extLst>
              <a:ext uri="{FF2B5EF4-FFF2-40B4-BE49-F238E27FC236}">
                <a16:creationId xmlns:a16="http://schemas.microsoft.com/office/drawing/2014/main" id="{5CE84FD0-3EA9-ABDF-0C64-6477442F2EB2}"/>
              </a:ext>
            </a:extLst>
          </p:cNvPr>
          <p:cNvSpPr>
            <a:spLocks/>
          </p:cNvSpPr>
          <p:nvPr userDrawn="1"/>
        </p:nvSpPr>
        <p:spPr>
          <a:xfrm rot="733220">
            <a:off x="10439226" y="2364488"/>
            <a:ext cx="92444" cy="141936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4 Points 15">
            <a:extLst>
              <a:ext uri="{FF2B5EF4-FFF2-40B4-BE49-F238E27FC236}">
                <a16:creationId xmlns:a16="http://schemas.microsoft.com/office/drawing/2014/main" id="{E9B1C19F-6BD2-BBD9-60F9-08F11823E0D7}"/>
              </a:ext>
            </a:extLst>
          </p:cNvPr>
          <p:cNvSpPr>
            <a:spLocks/>
          </p:cNvSpPr>
          <p:nvPr userDrawn="1"/>
        </p:nvSpPr>
        <p:spPr>
          <a:xfrm rot="733220">
            <a:off x="6496270" y="2209096"/>
            <a:ext cx="233038" cy="183429"/>
          </a:xfrm>
          <a:prstGeom prst="star4">
            <a:avLst/>
          </a:prstGeom>
          <a:solidFill>
            <a:srgbClr val="EDED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E34B174B-1AC0-8A72-3AA7-AF4B7EAA1431}"/>
              </a:ext>
            </a:extLst>
          </p:cNvPr>
          <p:cNvSpPr>
            <a:spLocks/>
          </p:cNvSpPr>
          <p:nvPr userDrawn="1"/>
        </p:nvSpPr>
        <p:spPr>
          <a:xfrm rot="20461123">
            <a:off x="5309146" y="1004694"/>
            <a:ext cx="165212" cy="129353"/>
          </a:xfrm>
          <a:prstGeom prst="star4">
            <a:avLst/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4 Points 17">
            <a:extLst>
              <a:ext uri="{FF2B5EF4-FFF2-40B4-BE49-F238E27FC236}">
                <a16:creationId xmlns:a16="http://schemas.microsoft.com/office/drawing/2014/main" id="{6D242D71-45BD-BA88-FEC0-5FFAF691A6F7}"/>
              </a:ext>
            </a:extLst>
          </p:cNvPr>
          <p:cNvSpPr>
            <a:spLocks/>
          </p:cNvSpPr>
          <p:nvPr userDrawn="1"/>
        </p:nvSpPr>
        <p:spPr>
          <a:xfrm rot="733220">
            <a:off x="11131023" y="3108247"/>
            <a:ext cx="132865" cy="75088"/>
          </a:xfrm>
          <a:prstGeom prst="star4">
            <a:avLst>
              <a:gd name="adj" fmla="val 12334"/>
            </a:avLst>
          </a:prstGeom>
          <a:solidFill>
            <a:srgbClr val="EEECE1">
              <a:alpha val="21176"/>
            </a:srgbClr>
          </a:solidFill>
          <a:ln>
            <a:solidFill>
              <a:srgbClr val="EEECE1">
                <a:alpha val="3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3A510088-1D8C-5471-1BCF-9428D715627F}"/>
              </a:ext>
            </a:extLst>
          </p:cNvPr>
          <p:cNvSpPr>
            <a:spLocks/>
          </p:cNvSpPr>
          <p:nvPr userDrawn="1"/>
        </p:nvSpPr>
        <p:spPr>
          <a:xfrm rot="21188639">
            <a:off x="5584357" y="3445686"/>
            <a:ext cx="204273" cy="173144"/>
          </a:xfrm>
          <a:prstGeom prst="star4">
            <a:avLst>
              <a:gd name="adj" fmla="val 12334"/>
            </a:avLst>
          </a:prstGeom>
          <a:solidFill>
            <a:srgbClr val="EEECE1">
              <a:alpha val="40000"/>
            </a:srgbClr>
          </a:solidFill>
          <a:ln>
            <a:solidFill>
              <a:srgbClr val="EEECE1">
                <a:alpha val="5411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4 Points 19">
            <a:extLst>
              <a:ext uri="{FF2B5EF4-FFF2-40B4-BE49-F238E27FC236}">
                <a16:creationId xmlns:a16="http://schemas.microsoft.com/office/drawing/2014/main" id="{366F66CD-ABC5-213F-52CF-03004E073065}"/>
              </a:ext>
            </a:extLst>
          </p:cNvPr>
          <p:cNvSpPr>
            <a:spLocks/>
          </p:cNvSpPr>
          <p:nvPr userDrawn="1"/>
        </p:nvSpPr>
        <p:spPr>
          <a:xfrm rot="733220">
            <a:off x="10038870" y="1796187"/>
            <a:ext cx="132865" cy="75088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92B9056D-0898-6749-89BE-31AD9B3706D4}"/>
              </a:ext>
            </a:extLst>
          </p:cNvPr>
          <p:cNvSpPr>
            <a:spLocks/>
          </p:cNvSpPr>
          <p:nvPr userDrawn="1"/>
        </p:nvSpPr>
        <p:spPr>
          <a:xfrm>
            <a:off x="8915400" y="1347588"/>
            <a:ext cx="227740" cy="228600"/>
          </a:xfrm>
          <a:prstGeom prst="star4">
            <a:avLst>
              <a:gd name="adj" fmla="val 17869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6921D675-9EF0-242A-5E0F-52E87C54DD05}"/>
              </a:ext>
            </a:extLst>
          </p:cNvPr>
          <p:cNvSpPr>
            <a:spLocks/>
          </p:cNvSpPr>
          <p:nvPr userDrawn="1"/>
        </p:nvSpPr>
        <p:spPr>
          <a:xfrm rot="21417461">
            <a:off x="9944530" y="4114800"/>
            <a:ext cx="227740" cy="228600"/>
          </a:xfrm>
          <a:prstGeom prst="star4">
            <a:avLst>
              <a:gd name="adj" fmla="val 17869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22">
            <a:extLst>
              <a:ext uri="{FF2B5EF4-FFF2-40B4-BE49-F238E27FC236}">
                <a16:creationId xmlns:a16="http://schemas.microsoft.com/office/drawing/2014/main" id="{65FCD07E-FF1D-6123-AA84-509244FDDBA7}"/>
              </a:ext>
            </a:extLst>
          </p:cNvPr>
          <p:cNvSpPr>
            <a:spLocks/>
          </p:cNvSpPr>
          <p:nvPr userDrawn="1"/>
        </p:nvSpPr>
        <p:spPr>
          <a:xfrm>
            <a:off x="8653558" y="5169544"/>
            <a:ext cx="227740" cy="228600"/>
          </a:xfrm>
          <a:prstGeom prst="star4">
            <a:avLst/>
          </a:prstGeom>
          <a:solidFill>
            <a:srgbClr val="EEECE1">
              <a:alpha val="27843"/>
            </a:srgbClr>
          </a:solidFill>
          <a:ln>
            <a:solidFill>
              <a:srgbClr val="EEECE1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73D40CF7-BF86-F8D0-0B9A-C71A49E5E7A2}"/>
              </a:ext>
            </a:extLst>
          </p:cNvPr>
          <p:cNvSpPr>
            <a:spLocks/>
          </p:cNvSpPr>
          <p:nvPr userDrawn="1"/>
        </p:nvSpPr>
        <p:spPr>
          <a:xfrm>
            <a:off x="6800963" y="5496985"/>
            <a:ext cx="114075" cy="131227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4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2C2AF7FA-A7AF-7D88-8BA9-335E9AD5DE32}"/>
              </a:ext>
            </a:extLst>
          </p:cNvPr>
          <p:cNvSpPr>
            <a:spLocks/>
          </p:cNvSpPr>
          <p:nvPr userDrawn="1"/>
        </p:nvSpPr>
        <p:spPr>
          <a:xfrm rot="232091">
            <a:off x="8501158" y="4343400"/>
            <a:ext cx="152400" cy="152400"/>
          </a:xfrm>
          <a:prstGeom prst="star4">
            <a:avLst/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id="{B97C836E-A12B-7E6F-E1DC-C84CC439BCA6}"/>
              </a:ext>
            </a:extLst>
          </p:cNvPr>
          <p:cNvSpPr>
            <a:spLocks/>
          </p:cNvSpPr>
          <p:nvPr userDrawn="1"/>
        </p:nvSpPr>
        <p:spPr>
          <a:xfrm rot="299240">
            <a:off x="8847807" y="2892388"/>
            <a:ext cx="142480" cy="101357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4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ACF9E54E-BA2D-FD58-BADF-92EA4D3829DA}"/>
              </a:ext>
            </a:extLst>
          </p:cNvPr>
          <p:cNvSpPr>
            <a:spLocks/>
          </p:cNvSpPr>
          <p:nvPr userDrawn="1"/>
        </p:nvSpPr>
        <p:spPr>
          <a:xfrm rot="20448119">
            <a:off x="9607642" y="2689244"/>
            <a:ext cx="132865" cy="75088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4 Points 28">
            <a:extLst>
              <a:ext uri="{FF2B5EF4-FFF2-40B4-BE49-F238E27FC236}">
                <a16:creationId xmlns:a16="http://schemas.microsoft.com/office/drawing/2014/main" id="{75281CD6-9754-6D7B-3D44-3DC6DDB1C631}"/>
              </a:ext>
            </a:extLst>
          </p:cNvPr>
          <p:cNvSpPr>
            <a:spLocks/>
          </p:cNvSpPr>
          <p:nvPr userDrawn="1"/>
        </p:nvSpPr>
        <p:spPr>
          <a:xfrm rot="21276238">
            <a:off x="9330768" y="2048876"/>
            <a:ext cx="111994" cy="108157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4 Points 29">
            <a:extLst>
              <a:ext uri="{FF2B5EF4-FFF2-40B4-BE49-F238E27FC236}">
                <a16:creationId xmlns:a16="http://schemas.microsoft.com/office/drawing/2014/main" id="{DA3B57FC-40F1-4FAE-DFB2-28CD41A9ACE3}"/>
              </a:ext>
            </a:extLst>
          </p:cNvPr>
          <p:cNvSpPr>
            <a:spLocks/>
          </p:cNvSpPr>
          <p:nvPr userDrawn="1"/>
        </p:nvSpPr>
        <p:spPr>
          <a:xfrm rot="733220">
            <a:off x="555983" y="3127578"/>
            <a:ext cx="145770" cy="135125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4 Points 30">
            <a:extLst>
              <a:ext uri="{FF2B5EF4-FFF2-40B4-BE49-F238E27FC236}">
                <a16:creationId xmlns:a16="http://schemas.microsoft.com/office/drawing/2014/main" id="{5FA1A90C-539F-1FD8-A32B-B90AE59ECA80}"/>
              </a:ext>
            </a:extLst>
          </p:cNvPr>
          <p:cNvSpPr>
            <a:spLocks/>
          </p:cNvSpPr>
          <p:nvPr userDrawn="1"/>
        </p:nvSpPr>
        <p:spPr>
          <a:xfrm rot="733220">
            <a:off x="3204726" y="4376451"/>
            <a:ext cx="96004" cy="51156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4 Points 31">
            <a:extLst>
              <a:ext uri="{FF2B5EF4-FFF2-40B4-BE49-F238E27FC236}">
                <a16:creationId xmlns:a16="http://schemas.microsoft.com/office/drawing/2014/main" id="{E8A4AD19-7A04-27EA-3411-F1A4ED4ABD0B}"/>
              </a:ext>
            </a:extLst>
          </p:cNvPr>
          <p:cNvSpPr>
            <a:spLocks/>
          </p:cNvSpPr>
          <p:nvPr userDrawn="1"/>
        </p:nvSpPr>
        <p:spPr>
          <a:xfrm rot="733220">
            <a:off x="1455563" y="6257420"/>
            <a:ext cx="65722" cy="80385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32">
            <a:extLst>
              <a:ext uri="{FF2B5EF4-FFF2-40B4-BE49-F238E27FC236}">
                <a16:creationId xmlns:a16="http://schemas.microsoft.com/office/drawing/2014/main" id="{30AFED17-FE42-37E9-19B3-411EBC0F6EEE}"/>
              </a:ext>
            </a:extLst>
          </p:cNvPr>
          <p:cNvSpPr>
            <a:spLocks/>
          </p:cNvSpPr>
          <p:nvPr userDrawn="1"/>
        </p:nvSpPr>
        <p:spPr>
          <a:xfrm rot="733220">
            <a:off x="4935172" y="3196636"/>
            <a:ext cx="98593" cy="131337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4 Points 33">
            <a:extLst>
              <a:ext uri="{FF2B5EF4-FFF2-40B4-BE49-F238E27FC236}">
                <a16:creationId xmlns:a16="http://schemas.microsoft.com/office/drawing/2014/main" id="{695428A4-7D67-947C-C134-D67888159397}"/>
              </a:ext>
            </a:extLst>
          </p:cNvPr>
          <p:cNvSpPr>
            <a:spLocks/>
          </p:cNvSpPr>
          <p:nvPr userDrawn="1"/>
        </p:nvSpPr>
        <p:spPr>
          <a:xfrm rot="733220">
            <a:off x="4923196" y="420551"/>
            <a:ext cx="151468" cy="103594"/>
          </a:xfrm>
          <a:prstGeom prst="star4">
            <a:avLst>
              <a:gd name="adj" fmla="val 12334"/>
            </a:avLst>
          </a:prstGeom>
          <a:solidFill>
            <a:srgbClr val="EEECE1">
              <a:alpha val="32941"/>
            </a:srgbClr>
          </a:solidFill>
          <a:ln>
            <a:solidFill>
              <a:srgbClr val="EEECE1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4 Points 34">
            <a:extLst>
              <a:ext uri="{FF2B5EF4-FFF2-40B4-BE49-F238E27FC236}">
                <a16:creationId xmlns:a16="http://schemas.microsoft.com/office/drawing/2014/main" id="{564BF8C9-FC53-91EE-E25F-3AE3D8F59E5B}"/>
              </a:ext>
            </a:extLst>
          </p:cNvPr>
          <p:cNvSpPr>
            <a:spLocks/>
          </p:cNvSpPr>
          <p:nvPr userDrawn="1"/>
        </p:nvSpPr>
        <p:spPr>
          <a:xfrm rot="632656">
            <a:off x="5033746" y="5454157"/>
            <a:ext cx="128438" cy="175758"/>
          </a:xfrm>
          <a:prstGeom prst="star4">
            <a:avLst>
              <a:gd name="adj" fmla="val 12334"/>
            </a:avLst>
          </a:prstGeom>
          <a:solidFill>
            <a:srgbClr val="EEECE1">
              <a:alpha val="38039"/>
            </a:srgbClr>
          </a:solidFill>
          <a:ln>
            <a:solidFill>
              <a:srgbClr val="EEECE1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6CAE100-C6B8-AB85-E248-BD3F60001CEC}"/>
              </a:ext>
            </a:extLst>
          </p:cNvPr>
          <p:cNvSpPr>
            <a:spLocks/>
          </p:cNvSpPr>
          <p:nvPr userDrawn="1"/>
        </p:nvSpPr>
        <p:spPr>
          <a:xfrm>
            <a:off x="1675937" y="1367493"/>
            <a:ext cx="167155" cy="208695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ABEFDB-F732-4DBD-BFE6-FDB955A305DF}"/>
              </a:ext>
            </a:extLst>
          </p:cNvPr>
          <p:cNvSpPr>
            <a:spLocks/>
          </p:cNvSpPr>
          <p:nvPr userDrawn="1"/>
        </p:nvSpPr>
        <p:spPr>
          <a:xfrm>
            <a:off x="989144" y="2148164"/>
            <a:ext cx="96500" cy="13783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02795A04-21BC-7C2A-1D00-4906062062A1}"/>
              </a:ext>
            </a:extLst>
          </p:cNvPr>
          <p:cNvSpPr>
            <a:spLocks/>
          </p:cNvSpPr>
          <p:nvPr userDrawn="1"/>
        </p:nvSpPr>
        <p:spPr>
          <a:xfrm>
            <a:off x="963331" y="2156427"/>
            <a:ext cx="110455" cy="11209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7734838D-EB00-3389-F9B0-30F904491BE0}"/>
              </a:ext>
            </a:extLst>
          </p:cNvPr>
          <p:cNvSpPr>
            <a:spLocks/>
          </p:cNvSpPr>
          <p:nvPr userDrawn="1"/>
        </p:nvSpPr>
        <p:spPr>
          <a:xfrm>
            <a:off x="1676400" y="1451053"/>
            <a:ext cx="76200" cy="7294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ogo, icon&#10;&#10;Description automatically generated">
            <a:extLst>
              <a:ext uri="{FF2B5EF4-FFF2-40B4-BE49-F238E27FC236}">
                <a16:creationId xmlns:a16="http://schemas.microsoft.com/office/drawing/2014/main" id="{ADFE8891-2F3D-1D06-8AFC-C5C9E2A8B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073" y="37978"/>
            <a:ext cx="855927" cy="7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292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75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2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93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1"/>
            <a:ext cx="11074400" cy="5333999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17C322-FFB9-E443-9E32-B8076F32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80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6096000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51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7145-DAC2-E8A2-9867-A9EF98165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41447-CF61-EFB1-9F40-F1A58D6DF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B94F5-4A2A-B90D-3EDB-B2F68575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C958-8B1D-0577-BDA8-CC307F9C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1264-0CDB-7E6D-8C06-F2D48B13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6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F46E-280E-5E29-F134-3CCC8E6F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28A5E-1C48-0B96-0A96-7B689D38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7791-36E9-BA90-2495-818F4EED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D3EB8-E715-19EC-BE1A-4AC1F3E7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2FDA-6E6E-7F98-1F84-4076E0CA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A605-FC91-8B28-29A5-B8C04656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0FE3E-645C-AE09-9052-424D5557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E036A-6016-A012-594C-5B1F5A38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06F1-7E6D-BDC3-9444-DD2C50D4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1486B-FDBA-CB16-8ECF-782C2A08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4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EDE0-8EB9-42D2-9CAB-469EFEC7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5A1E-EA63-D05E-13F2-7FA82AA6D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27B31-8003-6FAB-E34D-C0BB9F5D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E8A33-6805-311A-8EA5-96767A5F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98388-DCD6-379D-AF89-4149C625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95B78-DC14-2F06-700B-C6383B7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CD60-C010-074E-2B3F-2A8DA344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7DDA0-0AEF-1A31-C320-12A4D4684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3FC00-85ED-E463-5ECC-642FB4895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B9A9B-E823-5EAC-BFF2-D8AF08C20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68C5B-4442-34EB-437C-1BBCA7A20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9C1E-F7C6-D905-DA80-E739A08D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51213-8235-A8D9-2FF3-B0A960C2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9CDE4-BFFD-3A4F-4EC9-BD7A1309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AB5D-ACC9-2AD8-3ED1-863359EC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30649-6A74-EA42-7EA5-34A2CF46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15A89-04FA-B751-5BE5-AF7BEBF9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DF254-2C2F-FD38-DE27-80EFC8E8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>
            <a:lvl1pPr>
              <a:spcBef>
                <a:spcPts val="1080"/>
              </a:spcBef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87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1EB07-9768-AC1B-2853-BC4652F0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01224-1AEA-C775-3711-5ADD619F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DC3E8-CC8C-31DF-2F26-9E22DC8B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5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047E-41DB-3A2E-7247-C2C23E52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CD1A1-8B3F-7B22-7604-D685BCC8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4CFD-222D-156E-011A-097E6A8E8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871AD-ECA8-41E4-1316-0B55E16A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7F899-94CC-F258-51D7-DB711415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CBCE5-4368-92C8-C601-3C6BF1D2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D94B-F33C-F495-9C45-3E173A0A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69FBE-07CF-84B0-0A7F-7A6917A26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D3A73-75C0-E1DC-B460-0EB7924FD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FEA9D-F265-D28E-EEE6-AD11D5C2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2272D-D515-5635-2A28-A4600A36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C8D13-9500-CD9B-ED49-2B725BCF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7BA1-F109-52B7-F8A1-9A142FD0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0BD9A-9AF9-F794-07AD-A94DC63C8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A51E4-5EDF-A018-34E5-D0145001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7C997-ED26-DE4D-5735-512D0FAA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4BBC6-18FB-8F88-C873-4D89C1E9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9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B5CD1-5D05-008F-3E58-A2D394610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4194C-5235-3D8D-0674-8060F978D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DAD9-207D-20C2-9547-ADE8BC10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DA5AA-252A-37B0-8219-815509B5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2FDF6-E89D-FD57-1A79-55DD0442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>
            <a:lvl1pPr>
              <a:spcBef>
                <a:spcPts val="1080"/>
              </a:spcBef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56C0AC-2493-0C42-A372-562FB6AA7784}"/>
              </a:ext>
            </a:extLst>
          </p:cNvPr>
          <p:cNvSpPr txBox="1">
            <a:spLocks/>
          </p:cNvSpPr>
          <p:nvPr userDrawn="1"/>
        </p:nvSpPr>
        <p:spPr>
          <a:xfrm>
            <a:off x="2514600" y="6462585"/>
            <a:ext cx="7162800" cy="1668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900" dirty="0">
                <a:solidFill>
                  <a:srgbClr val="FF0000"/>
                </a:solidFill>
              </a:rPr>
              <a:t>Use or disclosure of data contained on this page is subject to the restriction(s) on the title page of this document.</a:t>
            </a:r>
          </a:p>
        </p:txBody>
      </p:sp>
    </p:spTree>
    <p:extLst>
      <p:ext uri="{BB962C8B-B14F-4D97-AF65-F5344CB8AC3E}">
        <p14:creationId xmlns:p14="http://schemas.microsoft.com/office/powerpoint/2010/main" val="372346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9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</p:spPr>
        <p:txBody>
          <a:bodyPr/>
          <a:lstStyle>
            <a:lvl1pPr>
              <a:spcBef>
                <a:spcPts val="1032"/>
              </a:spcBef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</p:spPr>
        <p:txBody>
          <a:bodyPr/>
          <a:lstStyle>
            <a:lvl1pPr>
              <a:spcBef>
                <a:spcPts val="1032"/>
              </a:spcBef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4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62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8731" y="77788"/>
            <a:ext cx="9335669" cy="6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66801"/>
            <a:ext cx="11074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9B15B-A022-F347-A345-C899D6879B03}"/>
              </a:ext>
            </a:extLst>
          </p:cNvPr>
          <p:cNvSpPr txBox="1"/>
          <p:nvPr userDrawn="1"/>
        </p:nvSpPr>
        <p:spPr>
          <a:xfrm>
            <a:off x="10972800" y="6637765"/>
            <a:ext cx="866842" cy="232230"/>
          </a:xfrm>
          <a:prstGeom prst="rect">
            <a:avLst/>
          </a:prstGeom>
          <a:noFill/>
        </p:spPr>
        <p:txBody>
          <a:bodyPr wrap="square" lIns="62344" tIns="31172" rIns="62344" bIns="31172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08D2F1E-C954-4D00-9791-3C7347B79C78}" type="slidenum">
              <a:rPr lang="en-US" sz="11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9034B-B79D-CF4A-89CB-FD43C9707F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6348" y="6613464"/>
            <a:ext cx="33050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January 31</a:t>
            </a:r>
            <a:r>
              <a:rPr lang="en-US" sz="1100" b="1" baseline="30000" dirty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 – February 5</a:t>
            </a:r>
            <a:r>
              <a:rPr lang="en-US" sz="1100" b="1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, 2025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C98BD-4F94-3B45-A7CD-D4689093EF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" y="9144"/>
            <a:ext cx="822960" cy="82296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E18294-11D5-4D45-9D43-48B31E35453A}"/>
              </a:ext>
            </a:extLst>
          </p:cNvPr>
          <p:cNvCxnSpPr>
            <a:cxnSpLocks/>
          </p:cNvCxnSpPr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D97D6-CF1A-B242-B308-7C9E717D9B14}"/>
              </a:ext>
            </a:extLst>
          </p:cNvPr>
          <p:cNvCxnSpPr>
            <a:cxnSpLocks/>
          </p:cNvCxnSpPr>
          <p:nvPr userDrawn="1"/>
        </p:nvCxnSpPr>
        <p:spPr>
          <a:xfrm>
            <a:off x="0" y="6629400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6">
            <a:extLst>
              <a:ext uri="{FF2B5EF4-FFF2-40B4-BE49-F238E27FC236}">
                <a16:creationId xmlns:a16="http://schemas.microsoft.com/office/drawing/2014/main" id="{4BDC123B-6CC7-CB49-ABB1-86112733AB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0" y="6629400"/>
            <a:ext cx="5715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47</a:t>
            </a:r>
            <a:r>
              <a:rPr lang="en-US" sz="1100" b="1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 Rocky Mountain AAS GN&amp;C Conference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37EDDD9D-50EA-0329-1487-8C511260C28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919" y="78925"/>
            <a:ext cx="741528" cy="6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  <p:sldLayoutId id="2147483701" r:id="rId4"/>
    <p:sldLayoutId id="2147483710" r:id="rId5"/>
    <p:sldLayoutId id="2147483702" r:id="rId6"/>
    <p:sldLayoutId id="2147483711" r:id="rId7"/>
    <p:sldLayoutId id="2147483703" r:id="rId8"/>
    <p:sldLayoutId id="2147483707" r:id="rId9"/>
    <p:sldLayoutId id="2147483708" r:id="rId10"/>
    <p:sldLayoutId id="2147483704" r:id="rId11"/>
    <p:sldLayoutId id="2147483705" r:id="rId12"/>
    <p:sldLayoutId id="214748370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E258B-9579-DDA2-A0E1-1D8AF339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6D11D-18B8-F00F-214D-AAD3003A8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AB7DE-59CB-2C37-E446-3C3BC2D27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DED9-9771-A245-90E9-0398D27F61F8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CD80-E59E-4181-CEC7-818AE3560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8AAA-2CFB-C211-1286-78B221872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7401-76CB-634B-A170-184A10876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roman.gsfc.nasa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D2EAAB-CC59-31F6-3988-29A06E4DB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1755"/>
              </p:ext>
            </p:extLst>
          </p:nvPr>
        </p:nvGraphicFramePr>
        <p:xfrm>
          <a:off x="6978751" y="5181600"/>
          <a:ext cx="4572000" cy="61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6600">
                  <a:extLst>
                    <a:ext uri="{9D8B030D-6E8A-4147-A177-3AD203B41FA5}">
                      <a16:colId xmlns:a16="http://schemas.microsoft.com/office/drawing/2014/main" val="233880033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7481301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Eric Stoneking, Oscar C. Hsu, Gary Welter, Lia Lewis, Blair Carter,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Bryce Doerr, Jean-Etienne Dongmo, Matt Heron, Jacob Shapiro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337186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endParaRPr lang="en-US" sz="11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86046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9972626-83FB-4231-B68B-44017710F777}"/>
              </a:ext>
            </a:extLst>
          </p:cNvPr>
          <p:cNvSpPr txBox="1">
            <a:spLocks/>
          </p:cNvSpPr>
          <p:nvPr/>
        </p:nvSpPr>
        <p:spPr bwMode="auto">
          <a:xfrm>
            <a:off x="6566103" y="1075606"/>
            <a:ext cx="5397297" cy="13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The Nancy Grace Roman Space Telescope’s Attitude Control System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D2D12F-3D7B-B6AC-4C56-5D81A05C356A}"/>
              </a:ext>
            </a:extLst>
          </p:cNvPr>
          <p:cNvSpPr txBox="1">
            <a:spLocks/>
          </p:cNvSpPr>
          <p:nvPr/>
        </p:nvSpPr>
        <p:spPr bwMode="auto">
          <a:xfrm>
            <a:off x="6826351" y="3067771"/>
            <a:ext cx="4876800" cy="8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</a:rPr>
              <a:t>47</a:t>
            </a:r>
            <a:r>
              <a:rPr lang="en-US" b="0" baseline="30000" dirty="0">
                <a:solidFill>
                  <a:schemeClr val="bg1"/>
                </a:solidFill>
              </a:rPr>
              <a:t>th</a:t>
            </a:r>
            <a:r>
              <a:rPr lang="en-US" b="0" dirty="0">
                <a:solidFill>
                  <a:schemeClr val="bg1"/>
                </a:solidFill>
              </a:rPr>
              <a:t> Rocky Mountain AAS </a:t>
            </a:r>
          </a:p>
          <a:p>
            <a:r>
              <a:rPr lang="en-US" b="0" dirty="0">
                <a:solidFill>
                  <a:schemeClr val="bg1"/>
                </a:solidFill>
              </a:rPr>
              <a:t>GN&amp;C 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A1F0E-C78A-86A3-8629-6AE7240906F9}"/>
              </a:ext>
            </a:extLst>
          </p:cNvPr>
          <p:cNvSpPr txBox="1">
            <a:spLocks/>
          </p:cNvSpPr>
          <p:nvPr/>
        </p:nvSpPr>
        <p:spPr>
          <a:xfrm>
            <a:off x="6826782" y="4659868"/>
            <a:ext cx="487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31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February 5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85294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15957E-FE0A-7BA3-9E4C-40A3B9EB3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6096000" cy="5486400"/>
          </a:xfrm>
        </p:spPr>
        <p:txBody>
          <a:bodyPr>
            <a:normAutofit/>
          </a:bodyPr>
          <a:lstStyle/>
          <a:p>
            <a:r>
              <a:rPr lang="en-US" sz="1600" dirty="0"/>
              <a:t>Actuator: </a:t>
            </a:r>
            <a:r>
              <a:rPr lang="en-US" sz="1600" b="0" dirty="0"/>
              <a:t>Two-axis gimbal system</a:t>
            </a:r>
          </a:p>
          <a:p>
            <a:r>
              <a:rPr lang="en-US" sz="1600" dirty="0"/>
              <a:t>Pointing algorithm</a:t>
            </a:r>
          </a:p>
          <a:p>
            <a:pPr lvl="1"/>
            <a:r>
              <a:rPr lang="en-US" sz="1400" dirty="0"/>
              <a:t>Inputs: Ground station position &amp; velocity</a:t>
            </a:r>
          </a:p>
          <a:p>
            <a:pPr lvl="1"/>
            <a:r>
              <a:rPr lang="en-US" sz="1400" dirty="0"/>
              <a:t>Outputs: </a:t>
            </a:r>
          </a:p>
          <a:p>
            <a:pPr lvl="2"/>
            <a:r>
              <a:rPr lang="en-US" sz="1200" dirty="0"/>
              <a:t>Current ground station vector</a:t>
            </a:r>
          </a:p>
          <a:p>
            <a:pPr lvl="2"/>
            <a:r>
              <a:rPr lang="en-US" sz="1200" dirty="0"/>
              <a:t>Target boresight vector &amp; gimbal angles</a:t>
            </a:r>
          </a:p>
          <a:p>
            <a:r>
              <a:rPr lang="en-US" sz="1600" dirty="0"/>
              <a:t>HGA control modes</a:t>
            </a:r>
          </a:p>
          <a:p>
            <a:pPr lvl="1"/>
            <a:r>
              <a:rPr lang="en-US" sz="1400" dirty="0"/>
              <a:t>PARK: Park antenna at safing gimbal angles</a:t>
            </a:r>
          </a:p>
          <a:p>
            <a:pPr lvl="1"/>
            <a:r>
              <a:rPr lang="en-US" sz="1400" dirty="0"/>
              <a:t>STOP: Stop antenna at current gimbal angles</a:t>
            </a:r>
          </a:p>
          <a:p>
            <a:pPr lvl="1"/>
            <a:r>
              <a:rPr lang="en-US" sz="1400" dirty="0"/>
              <a:t>TRACK: Track ground station</a:t>
            </a:r>
          </a:p>
          <a:p>
            <a:pPr lvl="1"/>
            <a:r>
              <a:rPr lang="en-US" sz="1400" dirty="0"/>
              <a:t>SCIENCE: Stop antenna at current gimbal angles </a:t>
            </a:r>
            <a:r>
              <a:rPr lang="en-US" sz="1400" u="sng" dirty="0"/>
              <a:t>unless</a:t>
            </a:r>
            <a:r>
              <a:rPr lang="en-US" sz="1400" dirty="0"/>
              <a:t> angle between ground station and HGA boresight is greater than threshold required for HGA communication</a:t>
            </a:r>
          </a:p>
          <a:p>
            <a:r>
              <a:rPr lang="en-US" sz="1600" dirty="0"/>
              <a:t>HGA pre-pointing</a:t>
            </a:r>
          </a:p>
          <a:p>
            <a:pPr lvl="1"/>
            <a:r>
              <a:rPr lang="en-US" sz="1400" dirty="0"/>
              <a:t>Target boresight vector can be set ahead of ground station in direction of ground station drift vector</a:t>
            </a:r>
          </a:p>
          <a:p>
            <a:pPr lvl="1"/>
            <a:r>
              <a:rPr lang="en-US" sz="1400" dirty="0"/>
              <a:t>Used in SCIENCE mode</a:t>
            </a:r>
          </a:p>
          <a:p>
            <a:pPr lvl="2"/>
            <a:r>
              <a:rPr lang="en-US" sz="1200" dirty="0"/>
              <a:t>Maximizes time between HGA moves</a:t>
            </a:r>
          </a:p>
          <a:p>
            <a:pPr lvl="2"/>
            <a:r>
              <a:rPr lang="en-US" sz="1200" dirty="0"/>
              <a:t>Minimizes HGA-induced pointing jitter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EB3FEA-C070-7326-5C71-09551AAE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High-Gain Antenna (HGA) Pointing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E6E8A-B83F-F331-FA59-8FDCD314F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99918"/>
            <a:ext cx="5253990" cy="30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1ECBDB-F45A-DBDC-F73C-964351F0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Roman ACS design based on two key design priorities: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Meet mission requirements.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When possible, reduce algorithm complexity.</a:t>
            </a:r>
          </a:p>
          <a:p>
            <a:pPr marL="400050"/>
            <a:r>
              <a:rPr lang="en-US" sz="1800" dirty="0"/>
              <a:t>Two sources drive Roman ACS algorithm complexity:</a:t>
            </a:r>
          </a:p>
          <a:p>
            <a:pPr marL="800100" lvl="1"/>
            <a:r>
              <a:rPr lang="en-US" sz="1600" dirty="0"/>
              <a:t>Science pointing performance requirements</a:t>
            </a:r>
          </a:p>
          <a:p>
            <a:pPr marL="800100" lvl="1"/>
            <a:r>
              <a:rPr lang="en-US" sz="1600" dirty="0"/>
              <a:t>Observational efficiency requirements</a:t>
            </a:r>
          </a:p>
          <a:p>
            <a:pPr marL="400050"/>
            <a:r>
              <a:rPr lang="en-US" sz="1800" dirty="0"/>
              <a:t>Roman ACS design meets all mission objectives.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B2D94D-953B-663F-DF32-5948100F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0433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4A6729-34BE-3B4F-B674-CB49381A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32"/>
              </a:spcBef>
            </a:pPr>
            <a:r>
              <a:rPr lang="en-US" sz="1800" dirty="0"/>
              <a:t>Mission Overview</a:t>
            </a:r>
          </a:p>
          <a:p>
            <a:pPr>
              <a:spcBef>
                <a:spcPts val="432"/>
              </a:spcBef>
            </a:pPr>
            <a:r>
              <a:rPr lang="en-US" sz="1800" dirty="0"/>
              <a:t>ACS Hardware</a:t>
            </a:r>
          </a:p>
          <a:p>
            <a:pPr lvl="1">
              <a:spcBef>
                <a:spcPts val="432"/>
              </a:spcBef>
            </a:pPr>
            <a:r>
              <a:rPr lang="en-US" sz="1600" dirty="0"/>
              <a:t>Sensors</a:t>
            </a:r>
          </a:p>
          <a:p>
            <a:pPr lvl="1">
              <a:spcBef>
                <a:spcPts val="432"/>
              </a:spcBef>
            </a:pPr>
            <a:r>
              <a:rPr lang="en-US" sz="1600" dirty="0"/>
              <a:t>Actuators</a:t>
            </a:r>
          </a:p>
          <a:p>
            <a:pPr>
              <a:spcBef>
                <a:spcPts val="432"/>
              </a:spcBef>
            </a:pPr>
            <a:r>
              <a:rPr lang="en-US" sz="1800" dirty="0"/>
              <a:t>Fine Guidance System (FGS) </a:t>
            </a:r>
          </a:p>
          <a:p>
            <a:pPr lvl="1">
              <a:spcBef>
                <a:spcPts val="432"/>
              </a:spcBef>
            </a:pPr>
            <a:r>
              <a:rPr lang="en-US" sz="1600" dirty="0"/>
              <a:t>Overview</a:t>
            </a:r>
          </a:p>
          <a:p>
            <a:pPr lvl="1">
              <a:spcBef>
                <a:spcPts val="432"/>
              </a:spcBef>
            </a:pPr>
            <a:r>
              <a:rPr lang="en-US" sz="1600" dirty="0"/>
              <a:t>Imaging Mode</a:t>
            </a:r>
          </a:p>
          <a:p>
            <a:pPr lvl="1">
              <a:spcBef>
                <a:spcPts val="432"/>
              </a:spcBef>
            </a:pPr>
            <a:r>
              <a:rPr lang="en-US" sz="1600" dirty="0"/>
              <a:t>Spectroscopy Mode</a:t>
            </a:r>
          </a:p>
          <a:p>
            <a:pPr>
              <a:spcBef>
                <a:spcPts val="432"/>
              </a:spcBef>
            </a:pPr>
            <a:r>
              <a:rPr lang="en-US" sz="1800" dirty="0"/>
              <a:t>Control Laws and Estimators</a:t>
            </a:r>
          </a:p>
          <a:p>
            <a:pPr lvl="1">
              <a:spcBef>
                <a:spcPts val="432"/>
              </a:spcBef>
            </a:pPr>
            <a:r>
              <a:rPr lang="en-US" sz="1600" dirty="0"/>
              <a:t>FGS Acquisition Control Law</a:t>
            </a:r>
          </a:p>
          <a:p>
            <a:pPr lvl="1">
              <a:spcBef>
                <a:spcPts val="432"/>
              </a:spcBef>
            </a:pPr>
            <a:r>
              <a:rPr lang="en-US" sz="1600" dirty="0"/>
              <a:t>Attitude Estimators</a:t>
            </a:r>
          </a:p>
          <a:p>
            <a:pPr>
              <a:spcBef>
                <a:spcPts val="432"/>
              </a:spcBef>
            </a:pPr>
            <a:r>
              <a:rPr lang="en-US" sz="1800" dirty="0"/>
              <a:t>Wheel Nullspace Management</a:t>
            </a:r>
          </a:p>
          <a:p>
            <a:pPr>
              <a:spcBef>
                <a:spcPts val="432"/>
              </a:spcBef>
            </a:pPr>
            <a:r>
              <a:rPr lang="en-US" sz="1800" dirty="0"/>
              <a:t>High-Gain Antenna (HGA) Pointing</a:t>
            </a:r>
          </a:p>
          <a:p>
            <a:pPr>
              <a:spcBef>
                <a:spcPts val="432"/>
              </a:spcBef>
            </a:pPr>
            <a:r>
              <a:rPr lang="en-US" sz="1800" dirty="0"/>
              <a:t>Conclusion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7148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858035-4B81-69F9-2650-F8BC5475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6629400" cy="5789612"/>
          </a:xfrm>
        </p:spPr>
        <p:txBody>
          <a:bodyPr>
            <a:normAutofit/>
          </a:bodyPr>
          <a:lstStyle/>
          <a:p>
            <a:r>
              <a:rPr lang="en-US" sz="1800" dirty="0"/>
              <a:t>Renamed in 2020 after Dr. Nancy Grace Roman</a:t>
            </a:r>
          </a:p>
          <a:p>
            <a:pPr lvl="1"/>
            <a:r>
              <a:rPr lang="en-US" sz="1600" dirty="0"/>
              <a:t>NASA’s first Chief of Astronomy </a:t>
            </a:r>
          </a:p>
          <a:p>
            <a:pPr lvl="1"/>
            <a:r>
              <a:rPr lang="en-US" sz="1600" dirty="0"/>
              <a:t>“Mother of the Hubble Space Telescope”</a:t>
            </a:r>
          </a:p>
          <a:p>
            <a:r>
              <a:rPr lang="en-US" sz="1800" dirty="0"/>
              <a:t>Mission status (as of January 2025):</a:t>
            </a:r>
          </a:p>
          <a:p>
            <a:pPr lvl="1"/>
            <a:r>
              <a:rPr lang="en-US" sz="1600" dirty="0"/>
              <a:t>Design phase completed</a:t>
            </a:r>
          </a:p>
          <a:p>
            <a:pPr lvl="1"/>
            <a:r>
              <a:rPr lang="en-US" sz="1600" dirty="0"/>
              <a:t>Currently in integration and testing (I&amp;T) phase</a:t>
            </a:r>
          </a:p>
          <a:p>
            <a:pPr lvl="1"/>
            <a:r>
              <a:rPr lang="en-US" sz="1600" dirty="0"/>
              <a:t>Targeted launch readiness date: October 2026</a:t>
            </a:r>
            <a:endParaRPr lang="en-US" dirty="0"/>
          </a:p>
          <a:p>
            <a:r>
              <a:rPr lang="en-US" sz="1800" dirty="0"/>
              <a:t>Mission objectives: </a:t>
            </a:r>
            <a:r>
              <a:rPr lang="en-US" sz="1800" b="0" dirty="0"/>
              <a:t>Investigate dark energy, dark matter, exoplanets, and general infrared astrophysics</a:t>
            </a:r>
          </a:p>
          <a:p>
            <a:r>
              <a:rPr lang="en-US" sz="1800" dirty="0"/>
              <a:t>Mission orbit: </a:t>
            </a:r>
            <a:r>
              <a:rPr lang="en-US" sz="1800" b="0" dirty="0"/>
              <a:t>Quasi-halo orbit about Sun-Earth L2</a:t>
            </a:r>
          </a:p>
          <a:p>
            <a:r>
              <a:rPr lang="en-US" sz="1800" dirty="0"/>
              <a:t>Pointing requirements:</a:t>
            </a:r>
          </a:p>
          <a:p>
            <a:pPr lvl="1"/>
            <a:r>
              <a:rPr lang="en-US" sz="1600" dirty="0"/>
              <a:t>Stability: 8 milli-arcsec, 1σ</a:t>
            </a:r>
          </a:p>
          <a:p>
            <a:pPr lvl="1"/>
            <a:r>
              <a:rPr lang="en-US" sz="1600" dirty="0"/>
              <a:t>Jitter: 14 milli-arcsec, 1σ</a:t>
            </a:r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31C44A-7870-619A-AFD4-F4F99346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Overview (1 of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A43E6-0565-7D54-6492-5D9DC17202AF}"/>
              </a:ext>
            </a:extLst>
          </p:cNvPr>
          <p:cNvSpPr txBox="1"/>
          <p:nvPr/>
        </p:nvSpPr>
        <p:spPr>
          <a:xfrm>
            <a:off x="5178922" y="6383179"/>
            <a:ext cx="18341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</a:t>
            </a:r>
            <a:r>
              <a:rPr lang="en-US" sz="1000" dirty="0">
                <a:hlinkClick r:id="rId2"/>
              </a:rPr>
              <a:t>https://roman.gsfc.nasa.gov</a:t>
            </a:r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F52131-5557-1534-D333-14E74973F58C}"/>
              </a:ext>
            </a:extLst>
          </p:cNvPr>
          <p:cNvGrpSpPr/>
          <p:nvPr/>
        </p:nvGrpSpPr>
        <p:grpSpPr>
          <a:xfrm>
            <a:off x="7315200" y="2056061"/>
            <a:ext cx="4389120" cy="2745879"/>
            <a:chOff x="7315200" y="2194560"/>
            <a:chExt cx="4389120" cy="27458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9DC1ED-CEE8-B016-2580-5FD22DA99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194560"/>
              <a:ext cx="4389120" cy="24688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91D45C-1DEB-24DF-3394-3968E1870E47}"/>
                </a:ext>
              </a:extLst>
            </p:cNvPr>
            <p:cNvSpPr txBox="1"/>
            <p:nvPr/>
          </p:nvSpPr>
          <p:spPr>
            <a:xfrm>
              <a:off x="7670265" y="4663440"/>
              <a:ext cx="3678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The Nancy Grace Roman Space Telescope.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27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1CF14D-2746-5187-AF91-796852E7D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5562600" cy="5486400"/>
          </a:xfrm>
        </p:spPr>
        <p:txBody>
          <a:bodyPr>
            <a:normAutofit/>
          </a:bodyPr>
          <a:lstStyle/>
          <a:p>
            <a:r>
              <a:rPr lang="en-US" sz="1800" dirty="0"/>
              <a:t>Science instruments:</a:t>
            </a:r>
            <a:endParaRPr lang="en-US" dirty="0"/>
          </a:p>
          <a:p>
            <a:pPr lvl="1">
              <a:spcBef>
                <a:spcPts val="1032"/>
              </a:spcBef>
            </a:pPr>
            <a:r>
              <a:rPr lang="en-US" sz="1600" dirty="0"/>
              <a:t>Wide Field Instrument (WFI)</a:t>
            </a:r>
          </a:p>
          <a:p>
            <a:pPr lvl="2"/>
            <a:r>
              <a:rPr lang="en-US" sz="1400" dirty="0"/>
              <a:t>Similar angular resolution as the Hubble Space Telescope’s Wide Field Camera, with a 200x larger field of view (FOV)</a:t>
            </a:r>
          </a:p>
          <a:p>
            <a:pPr lvl="2"/>
            <a:r>
              <a:rPr lang="en-US" sz="1400" dirty="0"/>
              <a:t>Used to conduct large-area surveys</a:t>
            </a:r>
          </a:p>
          <a:p>
            <a:pPr lvl="3"/>
            <a:r>
              <a:rPr lang="en-US" sz="1400" dirty="0"/>
              <a:t>Map weak gravitational lensing</a:t>
            </a:r>
          </a:p>
          <a:p>
            <a:pPr lvl="3"/>
            <a:r>
              <a:rPr lang="en-US" sz="1400" dirty="0"/>
              <a:t>Detect and observe supernovae and exoplanet microlensing events </a:t>
            </a:r>
          </a:p>
          <a:p>
            <a:pPr lvl="1">
              <a:spcBef>
                <a:spcPts val="1032"/>
              </a:spcBef>
            </a:pPr>
            <a:r>
              <a:rPr lang="en-US" sz="1600" dirty="0"/>
              <a:t>Coronagraph Instrument (CGI)</a:t>
            </a:r>
          </a:p>
          <a:p>
            <a:pPr lvl="2"/>
            <a:r>
              <a:rPr lang="en-US" sz="1400" dirty="0"/>
              <a:t>Technology demonstration of exoplanet coronograph observations</a:t>
            </a:r>
          </a:p>
          <a:p>
            <a:pPr lvl="2"/>
            <a:r>
              <a:rPr lang="en-US" sz="1400" dirty="0"/>
              <a:t>Fast Steering Mirror (FSM), internal to CGI, used for additional stabilization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12B217-C74A-7EC8-A54D-EE2CF977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Overview (2 of 2)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60CF14-0FAD-B1F1-C7D7-5E273F7E40FA}"/>
              </a:ext>
            </a:extLst>
          </p:cNvPr>
          <p:cNvGrpSpPr/>
          <p:nvPr/>
        </p:nvGrpSpPr>
        <p:grpSpPr>
          <a:xfrm>
            <a:off x="7118985" y="1805849"/>
            <a:ext cx="4234815" cy="3246303"/>
            <a:chOff x="7696200" y="1085124"/>
            <a:chExt cx="4234815" cy="3246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CC2583-914D-4955-D6A0-88B3F0D0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1085124"/>
              <a:ext cx="4234815" cy="2784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591423-780A-C3D0-4FE5-3AB22CF61042}"/>
                </a:ext>
              </a:extLst>
            </p:cNvPr>
            <p:cNvSpPr txBox="1"/>
            <p:nvPr/>
          </p:nvSpPr>
          <p:spPr>
            <a:xfrm>
              <a:off x="7974112" y="3869762"/>
              <a:ext cx="3678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Relative size and position of WFI’s 18 Teledyne HAWAII-4RG 4K×4K detectors. *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1FD064-7E39-C9F3-D232-6FDC33C0B0EB}"/>
              </a:ext>
            </a:extLst>
          </p:cNvPr>
          <p:cNvSpPr txBox="1"/>
          <p:nvPr/>
        </p:nvSpPr>
        <p:spPr>
          <a:xfrm>
            <a:off x="2282296" y="6383179"/>
            <a:ext cx="7627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Pasquale et al., “Optical Design of the WFIRST-AFTA Wide Field Instrument”, (SPIE-OSA 929305-1), SPIE-OSA/ Vol. 9293, 2014.</a:t>
            </a:r>
          </a:p>
        </p:txBody>
      </p:sp>
    </p:spTree>
    <p:extLst>
      <p:ext uri="{BB962C8B-B14F-4D97-AF65-F5344CB8AC3E}">
        <p14:creationId xmlns:p14="http://schemas.microsoft.com/office/powerpoint/2010/main" val="308457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D4EF-D180-BE7C-BE7F-81646857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 Hardware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82709F-4F88-1903-82B8-8C52AC19B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310"/>
              </p:ext>
            </p:extLst>
          </p:nvPr>
        </p:nvGraphicFramePr>
        <p:xfrm>
          <a:off x="609600" y="1143000"/>
          <a:ext cx="109728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12205322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276839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418552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9254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Custom-built?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52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Sun Sensors (CSS)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Adcole 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63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Scalable Inertial Reference Unit (IRU)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Northrop Grumman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15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Astro APS Star Sensors (ST)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Jena Optronik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882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High-Gain Antenna (HGA) gimbal encoders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Honeybee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85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Wide-Field Instrument (WFI)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 Aerospace, Teledyne, NASA GSFC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69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Coronograph Instrument (CGI)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 JPL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09907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9FFB28-89F6-B44A-2707-F69568A5D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55501"/>
              </p:ext>
            </p:extLst>
          </p:nvPr>
        </p:nvGraphicFramePr>
        <p:xfrm>
          <a:off x="609600" y="3962400"/>
          <a:ext cx="1097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12205322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276839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418552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9254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Custom-built?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52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HR18-250 Constellation Series Reaction Wheels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Honeywell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63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5-N Thrusters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15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22-N Thrusters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Aerojet Rocketdyne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882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High-Gain Antenna (HGA)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Honeybee, NASA GSFC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8531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E4CC8D-B5AD-063E-E530-ECABA0FBA8D3}"/>
              </a:ext>
            </a:extLst>
          </p:cNvPr>
          <p:cNvSpPr txBox="1"/>
          <p:nvPr/>
        </p:nvSpPr>
        <p:spPr>
          <a:xfrm>
            <a:off x="1584252" y="6138446"/>
            <a:ext cx="902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Note: ACS is designed such that a single sensor/actuator failure does not result in mission failure.</a:t>
            </a:r>
          </a:p>
        </p:txBody>
      </p:sp>
    </p:spTree>
    <p:extLst>
      <p:ext uri="{BB962C8B-B14F-4D97-AF65-F5344CB8AC3E}">
        <p14:creationId xmlns:p14="http://schemas.microsoft.com/office/powerpoint/2010/main" val="13639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3719B7-B840-8F7D-E6AD-0CCEFB05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FGS overview</a:t>
            </a:r>
          </a:p>
          <a:p>
            <a:pPr lvl="1"/>
            <a:r>
              <a:rPr lang="en-US" sz="1600" dirty="0"/>
              <a:t>WFI data processing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400" dirty="0"/>
              <a:t>FGS receives guide window (GW) data from each of the 18 WFI detectors.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400" dirty="0"/>
              <a:t>FGS tracks, centroids, and combines up to 18 guide stars (1 per detector) to form attitude error measurements. 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400" dirty="0"/>
              <a:t>FGS passes attitude error measurements to ACS for estimation and control.</a:t>
            </a:r>
          </a:p>
          <a:p>
            <a:pPr lvl="1"/>
            <a:r>
              <a:rPr lang="en-US" sz="1600" dirty="0"/>
              <a:t>WFI &amp; FGS operating modes</a:t>
            </a:r>
          </a:p>
          <a:p>
            <a:pPr lvl="2"/>
            <a:r>
              <a:rPr lang="en-US" sz="1400" dirty="0"/>
              <a:t>Imaging</a:t>
            </a:r>
          </a:p>
          <a:p>
            <a:pPr lvl="2"/>
            <a:r>
              <a:rPr lang="en-US" sz="1400" dirty="0"/>
              <a:t>Spectroscopy</a:t>
            </a:r>
          </a:p>
          <a:p>
            <a:pPr lvl="1"/>
            <a:r>
              <a:rPr lang="en-US" sz="1600" dirty="0"/>
              <a:t>Submodes (within each operating mode)</a:t>
            </a:r>
          </a:p>
          <a:p>
            <a:pPr lvl="2"/>
            <a:r>
              <a:rPr lang="en-US" sz="1400" dirty="0"/>
              <a:t>GW acquisition</a:t>
            </a:r>
          </a:p>
          <a:p>
            <a:pPr lvl="3"/>
            <a:r>
              <a:rPr lang="en-US" sz="1400" dirty="0"/>
              <a:t>Objective: Transition from attitude estimation &amp; control from using ST and IRU measurements to FGS measurements.</a:t>
            </a:r>
          </a:p>
          <a:p>
            <a:pPr lvl="3"/>
            <a:r>
              <a:rPr lang="en-US" sz="1400" dirty="0"/>
              <a:t>Initial GW sizes are large enough to accommodate ST/IRU-level attitude error.</a:t>
            </a:r>
          </a:p>
          <a:p>
            <a:pPr lvl="3"/>
            <a:r>
              <a:rPr lang="en-US" sz="1400" dirty="0"/>
              <a:t>When pointing performance is sufficiently tight, FGS transitions to smaller, tracking-level GWs.</a:t>
            </a:r>
          </a:p>
          <a:p>
            <a:pPr lvl="2"/>
            <a:r>
              <a:rPr lang="en-US" sz="1400" dirty="0"/>
              <a:t>GW tracking</a:t>
            </a:r>
          </a:p>
          <a:p>
            <a:pPr lvl="3"/>
            <a:r>
              <a:rPr lang="en-US" sz="1400" dirty="0"/>
              <a:t>Used for settling attitude errors and performing science exposures.</a:t>
            </a:r>
          </a:p>
          <a:p>
            <a:pPr marL="457200"/>
            <a:endParaRPr lang="en-US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35C4CB-ECA9-0049-FF56-10D709C9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Guidance System (1 of 2)</a:t>
            </a:r>
          </a:p>
        </p:txBody>
      </p:sp>
    </p:spTree>
    <p:extLst>
      <p:ext uri="{BB962C8B-B14F-4D97-AF65-F5344CB8AC3E}">
        <p14:creationId xmlns:p14="http://schemas.microsoft.com/office/powerpoint/2010/main" val="220107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C4A6-5354-959E-1C7C-6355EC07B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17A7EC-114E-BD7F-05E4-90B531EB05A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00" y="974725"/>
                <a:ext cx="5207000" cy="550227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1600" u="sng" dirty="0"/>
                  <a:t>FGS Imaging Mode</a:t>
                </a:r>
                <a:endParaRPr lang="en-US" sz="400" u="sng" dirty="0"/>
              </a:p>
              <a:p>
                <a:pPr lvl="1">
                  <a:spcBef>
                    <a:spcPts val="936"/>
                  </a:spcBef>
                </a:pPr>
                <a:r>
                  <a:rPr lang="en-US" sz="1400" dirty="0"/>
                  <a:t>Algorithm: 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1200" dirty="0"/>
                  <a:t>Collect WFI GW data.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1200" dirty="0"/>
                  <a:t>Find reference guide stars* within GW. 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1200" dirty="0"/>
                  <a:t>Compute 2D centroid of guide star, accounting for effects of finite pixel size and optical aberration.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1200" dirty="0"/>
                  <a:t>Using all centroid estimates and reference star coordinates*, determine difference between current attitude and target attitude (via least-squares fit).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1200" dirty="0"/>
                  <a:t>Send attitude error to ACS for estimation and control.</a:t>
                </a:r>
                <a:endParaRPr lang="en-US" sz="600" dirty="0"/>
              </a:p>
              <a:p>
                <a:pPr marL="857250" lvl="1" indent="-342900">
                  <a:spcBef>
                    <a:spcPts val="936"/>
                  </a:spcBef>
                </a:pPr>
                <a:r>
                  <a:rPr lang="en-US" sz="1400" dirty="0"/>
                  <a:t>Expected horizontal &amp; vertical estimation error: 0.3 – 0.7 milli-arcsec, 1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/>
                  <a:t>, per axis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17A7EC-114E-BD7F-05E4-90B531EB0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74725"/>
                <a:ext cx="5207000" cy="5502275"/>
              </a:xfrm>
              <a:blipFill>
                <a:blip r:embed="rId2"/>
                <a:stretch>
                  <a:fillRect t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E3512-F4A6-2CB8-5935-C8668BCE597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974725"/>
                <a:ext cx="5486400" cy="550227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1600" u="sng" dirty="0"/>
                  <a:t>FGS Spectroscopy Mode</a:t>
                </a:r>
              </a:p>
              <a:p>
                <a:pPr lvl="1">
                  <a:spcBef>
                    <a:spcPts val="936"/>
                  </a:spcBef>
                </a:pPr>
                <a:r>
                  <a:rPr lang="en-US" sz="1400" dirty="0"/>
                  <a:t>Dispersion elements: Grism &amp; Prism</a:t>
                </a:r>
              </a:p>
              <a:p>
                <a:pPr lvl="1">
                  <a:spcBef>
                    <a:spcPts val="936"/>
                  </a:spcBef>
                </a:pPr>
                <a:r>
                  <a:rPr lang="en-US" sz="1400" dirty="0"/>
                  <a:t>Algorithm:</a:t>
                </a:r>
              </a:p>
              <a:p>
                <a:pPr lvl="2"/>
                <a:r>
                  <a:rPr lang="en-US" sz="1200" dirty="0"/>
                  <a:t>Parallels Imaging Mode algorithm, with 1 major exception</a:t>
                </a:r>
              </a:p>
              <a:p>
                <a:pPr lvl="2"/>
                <a:r>
                  <a:rPr lang="en-US" sz="1200" dirty="0"/>
                  <a:t>Instead of computing center of light in dispersion direction, observed spectrum edge region is fitted to a spectrum model to determine edge location</a:t>
                </a:r>
              </a:p>
              <a:p>
                <a:pPr lvl="1">
                  <a:spcBef>
                    <a:spcPts val="936"/>
                  </a:spcBef>
                </a:pPr>
                <a:r>
                  <a:rPr lang="en-US" sz="1400" dirty="0"/>
                  <a:t>Expected estimation error:</a:t>
                </a:r>
              </a:p>
              <a:p>
                <a:pPr lvl="2"/>
                <a:r>
                  <a:rPr lang="en-US" sz="1200" dirty="0">
                    <a:solidFill>
                      <a:schemeClr val="tx1"/>
                    </a:solidFill>
                  </a:rPr>
                  <a:t>Horizontal: &lt;10 milli-arcsec, 1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1200" dirty="0">
                    <a:solidFill>
                      <a:schemeClr val="tx1"/>
                    </a:solidFill>
                  </a:rPr>
                  <a:t>Vertical: &lt;20 milli-arcsec, 1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lvl="2"/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E3512-F4A6-2CB8-5935-C8668BCE5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974725"/>
                <a:ext cx="5486400" cy="5502275"/>
              </a:xfrm>
              <a:blipFill>
                <a:blip r:embed="rId3"/>
                <a:stretch>
                  <a:fillRect t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E061DB50-7383-AF80-5FB0-3AE286DD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Guidance System (2 of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764F8-D57E-94C6-C020-B4F987A28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79300"/>
            <a:ext cx="4572000" cy="2214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56F69-7FDC-5F34-D454-F62B5AF7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" y="4057846"/>
            <a:ext cx="4572000" cy="1127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C1A4A-95B6-FD36-F935-F94650060662}"/>
              </a:ext>
            </a:extLst>
          </p:cNvPr>
          <p:cNvSpPr txBox="1"/>
          <p:nvPr/>
        </p:nvSpPr>
        <p:spPr>
          <a:xfrm>
            <a:off x="892178" y="5185692"/>
            <a:ext cx="4959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FGS Imaging Mode: </a:t>
            </a:r>
            <a:r>
              <a:rPr lang="en-US" sz="1100" dirty="0"/>
              <a:t>Simulated linear and logarithmic point spread functions (PSF) of guide star in GW. White square is size of single WFI pixel.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95855-C5C9-7703-BA4D-7114321A58B7}"/>
              </a:ext>
            </a:extLst>
          </p:cNvPr>
          <p:cNvSpPr txBox="1"/>
          <p:nvPr/>
        </p:nvSpPr>
        <p:spPr>
          <a:xfrm>
            <a:off x="1432508" y="6399576"/>
            <a:ext cx="9326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 For each science target, reference stars provided by Science Operations Center (SOC) using Guide Star Selection System (GSSS).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631F0-CB96-2E6E-23D8-8E8224617302}"/>
              </a:ext>
            </a:extLst>
          </p:cNvPr>
          <p:cNvSpPr txBox="1"/>
          <p:nvPr/>
        </p:nvSpPr>
        <p:spPr>
          <a:xfrm>
            <a:off x="6858000" y="5893713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FGS Spectroscopy Mode: </a:t>
            </a:r>
            <a:r>
              <a:rPr lang="en-US" sz="1100" dirty="0"/>
              <a:t>Simulated linear and logarithmic </a:t>
            </a:r>
            <a:r>
              <a:rPr lang="en-US" sz="1100" u="sng" dirty="0"/>
              <a:t>dispersed</a:t>
            </a:r>
            <a:r>
              <a:rPr lang="en-US" sz="1100" dirty="0"/>
              <a:t> PSFs of guide star in GW. White square is size of single WFI pixel.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5B4AB79-EB90-4158-0416-B27DC41A7373}"/>
              </a:ext>
            </a:extLst>
          </p:cNvPr>
          <p:cNvSpPr/>
          <p:nvPr/>
        </p:nvSpPr>
        <p:spPr>
          <a:xfrm>
            <a:off x="5366586" y="1647304"/>
            <a:ext cx="145214" cy="1629296"/>
          </a:xfrm>
          <a:prstGeom prst="rightBrace">
            <a:avLst>
              <a:gd name="adj1" fmla="val 29449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55EDB-DB4C-6D1D-901F-BF21A81F8A1A}"/>
              </a:ext>
            </a:extLst>
          </p:cNvPr>
          <p:cNvSpPr txBox="1"/>
          <p:nvPr/>
        </p:nvSpPr>
        <p:spPr>
          <a:xfrm>
            <a:off x="5472456" y="2231119"/>
            <a:ext cx="52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0.19</a:t>
            </a:r>
          </a:p>
          <a:p>
            <a:pPr algn="ctr"/>
            <a:r>
              <a:rPr lang="en-US" sz="1200" dirty="0"/>
              <a:t>sec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708ED2-2A85-47BC-437D-7BBC11499B18}"/>
              </a:ext>
            </a:extLst>
          </p:cNvPr>
          <p:cNvCxnSpPr>
            <a:cxnSpLocks/>
          </p:cNvCxnSpPr>
          <p:nvPr/>
        </p:nvCxnSpPr>
        <p:spPr>
          <a:xfrm>
            <a:off x="6172200" y="1048783"/>
            <a:ext cx="0" cy="519961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8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CF8BB-933D-1774-857A-B289024B8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74725"/>
            <a:ext cx="5486400" cy="5502275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u="sng" dirty="0"/>
              <a:t>Attitude Estimators</a:t>
            </a:r>
          </a:p>
          <a:p>
            <a:pPr lvl="1">
              <a:spcBef>
                <a:spcPts val="936"/>
              </a:spcBef>
            </a:pPr>
            <a:r>
              <a:rPr lang="en-US" sz="1400" dirty="0"/>
              <a:t>ACS uses three attitude estimators</a:t>
            </a:r>
          </a:p>
          <a:p>
            <a:pPr lvl="2"/>
            <a:r>
              <a:rPr lang="en-US" sz="1200" dirty="0"/>
              <a:t>ST/IRU-based attitude &amp; rate estimator</a:t>
            </a:r>
          </a:p>
          <a:p>
            <a:pPr lvl="2"/>
            <a:r>
              <a:rPr lang="en-US" sz="1200" dirty="0"/>
              <a:t>FGS-based attitude &amp; rate estimator</a:t>
            </a:r>
          </a:p>
          <a:p>
            <a:pPr lvl="2"/>
            <a:r>
              <a:rPr lang="en-US" sz="1200" dirty="0"/>
              <a:t>ST misalignment estimator</a:t>
            </a:r>
          </a:p>
          <a:p>
            <a:pPr lvl="3"/>
            <a:r>
              <a:rPr lang="en-US" sz="1200" dirty="0"/>
              <a:t>Thermal effects result in ST-WFI alignment drift</a:t>
            </a:r>
          </a:p>
          <a:p>
            <a:pPr lvl="3"/>
            <a:r>
              <a:rPr lang="en-US" sz="1200" dirty="0"/>
              <a:t>If alignment drifts too much, the reference stars will be outside the initial GW used for FGS acquisition</a:t>
            </a:r>
          </a:p>
          <a:p>
            <a:pPr lvl="3"/>
            <a:r>
              <a:rPr lang="en-US" sz="1200" dirty="0"/>
              <a:t>Estimator uses both ST and FGS measurements to continuously update ST alignment on-board</a:t>
            </a:r>
          </a:p>
          <a:p>
            <a:pPr lvl="1">
              <a:spcBef>
                <a:spcPts val="936"/>
              </a:spcBef>
            </a:pPr>
            <a:r>
              <a:rPr lang="en-US" sz="1400" dirty="0"/>
              <a:t>All estimators are Multiplicative Extended Luenberger Observers (MELO)</a:t>
            </a:r>
          </a:p>
          <a:p>
            <a:pPr lvl="2"/>
            <a:r>
              <a:rPr lang="en-US" sz="1200" dirty="0"/>
              <a:t>Similar structure to Multiplicative Extended Kalman Filter (MEKF)</a:t>
            </a:r>
          </a:p>
          <a:p>
            <a:pPr lvl="2"/>
            <a:r>
              <a:rPr lang="en-US" sz="1200" dirty="0"/>
              <a:t>Uses fixed gains instead of variable gains</a:t>
            </a:r>
          </a:p>
          <a:p>
            <a:pPr lvl="3"/>
            <a:r>
              <a:rPr lang="en-US" sz="1200" dirty="0"/>
              <a:t>Sufficient performance to meet all knowledge requirements</a:t>
            </a:r>
          </a:p>
          <a:p>
            <a:pPr lvl="3"/>
            <a:r>
              <a:rPr lang="en-US" sz="1200" dirty="0"/>
              <a:t>Less complex than MEKF</a:t>
            </a:r>
          </a:p>
          <a:p>
            <a:pPr lvl="2"/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1C5220-5D97-3823-E899-042D8A31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Laws and Estimators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7DEDCC2-934D-1C83-0CB5-1C688AB5E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74724"/>
            <a:ext cx="5486400" cy="5502275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u="sng" dirty="0"/>
              <a:t>FGS Acquisition &amp; Settling</a:t>
            </a:r>
            <a:endParaRPr lang="en-US" sz="1400" u="sng" dirty="0"/>
          </a:p>
          <a:p>
            <a:pPr lvl="1">
              <a:spcBef>
                <a:spcPts val="936"/>
              </a:spcBef>
            </a:pPr>
            <a:r>
              <a:rPr lang="en-US" sz="1400" dirty="0"/>
              <a:t>Background</a:t>
            </a:r>
          </a:p>
          <a:p>
            <a:pPr lvl="2"/>
            <a:r>
              <a:rPr lang="en-US" sz="1200" dirty="0"/>
              <a:t>Science exposure operations:</a:t>
            </a:r>
          </a:p>
          <a:p>
            <a:pPr lvl="3">
              <a:buFont typeface="+mj-lt"/>
              <a:buAutoNum type="arabicPeriod"/>
            </a:pPr>
            <a:r>
              <a:rPr lang="en-US" sz="1200" dirty="0"/>
              <a:t>Slew to target attitude</a:t>
            </a:r>
          </a:p>
          <a:p>
            <a:pPr lvl="3">
              <a:buFont typeface="+mj-lt"/>
              <a:buAutoNum type="arabicPeriod"/>
            </a:pPr>
            <a:r>
              <a:rPr lang="en-US" sz="1200" dirty="0"/>
              <a:t>Acquire FGS</a:t>
            </a:r>
          </a:p>
          <a:p>
            <a:pPr lvl="3">
              <a:buFont typeface="+mj-lt"/>
              <a:buAutoNum type="arabicPeriod"/>
            </a:pPr>
            <a:r>
              <a:rPr lang="en-US" sz="1200" dirty="0"/>
              <a:t>Settle attitude errors</a:t>
            </a:r>
          </a:p>
          <a:p>
            <a:pPr lvl="3">
              <a:buFont typeface="+mj-lt"/>
              <a:buAutoNum type="arabicPeriod"/>
            </a:pPr>
            <a:r>
              <a:rPr lang="en-US" sz="1200" dirty="0"/>
              <a:t>Perform science exposure</a:t>
            </a:r>
          </a:p>
          <a:p>
            <a:pPr lvl="2"/>
            <a:r>
              <a:rPr lang="en-US" sz="1200" dirty="0"/>
              <a:t>&gt; 800,000 science exposures over 5-year mission lifetime</a:t>
            </a:r>
          </a:p>
          <a:p>
            <a:pPr lvl="2"/>
            <a:r>
              <a:rPr lang="en-US" sz="1200" dirty="0"/>
              <a:t>To achieve required observational efficiency, FGS acquisition &amp; settling must complete </a:t>
            </a:r>
            <a:r>
              <a:rPr lang="en-US" sz="1200" u="sng" dirty="0"/>
              <a:t>within 10 seconds, on average</a:t>
            </a:r>
            <a:r>
              <a:rPr lang="en-US" sz="1200" dirty="0"/>
              <a:t>, after slew exit</a:t>
            </a:r>
          </a:p>
          <a:p>
            <a:pPr marL="800100" lvl="1">
              <a:spcBef>
                <a:spcPts val="936"/>
              </a:spcBef>
            </a:pPr>
            <a:r>
              <a:rPr lang="en-US" sz="1400" dirty="0"/>
              <a:t>Settling control law</a:t>
            </a:r>
          </a:p>
          <a:p>
            <a:pPr marL="1200150" lvl="2">
              <a:spcBef>
                <a:spcPts val="336"/>
              </a:spcBef>
            </a:pPr>
            <a:r>
              <a:rPr lang="en-US" sz="1200" dirty="0"/>
              <a:t>Combines elements of linear and bang-bang control</a:t>
            </a:r>
          </a:p>
          <a:p>
            <a:pPr marL="1657350" lvl="3">
              <a:spcBef>
                <a:spcPts val="336"/>
              </a:spcBef>
            </a:pPr>
            <a:r>
              <a:rPr lang="en-US" sz="1200" dirty="0"/>
              <a:t>For small angle errors, control law behaves like linear control law</a:t>
            </a:r>
          </a:p>
          <a:p>
            <a:pPr marL="1657350" lvl="3">
              <a:spcBef>
                <a:spcPts val="336"/>
              </a:spcBef>
            </a:pPr>
            <a:r>
              <a:rPr lang="en-US" sz="1200" dirty="0"/>
              <a:t>For large angle errors, control law behaves like bang-bang control law</a:t>
            </a:r>
          </a:p>
          <a:p>
            <a:pPr marL="1200150" lvl="2">
              <a:spcBef>
                <a:spcPts val="336"/>
              </a:spcBef>
            </a:pPr>
            <a:r>
              <a:rPr lang="en-US" sz="1200" dirty="0"/>
              <a:t>Designed to minimize settle time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7A55A1-5FC6-560F-7983-654EDCF77CE7}"/>
              </a:ext>
            </a:extLst>
          </p:cNvPr>
          <p:cNvCxnSpPr>
            <a:cxnSpLocks/>
          </p:cNvCxnSpPr>
          <p:nvPr/>
        </p:nvCxnSpPr>
        <p:spPr>
          <a:xfrm>
            <a:off x="6172200" y="1048783"/>
            <a:ext cx="0" cy="519961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54AE7AB5-3B6E-358B-632D-5BA8E9898114}"/>
              </a:ext>
            </a:extLst>
          </p:cNvPr>
          <p:cNvSpPr/>
          <p:nvPr/>
        </p:nvSpPr>
        <p:spPr>
          <a:xfrm>
            <a:off x="3505200" y="2097733"/>
            <a:ext cx="76200" cy="381000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0C264-71C3-C720-B316-59A2FEBE2AB4}"/>
              </a:ext>
            </a:extLst>
          </p:cNvPr>
          <p:cNvSpPr txBox="1"/>
          <p:nvPr/>
        </p:nvSpPr>
        <p:spPr>
          <a:xfrm>
            <a:off x="3581400" y="2057400"/>
            <a:ext cx="130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FGS acquisition &amp; settling</a:t>
            </a:r>
          </a:p>
        </p:txBody>
      </p:sp>
    </p:spTree>
    <p:extLst>
      <p:ext uri="{BB962C8B-B14F-4D97-AF65-F5344CB8AC3E}">
        <p14:creationId xmlns:p14="http://schemas.microsoft.com/office/powerpoint/2010/main" val="59598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0A161-7E2C-CDC1-55D5-583D43373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8F42612-5ECB-9534-6858-14C67AC05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8782"/>
              </p:ext>
            </p:extLst>
          </p:nvPr>
        </p:nvGraphicFramePr>
        <p:xfrm>
          <a:off x="609601" y="990600"/>
          <a:ext cx="1097279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:a16="http://schemas.microsoft.com/office/drawing/2014/main" val="4219833112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304893345"/>
                    </a:ext>
                  </a:extLst>
                </a:gridCol>
              </a:tblGrid>
              <a:tr h="202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Primary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Rationale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189110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  Provide three-axis attitude control.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Meet mission objectives.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797793"/>
                  </a:ext>
                </a:extLst>
              </a:tr>
              <a:tr h="202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  Absorb angular momentum due to solar radiation pressure.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7422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E687203-6CF9-FC74-C7C8-35450D5B1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7945"/>
              </p:ext>
            </p:extLst>
          </p:nvPr>
        </p:nvGraphicFramePr>
        <p:xfrm>
          <a:off x="609601" y="2011680"/>
          <a:ext cx="1097279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199">
                  <a:extLst>
                    <a:ext uri="{9D8B030D-6E8A-4147-A177-3AD203B41FA5}">
                      <a16:colId xmlns:a16="http://schemas.microsoft.com/office/drawing/2014/main" val="4219833112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3048933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Ancillary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Rationale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189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  Push through zero wheel speed.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Reduce wheel stiction disturbance.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797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  Maintain 1-Hz wheel speed separation.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Reduce structural mode excitation.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174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3.  Avoid wheel speeds below 5 Hz.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2767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B9D7833-241E-9997-E019-EC94B493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Nullspace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8355882-B577-64DB-87B6-9101D72612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3505200"/>
                <a:ext cx="11430000" cy="3048000"/>
              </a:xfrm>
              <a:solidFill>
                <a:schemeClr val="bg1"/>
              </a:solidFill>
            </p:spPr>
            <p:txBody>
              <a:bodyPr>
                <a:normAutofit lnSpcReduction="10000"/>
              </a:bodyPr>
              <a:lstStyle/>
              <a:p>
                <a:pPr marL="457200">
                  <a:spcBef>
                    <a:spcPts val="336"/>
                  </a:spcBef>
                </a:pPr>
                <a:r>
                  <a:rPr lang="en-US" sz="1600" dirty="0"/>
                  <a:t>Control torque: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1200" b="0" dirty="0"/>
              </a:p>
              <a:p>
                <a:pPr marL="457200">
                  <a:spcBef>
                    <a:spcPts val="936"/>
                  </a:spcBef>
                </a:pPr>
                <a:r>
                  <a:rPr lang="en-US" sz="1600" dirty="0"/>
                  <a:t>Wheel nullspace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857250" lvl="1">
                  <a:spcBef>
                    <a:spcPts val="336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Null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6×1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857250" lvl="1">
                  <a:spcBef>
                    <a:spcPts val="336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nullity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Null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400" b="0" dirty="0"/>
              </a:p>
              <a:p>
                <a:pPr marL="857250" lvl="1">
                  <a:spcBef>
                    <a:spcPts val="336"/>
                  </a:spcBef>
                </a:pPr>
                <a:r>
                  <a:rPr lang="en-US" sz="1400" b="0" dirty="0"/>
                  <a:t>i.e., 3 basis 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b="0" dirty="0"/>
                  <a:t>) span the wheel nullspace.</a:t>
                </a:r>
              </a:p>
              <a:p>
                <a:pPr marL="457200">
                  <a:spcBef>
                    <a:spcPts val="936"/>
                  </a:spcBef>
                </a:pPr>
                <a:r>
                  <a:rPr lang="en-US" sz="1600" dirty="0"/>
                  <a:t>Nullspace management</a:t>
                </a:r>
                <a:endParaRPr lang="en-US" sz="1600" b="0" dirty="0"/>
              </a:p>
              <a:p>
                <a:pPr marL="857250" lvl="1"/>
                <a:r>
                  <a:rPr lang="en-US" sz="1400" b="0" dirty="0"/>
                  <a:t>Primary objectives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b="0" dirty="0"/>
                  <a:t>.</a:t>
                </a:r>
              </a:p>
              <a:p>
                <a:pPr marL="857250" lvl="1"/>
                <a:r>
                  <a:rPr lang="en-US" sz="1400" b="0" dirty="0"/>
                  <a:t>Ancillary objectives achieved within wheel nullspace.</a:t>
                </a:r>
              </a:p>
              <a:p>
                <a:pPr marL="12573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200" b="0" dirty="0"/>
              </a:p>
              <a:p>
                <a:pPr marL="1257300" lvl="2"/>
                <a:r>
                  <a:rPr lang="en-US" sz="1400" dirty="0"/>
                  <a:t>Nullspace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b="0" dirty="0"/>
                  <a:t>) </a:t>
                </a:r>
                <a:r>
                  <a:rPr lang="en-US" sz="1400" dirty="0"/>
                  <a:t>based on current wheel states and </a:t>
                </a:r>
                <a:r>
                  <a:rPr lang="en-US" sz="1400" b="0" dirty="0"/>
                  <a:t>ancillary objectives.</a:t>
                </a:r>
              </a:p>
              <a:p>
                <a:pPr marL="857250" lvl="1"/>
                <a:r>
                  <a:rPr lang="en-US" sz="1400" b="0" dirty="0"/>
                  <a:t>Given 3 degrees of freedom in wheel nullspace, meeting all ancillary objectives at all times is not possible.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8355882-B577-64DB-87B6-9101D72612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505200"/>
                <a:ext cx="11430000" cy="3048000"/>
              </a:xfrm>
              <a:blipFill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0">
                <a:extLst>
                  <a:ext uri="{FF2B5EF4-FFF2-40B4-BE49-F238E27FC236}">
                    <a16:creationId xmlns:a16="http://schemas.microsoft.com/office/drawing/2014/main" id="{F787FDBA-F885-AB55-DD68-EEA3738E4D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067800" y="3513814"/>
                <a:ext cx="2514600" cy="762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spcBef>
                    <a:spcPts val="108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spcBef>
                    <a:spcPts val="336"/>
                  </a:spcBef>
                  <a:buNone/>
                </a:pPr>
                <a:r>
                  <a:rPr lang="en-US" sz="1400" b="0" dirty="0"/>
                  <a:t>Control torque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3×1</m:t>
                        </m:r>
                      </m:sup>
                    </m:sSup>
                  </m:oMath>
                </a14:m>
                <a:endParaRPr lang="en-US" sz="1400" b="0" dirty="0"/>
              </a:p>
              <a:p>
                <a:pPr marL="114300" indent="0">
                  <a:spcBef>
                    <a:spcPts val="336"/>
                  </a:spcBef>
                  <a:buNone/>
                </a:pPr>
                <a:r>
                  <a:rPr lang="en-US" sz="1400" b="0" dirty="0"/>
                  <a:t>Wheel torque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sz="1400" b="0" dirty="0"/>
              </a:p>
              <a:p>
                <a:pPr marL="114300" indent="0">
                  <a:spcBef>
                    <a:spcPts val="336"/>
                  </a:spcBef>
                  <a:buNone/>
                </a:pPr>
                <a:r>
                  <a:rPr lang="en-US" sz="1400" b="0" dirty="0"/>
                  <a:t>Wheel axis matrix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2" name="Content Placeholder 10">
                <a:extLst>
                  <a:ext uri="{FF2B5EF4-FFF2-40B4-BE49-F238E27FC236}">
                    <a16:creationId xmlns:a16="http://schemas.microsoft.com/office/drawing/2014/main" id="{F787FDBA-F885-AB55-DD68-EEA3738E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7800" y="3513814"/>
                <a:ext cx="2514600" cy="762000"/>
              </a:xfrm>
              <a:prstGeom prst="rect">
                <a:avLst/>
              </a:prstGeom>
              <a:blipFill>
                <a:blip r:embed="rId3"/>
                <a:stretch>
                  <a:fillRect t="-1587" b="-476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25DF33-AA0F-392A-849A-5BBD24CC8DA6}"/>
              </a:ext>
            </a:extLst>
          </p:cNvPr>
          <p:cNvCxnSpPr>
            <a:cxnSpLocks/>
          </p:cNvCxnSpPr>
          <p:nvPr/>
        </p:nvCxnSpPr>
        <p:spPr>
          <a:xfrm flipH="1">
            <a:off x="3352800" y="3657600"/>
            <a:ext cx="571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486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2273b3a9-11ce-43c7-842d-ee108eadf2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9B48BCB532F40BF651FFCB8BABD79" ma:contentTypeVersion="14" ma:contentTypeDescription="Create a new document." ma:contentTypeScope="" ma:versionID="bca67f971ed9c8182932e36f0a5a2145">
  <xsd:schema xmlns:xsd="http://www.w3.org/2001/XMLSchema" xmlns:xs="http://www.w3.org/2001/XMLSchema" xmlns:p="http://schemas.microsoft.com/office/2006/metadata/properties" xmlns:ns2="2273b3a9-11ce-43c7-842d-ee108eadf269" xmlns:ns3="04201422-3c0c-47b8-9965-f667ad0fded7" xmlns:ns4="d900e117-17a0-4b24-9e47-511ef1d02c43" targetNamespace="http://schemas.microsoft.com/office/2006/metadata/properties" ma:root="true" ma:fieldsID="b4e389ad3355049a4053d86c0f9aa093" ns2:_="" ns3:_="" ns4:_="">
    <xsd:import namespace="2273b3a9-11ce-43c7-842d-ee108eadf269"/>
    <xsd:import namespace="04201422-3c0c-47b8-9965-f667ad0fded7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b3a9-11ce-43c7-842d-ee108eadf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01422-3c0c-47b8-9965-f667ad0fd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7e92085-99c8-4ddf-915e-a18c763f961e}" ma:internalName="TaxCatchAll" ma:showField="CatchAllData" ma:web="04201422-3c0c-47b8-9965-f667ad0fd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69249D-3790-420E-84FD-EF36765CFAE0}">
  <ds:schemaRefs>
    <ds:schemaRef ds:uri="http://schemas.microsoft.com/office/2006/metadata/properties"/>
    <ds:schemaRef ds:uri="http://schemas.microsoft.com/office/infopath/2007/PartnerControls"/>
    <ds:schemaRef ds:uri="d900e117-17a0-4b24-9e47-511ef1d02c43"/>
    <ds:schemaRef ds:uri="2273b3a9-11ce-43c7-842d-ee108eadf269"/>
  </ds:schemaRefs>
</ds:datastoreItem>
</file>

<file path=customXml/itemProps2.xml><?xml version="1.0" encoding="utf-8"?>
<ds:datastoreItem xmlns:ds="http://schemas.openxmlformats.org/officeDocument/2006/customXml" ds:itemID="{FB07AD40-A627-44C5-9F7B-5C1896611E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68A656-A69C-4A42-93CB-13F330261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3b3a9-11ce-43c7-842d-ee108eadf269"/>
    <ds:schemaRef ds:uri="04201422-3c0c-47b8-9965-f667ad0fded7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120628</TotalTime>
  <Words>1363</Words>
  <Application>Microsoft Macintosh PowerPoint</Application>
  <PresentationFormat>Widescreen</PresentationFormat>
  <Paragraphs>219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Cambria Math</vt:lpstr>
      <vt:lpstr>1_Office Theme</vt:lpstr>
      <vt:lpstr>Custom Design</vt:lpstr>
      <vt:lpstr>PowerPoint Presentation</vt:lpstr>
      <vt:lpstr>Agenda</vt:lpstr>
      <vt:lpstr>Mission Overview (1 of 2)</vt:lpstr>
      <vt:lpstr>Mission Overview (2 of 2)</vt:lpstr>
      <vt:lpstr>ACS Hardware</vt:lpstr>
      <vt:lpstr>Fine Guidance System (1 of 2)</vt:lpstr>
      <vt:lpstr>Fine Guidance System (2 of 2)</vt:lpstr>
      <vt:lpstr>Control Laws and Estimators</vt:lpstr>
      <vt:lpstr>Wheel Nullspace Management</vt:lpstr>
      <vt:lpstr>High-Gain Antenna (HGA) Pointing</vt:lpstr>
      <vt:lpstr>Conclusion</vt:lpstr>
    </vt:vector>
  </TitlesOfParts>
  <Company>NASA/ODIN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LBARBOUR</dc:creator>
  <cp:lastModifiedBy>Heron, Matthew R. (GSFC-5910)</cp:lastModifiedBy>
  <cp:revision>2809</cp:revision>
  <cp:lastPrinted>2019-02-05T13:03:01Z</cp:lastPrinted>
  <dcterms:created xsi:type="dcterms:W3CDTF">2010-11-30T13:22:03Z</dcterms:created>
  <dcterms:modified xsi:type="dcterms:W3CDTF">2025-01-23T21:43:31Z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0x0101006879B48BCB532F40BF651FFCB8BABD79</vt:lpwstr>
  </property>
</Properties>
</file>