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1085" r:id="rId5"/>
    <p:sldId id="1089" r:id="rId6"/>
    <p:sldId id="1086" r:id="rId7"/>
    <p:sldId id="1084" r:id="rId8"/>
    <p:sldId id="1103" r:id="rId9"/>
    <p:sldId id="1096" r:id="rId10"/>
    <p:sldId id="1097" r:id="rId11"/>
    <p:sldId id="1099" r:id="rId12"/>
    <p:sldId id="1105" r:id="rId13"/>
    <p:sldId id="1106" r:id="rId14"/>
    <p:sldId id="1098" r:id="rId15"/>
    <p:sldId id="1104" r:id="rId16"/>
    <p:sldId id="1100" r:id="rId17"/>
    <p:sldId id="1102" r:id="rId18"/>
    <p:sldId id="10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BED5"/>
    <a:srgbClr val="6198BF"/>
    <a:srgbClr val="6097BE"/>
    <a:srgbClr val="265180"/>
    <a:srgbClr val="2C5A8C"/>
    <a:srgbClr val="023A55"/>
    <a:srgbClr val="002A43"/>
    <a:srgbClr val="002842"/>
    <a:srgbClr val="012F49"/>
    <a:srgbClr val="002E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83314" autoAdjust="0"/>
  </p:normalViewPr>
  <p:slideViewPr>
    <p:cSldViewPr snapToGrid="0">
      <p:cViewPr varScale="1">
        <p:scale>
          <a:sx n="95" d="100"/>
          <a:sy n="95" d="100"/>
        </p:scale>
        <p:origin x="1014" y="78"/>
      </p:cViewPr>
      <p:guideLst/>
    </p:cSldViewPr>
  </p:slideViewPr>
  <p:notesTextViewPr>
    <p:cViewPr>
      <p:scale>
        <a:sx n="3" d="2"/>
        <a:sy n="3" d="2"/>
      </p:scale>
      <p:origin x="0" y="0"/>
    </p:cViewPr>
  </p:notesText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D0672-4912-42EC-9755-87A7A9D67ED8}"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79480FEA-D21F-40B4-83DB-0E6AEF8A2EEF}">
      <dgm:prSet phldrT="[Text]"/>
      <dgm:spPr/>
      <dgm:t>
        <a:bodyPr anchor="ctr"/>
        <a:lstStyle/>
        <a:p>
          <a:r>
            <a:rPr lang="en-US" dirty="0"/>
            <a:t>Astronaut Medical &amp; Training Records</a:t>
          </a:r>
        </a:p>
      </dgm:t>
    </dgm:pt>
    <dgm:pt modelId="{C38BEB50-30E1-4C4E-AA90-1725CB4B6CB1}" type="parTrans" cxnId="{428C8865-D5FB-4360-B345-7D0122A4D305}">
      <dgm:prSet/>
      <dgm:spPr/>
      <dgm:t>
        <a:bodyPr/>
        <a:lstStyle/>
        <a:p>
          <a:endParaRPr lang="en-US"/>
        </a:p>
      </dgm:t>
    </dgm:pt>
    <dgm:pt modelId="{6855061C-92D7-4BA9-B961-D417B122058F}" type="sibTrans" cxnId="{428C8865-D5FB-4360-B345-7D0122A4D305}">
      <dgm:prSet/>
      <dgm:spPr/>
      <dgm:t>
        <a:bodyPr/>
        <a:lstStyle/>
        <a:p>
          <a:endParaRPr lang="en-US"/>
        </a:p>
      </dgm:t>
    </dgm:pt>
    <dgm:pt modelId="{0C6893C7-EF21-4BE1-9C93-40AA827497E8}">
      <dgm:prSet phldrT="[Text]"/>
      <dgm:spPr/>
      <dgm:t>
        <a:bodyPr anchor="ctr"/>
        <a:lstStyle/>
        <a:p>
          <a:r>
            <a:rPr lang="en-US" dirty="0"/>
            <a:t>Flight Surgeon Logs</a:t>
          </a:r>
        </a:p>
      </dgm:t>
    </dgm:pt>
    <dgm:pt modelId="{449D858B-37A6-463B-AE9E-CD4606770FAD}" type="parTrans" cxnId="{C5F6B4EB-6963-46D9-B367-E040501B5EC7}">
      <dgm:prSet/>
      <dgm:spPr/>
      <dgm:t>
        <a:bodyPr/>
        <a:lstStyle/>
        <a:p>
          <a:endParaRPr lang="en-US"/>
        </a:p>
      </dgm:t>
    </dgm:pt>
    <dgm:pt modelId="{0A095C30-4FF7-40E7-9AB0-12D1089EE434}" type="sibTrans" cxnId="{C5F6B4EB-6963-46D9-B367-E040501B5EC7}">
      <dgm:prSet/>
      <dgm:spPr/>
      <dgm:t>
        <a:bodyPr/>
        <a:lstStyle/>
        <a:p>
          <a:endParaRPr lang="en-US"/>
        </a:p>
      </dgm:t>
    </dgm:pt>
    <dgm:pt modelId="{DCD59B8A-2C31-4927-AC94-8EF6F2B05086}">
      <dgm:prSet phldrT="[Text]"/>
      <dgm:spPr/>
      <dgm:t>
        <a:bodyPr anchor="ctr"/>
        <a:lstStyle/>
        <a:p>
          <a:r>
            <a:rPr lang="en-US" dirty="0"/>
            <a:t>Biomedical Engineer Logs</a:t>
          </a:r>
        </a:p>
      </dgm:t>
    </dgm:pt>
    <dgm:pt modelId="{BADFBD13-59C3-42B2-8E51-250165FA0CBE}" type="parTrans" cxnId="{D37A7F0F-A91C-425B-AF84-9973EEB0F3D0}">
      <dgm:prSet/>
      <dgm:spPr/>
      <dgm:t>
        <a:bodyPr/>
        <a:lstStyle/>
        <a:p>
          <a:endParaRPr lang="en-US"/>
        </a:p>
      </dgm:t>
    </dgm:pt>
    <dgm:pt modelId="{5AF90D70-7C53-4851-A4ED-281C25CACCF2}" type="sibTrans" cxnId="{D37A7F0F-A91C-425B-AF84-9973EEB0F3D0}">
      <dgm:prSet/>
      <dgm:spPr/>
      <dgm:t>
        <a:bodyPr/>
        <a:lstStyle/>
        <a:p>
          <a:endParaRPr lang="en-US"/>
        </a:p>
      </dgm:t>
    </dgm:pt>
    <dgm:pt modelId="{BB112B9E-511D-4336-B567-096EE9998592}">
      <dgm:prSet phldrT="[Text]"/>
      <dgm:spPr/>
      <dgm:t>
        <a:bodyPr anchor="ctr"/>
        <a:lstStyle/>
        <a:p>
          <a:r>
            <a:rPr lang="en-US" dirty="0"/>
            <a:t>Lunar Module Engineering Documents</a:t>
          </a:r>
        </a:p>
      </dgm:t>
    </dgm:pt>
    <dgm:pt modelId="{3A97E393-79A4-4AD8-B785-532C66579909}" type="parTrans" cxnId="{93D42F70-A130-49D7-8299-84C2EFBAF413}">
      <dgm:prSet/>
      <dgm:spPr/>
      <dgm:t>
        <a:bodyPr/>
        <a:lstStyle/>
        <a:p>
          <a:endParaRPr lang="en-US"/>
        </a:p>
      </dgm:t>
    </dgm:pt>
    <dgm:pt modelId="{3C32329D-7A1C-4C81-8C93-B738FDE21EBC}" type="sibTrans" cxnId="{93D42F70-A130-49D7-8299-84C2EFBAF413}">
      <dgm:prSet/>
      <dgm:spPr/>
      <dgm:t>
        <a:bodyPr/>
        <a:lstStyle/>
        <a:p>
          <a:endParaRPr lang="en-US"/>
        </a:p>
      </dgm:t>
    </dgm:pt>
    <dgm:pt modelId="{19CB4B3B-92A0-4AFA-A0EF-804F7EE027FA}">
      <dgm:prSet phldrT="[Text]"/>
      <dgm:spPr/>
      <dgm:t>
        <a:bodyPr anchor="ctr"/>
        <a:lstStyle/>
        <a:p>
          <a:r>
            <a:rPr lang="en-US" dirty="0"/>
            <a:t>Publicly Available Data</a:t>
          </a:r>
        </a:p>
      </dgm:t>
    </dgm:pt>
    <dgm:pt modelId="{24B95A8B-51E8-4F96-AE9B-A40EE7927842}" type="parTrans" cxnId="{24E0CB34-CEB7-43AA-88FC-F9DFA02BB280}">
      <dgm:prSet/>
      <dgm:spPr/>
      <dgm:t>
        <a:bodyPr/>
        <a:lstStyle/>
        <a:p>
          <a:endParaRPr lang="en-US"/>
        </a:p>
      </dgm:t>
    </dgm:pt>
    <dgm:pt modelId="{C7B450AD-362A-4D43-B7DD-4F1635FC43AE}" type="sibTrans" cxnId="{24E0CB34-CEB7-43AA-88FC-F9DFA02BB280}">
      <dgm:prSet/>
      <dgm:spPr/>
      <dgm:t>
        <a:bodyPr/>
        <a:lstStyle/>
        <a:p>
          <a:endParaRPr lang="en-US"/>
        </a:p>
      </dgm:t>
    </dgm:pt>
    <dgm:pt modelId="{E9EAB881-6FAF-4B7F-AB85-B60A87C639F8}" type="pres">
      <dgm:prSet presAssocID="{7B6D0672-4912-42EC-9755-87A7A9D67ED8}" presName="Name0" presStyleCnt="0">
        <dgm:presLayoutVars>
          <dgm:dir/>
          <dgm:resizeHandles val="exact"/>
        </dgm:presLayoutVars>
      </dgm:prSet>
      <dgm:spPr/>
    </dgm:pt>
    <dgm:pt modelId="{2A1B65DA-3543-4F39-9EAB-353D71EE524A}" type="pres">
      <dgm:prSet presAssocID="{7B6D0672-4912-42EC-9755-87A7A9D67ED8}" presName="bkgdShp" presStyleLbl="alignAccFollowNode1" presStyleIdx="0" presStyleCnt="1"/>
      <dgm:spPr/>
    </dgm:pt>
    <dgm:pt modelId="{943AE065-F0FA-498D-9D5F-6F9CEB7FB0B4}" type="pres">
      <dgm:prSet presAssocID="{7B6D0672-4912-42EC-9755-87A7A9D67ED8}" presName="linComp" presStyleCnt="0"/>
      <dgm:spPr/>
    </dgm:pt>
    <dgm:pt modelId="{D7CF39E0-3D11-43F3-89E8-48BAD4243B69}" type="pres">
      <dgm:prSet presAssocID="{79480FEA-D21F-40B4-83DB-0E6AEF8A2EEF}" presName="compNode" presStyleCnt="0"/>
      <dgm:spPr/>
    </dgm:pt>
    <dgm:pt modelId="{386CD29E-9303-44B6-8788-16A41D5E4760}" type="pres">
      <dgm:prSet presAssocID="{79480FEA-D21F-40B4-83DB-0E6AEF8A2EEF}" presName="node" presStyleLbl="node1" presStyleIdx="0" presStyleCnt="5">
        <dgm:presLayoutVars>
          <dgm:bulletEnabled val="1"/>
        </dgm:presLayoutVars>
      </dgm:prSet>
      <dgm:spPr/>
    </dgm:pt>
    <dgm:pt modelId="{5C1FA29B-E0B9-4588-A6E8-7F227C7DB333}" type="pres">
      <dgm:prSet presAssocID="{79480FEA-D21F-40B4-83DB-0E6AEF8A2EEF}" presName="invisiNode" presStyleLbl="node1" presStyleIdx="0" presStyleCnt="5"/>
      <dgm:spPr/>
    </dgm:pt>
    <dgm:pt modelId="{E24B8D4B-7B05-45F0-ABF9-F79A4974015B}" type="pres">
      <dgm:prSet presAssocID="{79480FEA-D21F-40B4-83DB-0E6AEF8A2EEF}"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pt>
    <dgm:pt modelId="{56FC0B28-17B8-4CD0-BDC1-906FB5AE1803}" type="pres">
      <dgm:prSet presAssocID="{6855061C-92D7-4BA9-B961-D417B122058F}" presName="sibTrans" presStyleLbl="sibTrans2D1" presStyleIdx="0" presStyleCnt="0"/>
      <dgm:spPr/>
    </dgm:pt>
    <dgm:pt modelId="{DC12BA2C-C841-4E77-8B7B-D22AB130ADF3}" type="pres">
      <dgm:prSet presAssocID="{0C6893C7-EF21-4BE1-9C93-40AA827497E8}" presName="compNode" presStyleCnt="0"/>
      <dgm:spPr/>
    </dgm:pt>
    <dgm:pt modelId="{2B23F41C-3373-41DB-91F0-2B4083071152}" type="pres">
      <dgm:prSet presAssocID="{0C6893C7-EF21-4BE1-9C93-40AA827497E8}" presName="node" presStyleLbl="node1" presStyleIdx="1" presStyleCnt="5">
        <dgm:presLayoutVars>
          <dgm:bulletEnabled val="1"/>
        </dgm:presLayoutVars>
      </dgm:prSet>
      <dgm:spPr/>
    </dgm:pt>
    <dgm:pt modelId="{92B96428-CB19-4086-AB43-4BEC185B1AEE}" type="pres">
      <dgm:prSet presAssocID="{0C6893C7-EF21-4BE1-9C93-40AA827497E8}" presName="invisiNode" presStyleLbl="node1" presStyleIdx="1" presStyleCnt="5"/>
      <dgm:spPr/>
    </dgm:pt>
    <dgm:pt modelId="{BD5111E2-61A1-470F-8967-CF251CDC5630}" type="pres">
      <dgm:prSet presAssocID="{0C6893C7-EF21-4BE1-9C93-40AA827497E8}"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dgm:spPr>
    </dgm:pt>
    <dgm:pt modelId="{046E1587-294B-4090-9359-F366E010A1D4}" type="pres">
      <dgm:prSet presAssocID="{0A095C30-4FF7-40E7-9AB0-12D1089EE434}" presName="sibTrans" presStyleLbl="sibTrans2D1" presStyleIdx="0" presStyleCnt="0"/>
      <dgm:spPr/>
    </dgm:pt>
    <dgm:pt modelId="{5350158B-5187-4EC8-B8F6-13D9538C6449}" type="pres">
      <dgm:prSet presAssocID="{DCD59B8A-2C31-4927-AC94-8EF6F2B05086}" presName="compNode" presStyleCnt="0"/>
      <dgm:spPr/>
    </dgm:pt>
    <dgm:pt modelId="{B15C8A8A-55EF-4D07-88B1-B42ED96CE948}" type="pres">
      <dgm:prSet presAssocID="{DCD59B8A-2C31-4927-AC94-8EF6F2B05086}" presName="node" presStyleLbl="node1" presStyleIdx="2" presStyleCnt="5">
        <dgm:presLayoutVars>
          <dgm:bulletEnabled val="1"/>
        </dgm:presLayoutVars>
      </dgm:prSet>
      <dgm:spPr/>
    </dgm:pt>
    <dgm:pt modelId="{4FFAB73B-2AD6-4631-AB8A-EB8FACE4E6EF}" type="pres">
      <dgm:prSet presAssocID="{DCD59B8A-2C31-4927-AC94-8EF6F2B05086}" presName="invisiNode" presStyleLbl="node1" presStyleIdx="2" presStyleCnt="5"/>
      <dgm:spPr/>
    </dgm:pt>
    <dgm:pt modelId="{777BB538-65A5-4048-816D-CF3DAE903BBF}" type="pres">
      <dgm:prSet presAssocID="{DCD59B8A-2C31-4927-AC94-8EF6F2B05086}"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8000" b="-18000"/>
          </a:stretch>
        </a:blipFill>
      </dgm:spPr>
    </dgm:pt>
    <dgm:pt modelId="{87251BEC-09CC-46FA-8260-11B8077E049F}" type="pres">
      <dgm:prSet presAssocID="{5AF90D70-7C53-4851-A4ED-281C25CACCF2}" presName="sibTrans" presStyleLbl="sibTrans2D1" presStyleIdx="0" presStyleCnt="0"/>
      <dgm:spPr/>
    </dgm:pt>
    <dgm:pt modelId="{ABEA37F1-4286-4D6B-AA1B-00305BF7EA8F}" type="pres">
      <dgm:prSet presAssocID="{BB112B9E-511D-4336-B567-096EE9998592}" presName="compNode" presStyleCnt="0"/>
      <dgm:spPr/>
    </dgm:pt>
    <dgm:pt modelId="{D63B1C0B-355C-48E0-BEA6-33319BE56DE7}" type="pres">
      <dgm:prSet presAssocID="{BB112B9E-511D-4336-B567-096EE9998592}" presName="node" presStyleLbl="node1" presStyleIdx="3" presStyleCnt="5">
        <dgm:presLayoutVars>
          <dgm:bulletEnabled val="1"/>
        </dgm:presLayoutVars>
      </dgm:prSet>
      <dgm:spPr/>
    </dgm:pt>
    <dgm:pt modelId="{42CF79C0-939E-468C-A896-72C102BC7EBC}" type="pres">
      <dgm:prSet presAssocID="{BB112B9E-511D-4336-B567-096EE9998592}" presName="invisiNode" presStyleLbl="node1" presStyleIdx="3" presStyleCnt="5"/>
      <dgm:spPr/>
    </dgm:pt>
    <dgm:pt modelId="{C11ECBC2-C2E9-4AE3-AA7A-6B7F02AAFD36}" type="pres">
      <dgm:prSet presAssocID="{BB112B9E-511D-4336-B567-096EE9998592}"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88000" r="-88000"/>
          </a:stretch>
        </a:blipFill>
      </dgm:spPr>
    </dgm:pt>
    <dgm:pt modelId="{FC9EC00D-C357-4DDD-A789-9E4080EAE971}" type="pres">
      <dgm:prSet presAssocID="{3C32329D-7A1C-4C81-8C93-B738FDE21EBC}" presName="sibTrans" presStyleLbl="sibTrans2D1" presStyleIdx="0" presStyleCnt="0"/>
      <dgm:spPr/>
    </dgm:pt>
    <dgm:pt modelId="{8D1EB3D2-D10D-47F1-9EBA-BDBED23444EA}" type="pres">
      <dgm:prSet presAssocID="{19CB4B3B-92A0-4AFA-A0EF-804F7EE027FA}" presName="compNode" presStyleCnt="0"/>
      <dgm:spPr/>
    </dgm:pt>
    <dgm:pt modelId="{C0277F0F-031C-47CD-A88F-C15537335537}" type="pres">
      <dgm:prSet presAssocID="{19CB4B3B-92A0-4AFA-A0EF-804F7EE027FA}" presName="node" presStyleLbl="node1" presStyleIdx="4" presStyleCnt="5">
        <dgm:presLayoutVars>
          <dgm:bulletEnabled val="1"/>
        </dgm:presLayoutVars>
      </dgm:prSet>
      <dgm:spPr/>
    </dgm:pt>
    <dgm:pt modelId="{A920ABBF-E353-4976-8731-3B57ECA2303F}" type="pres">
      <dgm:prSet presAssocID="{19CB4B3B-92A0-4AFA-A0EF-804F7EE027FA}" presName="invisiNode" presStyleLbl="node1" presStyleIdx="4" presStyleCnt="5"/>
      <dgm:spPr/>
    </dgm:pt>
    <dgm:pt modelId="{BF1EC7F8-05A7-46F2-818D-E8A137487B04}" type="pres">
      <dgm:prSet presAssocID="{19CB4B3B-92A0-4AFA-A0EF-804F7EE027FA}"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6000" b="-6000"/>
          </a:stretch>
        </a:blipFill>
      </dgm:spPr>
    </dgm:pt>
  </dgm:ptLst>
  <dgm:cxnLst>
    <dgm:cxn modelId="{D37A7F0F-A91C-425B-AF84-9973EEB0F3D0}" srcId="{7B6D0672-4912-42EC-9755-87A7A9D67ED8}" destId="{DCD59B8A-2C31-4927-AC94-8EF6F2B05086}" srcOrd="2" destOrd="0" parTransId="{BADFBD13-59C3-42B2-8E51-250165FA0CBE}" sibTransId="{5AF90D70-7C53-4851-A4ED-281C25CACCF2}"/>
    <dgm:cxn modelId="{24E0CB34-CEB7-43AA-88FC-F9DFA02BB280}" srcId="{7B6D0672-4912-42EC-9755-87A7A9D67ED8}" destId="{19CB4B3B-92A0-4AFA-A0EF-804F7EE027FA}" srcOrd="4" destOrd="0" parTransId="{24B95A8B-51E8-4F96-AE9B-A40EE7927842}" sibTransId="{C7B450AD-362A-4D43-B7DD-4F1635FC43AE}"/>
    <dgm:cxn modelId="{5AEBCB40-205A-41E4-B7B3-E517796B4BC3}" type="presOf" srcId="{0A095C30-4FF7-40E7-9AB0-12D1089EE434}" destId="{046E1587-294B-4090-9359-F366E010A1D4}" srcOrd="0" destOrd="0" presId="urn:microsoft.com/office/officeart/2005/8/layout/pList2"/>
    <dgm:cxn modelId="{E387F15C-EFCF-4B5D-8A8C-1D4654DDCA2B}" type="presOf" srcId="{3C32329D-7A1C-4C81-8C93-B738FDE21EBC}" destId="{FC9EC00D-C357-4DDD-A789-9E4080EAE971}" srcOrd="0" destOrd="0" presId="urn:microsoft.com/office/officeart/2005/8/layout/pList2"/>
    <dgm:cxn modelId="{428C8865-D5FB-4360-B345-7D0122A4D305}" srcId="{7B6D0672-4912-42EC-9755-87A7A9D67ED8}" destId="{79480FEA-D21F-40B4-83DB-0E6AEF8A2EEF}" srcOrd="0" destOrd="0" parTransId="{C38BEB50-30E1-4C4E-AA90-1725CB4B6CB1}" sibTransId="{6855061C-92D7-4BA9-B961-D417B122058F}"/>
    <dgm:cxn modelId="{93D42F70-A130-49D7-8299-84C2EFBAF413}" srcId="{7B6D0672-4912-42EC-9755-87A7A9D67ED8}" destId="{BB112B9E-511D-4336-B567-096EE9998592}" srcOrd="3" destOrd="0" parTransId="{3A97E393-79A4-4AD8-B785-532C66579909}" sibTransId="{3C32329D-7A1C-4C81-8C93-B738FDE21EBC}"/>
    <dgm:cxn modelId="{0FF25372-1FD1-4699-849C-07B6B932DB4B}" type="presOf" srcId="{7B6D0672-4912-42EC-9755-87A7A9D67ED8}" destId="{E9EAB881-6FAF-4B7F-AB85-B60A87C639F8}" srcOrd="0" destOrd="0" presId="urn:microsoft.com/office/officeart/2005/8/layout/pList2"/>
    <dgm:cxn modelId="{6774C185-1E6F-4D32-B9BD-5CE3297A240D}" type="presOf" srcId="{6855061C-92D7-4BA9-B961-D417B122058F}" destId="{56FC0B28-17B8-4CD0-BDC1-906FB5AE1803}" srcOrd="0" destOrd="0" presId="urn:microsoft.com/office/officeart/2005/8/layout/pList2"/>
    <dgm:cxn modelId="{51974686-B433-406E-9790-896A874CFCBB}" type="presOf" srcId="{0C6893C7-EF21-4BE1-9C93-40AA827497E8}" destId="{2B23F41C-3373-41DB-91F0-2B4083071152}" srcOrd="0" destOrd="0" presId="urn:microsoft.com/office/officeart/2005/8/layout/pList2"/>
    <dgm:cxn modelId="{428E98B8-12B2-47BF-ABF0-0296464FB47C}" type="presOf" srcId="{79480FEA-D21F-40B4-83DB-0E6AEF8A2EEF}" destId="{386CD29E-9303-44B6-8788-16A41D5E4760}" srcOrd="0" destOrd="0" presId="urn:microsoft.com/office/officeart/2005/8/layout/pList2"/>
    <dgm:cxn modelId="{E26322DC-729E-4164-9E93-6C773834B762}" type="presOf" srcId="{DCD59B8A-2C31-4927-AC94-8EF6F2B05086}" destId="{B15C8A8A-55EF-4D07-88B1-B42ED96CE948}" srcOrd="0" destOrd="0" presId="urn:microsoft.com/office/officeart/2005/8/layout/pList2"/>
    <dgm:cxn modelId="{A450AAE8-9CC0-448E-8EF9-85FC76BCE97B}" type="presOf" srcId="{5AF90D70-7C53-4851-A4ED-281C25CACCF2}" destId="{87251BEC-09CC-46FA-8260-11B8077E049F}" srcOrd="0" destOrd="0" presId="urn:microsoft.com/office/officeart/2005/8/layout/pList2"/>
    <dgm:cxn modelId="{C5F6B4EB-6963-46D9-B367-E040501B5EC7}" srcId="{7B6D0672-4912-42EC-9755-87A7A9D67ED8}" destId="{0C6893C7-EF21-4BE1-9C93-40AA827497E8}" srcOrd="1" destOrd="0" parTransId="{449D858B-37A6-463B-AE9E-CD4606770FAD}" sibTransId="{0A095C30-4FF7-40E7-9AB0-12D1089EE434}"/>
    <dgm:cxn modelId="{3C20E4EE-C22E-49A2-8A95-48A7E411B70D}" type="presOf" srcId="{19CB4B3B-92A0-4AFA-A0EF-804F7EE027FA}" destId="{C0277F0F-031C-47CD-A88F-C15537335537}" srcOrd="0" destOrd="0" presId="urn:microsoft.com/office/officeart/2005/8/layout/pList2"/>
    <dgm:cxn modelId="{25AEC5F8-6FA6-47F2-A599-227E9A15B5B2}" type="presOf" srcId="{BB112B9E-511D-4336-B567-096EE9998592}" destId="{D63B1C0B-355C-48E0-BEA6-33319BE56DE7}" srcOrd="0" destOrd="0" presId="urn:microsoft.com/office/officeart/2005/8/layout/pList2"/>
    <dgm:cxn modelId="{CAB736AF-E529-4D4B-A030-25D690E23B76}" type="presParOf" srcId="{E9EAB881-6FAF-4B7F-AB85-B60A87C639F8}" destId="{2A1B65DA-3543-4F39-9EAB-353D71EE524A}" srcOrd="0" destOrd="0" presId="urn:microsoft.com/office/officeart/2005/8/layout/pList2"/>
    <dgm:cxn modelId="{8BB983FA-9C31-4AEB-BB46-AAFE67E21F59}" type="presParOf" srcId="{E9EAB881-6FAF-4B7F-AB85-B60A87C639F8}" destId="{943AE065-F0FA-498D-9D5F-6F9CEB7FB0B4}" srcOrd="1" destOrd="0" presId="urn:microsoft.com/office/officeart/2005/8/layout/pList2"/>
    <dgm:cxn modelId="{1CBAAD2B-6C43-41CA-8B58-1E9C02E95930}" type="presParOf" srcId="{943AE065-F0FA-498D-9D5F-6F9CEB7FB0B4}" destId="{D7CF39E0-3D11-43F3-89E8-48BAD4243B69}" srcOrd="0" destOrd="0" presId="urn:microsoft.com/office/officeart/2005/8/layout/pList2"/>
    <dgm:cxn modelId="{F74F030C-0805-4894-BE87-5B2A429DE0ED}" type="presParOf" srcId="{D7CF39E0-3D11-43F3-89E8-48BAD4243B69}" destId="{386CD29E-9303-44B6-8788-16A41D5E4760}" srcOrd="0" destOrd="0" presId="urn:microsoft.com/office/officeart/2005/8/layout/pList2"/>
    <dgm:cxn modelId="{49D3C35C-6F43-4D84-845B-9646A4711D4B}" type="presParOf" srcId="{D7CF39E0-3D11-43F3-89E8-48BAD4243B69}" destId="{5C1FA29B-E0B9-4588-A6E8-7F227C7DB333}" srcOrd="1" destOrd="0" presId="urn:microsoft.com/office/officeart/2005/8/layout/pList2"/>
    <dgm:cxn modelId="{EE29790F-F3BB-4F64-9BB1-2C88DD8B5724}" type="presParOf" srcId="{D7CF39E0-3D11-43F3-89E8-48BAD4243B69}" destId="{E24B8D4B-7B05-45F0-ABF9-F79A4974015B}" srcOrd="2" destOrd="0" presId="urn:microsoft.com/office/officeart/2005/8/layout/pList2"/>
    <dgm:cxn modelId="{754C9423-3C83-4A9C-9CD3-9910144368EE}" type="presParOf" srcId="{943AE065-F0FA-498D-9D5F-6F9CEB7FB0B4}" destId="{56FC0B28-17B8-4CD0-BDC1-906FB5AE1803}" srcOrd="1" destOrd="0" presId="urn:microsoft.com/office/officeart/2005/8/layout/pList2"/>
    <dgm:cxn modelId="{404B60A3-CCB2-4EF5-9E14-B1CDCB9084D8}" type="presParOf" srcId="{943AE065-F0FA-498D-9D5F-6F9CEB7FB0B4}" destId="{DC12BA2C-C841-4E77-8B7B-D22AB130ADF3}" srcOrd="2" destOrd="0" presId="urn:microsoft.com/office/officeart/2005/8/layout/pList2"/>
    <dgm:cxn modelId="{ECE603A6-2001-421B-8357-CDDEDB679131}" type="presParOf" srcId="{DC12BA2C-C841-4E77-8B7B-D22AB130ADF3}" destId="{2B23F41C-3373-41DB-91F0-2B4083071152}" srcOrd="0" destOrd="0" presId="urn:microsoft.com/office/officeart/2005/8/layout/pList2"/>
    <dgm:cxn modelId="{0859F70F-DADD-4ED1-9D47-944DDE99EE3E}" type="presParOf" srcId="{DC12BA2C-C841-4E77-8B7B-D22AB130ADF3}" destId="{92B96428-CB19-4086-AB43-4BEC185B1AEE}" srcOrd="1" destOrd="0" presId="urn:microsoft.com/office/officeart/2005/8/layout/pList2"/>
    <dgm:cxn modelId="{34590A49-067A-43D9-93D8-F489CA90ED53}" type="presParOf" srcId="{DC12BA2C-C841-4E77-8B7B-D22AB130ADF3}" destId="{BD5111E2-61A1-470F-8967-CF251CDC5630}" srcOrd="2" destOrd="0" presId="urn:microsoft.com/office/officeart/2005/8/layout/pList2"/>
    <dgm:cxn modelId="{0CBE1006-B241-48AC-94AF-55935ABE7664}" type="presParOf" srcId="{943AE065-F0FA-498D-9D5F-6F9CEB7FB0B4}" destId="{046E1587-294B-4090-9359-F366E010A1D4}" srcOrd="3" destOrd="0" presId="urn:microsoft.com/office/officeart/2005/8/layout/pList2"/>
    <dgm:cxn modelId="{0C703F93-30D6-483D-BD83-5C0F3D79206F}" type="presParOf" srcId="{943AE065-F0FA-498D-9D5F-6F9CEB7FB0B4}" destId="{5350158B-5187-4EC8-B8F6-13D9538C6449}" srcOrd="4" destOrd="0" presId="urn:microsoft.com/office/officeart/2005/8/layout/pList2"/>
    <dgm:cxn modelId="{7274A23E-F03A-431D-AA24-0C7C7BDBB5C3}" type="presParOf" srcId="{5350158B-5187-4EC8-B8F6-13D9538C6449}" destId="{B15C8A8A-55EF-4D07-88B1-B42ED96CE948}" srcOrd="0" destOrd="0" presId="urn:microsoft.com/office/officeart/2005/8/layout/pList2"/>
    <dgm:cxn modelId="{804EAF67-AF69-44C5-A3AB-6B54D9E0029C}" type="presParOf" srcId="{5350158B-5187-4EC8-B8F6-13D9538C6449}" destId="{4FFAB73B-2AD6-4631-AB8A-EB8FACE4E6EF}" srcOrd="1" destOrd="0" presId="urn:microsoft.com/office/officeart/2005/8/layout/pList2"/>
    <dgm:cxn modelId="{43C8752A-E7B1-409A-83C1-8C5D3072B9B8}" type="presParOf" srcId="{5350158B-5187-4EC8-B8F6-13D9538C6449}" destId="{777BB538-65A5-4048-816D-CF3DAE903BBF}" srcOrd="2" destOrd="0" presId="urn:microsoft.com/office/officeart/2005/8/layout/pList2"/>
    <dgm:cxn modelId="{5647A936-43D1-4DB8-BEF9-6E836A472AE4}" type="presParOf" srcId="{943AE065-F0FA-498D-9D5F-6F9CEB7FB0B4}" destId="{87251BEC-09CC-46FA-8260-11B8077E049F}" srcOrd="5" destOrd="0" presId="urn:microsoft.com/office/officeart/2005/8/layout/pList2"/>
    <dgm:cxn modelId="{09CD771D-6215-4EB9-8C10-9D82271AABA8}" type="presParOf" srcId="{943AE065-F0FA-498D-9D5F-6F9CEB7FB0B4}" destId="{ABEA37F1-4286-4D6B-AA1B-00305BF7EA8F}" srcOrd="6" destOrd="0" presId="urn:microsoft.com/office/officeart/2005/8/layout/pList2"/>
    <dgm:cxn modelId="{F4644F76-B0E7-436B-BAB8-B89CC534F485}" type="presParOf" srcId="{ABEA37F1-4286-4D6B-AA1B-00305BF7EA8F}" destId="{D63B1C0B-355C-48E0-BEA6-33319BE56DE7}" srcOrd="0" destOrd="0" presId="urn:microsoft.com/office/officeart/2005/8/layout/pList2"/>
    <dgm:cxn modelId="{E2681F8C-CC64-4738-8545-3F2B7E2B1AF7}" type="presParOf" srcId="{ABEA37F1-4286-4D6B-AA1B-00305BF7EA8F}" destId="{42CF79C0-939E-468C-A896-72C102BC7EBC}" srcOrd="1" destOrd="0" presId="urn:microsoft.com/office/officeart/2005/8/layout/pList2"/>
    <dgm:cxn modelId="{8B623B00-E061-4889-BB22-2BC68D8D4D63}" type="presParOf" srcId="{ABEA37F1-4286-4D6B-AA1B-00305BF7EA8F}" destId="{C11ECBC2-C2E9-4AE3-AA7A-6B7F02AAFD36}" srcOrd="2" destOrd="0" presId="urn:microsoft.com/office/officeart/2005/8/layout/pList2"/>
    <dgm:cxn modelId="{D9FCBCF5-2A5F-48B5-A26A-BBC8382061FE}" type="presParOf" srcId="{943AE065-F0FA-498D-9D5F-6F9CEB7FB0B4}" destId="{FC9EC00D-C357-4DDD-A789-9E4080EAE971}" srcOrd="7" destOrd="0" presId="urn:microsoft.com/office/officeart/2005/8/layout/pList2"/>
    <dgm:cxn modelId="{71DF5304-3566-4C7E-83F0-690765841EBE}" type="presParOf" srcId="{943AE065-F0FA-498D-9D5F-6F9CEB7FB0B4}" destId="{8D1EB3D2-D10D-47F1-9EBA-BDBED23444EA}" srcOrd="8" destOrd="0" presId="urn:microsoft.com/office/officeart/2005/8/layout/pList2"/>
    <dgm:cxn modelId="{8425CCC8-2674-40D1-A896-268F7314D9CC}" type="presParOf" srcId="{8D1EB3D2-D10D-47F1-9EBA-BDBED23444EA}" destId="{C0277F0F-031C-47CD-A88F-C15537335537}" srcOrd="0" destOrd="0" presId="urn:microsoft.com/office/officeart/2005/8/layout/pList2"/>
    <dgm:cxn modelId="{81F9CAF4-8AD2-4DFC-A824-8941B44FBD8D}" type="presParOf" srcId="{8D1EB3D2-D10D-47F1-9EBA-BDBED23444EA}" destId="{A920ABBF-E353-4976-8731-3B57ECA2303F}" srcOrd="1" destOrd="0" presId="urn:microsoft.com/office/officeart/2005/8/layout/pList2"/>
    <dgm:cxn modelId="{9C33207B-8680-48D5-9EF8-0F4529311007}" type="presParOf" srcId="{8D1EB3D2-D10D-47F1-9EBA-BDBED23444EA}" destId="{BF1EC7F8-05A7-46F2-818D-E8A137487B0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B65DA-3543-4F39-9EAB-353D71EE524A}">
      <dsp:nvSpPr>
        <dsp:cNvPr id="0" name=""/>
        <dsp:cNvSpPr/>
      </dsp:nvSpPr>
      <dsp:spPr>
        <a:xfrm>
          <a:off x="0" y="0"/>
          <a:ext cx="11496574" cy="158371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4B8D4B-7B05-45F0-ABF9-F79A4974015B}">
      <dsp:nvSpPr>
        <dsp:cNvPr id="0" name=""/>
        <dsp:cNvSpPr/>
      </dsp:nvSpPr>
      <dsp:spPr>
        <a:xfrm>
          <a:off x="348590" y="211162"/>
          <a:ext cx="1999887" cy="116139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6CD29E-9303-44B6-8788-16A41D5E4760}">
      <dsp:nvSpPr>
        <dsp:cNvPr id="0" name=""/>
        <dsp:cNvSpPr/>
      </dsp:nvSpPr>
      <dsp:spPr>
        <a:xfrm rot="10800000">
          <a:off x="348590" y="1583719"/>
          <a:ext cx="1999887" cy="193565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Astronaut Medical &amp; Training Records</a:t>
          </a:r>
        </a:p>
      </dsp:txBody>
      <dsp:txXfrm rot="10800000">
        <a:off x="408118" y="1583719"/>
        <a:ext cx="1880831" cy="1876128"/>
      </dsp:txXfrm>
    </dsp:sp>
    <dsp:sp modelId="{BD5111E2-61A1-470F-8967-CF251CDC5630}">
      <dsp:nvSpPr>
        <dsp:cNvPr id="0" name=""/>
        <dsp:cNvSpPr/>
      </dsp:nvSpPr>
      <dsp:spPr>
        <a:xfrm>
          <a:off x="2548467" y="211162"/>
          <a:ext cx="1999887" cy="116139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23F41C-3373-41DB-91F0-2B4083071152}">
      <dsp:nvSpPr>
        <dsp:cNvPr id="0" name=""/>
        <dsp:cNvSpPr/>
      </dsp:nvSpPr>
      <dsp:spPr>
        <a:xfrm rot="10800000">
          <a:off x="2548467" y="1583719"/>
          <a:ext cx="1999887" cy="193565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Flight Surgeon Logs</a:t>
          </a:r>
        </a:p>
      </dsp:txBody>
      <dsp:txXfrm rot="10800000">
        <a:off x="2607995" y="1583719"/>
        <a:ext cx="1880831" cy="1876128"/>
      </dsp:txXfrm>
    </dsp:sp>
    <dsp:sp modelId="{777BB538-65A5-4048-816D-CF3DAE903BBF}">
      <dsp:nvSpPr>
        <dsp:cNvPr id="0" name=""/>
        <dsp:cNvSpPr/>
      </dsp:nvSpPr>
      <dsp:spPr>
        <a:xfrm>
          <a:off x="4748343" y="211162"/>
          <a:ext cx="1999887" cy="116139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8000" b="-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5C8A8A-55EF-4D07-88B1-B42ED96CE948}">
      <dsp:nvSpPr>
        <dsp:cNvPr id="0" name=""/>
        <dsp:cNvSpPr/>
      </dsp:nvSpPr>
      <dsp:spPr>
        <a:xfrm rot="10800000">
          <a:off x="4748343" y="1583719"/>
          <a:ext cx="1999887" cy="193565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Biomedical Engineer Logs</a:t>
          </a:r>
        </a:p>
      </dsp:txBody>
      <dsp:txXfrm rot="10800000">
        <a:off x="4807871" y="1583719"/>
        <a:ext cx="1880831" cy="1876128"/>
      </dsp:txXfrm>
    </dsp:sp>
    <dsp:sp modelId="{C11ECBC2-C2E9-4AE3-AA7A-6B7F02AAFD36}">
      <dsp:nvSpPr>
        <dsp:cNvPr id="0" name=""/>
        <dsp:cNvSpPr/>
      </dsp:nvSpPr>
      <dsp:spPr>
        <a:xfrm>
          <a:off x="6948220" y="211162"/>
          <a:ext cx="1999887" cy="116139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8000" r="-8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3B1C0B-355C-48E0-BEA6-33319BE56DE7}">
      <dsp:nvSpPr>
        <dsp:cNvPr id="0" name=""/>
        <dsp:cNvSpPr/>
      </dsp:nvSpPr>
      <dsp:spPr>
        <a:xfrm rot="10800000">
          <a:off x="6948220" y="1583719"/>
          <a:ext cx="1999887" cy="193565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Lunar Module Engineering Documents</a:t>
          </a:r>
        </a:p>
      </dsp:txBody>
      <dsp:txXfrm rot="10800000">
        <a:off x="7007748" y="1583719"/>
        <a:ext cx="1880831" cy="1876128"/>
      </dsp:txXfrm>
    </dsp:sp>
    <dsp:sp modelId="{BF1EC7F8-05A7-46F2-818D-E8A137487B04}">
      <dsp:nvSpPr>
        <dsp:cNvPr id="0" name=""/>
        <dsp:cNvSpPr/>
      </dsp:nvSpPr>
      <dsp:spPr>
        <a:xfrm>
          <a:off x="9148096" y="211162"/>
          <a:ext cx="1999887" cy="116139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277F0F-031C-47CD-A88F-C15537335537}">
      <dsp:nvSpPr>
        <dsp:cNvPr id="0" name=""/>
        <dsp:cNvSpPr/>
      </dsp:nvSpPr>
      <dsp:spPr>
        <a:xfrm rot="10800000">
          <a:off x="9148096" y="1583719"/>
          <a:ext cx="1999887" cy="193565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Publicly Available Data</a:t>
          </a:r>
        </a:p>
      </dsp:txBody>
      <dsp:txXfrm rot="10800000">
        <a:off x="9207624" y="1583719"/>
        <a:ext cx="1880831" cy="187612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4A41C9-3942-4586-BBDF-86FA45855A5C}" type="datetimeFigureOut">
              <a:rPr lang="en-US" smtClean="0"/>
              <a:t>1/24/2025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460DB3-A599-495D-AFFF-20C2926BF442}" type="slidenum">
              <a:rPr lang="en-US" smtClean="0"/>
              <a:t>‹#›</a:t>
            </a:fld>
            <a:endParaRPr lang="en-US"/>
          </a:p>
        </p:txBody>
      </p:sp>
    </p:spTree>
    <p:extLst>
      <p:ext uri="{BB962C8B-B14F-4D97-AF65-F5344CB8AC3E}">
        <p14:creationId xmlns:p14="http://schemas.microsoft.com/office/powerpoint/2010/main" val="305963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6F272-9F1F-4C6C-BC57-87D54B9E1B77}"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C5613-C4D7-4A63-985A-466D328A6E73}" type="slidenum">
              <a:rPr lang="en-US" smtClean="0"/>
              <a:t>‹#›</a:t>
            </a:fld>
            <a:endParaRPr lang="en-US"/>
          </a:p>
        </p:txBody>
      </p:sp>
    </p:spTree>
    <p:extLst>
      <p:ext uri="{BB962C8B-B14F-4D97-AF65-F5344CB8AC3E}">
        <p14:creationId xmlns:p14="http://schemas.microsoft.com/office/powerpoint/2010/main" val="200236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42072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solutions that LSDA and LSAH utilize to reduce manual processes for compiling datasets include re-use of compiled datasets, use of IMPALA to query medical data, Apollo Records Synthesis Project, and LSDA research data harmonization project to create </a:t>
            </a:r>
            <a:r>
              <a:rPr lang="en-US" dirty="0" err="1"/>
              <a:t>queryable</a:t>
            </a:r>
            <a:r>
              <a:rPr lang="en-US" dirty="0"/>
              <a:t> research data.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3A27A-BEC6-4F01-BD10-FFEEA5BAAA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631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3A27A-BEC6-4F01-BD10-FFEEA5BAAA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02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C5613-C4D7-4A63-985A-466D328A6E73}" type="slidenum">
              <a:rPr lang="en-US" smtClean="0"/>
              <a:t>2</a:t>
            </a:fld>
            <a:endParaRPr lang="en-US"/>
          </a:p>
        </p:txBody>
      </p:sp>
    </p:spTree>
    <p:extLst>
      <p:ext uri="{BB962C8B-B14F-4D97-AF65-F5344CB8AC3E}">
        <p14:creationId xmlns:p14="http://schemas.microsoft.com/office/powerpoint/2010/main" val="64380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NASA transitions its focus to travel back to the moon and Mars, coupled with the anticipated retirement of the International Space Station, the Human Research Program (HRP) based at NASA’s Johnson Space Center (JSC) recognizes the need to extract the greatest possible amount of information from the data already captured, secondary analysis of archived data. The Life Sciences Data Archive (LSDA) is the repository that houses archived research data. The Lifetime Surveillance of Astronaut Health Repository (LSAH) is the archive that contains astronaut medical data collected during medical monitoring work. Together, LSDA and LSAH support researchers in effective and efficient re-use of data for secondary analysis.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3A27A-BEC6-4F01-BD10-FFEEA5BAAA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047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LSDA and LSAH contain archived astronaut data from the early programs and Apollo era to present day data collected on the ISS. Data in the repositories are archived in various medias (paper records, tapes, digitized and electronic files, etc.), as well as in various stages of readiness for reuse. While some of the medical data are </a:t>
            </a:r>
            <a:r>
              <a:rPr lang="en-US" dirty="0" err="1"/>
              <a:t>queryable</a:t>
            </a:r>
            <a:r>
              <a:rPr lang="en-US" dirty="0"/>
              <a:t>, the majority of the research data are archived in electronic files that need to be manually compiled. Both medical and research data from early programs are often handwritten, paper records.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DR could potentially have research, medical, and/or a combination of the two</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3A27A-BEC6-4F01-BD10-FFEEA5BAAA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20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C5613-C4D7-4A63-985A-466D328A6E73}" type="slidenum">
              <a:rPr lang="en-US" smtClean="0"/>
              <a:t>6</a:t>
            </a:fld>
            <a:endParaRPr lang="en-US"/>
          </a:p>
        </p:txBody>
      </p:sp>
    </p:spTree>
    <p:extLst>
      <p:ext uri="{BB962C8B-B14F-4D97-AF65-F5344CB8AC3E}">
        <p14:creationId xmlns:p14="http://schemas.microsoft.com/office/powerpoint/2010/main" val="251009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example of using a variety of disparate data sources to create a dataset is the re-use of Apollo medical records during lunar descent and ascent to provide insight into cardiovascular stress associated with landing on the moon in a standing position. To compile the most complete dataset possible, LSAH epidemiologists spent approximately 840 hours reviewing more than 5,000 50-year-old paper records from at least &gt;5 disparate sources – including the astronauts’ medical records, reports from the biomedical engineers and flight surgeons, engineering documents to calculate vehicle acceleration, and publicly available data to provide context for the cardiovascular responses observed during mission specific events. Once an assessment of what is available was completed, epidemiologists narrowed their dataset to data associated with the Apollo Commanders’ heart rates during lunar descent and ascent.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3A27A-BEC6-4F01-BD10-FFEEA5BAAA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48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dataset was very labor intensive and manual to compile, it has been used for multiple purposes including 3 publications/presentations, one white paper, and contributed to acceleration and decelerations limit requirements for NASA’s Human Landing System. Additionally abstracted data contained in this dataset is available for additional re-use.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3A27A-BEC6-4F01-BD10-FFEEA5BAAA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5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3A27A-BEC6-4F01-BD10-FFEEA5BAAA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70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3A27A-BEC6-4F01-BD10-FFEEA5BAAA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089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8296DE4A-F392-4CA1-9D0D-95BB31B3245C}"/>
              </a:ext>
            </a:extLst>
          </p:cNvPr>
          <p:cNvSpPr/>
          <p:nvPr userDrawn="1"/>
        </p:nvSpPr>
        <p:spPr>
          <a:xfrm rot="10800000">
            <a:off x="4267198" y="3396028"/>
            <a:ext cx="7924797" cy="2807629"/>
          </a:xfrm>
          <a:prstGeom prst="rect">
            <a:avLst/>
          </a:prstGeom>
          <a:gradFill flip="none" rotWithShape="1">
            <a:gsLst>
              <a:gs pos="0">
                <a:srgbClr val="90BED5">
                  <a:alpha val="31000"/>
                </a:srgb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20767" y="3571689"/>
            <a:ext cx="7361167" cy="1492392"/>
          </a:xfrm>
        </p:spPr>
        <p:txBody>
          <a:bodyPr anchor="b">
            <a:normAutofit/>
          </a:bodyPr>
          <a:lstStyle>
            <a:lvl1pPr marL="0" indent="0" algn="r">
              <a:defRPr sz="32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11536" y="5244824"/>
            <a:ext cx="7370057" cy="778093"/>
          </a:xfrm>
        </p:spPr>
        <p:txBody>
          <a:bodyPr anchor="t">
            <a:noAutofit/>
          </a:bodyPr>
          <a:lstStyle>
            <a:lvl1pPr marL="0" indent="0" algn="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Box 5"/>
          <p:cNvSpPr txBox="1"/>
          <p:nvPr userDrawn="1"/>
        </p:nvSpPr>
        <p:spPr>
          <a:xfrm>
            <a:off x="9534939" y="6560854"/>
            <a:ext cx="2580862" cy="297146"/>
          </a:xfrm>
          <a:prstGeom prst="rect">
            <a:avLst/>
          </a:prstGeom>
          <a:noFill/>
          <a:effectLst/>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2">
                    <a:lumMod val="60000"/>
                    <a:lumOff val="40000"/>
                  </a:schemeClr>
                </a:solidFill>
                <a:effectLst/>
                <a:latin typeface="Arial" panose="020B0604020202020204" pitchFamily="34" charset="0"/>
                <a:ea typeface="+mn-ea"/>
                <a:cs typeface="Arial" panose="020B0604020202020204" pitchFamily="34" charset="0"/>
              </a:rPr>
              <a:t>©2021 </a:t>
            </a:r>
            <a:r>
              <a:rPr lang="en-US" sz="700" kern="1200" noProof="0" dirty="0">
                <a:solidFill>
                  <a:schemeClr val="tx2">
                    <a:lumMod val="60000"/>
                    <a:lumOff val="40000"/>
                  </a:schemeClr>
                </a:solidFill>
                <a:effectLst/>
                <a:latin typeface="+mn-lt"/>
                <a:ea typeface="+mn-ea"/>
                <a:cs typeface="+mn-cs"/>
              </a:rPr>
              <a:t>Human Health and Performance Contract  Sensitive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a:solidFill>
                <a:schemeClr val="tx2">
                  <a:lumMod val="60000"/>
                  <a:lumOff val="40000"/>
                </a:schemeClr>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3FE4CD7-DFEA-490D-8FBE-A191C9E0D763}"/>
              </a:ext>
            </a:extLst>
          </p:cNvPr>
          <p:cNvSpPr/>
          <p:nvPr userDrawn="1"/>
        </p:nvSpPr>
        <p:spPr>
          <a:xfrm flipV="1">
            <a:off x="4620766" y="3340471"/>
            <a:ext cx="7571233" cy="45719"/>
          </a:xfrm>
          <a:prstGeom prst="rect">
            <a:avLst/>
          </a:prstGeom>
          <a:gradFill flip="none" rotWithShape="1">
            <a:gsLst>
              <a:gs pos="100000">
                <a:schemeClr val="accent1">
                  <a:lumMod val="75000"/>
                  <a:alpha val="0"/>
                </a:schemeClr>
              </a:gs>
              <a:gs pos="0">
                <a:srgbClr val="6097BE"/>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C"/>
              </a:solidFill>
            </a:endParaRPr>
          </a:p>
        </p:txBody>
      </p:sp>
      <p:pic>
        <p:nvPicPr>
          <p:cNvPr id="10" name="Picture 9">
            <a:extLst>
              <a:ext uri="{FF2B5EF4-FFF2-40B4-BE49-F238E27FC236}">
                <a16:creationId xmlns:a16="http://schemas.microsoft.com/office/drawing/2014/main" id="{D31A7A1B-2FD4-469E-980A-5782A528821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805861" y="2044482"/>
            <a:ext cx="1031842" cy="1031842"/>
          </a:xfrm>
          <a:prstGeom prst="rect">
            <a:avLst/>
          </a:prstGeom>
        </p:spPr>
      </p:pic>
      <p:pic>
        <p:nvPicPr>
          <p:cNvPr id="12" name="Picture 11">
            <a:extLst>
              <a:ext uri="{FF2B5EF4-FFF2-40B4-BE49-F238E27FC236}">
                <a16:creationId xmlns:a16="http://schemas.microsoft.com/office/drawing/2014/main" id="{75EE784D-52FF-4F67-960B-E38BD3F09E9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639849" y="2148293"/>
            <a:ext cx="1467707" cy="812480"/>
          </a:xfrm>
          <a:prstGeom prst="rect">
            <a:avLst/>
          </a:prstGeom>
        </p:spPr>
      </p:pic>
      <p:pic>
        <p:nvPicPr>
          <p:cNvPr id="14" name="Picture 13">
            <a:extLst>
              <a:ext uri="{FF2B5EF4-FFF2-40B4-BE49-F238E27FC236}">
                <a16:creationId xmlns:a16="http://schemas.microsoft.com/office/drawing/2014/main" id="{DE744CA2-8DBD-4CF5-A48C-799D630BDD7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824137" y="2032239"/>
            <a:ext cx="1157456" cy="1019253"/>
          </a:xfrm>
          <a:prstGeom prst="rect">
            <a:avLst/>
          </a:prstGeom>
        </p:spPr>
      </p:pic>
      <p:sp>
        <p:nvSpPr>
          <p:cNvPr id="18" name="Rectangle 17">
            <a:extLst>
              <a:ext uri="{FF2B5EF4-FFF2-40B4-BE49-F238E27FC236}">
                <a16:creationId xmlns:a16="http://schemas.microsoft.com/office/drawing/2014/main" id="{FBB48D66-02CF-4B24-A195-D2AE95678E67}"/>
              </a:ext>
            </a:extLst>
          </p:cNvPr>
          <p:cNvSpPr/>
          <p:nvPr userDrawn="1"/>
        </p:nvSpPr>
        <p:spPr>
          <a:xfrm flipV="1">
            <a:off x="4620766" y="6195430"/>
            <a:ext cx="7571233" cy="45719"/>
          </a:xfrm>
          <a:prstGeom prst="rect">
            <a:avLst/>
          </a:prstGeom>
          <a:gradFill flip="none" rotWithShape="1">
            <a:gsLst>
              <a:gs pos="100000">
                <a:schemeClr val="accent1">
                  <a:lumMod val="75000"/>
                  <a:alpha val="0"/>
                </a:schemeClr>
              </a:gs>
              <a:gs pos="0">
                <a:srgbClr val="6198BF"/>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C"/>
              </a:solidFill>
            </a:endParaRPr>
          </a:p>
        </p:txBody>
      </p:sp>
      <p:sp>
        <p:nvSpPr>
          <p:cNvPr id="4" name="Oval 3">
            <a:extLst>
              <a:ext uri="{FF2B5EF4-FFF2-40B4-BE49-F238E27FC236}">
                <a16:creationId xmlns:a16="http://schemas.microsoft.com/office/drawing/2014/main" id="{F358C166-41BE-435C-A722-8A6F2EDD3FA3}"/>
              </a:ext>
            </a:extLst>
          </p:cNvPr>
          <p:cNvSpPr/>
          <p:nvPr userDrawn="1"/>
        </p:nvSpPr>
        <p:spPr>
          <a:xfrm>
            <a:off x="3596106" y="1786019"/>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4CBFA50-9689-46AB-BDC0-DBC3854AF6F5}"/>
              </a:ext>
            </a:extLst>
          </p:cNvPr>
          <p:cNvSpPr/>
          <p:nvPr userDrawn="1"/>
        </p:nvSpPr>
        <p:spPr>
          <a:xfrm>
            <a:off x="3992346" y="1107839"/>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B560583-B5B0-4821-9107-369A287A9DFC}"/>
              </a:ext>
            </a:extLst>
          </p:cNvPr>
          <p:cNvSpPr/>
          <p:nvPr userDrawn="1"/>
        </p:nvSpPr>
        <p:spPr>
          <a:xfrm>
            <a:off x="3215106" y="894479"/>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73472F1-2CB8-40AA-ACDE-7DD6E3FED085}"/>
              </a:ext>
            </a:extLst>
          </p:cNvPr>
          <p:cNvSpPr/>
          <p:nvPr userDrawn="1"/>
        </p:nvSpPr>
        <p:spPr>
          <a:xfrm>
            <a:off x="2376906" y="923890"/>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BB04FC2-8D4B-4886-91B5-D4110EB46A8B}"/>
              </a:ext>
            </a:extLst>
          </p:cNvPr>
          <p:cNvSpPr/>
          <p:nvPr userDrawn="1"/>
        </p:nvSpPr>
        <p:spPr>
          <a:xfrm>
            <a:off x="2034006" y="1442050"/>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EE4F315-79CC-4E86-BDD8-30FD91205D6F}"/>
              </a:ext>
            </a:extLst>
          </p:cNvPr>
          <p:cNvSpPr/>
          <p:nvPr userDrawn="1"/>
        </p:nvSpPr>
        <p:spPr>
          <a:xfrm>
            <a:off x="1820646" y="2226910"/>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6352777-E789-4F3A-A002-8368A8E1A9E2}"/>
              </a:ext>
            </a:extLst>
          </p:cNvPr>
          <p:cNvSpPr/>
          <p:nvPr userDrawn="1"/>
        </p:nvSpPr>
        <p:spPr>
          <a:xfrm>
            <a:off x="1272006" y="1594450"/>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4EAF8D9-E29A-4D91-874B-B680C866F502}"/>
              </a:ext>
            </a:extLst>
          </p:cNvPr>
          <p:cNvSpPr/>
          <p:nvPr userDrawn="1"/>
        </p:nvSpPr>
        <p:spPr>
          <a:xfrm>
            <a:off x="3733266" y="131410"/>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74E5407-4DC1-4A23-BBAC-04E135A15C66}"/>
              </a:ext>
            </a:extLst>
          </p:cNvPr>
          <p:cNvSpPr/>
          <p:nvPr userDrawn="1"/>
        </p:nvSpPr>
        <p:spPr>
          <a:xfrm>
            <a:off x="2788386" y="367630"/>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761CFF3-5C84-47C3-8B4C-A7E6D0560F1C}"/>
              </a:ext>
            </a:extLst>
          </p:cNvPr>
          <p:cNvSpPr/>
          <p:nvPr userDrawn="1"/>
        </p:nvSpPr>
        <p:spPr>
          <a:xfrm>
            <a:off x="2733443" y="4055710"/>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906380"/>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4"/>
                                        </p:tgtEl>
                                        <p:attrNameLst>
                                          <p:attrName>style.color</p:attrName>
                                        </p:attrNameLst>
                                      </p:cBhvr>
                                      <p:to>
                                        <a:srgbClr val="A2C7E2"/>
                                      </p:to>
                                    </p:animClr>
                                    <p:animClr clrSpc="rgb" dir="cw">
                                      <p:cBhvr>
                                        <p:cTn id="10" dur="500" fill="hold"/>
                                        <p:tgtEl>
                                          <p:spTgt spid="4"/>
                                        </p:tgtEl>
                                        <p:attrNameLst>
                                          <p:attrName>fillcolor</p:attrName>
                                        </p:attrNameLst>
                                      </p:cBhvr>
                                      <p:to>
                                        <a:srgbClr val="A2C7E2"/>
                                      </p:to>
                                    </p:animClr>
                                    <p:set>
                                      <p:cBhvr>
                                        <p:cTn id="11" dur="500" fill="hold"/>
                                        <p:tgtEl>
                                          <p:spTgt spid="4"/>
                                        </p:tgtEl>
                                        <p:attrNameLst>
                                          <p:attrName>fill.type</p:attrName>
                                        </p:attrNameLst>
                                      </p:cBhvr>
                                      <p:to>
                                        <p:strVal val="solid"/>
                                      </p:to>
                                    </p:set>
                                    <p:set>
                                      <p:cBhvr>
                                        <p:cTn id="12" dur="500" fill="hold"/>
                                        <p:tgtEl>
                                          <p:spTgt spid="4"/>
                                        </p:tgtEl>
                                        <p:attrNameLst>
                                          <p:attrName>fill.on</p:attrName>
                                        </p:attrNameLst>
                                      </p:cBhvr>
                                      <p:to>
                                        <p:strVal val="true"/>
                                      </p:to>
                                    </p:set>
                                  </p:childTnLst>
                                </p:cTn>
                              </p:par>
                              <p:par>
                                <p:cTn id="13" presetID="53" presetClass="entr" presetSubtype="16" fill="hold" grpId="1"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19" presetClass="emph" presetSubtype="0" fill="hold" grpId="0" nodeType="withEffect">
                                  <p:stCondLst>
                                    <p:cond delay="750"/>
                                  </p:stCondLst>
                                  <p:childTnLst>
                                    <p:animClr clrSpc="rgb" dir="cw">
                                      <p:cBhvr override="childStyle">
                                        <p:cTn id="19" dur="500" fill="hold"/>
                                        <p:tgtEl>
                                          <p:spTgt spid="19"/>
                                        </p:tgtEl>
                                        <p:attrNameLst>
                                          <p:attrName>style.color</p:attrName>
                                        </p:attrNameLst>
                                      </p:cBhvr>
                                      <p:to>
                                        <a:srgbClr val="A2C7E2"/>
                                      </p:to>
                                    </p:animClr>
                                    <p:animClr clrSpc="rgb" dir="cw">
                                      <p:cBhvr>
                                        <p:cTn id="20" dur="500" fill="hold"/>
                                        <p:tgtEl>
                                          <p:spTgt spid="19"/>
                                        </p:tgtEl>
                                        <p:attrNameLst>
                                          <p:attrName>fillcolor</p:attrName>
                                        </p:attrNameLst>
                                      </p:cBhvr>
                                      <p:to>
                                        <a:srgbClr val="A2C7E2"/>
                                      </p:to>
                                    </p:animClr>
                                    <p:set>
                                      <p:cBhvr>
                                        <p:cTn id="21" dur="500" fill="hold"/>
                                        <p:tgtEl>
                                          <p:spTgt spid="19"/>
                                        </p:tgtEl>
                                        <p:attrNameLst>
                                          <p:attrName>fill.type</p:attrName>
                                        </p:attrNameLst>
                                      </p:cBhvr>
                                      <p:to>
                                        <p:strVal val="solid"/>
                                      </p:to>
                                    </p:set>
                                    <p:set>
                                      <p:cBhvr>
                                        <p:cTn id="22" dur="500" fill="hold"/>
                                        <p:tgtEl>
                                          <p:spTgt spid="19"/>
                                        </p:tgtEl>
                                        <p:attrNameLst>
                                          <p:attrName>fill.on</p:attrName>
                                        </p:attrNameLst>
                                      </p:cBhvr>
                                      <p:to>
                                        <p:strVal val="true"/>
                                      </p:to>
                                    </p:set>
                                  </p:childTnLst>
                                </p:cTn>
                              </p:par>
                              <p:par>
                                <p:cTn id="23" presetID="53" presetClass="entr" presetSubtype="16" fill="hold" grpId="1" nodeType="withEffect">
                                  <p:stCondLst>
                                    <p:cond delay="75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par>
                                <p:cTn id="28" presetID="19" presetClass="emph" presetSubtype="0" fill="hold" grpId="0" nodeType="withEffect">
                                  <p:stCondLst>
                                    <p:cond delay="0"/>
                                  </p:stCondLst>
                                  <p:childTnLst>
                                    <p:animClr clrSpc="rgb" dir="cw">
                                      <p:cBhvr override="childStyle">
                                        <p:cTn id="29" dur="500" fill="hold"/>
                                        <p:tgtEl>
                                          <p:spTgt spid="20"/>
                                        </p:tgtEl>
                                        <p:attrNameLst>
                                          <p:attrName>style.color</p:attrName>
                                        </p:attrNameLst>
                                      </p:cBhvr>
                                      <p:to>
                                        <a:srgbClr val="A2C7E2"/>
                                      </p:to>
                                    </p:animClr>
                                    <p:animClr clrSpc="rgb" dir="cw">
                                      <p:cBhvr>
                                        <p:cTn id="30" dur="500" fill="hold"/>
                                        <p:tgtEl>
                                          <p:spTgt spid="20"/>
                                        </p:tgtEl>
                                        <p:attrNameLst>
                                          <p:attrName>fillcolor</p:attrName>
                                        </p:attrNameLst>
                                      </p:cBhvr>
                                      <p:to>
                                        <a:srgbClr val="A2C7E2"/>
                                      </p:to>
                                    </p:animClr>
                                    <p:set>
                                      <p:cBhvr>
                                        <p:cTn id="31" dur="500" fill="hold"/>
                                        <p:tgtEl>
                                          <p:spTgt spid="20"/>
                                        </p:tgtEl>
                                        <p:attrNameLst>
                                          <p:attrName>fill.type</p:attrName>
                                        </p:attrNameLst>
                                      </p:cBhvr>
                                      <p:to>
                                        <p:strVal val="solid"/>
                                      </p:to>
                                    </p:set>
                                    <p:set>
                                      <p:cBhvr>
                                        <p:cTn id="32" dur="500" fill="hold"/>
                                        <p:tgtEl>
                                          <p:spTgt spid="20"/>
                                        </p:tgtEl>
                                        <p:attrNameLst>
                                          <p:attrName>fill.on</p:attrName>
                                        </p:attrNameLst>
                                      </p:cBhvr>
                                      <p:to>
                                        <p:strVal val="true"/>
                                      </p:to>
                                    </p:set>
                                  </p:childTnLst>
                                </p:cTn>
                              </p:par>
                              <p:par>
                                <p:cTn id="33" presetID="53" presetClass="entr" presetSubtype="16" fill="hold" grpId="1"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19" presetClass="emph" presetSubtype="0" fill="hold" grpId="0" nodeType="withEffect">
                                  <p:stCondLst>
                                    <p:cond delay="500"/>
                                  </p:stCondLst>
                                  <p:childTnLst>
                                    <p:animClr clrSpc="rgb" dir="cw">
                                      <p:cBhvr override="childStyle">
                                        <p:cTn id="39" dur="500" fill="hold"/>
                                        <p:tgtEl>
                                          <p:spTgt spid="21"/>
                                        </p:tgtEl>
                                        <p:attrNameLst>
                                          <p:attrName>style.color</p:attrName>
                                        </p:attrNameLst>
                                      </p:cBhvr>
                                      <p:to>
                                        <a:srgbClr val="A2C7E2"/>
                                      </p:to>
                                    </p:animClr>
                                    <p:animClr clrSpc="rgb" dir="cw">
                                      <p:cBhvr>
                                        <p:cTn id="40" dur="500" fill="hold"/>
                                        <p:tgtEl>
                                          <p:spTgt spid="21"/>
                                        </p:tgtEl>
                                        <p:attrNameLst>
                                          <p:attrName>fillcolor</p:attrName>
                                        </p:attrNameLst>
                                      </p:cBhvr>
                                      <p:to>
                                        <a:srgbClr val="A2C7E2"/>
                                      </p:to>
                                    </p:animClr>
                                    <p:set>
                                      <p:cBhvr>
                                        <p:cTn id="41" dur="500" fill="hold"/>
                                        <p:tgtEl>
                                          <p:spTgt spid="21"/>
                                        </p:tgtEl>
                                        <p:attrNameLst>
                                          <p:attrName>fill.type</p:attrName>
                                        </p:attrNameLst>
                                      </p:cBhvr>
                                      <p:to>
                                        <p:strVal val="solid"/>
                                      </p:to>
                                    </p:set>
                                    <p:set>
                                      <p:cBhvr>
                                        <p:cTn id="42" dur="500" fill="hold"/>
                                        <p:tgtEl>
                                          <p:spTgt spid="21"/>
                                        </p:tgtEl>
                                        <p:attrNameLst>
                                          <p:attrName>fill.on</p:attrName>
                                        </p:attrNameLst>
                                      </p:cBhvr>
                                      <p:to>
                                        <p:strVal val="true"/>
                                      </p:to>
                                    </p:set>
                                  </p:childTnLst>
                                </p:cTn>
                              </p:par>
                              <p:par>
                                <p:cTn id="43" presetID="53" presetClass="entr" presetSubtype="16" fill="hold" grpId="1" nodeType="withEffect">
                                  <p:stCondLst>
                                    <p:cond delay="50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par>
                                <p:cTn id="48" presetID="19" presetClass="emph" presetSubtype="0" fill="hold" grpId="0" nodeType="withEffect">
                                  <p:stCondLst>
                                    <p:cond delay="250"/>
                                  </p:stCondLst>
                                  <p:childTnLst>
                                    <p:animClr clrSpc="rgb" dir="cw">
                                      <p:cBhvr override="childStyle">
                                        <p:cTn id="49" dur="500" fill="hold"/>
                                        <p:tgtEl>
                                          <p:spTgt spid="22"/>
                                        </p:tgtEl>
                                        <p:attrNameLst>
                                          <p:attrName>style.color</p:attrName>
                                        </p:attrNameLst>
                                      </p:cBhvr>
                                      <p:to>
                                        <a:srgbClr val="A2C7E2"/>
                                      </p:to>
                                    </p:animClr>
                                    <p:animClr clrSpc="rgb" dir="cw">
                                      <p:cBhvr>
                                        <p:cTn id="50" dur="500" fill="hold"/>
                                        <p:tgtEl>
                                          <p:spTgt spid="22"/>
                                        </p:tgtEl>
                                        <p:attrNameLst>
                                          <p:attrName>fillcolor</p:attrName>
                                        </p:attrNameLst>
                                      </p:cBhvr>
                                      <p:to>
                                        <a:srgbClr val="A2C7E2"/>
                                      </p:to>
                                    </p:animClr>
                                    <p:set>
                                      <p:cBhvr>
                                        <p:cTn id="51" dur="500" fill="hold"/>
                                        <p:tgtEl>
                                          <p:spTgt spid="22"/>
                                        </p:tgtEl>
                                        <p:attrNameLst>
                                          <p:attrName>fill.type</p:attrName>
                                        </p:attrNameLst>
                                      </p:cBhvr>
                                      <p:to>
                                        <p:strVal val="solid"/>
                                      </p:to>
                                    </p:set>
                                    <p:set>
                                      <p:cBhvr>
                                        <p:cTn id="52" dur="500" fill="hold"/>
                                        <p:tgtEl>
                                          <p:spTgt spid="22"/>
                                        </p:tgtEl>
                                        <p:attrNameLst>
                                          <p:attrName>fill.on</p:attrName>
                                        </p:attrNameLst>
                                      </p:cBhvr>
                                      <p:to>
                                        <p:strVal val="true"/>
                                      </p:to>
                                    </p:set>
                                  </p:childTnLst>
                                </p:cTn>
                              </p:par>
                              <p:par>
                                <p:cTn id="53" presetID="53" presetClass="entr" presetSubtype="16" fill="hold" grpId="1" nodeType="withEffect">
                                  <p:stCondLst>
                                    <p:cond delay="25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par>
                                <p:cTn id="58" presetID="19" presetClass="emph" presetSubtype="0" fill="hold" grpId="0" nodeType="withEffect">
                                  <p:stCondLst>
                                    <p:cond delay="750"/>
                                  </p:stCondLst>
                                  <p:childTnLst>
                                    <p:animClr clrSpc="rgb" dir="cw">
                                      <p:cBhvr override="childStyle">
                                        <p:cTn id="59" dur="500" fill="hold"/>
                                        <p:tgtEl>
                                          <p:spTgt spid="23"/>
                                        </p:tgtEl>
                                        <p:attrNameLst>
                                          <p:attrName>style.color</p:attrName>
                                        </p:attrNameLst>
                                      </p:cBhvr>
                                      <p:to>
                                        <a:srgbClr val="A2C7E2"/>
                                      </p:to>
                                    </p:animClr>
                                    <p:animClr clrSpc="rgb" dir="cw">
                                      <p:cBhvr>
                                        <p:cTn id="60" dur="500" fill="hold"/>
                                        <p:tgtEl>
                                          <p:spTgt spid="23"/>
                                        </p:tgtEl>
                                        <p:attrNameLst>
                                          <p:attrName>fillcolor</p:attrName>
                                        </p:attrNameLst>
                                      </p:cBhvr>
                                      <p:to>
                                        <a:srgbClr val="A2C7E2"/>
                                      </p:to>
                                    </p:animClr>
                                    <p:set>
                                      <p:cBhvr>
                                        <p:cTn id="61" dur="500" fill="hold"/>
                                        <p:tgtEl>
                                          <p:spTgt spid="23"/>
                                        </p:tgtEl>
                                        <p:attrNameLst>
                                          <p:attrName>fill.type</p:attrName>
                                        </p:attrNameLst>
                                      </p:cBhvr>
                                      <p:to>
                                        <p:strVal val="solid"/>
                                      </p:to>
                                    </p:set>
                                    <p:set>
                                      <p:cBhvr>
                                        <p:cTn id="62" dur="500" fill="hold"/>
                                        <p:tgtEl>
                                          <p:spTgt spid="23"/>
                                        </p:tgtEl>
                                        <p:attrNameLst>
                                          <p:attrName>fill.on</p:attrName>
                                        </p:attrNameLst>
                                      </p:cBhvr>
                                      <p:to>
                                        <p:strVal val="true"/>
                                      </p:to>
                                    </p:set>
                                  </p:childTnLst>
                                </p:cTn>
                              </p:par>
                              <p:par>
                                <p:cTn id="63" presetID="53" presetClass="entr" presetSubtype="16" fill="hold" grpId="1" nodeType="withEffect">
                                  <p:stCondLst>
                                    <p:cond delay="75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19" presetClass="emph" presetSubtype="0" fill="hold" grpId="0" nodeType="withEffect">
                                  <p:stCondLst>
                                    <p:cond delay="1000"/>
                                  </p:stCondLst>
                                  <p:childTnLst>
                                    <p:animClr clrSpc="rgb" dir="cw">
                                      <p:cBhvr override="childStyle">
                                        <p:cTn id="69" dur="500" fill="hold"/>
                                        <p:tgtEl>
                                          <p:spTgt spid="24"/>
                                        </p:tgtEl>
                                        <p:attrNameLst>
                                          <p:attrName>style.color</p:attrName>
                                        </p:attrNameLst>
                                      </p:cBhvr>
                                      <p:to>
                                        <a:srgbClr val="A2C7E2"/>
                                      </p:to>
                                    </p:animClr>
                                    <p:animClr clrSpc="rgb" dir="cw">
                                      <p:cBhvr>
                                        <p:cTn id="70" dur="500" fill="hold"/>
                                        <p:tgtEl>
                                          <p:spTgt spid="24"/>
                                        </p:tgtEl>
                                        <p:attrNameLst>
                                          <p:attrName>fillcolor</p:attrName>
                                        </p:attrNameLst>
                                      </p:cBhvr>
                                      <p:to>
                                        <a:srgbClr val="A2C7E2"/>
                                      </p:to>
                                    </p:animClr>
                                    <p:set>
                                      <p:cBhvr>
                                        <p:cTn id="71" dur="500" fill="hold"/>
                                        <p:tgtEl>
                                          <p:spTgt spid="24"/>
                                        </p:tgtEl>
                                        <p:attrNameLst>
                                          <p:attrName>fill.type</p:attrName>
                                        </p:attrNameLst>
                                      </p:cBhvr>
                                      <p:to>
                                        <p:strVal val="solid"/>
                                      </p:to>
                                    </p:set>
                                    <p:set>
                                      <p:cBhvr>
                                        <p:cTn id="72" dur="500" fill="hold"/>
                                        <p:tgtEl>
                                          <p:spTgt spid="24"/>
                                        </p:tgtEl>
                                        <p:attrNameLst>
                                          <p:attrName>fill.on</p:attrName>
                                        </p:attrNameLst>
                                      </p:cBhvr>
                                      <p:to>
                                        <p:strVal val="true"/>
                                      </p:to>
                                    </p:set>
                                  </p:childTnLst>
                                </p:cTn>
                              </p:par>
                              <p:par>
                                <p:cTn id="73" presetID="53" presetClass="entr" presetSubtype="16" fill="hold" grpId="1" nodeType="withEffect">
                                  <p:stCondLst>
                                    <p:cond delay="10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par>
                                <p:cTn id="78" presetID="19" presetClass="emph" presetSubtype="0" fill="hold" grpId="0" nodeType="withEffect">
                                  <p:stCondLst>
                                    <p:cond delay="750"/>
                                  </p:stCondLst>
                                  <p:childTnLst>
                                    <p:animClr clrSpc="rgb" dir="cw">
                                      <p:cBhvr override="childStyle">
                                        <p:cTn id="79" dur="500" fill="hold"/>
                                        <p:tgtEl>
                                          <p:spTgt spid="25"/>
                                        </p:tgtEl>
                                        <p:attrNameLst>
                                          <p:attrName>style.color</p:attrName>
                                        </p:attrNameLst>
                                      </p:cBhvr>
                                      <p:to>
                                        <a:srgbClr val="A2C7E2"/>
                                      </p:to>
                                    </p:animClr>
                                    <p:animClr clrSpc="rgb" dir="cw">
                                      <p:cBhvr>
                                        <p:cTn id="80" dur="500" fill="hold"/>
                                        <p:tgtEl>
                                          <p:spTgt spid="25"/>
                                        </p:tgtEl>
                                        <p:attrNameLst>
                                          <p:attrName>fillcolor</p:attrName>
                                        </p:attrNameLst>
                                      </p:cBhvr>
                                      <p:to>
                                        <a:srgbClr val="A2C7E2"/>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cTn>
                              </p:par>
                              <p:par>
                                <p:cTn id="83" presetID="53" presetClass="entr" presetSubtype="16" fill="hold" grpId="1" nodeType="withEffect">
                                  <p:stCondLst>
                                    <p:cond delay="75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par>
                                <p:cTn id="88" presetID="19" presetClass="emph" presetSubtype="0" fill="hold" grpId="0" nodeType="withEffect">
                                  <p:stCondLst>
                                    <p:cond delay="750"/>
                                  </p:stCondLst>
                                  <p:childTnLst>
                                    <p:animClr clrSpc="rgb" dir="cw">
                                      <p:cBhvr override="childStyle">
                                        <p:cTn id="89" dur="500" fill="hold"/>
                                        <p:tgtEl>
                                          <p:spTgt spid="26"/>
                                        </p:tgtEl>
                                        <p:attrNameLst>
                                          <p:attrName>style.color</p:attrName>
                                        </p:attrNameLst>
                                      </p:cBhvr>
                                      <p:to>
                                        <a:srgbClr val="A2C7E2"/>
                                      </p:to>
                                    </p:animClr>
                                    <p:animClr clrSpc="rgb" dir="cw">
                                      <p:cBhvr>
                                        <p:cTn id="90" dur="500" fill="hold"/>
                                        <p:tgtEl>
                                          <p:spTgt spid="26"/>
                                        </p:tgtEl>
                                        <p:attrNameLst>
                                          <p:attrName>fillcolor</p:attrName>
                                        </p:attrNameLst>
                                      </p:cBhvr>
                                      <p:to>
                                        <a:srgbClr val="A2C7E2"/>
                                      </p:to>
                                    </p:animClr>
                                    <p:set>
                                      <p:cBhvr>
                                        <p:cTn id="91" dur="500" fill="hold"/>
                                        <p:tgtEl>
                                          <p:spTgt spid="26"/>
                                        </p:tgtEl>
                                        <p:attrNameLst>
                                          <p:attrName>fill.type</p:attrName>
                                        </p:attrNameLst>
                                      </p:cBhvr>
                                      <p:to>
                                        <p:strVal val="solid"/>
                                      </p:to>
                                    </p:set>
                                    <p:set>
                                      <p:cBhvr>
                                        <p:cTn id="92" dur="500" fill="hold"/>
                                        <p:tgtEl>
                                          <p:spTgt spid="26"/>
                                        </p:tgtEl>
                                        <p:attrNameLst>
                                          <p:attrName>fill.on</p:attrName>
                                        </p:attrNameLst>
                                      </p:cBhvr>
                                      <p:to>
                                        <p:strVal val="true"/>
                                      </p:to>
                                    </p:set>
                                  </p:childTnLst>
                                </p:cTn>
                              </p:par>
                              <p:par>
                                <p:cTn id="93" presetID="53" presetClass="entr" presetSubtype="16" fill="hold" grpId="1" nodeType="withEffect">
                                  <p:stCondLst>
                                    <p:cond delay="75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fill="hold"/>
                                        <p:tgtEl>
                                          <p:spTgt spid="26"/>
                                        </p:tgtEl>
                                        <p:attrNameLst>
                                          <p:attrName>ppt_w</p:attrName>
                                        </p:attrNameLst>
                                      </p:cBhvr>
                                      <p:tavLst>
                                        <p:tav tm="0">
                                          <p:val>
                                            <p:fltVal val="0"/>
                                          </p:val>
                                        </p:tav>
                                        <p:tav tm="100000">
                                          <p:val>
                                            <p:strVal val="#ppt_w"/>
                                          </p:val>
                                        </p:tav>
                                      </p:tavLst>
                                    </p:anim>
                                    <p:anim calcmode="lin" valueType="num">
                                      <p:cBhvr>
                                        <p:cTn id="96" dur="500" fill="hold"/>
                                        <p:tgtEl>
                                          <p:spTgt spid="26"/>
                                        </p:tgtEl>
                                        <p:attrNameLst>
                                          <p:attrName>ppt_h</p:attrName>
                                        </p:attrNameLst>
                                      </p:cBhvr>
                                      <p:tavLst>
                                        <p:tav tm="0">
                                          <p:val>
                                            <p:fltVal val="0"/>
                                          </p:val>
                                        </p:tav>
                                        <p:tav tm="100000">
                                          <p:val>
                                            <p:strVal val="#ppt_h"/>
                                          </p:val>
                                        </p:tav>
                                      </p:tavLst>
                                    </p:anim>
                                    <p:animEffect transition="in" filter="fade">
                                      <p:cBhvr>
                                        <p:cTn id="97" dur="500"/>
                                        <p:tgtEl>
                                          <p:spTgt spid="26"/>
                                        </p:tgtEl>
                                      </p:cBhvr>
                                    </p:animEffect>
                                  </p:childTnLst>
                                </p:cTn>
                              </p:par>
                              <p:par>
                                <p:cTn id="98" presetID="19" presetClass="emph" presetSubtype="0" fill="hold" grpId="0" nodeType="withEffect">
                                  <p:stCondLst>
                                    <p:cond delay="1250"/>
                                  </p:stCondLst>
                                  <p:childTnLst>
                                    <p:animClr clrSpc="rgb" dir="cw">
                                      <p:cBhvr override="childStyle">
                                        <p:cTn id="99" dur="500" fill="hold"/>
                                        <p:tgtEl>
                                          <p:spTgt spid="27"/>
                                        </p:tgtEl>
                                        <p:attrNameLst>
                                          <p:attrName>style.color</p:attrName>
                                        </p:attrNameLst>
                                      </p:cBhvr>
                                      <p:to>
                                        <a:srgbClr val="A2C7E2"/>
                                      </p:to>
                                    </p:animClr>
                                    <p:animClr clrSpc="rgb" dir="cw">
                                      <p:cBhvr>
                                        <p:cTn id="100" dur="500" fill="hold"/>
                                        <p:tgtEl>
                                          <p:spTgt spid="27"/>
                                        </p:tgtEl>
                                        <p:attrNameLst>
                                          <p:attrName>fillcolor</p:attrName>
                                        </p:attrNameLst>
                                      </p:cBhvr>
                                      <p:to>
                                        <a:srgbClr val="A2C7E2"/>
                                      </p:to>
                                    </p:animClr>
                                    <p:set>
                                      <p:cBhvr>
                                        <p:cTn id="101" dur="500" fill="hold"/>
                                        <p:tgtEl>
                                          <p:spTgt spid="27"/>
                                        </p:tgtEl>
                                        <p:attrNameLst>
                                          <p:attrName>fill.type</p:attrName>
                                        </p:attrNameLst>
                                      </p:cBhvr>
                                      <p:to>
                                        <p:strVal val="solid"/>
                                      </p:to>
                                    </p:set>
                                    <p:set>
                                      <p:cBhvr>
                                        <p:cTn id="102" dur="500" fill="hold"/>
                                        <p:tgtEl>
                                          <p:spTgt spid="27"/>
                                        </p:tgtEl>
                                        <p:attrNameLst>
                                          <p:attrName>fill.on</p:attrName>
                                        </p:attrNameLst>
                                      </p:cBhvr>
                                      <p:to>
                                        <p:strVal val="true"/>
                                      </p:to>
                                    </p:set>
                                  </p:childTnLst>
                                </p:cTn>
                              </p:par>
                              <p:par>
                                <p:cTn id="103" presetID="53" presetClass="entr" presetSubtype="16" fill="hold" grpId="1" nodeType="withEffect">
                                  <p:stCondLst>
                                    <p:cond delay="125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animEffect transition="in" filter="fade">
                                      <p:cBhvr>
                                        <p:cTn id="107" dur="500"/>
                                        <p:tgtEl>
                                          <p:spTgt spid="27"/>
                                        </p:tgtEl>
                                      </p:cBhvr>
                                    </p:animEffect>
                                  </p:childTnLst>
                                </p:cTn>
                              </p:par>
                              <p:par>
                                <p:cTn id="108" presetID="22" presetClass="entr" presetSubtype="4" fill="hold" grpId="0" nodeType="withEffect">
                                  <p:stCondLst>
                                    <p:cond delay="250"/>
                                  </p:stCondLst>
                                  <p:childTnLst>
                                    <p:set>
                                      <p:cBhvr>
                                        <p:cTn id="109" dur="1" fill="hold">
                                          <p:stCondLst>
                                            <p:cond delay="0"/>
                                          </p:stCondLst>
                                        </p:cTn>
                                        <p:tgtEl>
                                          <p:spTgt spid="2"/>
                                        </p:tgtEl>
                                        <p:attrNameLst>
                                          <p:attrName>style.visibility</p:attrName>
                                        </p:attrNameLst>
                                      </p:cBhvr>
                                      <p:to>
                                        <p:strVal val="visible"/>
                                      </p:to>
                                    </p:set>
                                    <p:animEffect transition="in" filter="wipe(down)">
                                      <p:cBhvr>
                                        <p:cTn id="110" dur="1000"/>
                                        <p:tgtEl>
                                          <p:spTgt spid="2"/>
                                        </p:tgtEl>
                                      </p:cBhvr>
                                    </p:animEffect>
                                  </p:childTnLst>
                                </p:cTn>
                              </p:par>
                              <p:par>
                                <p:cTn id="111" presetID="22" presetClass="entr" presetSubtype="1" fill="hold" grpId="0" nodeType="withEffect">
                                  <p:stCondLst>
                                    <p:cond delay="250"/>
                                  </p:stCondLst>
                                  <p:childTnLst>
                                    <p:set>
                                      <p:cBhvr>
                                        <p:cTn id="112" dur="1" fill="hold">
                                          <p:stCondLst>
                                            <p:cond delay="0"/>
                                          </p:stCondLst>
                                        </p:cTn>
                                        <p:tgtEl>
                                          <p:spTgt spid="3">
                                            <p:txEl>
                                              <p:pRg st="0" end="0"/>
                                            </p:txEl>
                                          </p:spTgt>
                                        </p:tgtEl>
                                        <p:attrNameLst>
                                          <p:attrName>style.visibility</p:attrName>
                                        </p:attrNameLst>
                                      </p:cBhvr>
                                      <p:to>
                                        <p:strVal val="visible"/>
                                      </p:to>
                                    </p:set>
                                    <p:animEffect transition="in" filter="wipe(up)">
                                      <p:cBhvr>
                                        <p:cTn id="113" dur="1000"/>
                                        <p:tgtEl>
                                          <p:spTgt spid="3">
                                            <p:txEl>
                                              <p:pRg st="0" end="0"/>
                                            </p:txEl>
                                          </p:spTgt>
                                        </p:tgtEl>
                                      </p:cBhvr>
                                    </p:animEffect>
                                  </p:childTnLst>
                                </p:cTn>
                              </p:par>
                              <p:par>
                                <p:cTn id="114" presetID="22" presetClass="entr" presetSubtype="2" fill="hold" grpId="0" nodeType="withEffect">
                                  <p:stCondLst>
                                    <p:cond delay="250"/>
                                  </p:stCondLst>
                                  <p:childTnLst>
                                    <p:set>
                                      <p:cBhvr>
                                        <p:cTn id="115" dur="1" fill="hold">
                                          <p:stCondLst>
                                            <p:cond delay="0"/>
                                          </p:stCondLst>
                                        </p:cTn>
                                        <p:tgtEl>
                                          <p:spTgt spid="13"/>
                                        </p:tgtEl>
                                        <p:attrNameLst>
                                          <p:attrName>style.visibility</p:attrName>
                                        </p:attrNameLst>
                                      </p:cBhvr>
                                      <p:to>
                                        <p:strVal val="visible"/>
                                      </p:to>
                                    </p:set>
                                    <p:animEffect transition="in" filter="wipe(right)">
                                      <p:cBhvr>
                                        <p:cTn id="116" dur="500"/>
                                        <p:tgtEl>
                                          <p:spTgt spid="13"/>
                                        </p:tgtEl>
                                      </p:cBhvr>
                                    </p:animEffect>
                                  </p:childTnLst>
                                </p:cTn>
                              </p:par>
                              <p:par>
                                <p:cTn id="117" presetID="10" presetClass="entr" presetSubtype="0" fill="hold" nodeType="withEffect">
                                  <p:stCondLst>
                                    <p:cond delay="750"/>
                                  </p:stCondLst>
                                  <p:childTnLst>
                                    <p:set>
                                      <p:cBhvr>
                                        <p:cTn id="118" dur="1" fill="hold">
                                          <p:stCondLst>
                                            <p:cond delay="0"/>
                                          </p:stCondLst>
                                        </p:cTn>
                                        <p:tgtEl>
                                          <p:spTgt spid="14"/>
                                        </p:tgtEl>
                                        <p:attrNameLst>
                                          <p:attrName>style.visibility</p:attrName>
                                        </p:attrNameLst>
                                      </p:cBhvr>
                                      <p:to>
                                        <p:strVal val="visible"/>
                                      </p:to>
                                    </p:set>
                                    <p:animEffect transition="in" filter="fade">
                                      <p:cBhvr>
                                        <p:cTn id="119" dur="500"/>
                                        <p:tgtEl>
                                          <p:spTgt spid="14"/>
                                        </p:tgtEl>
                                      </p:cBhvr>
                                    </p:animEffect>
                                  </p:childTnLst>
                                </p:cTn>
                              </p:par>
                              <p:par>
                                <p:cTn id="120" presetID="10" presetClass="entr" presetSubtype="0" fill="hold" nodeType="withEffect">
                                  <p:stCondLst>
                                    <p:cond delay="1000"/>
                                  </p:stCondLst>
                                  <p:childTnLst>
                                    <p:set>
                                      <p:cBhvr>
                                        <p:cTn id="121" dur="1" fill="hold">
                                          <p:stCondLst>
                                            <p:cond delay="0"/>
                                          </p:stCondLst>
                                        </p:cTn>
                                        <p:tgtEl>
                                          <p:spTgt spid="12"/>
                                        </p:tgtEl>
                                        <p:attrNameLst>
                                          <p:attrName>style.visibility</p:attrName>
                                        </p:attrNameLst>
                                      </p:cBhvr>
                                      <p:to>
                                        <p:strVal val="visible"/>
                                      </p:to>
                                    </p:set>
                                    <p:animEffect transition="in" filter="fade">
                                      <p:cBhvr>
                                        <p:cTn id="122" dur="500"/>
                                        <p:tgtEl>
                                          <p:spTgt spid="12"/>
                                        </p:tgtEl>
                                      </p:cBhvr>
                                    </p:animEffect>
                                  </p:childTnLst>
                                </p:cTn>
                              </p:par>
                              <p:par>
                                <p:cTn id="123" presetID="10" presetClass="entr" presetSubtype="0" fill="hold" nodeType="withEffect">
                                  <p:stCondLst>
                                    <p:cond delay="1250"/>
                                  </p:stCondLst>
                                  <p:childTnLst>
                                    <p:set>
                                      <p:cBhvr>
                                        <p:cTn id="124" dur="1" fill="hold">
                                          <p:stCondLst>
                                            <p:cond delay="0"/>
                                          </p:stCondLst>
                                        </p:cTn>
                                        <p:tgtEl>
                                          <p:spTgt spid="10"/>
                                        </p:tgtEl>
                                        <p:attrNameLst>
                                          <p:attrName>style.visibility</p:attrName>
                                        </p:attrNameLst>
                                      </p:cBhvr>
                                      <p:to>
                                        <p:strVal val="visible"/>
                                      </p:to>
                                    </p:set>
                                    <p:animEffect transition="in" filter="fade">
                                      <p:cBhvr>
                                        <p:cTn id="125" dur="500"/>
                                        <p:tgtEl>
                                          <p:spTgt spid="10"/>
                                        </p:tgtEl>
                                      </p:cBhvr>
                                    </p:animEffect>
                                  </p:childTnLst>
                                </p:cTn>
                              </p:par>
                              <p:par>
                                <p:cTn id="126" presetID="22" presetClass="entr" presetSubtype="2" fill="hold" grpId="0" nodeType="withEffect">
                                  <p:stCondLst>
                                    <p:cond delay="250"/>
                                  </p:stCondLst>
                                  <p:childTnLst>
                                    <p:set>
                                      <p:cBhvr>
                                        <p:cTn id="127" dur="1" fill="hold">
                                          <p:stCondLst>
                                            <p:cond delay="0"/>
                                          </p:stCondLst>
                                        </p:cTn>
                                        <p:tgtEl>
                                          <p:spTgt spid="18"/>
                                        </p:tgtEl>
                                        <p:attrNameLst>
                                          <p:attrName>style.visibility</p:attrName>
                                        </p:attrNameLst>
                                      </p:cBhvr>
                                      <p:to>
                                        <p:strVal val="visible"/>
                                      </p:to>
                                    </p:set>
                                    <p:animEffect transition="in" filter="wipe(right)">
                                      <p:cBhvr>
                                        <p:cTn id="128" dur="500"/>
                                        <p:tgtEl>
                                          <p:spTgt spid="18"/>
                                        </p:tgtEl>
                                      </p:cBhvr>
                                    </p:animEffect>
                                  </p:childTnLst>
                                </p:cTn>
                              </p:par>
                              <p:par>
                                <p:cTn id="129" presetID="10" presetClass="entr" presetSubtype="0" fill="hold" grpId="0" nodeType="withEffect">
                                  <p:stCondLst>
                                    <p:cond delay="250"/>
                                  </p:stCondLst>
                                  <p:childTnLst>
                                    <p:set>
                                      <p:cBhvr>
                                        <p:cTn id="130" dur="1" fill="hold">
                                          <p:stCondLst>
                                            <p:cond delay="0"/>
                                          </p:stCondLst>
                                        </p:cTn>
                                        <p:tgtEl>
                                          <p:spTgt spid="6"/>
                                        </p:tgtEl>
                                        <p:attrNameLst>
                                          <p:attrName>style.visibility</p:attrName>
                                        </p:attrNameLst>
                                      </p:cBhvr>
                                      <p:to>
                                        <p:strVal val="visible"/>
                                      </p:to>
                                    </p:set>
                                    <p:animEffect transition="in" filter="fade">
                                      <p:cBhvr>
                                        <p:cTn id="1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build="p">
        <p:tmplLst>
          <p:tmpl lvl="1">
            <p:tnLst>
              <p:par>
                <p:cTn presetID="22" presetClass="entr" presetSubtype="1"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up)">
                      <p:cBhvr>
                        <p:cTn dur="1000"/>
                        <p:tgtEl>
                          <p:spTgt spid="3"/>
                        </p:tgtEl>
                      </p:cBhvr>
                    </p:animEffect>
                  </p:childTnLst>
                </p:cTn>
              </p:par>
            </p:tnLst>
          </p:tmpl>
        </p:tmplLst>
      </p:bldP>
      <p:bldP spid="6" grpId="0"/>
      <p:bldP spid="13" grpId="0" animBg="1"/>
      <p:bldP spid="18" grpId="0" animBg="1"/>
      <p:bldP spid="4" grpId="0" animBg="1"/>
      <p:bldP spid="4"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1AB4291-7464-462F-BE7E-8FC869AECB15}"/>
              </a:ext>
            </a:extLst>
          </p:cNvPr>
          <p:cNvSpPr>
            <a:spLocks noGrp="1"/>
          </p:cNvSpPr>
          <p:nvPr>
            <p:ph type="ftr" sz="quarter" idx="10"/>
          </p:nvPr>
        </p:nvSpPr>
        <p:spPr>
          <a:xfrm>
            <a:off x="379751" y="6170780"/>
            <a:ext cx="3948574" cy="365125"/>
          </a:xfrm>
        </p:spPr>
        <p:txBody>
          <a:bodyPr/>
          <a:lstStyle/>
          <a:p>
            <a:r>
              <a:rPr lang="en-US"/>
              <a:t>Presentation Text    |   Additional Text</a:t>
            </a:r>
            <a:endParaRPr lang="en-US" dirty="0"/>
          </a:p>
        </p:txBody>
      </p:sp>
      <p:sp>
        <p:nvSpPr>
          <p:cNvPr id="8" name="Rectangle 7">
            <a:extLst>
              <a:ext uri="{FF2B5EF4-FFF2-40B4-BE49-F238E27FC236}">
                <a16:creationId xmlns:a16="http://schemas.microsoft.com/office/drawing/2014/main" id="{153FF523-CD71-4ED4-8B3C-47FF0F4283C1}"/>
              </a:ext>
            </a:extLst>
          </p:cNvPr>
          <p:cNvSpPr/>
          <p:nvPr userDrawn="1"/>
        </p:nvSpPr>
        <p:spPr>
          <a:xfrm>
            <a:off x="0" y="0"/>
            <a:ext cx="12192000" cy="1113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38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9238E5D-45D4-41BA-B4E5-CCE2278C9B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4674567" y="2547348"/>
            <a:ext cx="7129393" cy="1500187"/>
          </a:xfrm>
          <a:prstGeom prst="rect">
            <a:avLst/>
          </a:prstGeom>
        </p:spPr>
        <p:txBody>
          <a:bodyPr anchor="b"/>
          <a:lstStyle>
            <a:lvl1pPr algn="r">
              <a:defRPr sz="3600" b="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674567" y="4223848"/>
            <a:ext cx="7129393" cy="896937"/>
          </a:xfrm>
          <a:prstGeom prst="rect">
            <a:avLst/>
          </a:prstGeom>
        </p:spPr>
        <p:txBody>
          <a:bodyPr>
            <a:normAutofit/>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Rectangle 25">
            <a:extLst>
              <a:ext uri="{FF2B5EF4-FFF2-40B4-BE49-F238E27FC236}">
                <a16:creationId xmlns:a16="http://schemas.microsoft.com/office/drawing/2014/main" id="{6295AE70-54B5-48E8-85FF-36C5D3063535}"/>
              </a:ext>
            </a:extLst>
          </p:cNvPr>
          <p:cNvSpPr/>
          <p:nvPr userDrawn="1"/>
        </p:nvSpPr>
        <p:spPr>
          <a:xfrm>
            <a:off x="0" y="5656033"/>
            <a:ext cx="12192000" cy="664741"/>
          </a:xfrm>
          <a:prstGeom prst="rect">
            <a:avLst/>
          </a:prstGeom>
          <a:gradFill flip="none" rotWithShape="1">
            <a:gsLst>
              <a:gs pos="34000">
                <a:schemeClr val="tx1"/>
              </a:gs>
              <a:gs pos="100000">
                <a:schemeClr val="accent4">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C"/>
              </a:solidFill>
            </a:endParaRPr>
          </a:p>
        </p:txBody>
      </p:sp>
      <p:sp>
        <p:nvSpPr>
          <p:cNvPr id="29" name="TextBox 28">
            <a:extLst>
              <a:ext uri="{FF2B5EF4-FFF2-40B4-BE49-F238E27FC236}">
                <a16:creationId xmlns:a16="http://schemas.microsoft.com/office/drawing/2014/main" id="{54853749-7BCB-4808-AFA0-CEFEBEAA5856}"/>
              </a:ext>
            </a:extLst>
          </p:cNvPr>
          <p:cNvSpPr txBox="1"/>
          <p:nvPr userDrawn="1"/>
        </p:nvSpPr>
        <p:spPr>
          <a:xfrm>
            <a:off x="9434968" y="6547404"/>
            <a:ext cx="2706392" cy="20005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2">
                    <a:lumMod val="60000"/>
                    <a:lumOff val="40000"/>
                  </a:schemeClr>
                </a:solidFill>
                <a:effectLst/>
                <a:latin typeface="Arial" panose="020B0604020202020204" pitchFamily="34" charset="0"/>
                <a:ea typeface="+mn-ea"/>
                <a:cs typeface="Arial" panose="020B0604020202020204" pitchFamily="34" charset="0"/>
              </a:rPr>
              <a:t>©2021 </a:t>
            </a:r>
            <a:r>
              <a:rPr lang="en-US" sz="700" kern="1200" noProof="0" dirty="0">
                <a:solidFill>
                  <a:schemeClr val="tx2">
                    <a:lumMod val="60000"/>
                    <a:lumOff val="40000"/>
                  </a:schemeClr>
                </a:solidFill>
                <a:effectLst/>
                <a:latin typeface="+mn-lt"/>
                <a:ea typeface="+mn-ea"/>
                <a:cs typeface="+mn-cs"/>
              </a:rPr>
              <a:t>Human Health and Performance Contract  Sensitive Data</a:t>
            </a:r>
          </a:p>
        </p:txBody>
      </p:sp>
      <p:pic>
        <p:nvPicPr>
          <p:cNvPr id="12" name="Picture 11" descr="Icon&#10;&#10;Description automatically generated">
            <a:extLst>
              <a:ext uri="{FF2B5EF4-FFF2-40B4-BE49-F238E27FC236}">
                <a16:creationId xmlns:a16="http://schemas.microsoft.com/office/drawing/2014/main" id="{4442B9FE-F796-45C7-8607-A1641F649F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8220" y="5821427"/>
            <a:ext cx="467657" cy="397820"/>
          </a:xfrm>
          <a:prstGeom prst="rect">
            <a:avLst/>
          </a:prstGeom>
        </p:spPr>
      </p:pic>
      <p:pic>
        <p:nvPicPr>
          <p:cNvPr id="13" name="Picture 12" descr="Logo&#10;&#10;Description automatically generated">
            <a:extLst>
              <a:ext uri="{FF2B5EF4-FFF2-40B4-BE49-F238E27FC236}">
                <a16:creationId xmlns:a16="http://schemas.microsoft.com/office/drawing/2014/main" id="{2A8E5B6D-D6F6-405E-BC09-8E693A848C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14986" y="5832346"/>
            <a:ext cx="565865" cy="313246"/>
          </a:xfrm>
          <a:prstGeom prst="rect">
            <a:avLst/>
          </a:prstGeom>
        </p:spPr>
      </p:pic>
      <p:pic>
        <p:nvPicPr>
          <p:cNvPr id="14" name="Picture 13" descr="Shape&#10;&#10;Description automatically generated">
            <a:extLst>
              <a:ext uri="{FF2B5EF4-FFF2-40B4-BE49-F238E27FC236}">
                <a16:creationId xmlns:a16="http://schemas.microsoft.com/office/drawing/2014/main" id="{4C555389-558F-40D1-B83B-6F015578F0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34864" y="5813432"/>
            <a:ext cx="450109" cy="392966"/>
          </a:xfrm>
          <a:prstGeom prst="rect">
            <a:avLst/>
          </a:prstGeom>
        </p:spPr>
      </p:pic>
      <p:sp>
        <p:nvSpPr>
          <p:cNvPr id="16" name="Parallelogram 3">
            <a:extLst>
              <a:ext uri="{FF2B5EF4-FFF2-40B4-BE49-F238E27FC236}">
                <a16:creationId xmlns:a16="http://schemas.microsoft.com/office/drawing/2014/main" id="{3C69ECF4-806B-4937-A554-627CE1B5E664}"/>
              </a:ext>
            </a:extLst>
          </p:cNvPr>
          <p:cNvSpPr/>
          <p:nvPr userDrawn="1"/>
        </p:nvSpPr>
        <p:spPr>
          <a:xfrm>
            <a:off x="11376887" y="5659523"/>
            <a:ext cx="854146" cy="654157"/>
          </a:xfrm>
          <a:custGeom>
            <a:avLst/>
            <a:gdLst>
              <a:gd name="connsiteX0" fmla="*/ 0 w 1162259"/>
              <a:gd name="connsiteY0" fmla="*/ 664741 h 664741"/>
              <a:gd name="connsiteX1" fmla="*/ 166185 w 1162259"/>
              <a:gd name="connsiteY1" fmla="*/ 0 h 664741"/>
              <a:gd name="connsiteX2" fmla="*/ 1162259 w 1162259"/>
              <a:gd name="connsiteY2" fmla="*/ 0 h 664741"/>
              <a:gd name="connsiteX3" fmla="*/ 996074 w 1162259"/>
              <a:gd name="connsiteY3" fmla="*/ 664741 h 664741"/>
              <a:gd name="connsiteX4" fmla="*/ 0 w 1162259"/>
              <a:gd name="connsiteY4" fmla="*/ 664741 h 664741"/>
              <a:gd name="connsiteX0" fmla="*/ 0 w 996074"/>
              <a:gd name="connsiteY0" fmla="*/ 664741 h 664741"/>
              <a:gd name="connsiteX1" fmla="*/ 166185 w 996074"/>
              <a:gd name="connsiteY1" fmla="*/ 0 h 664741"/>
              <a:gd name="connsiteX2" fmla="*/ 854146 w 996074"/>
              <a:gd name="connsiteY2" fmla="*/ 0 h 664741"/>
              <a:gd name="connsiteX3" fmla="*/ 996074 w 996074"/>
              <a:gd name="connsiteY3" fmla="*/ 664741 h 664741"/>
              <a:gd name="connsiteX4" fmla="*/ 0 w 996074"/>
              <a:gd name="connsiteY4" fmla="*/ 664741 h 664741"/>
              <a:gd name="connsiteX0" fmla="*/ 0 w 854146"/>
              <a:gd name="connsiteY0" fmla="*/ 664741 h 664741"/>
              <a:gd name="connsiteX1" fmla="*/ 166185 w 854146"/>
              <a:gd name="connsiteY1" fmla="*/ 0 h 664741"/>
              <a:gd name="connsiteX2" fmla="*/ 854146 w 854146"/>
              <a:gd name="connsiteY2" fmla="*/ 0 h 664741"/>
              <a:gd name="connsiteX3" fmla="*/ 817170 w 854146"/>
              <a:gd name="connsiteY3" fmla="*/ 654802 h 664741"/>
              <a:gd name="connsiteX4" fmla="*/ 0 w 854146"/>
              <a:gd name="connsiteY4" fmla="*/ 664741 h 664741"/>
              <a:gd name="connsiteX0" fmla="*/ 0 w 854146"/>
              <a:gd name="connsiteY0" fmla="*/ 661677 h 661677"/>
              <a:gd name="connsiteX1" fmla="*/ 166185 w 854146"/>
              <a:gd name="connsiteY1" fmla="*/ 0 h 661677"/>
              <a:gd name="connsiteX2" fmla="*/ 854146 w 854146"/>
              <a:gd name="connsiteY2" fmla="*/ 0 h 661677"/>
              <a:gd name="connsiteX3" fmla="*/ 817170 w 854146"/>
              <a:gd name="connsiteY3" fmla="*/ 654802 h 661677"/>
              <a:gd name="connsiteX4" fmla="*/ 0 w 854146"/>
              <a:gd name="connsiteY4" fmla="*/ 661677 h 661677"/>
              <a:gd name="connsiteX0" fmla="*/ 0 w 854146"/>
              <a:gd name="connsiteY0" fmla="*/ 661677 h 661677"/>
              <a:gd name="connsiteX1" fmla="*/ 166185 w 854146"/>
              <a:gd name="connsiteY1" fmla="*/ 0 h 661677"/>
              <a:gd name="connsiteX2" fmla="*/ 854146 w 854146"/>
              <a:gd name="connsiteY2" fmla="*/ 0 h 661677"/>
              <a:gd name="connsiteX3" fmla="*/ 826284 w 854146"/>
              <a:gd name="connsiteY3" fmla="*/ 660948 h 661677"/>
              <a:gd name="connsiteX4" fmla="*/ 0 w 854146"/>
              <a:gd name="connsiteY4" fmla="*/ 661677 h 66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146" h="661677">
                <a:moveTo>
                  <a:pt x="0" y="661677"/>
                </a:moveTo>
                <a:lnTo>
                  <a:pt x="166185" y="0"/>
                </a:lnTo>
                <a:lnTo>
                  <a:pt x="854146" y="0"/>
                </a:lnTo>
                <a:lnTo>
                  <a:pt x="826284" y="660948"/>
                </a:lnTo>
                <a:lnTo>
                  <a:pt x="0" y="661677"/>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5">
            <a:extLst>
              <a:ext uri="{FF2B5EF4-FFF2-40B4-BE49-F238E27FC236}">
                <a16:creationId xmlns:a16="http://schemas.microsoft.com/office/drawing/2014/main" id="{BC340B68-74E0-4283-811A-607F7D331704}"/>
              </a:ext>
            </a:extLst>
          </p:cNvPr>
          <p:cNvSpPr txBox="1">
            <a:spLocks/>
          </p:cNvSpPr>
          <p:nvPr userDrawn="1"/>
        </p:nvSpPr>
        <p:spPr>
          <a:xfrm>
            <a:off x="11590350" y="5893247"/>
            <a:ext cx="393834" cy="188261"/>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041C16-093A-4073-AC1F-A0BBA60B080D}" type="slidenum">
              <a:rPr lang="en-US" smtClean="0"/>
              <a:pPr/>
              <a:t>‹#›</a:t>
            </a:fld>
            <a:r>
              <a:rPr lang="en-US" dirty="0"/>
              <a:t> </a:t>
            </a:r>
          </a:p>
        </p:txBody>
      </p:sp>
      <p:pic>
        <p:nvPicPr>
          <p:cNvPr id="5" name="Picture 4" descr="A picture containing web&#10;&#10;Description automatically generated">
            <a:extLst>
              <a:ext uri="{FF2B5EF4-FFF2-40B4-BE49-F238E27FC236}">
                <a16:creationId xmlns:a16="http://schemas.microsoft.com/office/drawing/2014/main" id="{7295A29A-6B88-4095-AC48-46C0610B814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4738" y="3272375"/>
            <a:ext cx="4304059" cy="4304059"/>
          </a:xfrm>
          <a:prstGeom prst="rect">
            <a:avLst/>
          </a:prstGeom>
        </p:spPr>
      </p:pic>
    </p:spTree>
    <p:extLst>
      <p:ext uri="{BB962C8B-B14F-4D97-AF65-F5344CB8AC3E}">
        <p14:creationId xmlns:p14="http://schemas.microsoft.com/office/powerpoint/2010/main" val="1747433185"/>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500"/>
                            </p:stCondLst>
                            <p:childTnLst>
                              <p:par>
                                <p:cTn id="15" presetID="10" presetClass="exit" presetSubtype="0" fill="hold" nodeType="after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750"/>
                                        <p:tgtEl>
                                          <p:spTgt spid="2"/>
                                        </p:tgtEl>
                                      </p:cBhvr>
                                    </p:animEffect>
                                    <p:anim calcmode="lin" valueType="num">
                                      <p:cBhvr>
                                        <p:cTn id="21" dur="750" fill="hold"/>
                                        <p:tgtEl>
                                          <p:spTgt spid="2"/>
                                        </p:tgtEl>
                                        <p:attrNameLst>
                                          <p:attrName>ppt_x</p:attrName>
                                        </p:attrNameLst>
                                      </p:cBhvr>
                                      <p:tavLst>
                                        <p:tav tm="0">
                                          <p:val>
                                            <p:strVal val="#ppt_x"/>
                                          </p:val>
                                        </p:tav>
                                        <p:tav tm="100000">
                                          <p:val>
                                            <p:strVal val="#ppt_x"/>
                                          </p:val>
                                        </p:tav>
                                      </p:tavLst>
                                    </p:anim>
                                    <p:anim calcmode="lin" valueType="num">
                                      <p:cBhvr>
                                        <p:cTn id="22" dur="750" fill="hold"/>
                                        <p:tgtEl>
                                          <p:spTgt spid="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750"/>
                                        <p:tgtEl>
                                          <p:spTgt spid="3">
                                            <p:txEl>
                                              <p:pRg st="0" end="0"/>
                                            </p:txEl>
                                          </p:spTgt>
                                        </p:tgtEl>
                                      </p:cBhvr>
                                    </p:animEffect>
                                    <p:anim calcmode="lin" valueType="num">
                                      <p:cBhvr>
                                        <p:cTn id="26"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750" fill="hold"/>
                                        <p:tgtEl>
                                          <p:spTgt spid="3">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25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75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6" grpId="0" animBg="1"/>
      <p:bldP spid="29" grpId="0"/>
      <p:bldP spid="16" grpId="0" animBg="1"/>
      <p:bldP spid="2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B60A15A-73A1-4B10-85FC-332CB8861B4D}"/>
              </a:ext>
            </a:extLst>
          </p:cNvPr>
          <p:cNvSpPr>
            <a:spLocks noGrp="1"/>
          </p:cNvSpPr>
          <p:nvPr>
            <p:ph type="ftr" sz="quarter" idx="10"/>
          </p:nvPr>
        </p:nvSpPr>
        <p:spPr>
          <a:xfrm>
            <a:off x="380999" y="6170780"/>
            <a:ext cx="3948574" cy="365125"/>
          </a:xfrm>
        </p:spPr>
        <p:txBody>
          <a:bodyPr/>
          <a:lstStyle/>
          <a:p>
            <a:r>
              <a:rPr lang="en-US" dirty="0"/>
              <a:t>Presentation Text    |   Additional Text</a:t>
            </a:r>
          </a:p>
        </p:txBody>
      </p:sp>
    </p:spTree>
    <p:extLst>
      <p:ext uri="{BB962C8B-B14F-4D97-AF65-F5344CB8AC3E}">
        <p14:creationId xmlns:p14="http://schemas.microsoft.com/office/powerpoint/2010/main" val="88917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_astro-o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199777-05C4-416F-BC93-9FEFB125594E}"/>
              </a:ext>
            </a:extLst>
          </p:cNvPr>
          <p:cNvSpPr/>
          <p:nvPr userDrawn="1"/>
        </p:nvSpPr>
        <p:spPr>
          <a:xfrm>
            <a:off x="-9939" y="1036320"/>
            <a:ext cx="12201939" cy="5108447"/>
          </a:xfrm>
          <a:prstGeom prst="rect">
            <a:avLst/>
          </a:prstGeom>
          <a:gradFill flip="none" rotWithShape="1">
            <a:gsLst>
              <a:gs pos="0">
                <a:schemeClr val="tx2">
                  <a:lumMod val="20000"/>
                  <a:lumOff val="80000"/>
                  <a:alpha val="66000"/>
                </a:schemeClr>
              </a:gs>
              <a:gs pos="100000">
                <a:schemeClr val="bg1">
                  <a:lumMod val="95000"/>
                  <a:alpha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ark, night sky&#10;&#10;Description automatically generated">
            <a:extLst>
              <a:ext uri="{FF2B5EF4-FFF2-40B4-BE49-F238E27FC236}">
                <a16:creationId xmlns:a16="http://schemas.microsoft.com/office/drawing/2014/main" id="{89377874-D183-4905-BDDC-791F564E11D0}"/>
              </a:ext>
            </a:extLst>
          </p:cNvPr>
          <p:cNvPicPr>
            <a:picLocks noChangeAspect="1"/>
          </p:cNvPicPr>
          <p:nvPr userDrawn="1"/>
        </p:nvPicPr>
        <p:blipFill rotWithShape="1">
          <a:blip r:embed="rId2">
            <a:alphaModFix amt="50000"/>
            <a:duotone>
              <a:prstClr val="black"/>
              <a:srgbClr val="D9C3A5">
                <a:tint val="50000"/>
                <a:satMod val="180000"/>
              </a:srgbClr>
            </a:duotone>
            <a:extLst>
              <a:ext uri="{28A0092B-C50C-407E-A947-70E740481C1C}">
                <a14:useLocalDpi xmlns:a14="http://schemas.microsoft.com/office/drawing/2010/main" val="0"/>
              </a:ext>
            </a:extLst>
          </a:blip>
          <a:srcRect t="18244"/>
          <a:stretch/>
        </p:blipFill>
        <p:spPr>
          <a:xfrm>
            <a:off x="5943600" y="1036319"/>
            <a:ext cx="6248400" cy="5108447"/>
          </a:xfrm>
          <a:prstGeom prst="rect">
            <a:avLst/>
          </a:prstGeom>
        </p:spPr>
      </p:pic>
      <p:pic>
        <p:nvPicPr>
          <p:cNvPr id="7" name="Picture 6" descr="A picture containing pressure suit&#10;&#10;Description automatically generated">
            <a:extLst>
              <a:ext uri="{FF2B5EF4-FFF2-40B4-BE49-F238E27FC236}">
                <a16:creationId xmlns:a16="http://schemas.microsoft.com/office/drawing/2014/main" id="{631A6762-673D-4683-B563-39D53D969076}"/>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t="37072" r="7681"/>
          <a:stretch/>
        </p:blipFill>
        <p:spPr>
          <a:xfrm>
            <a:off x="5860774" y="1838738"/>
            <a:ext cx="6331226" cy="431557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0999" y="1142999"/>
            <a:ext cx="6645966" cy="4899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B60A15A-73A1-4B10-85FC-332CB8861B4D}"/>
              </a:ext>
            </a:extLst>
          </p:cNvPr>
          <p:cNvSpPr>
            <a:spLocks noGrp="1"/>
          </p:cNvSpPr>
          <p:nvPr>
            <p:ph type="ftr" sz="quarter" idx="10"/>
          </p:nvPr>
        </p:nvSpPr>
        <p:spPr>
          <a:xfrm>
            <a:off x="380999" y="6170780"/>
            <a:ext cx="3948574" cy="365125"/>
          </a:xfrm>
        </p:spPr>
        <p:txBody>
          <a:bodyPr/>
          <a:lstStyle/>
          <a:p>
            <a:r>
              <a:rPr lang="en-US" dirty="0"/>
              <a:t>Presentation Text    |   Additional Text</a:t>
            </a:r>
          </a:p>
        </p:txBody>
      </p:sp>
    </p:spTree>
    <p:extLst>
      <p:ext uri="{BB962C8B-B14F-4D97-AF65-F5344CB8AC3E}">
        <p14:creationId xmlns:p14="http://schemas.microsoft.com/office/powerpoint/2010/main" val="165313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_grid-o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199777-05C4-416F-BC93-9FEFB125594E}"/>
              </a:ext>
            </a:extLst>
          </p:cNvPr>
          <p:cNvSpPr/>
          <p:nvPr userDrawn="1"/>
        </p:nvSpPr>
        <p:spPr>
          <a:xfrm>
            <a:off x="-9939" y="1036320"/>
            <a:ext cx="12201939" cy="5108447"/>
          </a:xfrm>
          <a:prstGeom prst="rect">
            <a:avLst/>
          </a:prstGeom>
          <a:gradFill flip="none" rotWithShape="1">
            <a:gsLst>
              <a:gs pos="0">
                <a:schemeClr val="tx2">
                  <a:lumMod val="20000"/>
                  <a:lumOff val="80000"/>
                  <a:alpha val="66000"/>
                </a:schemeClr>
              </a:gs>
              <a:gs pos="100000">
                <a:schemeClr val="bg1">
                  <a:lumMod val="95000"/>
                  <a:alpha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ark, night sky&#10;&#10;Description automatically generated">
            <a:extLst>
              <a:ext uri="{FF2B5EF4-FFF2-40B4-BE49-F238E27FC236}">
                <a16:creationId xmlns:a16="http://schemas.microsoft.com/office/drawing/2014/main" id="{89377874-D183-4905-BDDC-791F564E11D0}"/>
              </a:ext>
            </a:extLst>
          </p:cNvPr>
          <p:cNvPicPr>
            <a:picLocks noChangeAspect="1"/>
          </p:cNvPicPr>
          <p:nvPr userDrawn="1"/>
        </p:nvPicPr>
        <p:blipFill rotWithShape="1">
          <a:blip r:embed="rId2">
            <a:alphaModFix amt="50000"/>
            <a:duotone>
              <a:prstClr val="black"/>
              <a:srgbClr val="D9C3A5">
                <a:tint val="50000"/>
                <a:satMod val="180000"/>
              </a:srgbClr>
            </a:duotone>
            <a:extLst>
              <a:ext uri="{28A0092B-C50C-407E-A947-70E740481C1C}">
                <a14:useLocalDpi xmlns:a14="http://schemas.microsoft.com/office/drawing/2010/main" val="0"/>
              </a:ext>
            </a:extLst>
          </a:blip>
          <a:srcRect t="18244"/>
          <a:stretch/>
        </p:blipFill>
        <p:spPr>
          <a:xfrm>
            <a:off x="5943600" y="1036319"/>
            <a:ext cx="6248400" cy="5108447"/>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0998" y="1142999"/>
            <a:ext cx="11469625" cy="4899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B60A15A-73A1-4B10-85FC-332CB8861B4D}"/>
              </a:ext>
            </a:extLst>
          </p:cNvPr>
          <p:cNvSpPr>
            <a:spLocks noGrp="1"/>
          </p:cNvSpPr>
          <p:nvPr>
            <p:ph type="ftr" sz="quarter" idx="10"/>
          </p:nvPr>
        </p:nvSpPr>
        <p:spPr>
          <a:xfrm>
            <a:off x="380999" y="6170780"/>
            <a:ext cx="3948574" cy="365125"/>
          </a:xfrm>
        </p:spPr>
        <p:txBody>
          <a:bodyPr/>
          <a:lstStyle/>
          <a:p>
            <a:r>
              <a:rPr lang="en-US" dirty="0"/>
              <a:t>Presentation Text    |   Additional Text</a:t>
            </a:r>
          </a:p>
        </p:txBody>
      </p:sp>
    </p:spTree>
    <p:extLst>
      <p:ext uri="{BB962C8B-B14F-4D97-AF65-F5344CB8AC3E}">
        <p14:creationId xmlns:p14="http://schemas.microsoft.com/office/powerpoint/2010/main" val="101752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_theme-o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199777-05C4-416F-BC93-9FEFB125594E}"/>
              </a:ext>
            </a:extLst>
          </p:cNvPr>
          <p:cNvSpPr/>
          <p:nvPr userDrawn="1"/>
        </p:nvSpPr>
        <p:spPr>
          <a:xfrm>
            <a:off x="-9939" y="1036320"/>
            <a:ext cx="12201939" cy="5108447"/>
          </a:xfrm>
          <a:prstGeom prst="rect">
            <a:avLst/>
          </a:prstGeom>
          <a:gradFill flip="none" rotWithShape="1">
            <a:gsLst>
              <a:gs pos="0">
                <a:schemeClr val="tx2">
                  <a:lumMod val="20000"/>
                  <a:lumOff val="80000"/>
                  <a:alpha val="66000"/>
                </a:schemeClr>
              </a:gs>
              <a:gs pos="100000">
                <a:schemeClr val="bg1">
                  <a:lumMod val="95000"/>
                  <a:alpha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9377874-D183-4905-BDDC-791F564E11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45210" y="1036319"/>
            <a:ext cx="4635442" cy="5108447"/>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0998" y="1142999"/>
            <a:ext cx="11469625" cy="4899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B60A15A-73A1-4B10-85FC-332CB8861B4D}"/>
              </a:ext>
            </a:extLst>
          </p:cNvPr>
          <p:cNvSpPr>
            <a:spLocks noGrp="1"/>
          </p:cNvSpPr>
          <p:nvPr>
            <p:ph type="ftr" sz="quarter" idx="10"/>
          </p:nvPr>
        </p:nvSpPr>
        <p:spPr>
          <a:xfrm>
            <a:off x="380999" y="6170780"/>
            <a:ext cx="3948574" cy="365125"/>
          </a:xfrm>
        </p:spPr>
        <p:txBody>
          <a:bodyPr/>
          <a:lstStyle/>
          <a:p>
            <a:r>
              <a:rPr lang="en-US" dirty="0"/>
              <a:t>Presentation Text    |   Additional Text</a:t>
            </a:r>
          </a:p>
        </p:txBody>
      </p:sp>
    </p:spTree>
    <p:extLst>
      <p:ext uri="{BB962C8B-B14F-4D97-AF65-F5344CB8AC3E}">
        <p14:creationId xmlns:p14="http://schemas.microsoft.com/office/powerpoint/2010/main" val="63929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3220" y="1143000"/>
            <a:ext cx="5573635" cy="4870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5146" y="1143000"/>
            <a:ext cx="5612296" cy="4870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89BD322-7681-4858-977B-DA219A9413DE}"/>
              </a:ext>
            </a:extLst>
          </p:cNvPr>
          <p:cNvSpPr>
            <a:spLocks noGrp="1"/>
          </p:cNvSpPr>
          <p:nvPr>
            <p:ph type="ftr" sz="quarter" idx="10"/>
          </p:nvPr>
        </p:nvSpPr>
        <p:spPr>
          <a:xfrm>
            <a:off x="379751" y="6170780"/>
            <a:ext cx="3948574" cy="365125"/>
          </a:xfrm>
        </p:spPr>
        <p:txBody>
          <a:bodyPr/>
          <a:lstStyle/>
          <a:p>
            <a:r>
              <a:rPr lang="en-US"/>
              <a:t>Presentation Text    |   Additional Text</a:t>
            </a:r>
            <a:endParaRPr lang="en-US" dirty="0"/>
          </a:p>
        </p:txBody>
      </p:sp>
    </p:spTree>
    <p:extLst>
      <p:ext uri="{BB962C8B-B14F-4D97-AF65-F5344CB8AC3E}">
        <p14:creationId xmlns:p14="http://schemas.microsoft.com/office/powerpoint/2010/main" val="413580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143000"/>
            <a:ext cx="5502965" cy="451379"/>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733526"/>
            <a:ext cx="5502965" cy="42299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25207" y="1143000"/>
            <a:ext cx="5632174" cy="451380"/>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25207" y="1733526"/>
            <a:ext cx="5632174" cy="4229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E4F619AE-2CF8-4B8E-BE34-7B7BB70EB6ED}"/>
              </a:ext>
            </a:extLst>
          </p:cNvPr>
          <p:cNvSpPr>
            <a:spLocks noGrp="1"/>
          </p:cNvSpPr>
          <p:nvPr>
            <p:ph type="title"/>
          </p:nvPr>
        </p:nvSpPr>
        <p:spPr/>
        <p:txBody>
          <a:bodyPr/>
          <a:lstStyle/>
          <a:p>
            <a:r>
              <a:rPr lang="en-US" dirty="0"/>
              <a:t>Click to edit Master title style</a:t>
            </a:r>
          </a:p>
        </p:txBody>
      </p:sp>
      <p:sp>
        <p:nvSpPr>
          <p:cNvPr id="10" name="Footer Placeholder 9">
            <a:extLst>
              <a:ext uri="{FF2B5EF4-FFF2-40B4-BE49-F238E27FC236}">
                <a16:creationId xmlns:a16="http://schemas.microsoft.com/office/drawing/2014/main" id="{B95AD4F1-72C5-46DA-88BF-30BC3CFDF0FC}"/>
              </a:ext>
            </a:extLst>
          </p:cNvPr>
          <p:cNvSpPr>
            <a:spLocks noGrp="1"/>
          </p:cNvSpPr>
          <p:nvPr>
            <p:ph type="ftr" sz="quarter" idx="10"/>
          </p:nvPr>
        </p:nvSpPr>
        <p:spPr>
          <a:xfrm>
            <a:off x="379751" y="6170780"/>
            <a:ext cx="3948574" cy="365125"/>
          </a:xfrm>
        </p:spPr>
        <p:txBody>
          <a:bodyPr/>
          <a:lstStyle/>
          <a:p>
            <a:r>
              <a:rPr lang="en-US"/>
              <a:t>Presentation Text    |   Additional Text</a:t>
            </a:r>
            <a:endParaRPr lang="en-US" dirty="0"/>
          </a:p>
        </p:txBody>
      </p:sp>
    </p:spTree>
    <p:extLst>
      <p:ext uri="{BB962C8B-B14F-4D97-AF65-F5344CB8AC3E}">
        <p14:creationId xmlns:p14="http://schemas.microsoft.com/office/powerpoint/2010/main" val="259888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961D-0C1E-4C8F-9627-98B8512BE049}"/>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3A30DB6C-FFF1-4C4C-BEBF-BDA316B8ED5F}"/>
              </a:ext>
            </a:extLst>
          </p:cNvPr>
          <p:cNvSpPr>
            <a:spLocks noGrp="1"/>
          </p:cNvSpPr>
          <p:nvPr>
            <p:ph type="ftr" sz="quarter" idx="10"/>
          </p:nvPr>
        </p:nvSpPr>
        <p:spPr>
          <a:xfrm>
            <a:off x="379751" y="6170780"/>
            <a:ext cx="3948574" cy="365125"/>
          </a:xfrm>
        </p:spPr>
        <p:txBody>
          <a:bodyPr/>
          <a:lstStyle/>
          <a:p>
            <a:r>
              <a:rPr lang="en-US"/>
              <a:t>Presentation Text    |   Additional Text</a:t>
            </a:r>
            <a:endParaRPr lang="en-US" dirty="0"/>
          </a:p>
        </p:txBody>
      </p:sp>
    </p:spTree>
    <p:extLst>
      <p:ext uri="{BB962C8B-B14F-4D97-AF65-F5344CB8AC3E}">
        <p14:creationId xmlns:p14="http://schemas.microsoft.com/office/powerpoint/2010/main" val="241660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38F7CE-66F5-4558-8EA9-0BA750C8C47E}"/>
              </a:ext>
            </a:extLst>
          </p:cNvPr>
          <p:cNvSpPr/>
          <p:nvPr userDrawn="1"/>
        </p:nvSpPr>
        <p:spPr>
          <a:xfrm>
            <a:off x="0" y="6129793"/>
            <a:ext cx="12192000" cy="664741"/>
          </a:xfrm>
          <a:prstGeom prst="rect">
            <a:avLst/>
          </a:prstGeom>
          <a:gradFill flip="none" rotWithShape="1">
            <a:gsLst>
              <a:gs pos="62000">
                <a:schemeClr val="accent1">
                  <a:lumMod val="75000"/>
                </a:schemeClr>
              </a:gs>
              <a:gs pos="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C"/>
              </a:solidFill>
            </a:endParaRPr>
          </a:p>
        </p:txBody>
      </p:sp>
      <p:pic>
        <p:nvPicPr>
          <p:cNvPr id="13" name="Picture 12">
            <a:extLst>
              <a:ext uri="{FF2B5EF4-FFF2-40B4-BE49-F238E27FC236}">
                <a16:creationId xmlns:a16="http://schemas.microsoft.com/office/drawing/2014/main" id="{5D07A105-AAC8-460E-9543-C890D8AF065B}"/>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9465163" y="6268059"/>
            <a:ext cx="425143" cy="352868"/>
          </a:xfrm>
          <a:prstGeom prst="rect">
            <a:avLst/>
          </a:prstGeom>
        </p:spPr>
      </p:pic>
      <p:pic>
        <p:nvPicPr>
          <p:cNvPr id="14" name="Picture 13">
            <a:extLst>
              <a:ext uri="{FF2B5EF4-FFF2-40B4-BE49-F238E27FC236}">
                <a16:creationId xmlns:a16="http://schemas.microsoft.com/office/drawing/2014/main" id="{22E188BD-9ABC-4F44-BC8B-66C13136820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123141" y="6306106"/>
            <a:ext cx="549554" cy="313246"/>
          </a:xfrm>
          <a:prstGeom prst="rect">
            <a:avLst/>
          </a:prstGeom>
        </p:spPr>
      </p:pic>
      <p:pic>
        <p:nvPicPr>
          <p:cNvPr id="15" name="Picture 14">
            <a:extLst>
              <a:ext uri="{FF2B5EF4-FFF2-40B4-BE49-F238E27FC236}">
                <a16:creationId xmlns:a16="http://schemas.microsoft.com/office/drawing/2014/main" id="{8BA80F12-5436-4061-B401-DF84CA5535F9}"/>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834864" y="6287878"/>
            <a:ext cx="450109" cy="391594"/>
          </a:xfrm>
          <a:prstGeom prst="rect">
            <a:avLst/>
          </a:prstGeom>
        </p:spPr>
      </p:pic>
      <p:sp>
        <p:nvSpPr>
          <p:cNvPr id="16" name="Parallelogram 3">
            <a:extLst>
              <a:ext uri="{FF2B5EF4-FFF2-40B4-BE49-F238E27FC236}">
                <a16:creationId xmlns:a16="http://schemas.microsoft.com/office/drawing/2014/main" id="{F154577F-CA01-4D98-B5A9-360935984FF9}"/>
              </a:ext>
            </a:extLst>
          </p:cNvPr>
          <p:cNvSpPr/>
          <p:nvPr userDrawn="1"/>
        </p:nvSpPr>
        <p:spPr>
          <a:xfrm>
            <a:off x="11376887" y="6135491"/>
            <a:ext cx="811014" cy="654157"/>
          </a:xfrm>
          <a:custGeom>
            <a:avLst/>
            <a:gdLst>
              <a:gd name="connsiteX0" fmla="*/ 0 w 1162259"/>
              <a:gd name="connsiteY0" fmla="*/ 664741 h 664741"/>
              <a:gd name="connsiteX1" fmla="*/ 166185 w 1162259"/>
              <a:gd name="connsiteY1" fmla="*/ 0 h 664741"/>
              <a:gd name="connsiteX2" fmla="*/ 1162259 w 1162259"/>
              <a:gd name="connsiteY2" fmla="*/ 0 h 664741"/>
              <a:gd name="connsiteX3" fmla="*/ 996074 w 1162259"/>
              <a:gd name="connsiteY3" fmla="*/ 664741 h 664741"/>
              <a:gd name="connsiteX4" fmla="*/ 0 w 1162259"/>
              <a:gd name="connsiteY4" fmla="*/ 664741 h 664741"/>
              <a:gd name="connsiteX0" fmla="*/ 0 w 996074"/>
              <a:gd name="connsiteY0" fmla="*/ 664741 h 664741"/>
              <a:gd name="connsiteX1" fmla="*/ 166185 w 996074"/>
              <a:gd name="connsiteY1" fmla="*/ 0 h 664741"/>
              <a:gd name="connsiteX2" fmla="*/ 854146 w 996074"/>
              <a:gd name="connsiteY2" fmla="*/ 0 h 664741"/>
              <a:gd name="connsiteX3" fmla="*/ 996074 w 996074"/>
              <a:gd name="connsiteY3" fmla="*/ 664741 h 664741"/>
              <a:gd name="connsiteX4" fmla="*/ 0 w 996074"/>
              <a:gd name="connsiteY4" fmla="*/ 664741 h 664741"/>
              <a:gd name="connsiteX0" fmla="*/ 0 w 854146"/>
              <a:gd name="connsiteY0" fmla="*/ 664741 h 664741"/>
              <a:gd name="connsiteX1" fmla="*/ 166185 w 854146"/>
              <a:gd name="connsiteY1" fmla="*/ 0 h 664741"/>
              <a:gd name="connsiteX2" fmla="*/ 854146 w 854146"/>
              <a:gd name="connsiteY2" fmla="*/ 0 h 664741"/>
              <a:gd name="connsiteX3" fmla="*/ 817170 w 854146"/>
              <a:gd name="connsiteY3" fmla="*/ 654802 h 664741"/>
              <a:gd name="connsiteX4" fmla="*/ 0 w 854146"/>
              <a:gd name="connsiteY4" fmla="*/ 664741 h 664741"/>
              <a:gd name="connsiteX0" fmla="*/ 0 w 854146"/>
              <a:gd name="connsiteY0" fmla="*/ 661677 h 661677"/>
              <a:gd name="connsiteX1" fmla="*/ 166185 w 854146"/>
              <a:gd name="connsiteY1" fmla="*/ 0 h 661677"/>
              <a:gd name="connsiteX2" fmla="*/ 854146 w 854146"/>
              <a:gd name="connsiteY2" fmla="*/ 0 h 661677"/>
              <a:gd name="connsiteX3" fmla="*/ 817170 w 854146"/>
              <a:gd name="connsiteY3" fmla="*/ 654802 h 661677"/>
              <a:gd name="connsiteX4" fmla="*/ 0 w 854146"/>
              <a:gd name="connsiteY4" fmla="*/ 661677 h 661677"/>
              <a:gd name="connsiteX0" fmla="*/ 0 w 854146"/>
              <a:gd name="connsiteY0" fmla="*/ 661677 h 661677"/>
              <a:gd name="connsiteX1" fmla="*/ 166185 w 854146"/>
              <a:gd name="connsiteY1" fmla="*/ 0 h 661677"/>
              <a:gd name="connsiteX2" fmla="*/ 854146 w 854146"/>
              <a:gd name="connsiteY2" fmla="*/ 0 h 661677"/>
              <a:gd name="connsiteX3" fmla="*/ 826284 w 854146"/>
              <a:gd name="connsiteY3" fmla="*/ 660948 h 661677"/>
              <a:gd name="connsiteX4" fmla="*/ 0 w 854146"/>
              <a:gd name="connsiteY4" fmla="*/ 661677 h 661677"/>
              <a:gd name="connsiteX0" fmla="*/ 0 w 826284"/>
              <a:gd name="connsiteY0" fmla="*/ 661677 h 661677"/>
              <a:gd name="connsiteX1" fmla="*/ 166185 w 826284"/>
              <a:gd name="connsiteY1" fmla="*/ 0 h 661677"/>
              <a:gd name="connsiteX2" fmla="*/ 811014 w 826284"/>
              <a:gd name="connsiteY2" fmla="*/ 0 h 661677"/>
              <a:gd name="connsiteX3" fmla="*/ 826284 w 826284"/>
              <a:gd name="connsiteY3" fmla="*/ 660948 h 661677"/>
              <a:gd name="connsiteX4" fmla="*/ 0 w 826284"/>
              <a:gd name="connsiteY4" fmla="*/ 661677 h 661677"/>
              <a:gd name="connsiteX0" fmla="*/ 0 w 811014"/>
              <a:gd name="connsiteY0" fmla="*/ 661677 h 661677"/>
              <a:gd name="connsiteX1" fmla="*/ 166185 w 811014"/>
              <a:gd name="connsiteY1" fmla="*/ 0 h 661677"/>
              <a:gd name="connsiteX2" fmla="*/ 811014 w 811014"/>
              <a:gd name="connsiteY2" fmla="*/ 0 h 661677"/>
              <a:gd name="connsiteX3" fmla="*/ 809031 w 811014"/>
              <a:gd name="connsiteY3" fmla="*/ 660948 h 661677"/>
              <a:gd name="connsiteX4" fmla="*/ 0 w 811014"/>
              <a:gd name="connsiteY4" fmla="*/ 661677 h 66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014" h="661677">
                <a:moveTo>
                  <a:pt x="0" y="661677"/>
                </a:moveTo>
                <a:lnTo>
                  <a:pt x="166185" y="0"/>
                </a:lnTo>
                <a:lnTo>
                  <a:pt x="811014" y="0"/>
                </a:lnTo>
                <a:lnTo>
                  <a:pt x="809031" y="660948"/>
                </a:lnTo>
                <a:lnTo>
                  <a:pt x="0" y="661677"/>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3222" y="100046"/>
            <a:ext cx="10313354" cy="849984"/>
          </a:xfrm>
          <a:prstGeom prst="rect">
            <a:avLst/>
          </a:prstGeom>
        </p:spPr>
        <p:txBody>
          <a:bodyPr vert="horz" lIns="91440" tIns="0" rIns="91440" bIns="0" rtlCol="0" anchor="b">
            <a:noAutofit/>
          </a:bodyPr>
          <a:lstStyle/>
          <a:p>
            <a:r>
              <a:rPr lang="en-US" dirty="0"/>
              <a:t>Click to edit Master title style</a:t>
            </a:r>
          </a:p>
        </p:txBody>
      </p:sp>
      <p:sp>
        <p:nvSpPr>
          <p:cNvPr id="3" name="Text Placeholder 2"/>
          <p:cNvSpPr>
            <a:spLocks noGrp="1"/>
          </p:cNvSpPr>
          <p:nvPr>
            <p:ph type="body" idx="1"/>
          </p:nvPr>
        </p:nvSpPr>
        <p:spPr>
          <a:xfrm>
            <a:off x="380999" y="1142999"/>
            <a:ext cx="11496575" cy="48999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5">
            <a:extLst>
              <a:ext uri="{FF2B5EF4-FFF2-40B4-BE49-F238E27FC236}">
                <a16:creationId xmlns:a16="http://schemas.microsoft.com/office/drawing/2014/main" id="{E03C1138-BD0D-4F27-9C43-2B899AEEF16D}"/>
              </a:ext>
            </a:extLst>
          </p:cNvPr>
          <p:cNvSpPr txBox="1">
            <a:spLocks/>
          </p:cNvSpPr>
          <p:nvPr userDrawn="1"/>
        </p:nvSpPr>
        <p:spPr>
          <a:xfrm>
            <a:off x="11570472" y="6396823"/>
            <a:ext cx="393834" cy="188261"/>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041C16-093A-4073-AC1F-A0BBA60B080D}" type="slidenum">
              <a:rPr lang="en-US" smtClean="0"/>
              <a:pPr/>
              <a:t>‹#›</a:t>
            </a:fld>
            <a:r>
              <a:rPr lang="en-US" dirty="0"/>
              <a:t> </a:t>
            </a:r>
          </a:p>
        </p:txBody>
      </p:sp>
      <p:sp>
        <p:nvSpPr>
          <p:cNvPr id="31" name="TextBox 30">
            <a:extLst>
              <a:ext uri="{FF2B5EF4-FFF2-40B4-BE49-F238E27FC236}">
                <a16:creationId xmlns:a16="http://schemas.microsoft.com/office/drawing/2014/main" id="{60C960C9-EE38-4470-B01F-EEFF050A6E3F}"/>
              </a:ext>
            </a:extLst>
          </p:cNvPr>
          <p:cNvSpPr txBox="1"/>
          <p:nvPr userDrawn="1"/>
        </p:nvSpPr>
        <p:spPr>
          <a:xfrm>
            <a:off x="369418" y="6550020"/>
            <a:ext cx="4227079" cy="307777"/>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bg1">
                    <a:lumMod val="75000"/>
                  </a:schemeClr>
                </a:solidFill>
                <a:effectLst/>
                <a:latin typeface="Arial" panose="020B0604020202020204" pitchFamily="34" charset="0"/>
                <a:ea typeface="+mn-ea"/>
                <a:cs typeface="Arial" panose="020B0604020202020204" pitchFamily="34" charset="0"/>
              </a:rPr>
              <a:t>©2021 </a:t>
            </a:r>
            <a:r>
              <a:rPr lang="en-US" sz="800" kern="1200" noProof="0" dirty="0">
                <a:solidFill>
                  <a:schemeClr val="bg1">
                    <a:lumMod val="75000"/>
                  </a:schemeClr>
                </a:solidFill>
                <a:effectLst>
                  <a:outerShdw blurRad="38100" dist="38100" dir="2700000" algn="tl">
                    <a:srgbClr val="000000">
                      <a:alpha val="43137"/>
                    </a:srgbClr>
                  </a:outerShdw>
                </a:effectLst>
                <a:latin typeface="+mn-lt"/>
                <a:ea typeface="+mn-ea"/>
                <a:cs typeface="+mn-cs"/>
              </a:rPr>
              <a:t>Human Health and Performance Contract  Sensitive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a:solidFill>
                <a:schemeClr val="bg1">
                  <a:lumMod val="75000"/>
                </a:schemeClr>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CBB6DB50-1783-40B3-B93D-A4B4FADD8836}"/>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b="15767"/>
          <a:stretch/>
        </p:blipFill>
        <p:spPr>
          <a:xfrm>
            <a:off x="10863397" y="113526"/>
            <a:ext cx="1028480" cy="866318"/>
          </a:xfrm>
          <a:prstGeom prst="rect">
            <a:avLst/>
          </a:prstGeom>
        </p:spPr>
      </p:pic>
      <p:cxnSp>
        <p:nvCxnSpPr>
          <p:cNvPr id="34" name="Straight Connector 33">
            <a:extLst>
              <a:ext uri="{FF2B5EF4-FFF2-40B4-BE49-F238E27FC236}">
                <a16:creationId xmlns:a16="http://schemas.microsoft.com/office/drawing/2014/main" id="{A4D77449-6CA1-42E2-B1A6-0BAD496E5D85}"/>
              </a:ext>
            </a:extLst>
          </p:cNvPr>
          <p:cNvCxnSpPr>
            <a:cxnSpLocks/>
          </p:cNvCxnSpPr>
          <p:nvPr userDrawn="1"/>
        </p:nvCxnSpPr>
        <p:spPr>
          <a:xfrm>
            <a:off x="369418" y="1031679"/>
            <a:ext cx="11508156"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379751" y="6170780"/>
            <a:ext cx="3948574" cy="365125"/>
          </a:xfrm>
          <a:prstGeom prst="rect">
            <a:avLst/>
          </a:prstGeom>
        </p:spPr>
        <p:txBody>
          <a:bodyPr vert="horz" lIns="91440" tIns="45720" rIns="91440" bIns="45720" rtlCol="0" anchor="ctr"/>
          <a:lstStyle>
            <a:lvl1pPr algn="l">
              <a:defRPr sz="1000">
                <a:solidFill>
                  <a:schemeClr val="bg1"/>
                </a:solidFill>
              </a:defRPr>
            </a:lvl1pPr>
          </a:lstStyle>
          <a:p>
            <a:r>
              <a:rPr lang="en-US" dirty="0"/>
              <a:t>Presentation Text    |   Additional Text</a:t>
            </a:r>
          </a:p>
        </p:txBody>
      </p:sp>
    </p:spTree>
    <p:extLst>
      <p:ext uri="{BB962C8B-B14F-4D97-AF65-F5344CB8AC3E}">
        <p14:creationId xmlns:p14="http://schemas.microsoft.com/office/powerpoint/2010/main" val="209599106"/>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50" r:id="rId3"/>
    <p:sldLayoutId id="2147483676" r:id="rId4"/>
    <p:sldLayoutId id="2147483677" r:id="rId5"/>
    <p:sldLayoutId id="2147483681" r:id="rId6"/>
    <p:sldLayoutId id="2147483652" r:id="rId7"/>
    <p:sldLayoutId id="2147483653" r:id="rId8"/>
    <p:sldLayoutId id="2147483669" r:id="rId9"/>
    <p:sldLayoutId id="214748368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indent="0" algn="l" defTabSz="914400" rtl="0" eaLnBrk="1" latinLnBrk="0" hangingPunct="1">
        <a:lnSpc>
          <a:spcPct val="90000"/>
        </a:lnSpc>
        <a:spcBef>
          <a:spcPct val="0"/>
        </a:spcBef>
        <a:buNone/>
        <a:defRPr sz="3200" kern="1200">
          <a:solidFill>
            <a:srgbClr val="00205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5C"/>
        </a:buClr>
        <a:buFont typeface="Wingdings" panose="05000000000000000000" pitchFamily="2" charset="2"/>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A2C7E2"/>
        </a:buClr>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FFDA00"/>
        </a:buClr>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0205C"/>
        </a:buClr>
        <a:buSzPct val="100000"/>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FFDA00"/>
        </a:buClr>
        <a:buSzPct val="100000"/>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userDrawn="1">
          <p15:clr>
            <a:srgbClr val="F26B43"/>
          </p15:clr>
        </p15:guide>
        <p15:guide id="2" orient="horz" pos="720" userDrawn="1">
          <p15:clr>
            <a:srgbClr val="F26B43"/>
          </p15:clr>
        </p15:guide>
        <p15:guide id="3" orient="horz" pos="35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lsp.nasa.gov/explore/lsdahome/datareques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hyperlink" Target="https://nlsp.nasa.gov/explore/lsdahome/datareques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5695262-68E5-49CF-9BA1-493B10CC8F6C}"/>
              </a:ext>
            </a:extLst>
          </p:cNvPr>
          <p:cNvSpPr>
            <a:spLocks noGrp="1"/>
          </p:cNvSpPr>
          <p:nvPr>
            <p:ph type="ctrTitle"/>
          </p:nvPr>
        </p:nvSpPr>
        <p:spPr>
          <a:xfrm>
            <a:off x="3816309" y="3596780"/>
            <a:ext cx="8114950" cy="840996"/>
          </a:xfrm>
        </p:spPr>
        <p:txBody>
          <a:bodyPr anchor="ctr">
            <a:normAutofit/>
          </a:bodyPr>
          <a:lstStyle/>
          <a:p>
            <a:r>
              <a:rPr lang="en-US" sz="2400" dirty="0"/>
              <a:t>Constructing a Dataset Using NASA’s Human Data Repositories – </a:t>
            </a:r>
            <a:br>
              <a:rPr lang="en-US" sz="2400" dirty="0"/>
            </a:br>
            <a:r>
              <a:rPr lang="en-US" sz="2400" i="1" dirty="0"/>
              <a:t>It’s Not Always the “Easy Button”</a:t>
            </a:r>
          </a:p>
        </p:txBody>
      </p:sp>
      <p:sp>
        <p:nvSpPr>
          <p:cNvPr id="13" name="Subtitle 12">
            <a:extLst>
              <a:ext uri="{FF2B5EF4-FFF2-40B4-BE49-F238E27FC236}">
                <a16:creationId xmlns:a16="http://schemas.microsoft.com/office/drawing/2014/main" id="{B067ADA9-7552-4271-8A6B-287D73628E14}"/>
              </a:ext>
            </a:extLst>
          </p:cNvPr>
          <p:cNvSpPr>
            <a:spLocks noGrp="1"/>
          </p:cNvSpPr>
          <p:nvPr>
            <p:ph type="subTitle" idx="1"/>
          </p:nvPr>
        </p:nvSpPr>
        <p:spPr>
          <a:xfrm>
            <a:off x="4561202" y="4546833"/>
            <a:ext cx="7370057" cy="1535186"/>
          </a:xfrm>
        </p:spPr>
        <p:txBody>
          <a:bodyPr/>
          <a:lstStyle/>
          <a:p>
            <a:pPr>
              <a:lnSpc>
                <a:spcPct val="100000"/>
              </a:lnSpc>
            </a:pPr>
            <a:r>
              <a:rPr lang="en-US" sz="1400" dirty="0"/>
              <a:t>Devan Petersen, MPH</a:t>
            </a:r>
            <a:r>
              <a:rPr lang="en-US" sz="1400" baseline="30000" dirty="0"/>
              <a:t>1</a:t>
            </a:r>
          </a:p>
          <a:p>
            <a:pPr>
              <a:lnSpc>
                <a:spcPct val="100000"/>
              </a:lnSpc>
            </a:pPr>
            <a:r>
              <a:rPr lang="en-US" sz="1400" dirty="0"/>
              <a:t>Jacqueline Charvat, PhD</a:t>
            </a:r>
            <a:r>
              <a:rPr lang="en-US" sz="1400" baseline="30000" dirty="0"/>
              <a:t>1</a:t>
            </a:r>
          </a:p>
          <a:p>
            <a:pPr>
              <a:lnSpc>
                <a:spcPct val="100000"/>
              </a:lnSpc>
            </a:pPr>
            <a:r>
              <a:rPr lang="en-US" sz="1400" dirty="0"/>
              <a:t>Diedre Thomas</a:t>
            </a:r>
            <a:r>
              <a:rPr lang="en-US" sz="1400" baseline="30000" dirty="0"/>
              <a:t>2</a:t>
            </a:r>
          </a:p>
          <a:p>
            <a:pPr>
              <a:lnSpc>
                <a:spcPct val="100000"/>
              </a:lnSpc>
            </a:pPr>
            <a:r>
              <a:rPr lang="en-US" sz="1400" dirty="0"/>
              <a:t>Katie Breslin, MPH</a:t>
            </a:r>
            <a:r>
              <a:rPr lang="en-US" sz="1400" baseline="30000" dirty="0"/>
              <a:t>1</a:t>
            </a:r>
          </a:p>
          <a:p>
            <a:pPr>
              <a:lnSpc>
                <a:spcPct val="100000"/>
              </a:lnSpc>
            </a:pPr>
            <a:r>
              <a:rPr lang="en-US" sz="1400" dirty="0"/>
              <a:t>Ruth Reitzel, PhD</a:t>
            </a:r>
            <a:r>
              <a:rPr lang="en-US" sz="1400" baseline="30000" dirty="0"/>
              <a:t>3</a:t>
            </a:r>
          </a:p>
        </p:txBody>
      </p:sp>
      <p:sp>
        <p:nvSpPr>
          <p:cNvPr id="2" name="TextBox 1">
            <a:extLst>
              <a:ext uri="{FF2B5EF4-FFF2-40B4-BE49-F238E27FC236}">
                <a16:creationId xmlns:a16="http://schemas.microsoft.com/office/drawing/2014/main" id="{AFBE1329-412E-0DC1-C052-D5CA8844A74E}"/>
              </a:ext>
            </a:extLst>
          </p:cNvPr>
          <p:cNvSpPr txBox="1"/>
          <p:nvPr/>
        </p:nvSpPr>
        <p:spPr>
          <a:xfrm>
            <a:off x="6400800" y="6246353"/>
            <a:ext cx="5530459" cy="307777"/>
          </a:xfrm>
          <a:prstGeom prst="rect">
            <a:avLst/>
          </a:prstGeom>
          <a:noFill/>
        </p:spPr>
        <p:txBody>
          <a:bodyPr wrap="square" rtlCol="0">
            <a:spAutoFit/>
          </a:bodyPr>
          <a:lstStyle/>
          <a:p>
            <a:pPr algn="r"/>
            <a:r>
              <a:rPr lang="en-US" sz="1400" baseline="30000" dirty="0">
                <a:solidFill>
                  <a:schemeClr val="accent1"/>
                </a:solidFill>
              </a:rPr>
              <a:t>1</a:t>
            </a:r>
            <a:r>
              <a:rPr lang="en-US" sz="1400" dirty="0">
                <a:solidFill>
                  <a:schemeClr val="accent1"/>
                </a:solidFill>
              </a:rPr>
              <a:t>KBR, </a:t>
            </a:r>
            <a:r>
              <a:rPr lang="en-US" sz="1400" baseline="30000" dirty="0">
                <a:solidFill>
                  <a:schemeClr val="accent1"/>
                </a:solidFill>
              </a:rPr>
              <a:t>2</a:t>
            </a:r>
            <a:r>
              <a:rPr lang="en-US" sz="1400" dirty="0">
                <a:solidFill>
                  <a:schemeClr val="accent1"/>
                </a:solidFill>
              </a:rPr>
              <a:t>Leidos Innovations, </a:t>
            </a:r>
            <a:r>
              <a:rPr lang="en-US" sz="1400" baseline="30000" dirty="0">
                <a:solidFill>
                  <a:schemeClr val="accent1"/>
                </a:solidFill>
              </a:rPr>
              <a:t>3</a:t>
            </a:r>
            <a:r>
              <a:rPr lang="en-US" sz="1400" dirty="0">
                <a:solidFill>
                  <a:schemeClr val="accent1"/>
                </a:solidFill>
              </a:rPr>
              <a:t>NASA Johnson Space Center</a:t>
            </a:r>
          </a:p>
        </p:txBody>
      </p:sp>
    </p:spTree>
    <p:extLst>
      <p:ext uri="{BB962C8B-B14F-4D97-AF65-F5344CB8AC3E}">
        <p14:creationId xmlns:p14="http://schemas.microsoft.com/office/powerpoint/2010/main" val="3018585495"/>
      </p:ext>
    </p:extLst>
  </p:cSld>
  <p:clrMapOvr>
    <a:masterClrMapping/>
  </p:clrMapOvr>
  <p:transition spd="slow">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Benefits of a Reuse Dataset: EDDIE</a:t>
            </a:r>
          </a:p>
        </p:txBody>
      </p:sp>
      <p:sp>
        <p:nvSpPr>
          <p:cNvPr id="35" name="Footer Placeholder 4">
            <a:extLst>
              <a:ext uri="{FF2B5EF4-FFF2-40B4-BE49-F238E27FC236}">
                <a16:creationId xmlns:a16="http://schemas.microsoft.com/office/drawing/2014/main" id="{28024BD8-74C7-4C41-B344-04AB76280991}"/>
              </a:ext>
            </a:extLst>
          </p:cNvPr>
          <p:cNvSpPr txBox="1">
            <a:spLocks/>
          </p:cNvSpPr>
          <p:nvPr/>
        </p:nvSpPr>
        <p:spPr>
          <a:xfrm>
            <a:off x="369812" y="6190876"/>
            <a:ext cx="9008104"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2025 NASA HRP IWS   |   Constructing a Dataset Using NASA’s Human Data Repositories – It’s Not Always the “Easy Button”</a:t>
            </a:r>
          </a:p>
        </p:txBody>
      </p:sp>
      <p:sp>
        <p:nvSpPr>
          <p:cNvPr id="3" name="Content Placeholder 2">
            <a:extLst>
              <a:ext uri="{FF2B5EF4-FFF2-40B4-BE49-F238E27FC236}">
                <a16:creationId xmlns:a16="http://schemas.microsoft.com/office/drawing/2014/main" id="{52D7C221-5548-484D-E168-617D5E771B4E}"/>
              </a:ext>
            </a:extLst>
          </p:cNvPr>
          <p:cNvSpPr>
            <a:spLocks noGrp="1"/>
          </p:cNvSpPr>
          <p:nvPr>
            <p:ph idx="1"/>
          </p:nvPr>
        </p:nvSpPr>
        <p:spPr>
          <a:xfrm>
            <a:off x="381000" y="1235491"/>
            <a:ext cx="5889171" cy="4222821"/>
          </a:xfrm>
        </p:spPr>
        <p:txBody>
          <a:bodyPr/>
          <a:lstStyle/>
          <a:p>
            <a:r>
              <a:rPr lang="en-US" dirty="0"/>
              <a:t>Proof-of-concept exploratory data assessment</a:t>
            </a:r>
          </a:p>
          <a:p>
            <a:pPr lvl="1"/>
            <a:r>
              <a:rPr lang="en-US" dirty="0"/>
              <a:t>Successfully combined Research data and Clinical Care data into a comprehensive dataset</a:t>
            </a:r>
          </a:p>
          <a:p>
            <a:pPr lvl="1"/>
            <a:endParaRPr lang="en-US" dirty="0"/>
          </a:p>
          <a:p>
            <a:r>
              <a:rPr lang="en-US" dirty="0"/>
              <a:t>Developed visualizations comparing health status indicators for:</a:t>
            </a:r>
          </a:p>
          <a:p>
            <a:pPr lvl="1"/>
            <a:r>
              <a:rPr lang="en-US" dirty="0"/>
              <a:t>Long Duration fliers vs. Extended Duration fliers</a:t>
            </a:r>
          </a:p>
          <a:p>
            <a:pPr lvl="1"/>
            <a:r>
              <a:rPr lang="en-US" dirty="0"/>
              <a:t>Single Mission ISS crew vs. Multiple Mission ISS crew</a:t>
            </a:r>
          </a:p>
          <a:p>
            <a:pPr lvl="1"/>
            <a:endParaRPr lang="en-US" dirty="0"/>
          </a:p>
          <a:p>
            <a:r>
              <a:rPr lang="en-US" dirty="0"/>
              <a:t>Served as the genesis for the Individual Variability Impacting Exploration (IVIE) study</a:t>
            </a:r>
          </a:p>
          <a:p>
            <a:pPr lvl="1"/>
            <a:r>
              <a:rPr lang="en-US" dirty="0"/>
              <a:t>Understand individual variability on Landing Day health status indicators</a:t>
            </a:r>
          </a:p>
          <a:p>
            <a:pPr lvl="1"/>
            <a:endParaRPr lang="en-US" dirty="0"/>
          </a:p>
        </p:txBody>
      </p:sp>
      <p:pic>
        <p:nvPicPr>
          <p:cNvPr id="5" name="Picture 4">
            <a:extLst>
              <a:ext uri="{FF2B5EF4-FFF2-40B4-BE49-F238E27FC236}">
                <a16:creationId xmlns:a16="http://schemas.microsoft.com/office/drawing/2014/main" id="{4C357AFB-A063-501F-5A86-EAFD0616897C}"/>
              </a:ext>
            </a:extLst>
          </p:cNvPr>
          <p:cNvPicPr>
            <a:picLocks noChangeAspect="1"/>
          </p:cNvPicPr>
          <p:nvPr/>
        </p:nvPicPr>
        <p:blipFill>
          <a:blip r:embed="rId3"/>
          <a:stretch>
            <a:fillRect/>
          </a:stretch>
        </p:blipFill>
        <p:spPr>
          <a:xfrm>
            <a:off x="6270171" y="1961213"/>
            <a:ext cx="5607403" cy="2935573"/>
          </a:xfrm>
          <a:prstGeom prst="rect">
            <a:avLst/>
          </a:prstGeom>
        </p:spPr>
      </p:pic>
      <p:sp>
        <p:nvSpPr>
          <p:cNvPr id="7" name="Content Placeholder 5">
            <a:extLst>
              <a:ext uri="{FF2B5EF4-FFF2-40B4-BE49-F238E27FC236}">
                <a16:creationId xmlns:a16="http://schemas.microsoft.com/office/drawing/2014/main" id="{707F9546-8203-3B03-9914-A49DD5211190}"/>
              </a:ext>
            </a:extLst>
          </p:cNvPr>
          <p:cNvSpPr txBox="1">
            <a:spLocks/>
          </p:cNvSpPr>
          <p:nvPr/>
        </p:nvSpPr>
        <p:spPr>
          <a:xfrm>
            <a:off x="383222" y="5550274"/>
            <a:ext cx="11496575" cy="54864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00205C"/>
              </a:buClr>
              <a:buFont typeface="Wingdings" panose="05000000000000000000" pitchFamily="2" charset="2"/>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A2C7E2"/>
              </a:buClr>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FFDA00"/>
              </a:buClr>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0205C"/>
              </a:buClr>
              <a:buSzPct val="100000"/>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FFDA00"/>
              </a:buClr>
              <a:buSzPct val="100000"/>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400" i="1" dirty="0">
                <a:solidFill>
                  <a:srgbClr val="FF0000"/>
                </a:solidFill>
              </a:rPr>
              <a:t>Datasets – like the EDDIE dataset – are available for additional reuse once assembled.</a:t>
            </a:r>
          </a:p>
        </p:txBody>
      </p:sp>
    </p:spTree>
    <p:extLst>
      <p:ext uri="{BB962C8B-B14F-4D97-AF65-F5344CB8AC3E}">
        <p14:creationId xmlns:p14="http://schemas.microsoft.com/office/powerpoint/2010/main" val="270539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595BA-3719-45F7-8118-154846A2107B}"/>
              </a:ext>
            </a:extLst>
          </p:cNvPr>
          <p:cNvSpPr>
            <a:spLocks noGrp="1"/>
          </p:cNvSpPr>
          <p:nvPr>
            <p:ph type="title"/>
          </p:nvPr>
        </p:nvSpPr>
        <p:spPr>
          <a:xfrm>
            <a:off x="4674567" y="2572985"/>
            <a:ext cx="7129393" cy="1500187"/>
          </a:xfrm>
        </p:spPr>
        <p:txBody>
          <a:bodyPr/>
          <a:lstStyle/>
          <a:p>
            <a:r>
              <a:rPr lang="en-US" dirty="0"/>
              <a:t>Lessons Learned</a:t>
            </a:r>
          </a:p>
        </p:txBody>
      </p:sp>
      <p:sp>
        <p:nvSpPr>
          <p:cNvPr id="3" name="Text Placeholder 2">
            <a:extLst>
              <a:ext uri="{FF2B5EF4-FFF2-40B4-BE49-F238E27FC236}">
                <a16:creationId xmlns:a16="http://schemas.microsoft.com/office/drawing/2014/main" id="{1635F088-3E47-462A-A30E-BB57CECED9C0}"/>
              </a:ext>
            </a:extLst>
          </p:cNvPr>
          <p:cNvSpPr>
            <a:spLocks noGrp="1"/>
          </p:cNvSpPr>
          <p:nvPr>
            <p:ph type="body" idx="1"/>
          </p:nvPr>
        </p:nvSpPr>
        <p:spPr/>
        <p:txBody>
          <a:bodyPr/>
          <a:lstStyle/>
          <a:p>
            <a:r>
              <a:rPr lang="en-US" dirty="0"/>
              <a:t>No “Easy Button”</a:t>
            </a:r>
          </a:p>
        </p:txBody>
      </p:sp>
    </p:spTree>
    <p:extLst>
      <p:ext uri="{BB962C8B-B14F-4D97-AF65-F5344CB8AC3E}">
        <p14:creationId xmlns:p14="http://schemas.microsoft.com/office/powerpoint/2010/main" val="240397636"/>
      </p:ext>
    </p:extLst>
  </p:cSld>
  <p:clrMapOvr>
    <a:masterClrMapping/>
  </p:clrMapOvr>
  <p:transition spd="slow">
    <p:strips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Our Lessons Learned</a:t>
            </a:r>
          </a:p>
        </p:txBody>
      </p:sp>
      <p:sp>
        <p:nvSpPr>
          <p:cNvPr id="6" name="Content Placeholder 5">
            <a:extLst>
              <a:ext uri="{FF2B5EF4-FFF2-40B4-BE49-F238E27FC236}">
                <a16:creationId xmlns:a16="http://schemas.microsoft.com/office/drawing/2014/main" id="{DDE13CA5-2029-4428-A2A6-DF51CD23A799}"/>
              </a:ext>
            </a:extLst>
          </p:cNvPr>
          <p:cNvSpPr>
            <a:spLocks noGrp="1"/>
          </p:cNvSpPr>
          <p:nvPr>
            <p:ph idx="1"/>
          </p:nvPr>
        </p:nvSpPr>
        <p:spPr/>
        <p:txBody>
          <a:bodyPr/>
          <a:lstStyle/>
          <a:p>
            <a:r>
              <a:rPr lang="en-US" dirty="0"/>
              <a:t>Think “outside the box” to compile most complete dataset</a:t>
            </a:r>
          </a:p>
          <a:p>
            <a:pPr lvl="1"/>
            <a:r>
              <a:rPr lang="en-US" dirty="0"/>
              <a:t>Explore nontraditional data sources for reuse</a:t>
            </a:r>
          </a:p>
          <a:p>
            <a:pPr marL="457200" lvl="1" indent="0">
              <a:buNone/>
            </a:pPr>
            <a:endParaRPr lang="en-US" dirty="0"/>
          </a:p>
          <a:p>
            <a:r>
              <a:rPr lang="en-US" dirty="0"/>
              <a:t>Collaborate with subject matter experts to help contextualize data</a:t>
            </a:r>
          </a:p>
          <a:p>
            <a:pPr lvl="1"/>
            <a:r>
              <a:rPr lang="en-US" dirty="0"/>
              <a:t>Archivists, historians, biostatisticians, vehicle engineers, etc.</a:t>
            </a:r>
            <a:br>
              <a:rPr lang="en-US" dirty="0"/>
            </a:br>
            <a:endParaRPr lang="en-US" dirty="0"/>
          </a:p>
          <a:p>
            <a:r>
              <a:rPr lang="en-US" dirty="0"/>
              <a:t>Allocate enough time and other resources to the effort</a:t>
            </a:r>
          </a:p>
          <a:p>
            <a:pPr lvl="1"/>
            <a:r>
              <a:rPr lang="en-US" dirty="0"/>
              <a:t>Manual data extraction is an extensive process</a:t>
            </a:r>
          </a:p>
          <a:p>
            <a:pPr lvl="1"/>
            <a:endParaRPr lang="en-US" dirty="0"/>
          </a:p>
          <a:p>
            <a:r>
              <a:rPr lang="en-US" dirty="0"/>
              <a:t>Communicate transparently with data requestor</a:t>
            </a:r>
          </a:p>
          <a:p>
            <a:pPr lvl="1"/>
            <a:r>
              <a:rPr lang="en-US" dirty="0"/>
              <a:t>Scope and breadth of data sources being included in dataset creation</a:t>
            </a:r>
          </a:p>
          <a:p>
            <a:pPr lvl="1"/>
            <a:endParaRPr lang="en-US" dirty="0"/>
          </a:p>
          <a:p>
            <a:r>
              <a:rPr lang="en-US" dirty="0"/>
              <a:t>Share newly assembled datasets for future reuse</a:t>
            </a:r>
          </a:p>
          <a:p>
            <a:pPr lvl="1"/>
            <a:r>
              <a:rPr lang="en-US" dirty="0"/>
              <a:t>Data products can be applied to additional research questions</a:t>
            </a:r>
          </a:p>
        </p:txBody>
      </p:sp>
      <p:sp>
        <p:nvSpPr>
          <p:cNvPr id="35" name="Footer Placeholder 4">
            <a:extLst>
              <a:ext uri="{FF2B5EF4-FFF2-40B4-BE49-F238E27FC236}">
                <a16:creationId xmlns:a16="http://schemas.microsoft.com/office/drawing/2014/main" id="{28024BD8-74C7-4C41-B344-04AB76280991}"/>
              </a:ext>
            </a:extLst>
          </p:cNvPr>
          <p:cNvSpPr txBox="1">
            <a:spLocks/>
          </p:cNvSpPr>
          <p:nvPr/>
        </p:nvSpPr>
        <p:spPr>
          <a:xfrm>
            <a:off x="369811" y="6190876"/>
            <a:ext cx="8976207"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2025 NASA HRP IWS   |   Constructing a Dataset Using NASA’s Human Data Repositories – It’s Not Always the “Easy Button”</a:t>
            </a:r>
          </a:p>
        </p:txBody>
      </p:sp>
      <p:pic>
        <p:nvPicPr>
          <p:cNvPr id="3076" name="Picture 4" descr="It Is Not Always Easy But It Is Always Worth It">
            <a:extLst>
              <a:ext uri="{FF2B5EF4-FFF2-40B4-BE49-F238E27FC236}">
                <a16:creationId xmlns:a16="http://schemas.microsoft.com/office/drawing/2014/main" id="{8BD9755D-40EE-9CE3-8319-D50CA4A41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097" y="1840761"/>
            <a:ext cx="3176477" cy="317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52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595BA-3719-45F7-8118-154846A2107B}"/>
              </a:ext>
            </a:extLst>
          </p:cNvPr>
          <p:cNvSpPr>
            <a:spLocks noGrp="1"/>
          </p:cNvSpPr>
          <p:nvPr>
            <p:ph type="title"/>
          </p:nvPr>
        </p:nvSpPr>
        <p:spPr>
          <a:xfrm>
            <a:off x="4674567" y="2572985"/>
            <a:ext cx="7129393" cy="1500187"/>
          </a:xfrm>
        </p:spPr>
        <p:txBody>
          <a:bodyPr/>
          <a:lstStyle/>
          <a:p>
            <a:r>
              <a:rPr lang="en-US" dirty="0"/>
              <a:t>How You Can Help Us</a:t>
            </a:r>
          </a:p>
        </p:txBody>
      </p:sp>
    </p:spTree>
    <p:extLst>
      <p:ext uri="{BB962C8B-B14F-4D97-AF65-F5344CB8AC3E}">
        <p14:creationId xmlns:p14="http://schemas.microsoft.com/office/powerpoint/2010/main" val="2817919597"/>
      </p:ext>
    </p:extLst>
  </p:cSld>
  <p:clrMapOvr>
    <a:masterClrMapping/>
  </p:clrMapOvr>
  <p:transition spd="slow">
    <p:strips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Help Us, Help You!</a:t>
            </a:r>
          </a:p>
        </p:txBody>
      </p:sp>
      <p:sp>
        <p:nvSpPr>
          <p:cNvPr id="6" name="Content Placeholder 5">
            <a:extLst>
              <a:ext uri="{FF2B5EF4-FFF2-40B4-BE49-F238E27FC236}">
                <a16:creationId xmlns:a16="http://schemas.microsoft.com/office/drawing/2014/main" id="{DDE13CA5-2029-4428-A2A6-DF51CD23A799}"/>
              </a:ext>
            </a:extLst>
          </p:cNvPr>
          <p:cNvSpPr>
            <a:spLocks noGrp="1"/>
          </p:cNvSpPr>
          <p:nvPr>
            <p:ph idx="1"/>
          </p:nvPr>
        </p:nvSpPr>
        <p:spPr>
          <a:xfrm>
            <a:off x="312204" y="5371032"/>
            <a:ext cx="11496575" cy="730993"/>
          </a:xfrm>
        </p:spPr>
        <p:txBody>
          <a:bodyPr anchor="ctr">
            <a:normAutofit/>
          </a:bodyPr>
          <a:lstStyle/>
          <a:p>
            <a:pPr marL="0" indent="0" algn="ctr">
              <a:buNone/>
            </a:pPr>
            <a:r>
              <a:rPr lang="en-US" sz="1600" i="1" dirty="0"/>
              <a:t>To request data from NASA’s human data repositories, please submit a data request through NLSP:</a:t>
            </a:r>
          </a:p>
          <a:p>
            <a:pPr marL="0" indent="0" algn="ctr">
              <a:buNone/>
            </a:pPr>
            <a:r>
              <a:rPr lang="en-US" sz="1600" i="1" dirty="0">
                <a:solidFill>
                  <a:srgbClr val="FF0000"/>
                </a:solidFill>
                <a:hlinkClick r:id="rId3"/>
              </a:rPr>
              <a:t>https://nlsp.nasa.gov/explore/lsdahome/datarequest </a:t>
            </a:r>
            <a:endParaRPr lang="en-US" sz="1600" i="1" dirty="0">
              <a:solidFill>
                <a:srgbClr val="FF0000"/>
              </a:solidFill>
            </a:endParaRPr>
          </a:p>
        </p:txBody>
      </p:sp>
      <p:sp>
        <p:nvSpPr>
          <p:cNvPr id="35" name="Footer Placeholder 4">
            <a:extLst>
              <a:ext uri="{FF2B5EF4-FFF2-40B4-BE49-F238E27FC236}">
                <a16:creationId xmlns:a16="http://schemas.microsoft.com/office/drawing/2014/main" id="{28024BD8-74C7-4C41-B344-04AB76280991}"/>
              </a:ext>
            </a:extLst>
          </p:cNvPr>
          <p:cNvSpPr txBox="1">
            <a:spLocks/>
          </p:cNvSpPr>
          <p:nvPr/>
        </p:nvSpPr>
        <p:spPr>
          <a:xfrm>
            <a:off x="369811" y="6190876"/>
            <a:ext cx="8954941"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2025 NASA HRP IWS   |   Constructing a Dataset Using NASA’s Human Data Repositories – It’s Not Always the “Easy Button”</a:t>
            </a:r>
          </a:p>
        </p:txBody>
      </p:sp>
      <p:sp>
        <p:nvSpPr>
          <p:cNvPr id="2" name="Content Placeholder 5">
            <a:extLst>
              <a:ext uri="{FF2B5EF4-FFF2-40B4-BE49-F238E27FC236}">
                <a16:creationId xmlns:a16="http://schemas.microsoft.com/office/drawing/2014/main" id="{54B83CA9-F653-59B4-413C-E9C3B7EDCE2F}"/>
              </a:ext>
            </a:extLst>
          </p:cNvPr>
          <p:cNvSpPr txBox="1">
            <a:spLocks/>
          </p:cNvSpPr>
          <p:nvPr/>
        </p:nvSpPr>
        <p:spPr>
          <a:xfrm>
            <a:off x="383221" y="1486968"/>
            <a:ext cx="4996854" cy="4526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205C"/>
              </a:buClr>
              <a:buFont typeface="Wingdings" panose="05000000000000000000" pitchFamily="2" charset="2"/>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A2C7E2"/>
              </a:buClr>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FFDA00"/>
              </a:buClr>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0205C"/>
              </a:buClr>
              <a:buSzPct val="100000"/>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FFDA00"/>
              </a:buClr>
              <a:buSzPct val="100000"/>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dirty="0"/>
              <a:t>The Life Science Data Archive</a:t>
            </a:r>
          </a:p>
          <a:p>
            <a:endParaRPr lang="en-US" sz="100" dirty="0"/>
          </a:p>
          <a:p>
            <a:r>
              <a:rPr lang="en-US" dirty="0"/>
              <a:t>Submit research data for archiving in a timely manner</a:t>
            </a:r>
          </a:p>
          <a:p>
            <a:r>
              <a:rPr lang="en-US" dirty="0"/>
              <a:t>Format research data using the tidy format</a:t>
            </a:r>
          </a:p>
          <a:p>
            <a:r>
              <a:rPr lang="en-US" dirty="0"/>
              <a:t>Provide detailed data requests</a:t>
            </a:r>
          </a:p>
        </p:txBody>
      </p:sp>
      <p:sp>
        <p:nvSpPr>
          <p:cNvPr id="3" name="Content Placeholder 1">
            <a:extLst>
              <a:ext uri="{FF2B5EF4-FFF2-40B4-BE49-F238E27FC236}">
                <a16:creationId xmlns:a16="http://schemas.microsoft.com/office/drawing/2014/main" id="{8E20CFDD-E420-00FF-70BB-984BC22CEA96}"/>
              </a:ext>
            </a:extLst>
          </p:cNvPr>
          <p:cNvSpPr txBox="1">
            <a:spLocks/>
          </p:cNvSpPr>
          <p:nvPr/>
        </p:nvSpPr>
        <p:spPr>
          <a:xfrm>
            <a:off x="5905144" y="1486968"/>
            <a:ext cx="5942298" cy="4526206"/>
          </a:xfrm>
          <a:prstGeom prst="rect">
            <a:avLst/>
          </a:prstGeom>
        </p:spPr>
        <p:txBody>
          <a:bodyPr/>
          <a:lstStyle>
            <a:lvl1pPr marL="228600" indent="-228600" algn="l" defTabSz="914400" rtl="0" eaLnBrk="1" latinLnBrk="0" hangingPunct="1">
              <a:lnSpc>
                <a:spcPct val="90000"/>
              </a:lnSpc>
              <a:spcBef>
                <a:spcPts val="1000"/>
              </a:spcBef>
              <a:buClr>
                <a:srgbClr val="00205C"/>
              </a:buClr>
              <a:buFont typeface="Wingdings" panose="05000000000000000000" pitchFamily="2" charset="2"/>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A2C7E2"/>
              </a:buClr>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FFDA00"/>
              </a:buClr>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0205C"/>
              </a:buClr>
              <a:buSzPct val="100000"/>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FFDA00"/>
              </a:buClr>
              <a:buSzPct val="100000"/>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dirty="0"/>
              <a:t>The Lifetime Surveillance of Astronaut Health</a:t>
            </a:r>
          </a:p>
          <a:p>
            <a:endParaRPr lang="en-US" sz="100" dirty="0"/>
          </a:p>
          <a:p>
            <a:r>
              <a:rPr lang="en-US" dirty="0"/>
              <a:t>Keep medical records updated</a:t>
            </a:r>
          </a:p>
          <a:p>
            <a:pPr lvl="1"/>
            <a:r>
              <a:rPr lang="en-US" dirty="0"/>
              <a:t>Private Medical Conferences, pre-/post- exams, etc.</a:t>
            </a:r>
          </a:p>
          <a:p>
            <a:r>
              <a:rPr lang="en-US" dirty="0"/>
              <a:t>Submit lab results in a timely manner</a:t>
            </a:r>
          </a:p>
          <a:p>
            <a:r>
              <a:rPr lang="en-US" dirty="0"/>
              <a:t>Provide detailed data requests</a:t>
            </a:r>
          </a:p>
          <a:p>
            <a:pPr lvl="1"/>
            <a:endParaRPr lang="en-US" dirty="0"/>
          </a:p>
        </p:txBody>
      </p:sp>
      <p:sp>
        <p:nvSpPr>
          <p:cNvPr id="5" name="TextBox 4">
            <a:extLst>
              <a:ext uri="{FF2B5EF4-FFF2-40B4-BE49-F238E27FC236}">
                <a16:creationId xmlns:a16="http://schemas.microsoft.com/office/drawing/2014/main" id="{A203A522-6294-65F0-14F1-563F96528D08}"/>
              </a:ext>
            </a:extLst>
          </p:cNvPr>
          <p:cNvSpPr txBox="1"/>
          <p:nvPr/>
        </p:nvSpPr>
        <p:spPr>
          <a:xfrm>
            <a:off x="362778" y="3956272"/>
            <a:ext cx="11466443" cy="1015663"/>
          </a:xfrm>
          <a:prstGeom prst="rect">
            <a:avLst/>
          </a:prstGeom>
          <a:noFill/>
        </p:spPr>
        <p:txBody>
          <a:bodyPr wrap="square">
            <a:spAutoFit/>
          </a:bodyPr>
          <a:lstStyle/>
          <a:p>
            <a:pPr algn="ctr"/>
            <a:r>
              <a:rPr lang="en-US" sz="2400" i="1" dirty="0">
                <a:solidFill>
                  <a:srgbClr val="FF0000"/>
                </a:solidFill>
              </a:rPr>
              <a:t>Data accessible by LSDA &amp; LSAH are only as good as the data that get inputted.</a:t>
            </a:r>
          </a:p>
          <a:p>
            <a:pPr algn="ctr"/>
            <a:endParaRPr lang="en-US" sz="1200" i="1" dirty="0">
              <a:solidFill>
                <a:srgbClr val="FF0000"/>
              </a:solidFill>
            </a:endParaRPr>
          </a:p>
          <a:p>
            <a:pPr algn="ctr"/>
            <a:r>
              <a:rPr lang="en-US" sz="2400" i="1" dirty="0">
                <a:solidFill>
                  <a:srgbClr val="FF0000"/>
                </a:solidFill>
              </a:rPr>
              <a:t>LSDA &amp; LSAH are data repositories – not data creators.</a:t>
            </a:r>
          </a:p>
        </p:txBody>
      </p:sp>
    </p:spTree>
    <p:extLst>
      <p:ext uri="{BB962C8B-B14F-4D97-AF65-F5344CB8AC3E}">
        <p14:creationId xmlns:p14="http://schemas.microsoft.com/office/powerpoint/2010/main" val="252619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595BA-3719-45F7-8118-154846A2107B}"/>
              </a:ext>
            </a:extLst>
          </p:cNvPr>
          <p:cNvSpPr>
            <a:spLocks noGrp="1"/>
          </p:cNvSpPr>
          <p:nvPr>
            <p:ph type="title"/>
          </p:nvPr>
        </p:nvSpPr>
        <p:spPr/>
        <p:txBody>
          <a:bodyPr/>
          <a:lstStyle/>
          <a:p>
            <a:r>
              <a:rPr lang="en-US" dirty="0"/>
              <a:t>Questions? Thank You!</a:t>
            </a:r>
          </a:p>
        </p:txBody>
      </p:sp>
      <p:sp>
        <p:nvSpPr>
          <p:cNvPr id="3" name="Text Placeholder 2">
            <a:extLst>
              <a:ext uri="{FF2B5EF4-FFF2-40B4-BE49-F238E27FC236}">
                <a16:creationId xmlns:a16="http://schemas.microsoft.com/office/drawing/2014/main" id="{1635F088-3E47-462A-A30E-BB57CECED9C0}"/>
              </a:ext>
            </a:extLst>
          </p:cNvPr>
          <p:cNvSpPr>
            <a:spLocks noGrp="1"/>
          </p:cNvSpPr>
          <p:nvPr>
            <p:ph type="body" idx="1"/>
          </p:nvPr>
        </p:nvSpPr>
        <p:spPr/>
        <p:txBody>
          <a:bodyPr/>
          <a:lstStyle/>
          <a:p>
            <a:r>
              <a:rPr lang="en-US" dirty="0"/>
              <a:t>Devan Petersen, MPH</a:t>
            </a:r>
          </a:p>
          <a:p>
            <a:r>
              <a:rPr lang="en-US" sz="1600" dirty="0"/>
              <a:t>devan.k.petersen@nasa.gov</a:t>
            </a:r>
          </a:p>
        </p:txBody>
      </p:sp>
    </p:spTree>
    <p:extLst>
      <p:ext uri="{BB962C8B-B14F-4D97-AF65-F5344CB8AC3E}">
        <p14:creationId xmlns:p14="http://schemas.microsoft.com/office/powerpoint/2010/main" val="1551740468"/>
      </p:ext>
    </p:extLst>
  </p:cSld>
  <p:clrMapOvr>
    <a:masterClrMapping/>
  </p:clrMapOvr>
  <p:transition spd="slow">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234E-C8C9-4E49-BB8C-4DDA3A859ECA}"/>
              </a:ext>
            </a:extLst>
          </p:cNvPr>
          <p:cNvSpPr>
            <a:spLocks noGrp="1"/>
          </p:cNvSpPr>
          <p:nvPr>
            <p:ph type="title"/>
          </p:nvPr>
        </p:nvSpPr>
        <p:spPr/>
        <p:txBody>
          <a:bodyPr/>
          <a:lstStyle/>
          <a:p>
            <a:r>
              <a:rPr lang="en-US" dirty="0"/>
              <a:t>Topics to Cover</a:t>
            </a:r>
          </a:p>
        </p:txBody>
      </p:sp>
      <p:sp>
        <p:nvSpPr>
          <p:cNvPr id="3" name="Content Placeholder 2">
            <a:extLst>
              <a:ext uri="{FF2B5EF4-FFF2-40B4-BE49-F238E27FC236}">
                <a16:creationId xmlns:a16="http://schemas.microsoft.com/office/drawing/2014/main" id="{E1976285-60D9-4397-ABB0-E09C5049EE55}"/>
              </a:ext>
            </a:extLst>
          </p:cNvPr>
          <p:cNvSpPr>
            <a:spLocks noGrp="1"/>
          </p:cNvSpPr>
          <p:nvPr>
            <p:ph idx="1"/>
          </p:nvPr>
        </p:nvSpPr>
        <p:spPr>
          <a:xfrm>
            <a:off x="380998" y="1142999"/>
            <a:ext cx="7533291" cy="4899992"/>
          </a:xfrm>
        </p:spPr>
        <p:txBody>
          <a:bodyPr>
            <a:normAutofit/>
          </a:bodyPr>
          <a:lstStyle/>
          <a:p>
            <a:pPr>
              <a:lnSpc>
                <a:spcPct val="200000"/>
              </a:lnSpc>
            </a:pPr>
            <a:r>
              <a:rPr lang="en-US" sz="2400" dirty="0"/>
              <a:t>Background on Human Data Repositories</a:t>
            </a:r>
          </a:p>
          <a:p>
            <a:pPr>
              <a:lnSpc>
                <a:spcPct val="200000"/>
              </a:lnSpc>
            </a:pPr>
            <a:r>
              <a:rPr lang="en-US" sz="2400" dirty="0"/>
              <a:t>Constructing Datasets: Use Cases of Disparate Sources</a:t>
            </a:r>
          </a:p>
          <a:p>
            <a:pPr>
              <a:lnSpc>
                <a:spcPct val="200000"/>
              </a:lnSpc>
            </a:pPr>
            <a:r>
              <a:rPr lang="en-US" sz="2400" dirty="0"/>
              <a:t>Our Lessons Learned</a:t>
            </a:r>
          </a:p>
          <a:p>
            <a:pPr>
              <a:lnSpc>
                <a:spcPct val="200000"/>
              </a:lnSpc>
            </a:pPr>
            <a:r>
              <a:rPr lang="en-US" sz="2400" dirty="0"/>
              <a:t>How You Can Help Us</a:t>
            </a:r>
          </a:p>
        </p:txBody>
      </p:sp>
      <p:sp>
        <p:nvSpPr>
          <p:cNvPr id="4" name="Footer Placeholder 3">
            <a:extLst>
              <a:ext uri="{FF2B5EF4-FFF2-40B4-BE49-F238E27FC236}">
                <a16:creationId xmlns:a16="http://schemas.microsoft.com/office/drawing/2014/main" id="{D266B433-CCF3-4C3E-93FB-0FAF64377421}"/>
              </a:ext>
            </a:extLst>
          </p:cNvPr>
          <p:cNvSpPr>
            <a:spLocks noGrp="1"/>
          </p:cNvSpPr>
          <p:nvPr>
            <p:ph type="ftr" sz="quarter" idx="10"/>
          </p:nvPr>
        </p:nvSpPr>
        <p:spPr>
          <a:xfrm>
            <a:off x="370950" y="6190876"/>
            <a:ext cx="9041497" cy="365125"/>
          </a:xfrm>
        </p:spPr>
        <p:txBody>
          <a:bodyPr/>
          <a:lstStyle/>
          <a:p>
            <a:r>
              <a:rPr lang="en-US" dirty="0"/>
              <a:t>2025 NASA HRP IWS   |   Constructing a Dataset Using NASA’s Human Data Repositories – It’s Not Always the “Easy Button”</a:t>
            </a:r>
          </a:p>
        </p:txBody>
      </p:sp>
    </p:spTree>
    <p:extLst>
      <p:ext uri="{BB962C8B-B14F-4D97-AF65-F5344CB8AC3E}">
        <p14:creationId xmlns:p14="http://schemas.microsoft.com/office/powerpoint/2010/main" val="120414382"/>
      </p:ext>
    </p:extLst>
  </p:cSld>
  <p:clrMapOvr>
    <a:masterClrMapping/>
  </p:clrMapOvr>
  <p:transition spd="slow">
    <p:strip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595BA-3719-45F7-8118-154846A2107B}"/>
              </a:ext>
            </a:extLst>
          </p:cNvPr>
          <p:cNvSpPr>
            <a:spLocks noGrp="1"/>
          </p:cNvSpPr>
          <p:nvPr>
            <p:ph type="title"/>
          </p:nvPr>
        </p:nvSpPr>
        <p:spPr>
          <a:xfrm>
            <a:off x="4674567" y="2572985"/>
            <a:ext cx="7129393" cy="1500187"/>
          </a:xfrm>
        </p:spPr>
        <p:txBody>
          <a:bodyPr/>
          <a:lstStyle/>
          <a:p>
            <a:r>
              <a:rPr lang="en-US" dirty="0"/>
              <a:t>NASA’s Human Data Repositories</a:t>
            </a:r>
          </a:p>
        </p:txBody>
      </p:sp>
      <p:sp>
        <p:nvSpPr>
          <p:cNvPr id="3" name="Text Placeholder 2">
            <a:extLst>
              <a:ext uri="{FF2B5EF4-FFF2-40B4-BE49-F238E27FC236}">
                <a16:creationId xmlns:a16="http://schemas.microsoft.com/office/drawing/2014/main" id="{1635F088-3E47-462A-A30E-BB57CECED9C0}"/>
              </a:ext>
            </a:extLst>
          </p:cNvPr>
          <p:cNvSpPr>
            <a:spLocks noGrp="1"/>
          </p:cNvSpPr>
          <p:nvPr>
            <p:ph type="body" idx="1"/>
          </p:nvPr>
        </p:nvSpPr>
        <p:spPr/>
        <p:txBody>
          <a:bodyPr/>
          <a:lstStyle/>
          <a:p>
            <a:r>
              <a:rPr lang="en-US" dirty="0"/>
              <a:t>Background on LSDA &amp; LSAH</a:t>
            </a:r>
          </a:p>
        </p:txBody>
      </p:sp>
    </p:spTree>
    <p:extLst>
      <p:ext uri="{BB962C8B-B14F-4D97-AF65-F5344CB8AC3E}">
        <p14:creationId xmlns:p14="http://schemas.microsoft.com/office/powerpoint/2010/main" val="761100005"/>
      </p:ext>
    </p:extLst>
  </p:cSld>
  <p:clrMapOvr>
    <a:masterClrMapping/>
  </p:clrMapOvr>
  <p:transition spd="slow">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Human Data Repositories at NASA</a:t>
            </a:r>
          </a:p>
        </p:txBody>
      </p:sp>
      <p:sp>
        <p:nvSpPr>
          <p:cNvPr id="6" name="Content Placeholder 5">
            <a:extLst>
              <a:ext uri="{FF2B5EF4-FFF2-40B4-BE49-F238E27FC236}">
                <a16:creationId xmlns:a16="http://schemas.microsoft.com/office/drawing/2014/main" id="{DDE13CA5-2029-4428-A2A6-DF51CD23A799}"/>
              </a:ext>
            </a:extLst>
          </p:cNvPr>
          <p:cNvSpPr>
            <a:spLocks noGrp="1"/>
          </p:cNvSpPr>
          <p:nvPr>
            <p:ph sz="half" idx="1"/>
          </p:nvPr>
        </p:nvSpPr>
        <p:spPr>
          <a:xfrm>
            <a:off x="383220" y="1486968"/>
            <a:ext cx="5163001" cy="4526206"/>
          </a:xfrm>
        </p:spPr>
        <p:txBody>
          <a:bodyPr/>
          <a:lstStyle/>
          <a:p>
            <a:pPr marL="0" indent="0">
              <a:buNone/>
            </a:pPr>
            <a:r>
              <a:rPr lang="en-US" sz="2400" b="1" dirty="0"/>
              <a:t>The Life Science Data Archive</a:t>
            </a:r>
          </a:p>
          <a:p>
            <a:endParaRPr lang="en-US" sz="1050" dirty="0"/>
          </a:p>
          <a:p>
            <a:r>
              <a:rPr lang="en-US" dirty="0"/>
              <a:t>Houses human research data collections</a:t>
            </a:r>
          </a:p>
          <a:p>
            <a:pPr lvl="1"/>
            <a:r>
              <a:rPr lang="en-US" dirty="0"/>
              <a:t>Collections cover the history of human spaceflight from Mercury to ISS</a:t>
            </a:r>
          </a:p>
          <a:p>
            <a:r>
              <a:rPr lang="en-US" dirty="0"/>
              <a:t>Makes data available/findable for reuse via the NASA Life Sciences Portal (NLSP)</a:t>
            </a:r>
          </a:p>
        </p:txBody>
      </p:sp>
      <p:sp>
        <p:nvSpPr>
          <p:cNvPr id="2" name="Content Placeholder 1">
            <a:extLst>
              <a:ext uri="{FF2B5EF4-FFF2-40B4-BE49-F238E27FC236}">
                <a16:creationId xmlns:a16="http://schemas.microsoft.com/office/drawing/2014/main" id="{B9C92B8B-BC51-4746-83C0-F99523348F14}"/>
              </a:ext>
            </a:extLst>
          </p:cNvPr>
          <p:cNvSpPr>
            <a:spLocks noGrp="1"/>
          </p:cNvSpPr>
          <p:nvPr>
            <p:ph sz="half" idx="2"/>
          </p:nvPr>
        </p:nvSpPr>
        <p:spPr>
          <a:xfrm>
            <a:off x="5905144" y="1486968"/>
            <a:ext cx="5942298" cy="4526206"/>
          </a:xfrm>
        </p:spPr>
        <p:txBody>
          <a:bodyPr/>
          <a:lstStyle/>
          <a:p>
            <a:pPr marL="0" indent="0">
              <a:buNone/>
            </a:pPr>
            <a:r>
              <a:rPr lang="en-US" sz="2400" b="1" dirty="0"/>
              <a:t>The Lifetime Surveillance of Astronaut Health</a:t>
            </a:r>
          </a:p>
          <a:p>
            <a:endParaRPr lang="en-US" sz="1000" dirty="0"/>
          </a:p>
          <a:p>
            <a:r>
              <a:rPr lang="en-US" dirty="0"/>
              <a:t>Custodian of data derived from medical records</a:t>
            </a:r>
          </a:p>
          <a:p>
            <a:r>
              <a:rPr lang="en-US" dirty="0"/>
              <a:t>Compiles and analyzes astronaut medical data to create products that support:	</a:t>
            </a:r>
          </a:p>
          <a:p>
            <a:pPr lvl="1"/>
            <a:r>
              <a:rPr lang="en-US" dirty="0"/>
              <a:t>Clinical care</a:t>
            </a:r>
          </a:p>
          <a:p>
            <a:pPr lvl="1"/>
            <a:r>
              <a:rPr lang="en-US" dirty="0"/>
              <a:t>Occupational monitoring, surveillance</a:t>
            </a:r>
          </a:p>
          <a:p>
            <a:pPr lvl="1"/>
            <a:r>
              <a:rPr lang="en-US" dirty="0"/>
              <a:t>Risk mitigation efforts</a:t>
            </a:r>
          </a:p>
          <a:p>
            <a:pPr lvl="1"/>
            <a:r>
              <a:rPr lang="en-US" dirty="0"/>
              <a:t>Research</a:t>
            </a:r>
          </a:p>
        </p:txBody>
      </p:sp>
      <p:sp>
        <p:nvSpPr>
          <p:cNvPr id="5" name="Footer Placeholder 4">
            <a:extLst>
              <a:ext uri="{FF2B5EF4-FFF2-40B4-BE49-F238E27FC236}">
                <a16:creationId xmlns:a16="http://schemas.microsoft.com/office/drawing/2014/main" id="{9D99377B-7704-4D2E-99C3-52349AFF676E}"/>
              </a:ext>
            </a:extLst>
          </p:cNvPr>
          <p:cNvSpPr txBox="1">
            <a:spLocks/>
          </p:cNvSpPr>
          <p:nvPr/>
        </p:nvSpPr>
        <p:spPr>
          <a:xfrm>
            <a:off x="369811" y="6190876"/>
            <a:ext cx="8919467"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2025 NASA HRP IWS   |   Constructing a Dataset Using NASA’s Human Data Repositories – It’s Not Always the “Easy Button”</a:t>
            </a:r>
          </a:p>
        </p:txBody>
      </p:sp>
      <p:pic>
        <p:nvPicPr>
          <p:cNvPr id="1026" name="Picture 2" descr="Logo&#10;&#10;Description automatically generated">
            <a:extLst>
              <a:ext uri="{FF2B5EF4-FFF2-40B4-BE49-F238E27FC236}">
                <a16:creationId xmlns:a16="http://schemas.microsoft.com/office/drawing/2014/main" id="{35BA69B4-8822-4E01-90F8-5228F0663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307" y="3984349"/>
            <a:ext cx="20288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10;&#10;Description automatically generated">
            <a:extLst>
              <a:ext uri="{FF2B5EF4-FFF2-40B4-BE49-F238E27FC236}">
                <a16:creationId xmlns:a16="http://schemas.microsoft.com/office/drawing/2014/main" id="{E6411259-1034-0E67-D8ED-CD70D3014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9042" y="4010675"/>
            <a:ext cx="3014502" cy="218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24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Human Data Repositories at NASA, cont.</a:t>
            </a:r>
          </a:p>
        </p:txBody>
      </p:sp>
      <p:sp>
        <p:nvSpPr>
          <p:cNvPr id="6" name="Content Placeholder 5">
            <a:extLst>
              <a:ext uri="{FF2B5EF4-FFF2-40B4-BE49-F238E27FC236}">
                <a16:creationId xmlns:a16="http://schemas.microsoft.com/office/drawing/2014/main" id="{DDE13CA5-2029-4428-A2A6-DF51CD23A799}"/>
              </a:ext>
            </a:extLst>
          </p:cNvPr>
          <p:cNvSpPr>
            <a:spLocks noGrp="1"/>
          </p:cNvSpPr>
          <p:nvPr>
            <p:ph sz="half" idx="1"/>
          </p:nvPr>
        </p:nvSpPr>
        <p:spPr>
          <a:xfrm>
            <a:off x="383220" y="1486968"/>
            <a:ext cx="5163001" cy="4526206"/>
          </a:xfrm>
        </p:spPr>
        <p:txBody>
          <a:bodyPr/>
          <a:lstStyle/>
          <a:p>
            <a:pPr marL="0" indent="0">
              <a:buNone/>
            </a:pPr>
            <a:r>
              <a:rPr lang="en-US" sz="2400" b="1" dirty="0"/>
              <a:t>The Life Science Data Archive</a:t>
            </a:r>
          </a:p>
          <a:p>
            <a:endParaRPr lang="en-US" sz="1050" dirty="0"/>
          </a:p>
          <a:p>
            <a:r>
              <a:rPr lang="en-US" dirty="0"/>
              <a:t>Data are sent to LSDA from research teams for archiving</a:t>
            </a:r>
          </a:p>
          <a:p>
            <a:r>
              <a:rPr lang="en-US" dirty="0"/>
              <a:t>Data are archived in a file-based format</a:t>
            </a:r>
          </a:p>
          <a:p>
            <a:r>
              <a:rPr lang="en-US" dirty="0"/>
              <a:t>Each file must be downloaded and read to understand its contents</a:t>
            </a:r>
          </a:p>
        </p:txBody>
      </p:sp>
      <p:sp>
        <p:nvSpPr>
          <p:cNvPr id="2" name="Content Placeholder 1">
            <a:extLst>
              <a:ext uri="{FF2B5EF4-FFF2-40B4-BE49-F238E27FC236}">
                <a16:creationId xmlns:a16="http://schemas.microsoft.com/office/drawing/2014/main" id="{B9C92B8B-BC51-4746-83C0-F99523348F14}"/>
              </a:ext>
            </a:extLst>
          </p:cNvPr>
          <p:cNvSpPr>
            <a:spLocks noGrp="1"/>
          </p:cNvSpPr>
          <p:nvPr>
            <p:ph sz="half" idx="2"/>
          </p:nvPr>
        </p:nvSpPr>
        <p:spPr>
          <a:xfrm>
            <a:off x="5905144" y="1486968"/>
            <a:ext cx="5942298" cy="4526206"/>
          </a:xfrm>
        </p:spPr>
        <p:txBody>
          <a:bodyPr/>
          <a:lstStyle/>
          <a:p>
            <a:pPr marL="0" indent="0">
              <a:buNone/>
            </a:pPr>
            <a:r>
              <a:rPr lang="en-US" sz="2400" b="1" dirty="0"/>
              <a:t>The Lifetime Surveillance of Astronaut Health</a:t>
            </a:r>
          </a:p>
          <a:p>
            <a:endParaRPr lang="en-US" sz="1000" dirty="0"/>
          </a:p>
          <a:p>
            <a:r>
              <a:rPr lang="en-US" dirty="0"/>
              <a:t>Data from different medical operation sources are stored in IMPALA</a:t>
            </a:r>
          </a:p>
          <a:p>
            <a:pPr lvl="1"/>
            <a:r>
              <a:rPr lang="en-US" b="1" u="sng" dirty="0"/>
              <a:t>I</a:t>
            </a:r>
            <a:r>
              <a:rPr lang="en-US" dirty="0"/>
              <a:t>nformation </a:t>
            </a:r>
            <a:r>
              <a:rPr lang="en-US" b="1" u="sng" dirty="0"/>
              <a:t>M</a:t>
            </a:r>
            <a:r>
              <a:rPr lang="en-US" dirty="0"/>
              <a:t>anagement </a:t>
            </a:r>
            <a:r>
              <a:rPr lang="en-US" b="1" u="sng" dirty="0"/>
              <a:t>P</a:t>
            </a:r>
            <a:r>
              <a:rPr lang="en-US" dirty="0"/>
              <a:t>latform for </a:t>
            </a:r>
            <a:r>
              <a:rPr lang="en-US" b="1" u="sng" dirty="0" err="1"/>
              <a:t>A</a:t>
            </a:r>
            <a:r>
              <a:rPr lang="en-US" dirty="0" err="1"/>
              <a:t>na</a:t>
            </a:r>
            <a:r>
              <a:rPr lang="en-US" b="1" u="sng" dirty="0" err="1"/>
              <a:t>L</a:t>
            </a:r>
            <a:r>
              <a:rPr lang="en-US" dirty="0" err="1"/>
              <a:t>ytics</a:t>
            </a:r>
            <a:r>
              <a:rPr lang="en-US" dirty="0"/>
              <a:t> &amp; </a:t>
            </a:r>
            <a:r>
              <a:rPr lang="en-US" b="1" u="sng" dirty="0"/>
              <a:t>A</a:t>
            </a:r>
            <a:r>
              <a:rPr lang="en-US" dirty="0"/>
              <a:t>ggregation</a:t>
            </a:r>
          </a:p>
          <a:p>
            <a:r>
              <a:rPr lang="en-US" dirty="0"/>
              <a:t>Data in IMPALA are accurate; however, </a:t>
            </a:r>
            <a:r>
              <a:rPr lang="en-US" i="1" dirty="0"/>
              <a:t>not all </a:t>
            </a:r>
            <a:r>
              <a:rPr lang="en-US" dirty="0"/>
              <a:t>medical operations data are in IMPALA</a:t>
            </a:r>
          </a:p>
          <a:p>
            <a:pPr lvl="1"/>
            <a:endParaRPr lang="en-US" dirty="0"/>
          </a:p>
        </p:txBody>
      </p:sp>
      <p:sp>
        <p:nvSpPr>
          <p:cNvPr id="5" name="Footer Placeholder 4">
            <a:extLst>
              <a:ext uri="{FF2B5EF4-FFF2-40B4-BE49-F238E27FC236}">
                <a16:creationId xmlns:a16="http://schemas.microsoft.com/office/drawing/2014/main" id="{9D99377B-7704-4D2E-99C3-52349AFF676E}"/>
              </a:ext>
            </a:extLst>
          </p:cNvPr>
          <p:cNvSpPr txBox="1">
            <a:spLocks/>
          </p:cNvSpPr>
          <p:nvPr/>
        </p:nvSpPr>
        <p:spPr>
          <a:xfrm>
            <a:off x="369811" y="6190876"/>
            <a:ext cx="8919467"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2025 NASA HRP IWS   |   Constructing a Dataset Using NASA’s Human Data Repositories – It’s Not Always the “Easy Button”</a:t>
            </a:r>
          </a:p>
        </p:txBody>
      </p:sp>
      <p:sp>
        <p:nvSpPr>
          <p:cNvPr id="3" name="TextBox 2">
            <a:extLst>
              <a:ext uri="{FF2B5EF4-FFF2-40B4-BE49-F238E27FC236}">
                <a16:creationId xmlns:a16="http://schemas.microsoft.com/office/drawing/2014/main" id="{B6BF2195-E4EE-FEEE-ACB0-AE2D1FE90DE6}"/>
              </a:ext>
            </a:extLst>
          </p:cNvPr>
          <p:cNvSpPr txBox="1"/>
          <p:nvPr/>
        </p:nvSpPr>
        <p:spPr>
          <a:xfrm>
            <a:off x="287792" y="4601591"/>
            <a:ext cx="11616416" cy="938719"/>
          </a:xfrm>
          <a:prstGeom prst="rect">
            <a:avLst/>
          </a:prstGeom>
          <a:noFill/>
        </p:spPr>
        <p:txBody>
          <a:bodyPr wrap="square" rtlCol="0">
            <a:spAutoFit/>
          </a:bodyPr>
          <a:lstStyle/>
          <a:p>
            <a:pPr algn="ctr"/>
            <a:r>
              <a:rPr lang="en-US" sz="2200" i="1" dirty="0">
                <a:solidFill>
                  <a:srgbClr val="FF0000"/>
                </a:solidFill>
              </a:rPr>
              <a:t>To request data from NASA’s human data repositories, please submit a data request through NLSP:</a:t>
            </a:r>
          </a:p>
          <a:p>
            <a:pPr algn="ctr"/>
            <a:endParaRPr lang="en-US" sz="1100" i="1" dirty="0">
              <a:solidFill>
                <a:srgbClr val="FF0000"/>
              </a:solidFill>
              <a:hlinkClick r:id="rId3"/>
            </a:endParaRPr>
          </a:p>
          <a:p>
            <a:pPr algn="ctr"/>
            <a:r>
              <a:rPr lang="en-US" sz="2200" i="1" dirty="0">
                <a:solidFill>
                  <a:srgbClr val="FF0000"/>
                </a:solidFill>
                <a:hlinkClick r:id="rId3"/>
              </a:rPr>
              <a:t>https://nlsp.nasa.gov/explore/lsdahome/datarequest </a:t>
            </a:r>
            <a:endParaRPr lang="en-US" sz="2200" i="1" dirty="0">
              <a:solidFill>
                <a:srgbClr val="FF0000"/>
              </a:solidFill>
            </a:endParaRPr>
          </a:p>
        </p:txBody>
      </p:sp>
    </p:spTree>
    <p:extLst>
      <p:ext uri="{BB962C8B-B14F-4D97-AF65-F5344CB8AC3E}">
        <p14:creationId xmlns:p14="http://schemas.microsoft.com/office/powerpoint/2010/main" val="233339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595BA-3719-45F7-8118-154846A2107B}"/>
              </a:ext>
            </a:extLst>
          </p:cNvPr>
          <p:cNvSpPr>
            <a:spLocks noGrp="1"/>
          </p:cNvSpPr>
          <p:nvPr>
            <p:ph type="title"/>
          </p:nvPr>
        </p:nvSpPr>
        <p:spPr>
          <a:xfrm>
            <a:off x="4674567" y="2572985"/>
            <a:ext cx="7129393" cy="1500187"/>
          </a:xfrm>
        </p:spPr>
        <p:txBody>
          <a:bodyPr/>
          <a:lstStyle/>
          <a:p>
            <a:r>
              <a:rPr lang="en-US" dirty="0"/>
              <a:t>Dataset Construction</a:t>
            </a:r>
          </a:p>
        </p:txBody>
      </p:sp>
      <p:sp>
        <p:nvSpPr>
          <p:cNvPr id="3" name="Text Placeholder 2">
            <a:extLst>
              <a:ext uri="{FF2B5EF4-FFF2-40B4-BE49-F238E27FC236}">
                <a16:creationId xmlns:a16="http://schemas.microsoft.com/office/drawing/2014/main" id="{1635F088-3E47-462A-A30E-BB57CECED9C0}"/>
              </a:ext>
            </a:extLst>
          </p:cNvPr>
          <p:cNvSpPr>
            <a:spLocks noGrp="1"/>
          </p:cNvSpPr>
          <p:nvPr>
            <p:ph type="body" idx="1"/>
          </p:nvPr>
        </p:nvSpPr>
        <p:spPr>
          <a:xfrm>
            <a:off x="4172607" y="4223848"/>
            <a:ext cx="7631353" cy="896937"/>
          </a:xfrm>
        </p:spPr>
        <p:txBody>
          <a:bodyPr/>
          <a:lstStyle/>
          <a:p>
            <a:r>
              <a:rPr lang="en-US" dirty="0"/>
              <a:t>Reusing Data to Help Support Agency Goals</a:t>
            </a:r>
          </a:p>
        </p:txBody>
      </p:sp>
    </p:spTree>
    <p:extLst>
      <p:ext uri="{BB962C8B-B14F-4D97-AF65-F5344CB8AC3E}">
        <p14:creationId xmlns:p14="http://schemas.microsoft.com/office/powerpoint/2010/main" val="203462604"/>
      </p:ext>
    </p:extLst>
  </p:cSld>
  <p:clrMapOvr>
    <a:masterClrMapping/>
  </p:clrMapOvr>
  <p:transition spd="slow">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Constructing a Dataset from Disparate Sources: Apollo G</a:t>
            </a:r>
            <a:r>
              <a:rPr lang="en-US" baseline="-25000" dirty="0"/>
              <a:t>Z</a:t>
            </a:r>
          </a:p>
        </p:txBody>
      </p:sp>
      <p:sp>
        <p:nvSpPr>
          <p:cNvPr id="6" name="Content Placeholder 5">
            <a:extLst>
              <a:ext uri="{FF2B5EF4-FFF2-40B4-BE49-F238E27FC236}">
                <a16:creationId xmlns:a16="http://schemas.microsoft.com/office/drawing/2014/main" id="{DDE13CA5-2029-4428-A2A6-DF51CD23A799}"/>
              </a:ext>
            </a:extLst>
          </p:cNvPr>
          <p:cNvSpPr>
            <a:spLocks noGrp="1"/>
          </p:cNvSpPr>
          <p:nvPr>
            <p:ph idx="1"/>
          </p:nvPr>
        </p:nvSpPr>
        <p:spPr>
          <a:xfrm>
            <a:off x="380998" y="1242645"/>
            <a:ext cx="11496575" cy="1121736"/>
          </a:xfrm>
        </p:spPr>
        <p:txBody>
          <a:bodyPr/>
          <a:lstStyle/>
          <a:p>
            <a:pPr marL="0" indent="0" algn="ctr">
              <a:buNone/>
            </a:pPr>
            <a:r>
              <a:rPr lang="en-US" sz="2400" b="1" dirty="0"/>
              <a:t>Apollo Mission G</a:t>
            </a:r>
            <a:r>
              <a:rPr lang="en-US" sz="2400" b="1" baseline="-25000" dirty="0"/>
              <a:t>Z</a:t>
            </a:r>
            <a:r>
              <a:rPr lang="en-US" sz="2400" b="1" dirty="0"/>
              <a:t> Acceleration During Descent to and Ascent from the Lunar Surface</a:t>
            </a:r>
          </a:p>
          <a:p>
            <a:pPr marL="0" indent="0" algn="ctr">
              <a:buNone/>
            </a:pPr>
            <a:r>
              <a:rPr lang="en-US" i="1" dirty="0"/>
              <a:t>Objective: Summarize cardiovascular data during the lunar descent and ascent phases of the five Apollo missions that landed on the Moon </a:t>
            </a:r>
          </a:p>
          <a:p>
            <a:endParaRPr lang="en-US" dirty="0"/>
          </a:p>
        </p:txBody>
      </p:sp>
      <p:sp>
        <p:nvSpPr>
          <p:cNvPr id="35" name="Footer Placeholder 4">
            <a:extLst>
              <a:ext uri="{FF2B5EF4-FFF2-40B4-BE49-F238E27FC236}">
                <a16:creationId xmlns:a16="http://schemas.microsoft.com/office/drawing/2014/main" id="{28024BD8-74C7-4C41-B344-04AB76280991}"/>
              </a:ext>
            </a:extLst>
          </p:cNvPr>
          <p:cNvSpPr txBox="1">
            <a:spLocks/>
          </p:cNvSpPr>
          <p:nvPr/>
        </p:nvSpPr>
        <p:spPr>
          <a:xfrm>
            <a:off x="369811" y="6190876"/>
            <a:ext cx="8994905"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2025 NASA HRP IWS   |   Constructing a Dataset Using NASA’s Human Data Repositories – It’s Not Always the “Easy Button”</a:t>
            </a:r>
          </a:p>
        </p:txBody>
      </p:sp>
      <p:graphicFrame>
        <p:nvGraphicFramePr>
          <p:cNvPr id="2" name="Diagram 1">
            <a:extLst>
              <a:ext uri="{FF2B5EF4-FFF2-40B4-BE49-F238E27FC236}">
                <a16:creationId xmlns:a16="http://schemas.microsoft.com/office/drawing/2014/main" id="{4BDEB6FC-0841-263B-B103-16D6F5CF0B6D}"/>
              </a:ext>
            </a:extLst>
          </p:cNvPr>
          <p:cNvGraphicFramePr/>
          <p:nvPr>
            <p:extLst>
              <p:ext uri="{D42A27DB-BD31-4B8C-83A1-F6EECF244321}">
                <p14:modId xmlns:p14="http://schemas.microsoft.com/office/powerpoint/2010/main" val="1686489928"/>
              </p:ext>
            </p:extLst>
          </p:nvPr>
        </p:nvGraphicFramePr>
        <p:xfrm>
          <a:off x="380998" y="2466754"/>
          <a:ext cx="11496575" cy="3519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18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Benefits of a Reuse Dataset: Apollo G</a:t>
            </a:r>
            <a:r>
              <a:rPr lang="en-US" baseline="-25000" dirty="0"/>
              <a:t>Z</a:t>
            </a:r>
            <a:endParaRPr lang="en-US" dirty="0"/>
          </a:p>
        </p:txBody>
      </p:sp>
      <p:sp>
        <p:nvSpPr>
          <p:cNvPr id="6" name="Content Placeholder 5">
            <a:extLst>
              <a:ext uri="{FF2B5EF4-FFF2-40B4-BE49-F238E27FC236}">
                <a16:creationId xmlns:a16="http://schemas.microsoft.com/office/drawing/2014/main" id="{DDE13CA5-2029-4428-A2A6-DF51CD23A799}"/>
              </a:ext>
            </a:extLst>
          </p:cNvPr>
          <p:cNvSpPr>
            <a:spLocks noGrp="1"/>
          </p:cNvSpPr>
          <p:nvPr>
            <p:ph idx="1"/>
          </p:nvPr>
        </p:nvSpPr>
        <p:spPr>
          <a:xfrm>
            <a:off x="383222" y="5550274"/>
            <a:ext cx="11496575" cy="548640"/>
          </a:xfrm>
        </p:spPr>
        <p:txBody>
          <a:bodyPr anchor="ctr">
            <a:normAutofit fontScale="92500"/>
          </a:bodyPr>
          <a:lstStyle/>
          <a:p>
            <a:pPr marL="0" indent="0" algn="ctr">
              <a:buNone/>
            </a:pPr>
            <a:r>
              <a:rPr lang="en-US" sz="2400" i="1" dirty="0">
                <a:solidFill>
                  <a:srgbClr val="FF0000"/>
                </a:solidFill>
              </a:rPr>
              <a:t>Datasets – like the Apollo Mission G</a:t>
            </a:r>
            <a:r>
              <a:rPr lang="en-US" sz="2400" i="1" baseline="-25000" dirty="0">
                <a:solidFill>
                  <a:srgbClr val="FF0000"/>
                </a:solidFill>
              </a:rPr>
              <a:t>Z</a:t>
            </a:r>
            <a:r>
              <a:rPr lang="en-US" sz="2400" i="1" dirty="0">
                <a:solidFill>
                  <a:srgbClr val="FF0000"/>
                </a:solidFill>
              </a:rPr>
              <a:t> dataset – are available for additional reuse once assembled.</a:t>
            </a:r>
          </a:p>
        </p:txBody>
      </p:sp>
      <p:sp>
        <p:nvSpPr>
          <p:cNvPr id="35" name="Footer Placeholder 4">
            <a:extLst>
              <a:ext uri="{FF2B5EF4-FFF2-40B4-BE49-F238E27FC236}">
                <a16:creationId xmlns:a16="http://schemas.microsoft.com/office/drawing/2014/main" id="{28024BD8-74C7-4C41-B344-04AB76280991}"/>
              </a:ext>
            </a:extLst>
          </p:cNvPr>
          <p:cNvSpPr txBox="1">
            <a:spLocks/>
          </p:cNvSpPr>
          <p:nvPr/>
        </p:nvSpPr>
        <p:spPr>
          <a:xfrm>
            <a:off x="369812" y="6190876"/>
            <a:ext cx="9008104"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2025 NASA HRP IWS   |   Constructing a Dataset Using NASA’s Human Data Repositories – It’s Not Always the “Easy Button”</a:t>
            </a:r>
          </a:p>
        </p:txBody>
      </p:sp>
      <p:pic>
        <p:nvPicPr>
          <p:cNvPr id="2050" name="Picture 2">
            <a:extLst>
              <a:ext uri="{FF2B5EF4-FFF2-40B4-BE49-F238E27FC236}">
                <a16:creationId xmlns:a16="http://schemas.microsoft.com/office/drawing/2014/main" id="{882E4D5F-325A-BEA0-64C6-9AEFF1EB8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22" y="1219687"/>
            <a:ext cx="4238625" cy="42386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8F951AD-2425-706B-C0D2-33A88BF9F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742" y="2339218"/>
            <a:ext cx="244792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805F628-F050-614E-B28D-204A7D8AB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5962" y="1219687"/>
            <a:ext cx="3389313" cy="4238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21BC75A-3108-679A-A380-C7FB812B2C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4782" y="2200275"/>
            <a:ext cx="43434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AB5B70C6-BCA4-336E-9E81-235A071C6D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0673" y="1219686"/>
            <a:ext cx="3239124"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87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6"/>
                                        </p:tgtEl>
                                        <p:attrNameLst>
                                          <p:attrName>style.visibility</p:attrName>
                                        </p:attrNameLst>
                                      </p:cBhvr>
                                      <p:to>
                                        <p:strVal val="visible"/>
                                      </p:to>
                                    </p:set>
                                    <p:anim calcmode="lin" valueType="num">
                                      <p:cBhvr additive="base">
                                        <p:cTn id="12" dur="500" fill="hold"/>
                                        <p:tgtEl>
                                          <p:spTgt spid="2056"/>
                                        </p:tgtEl>
                                        <p:attrNameLst>
                                          <p:attrName>ppt_x</p:attrName>
                                        </p:attrNameLst>
                                      </p:cBhvr>
                                      <p:tavLst>
                                        <p:tav tm="0">
                                          <p:val>
                                            <p:strVal val="#ppt_x"/>
                                          </p:val>
                                        </p:tav>
                                        <p:tav tm="100000">
                                          <p:val>
                                            <p:strVal val="#ppt_x"/>
                                          </p:val>
                                        </p:tav>
                                      </p:tavLst>
                                    </p:anim>
                                    <p:anim calcmode="lin" valueType="num">
                                      <p:cBhvr additive="base">
                                        <p:cTn id="13" dur="500" fill="hold"/>
                                        <p:tgtEl>
                                          <p:spTgt spid="205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additive="base">
                                        <p:cTn id="22" dur="500" fill="hold"/>
                                        <p:tgtEl>
                                          <p:spTgt spid="2052"/>
                                        </p:tgtEl>
                                        <p:attrNameLst>
                                          <p:attrName>ppt_x</p:attrName>
                                        </p:attrNameLst>
                                      </p:cBhvr>
                                      <p:tavLst>
                                        <p:tav tm="0">
                                          <p:val>
                                            <p:strVal val="#ppt_x"/>
                                          </p:val>
                                        </p:tav>
                                        <p:tav tm="100000">
                                          <p:val>
                                            <p:strVal val="#ppt_x"/>
                                          </p:val>
                                        </p:tav>
                                      </p:tavLst>
                                    </p:anim>
                                    <p:anim calcmode="lin" valueType="num">
                                      <p:cBhvr additive="base">
                                        <p:cTn id="23" dur="500" fill="hold"/>
                                        <p:tgtEl>
                                          <p:spTgt spid="205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058"/>
                                        </p:tgtEl>
                                        <p:attrNameLst>
                                          <p:attrName>style.visibility</p:attrName>
                                        </p:attrNameLst>
                                      </p:cBhvr>
                                      <p:to>
                                        <p:strVal val="visible"/>
                                      </p:to>
                                    </p:set>
                                    <p:anim calcmode="lin" valueType="num">
                                      <p:cBhvr additive="base">
                                        <p:cTn id="27" dur="500" fill="hold"/>
                                        <p:tgtEl>
                                          <p:spTgt spid="2058"/>
                                        </p:tgtEl>
                                        <p:attrNameLst>
                                          <p:attrName>ppt_x</p:attrName>
                                        </p:attrNameLst>
                                      </p:cBhvr>
                                      <p:tavLst>
                                        <p:tav tm="0">
                                          <p:val>
                                            <p:strVal val="#ppt_x"/>
                                          </p:val>
                                        </p:tav>
                                        <p:tav tm="100000">
                                          <p:val>
                                            <p:strVal val="#ppt_x"/>
                                          </p:val>
                                        </p:tav>
                                      </p:tavLst>
                                    </p:anim>
                                    <p:anim calcmode="lin" valueType="num">
                                      <p:cBhvr additive="base">
                                        <p:cTn id="28" dur="500" fill="hold"/>
                                        <p:tgtEl>
                                          <p:spTgt spid="205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31" presetClass="entr" presetSubtype="0"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p:cTn id="3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Constructing a Dataset from Disparate Sources: EDDIE</a:t>
            </a:r>
          </a:p>
        </p:txBody>
      </p:sp>
      <p:sp>
        <p:nvSpPr>
          <p:cNvPr id="6" name="Content Placeholder 5">
            <a:extLst>
              <a:ext uri="{FF2B5EF4-FFF2-40B4-BE49-F238E27FC236}">
                <a16:creationId xmlns:a16="http://schemas.microsoft.com/office/drawing/2014/main" id="{DDE13CA5-2029-4428-A2A6-DF51CD23A799}"/>
              </a:ext>
            </a:extLst>
          </p:cNvPr>
          <p:cNvSpPr>
            <a:spLocks noGrp="1"/>
          </p:cNvSpPr>
          <p:nvPr>
            <p:ph idx="1"/>
          </p:nvPr>
        </p:nvSpPr>
        <p:spPr>
          <a:xfrm>
            <a:off x="381000" y="1232868"/>
            <a:ext cx="11496575" cy="1121736"/>
          </a:xfrm>
        </p:spPr>
        <p:txBody>
          <a:bodyPr/>
          <a:lstStyle/>
          <a:p>
            <a:pPr marL="0" indent="0" algn="ctr">
              <a:buNone/>
            </a:pPr>
            <a:r>
              <a:rPr lang="en-US" sz="2400" b="1" dirty="0"/>
              <a:t>The Extended Duration Data Investigation &amp; Evaluation (EDDIE) Project</a:t>
            </a:r>
          </a:p>
          <a:p>
            <a:pPr marL="0" indent="0" algn="ctr">
              <a:buNone/>
            </a:pPr>
            <a:r>
              <a:rPr lang="en-US" i="1" dirty="0"/>
              <a:t>Objective: Understand if health status indicators change across the mission duration spectrum (i.e., long duration fliers vs. extended duration fliers)</a:t>
            </a:r>
          </a:p>
          <a:p>
            <a:endParaRPr lang="en-US" dirty="0"/>
          </a:p>
        </p:txBody>
      </p:sp>
      <p:sp>
        <p:nvSpPr>
          <p:cNvPr id="35" name="Footer Placeholder 4">
            <a:extLst>
              <a:ext uri="{FF2B5EF4-FFF2-40B4-BE49-F238E27FC236}">
                <a16:creationId xmlns:a16="http://schemas.microsoft.com/office/drawing/2014/main" id="{28024BD8-74C7-4C41-B344-04AB76280991}"/>
              </a:ext>
            </a:extLst>
          </p:cNvPr>
          <p:cNvSpPr txBox="1">
            <a:spLocks/>
          </p:cNvSpPr>
          <p:nvPr/>
        </p:nvSpPr>
        <p:spPr>
          <a:xfrm>
            <a:off x="369811" y="6190876"/>
            <a:ext cx="8994905"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2025 NASA HRP IWS   |   Constructing a Dataset Using NASA’s Human Data Repositories – It’s Not Always the “Easy Button”</a:t>
            </a:r>
          </a:p>
        </p:txBody>
      </p:sp>
      <p:graphicFrame>
        <p:nvGraphicFramePr>
          <p:cNvPr id="4" name="Table 4">
            <a:extLst>
              <a:ext uri="{FF2B5EF4-FFF2-40B4-BE49-F238E27FC236}">
                <a16:creationId xmlns:a16="http://schemas.microsoft.com/office/drawing/2014/main" id="{611D1063-503E-4992-8B12-D1C87DEE68C2}"/>
              </a:ext>
            </a:extLst>
          </p:cNvPr>
          <p:cNvGraphicFramePr>
            <a:graphicFrameLocks noGrp="1"/>
          </p:cNvGraphicFramePr>
          <p:nvPr>
            <p:extLst>
              <p:ext uri="{D42A27DB-BD31-4B8C-83A1-F6EECF244321}">
                <p14:modId xmlns:p14="http://schemas.microsoft.com/office/powerpoint/2010/main" val="3197333388"/>
              </p:ext>
            </p:extLst>
          </p:nvPr>
        </p:nvGraphicFramePr>
        <p:xfrm>
          <a:off x="381000" y="2566561"/>
          <a:ext cx="11496573" cy="3200400"/>
        </p:xfrm>
        <a:graphic>
          <a:graphicData uri="http://schemas.openxmlformats.org/drawingml/2006/table">
            <a:tbl>
              <a:tblPr firstRow="1" bandRow="1">
                <a:tableStyleId>{5C22544A-7EE6-4342-B048-85BDC9FD1C3A}</a:tableStyleId>
              </a:tblPr>
              <a:tblGrid>
                <a:gridCol w="3832191">
                  <a:extLst>
                    <a:ext uri="{9D8B030D-6E8A-4147-A177-3AD203B41FA5}">
                      <a16:colId xmlns:a16="http://schemas.microsoft.com/office/drawing/2014/main" val="1792889277"/>
                    </a:ext>
                  </a:extLst>
                </a:gridCol>
                <a:gridCol w="3832191">
                  <a:extLst>
                    <a:ext uri="{9D8B030D-6E8A-4147-A177-3AD203B41FA5}">
                      <a16:colId xmlns:a16="http://schemas.microsoft.com/office/drawing/2014/main" val="1899977947"/>
                    </a:ext>
                  </a:extLst>
                </a:gridCol>
                <a:gridCol w="3832191">
                  <a:extLst>
                    <a:ext uri="{9D8B030D-6E8A-4147-A177-3AD203B41FA5}">
                      <a16:colId xmlns:a16="http://schemas.microsoft.com/office/drawing/2014/main" val="640604489"/>
                    </a:ext>
                  </a:extLst>
                </a:gridCol>
              </a:tblGrid>
              <a:tr h="370840">
                <a:tc>
                  <a:txBody>
                    <a:bodyPr/>
                    <a:lstStyle/>
                    <a:p>
                      <a:pPr algn="ctr"/>
                      <a:r>
                        <a:rPr lang="en-US" dirty="0"/>
                        <a:t>Health Status Indicator</a:t>
                      </a: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tcPr>
                </a:tc>
                <a:tc>
                  <a:txBody>
                    <a:bodyPr/>
                    <a:lstStyle/>
                    <a:p>
                      <a:pPr algn="ctr"/>
                      <a:r>
                        <a:rPr lang="en-US" dirty="0"/>
                        <a:t>Clinical Care:</a:t>
                      </a:r>
                    </a:p>
                    <a:p>
                      <a:pPr algn="ctr"/>
                      <a:r>
                        <a:rPr lang="en-US" dirty="0"/>
                        <a:t>Medical Evaluation Documents Volume B (MED B)</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tcPr>
                </a:tc>
                <a:tc>
                  <a:txBody>
                    <a:bodyPr/>
                    <a:lstStyle/>
                    <a:p>
                      <a:pPr algn="ctr"/>
                      <a:r>
                        <a:rPr lang="en-US" dirty="0"/>
                        <a:t>Research</a:t>
                      </a: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5351644"/>
                  </a:ext>
                </a:extLst>
              </a:tr>
              <a:tr h="457200">
                <a:tc rowSpan="2">
                  <a:txBody>
                    <a:bodyPr/>
                    <a:lstStyle/>
                    <a:p>
                      <a:pPr algn="ctr"/>
                      <a:r>
                        <a:rPr lang="en-US" b="1" dirty="0"/>
                        <a:t>Fracture</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dirty="0"/>
                        <a:t>DXA Measurements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dirty="0"/>
                        <a:t>QCT Measurements</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2509582803"/>
                  </a:ext>
                </a:extLst>
              </a:tr>
              <a:tr h="457200">
                <a:tc vMerge="1">
                  <a:txBody>
                    <a:bodyPr/>
                    <a:lstStyle/>
                    <a:p>
                      <a:endParaRPr lang="en-US" dirty="0"/>
                    </a:p>
                  </a:txBody>
                  <a:tcPr/>
                </a:tc>
                <a:tc>
                  <a:txBody>
                    <a:bodyPr/>
                    <a:lstStyle/>
                    <a:p>
                      <a:pPr algn="ctr"/>
                      <a:r>
                        <a:rPr lang="en-US" dirty="0"/>
                        <a:t>Bone Assays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dirty="0"/>
                        <a:t>Bone Assays</a:t>
                      </a: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08761972"/>
                  </a:ext>
                </a:extLst>
              </a:tr>
              <a:tr h="457200">
                <a:tc rowSpan="3">
                  <a:txBody>
                    <a:bodyPr/>
                    <a:lstStyle/>
                    <a:p>
                      <a:pPr algn="ctr"/>
                      <a:r>
                        <a:rPr lang="en-US" b="1" dirty="0"/>
                        <a:t>Spaceflight-Associated Neuro-Ocular Syndrome (SANS)</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dirty="0"/>
                        <a:t>OCT Measurements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1">
                        <a:lumMod val="85000"/>
                      </a:schemeClr>
                    </a:solidFill>
                  </a:tcPr>
                </a:tc>
                <a:tc rowSpan="3">
                  <a:txBody>
                    <a:bodyPr/>
                    <a:lstStyle/>
                    <a:p>
                      <a:pPr algn="ctr"/>
                      <a:r>
                        <a:rPr lang="en-US" dirty="0"/>
                        <a:t>--</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748029417"/>
                  </a:ext>
                </a:extLst>
              </a:tr>
              <a:tr h="457200">
                <a:tc vMerge="1">
                  <a:txBody>
                    <a:bodyPr/>
                    <a:lstStyle/>
                    <a:p>
                      <a:endParaRPr lang="en-US" dirty="0"/>
                    </a:p>
                  </a:txBody>
                  <a:tcPr/>
                </a:tc>
                <a:tc>
                  <a:txBody>
                    <a:bodyPr/>
                    <a:lstStyle/>
                    <a:p>
                      <a:pPr algn="ctr"/>
                      <a:r>
                        <a:rPr lang="en-US" dirty="0"/>
                        <a:t>Phoropter</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bg1">
                        <a:lumMod val="85000"/>
                      </a:schemeClr>
                    </a:solidFill>
                  </a:tcPr>
                </a:tc>
                <a:tc vMerge="1">
                  <a:txBody>
                    <a:bodyPr/>
                    <a:lstStyle/>
                    <a:p>
                      <a:endParaRPr lang="en-US" dirty="0"/>
                    </a:p>
                  </a:txBody>
                  <a:tcPr/>
                </a:tc>
                <a:extLst>
                  <a:ext uri="{0D108BD9-81ED-4DB2-BD59-A6C34878D82A}">
                    <a16:rowId xmlns:a16="http://schemas.microsoft.com/office/drawing/2014/main" val="2132176714"/>
                  </a:ext>
                </a:extLst>
              </a:tr>
              <a:tr h="457200">
                <a:tc vMerge="1">
                  <a:txBody>
                    <a:bodyPr/>
                    <a:lstStyle/>
                    <a:p>
                      <a:endParaRPr lang="en-US" dirty="0"/>
                    </a:p>
                  </a:txBody>
                  <a:tcPr/>
                </a:tc>
                <a:tc>
                  <a:txBody>
                    <a:bodyPr/>
                    <a:lstStyle/>
                    <a:p>
                      <a:pPr algn="ctr"/>
                      <a:r>
                        <a:rPr lang="en-US" dirty="0"/>
                        <a:t>Optical Biometry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bg1">
                        <a:lumMod val="85000"/>
                      </a:schemeClr>
                    </a:solidFill>
                  </a:tcPr>
                </a:tc>
                <a:tc vMerge="1">
                  <a:txBody>
                    <a:bodyPr/>
                    <a:lstStyle/>
                    <a:p>
                      <a:endParaRPr lang="en-US" dirty="0"/>
                    </a:p>
                  </a:txBody>
                  <a:tcPr/>
                </a:tc>
                <a:extLst>
                  <a:ext uri="{0D108BD9-81ED-4DB2-BD59-A6C34878D82A}">
                    <a16:rowId xmlns:a16="http://schemas.microsoft.com/office/drawing/2014/main" val="165394337"/>
                  </a:ext>
                </a:extLst>
              </a:tr>
            </a:tbl>
          </a:graphicData>
        </a:graphic>
      </p:graphicFrame>
    </p:spTree>
    <p:extLst>
      <p:ext uri="{BB962C8B-B14F-4D97-AF65-F5344CB8AC3E}">
        <p14:creationId xmlns:p14="http://schemas.microsoft.com/office/powerpoint/2010/main" val="39392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HPC - 16x9 Theme | 2021">
  <a:themeElements>
    <a:clrScheme name="New KBR">
      <a:dk1>
        <a:sysClr val="windowText" lastClr="000000"/>
      </a:dk1>
      <a:lt1>
        <a:sysClr val="window" lastClr="FFFFFF"/>
      </a:lt1>
      <a:dk2>
        <a:srgbClr val="595959"/>
      </a:dk2>
      <a:lt2>
        <a:srgbClr val="E7E6E6"/>
      </a:lt2>
      <a:accent1>
        <a:srgbClr val="004987"/>
      </a:accent1>
      <a:accent2>
        <a:srgbClr val="FFDA00"/>
      </a:accent2>
      <a:accent3>
        <a:srgbClr val="A2C7E2"/>
      </a:accent3>
      <a:accent4>
        <a:srgbClr val="00205C"/>
      </a:accent4>
      <a:accent5>
        <a:srgbClr val="00783F"/>
      </a:accent5>
      <a:accent6>
        <a:srgbClr val="231F20"/>
      </a:accent6>
      <a:hlink>
        <a:srgbClr val="173753"/>
      </a:hlink>
      <a:folHlink>
        <a:srgbClr val="95190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CA87D3-2AC6-4EC3-B57C-B6E215231129}" vid="{06FADCD1-5404-4CFB-986F-CA8D162119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1DF79FFDC1D84E86040A3B6F97F3D7" ma:contentTypeVersion="2" ma:contentTypeDescription="Create a new document." ma:contentTypeScope="" ma:versionID="fdb050a2d2706c6990f7ddb3d37b6cd8">
  <xsd:schema xmlns:xsd="http://www.w3.org/2001/XMLSchema" xmlns:xs="http://www.w3.org/2001/XMLSchema" xmlns:p="http://schemas.microsoft.com/office/2006/metadata/properties" xmlns:ns2="329331cb-5daf-4852-9d8b-5e74950c0d54" targetNamespace="http://schemas.microsoft.com/office/2006/metadata/properties" ma:root="true" ma:fieldsID="43bd9280fe54f952a22c0b879b34376d" ns2:_="">
    <xsd:import namespace="329331cb-5daf-4852-9d8b-5e74950c0d5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331cb-5daf-4852-9d8b-5e74950c0d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3766E7-817B-4ECD-BB44-2E5C592DA346}">
  <ds:schemaRefs>
    <ds:schemaRef ds:uri="http://schemas.microsoft.com/sharepoint/v3/contenttype/forms"/>
  </ds:schemaRefs>
</ds:datastoreItem>
</file>

<file path=customXml/itemProps2.xml><?xml version="1.0" encoding="utf-8"?>
<ds:datastoreItem xmlns:ds="http://schemas.openxmlformats.org/officeDocument/2006/customXml" ds:itemID="{B94203F8-54C9-40C6-9778-CA4C56592C9C}">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1fba3408-b550-4ff6-82f3-7f2a2d59adc3"/>
    <ds:schemaRef ds:uri="http://www.w3.org/XML/1998/namespace"/>
    <ds:schemaRef ds:uri="http://purl.org/dc/dcmitype/"/>
  </ds:schemaRefs>
</ds:datastoreItem>
</file>

<file path=customXml/itemProps3.xml><?xml version="1.0" encoding="utf-8"?>
<ds:datastoreItem xmlns:ds="http://schemas.openxmlformats.org/officeDocument/2006/customXml" ds:itemID="{7751D4C7-75F6-4B11-A150-A41A7CB7FD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9331cb-5daf-4852-9d8b-5e74950c0d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7113</TotalTime>
  <Words>1462</Words>
  <Application>Microsoft Office PowerPoint</Application>
  <PresentationFormat>Widescreen</PresentationFormat>
  <Paragraphs>145</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HHPC - 16x9 Theme | 2021</vt:lpstr>
      <vt:lpstr>Constructing a Dataset Using NASA’s Human Data Repositories –  It’s Not Always the “Easy Button”</vt:lpstr>
      <vt:lpstr>Topics to Cover</vt:lpstr>
      <vt:lpstr>NASA’s Human Data Repositories</vt:lpstr>
      <vt:lpstr>Human Data Repositories at NASA</vt:lpstr>
      <vt:lpstr>Human Data Repositories at NASA, cont.</vt:lpstr>
      <vt:lpstr>Dataset Construction</vt:lpstr>
      <vt:lpstr>Constructing a Dataset from Disparate Sources: Apollo GZ</vt:lpstr>
      <vt:lpstr>Benefits of a Reuse Dataset: Apollo GZ</vt:lpstr>
      <vt:lpstr>Constructing a Dataset from Disparate Sources: EDDIE</vt:lpstr>
      <vt:lpstr>Benefits of a Reuse Dataset: EDDIE</vt:lpstr>
      <vt:lpstr>Lessons Learned</vt:lpstr>
      <vt:lpstr>Our Lessons Learned</vt:lpstr>
      <vt:lpstr>How You Can Help Us</vt:lpstr>
      <vt:lpstr>Help Us, Help You!</vt:lpstr>
      <vt:lpstr>Questions? Thank You!</vt:lpstr>
    </vt:vector>
  </TitlesOfParts>
  <Company>KBR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HHPC - 16x9 Theme | 2021</dc:title>
  <dc:creator>Cara.Marton@us.kbr.com</dc:creator>
  <cp:lastModifiedBy>Petersen, Devan K. (JSC-SD112)[KBR Wyle Services, LLC]</cp:lastModifiedBy>
  <cp:revision>168</cp:revision>
  <dcterms:created xsi:type="dcterms:W3CDTF">2020-11-09T13:31:17Z</dcterms:created>
  <dcterms:modified xsi:type="dcterms:W3CDTF">2025-01-24T20:19:20Z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0x0101007F1DF79FFDC1D84E86040A3B6F97F3D7</vt:lpwstr>
  </property>
</Properties>
</file>